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sldIdLst>
    <p:sldId id="256" r:id="rId2"/>
    <p:sldId id="257" r:id="rId3"/>
    <p:sldId id="274" r:id="rId4"/>
    <p:sldId id="258" r:id="rId5"/>
    <p:sldId id="275" r:id="rId6"/>
    <p:sldId id="280" r:id="rId7"/>
    <p:sldId id="278" r:id="rId8"/>
    <p:sldId id="292" r:id="rId9"/>
    <p:sldId id="320" r:id="rId10"/>
    <p:sldId id="279" r:id="rId11"/>
    <p:sldId id="281" r:id="rId12"/>
    <p:sldId id="302" r:id="rId13"/>
    <p:sldId id="309" r:id="rId14"/>
    <p:sldId id="310" r:id="rId15"/>
    <p:sldId id="303" r:id="rId16"/>
    <p:sldId id="304" r:id="rId17"/>
    <p:sldId id="305" r:id="rId18"/>
    <p:sldId id="306" r:id="rId19"/>
    <p:sldId id="308" r:id="rId20"/>
    <p:sldId id="311" r:id="rId21"/>
    <p:sldId id="312" r:id="rId22"/>
    <p:sldId id="313" r:id="rId23"/>
    <p:sldId id="285" r:id="rId24"/>
    <p:sldId id="286" r:id="rId25"/>
    <p:sldId id="290" r:id="rId26"/>
    <p:sldId id="291" r:id="rId27"/>
    <p:sldId id="314" r:id="rId28"/>
    <p:sldId id="315" r:id="rId29"/>
    <p:sldId id="316" r:id="rId30"/>
    <p:sldId id="317" r:id="rId31"/>
    <p:sldId id="322"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8292" autoAdjust="0"/>
  </p:normalViewPr>
  <p:slideViewPr>
    <p:cSldViewPr>
      <p:cViewPr>
        <p:scale>
          <a:sx n="60" d="100"/>
          <a:sy n="60" d="100"/>
        </p:scale>
        <p:origin x="-1644" y="-72"/>
      </p:cViewPr>
      <p:guideLst>
        <p:guide orient="horz" pos="2160"/>
        <p:guide pos="2880"/>
      </p:guideLst>
    </p:cSldViewPr>
  </p:slideViewPr>
  <p:notesTextViewPr>
    <p:cViewPr>
      <p:scale>
        <a:sx n="1" d="1"/>
        <a:sy n="1" d="1"/>
      </p:scale>
      <p:origin x="0" y="0"/>
    </p:cViewPr>
  </p:notesTextViewPr>
  <p:sorterViewPr>
    <p:cViewPr>
      <p:scale>
        <a:sx n="100" d="100"/>
        <a:sy n="100" d="100"/>
      </p:scale>
      <p:origin x="0" y="189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71C5B98-E8B5-4649-9CD1-CDD97BBECA8C}" type="datetimeFigureOut">
              <a:rPr lang="en-US" smtClean="0"/>
              <a:t>11/1/2018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6288F1E-D815-4006-A329-868C046433A1}" type="slidenum">
              <a:rPr lang="en-US" smtClean="0"/>
              <a:t>‹#›</a:t>
            </a:fld>
            <a:endParaRPr lang="en-US"/>
          </a:p>
        </p:txBody>
      </p:sp>
    </p:spTree>
    <p:extLst>
      <p:ext uri="{BB962C8B-B14F-4D97-AF65-F5344CB8AC3E}">
        <p14:creationId xmlns:p14="http://schemas.microsoft.com/office/powerpoint/2010/main" val="12026755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kumimoji="0" lang="en-US" b="1" i="0" u="none" strike="noStrike" kern="0" cap="none" spc="0" normalizeH="0" baseline="0" noProof="0" dirty="0" smtClean="0">
                <a:ln>
                  <a:noFill/>
                </a:ln>
                <a:solidFill>
                  <a:srgbClr val="6600CC"/>
                </a:solidFill>
                <a:effectLst/>
                <a:uLnTx/>
                <a:uFillTx/>
              </a:rPr>
              <a:t> </a:t>
            </a:r>
            <a:r>
              <a:rPr kumimoji="0" lang="en-US" sz="1200" b="1" i="0" u="none" strike="noStrike" kern="0" cap="none" spc="0" normalizeH="0" baseline="0" noProof="0" dirty="0" smtClean="0">
                <a:ln>
                  <a:noFill/>
                </a:ln>
                <a:solidFill>
                  <a:srgbClr val="C80051"/>
                </a:solidFill>
                <a:effectLst/>
                <a:uLnTx/>
                <a:uFillTx/>
                <a:latin typeface="Times New Roman" pitchFamily="18" charset="0"/>
                <a:cs typeface="Times New Roman" pitchFamily="18" charset="0"/>
              </a:rPr>
              <a:t>MACE telescope is the largest gamma ray telescope in the northern hemisphere and the second largest in the world.</a:t>
            </a:r>
            <a:endParaRPr lang="en-US" dirty="0"/>
          </a:p>
        </p:txBody>
      </p:sp>
      <p:sp>
        <p:nvSpPr>
          <p:cNvPr id="4" name="Slide Number Placeholder 3"/>
          <p:cNvSpPr>
            <a:spLocks noGrp="1"/>
          </p:cNvSpPr>
          <p:nvPr>
            <p:ph type="sldNum" sz="quarter" idx="10"/>
          </p:nvPr>
        </p:nvSpPr>
        <p:spPr/>
        <p:txBody>
          <a:bodyPr/>
          <a:lstStyle/>
          <a:p>
            <a:fld id="{26288F1E-D815-4006-A329-868C046433A1}" type="slidenum">
              <a:rPr lang="en-US" smtClean="0"/>
              <a:t>3</a:t>
            </a:fld>
            <a:endParaRPr lang="en-US"/>
          </a:p>
        </p:txBody>
      </p:sp>
    </p:spTree>
    <p:extLst>
      <p:ext uri="{BB962C8B-B14F-4D97-AF65-F5344CB8AC3E}">
        <p14:creationId xmlns:p14="http://schemas.microsoft.com/office/powerpoint/2010/main" val="29136960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9634" name="Rectangle 1"/>
          <p:cNvSpPr>
            <a:spLocks noGrp="1" noRot="1" noChangeAspect="1" noChangeArrowheads="1" noTextEdit="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1443" name="Text Box 2"/>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buClr>
                <a:srgbClr val="000000"/>
              </a:buClr>
              <a:buSzPct val="100000"/>
              <a:buFont typeface="Times New Roman" charset="0"/>
              <a:buNone/>
              <a:defRPr/>
            </a:pPr>
            <a:endParaRPr lang="en-US">
              <a:latin typeface="Arial" charset="0"/>
              <a:ea typeface="ＭＳ Ｐゴシック" charset="0"/>
              <a:cs typeface="AR PL UMing HK" charset="0"/>
            </a:endParaRPr>
          </a:p>
        </p:txBody>
      </p:sp>
      <p:sp>
        <p:nvSpPr>
          <p:cNvPr id="61444" name="Notes Placeholder 1"/>
          <p:cNvSpPr>
            <a:spLocks noGrp="1"/>
          </p:cNvSpPr>
          <p:nvPr>
            <p:ph type="body" idx="1"/>
          </p:nvPr>
        </p:nvSpPr>
        <p:spPr>
          <a:ln/>
          <a:extLst>
            <a:ext uri="{91240B29-F687-4F45-9708-019B960494DF}">
              <a14:hiddenLine xmlns:a14="http://schemas.microsoft.com/office/drawing/2010/main" w="9525">
                <a:solidFill>
                  <a:srgbClr val="3465A4"/>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marL="639763" lvl="1" indent="-246063">
              <a:buFont typeface="Wingdings 2" panose="05020102010507070707" pitchFamily="18" charset="2"/>
              <a:buChar char=""/>
            </a:pPr>
            <a:r>
              <a:rPr lang="en-US" altLang="en-US" dirty="0">
                <a:ea typeface="ＭＳ Ｐゴシック" panose="020B0600070205080204" pitchFamily="34" charset="-128"/>
                <a:cs typeface="Times New Roman" panose="02020603050405020304" pitchFamily="18" charset="0"/>
              </a:rPr>
              <a:t>Maximum Event size per CIM ≈ 2080 Bytes (for N=16)</a:t>
            </a:r>
          </a:p>
          <a:p>
            <a:pPr lvl="2" indent="-246063">
              <a:buFont typeface="Wingdings" panose="05000000000000000000" pitchFamily="2" charset="2"/>
              <a:buChar char="Ø"/>
            </a:pPr>
            <a:r>
              <a:rPr lang="en-US" altLang="en-US" dirty="0">
                <a:ea typeface="ＭＳ Ｐゴシック" panose="020B0600070205080204" pitchFamily="34" charset="-128"/>
                <a:cs typeface="Times New Roman" panose="02020603050405020304" pitchFamily="18" charset="0"/>
              </a:rPr>
              <a:t>Profile data  for N hit≈ 124 * N Bytes </a:t>
            </a:r>
          </a:p>
          <a:p>
            <a:pPr lvl="2" indent="-246063">
              <a:buFont typeface="Wingdings" panose="05000000000000000000" pitchFamily="2" charset="2"/>
              <a:buChar char="Ø"/>
            </a:pPr>
            <a:r>
              <a:rPr lang="en-US" altLang="en-US" dirty="0">
                <a:ea typeface="ＭＳ Ｐゴシック" panose="020B0600070205080204" pitchFamily="34" charset="-128"/>
                <a:cs typeface="Times New Roman" panose="02020603050405020304" pitchFamily="18" charset="0"/>
              </a:rPr>
              <a:t>ROI = 31</a:t>
            </a:r>
          </a:p>
          <a:p>
            <a:pPr lvl="2" indent="-246063">
              <a:buFont typeface="Wingdings" panose="05000000000000000000" pitchFamily="2" charset="2"/>
              <a:buChar char="Ø"/>
            </a:pPr>
            <a:r>
              <a:rPr lang="en-US" altLang="en-US" dirty="0">
                <a:ea typeface="ＭＳ Ｐゴシック" panose="020B0600070205080204" pitchFamily="34" charset="-128"/>
                <a:cs typeface="Times New Roman" panose="02020603050405020304" pitchFamily="18" charset="0"/>
              </a:rPr>
              <a:t>Expected Channels Hit fraction = 5%,  (N=55)</a:t>
            </a:r>
          </a:p>
          <a:p>
            <a:pPr lvl="2" indent="-246063">
              <a:buFont typeface="Wingdings" panose="05000000000000000000" pitchFamily="2" charset="2"/>
              <a:buChar char="Ø"/>
            </a:pPr>
            <a:r>
              <a:rPr lang="en-US" altLang="en-US" dirty="0">
                <a:ea typeface="ＭＳ Ｐゴシック" panose="020B0600070205080204" pitchFamily="34" charset="-128"/>
                <a:cs typeface="Times New Roman" panose="02020603050405020304" pitchFamily="18" charset="0"/>
              </a:rPr>
              <a:t>Charge Data = 64 Bytes</a:t>
            </a:r>
          </a:p>
          <a:p>
            <a:pPr lvl="2" indent="-246063">
              <a:buFont typeface="Wingdings" panose="05000000000000000000" pitchFamily="2" charset="2"/>
              <a:buChar char="Ø"/>
            </a:pPr>
            <a:r>
              <a:rPr lang="en-US" altLang="en-US" dirty="0">
                <a:ea typeface="ＭＳ Ｐゴシック" panose="020B0600070205080204" pitchFamily="34" charset="-128"/>
                <a:cs typeface="Times New Roman" panose="02020603050405020304" pitchFamily="18" charset="0"/>
              </a:rPr>
              <a:t>Header + CRC = 32 Bytes</a:t>
            </a:r>
          </a:p>
          <a:p>
            <a:pPr marL="639763" lvl="1" indent="-246063">
              <a:buFont typeface="Wingdings 2" panose="05020102010507070707" pitchFamily="18" charset="2"/>
              <a:buChar char=""/>
            </a:pPr>
            <a:r>
              <a:rPr lang="en-US" altLang="en-US" dirty="0">
                <a:ea typeface="ＭＳ Ｐゴシック" panose="020B0600070205080204" pitchFamily="34" charset="-128"/>
                <a:cs typeface="Times New Roman" panose="02020603050405020304" pitchFamily="18" charset="0"/>
              </a:rPr>
              <a:t>Total Minimum expected event size = 7K Bytes ( Charge).</a:t>
            </a:r>
          </a:p>
          <a:p>
            <a:pPr marL="639763" lvl="1" indent="-246063">
              <a:buFont typeface="Wingdings 2" panose="05020102010507070707" pitchFamily="18" charset="2"/>
              <a:buChar char=""/>
            </a:pPr>
            <a:r>
              <a:rPr lang="en-US" altLang="en-US" b="1" u="sng" dirty="0">
                <a:solidFill>
                  <a:srgbClr val="00B050"/>
                </a:solidFill>
                <a:ea typeface="ＭＳ Ｐゴシック" panose="020B0600070205080204" pitchFamily="34" charset="-128"/>
                <a:cs typeface="Times New Roman" panose="02020603050405020304" pitchFamily="18" charset="0"/>
              </a:rPr>
              <a:t>Total Maximum expected event size = 14KBytes (Charge + profile) </a:t>
            </a:r>
          </a:p>
          <a:p>
            <a:pPr marL="639763" lvl="1" indent="-246063">
              <a:buFont typeface="Wingdings 2" panose="05020102010507070707" pitchFamily="18" charset="2"/>
              <a:buChar char=""/>
            </a:pPr>
            <a:r>
              <a:rPr lang="en-US" altLang="en-US" b="1" u="sng" dirty="0">
                <a:solidFill>
                  <a:srgbClr val="00B050"/>
                </a:solidFill>
                <a:ea typeface="ＭＳ Ｐゴシック" panose="020B0600070205080204" pitchFamily="34" charset="-128"/>
                <a:cs typeface="Times New Roman" panose="02020603050405020304" pitchFamily="18" charset="0"/>
              </a:rPr>
              <a:t>With 1 K Event Rate, 14MB/Sec data to be sent to ground station for archiving.</a:t>
            </a:r>
          </a:p>
          <a:p>
            <a:pPr marL="639763" lvl="1" indent="-246063">
              <a:buFont typeface="Wingdings 2" panose="05020102010507070707" pitchFamily="18" charset="2"/>
              <a:buChar char=""/>
            </a:pPr>
            <a:r>
              <a:rPr lang="en-US" altLang="en-US" dirty="0">
                <a:ea typeface="ＭＳ Ｐゴシック" panose="020B0600070205080204" pitchFamily="34" charset="-128"/>
                <a:cs typeface="Times New Roman" panose="02020603050405020304" pitchFamily="18" charset="0"/>
              </a:rPr>
              <a:t>During burst, events at  DC can be as close as 500 µ sec</a:t>
            </a:r>
          </a:p>
          <a:p>
            <a:endParaRPr lang="en-US" altLang="en-US" dirty="0">
              <a:ea typeface="ＭＳ Ｐゴシック" panose="020B0600070205080204" pitchFamily="34" charset="-128"/>
            </a:endParaRPr>
          </a:p>
          <a:p>
            <a:endParaRPr lang="en-US" altLang="en-US" dirty="0">
              <a:ea typeface="ＭＳ Ｐゴシック" panose="020B0600070205080204" pitchFamily="34" charset="-128"/>
            </a:endParaRPr>
          </a:p>
          <a:p>
            <a:endParaRPr lang="en-US" altLang="en-US" dirty="0">
              <a:ea typeface="ＭＳ Ｐゴシック" panose="020B0600070205080204" pitchFamily="34" charset="-128"/>
            </a:endParaRPr>
          </a:p>
          <a:p>
            <a:endParaRPr lang="en-US" altLang="en-US" dirty="0">
              <a:ea typeface="ＭＳ Ｐゴシック" panose="020B0600070205080204" pitchFamily="34" charset="-128"/>
            </a:endParaRPr>
          </a:p>
          <a:p>
            <a:endParaRPr lang="en-US" altLang="en-US" dirty="0">
              <a:ea typeface="ＭＳ Ｐゴシック" panose="020B0600070205080204" pitchFamily="34" charset="-128"/>
            </a:endParaRPr>
          </a:p>
          <a:p>
            <a:r>
              <a:rPr lang="en-US" altLang="en-US" dirty="0">
                <a:ea typeface="ＭＳ Ｐゴシック" panose="020B0600070205080204" pitchFamily="34" charset="-128"/>
              </a:rPr>
              <a:t>Thus the event size from CIM can be calculated for three different cases as:1) </a:t>
            </a:r>
          </a:p>
          <a:p>
            <a:endParaRPr lang="en-US" altLang="en-US" dirty="0">
              <a:ea typeface="ＭＳ Ｐゴシック" panose="020B0600070205080204" pitchFamily="34" charset="-128"/>
            </a:endParaRPr>
          </a:p>
          <a:p>
            <a:r>
              <a:rPr lang="en-US" altLang="en-US" dirty="0">
                <a:ea typeface="ＭＳ Ｐゴシック" panose="020B0600070205080204" pitchFamily="34" charset="-128"/>
              </a:rPr>
              <a:t>Charge only data:12 + 2*2*8 +4 = 48 bytes for each SDD = 96 bytes for CIM</a:t>
            </a:r>
          </a:p>
          <a:p>
            <a:r>
              <a:rPr lang="en-US" altLang="en-US" dirty="0">
                <a:ea typeface="ＭＳ Ｐゴシック" panose="020B0600070205080204" pitchFamily="34" charset="-128"/>
              </a:rPr>
              <a:t> 96 * 68 + 28 + 32 = 6.584KBytes for camera2) </a:t>
            </a:r>
          </a:p>
          <a:p>
            <a:endParaRPr lang="en-US" altLang="en-US" dirty="0">
              <a:ea typeface="ＭＳ Ｐゴシック" panose="020B0600070205080204" pitchFamily="34" charset="-128"/>
            </a:endParaRPr>
          </a:p>
          <a:p>
            <a:r>
              <a:rPr lang="en-US" altLang="en-US" dirty="0">
                <a:ea typeface="ＭＳ Ｐゴシック" panose="020B0600070205080204" pitchFamily="34" charset="-128"/>
              </a:rPr>
              <a:t>Full profile data12 + 2*2*8 + 2*2*8*31 = 1040 bytes for each SDD = 2080 for CIM</a:t>
            </a:r>
          </a:p>
          <a:p>
            <a:r>
              <a:rPr lang="en-US" altLang="en-US" dirty="0">
                <a:ea typeface="ＭＳ Ｐゴシック" panose="020B0600070205080204" pitchFamily="34" charset="-128"/>
              </a:rPr>
              <a:t> 1040*68 + 28 + 32 = 141.5 </a:t>
            </a:r>
            <a:r>
              <a:rPr lang="en-US" altLang="en-US" dirty="0" err="1">
                <a:ea typeface="ＭＳ Ｐゴシック" panose="020B0600070205080204" pitchFamily="34" charset="-128"/>
              </a:rPr>
              <a:t>KBytes</a:t>
            </a:r>
            <a:r>
              <a:rPr lang="en-US" altLang="en-US" dirty="0">
                <a:ea typeface="ＭＳ Ｐゴシック" panose="020B0600070205080204" pitchFamily="34" charset="-128"/>
              </a:rPr>
              <a:t> for camera3) </a:t>
            </a:r>
          </a:p>
          <a:p>
            <a:endParaRPr lang="en-US" altLang="en-US" dirty="0">
              <a:ea typeface="ＭＳ Ｐゴシック" panose="020B0600070205080204" pitchFamily="34" charset="-128"/>
            </a:endParaRPr>
          </a:p>
          <a:p>
            <a:r>
              <a:rPr lang="en-US" altLang="en-US" dirty="0">
                <a:ea typeface="ＭＳ Ｐゴシック" panose="020B0600070205080204" pitchFamily="34" charset="-128"/>
              </a:rPr>
              <a:t>no-hit suppressed data for 5% hit ratio 13.3KBytes</a:t>
            </a:r>
            <a:br>
              <a:rPr lang="en-US" altLang="en-US" dirty="0">
                <a:ea typeface="ＭＳ Ｐゴシック" panose="020B0600070205080204" pitchFamily="34" charset="-128"/>
              </a:rPr>
            </a:br>
            <a:r>
              <a:rPr lang="en-US" altLang="en-US" dirty="0">
                <a:ea typeface="ＭＳ Ｐゴシック" panose="020B0600070205080204" pitchFamily="34" charset="-128"/>
              </a:rPr>
              <a:t/>
            </a:r>
            <a:br>
              <a:rPr lang="en-US" altLang="en-US" dirty="0">
                <a:ea typeface="ＭＳ Ｐゴシック" panose="020B0600070205080204" pitchFamily="34" charset="-128"/>
              </a:rPr>
            </a:br>
            <a:endParaRPr lang="en-US" altLang="en-US" dirty="0">
              <a:ea typeface="ＭＳ Ｐゴシック" panose="020B0600070205080204" pitchFamily="34" charset="-128"/>
            </a:endParaRPr>
          </a:p>
        </p:txBody>
      </p:sp>
    </p:spTree>
    <p:extLst>
      <p:ext uri="{BB962C8B-B14F-4D97-AF65-F5344CB8AC3E}">
        <p14:creationId xmlns:p14="http://schemas.microsoft.com/office/powerpoint/2010/main" val="17458308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9394" name="Rectangle 10"/>
          <p:cNvSpPr>
            <a:spLocks noGrp="1" noChangeArrowheads="1"/>
          </p:cNvSpPr>
          <p:nvPr>
            <p:ph type="sldNum" sz="quarter"/>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itchFamily="18" charset="0"/>
                <a:ea typeface="MS PGothic" pitchFamily="34" charset="-128"/>
              </a:defRPr>
            </a:lvl1pPr>
            <a:lvl2pPr>
              <a:spcBef>
                <a:spcPct val="300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itchFamily="18" charset="0"/>
                <a:ea typeface="MS PGothic" pitchFamily="34" charset="-128"/>
              </a:defRPr>
            </a:lvl2pPr>
            <a:lvl3pPr>
              <a:spcBef>
                <a:spcPct val="300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itchFamily="18" charset="0"/>
                <a:ea typeface="MS PGothic" pitchFamily="34" charset="-128"/>
              </a:defRPr>
            </a:lvl3pPr>
            <a:lvl4pPr>
              <a:spcBef>
                <a:spcPct val="300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itchFamily="18" charset="0"/>
                <a:ea typeface="MS PGothic" pitchFamily="34" charset="-128"/>
              </a:defRPr>
            </a:lvl4pPr>
            <a:lvl5pPr>
              <a:spcBef>
                <a:spcPct val="300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itchFamily="18" charset="0"/>
                <a:ea typeface="MS PGothic" pitchFamily="34" charset="-128"/>
              </a:defRPr>
            </a:lvl5pPr>
            <a:lvl6pPr marL="2514600" indent="-228600" defTabSz="457200" eaLnBrk="0" fontAlgn="base" hangingPunct="0">
              <a:spcBef>
                <a:spcPct val="300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itchFamily="18" charset="0"/>
                <a:ea typeface="MS PGothic" pitchFamily="34" charset="-128"/>
              </a:defRPr>
            </a:lvl6pPr>
            <a:lvl7pPr marL="2971800" indent="-228600" defTabSz="457200" eaLnBrk="0" fontAlgn="base" hangingPunct="0">
              <a:spcBef>
                <a:spcPct val="300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itchFamily="18" charset="0"/>
                <a:ea typeface="MS PGothic" pitchFamily="34" charset="-128"/>
              </a:defRPr>
            </a:lvl7pPr>
            <a:lvl8pPr marL="3429000" indent="-228600" defTabSz="457200" eaLnBrk="0" fontAlgn="base" hangingPunct="0">
              <a:spcBef>
                <a:spcPct val="300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itchFamily="18" charset="0"/>
                <a:ea typeface="MS PGothic" pitchFamily="34" charset="-128"/>
              </a:defRPr>
            </a:lvl8pPr>
            <a:lvl9pPr marL="3886200" indent="-228600" defTabSz="457200" eaLnBrk="0" fontAlgn="base" hangingPunct="0">
              <a:spcBef>
                <a:spcPct val="300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itchFamily="18" charset="0"/>
                <a:ea typeface="MS PGothic" pitchFamily="34" charset="-128"/>
              </a:defRPr>
            </a:lvl9pPr>
          </a:lstStyle>
          <a:p>
            <a:pPr marL="0" marR="0" lvl="0" indent="0" algn="r" defTabSz="457200" rtl="0" eaLnBrk="1" fontAlgn="base" latinLnBrk="0" hangingPunct="1">
              <a:lnSpc>
                <a:spcPct val="100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fld id="{175B07F3-9F4A-4B61-AB3A-B86E0CFD0156}" type="slidenum">
              <a:rPr kumimoji="0" lang="en-US" altLang="en-US" sz="1200" b="0" i="0" u="none" strike="noStrike" kern="1200" cap="none" spc="0" normalizeH="0" baseline="0" noProof="0">
                <a:ln>
                  <a:noFill/>
                </a:ln>
                <a:solidFill>
                  <a:srgbClr val="000000"/>
                </a:solidFill>
                <a:effectLst/>
                <a:uLnTx/>
                <a:uFillTx/>
                <a:latin typeface="Calibri" pitchFamily="34" charset="0"/>
                <a:ea typeface="MS PGothic" pitchFamily="34" charset="-128"/>
                <a:cs typeface="Arial" pitchFamily="34" charset="0"/>
              </a:rPr>
              <a:pPr marL="0" marR="0" lvl="0" indent="0" algn="r" defTabSz="457200" rtl="0" eaLnBrk="1" fontAlgn="base" latinLnBrk="0" hangingPunct="1">
                <a:lnSpc>
                  <a:spcPct val="100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t>28</a:t>
            </a:fld>
            <a:endParaRPr kumimoji="0" lang="en-US" altLang="en-US" sz="1200" b="0" i="0" u="none" strike="noStrike" kern="1200" cap="none" spc="0" normalizeH="0" baseline="0" noProof="0">
              <a:ln>
                <a:noFill/>
              </a:ln>
              <a:solidFill>
                <a:srgbClr val="000000"/>
              </a:solidFill>
              <a:effectLst/>
              <a:uLnTx/>
              <a:uFillTx/>
              <a:latin typeface="Calibri" pitchFamily="34" charset="0"/>
              <a:ea typeface="MS PGothic" pitchFamily="34" charset="-128"/>
              <a:cs typeface="Arial" pitchFamily="34" charset="0"/>
            </a:endParaRPr>
          </a:p>
        </p:txBody>
      </p:sp>
      <p:sp>
        <p:nvSpPr>
          <p:cNvPr id="59395" name="Text Box 1"/>
          <p:cNvSpPr txBox="1">
            <a:spLocks noChangeArrowheads="1"/>
          </p:cNvSpPr>
          <p:nvPr/>
        </p:nvSpPr>
        <p:spPr bwMode="auto">
          <a:xfrm>
            <a:off x="3849688" y="9429750"/>
            <a:ext cx="2941637" cy="493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chor="b"/>
          <a:lstStyle>
            <a:lvl1pPr>
              <a:spcBef>
                <a:spcPct val="300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itchFamily="18" charset="0"/>
                <a:ea typeface="MS PGothic" pitchFamily="34" charset="-128"/>
              </a:defRPr>
            </a:lvl1pPr>
            <a:lvl2pPr>
              <a:spcBef>
                <a:spcPct val="300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itchFamily="18" charset="0"/>
                <a:ea typeface="MS PGothic" pitchFamily="34" charset="-128"/>
              </a:defRPr>
            </a:lvl2pPr>
            <a:lvl3pPr>
              <a:spcBef>
                <a:spcPct val="300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itchFamily="18" charset="0"/>
                <a:ea typeface="MS PGothic" pitchFamily="34" charset="-128"/>
              </a:defRPr>
            </a:lvl3pPr>
            <a:lvl4pPr>
              <a:spcBef>
                <a:spcPct val="300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itchFamily="18" charset="0"/>
                <a:ea typeface="MS PGothic" pitchFamily="34" charset="-128"/>
              </a:defRPr>
            </a:lvl4pPr>
            <a:lvl5pPr>
              <a:spcBef>
                <a:spcPct val="300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itchFamily="18" charset="0"/>
                <a:ea typeface="MS PGothic" pitchFamily="34" charset="-128"/>
              </a:defRPr>
            </a:lvl5pPr>
            <a:lvl6pPr marL="2514600" indent="-228600" defTabSz="457200" eaLnBrk="0" fontAlgn="base" hangingPunct="0">
              <a:spcBef>
                <a:spcPct val="300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itchFamily="18" charset="0"/>
                <a:ea typeface="MS PGothic" pitchFamily="34" charset="-128"/>
              </a:defRPr>
            </a:lvl6pPr>
            <a:lvl7pPr marL="2971800" indent="-228600" defTabSz="457200" eaLnBrk="0" fontAlgn="base" hangingPunct="0">
              <a:spcBef>
                <a:spcPct val="300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itchFamily="18" charset="0"/>
                <a:ea typeface="MS PGothic" pitchFamily="34" charset="-128"/>
              </a:defRPr>
            </a:lvl7pPr>
            <a:lvl8pPr marL="3429000" indent="-228600" defTabSz="457200" eaLnBrk="0" fontAlgn="base" hangingPunct="0">
              <a:spcBef>
                <a:spcPct val="300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itchFamily="18" charset="0"/>
                <a:ea typeface="MS PGothic" pitchFamily="34" charset="-128"/>
              </a:defRPr>
            </a:lvl8pPr>
            <a:lvl9pPr marL="3886200" indent="-228600" defTabSz="457200" eaLnBrk="0" fontAlgn="base" hangingPunct="0">
              <a:spcBef>
                <a:spcPct val="300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itchFamily="18" charset="0"/>
                <a:ea typeface="MS PGothic" pitchFamily="34" charset="-128"/>
              </a:defRPr>
            </a:lvl9pPr>
          </a:lstStyle>
          <a:p>
            <a:pPr marL="0" marR="0" lvl="0" indent="0" algn="r" defTabSz="457200" rtl="0" eaLnBrk="1" fontAlgn="base" latinLnBrk="0" hangingPunct="1">
              <a:lnSpc>
                <a:spcPct val="100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fld id="{0BE113B0-11D6-488A-99F2-7A0FC6F35FC4}" type="slidenum">
              <a:rPr kumimoji="0" lang="en-US" altLang="en-US" sz="1200" b="0" i="0" u="none" strike="noStrike" kern="1200" cap="none" spc="0" normalizeH="0" baseline="0" noProof="0">
                <a:ln>
                  <a:noFill/>
                </a:ln>
                <a:solidFill>
                  <a:srgbClr val="000000"/>
                </a:solidFill>
                <a:effectLst/>
                <a:uLnTx/>
                <a:uFillTx/>
                <a:latin typeface="Calibri" pitchFamily="34" charset="0"/>
                <a:ea typeface="MS PGothic" pitchFamily="34" charset="-128"/>
                <a:cs typeface="Arial" pitchFamily="34" charset="0"/>
              </a:rPr>
              <a:pPr marL="0" marR="0" lvl="0" indent="0" algn="r" defTabSz="457200" rtl="0" eaLnBrk="1" fontAlgn="base" latinLnBrk="0" hangingPunct="1">
                <a:lnSpc>
                  <a:spcPct val="100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t>28</a:t>
            </a:fld>
            <a:endParaRPr kumimoji="0" lang="en-US" altLang="en-US" sz="1200" b="0" i="0" u="none" strike="noStrike" kern="1200" cap="none" spc="0" normalizeH="0" baseline="0" noProof="0">
              <a:ln>
                <a:noFill/>
              </a:ln>
              <a:solidFill>
                <a:srgbClr val="000000"/>
              </a:solidFill>
              <a:effectLst/>
              <a:uLnTx/>
              <a:uFillTx/>
              <a:latin typeface="Calibri" pitchFamily="34" charset="0"/>
              <a:ea typeface="MS PGothic" pitchFamily="34" charset="-128"/>
              <a:cs typeface="Arial" pitchFamily="34" charset="0"/>
            </a:endParaRPr>
          </a:p>
        </p:txBody>
      </p:sp>
      <p:sp>
        <p:nvSpPr>
          <p:cNvPr id="59396" name="Text Box 2"/>
          <p:cNvSpPr txBox="1">
            <a:spLocks noChangeArrowheads="1"/>
          </p:cNvSpPr>
          <p:nvPr/>
        </p:nvSpPr>
        <p:spPr bwMode="auto">
          <a:xfrm>
            <a:off x="3849688" y="9429750"/>
            <a:ext cx="2943225"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000" tIns="46800" rIns="90000" bIns="46800" anchor="b"/>
          <a:lstStyle>
            <a:lvl1pPr>
              <a:spcBef>
                <a:spcPct val="300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itchFamily="18" charset="0"/>
                <a:ea typeface="MS PGothic" pitchFamily="34" charset="-128"/>
              </a:defRPr>
            </a:lvl1pPr>
            <a:lvl2pPr>
              <a:spcBef>
                <a:spcPct val="300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itchFamily="18" charset="0"/>
                <a:ea typeface="MS PGothic" pitchFamily="34" charset="-128"/>
              </a:defRPr>
            </a:lvl2pPr>
            <a:lvl3pPr>
              <a:spcBef>
                <a:spcPct val="300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itchFamily="18" charset="0"/>
                <a:ea typeface="MS PGothic" pitchFamily="34" charset="-128"/>
              </a:defRPr>
            </a:lvl3pPr>
            <a:lvl4pPr>
              <a:spcBef>
                <a:spcPct val="300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itchFamily="18" charset="0"/>
                <a:ea typeface="MS PGothic" pitchFamily="34" charset="-128"/>
              </a:defRPr>
            </a:lvl4pPr>
            <a:lvl5pPr>
              <a:spcBef>
                <a:spcPct val="300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itchFamily="18" charset="0"/>
                <a:ea typeface="MS PGothic" pitchFamily="34" charset="-128"/>
              </a:defRPr>
            </a:lvl5pPr>
            <a:lvl6pPr marL="2514600" indent="-228600" defTabSz="457200" eaLnBrk="0" fontAlgn="base" hangingPunct="0">
              <a:spcBef>
                <a:spcPct val="300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itchFamily="18" charset="0"/>
                <a:ea typeface="MS PGothic" pitchFamily="34" charset="-128"/>
              </a:defRPr>
            </a:lvl6pPr>
            <a:lvl7pPr marL="2971800" indent="-228600" defTabSz="457200" eaLnBrk="0" fontAlgn="base" hangingPunct="0">
              <a:spcBef>
                <a:spcPct val="300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itchFamily="18" charset="0"/>
                <a:ea typeface="MS PGothic" pitchFamily="34" charset="-128"/>
              </a:defRPr>
            </a:lvl7pPr>
            <a:lvl8pPr marL="3429000" indent="-228600" defTabSz="457200" eaLnBrk="0" fontAlgn="base" hangingPunct="0">
              <a:spcBef>
                <a:spcPct val="300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itchFamily="18" charset="0"/>
                <a:ea typeface="MS PGothic" pitchFamily="34" charset="-128"/>
              </a:defRPr>
            </a:lvl8pPr>
            <a:lvl9pPr marL="3886200" indent="-228600" defTabSz="457200" eaLnBrk="0" fontAlgn="base" hangingPunct="0">
              <a:spcBef>
                <a:spcPct val="300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1200">
                <a:solidFill>
                  <a:srgbClr val="000000"/>
                </a:solidFill>
                <a:latin typeface="Times New Roman" pitchFamily="18" charset="0"/>
                <a:ea typeface="MS PGothic" pitchFamily="34" charset="-128"/>
              </a:defRPr>
            </a:lvl9pPr>
          </a:lstStyle>
          <a:p>
            <a:pPr marL="0" marR="0" lvl="0" indent="0" algn="r" defTabSz="457200" rtl="0" eaLnBrk="1" fontAlgn="base" latinLnBrk="0" hangingPunct="1">
              <a:lnSpc>
                <a:spcPct val="100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fld id="{74188374-F3F2-4E2D-ABCA-A83A22231E5A}" type="slidenum">
              <a:rPr kumimoji="0" lang="en-US" altLang="en-US" sz="1200" b="0" i="0" u="none" strike="noStrike" kern="1200" cap="none" spc="0" normalizeH="0" baseline="0" noProof="0">
                <a:ln>
                  <a:noFill/>
                </a:ln>
                <a:solidFill>
                  <a:srgbClr val="000000"/>
                </a:solidFill>
                <a:effectLst/>
                <a:uLnTx/>
                <a:uFillTx/>
                <a:latin typeface="Calibri" pitchFamily="34" charset="0"/>
                <a:ea typeface="MS PGothic" pitchFamily="34" charset="-128"/>
                <a:cs typeface="+mn-cs"/>
              </a:rPr>
              <a:pPr marL="0" marR="0" lvl="0" indent="0" algn="r" defTabSz="457200" rtl="0" eaLnBrk="1" fontAlgn="base" latinLnBrk="0" hangingPunct="1">
                <a:lnSpc>
                  <a:spcPct val="100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t>28</a:t>
            </a:fld>
            <a:endParaRPr kumimoji="0" lang="en-US" altLang="en-US" sz="1200" b="0" i="0" u="none" strike="noStrike" kern="1200" cap="none" spc="0" normalizeH="0" baseline="0" noProof="0">
              <a:ln>
                <a:noFill/>
              </a:ln>
              <a:solidFill>
                <a:srgbClr val="000000"/>
              </a:solidFill>
              <a:effectLst/>
              <a:uLnTx/>
              <a:uFillTx/>
              <a:latin typeface="Calibri" pitchFamily="34" charset="0"/>
              <a:ea typeface="MS PGothic" pitchFamily="34" charset="-128"/>
              <a:cs typeface="+mn-cs"/>
            </a:endParaRPr>
          </a:p>
        </p:txBody>
      </p:sp>
      <p:sp>
        <p:nvSpPr>
          <p:cNvPr id="74755" name="Text Box 3"/>
          <p:cNvSpPr>
            <a:spLocks noGrp="1" noRot="1" noChangeAspect="1" noChangeArrowheads="1"/>
          </p:cNvSpPr>
          <p:nvPr>
            <p:ph type="sldImg"/>
          </p:nvPr>
        </p:nvSpPr>
        <p:spPr>
          <a:xfrm>
            <a:off x="1165225" y="1241425"/>
            <a:ext cx="4467225" cy="3349625"/>
          </a:xfrm>
          <a:solidFill>
            <a:srgbClr val="FFFFFF"/>
          </a:solidFill>
          <a:extLst>
            <a:ext uri="{AF507438-7753-43E0-B8FC-AC1667EBCBE1}">
              <a14:hiddenEffects xmlns:a14="http://schemas.microsoft.com/office/drawing/2010/main">
                <a:effectLst>
                  <a:outerShdw blurRad="63500" dist="38099" dir="2700000" algn="ctr" rotWithShape="0">
                    <a:srgbClr val="000000">
                      <a:alpha val="74997"/>
                    </a:srgbClr>
                  </a:outerShdw>
                </a:effectLst>
              </a14:hiddenEffects>
            </a:ext>
          </a:extLst>
        </p:spPr>
      </p:sp>
      <p:sp>
        <p:nvSpPr>
          <p:cNvPr id="59398" name="Text Box 4"/>
          <p:cNvSpPr txBox="1">
            <a:spLocks noChangeArrowheads="1"/>
          </p:cNvSpPr>
          <p:nvPr/>
        </p:nvSpPr>
        <p:spPr bwMode="auto">
          <a:xfrm>
            <a:off x="679450" y="4778375"/>
            <a:ext cx="5438775" cy="390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marL="0" marR="0" lvl="0" indent="0" algn="l" defTabSz="457200" rtl="0" eaLnBrk="0" fontAlgn="base" latinLnBrk="0" hangingPunct="0">
              <a:lnSpc>
                <a:spcPct val="100000"/>
              </a:lnSpc>
              <a:spcBef>
                <a:spcPct val="0"/>
              </a:spcBef>
              <a:spcAft>
                <a:spcPct val="0"/>
              </a:spcAft>
              <a:buClr>
                <a:srgbClr val="000000"/>
              </a:buClr>
              <a:buSzPct val="100000"/>
              <a:buFont typeface="Times New Roman" pitchFamily="18" charset="0"/>
              <a:buNone/>
              <a:tabLst/>
              <a:defRPr/>
            </a:pPr>
            <a:endParaRPr kumimoji="0" lang="en-US" altLang="en-US" sz="2400" b="0" i="0" u="none" strike="noStrike" kern="1200" cap="none" spc="0" normalizeH="0" baseline="0" noProof="0">
              <a:ln>
                <a:noFill/>
              </a:ln>
              <a:solidFill>
                <a:srgbClr val="FFFFFF"/>
              </a:solidFill>
              <a:effectLst/>
              <a:uLnTx/>
              <a:uFillTx/>
              <a:latin typeface="Arial" pitchFamily="34" charset="0"/>
              <a:ea typeface="MS PGothic" pitchFamily="34" charset="-128"/>
              <a:cs typeface="+mn-cs"/>
            </a:endParaRPr>
          </a:p>
        </p:txBody>
      </p:sp>
    </p:spTree>
    <p:extLst>
      <p:ext uri="{BB962C8B-B14F-4D97-AF65-F5344CB8AC3E}">
        <p14:creationId xmlns:p14="http://schemas.microsoft.com/office/powerpoint/2010/main" val="1472616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8066" name="Rectangle 1"/>
          <p:cNvSpPr>
            <a:spLocks noGrp="1" noRot="1" noChangeAspect="1" noChangeArrowheads="1" noTextEdit="1"/>
          </p:cNvSpPr>
          <p:nvPr>
            <p:ph type="sldImg"/>
          </p:nvPr>
        </p:nvSpPr>
        <p:spPr>
          <a:xfrm>
            <a:off x="381000" y="695325"/>
            <a:ext cx="6096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84995" name="Text Box 2"/>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buClr>
                <a:srgbClr val="000000"/>
              </a:buClr>
              <a:buSzPct val="100000"/>
              <a:buFont typeface="Times New Roman" charset="0"/>
              <a:buNone/>
              <a:defRPr/>
            </a:pPr>
            <a:endParaRPr lang="en-US">
              <a:latin typeface="Arial" charset="0"/>
              <a:ea typeface="ＭＳ Ｐゴシック" charset="0"/>
              <a:cs typeface="AR PL UMing HK" charset="0"/>
            </a:endParaRPr>
          </a:p>
        </p:txBody>
      </p:sp>
    </p:spTree>
    <p:extLst>
      <p:ext uri="{BB962C8B-B14F-4D97-AF65-F5344CB8AC3E}">
        <p14:creationId xmlns:p14="http://schemas.microsoft.com/office/powerpoint/2010/main" val="2023533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24013" y="1257300"/>
            <a:ext cx="4524375" cy="3394075"/>
          </a:xfrm>
          <a:prstGeom prst="rect">
            <a:avLst/>
          </a:prstGeom>
          <a:noFill/>
          <a:ln w="12700">
            <a:solidFill>
              <a:prstClr val="black"/>
            </a:solidFill>
          </a:ln>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idx="10"/>
          </p:nvPr>
        </p:nvSpPr>
        <p:spPr/>
        <p:txBody>
          <a:bodyPr/>
          <a:lstStyle/>
          <a:p>
            <a:pPr algn="r"/>
            <a:fld id="{745DD2E3-81AD-4CDA-B3CB-0B4231E3780E}" type="slidenum">
              <a:rPr lang="en-US" sz="1400" b="0" strike="noStrike" spc="-1" smtClean="0">
                <a:solidFill>
                  <a:srgbClr val="000000"/>
                </a:solidFill>
                <a:uFill>
                  <a:solidFill>
                    <a:srgbClr val="FFFFFF"/>
                  </a:solidFill>
                </a:uFill>
                <a:latin typeface="Times New Roman"/>
              </a:rPr>
              <a:t>30</a:t>
            </a:fld>
            <a:endParaRPr lang="en-US" sz="1400" b="0" strike="noStrike" spc="-1">
              <a:solidFill>
                <a:srgbClr val="000000"/>
              </a:solidFill>
              <a:uFill>
                <a:solidFill>
                  <a:srgbClr val="FFFFFF"/>
                </a:solidFill>
              </a:uFill>
              <a:latin typeface="Times New Roman"/>
            </a:endParaRPr>
          </a:p>
        </p:txBody>
      </p:sp>
    </p:spTree>
    <p:extLst>
      <p:ext uri="{BB962C8B-B14F-4D97-AF65-F5344CB8AC3E}">
        <p14:creationId xmlns:p14="http://schemas.microsoft.com/office/powerpoint/2010/main" val="9412554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4034" name="Rectangle 1"/>
          <p:cNvSpPr>
            <a:spLocks noGrp="1" noRot="1" noChangeAspect="1" noChangeArrowheads="1" noTextEdit="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32771" name="Text Box 2"/>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algn="l" defTabSz="457200" rtl="0" eaLnBrk="0" fontAlgn="base" latinLnBrk="0" hangingPunct="0">
              <a:lnSpc>
                <a:spcPct val="100000"/>
              </a:lnSpc>
              <a:spcBef>
                <a:spcPct val="0"/>
              </a:spcBef>
              <a:spcAft>
                <a:spcPct val="0"/>
              </a:spcAft>
              <a:buClr>
                <a:srgbClr val="000000"/>
              </a:buClr>
              <a:buSzPct val="100000"/>
              <a:buFont typeface="Times New Roman" charset="0"/>
              <a:buNone/>
              <a:tabLst/>
              <a:defRPr/>
            </a:pPr>
            <a:endParaRPr kumimoji="0" lang="en-US" sz="1800" b="0" i="0" u="none" strike="noStrike" kern="1200" cap="none" spc="0" normalizeH="0" baseline="0" noProof="0">
              <a:ln>
                <a:noFill/>
              </a:ln>
              <a:solidFill>
                <a:srgbClr val="FFFFFF"/>
              </a:solidFill>
              <a:effectLst/>
              <a:uLnTx/>
              <a:uFillTx/>
              <a:latin typeface="Arial" charset="0"/>
              <a:ea typeface="ＭＳ Ｐゴシック" charset="0"/>
              <a:cs typeface="AR PL UMing HK" charset="0"/>
            </a:endParaRPr>
          </a:p>
        </p:txBody>
      </p:sp>
      <p:sp>
        <p:nvSpPr>
          <p:cNvPr id="32772" name="Notes Placeholder 1"/>
          <p:cNvSpPr>
            <a:spLocks noGrp="1"/>
          </p:cNvSpPr>
          <p:nvPr>
            <p:ph type="body" idx="1"/>
          </p:nvPr>
        </p:nvSpPr>
        <p:spPr>
          <a:ln/>
          <a:extLst>
            <a:ext uri="{91240B29-F687-4F45-9708-019B960494DF}">
              <a14:hiddenLine xmlns:a14="http://schemas.microsoft.com/office/drawing/2010/main" w="9525">
                <a:solidFill>
                  <a:srgbClr val="3465A4"/>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r>
              <a:rPr lang="en-US" altLang="en-US" dirty="0"/>
              <a:t/>
            </a:r>
            <a:br>
              <a:rPr lang="en-US" altLang="en-US" dirty="0"/>
            </a:br>
            <a:endParaRPr lang="en-US" altLang="en-US" dirty="0"/>
          </a:p>
          <a:p>
            <a:endParaRPr lang="en-US" altLang="en-US" dirty="0"/>
          </a:p>
        </p:txBody>
      </p:sp>
    </p:spTree>
    <p:extLst>
      <p:ext uri="{BB962C8B-B14F-4D97-AF65-F5344CB8AC3E}">
        <p14:creationId xmlns:p14="http://schemas.microsoft.com/office/powerpoint/2010/main" val="10508659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227175" y="-11796713"/>
            <a:ext cx="16654463" cy="12490451"/>
          </a:xfrm>
        </p:spPr>
      </p:sp>
      <p:sp>
        <p:nvSpPr>
          <p:cNvPr id="126978" name="Notes Placeholder 2"/>
          <p:cNvSpPr>
            <a:spLocks noGrp="1"/>
          </p:cNvSpPr>
          <p:nvPr>
            <p:ph type="body" idx="1"/>
          </p:nvPr>
        </p:nvSpPr>
        <p:spPr/>
        <p:txBody>
          <a:bodyPr/>
          <a:lstStyle/>
          <a:p>
            <a:r>
              <a:rPr lang="en-US" altLang="en-US">
                <a:ea typeface="ＭＳ Ｐゴシック" panose="020B0600070205080204" pitchFamily="34" charset="-128"/>
              </a:rPr>
              <a:t>Integrated Operator Console with multiple displays which launches with a splash screen where user can login providing credentials.</a:t>
            </a:r>
          </a:p>
          <a:p>
            <a:endParaRPr lang="en-US" altLang="en-US">
              <a:ea typeface="ＭＳ Ｐゴシック" panose="020B0600070205080204" pitchFamily="34" charset="-128"/>
            </a:endParaRPr>
          </a:p>
          <a:p>
            <a:r>
              <a:rPr lang="en-US" altLang="en-US">
                <a:ea typeface="ＭＳ Ｐゴシック" panose="020B0600070205080204" pitchFamily="34" charset="-128"/>
              </a:rPr>
              <a:t>Solid and Dash line for control and data connection</a:t>
            </a:r>
          </a:p>
          <a:p>
            <a:endParaRPr lang="en-US" altLang="en-US">
              <a:ea typeface="ＭＳ Ｐゴシック" panose="020B0600070205080204" pitchFamily="34" charset="-128"/>
            </a:endParaRPr>
          </a:p>
        </p:txBody>
      </p:sp>
    </p:spTree>
    <p:extLst>
      <p:ext uri="{BB962C8B-B14F-4D97-AF65-F5344CB8AC3E}">
        <p14:creationId xmlns:p14="http://schemas.microsoft.com/office/powerpoint/2010/main" val="38415532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3250" name="Rectangle 1"/>
          <p:cNvSpPr>
            <a:spLocks noGrp="1" noRot="1" noChangeAspect="1" noChangeArrowheads="1" noTextEdit="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1987" name="Text Box 2"/>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buClr>
                <a:srgbClr val="000000"/>
              </a:buClr>
              <a:buSzPct val="100000"/>
              <a:buFont typeface="Times New Roman" charset="0"/>
              <a:buNone/>
              <a:defRPr/>
            </a:pPr>
            <a:endParaRPr lang="en-US">
              <a:latin typeface="Arial" charset="0"/>
              <a:ea typeface="ＭＳ Ｐゴシック" charset="0"/>
              <a:cs typeface="AR PL UMing HK" charset="0"/>
            </a:endParaRPr>
          </a:p>
        </p:txBody>
      </p:sp>
      <p:sp>
        <p:nvSpPr>
          <p:cNvPr id="41988" name="Notes Placeholder 1"/>
          <p:cNvSpPr>
            <a:spLocks noGrp="1"/>
          </p:cNvSpPr>
          <p:nvPr>
            <p:ph type="body" idx="1"/>
          </p:nvPr>
        </p:nvSpPr>
        <p:spPr>
          <a:ln/>
          <a:extLst>
            <a:ext uri="{91240B29-F687-4F45-9708-019B960494DF}">
              <a14:hiddenLine xmlns:a14="http://schemas.microsoft.com/office/drawing/2010/main" w="9525">
                <a:solidFill>
                  <a:srgbClr val="3465A4"/>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r>
              <a:rPr lang="en-US" altLang="en-US" i="1" dirty="0">
                <a:ea typeface="ＭＳ Ｐゴシック" panose="020B0600070205080204" pitchFamily="34" charset="-128"/>
              </a:rPr>
              <a:t>2)Schedule: </a:t>
            </a:r>
            <a:r>
              <a:rPr lang="en-US" altLang="en-US" dirty="0">
                <a:ea typeface="ＭＳ Ｐゴシック" panose="020B0600070205080204" pitchFamily="34" charset="-128"/>
              </a:rPr>
              <a:t>Console has the responsibility to provide a utility to make the schedule for the observation. The schedule can be made offline on daily as well as monthly basis. The inputs like the source to be observed, Observation start time, duration and other specific configuration details will be transferred from the OWS should be read by the DACS from a set of files which can be updated as and when required by the operator through configuration utility installed on Operator Console. It is desirable to have scheduler utility sufficiently portable to support operation from remote location</a:t>
            </a:r>
          </a:p>
          <a:p>
            <a:r>
              <a:rPr lang="en-US" altLang="en-US" dirty="0">
                <a:ea typeface="ＭＳ Ｐゴシック" panose="020B0600070205080204" pitchFamily="34" charset="-128"/>
              </a:rPr>
              <a:t/>
            </a:r>
            <a:br>
              <a:rPr lang="en-US" altLang="en-US" dirty="0">
                <a:ea typeface="ＭＳ Ｐゴシック" panose="020B0600070205080204" pitchFamily="34" charset="-128"/>
              </a:rPr>
            </a:br>
            <a:r>
              <a:rPr lang="en-US" altLang="en-US" dirty="0">
                <a:ea typeface="ＭＳ Ｐゴシック" panose="020B0600070205080204" pitchFamily="34" charset="-128"/>
              </a:rPr>
              <a:t>3) The Operator Workstation should provide the facility to generate the sequence of commands required for a each observation run for a given schedule, so that it can be used later for automatic execution of a schedule. It should select the set of commands from a given task list required for execution of given observation run, including the pre/post operations as well as initialization tasks if required.</a:t>
            </a:r>
          </a:p>
          <a:p>
            <a:r>
              <a:rPr lang="en-US" altLang="en-US" dirty="0">
                <a:ea typeface="ＭＳ Ｐゴシック" panose="020B0600070205080204" pitchFamily="34" charset="-128"/>
              </a:rPr>
              <a:t/>
            </a:r>
            <a:br>
              <a:rPr lang="en-US" altLang="en-US" dirty="0">
                <a:ea typeface="ＭＳ Ｐゴシック" panose="020B0600070205080204" pitchFamily="34" charset="-128"/>
              </a:rPr>
            </a:br>
            <a:r>
              <a:rPr lang="en-US" altLang="en-US" dirty="0">
                <a:ea typeface="ＭＳ Ｐゴシック" panose="020B0600070205080204" pitchFamily="34" charset="-128"/>
              </a:rPr>
              <a:t>4) </a:t>
            </a:r>
            <a:r>
              <a:rPr lang="en-US" altLang="en-US" i="1" dirty="0">
                <a:ea typeface="ＭＳ Ｐゴシック" panose="020B0600070205080204" pitchFamily="34" charset="-128"/>
              </a:rPr>
              <a:t>System parameter set‐up: </a:t>
            </a:r>
            <a:r>
              <a:rPr lang="en-US" altLang="en-US" dirty="0">
                <a:ea typeface="ＭＳ Ｐゴシック" panose="020B0600070205080204" pitchFamily="34" charset="-128"/>
              </a:rPr>
              <a:t>All System Configuration Parameters i.e. Calibration Parameters, Power ON value of the HV, Safe HV Value, Active Modules etc. should be read by the DACS from</a:t>
            </a:r>
            <a:br>
              <a:rPr lang="en-US" altLang="en-US" dirty="0">
                <a:ea typeface="ＭＳ Ｐゴシック" panose="020B0600070205080204" pitchFamily="34" charset="-128"/>
              </a:rPr>
            </a:br>
            <a:r>
              <a:rPr lang="en-US" altLang="en-US" dirty="0">
                <a:ea typeface="ＭＳ Ｐゴシック" panose="020B0600070205080204" pitchFamily="34" charset="-128"/>
              </a:rPr>
              <a:t>a set of files which can be updated as and when required by the operator through configuration utility installed on Operator Console.</a:t>
            </a:r>
          </a:p>
          <a:p>
            <a:r>
              <a:rPr lang="en-US" altLang="en-US" dirty="0">
                <a:ea typeface="ＭＳ Ｐゴシック" panose="020B0600070205080204" pitchFamily="34" charset="-128"/>
              </a:rPr>
              <a:t/>
            </a:r>
            <a:br>
              <a:rPr lang="en-US" altLang="en-US" dirty="0">
                <a:ea typeface="ＭＳ Ｐゴシック" panose="020B0600070205080204" pitchFamily="34" charset="-128"/>
              </a:rPr>
            </a:br>
            <a:r>
              <a:rPr lang="en-US" altLang="en-US" dirty="0">
                <a:ea typeface="ＭＳ Ｐゴシック" panose="020B0600070205080204" pitchFamily="34" charset="-128"/>
              </a:rPr>
              <a:t>5) </a:t>
            </a:r>
            <a:r>
              <a:rPr lang="en-US" altLang="en-US" i="1" dirty="0">
                <a:ea typeface="ＭＳ Ｐゴシック" panose="020B0600070205080204" pitchFamily="34" charset="-128"/>
              </a:rPr>
              <a:t>Experimental Parameter set‐up: </a:t>
            </a:r>
            <a:r>
              <a:rPr lang="en-US" altLang="en-US" dirty="0">
                <a:ea typeface="ＭＳ Ｐゴシック" panose="020B0600070205080204" pitchFamily="34" charset="-128"/>
              </a:rPr>
              <a:t>All the Experimental Configuration parameters of the telescope like threshold values of the individual discriminator channels, HV values for all channels, trigger logic etc. should be read by the DACS from a set of files which can be updated as and when required by the operator through configuration utility installed on Operator Console.</a:t>
            </a:r>
          </a:p>
          <a:p>
            <a:r>
              <a:rPr lang="en-US" altLang="en-US" dirty="0">
                <a:ea typeface="ＭＳ Ｐゴシック" panose="020B0600070205080204" pitchFamily="34" charset="-128"/>
              </a:rPr>
              <a:t/>
            </a:r>
            <a:br>
              <a:rPr lang="en-US" altLang="en-US" dirty="0">
                <a:ea typeface="ＭＳ Ｐゴシック" panose="020B0600070205080204" pitchFamily="34" charset="-128"/>
              </a:rPr>
            </a:br>
            <a:r>
              <a:rPr lang="en-US" altLang="en-US" dirty="0">
                <a:ea typeface="ＭＳ Ｐゴシック" panose="020B0600070205080204" pitchFamily="34" charset="-128"/>
              </a:rPr>
              <a:t>6) All the operations listed in sequence should be time‐lined, and time required for pre/post operations should be taken care of in order to start the data acquisition for particular observation run at desired  Time.</a:t>
            </a:r>
          </a:p>
          <a:p>
            <a:r>
              <a:rPr lang="en-US" altLang="en-US" dirty="0">
                <a:ea typeface="ＭＳ Ｐゴシック" panose="020B0600070205080204" pitchFamily="34" charset="-128"/>
              </a:rPr>
              <a:t/>
            </a:r>
            <a:br>
              <a:rPr lang="en-US" altLang="en-US" dirty="0">
                <a:ea typeface="ＭＳ Ｐゴシック" panose="020B0600070205080204" pitchFamily="34" charset="-128"/>
              </a:rPr>
            </a:br>
            <a:r>
              <a:rPr lang="en-US" altLang="en-US" dirty="0">
                <a:ea typeface="ＭＳ Ｐゴシック" panose="020B0600070205080204" pitchFamily="34" charset="-128"/>
              </a:rPr>
              <a:t>7) </a:t>
            </a:r>
            <a:r>
              <a:rPr lang="en-US" altLang="en-US" i="1" dirty="0">
                <a:ea typeface="ＭＳ Ｐゴシック" panose="020B0600070205080204" pitchFamily="34" charset="-128"/>
              </a:rPr>
              <a:t>System availability check: </a:t>
            </a:r>
            <a:r>
              <a:rPr lang="en-US" altLang="en-US" dirty="0">
                <a:ea typeface="ＭＳ Ｐゴシック" panose="020B0600070205080204" pitchFamily="34" charset="-128"/>
              </a:rPr>
              <a:t>Operator Workstation has to ensure the availability of the subsystems required for the observation </a:t>
            </a:r>
            <a:br>
              <a:rPr lang="en-US" altLang="en-US" dirty="0">
                <a:ea typeface="ＭＳ Ｐゴシック" panose="020B0600070205080204" pitchFamily="34" charset="-128"/>
              </a:rPr>
            </a:br>
            <a:endParaRPr lang="en-US" altLang="en-US" dirty="0">
              <a:ea typeface="ＭＳ Ｐゴシック" panose="020B0600070205080204" pitchFamily="34" charset="-128"/>
            </a:endParaRPr>
          </a:p>
        </p:txBody>
      </p:sp>
    </p:spTree>
    <p:extLst>
      <p:ext uri="{BB962C8B-B14F-4D97-AF65-F5344CB8AC3E}">
        <p14:creationId xmlns:p14="http://schemas.microsoft.com/office/powerpoint/2010/main" val="34453065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298" name="Rectangle 1"/>
          <p:cNvSpPr>
            <a:spLocks noGrp="1" noRot="1" noChangeAspect="1" noChangeArrowheads="1" noTextEdit="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7107" name="Text Box 2"/>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buClr>
                <a:srgbClr val="000000"/>
              </a:buClr>
              <a:buSzPct val="100000"/>
              <a:buFont typeface="Times New Roman" charset="0"/>
              <a:buNone/>
              <a:defRPr/>
            </a:pPr>
            <a:endParaRPr lang="en-US">
              <a:latin typeface="Arial" charset="0"/>
              <a:ea typeface="ＭＳ Ｐゴシック" charset="0"/>
              <a:cs typeface="AR PL UMing HK" charset="0"/>
            </a:endParaRPr>
          </a:p>
        </p:txBody>
      </p:sp>
    </p:spTree>
    <p:extLst>
      <p:ext uri="{BB962C8B-B14F-4D97-AF65-F5344CB8AC3E}">
        <p14:creationId xmlns:p14="http://schemas.microsoft.com/office/powerpoint/2010/main" val="29434547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9874" name="Rectangle 1"/>
          <p:cNvSpPr>
            <a:spLocks noGrp="1" noRot="1" noChangeAspect="1" noChangeArrowheads="1" noTextEdit="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74755" name="Text Box 2"/>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marL="0" marR="0" lvl="0" indent="0" algn="l" defTabSz="457200" rtl="0" eaLnBrk="0" fontAlgn="base" latinLnBrk="0" hangingPunct="0">
              <a:lnSpc>
                <a:spcPct val="100000"/>
              </a:lnSpc>
              <a:spcBef>
                <a:spcPct val="0"/>
              </a:spcBef>
              <a:spcAft>
                <a:spcPct val="0"/>
              </a:spcAft>
              <a:buClr>
                <a:srgbClr val="000000"/>
              </a:buClr>
              <a:buSzPct val="100000"/>
              <a:buFont typeface="Times New Roman" charset="0"/>
              <a:buNone/>
              <a:tabLst/>
              <a:defRPr/>
            </a:pPr>
            <a:endParaRPr kumimoji="0" lang="en-US" sz="1800" b="0" i="0" u="none" strike="noStrike" kern="1200" cap="none" spc="0" normalizeH="0" baseline="0" noProof="0">
              <a:ln>
                <a:noFill/>
              </a:ln>
              <a:solidFill>
                <a:srgbClr val="FFFFFF"/>
              </a:solidFill>
              <a:effectLst/>
              <a:uLnTx/>
              <a:uFillTx/>
              <a:latin typeface="Arial" charset="0"/>
              <a:ea typeface="ＭＳ Ｐゴシック" charset="0"/>
              <a:cs typeface="AR PL UMing HK" charset="0"/>
            </a:endParaRPr>
          </a:p>
        </p:txBody>
      </p:sp>
    </p:spTree>
    <p:extLst>
      <p:ext uri="{BB962C8B-B14F-4D97-AF65-F5344CB8AC3E}">
        <p14:creationId xmlns:p14="http://schemas.microsoft.com/office/powerpoint/2010/main" val="16602310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a:xfrm>
            <a:off x="-14227175" y="-11796713"/>
            <a:ext cx="16654463" cy="12490451"/>
          </a:xfrm>
        </p:spPr>
      </p:sp>
      <p:sp>
        <p:nvSpPr>
          <p:cNvPr id="39939" name="Notes Placeholder 2"/>
          <p:cNvSpPr>
            <a:spLocks noGrp="1"/>
          </p:cNvSpPr>
          <p:nvPr>
            <p:ph type="body" idx="1"/>
          </p:nvPr>
        </p:nvSpPr>
        <p:spPr>
          <a:ln/>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buFont typeface="Times New Roman" charset="0"/>
              <a:buNone/>
              <a:defRPr/>
            </a:pPr>
            <a:endParaRPr lang="en-US">
              <a:latin typeface="Times New Roman" charset="0"/>
              <a:cs typeface="+mn-cs"/>
            </a:endParaRPr>
          </a:p>
        </p:txBody>
      </p:sp>
    </p:spTree>
    <p:extLst>
      <p:ext uri="{BB962C8B-B14F-4D97-AF65-F5344CB8AC3E}">
        <p14:creationId xmlns:p14="http://schemas.microsoft.com/office/powerpoint/2010/main" val="2840006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3730" name="Rectangle 1"/>
          <p:cNvSpPr>
            <a:spLocks noGrp="1" noRot="1" noChangeAspect="1" noChangeArrowheads="1" noTextEdit="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8611" name="Text Box 2"/>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buClr>
                <a:srgbClr val="000000"/>
              </a:buClr>
              <a:buSzPct val="100000"/>
              <a:buFont typeface="Times New Roman" charset="0"/>
              <a:buNone/>
              <a:defRPr/>
            </a:pPr>
            <a:endParaRPr lang="en-US">
              <a:latin typeface="Arial" charset="0"/>
              <a:ea typeface="ＭＳ Ｐゴシック" charset="0"/>
              <a:cs typeface="AR PL UMing HK" charset="0"/>
            </a:endParaRPr>
          </a:p>
        </p:txBody>
      </p:sp>
    </p:spTree>
    <p:extLst>
      <p:ext uri="{BB962C8B-B14F-4D97-AF65-F5344CB8AC3E}">
        <p14:creationId xmlns:p14="http://schemas.microsoft.com/office/powerpoint/2010/main" val="29662172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682" name="Rectangle 1"/>
          <p:cNvSpPr>
            <a:spLocks noGrp="1" noRot="1" noChangeAspect="1" noChangeArrowheads="1" noTextEdit="1"/>
          </p:cNvSpPr>
          <p:nvPr>
            <p:ph type="sldImg"/>
          </p:nvPr>
        </p:nvSpPr>
        <p:spPr>
          <a:xfrm>
            <a:off x="1143000" y="695325"/>
            <a:ext cx="4572000" cy="3429000"/>
          </a:xfr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65539" name="Text Box 2"/>
          <p:cNvSpPr txBox="1">
            <a:spLocks noChangeArrowheads="1"/>
          </p:cNvSpPr>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buClr>
                <a:srgbClr val="000000"/>
              </a:buClr>
              <a:buSzPct val="100000"/>
              <a:buFont typeface="Times New Roman" charset="0"/>
              <a:buNone/>
              <a:defRPr/>
            </a:pPr>
            <a:endParaRPr lang="en-US">
              <a:latin typeface="Arial" charset="0"/>
              <a:ea typeface="ＭＳ Ｐゴシック" charset="0"/>
              <a:cs typeface="AR PL UMing HK" charset="0"/>
            </a:endParaRPr>
          </a:p>
        </p:txBody>
      </p:sp>
      <p:sp>
        <p:nvSpPr>
          <p:cNvPr id="71684" name="Notes Placeholder 1"/>
          <p:cNvSpPr>
            <a:spLocks noGrp="1"/>
          </p:cNvSpPr>
          <p:nvPr>
            <p:ph type="body" idx="1"/>
          </p:nvPr>
        </p:nvSpPr>
        <p:spPr/>
        <p:txBody>
          <a:bodyPr/>
          <a:lstStyle/>
          <a:p>
            <a:endParaRPr lang="en-US" altLang="en-US">
              <a:ea typeface="ＭＳ Ｐゴシック" panose="020B0600070205080204" pitchFamily="34" charset="-128"/>
            </a:endParaRPr>
          </a:p>
        </p:txBody>
      </p:sp>
    </p:spTree>
    <p:extLst>
      <p:ext uri="{BB962C8B-B14F-4D97-AF65-F5344CB8AC3E}">
        <p14:creationId xmlns:p14="http://schemas.microsoft.com/office/powerpoint/2010/main" val="15670035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99236FB3-2C2F-4516-AF32-99ED78A57EAD}" type="datetimeFigureOut">
              <a:rPr lang="en-US" smtClean="0"/>
              <a:t>11/1/2018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5A4FA6-9467-4AE6-B850-3AF238407EE6}" type="slidenum">
              <a:rPr lang="en-US" smtClean="0"/>
              <a:t>‹#›</a:t>
            </a:fld>
            <a:endParaRPr lang="en-US"/>
          </a:p>
        </p:txBody>
      </p:sp>
    </p:spTree>
    <p:extLst>
      <p:ext uri="{BB962C8B-B14F-4D97-AF65-F5344CB8AC3E}">
        <p14:creationId xmlns:p14="http://schemas.microsoft.com/office/powerpoint/2010/main" val="22695360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9236FB3-2C2F-4516-AF32-99ED78A57EAD}" type="datetimeFigureOut">
              <a:rPr lang="en-US" smtClean="0"/>
              <a:t>11/1/2018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5A4FA6-9467-4AE6-B850-3AF238407EE6}" type="slidenum">
              <a:rPr lang="en-US" smtClean="0"/>
              <a:t>‹#›</a:t>
            </a:fld>
            <a:endParaRPr lang="en-US"/>
          </a:p>
        </p:txBody>
      </p:sp>
    </p:spTree>
    <p:extLst>
      <p:ext uri="{BB962C8B-B14F-4D97-AF65-F5344CB8AC3E}">
        <p14:creationId xmlns:p14="http://schemas.microsoft.com/office/powerpoint/2010/main" val="7185208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9236FB3-2C2F-4516-AF32-99ED78A57EAD}" type="datetimeFigureOut">
              <a:rPr lang="en-US" smtClean="0"/>
              <a:t>11/1/2018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5A4FA6-9467-4AE6-B850-3AF238407EE6}" type="slidenum">
              <a:rPr lang="en-US" smtClean="0"/>
              <a:t>‹#›</a:t>
            </a:fld>
            <a:endParaRPr lang="en-US"/>
          </a:p>
        </p:txBody>
      </p:sp>
    </p:spTree>
    <p:extLst>
      <p:ext uri="{BB962C8B-B14F-4D97-AF65-F5344CB8AC3E}">
        <p14:creationId xmlns:p14="http://schemas.microsoft.com/office/powerpoint/2010/main" val="11084141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99236FB3-2C2F-4516-AF32-99ED78A57EAD}" type="datetimeFigureOut">
              <a:rPr lang="en-US" smtClean="0"/>
              <a:t>11/1/2018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5A4FA6-9467-4AE6-B850-3AF238407EE6}" type="slidenum">
              <a:rPr lang="en-US" smtClean="0"/>
              <a:t>‹#›</a:t>
            </a:fld>
            <a:endParaRPr lang="en-US"/>
          </a:p>
        </p:txBody>
      </p:sp>
    </p:spTree>
    <p:extLst>
      <p:ext uri="{BB962C8B-B14F-4D97-AF65-F5344CB8AC3E}">
        <p14:creationId xmlns:p14="http://schemas.microsoft.com/office/powerpoint/2010/main" val="2390329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9236FB3-2C2F-4516-AF32-99ED78A57EAD}" type="datetimeFigureOut">
              <a:rPr lang="en-US" smtClean="0"/>
              <a:t>11/1/2018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5A4FA6-9467-4AE6-B850-3AF238407EE6}" type="slidenum">
              <a:rPr lang="en-US" smtClean="0"/>
              <a:t>‹#›</a:t>
            </a:fld>
            <a:endParaRPr lang="en-US"/>
          </a:p>
        </p:txBody>
      </p:sp>
    </p:spTree>
    <p:extLst>
      <p:ext uri="{BB962C8B-B14F-4D97-AF65-F5344CB8AC3E}">
        <p14:creationId xmlns:p14="http://schemas.microsoft.com/office/powerpoint/2010/main" val="19877019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99236FB3-2C2F-4516-AF32-99ED78A57EAD}" type="datetimeFigureOut">
              <a:rPr lang="en-US" smtClean="0"/>
              <a:t>11/1/2018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D5A4FA6-9467-4AE6-B850-3AF238407EE6}" type="slidenum">
              <a:rPr lang="en-US" smtClean="0"/>
              <a:t>‹#›</a:t>
            </a:fld>
            <a:endParaRPr lang="en-US"/>
          </a:p>
        </p:txBody>
      </p:sp>
    </p:spTree>
    <p:extLst>
      <p:ext uri="{BB962C8B-B14F-4D97-AF65-F5344CB8AC3E}">
        <p14:creationId xmlns:p14="http://schemas.microsoft.com/office/powerpoint/2010/main" val="238507383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99236FB3-2C2F-4516-AF32-99ED78A57EAD}" type="datetimeFigureOut">
              <a:rPr lang="en-US" smtClean="0"/>
              <a:t>11/1/2018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D5A4FA6-9467-4AE6-B850-3AF238407EE6}" type="slidenum">
              <a:rPr lang="en-US" smtClean="0"/>
              <a:t>‹#›</a:t>
            </a:fld>
            <a:endParaRPr lang="en-US"/>
          </a:p>
        </p:txBody>
      </p:sp>
    </p:spTree>
    <p:extLst>
      <p:ext uri="{BB962C8B-B14F-4D97-AF65-F5344CB8AC3E}">
        <p14:creationId xmlns:p14="http://schemas.microsoft.com/office/powerpoint/2010/main" val="16445959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99236FB3-2C2F-4516-AF32-99ED78A57EAD}" type="datetimeFigureOut">
              <a:rPr lang="en-US" smtClean="0"/>
              <a:t>11/1/2018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D5A4FA6-9467-4AE6-B850-3AF238407EE6}" type="slidenum">
              <a:rPr lang="en-US" smtClean="0"/>
              <a:t>‹#›</a:t>
            </a:fld>
            <a:endParaRPr lang="en-US"/>
          </a:p>
        </p:txBody>
      </p:sp>
    </p:spTree>
    <p:extLst>
      <p:ext uri="{BB962C8B-B14F-4D97-AF65-F5344CB8AC3E}">
        <p14:creationId xmlns:p14="http://schemas.microsoft.com/office/powerpoint/2010/main" val="611773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9236FB3-2C2F-4516-AF32-99ED78A57EAD}" type="datetimeFigureOut">
              <a:rPr lang="en-US" smtClean="0"/>
              <a:t>11/1/2018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D5A4FA6-9467-4AE6-B850-3AF238407EE6}" type="slidenum">
              <a:rPr lang="en-US" smtClean="0"/>
              <a:t>‹#›</a:t>
            </a:fld>
            <a:endParaRPr lang="en-US"/>
          </a:p>
        </p:txBody>
      </p:sp>
    </p:spTree>
    <p:extLst>
      <p:ext uri="{BB962C8B-B14F-4D97-AF65-F5344CB8AC3E}">
        <p14:creationId xmlns:p14="http://schemas.microsoft.com/office/powerpoint/2010/main" val="7036045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9236FB3-2C2F-4516-AF32-99ED78A57EAD}" type="datetimeFigureOut">
              <a:rPr lang="en-US" smtClean="0"/>
              <a:t>11/1/2018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D5A4FA6-9467-4AE6-B850-3AF238407EE6}" type="slidenum">
              <a:rPr lang="en-US" smtClean="0"/>
              <a:t>‹#›</a:t>
            </a:fld>
            <a:endParaRPr lang="en-US"/>
          </a:p>
        </p:txBody>
      </p:sp>
    </p:spTree>
    <p:extLst>
      <p:ext uri="{BB962C8B-B14F-4D97-AF65-F5344CB8AC3E}">
        <p14:creationId xmlns:p14="http://schemas.microsoft.com/office/powerpoint/2010/main" val="3537684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9236FB3-2C2F-4516-AF32-99ED78A57EAD}" type="datetimeFigureOut">
              <a:rPr lang="en-US" smtClean="0"/>
              <a:t>11/1/2018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D5A4FA6-9467-4AE6-B850-3AF238407EE6}" type="slidenum">
              <a:rPr lang="en-US" smtClean="0"/>
              <a:t>‹#›</a:t>
            </a:fld>
            <a:endParaRPr lang="en-US"/>
          </a:p>
        </p:txBody>
      </p:sp>
    </p:spTree>
    <p:extLst>
      <p:ext uri="{BB962C8B-B14F-4D97-AF65-F5344CB8AC3E}">
        <p14:creationId xmlns:p14="http://schemas.microsoft.com/office/powerpoint/2010/main" val="6076074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9236FB3-2C2F-4516-AF32-99ED78A57EAD}" type="datetimeFigureOut">
              <a:rPr lang="en-US" smtClean="0"/>
              <a:t>11/1/2018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D5A4FA6-9467-4AE6-B850-3AF238407EE6}" type="slidenum">
              <a:rPr lang="en-US" smtClean="0"/>
              <a:t>‹#›</a:t>
            </a:fld>
            <a:endParaRPr lang="en-US"/>
          </a:p>
        </p:txBody>
      </p:sp>
    </p:spTree>
    <p:extLst>
      <p:ext uri="{BB962C8B-B14F-4D97-AF65-F5344CB8AC3E}">
        <p14:creationId xmlns:p14="http://schemas.microsoft.com/office/powerpoint/2010/main" val="8093759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image" Target="../media/image13.jpeg"/><Relationship Id="rId4" Type="http://schemas.openxmlformats.org/officeDocument/2006/relationships/image" Target="../media/image12.jpeg"/></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8" Type="http://schemas.openxmlformats.org/officeDocument/2006/relationships/image" Target="../media/image24.jpeg"/><Relationship Id="rId3" Type="http://schemas.openxmlformats.org/officeDocument/2006/relationships/image" Target="../media/image9.png"/><Relationship Id="rId7" Type="http://schemas.openxmlformats.org/officeDocument/2006/relationships/image" Target="../media/image23.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2.jpeg"/><Relationship Id="rId5" Type="http://schemas.openxmlformats.org/officeDocument/2006/relationships/image" Target="../media/image21.jpeg"/><Relationship Id="rId4" Type="http://schemas.openxmlformats.org/officeDocument/2006/relationships/image" Target="../media/image20.jpeg"/><Relationship Id="rId9" Type="http://schemas.openxmlformats.org/officeDocument/2006/relationships/image" Target="../media/image25.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a:t>Recent technological developments at Electronics Division, BARC and possible contribution for DUNE</a:t>
            </a:r>
          </a:p>
        </p:txBody>
      </p:sp>
      <p:sp>
        <p:nvSpPr>
          <p:cNvPr id="3" name="Subtitle 2"/>
          <p:cNvSpPr>
            <a:spLocks noGrp="1"/>
          </p:cNvSpPr>
          <p:nvPr>
            <p:ph type="subTitle" idx="1"/>
          </p:nvPr>
        </p:nvSpPr>
        <p:spPr>
          <a:xfrm>
            <a:off x="1371600" y="4191000"/>
            <a:ext cx="6400800" cy="1752600"/>
          </a:xfrm>
        </p:spPr>
        <p:txBody>
          <a:bodyPr/>
          <a:lstStyle/>
          <a:p>
            <a:pPr algn="r"/>
            <a:r>
              <a:rPr lang="en-US" dirty="0"/>
              <a:t>Anita </a:t>
            </a:r>
            <a:r>
              <a:rPr lang="en-US" dirty="0" err="1"/>
              <a:t>Behere</a:t>
            </a:r>
            <a:r>
              <a:rPr lang="en-US" dirty="0"/>
              <a:t>, </a:t>
            </a:r>
          </a:p>
          <a:p>
            <a:pPr algn="r"/>
            <a:r>
              <a:rPr lang="en-US" dirty="0"/>
              <a:t>Head, Electronics Division, </a:t>
            </a:r>
          </a:p>
          <a:p>
            <a:pPr algn="r"/>
            <a:r>
              <a:rPr lang="en-US" dirty="0"/>
              <a:t>BARC</a:t>
            </a:r>
          </a:p>
        </p:txBody>
      </p:sp>
    </p:spTree>
    <p:extLst>
      <p:ext uri="{BB962C8B-B14F-4D97-AF65-F5344CB8AC3E}">
        <p14:creationId xmlns:p14="http://schemas.microsoft.com/office/powerpoint/2010/main" val="380854792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preamp_VDN_inside">
            <a:extLst>
              <a:ext uri="{FF2B5EF4-FFF2-40B4-BE49-F238E27FC236}">
                <a16:creationId xmlns:a16="http://schemas.microsoft.com/office/drawing/2014/main" xmlns="" id="{60D90CEA-8302-4098-BF19-74ABB52A2FA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91723" y="1443301"/>
            <a:ext cx="1956082" cy="1872250"/>
          </a:xfrm>
          <a:prstGeom prst="rect">
            <a:avLst/>
          </a:prstGeom>
          <a:noFill/>
          <a:extLst>
            <a:ext uri="{909E8E84-426E-40DD-AFC4-6F175D3DCCD1}">
              <a14:hiddenFill xmlns:a14="http://schemas.microsoft.com/office/drawing/2010/main">
                <a:solidFill>
                  <a:srgbClr val="FFFFFF"/>
                </a:solidFill>
              </a14:hiddenFill>
            </a:ext>
          </a:extLst>
        </p:spPr>
      </p:pic>
      <p:pic>
        <p:nvPicPr>
          <p:cNvPr id="3073" name="Picture 6" descr="New Picture (1).png">
            <a:extLst>
              <a:ext uri="{FF2B5EF4-FFF2-40B4-BE49-F238E27FC236}">
                <a16:creationId xmlns:a16="http://schemas.microsoft.com/office/drawing/2014/main" xmlns="" id="{0A9E89E5-1C3D-4233-AFA3-C11D2E0C43C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0560" y="1430070"/>
            <a:ext cx="2476500" cy="1914525"/>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xmlns="" id="{9B16C8D0-7DB2-4156-9A1E-EDBFE5B82F84}"/>
              </a:ext>
            </a:extLst>
          </p:cNvPr>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IN"/>
          </a:p>
        </p:txBody>
      </p:sp>
      <p:sp>
        <p:nvSpPr>
          <p:cNvPr id="5" name="Rectangle 4">
            <a:extLst>
              <a:ext uri="{FF2B5EF4-FFF2-40B4-BE49-F238E27FC236}">
                <a16:creationId xmlns:a16="http://schemas.microsoft.com/office/drawing/2014/main" xmlns="" id="{126B9B7A-EA12-4B7E-9567-D792F2BFD0B9}"/>
              </a:ext>
            </a:extLst>
          </p:cNvPr>
          <p:cNvSpPr>
            <a:spLocks noChangeArrowheads="1"/>
          </p:cNvSpPr>
          <p:nvPr/>
        </p:nvSpPr>
        <p:spPr bwMode="auto">
          <a:xfrm>
            <a:off x="1645574" y="3288730"/>
            <a:ext cx="2590800"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200" b="1" i="1"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PA VDN Assembly</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8" name="Rectangle 6">
            <a:extLst>
              <a:ext uri="{FF2B5EF4-FFF2-40B4-BE49-F238E27FC236}">
                <a16:creationId xmlns:a16="http://schemas.microsoft.com/office/drawing/2014/main" xmlns="" id="{5F1218BA-C9A3-4A06-AF3B-47FAA185A646}"/>
              </a:ext>
            </a:extLst>
          </p:cNvPr>
          <p:cNvSpPr>
            <a:spLocks noChangeArrowheads="1"/>
          </p:cNvSpPr>
          <p:nvPr/>
        </p:nvSpPr>
        <p:spPr bwMode="auto">
          <a:xfrm>
            <a:off x="484909" y="453425"/>
            <a:ext cx="46482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1" i="1"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Photographs of PCBS in CIM</a:t>
            </a:r>
            <a:endParaRPr kumimoji="0" lang="en-US" altLang="en-US" sz="2800" b="0" i="0" u="none" strike="noStrike" cap="none" normalizeH="0" baseline="0" dirty="0">
              <a:ln>
                <a:noFill/>
              </a:ln>
              <a:solidFill>
                <a:schemeClr val="tx1"/>
              </a:solidFill>
              <a:effectLst/>
              <a:latin typeface="Arial" panose="020B0604020202020204" pitchFamily="34" charset="0"/>
            </a:endParaRPr>
          </a:p>
        </p:txBody>
      </p:sp>
      <p:pic>
        <p:nvPicPr>
          <p:cNvPr id="3077" name="Picture 1" descr="MACEHV">
            <a:extLst>
              <a:ext uri="{FF2B5EF4-FFF2-40B4-BE49-F238E27FC236}">
                <a16:creationId xmlns:a16="http://schemas.microsoft.com/office/drawing/2014/main" xmlns="" id="{47D9C79B-4FC1-4C3C-AD00-FC681BEF807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00061" y="494828"/>
            <a:ext cx="3867150" cy="2867025"/>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7">
            <a:extLst>
              <a:ext uri="{FF2B5EF4-FFF2-40B4-BE49-F238E27FC236}">
                <a16:creationId xmlns:a16="http://schemas.microsoft.com/office/drawing/2014/main" xmlns="" id="{19CC8622-EB7B-4FD3-9BA4-EBC39BB7E151}"/>
              </a:ext>
            </a:extLst>
          </p:cNvPr>
          <p:cNvSpPr>
            <a:spLocks noChangeArrowheads="1"/>
          </p:cNvSpPr>
          <p:nvPr/>
        </p:nvSpPr>
        <p:spPr bwMode="auto">
          <a:xfrm>
            <a:off x="5507038" y="3477099"/>
            <a:ext cx="3053195"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600" b="1" i="1"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Quad HV PCB </a:t>
            </a:r>
            <a:endParaRPr kumimoji="0" lang="en-US" altLang="en-US" sz="1600" b="0" i="0" u="none" strike="noStrike" cap="none" normalizeH="0" baseline="0" dirty="0">
              <a:ln>
                <a:noFill/>
              </a:ln>
              <a:solidFill>
                <a:schemeClr val="tx1"/>
              </a:solidFill>
              <a:effectLst/>
              <a:latin typeface="Arial" panose="020B0604020202020204" pitchFamily="34" charset="0"/>
            </a:endParaRPr>
          </a:p>
        </p:txBody>
      </p:sp>
      <p:pic>
        <p:nvPicPr>
          <p:cNvPr id="13" name="Picture 12" descr="C:\Documents and Settings\Manna\Local Settings\Temporary Internet Files\Content.Word\LTC Micro.jpg">
            <a:extLst>
              <a:ext uri="{FF2B5EF4-FFF2-40B4-BE49-F238E27FC236}">
                <a16:creationId xmlns:a16="http://schemas.microsoft.com/office/drawing/2014/main" xmlns="" id="{393D971F-0643-4725-8614-3ED87972AD6A}"/>
              </a:ext>
            </a:extLst>
          </p:cNvPr>
          <p:cNvPicPr/>
          <p:nvPr/>
        </p:nvPicPr>
        <p:blipFill>
          <a:blip r:embed="rId5" cstate="print"/>
          <a:srcRect/>
          <a:stretch>
            <a:fillRect/>
          </a:stretch>
        </p:blipFill>
        <p:spPr bwMode="auto">
          <a:xfrm>
            <a:off x="468745" y="3909702"/>
            <a:ext cx="3359785" cy="2256155"/>
          </a:xfrm>
          <a:prstGeom prst="rect">
            <a:avLst/>
          </a:prstGeom>
          <a:noFill/>
          <a:ln w="9525">
            <a:noFill/>
            <a:miter lim="800000"/>
            <a:headEnd/>
            <a:tailEnd/>
          </a:ln>
        </p:spPr>
      </p:pic>
      <p:sp>
        <p:nvSpPr>
          <p:cNvPr id="10" name="Rectangle 9">
            <a:extLst>
              <a:ext uri="{FF2B5EF4-FFF2-40B4-BE49-F238E27FC236}">
                <a16:creationId xmlns:a16="http://schemas.microsoft.com/office/drawing/2014/main" xmlns="" id="{60EF5601-DAE8-4004-8D04-0A76B0D7DA29}"/>
              </a:ext>
            </a:extLst>
          </p:cNvPr>
          <p:cNvSpPr/>
          <p:nvPr/>
        </p:nvSpPr>
        <p:spPr>
          <a:xfrm>
            <a:off x="784365" y="6165857"/>
            <a:ext cx="1788887" cy="410882"/>
          </a:xfrm>
          <a:prstGeom prst="rect">
            <a:avLst/>
          </a:prstGeom>
        </p:spPr>
        <p:txBody>
          <a:bodyPr wrap="none">
            <a:spAutoFit/>
          </a:bodyPr>
          <a:lstStyle/>
          <a:p>
            <a:pPr algn="ctr">
              <a:lnSpc>
                <a:spcPct val="115000"/>
              </a:lnSpc>
              <a:spcBef>
                <a:spcPts val="600"/>
              </a:spcBef>
              <a:spcAft>
                <a:spcPts val="600"/>
              </a:spcAft>
            </a:pPr>
            <a:r>
              <a:rPr lang="en-IN" b="1" i="1" dirty="0" err="1">
                <a:latin typeface="Calibri" panose="020F0502020204030204" pitchFamily="34" charset="0"/>
                <a:ea typeface="BatangChe"/>
                <a:cs typeface="Times New Roman" panose="02020603050405020304" pitchFamily="18" charset="0"/>
              </a:rPr>
              <a:t>LTC_Micro</a:t>
            </a:r>
            <a:r>
              <a:rPr lang="en-IN" b="1" i="1" dirty="0">
                <a:latin typeface="Calibri" panose="020F0502020204030204" pitchFamily="34" charset="0"/>
                <a:ea typeface="BatangChe"/>
                <a:cs typeface="Times New Roman" panose="02020603050405020304" pitchFamily="18" charset="0"/>
              </a:rPr>
              <a:t> board</a:t>
            </a:r>
            <a:endParaRPr lang="en-IN" sz="1600" dirty="0">
              <a:effectLst/>
              <a:latin typeface="Calibri" panose="020F0502020204030204" pitchFamily="34" charset="0"/>
              <a:ea typeface="Calibri" panose="020F0502020204030204" pitchFamily="34" charset="0"/>
              <a:cs typeface="Mangal"/>
            </a:endParaRPr>
          </a:p>
        </p:txBody>
      </p:sp>
      <p:sp>
        <p:nvSpPr>
          <p:cNvPr id="11" name="Rectangle 9">
            <a:extLst>
              <a:ext uri="{FF2B5EF4-FFF2-40B4-BE49-F238E27FC236}">
                <a16:creationId xmlns:a16="http://schemas.microsoft.com/office/drawing/2014/main" xmlns="" id="{9F331924-D2E6-48D0-86FC-2F2BBEB7C321}"/>
              </a:ext>
            </a:extLst>
          </p:cNvPr>
          <p:cNvSpPr>
            <a:spLocks noChangeArrowheads="1"/>
          </p:cNvSpPr>
          <p:nvPr/>
        </p:nvSpPr>
        <p:spPr bwMode="auto">
          <a:xfrm>
            <a:off x="4275283" y="3834995"/>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IN"/>
          </a:p>
        </p:txBody>
      </p:sp>
      <p:pic>
        <p:nvPicPr>
          <p:cNvPr id="3080" name="Picture 12" descr="dc_cropped.JPG">
            <a:extLst>
              <a:ext uri="{FF2B5EF4-FFF2-40B4-BE49-F238E27FC236}">
                <a16:creationId xmlns:a16="http://schemas.microsoft.com/office/drawing/2014/main" xmlns="" id="{FABE346A-E458-40EE-A18C-6606A80A463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36374" y="3898157"/>
            <a:ext cx="4543425" cy="2371725"/>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0">
            <a:extLst>
              <a:ext uri="{FF2B5EF4-FFF2-40B4-BE49-F238E27FC236}">
                <a16:creationId xmlns:a16="http://schemas.microsoft.com/office/drawing/2014/main" xmlns="" id="{6CF0EB81-1447-42F0-8B47-E3A65DDC4C8F}"/>
              </a:ext>
            </a:extLst>
          </p:cNvPr>
          <p:cNvSpPr>
            <a:spLocks noChangeArrowheads="1"/>
          </p:cNvSpPr>
          <p:nvPr/>
        </p:nvSpPr>
        <p:spPr bwMode="auto">
          <a:xfrm>
            <a:off x="4947805" y="6320226"/>
            <a:ext cx="3434196"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400" b="1" i="1" u="none" strike="noStrike" cap="none" normalizeH="0" baseline="0" dirty="0">
                <a:ln>
                  <a:noFill/>
                </a:ln>
                <a:solidFill>
                  <a:schemeClr val="tx1"/>
                </a:solidFill>
                <a:effectLst/>
                <a:latin typeface="Calibri" panose="020F0502020204030204" pitchFamily="34" charset="0"/>
                <a:ea typeface="BatangChe"/>
                <a:cs typeface="Times New Roman" panose="02020603050405020304" pitchFamily="18" charset="0"/>
              </a:rPr>
              <a:t>DC-DC Power Converter Board.</a:t>
            </a:r>
            <a:endParaRPr kumimoji="0" lang="en-US" altLang="en-US" sz="14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93215461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xmlns="" id="{FE3147D3-58F6-46AD-AA6B-44D2932FBE93}"/>
              </a:ext>
            </a:extLst>
          </p:cNvPr>
          <p:cNvSpPr>
            <a:spLocks noChangeArrowheads="1"/>
          </p:cNvSpPr>
          <p:nvPr/>
        </p:nvSpPr>
        <p:spPr bwMode="auto">
          <a:xfrm>
            <a:off x="1524000" y="31242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IN"/>
          </a:p>
        </p:txBody>
      </p:sp>
      <p:pic>
        <p:nvPicPr>
          <p:cNvPr id="4097" name="Picture 7" descr="New Picture (2).png">
            <a:extLst>
              <a:ext uri="{FF2B5EF4-FFF2-40B4-BE49-F238E27FC236}">
                <a16:creationId xmlns:a16="http://schemas.microsoft.com/office/drawing/2014/main" xmlns="" id="{D9E43EBC-DC8E-40ED-9641-07F8F2B8C26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838200"/>
            <a:ext cx="7922712" cy="228600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3">
            <a:extLst>
              <a:ext uri="{FF2B5EF4-FFF2-40B4-BE49-F238E27FC236}">
                <a16:creationId xmlns:a16="http://schemas.microsoft.com/office/drawing/2014/main" xmlns="" id="{3318264C-D5A7-438E-B56D-DA208C99E042}"/>
              </a:ext>
            </a:extLst>
          </p:cNvPr>
          <p:cNvSpPr>
            <a:spLocks noChangeArrowheads="1"/>
          </p:cNvSpPr>
          <p:nvPr/>
        </p:nvSpPr>
        <p:spPr bwMode="auto">
          <a:xfrm>
            <a:off x="1371600" y="3179796"/>
            <a:ext cx="5939063"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600" b="1" i="1"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LTC_BASE with add-on boards DC-DC and Local controller </a:t>
            </a:r>
            <a:r>
              <a:rPr kumimoji="0" lang="en-US" altLang="en-US" sz="1600" b="1" i="1" u="none" strike="noStrike" cap="none" normalizeH="0" baseline="0" dirty="0" err="1">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LTC_Micro</a:t>
            </a:r>
            <a:endParaRPr kumimoji="0" lang="en-US" altLang="en-US" sz="1600" b="0" i="0" u="none" strike="noStrike" cap="none" normalizeH="0" baseline="0" dirty="0">
              <a:ln>
                <a:noFill/>
              </a:ln>
              <a:solidFill>
                <a:schemeClr val="tx1"/>
              </a:solidFill>
              <a:effectLst/>
              <a:latin typeface="Arial" panose="020B0604020202020204" pitchFamily="34" charset="0"/>
            </a:endParaRPr>
          </a:p>
        </p:txBody>
      </p:sp>
      <p:sp>
        <p:nvSpPr>
          <p:cNvPr id="7" name="Title 6">
            <a:extLst>
              <a:ext uri="{FF2B5EF4-FFF2-40B4-BE49-F238E27FC236}">
                <a16:creationId xmlns:a16="http://schemas.microsoft.com/office/drawing/2014/main" xmlns="" id="{07958762-0902-4D9C-AB42-4920BE6C9FCF}"/>
              </a:ext>
            </a:extLst>
          </p:cNvPr>
          <p:cNvSpPr>
            <a:spLocks noGrp="1" noChangeArrowheads="1"/>
          </p:cNvSpPr>
          <p:nvPr>
            <p:ph type="title"/>
          </p:nvPr>
        </p:nvSpPr>
        <p:spPr bwMode="auto">
          <a:xfrm>
            <a:off x="2247900" y="314980"/>
            <a:ext cx="4648200" cy="5232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800" b="1" i="1"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Photographs of PCBS in CIM</a:t>
            </a:r>
            <a:endParaRPr kumimoji="0" lang="en-US" altLang="en-US" sz="2800" b="0" i="0" u="none" strike="noStrike" cap="none" normalizeH="0" baseline="0" dirty="0">
              <a:ln>
                <a:noFill/>
              </a:ln>
              <a:solidFill>
                <a:schemeClr val="tx1"/>
              </a:solidFill>
              <a:effectLst/>
              <a:latin typeface="Arial" panose="020B0604020202020204" pitchFamily="34" charset="0"/>
            </a:endParaRPr>
          </a:p>
        </p:txBody>
      </p:sp>
      <p:sp>
        <p:nvSpPr>
          <p:cNvPr id="6" name="Rectangle 5">
            <a:extLst>
              <a:ext uri="{FF2B5EF4-FFF2-40B4-BE49-F238E27FC236}">
                <a16:creationId xmlns:a16="http://schemas.microsoft.com/office/drawing/2014/main" xmlns="" id="{ECAFE58E-573A-47C2-997C-8DCF9E490FE0}"/>
              </a:ext>
            </a:extLst>
          </p:cNvPr>
          <p:cNvSpPr>
            <a:spLocks noChangeArrowheads="1"/>
          </p:cNvSpPr>
          <p:nvPr/>
        </p:nvSpPr>
        <p:spPr bwMode="auto">
          <a:xfrm>
            <a:off x="2133600" y="3854017"/>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IN"/>
          </a:p>
        </p:txBody>
      </p:sp>
      <p:pic>
        <p:nvPicPr>
          <p:cNvPr id="4100" name="Picture 8" descr="New Picture.png">
            <a:extLst>
              <a:ext uri="{FF2B5EF4-FFF2-40B4-BE49-F238E27FC236}">
                <a16:creationId xmlns:a16="http://schemas.microsoft.com/office/drawing/2014/main" xmlns="" id="{DFD351A0-6171-4D41-A95C-24F248FCE91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1200" y="3656054"/>
            <a:ext cx="7922712" cy="2510342"/>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6">
            <a:extLst>
              <a:ext uri="{FF2B5EF4-FFF2-40B4-BE49-F238E27FC236}">
                <a16:creationId xmlns:a16="http://schemas.microsoft.com/office/drawing/2014/main" xmlns="" id="{9CFA32A8-D692-477E-AE42-B5A2CD857681}"/>
              </a:ext>
            </a:extLst>
          </p:cNvPr>
          <p:cNvSpPr>
            <a:spLocks noChangeArrowheads="1"/>
          </p:cNvSpPr>
          <p:nvPr/>
        </p:nvSpPr>
        <p:spPr bwMode="auto">
          <a:xfrm>
            <a:off x="4419600" y="6204609"/>
            <a:ext cx="120577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b="1" i="1" u="none" strike="noStrike" cap="none" normalizeH="0" baseline="0" dirty="0">
                <a:ln>
                  <a:noFill/>
                </a:ln>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SDD board</a:t>
            </a:r>
            <a:endParaRPr kumimoji="0" lang="en-US" altLang="en-US"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64078493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ext Box 2"/>
          <p:cNvSpPr txBox="1">
            <a:spLocks noChangeArrowheads="1"/>
          </p:cNvSpPr>
          <p:nvPr/>
        </p:nvSpPr>
        <p:spPr bwMode="auto">
          <a:xfrm>
            <a:off x="1447977" y="277936"/>
            <a:ext cx="7238823" cy="43452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491" tIns="35095" rIns="67491" bIns="35095"/>
          <a:lstStyle>
            <a:lvl1pPr>
              <a:lnSpc>
                <a:spcPct val="90000"/>
              </a:lnSpc>
              <a:spcBef>
                <a:spcPts val="10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800">
                <a:solidFill>
                  <a:srgbClr val="000000"/>
                </a:solidFill>
                <a:latin typeface="Calibri" panose="020F0502020204030204" pitchFamily="34" charset="0"/>
                <a:ea typeface="AR PL UMing HK" charset="0"/>
                <a:cs typeface="AR PL UMing HK" charset="0"/>
              </a:defRPr>
            </a:lvl1pPr>
            <a:lvl2pPr>
              <a:lnSpc>
                <a:spcPct val="90000"/>
              </a:lnSpc>
              <a:spcBef>
                <a:spcPts val="5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rgbClr val="000000"/>
                </a:solidFill>
                <a:latin typeface="Calibri" panose="020F0502020204030204" pitchFamily="34" charset="0"/>
                <a:ea typeface="AR PL UMing HK" charset="0"/>
                <a:cs typeface="AR PL UMing HK" charset="0"/>
              </a:defRPr>
            </a:lvl2pPr>
            <a:lvl3pPr>
              <a:lnSpc>
                <a:spcPct val="90000"/>
              </a:lnSpc>
              <a:spcBef>
                <a:spcPts val="5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Calibri" panose="020F0502020204030204" pitchFamily="34" charset="0"/>
                <a:ea typeface="AR PL UMing HK" charset="0"/>
                <a:cs typeface="AR PL UMing HK" charset="0"/>
              </a:defRPr>
            </a:lvl3pPr>
            <a:lvl4pPr>
              <a:lnSpc>
                <a:spcPct val="90000"/>
              </a:lnSpc>
              <a:spcBef>
                <a:spcPts val="5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Calibri" panose="020F0502020204030204" pitchFamily="34" charset="0"/>
                <a:ea typeface="AR PL UMing HK" charset="0"/>
                <a:cs typeface="AR PL UMing HK" charset="0"/>
              </a:defRPr>
            </a:lvl4pPr>
            <a:lvl5pPr>
              <a:lnSpc>
                <a:spcPct val="90000"/>
              </a:lnSpc>
              <a:spcBef>
                <a:spcPts val="500"/>
              </a:spcBef>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Calibri" panose="020F0502020204030204" pitchFamily="34" charset="0"/>
                <a:ea typeface="AR PL UMing HK" charset="0"/>
                <a:cs typeface="AR PL UMing HK" charset="0"/>
              </a:defRPr>
            </a:lvl5pPr>
            <a:lvl6pPr marL="2514600" indent="-228600" defTabSz="457200" eaLnBrk="0" fontAlgn="base" hangingPunct="0">
              <a:lnSpc>
                <a:spcPct val="90000"/>
              </a:lnSpc>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Calibri" panose="020F0502020204030204" pitchFamily="34" charset="0"/>
                <a:ea typeface="AR PL UMing HK" charset="0"/>
                <a:cs typeface="AR PL UMing HK" charset="0"/>
              </a:defRPr>
            </a:lvl6pPr>
            <a:lvl7pPr marL="2971800" indent="-228600" defTabSz="457200" eaLnBrk="0" fontAlgn="base" hangingPunct="0">
              <a:lnSpc>
                <a:spcPct val="90000"/>
              </a:lnSpc>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Calibri" panose="020F0502020204030204" pitchFamily="34" charset="0"/>
                <a:ea typeface="AR PL UMing HK" charset="0"/>
                <a:cs typeface="AR PL UMing HK" charset="0"/>
              </a:defRPr>
            </a:lvl7pPr>
            <a:lvl8pPr marL="3429000" indent="-228600" defTabSz="457200" eaLnBrk="0" fontAlgn="base" hangingPunct="0">
              <a:lnSpc>
                <a:spcPct val="90000"/>
              </a:lnSpc>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Calibri" panose="020F0502020204030204" pitchFamily="34" charset="0"/>
                <a:ea typeface="AR PL UMing HK" charset="0"/>
                <a:cs typeface="AR PL UMing HK" charset="0"/>
              </a:defRPr>
            </a:lvl8pPr>
            <a:lvl9pPr marL="3886200" indent="-228600" defTabSz="457200" eaLnBrk="0" fontAlgn="base" hangingPunct="0">
              <a:lnSpc>
                <a:spcPct val="90000"/>
              </a:lnSpc>
              <a:spcBef>
                <a:spcPts val="500"/>
              </a:spcBef>
              <a:spcAft>
                <a:spcPct val="0"/>
              </a:spcAft>
              <a:buClr>
                <a:srgbClr val="000000"/>
              </a:buClr>
              <a:buSzPct val="100000"/>
              <a:buFont typeface="Times New Roman" panose="02020603050405020304"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Calibri" panose="020F0502020204030204" pitchFamily="34" charset="0"/>
                <a:ea typeface="AR PL UMing HK" charset="0"/>
                <a:cs typeface="AR PL UMing HK" charset="0"/>
              </a:defRPr>
            </a:lvl9pPr>
          </a:lstStyle>
          <a:p>
            <a:pPr algn="ctr" fontAlgn="base">
              <a:spcBef>
                <a:spcPct val="0"/>
              </a:spcBef>
              <a:spcAft>
                <a:spcPct val="0"/>
              </a:spcAft>
              <a:buClrTx/>
              <a:tabLst>
                <a:tab pos="0" algn="l"/>
                <a:tab pos="342854" algn="l"/>
                <a:tab pos="685709" algn="l"/>
                <a:tab pos="1028563" algn="l"/>
                <a:tab pos="1371417" algn="l"/>
                <a:tab pos="1714271" algn="l"/>
                <a:tab pos="2057126" algn="l"/>
                <a:tab pos="2399980" algn="l"/>
                <a:tab pos="2742834" algn="l"/>
                <a:tab pos="3085689" algn="l"/>
                <a:tab pos="3428543" algn="l"/>
                <a:tab pos="3771397" algn="l"/>
                <a:tab pos="4114251" algn="l"/>
                <a:tab pos="4457106" algn="l"/>
                <a:tab pos="4799960" algn="l"/>
                <a:tab pos="5142814" algn="l"/>
                <a:tab pos="5485668" algn="l"/>
                <a:tab pos="5828523" algn="l"/>
                <a:tab pos="6171377" algn="l"/>
                <a:tab pos="6514231" algn="l"/>
                <a:tab pos="6857086" algn="l"/>
                <a:tab pos="7199940" algn="l"/>
                <a:tab pos="7542794" algn="l"/>
                <a:tab pos="7885648" algn="l"/>
              </a:tabLst>
              <a:defRPr/>
            </a:pPr>
            <a:r>
              <a:rPr lang="en-US" altLang="en-US" sz="3200" dirty="0">
                <a:solidFill>
                  <a:schemeClr val="tx1"/>
                </a:solidFill>
                <a:latin typeface="+mj-lt"/>
                <a:ea typeface="+mj-ea"/>
                <a:cs typeface="+mj-cs"/>
              </a:rPr>
              <a:t>MACE </a:t>
            </a:r>
            <a:r>
              <a:rPr lang="en-US" altLang="en-US" sz="3200" dirty="0" smtClean="0">
                <a:solidFill>
                  <a:schemeClr val="tx1"/>
                </a:solidFill>
                <a:latin typeface="+mj-lt"/>
                <a:ea typeface="+mj-ea"/>
                <a:cs typeface="+mj-cs"/>
              </a:rPr>
              <a:t>Telescope – software development</a:t>
            </a:r>
            <a:endParaRPr lang="en-US" altLang="en-US" sz="3200" dirty="0">
              <a:solidFill>
                <a:schemeClr val="tx1"/>
              </a:solidFill>
              <a:latin typeface="+mj-lt"/>
              <a:ea typeface="+mj-ea"/>
              <a:cs typeface="+mj-cs"/>
            </a:endParaRPr>
          </a:p>
        </p:txBody>
      </p:sp>
      <p:pic>
        <p:nvPicPr>
          <p:cNvPr id="35"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61997" y="990600"/>
            <a:ext cx="6477000" cy="4787919"/>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2" name="Rectangle 1"/>
          <p:cNvSpPr/>
          <p:nvPr/>
        </p:nvSpPr>
        <p:spPr>
          <a:xfrm>
            <a:off x="533400" y="5943600"/>
            <a:ext cx="5802807" cy="523220"/>
          </a:xfrm>
          <a:prstGeom prst="rect">
            <a:avLst/>
          </a:prstGeom>
        </p:spPr>
        <p:txBody>
          <a:bodyPr wrap="none">
            <a:spAutoFit/>
          </a:bodyPr>
          <a:lstStyle/>
          <a:p>
            <a:pPr defTabSz="342854" eaLnBrk="0" fontAlgn="base" hangingPunct="0">
              <a:spcBef>
                <a:spcPts val="600"/>
              </a:spcBef>
              <a:spcAft>
                <a:spcPct val="0"/>
              </a:spcAft>
              <a:tabLst>
                <a:tab pos="342854" algn="l"/>
                <a:tab pos="685709" algn="l"/>
                <a:tab pos="1028563" algn="l"/>
                <a:tab pos="1371417" algn="l"/>
                <a:tab pos="1714271" algn="l"/>
                <a:tab pos="2057126" algn="l"/>
                <a:tab pos="2399980" algn="l"/>
                <a:tab pos="2742834" algn="l"/>
                <a:tab pos="3085689" algn="l"/>
                <a:tab pos="3428543" algn="l"/>
                <a:tab pos="3771397" algn="l"/>
                <a:tab pos="4114251" algn="l"/>
                <a:tab pos="4457106" algn="l"/>
                <a:tab pos="4799960" algn="l"/>
                <a:tab pos="5142814" algn="l"/>
                <a:tab pos="5485668" algn="l"/>
                <a:tab pos="5828523" algn="l"/>
                <a:tab pos="6171377" algn="l"/>
                <a:tab pos="6514231" algn="l"/>
                <a:tab pos="6857086" algn="l"/>
                <a:tab pos="7199940" algn="l"/>
                <a:tab pos="7542794" algn="l"/>
                <a:tab pos="7885648" algn="l"/>
                <a:tab pos="8228503" algn="l"/>
              </a:tabLst>
            </a:pPr>
            <a:r>
              <a:rPr lang="en-US" altLang="en-US" sz="2800" dirty="0">
                <a:solidFill>
                  <a:srgbClr val="C00000"/>
                </a:solidFill>
              </a:rPr>
              <a:t>Major Subsystems of MACE Telescope</a:t>
            </a:r>
          </a:p>
        </p:txBody>
      </p:sp>
    </p:spTree>
    <p:extLst>
      <p:ext uri="{BB962C8B-B14F-4D97-AF65-F5344CB8AC3E}">
        <p14:creationId xmlns:p14="http://schemas.microsoft.com/office/powerpoint/2010/main" val="774722248"/>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Operator Console </a:t>
            </a:r>
          </a:p>
        </p:txBody>
      </p:sp>
      <p:sp>
        <p:nvSpPr>
          <p:cNvPr id="3" name="Content Placeholder 2"/>
          <p:cNvSpPr>
            <a:spLocks noGrp="1"/>
          </p:cNvSpPr>
          <p:nvPr>
            <p:ph idx="1"/>
          </p:nvPr>
        </p:nvSpPr>
        <p:spPr>
          <a:xfrm>
            <a:off x="457200" y="1417639"/>
            <a:ext cx="8229600" cy="5287961"/>
          </a:xfrm>
        </p:spPr>
        <p:txBody>
          <a:bodyPr>
            <a:normAutofit fontScale="70000" lnSpcReduction="20000"/>
          </a:bodyPr>
          <a:lstStyle/>
          <a:p>
            <a:pPr>
              <a:lnSpc>
                <a:spcPct val="94000"/>
              </a:lnSpc>
              <a:buClr>
                <a:srgbClr val="000000"/>
              </a:buClr>
              <a:buSzPct val="45000"/>
              <a:buFont typeface="Wingdings" panose="05000000000000000000" pitchFamily="2" charset="2"/>
              <a:buChar char="§"/>
            </a:pPr>
            <a:r>
              <a:rPr lang="en-US" sz="3300" spc="-1" dirty="0">
                <a:solidFill>
                  <a:srgbClr val="000000"/>
                </a:solidFill>
                <a:uFill>
                  <a:solidFill>
                    <a:srgbClr val="FFFFFF"/>
                  </a:solidFill>
                </a:uFill>
                <a:latin typeface="Candara" panose="020E0502030303020204" pitchFamily="34" charset="0"/>
                <a:ea typeface="Arial"/>
              </a:rPr>
              <a:t>Complete control and monitoring of experiment from local or remote </a:t>
            </a:r>
          </a:p>
          <a:p>
            <a:pPr>
              <a:lnSpc>
                <a:spcPct val="94000"/>
              </a:lnSpc>
              <a:buClr>
                <a:srgbClr val="000000"/>
              </a:buClr>
              <a:buSzPct val="45000"/>
              <a:buFont typeface="Wingdings" panose="05000000000000000000" pitchFamily="2" charset="2"/>
              <a:buChar char="§"/>
            </a:pPr>
            <a:r>
              <a:rPr lang="en-US" sz="3300" spc="-1" dirty="0">
                <a:solidFill>
                  <a:srgbClr val="000000"/>
                </a:solidFill>
                <a:uFill>
                  <a:solidFill>
                    <a:srgbClr val="FFFFFF"/>
                  </a:solidFill>
                </a:uFill>
                <a:latin typeface="Candara" panose="020E0502030303020204" pitchFamily="34" charset="0"/>
                <a:ea typeface="Arial"/>
              </a:rPr>
              <a:t>Scalable Architecture</a:t>
            </a:r>
          </a:p>
          <a:p>
            <a:pPr marL="857250" lvl="2" indent="-457200">
              <a:lnSpc>
                <a:spcPct val="94000"/>
              </a:lnSpc>
              <a:buClr>
                <a:srgbClr val="000000"/>
              </a:buClr>
              <a:buSzPct val="45000"/>
              <a:buFont typeface="Wingdings" panose="05000000000000000000" pitchFamily="2" charset="2"/>
              <a:buChar char="§"/>
            </a:pPr>
            <a:r>
              <a:rPr lang="en-US" sz="2800" spc="-1" dirty="0">
                <a:solidFill>
                  <a:srgbClr val="000000"/>
                </a:solidFill>
                <a:uFill>
                  <a:solidFill>
                    <a:srgbClr val="FFFFFF"/>
                  </a:solidFill>
                </a:uFill>
                <a:latin typeface="Candara" panose="020E0502030303020204" pitchFamily="34" charset="0"/>
                <a:ea typeface="Arial"/>
              </a:rPr>
              <a:t>Additional subsystem</a:t>
            </a:r>
          </a:p>
          <a:p>
            <a:pPr marL="857250" lvl="2" indent="-457200">
              <a:lnSpc>
                <a:spcPct val="94000"/>
              </a:lnSpc>
              <a:buClr>
                <a:srgbClr val="000000"/>
              </a:buClr>
              <a:buSzPct val="45000"/>
              <a:buFont typeface="Wingdings" panose="05000000000000000000" pitchFamily="2" charset="2"/>
              <a:buChar char="§"/>
            </a:pPr>
            <a:r>
              <a:rPr lang="en-US" sz="2800" spc="-1" dirty="0">
                <a:solidFill>
                  <a:srgbClr val="000000"/>
                </a:solidFill>
                <a:uFill>
                  <a:solidFill>
                    <a:srgbClr val="FFFFFF"/>
                  </a:solidFill>
                </a:uFill>
                <a:latin typeface="Candara" panose="020E0502030303020204" pitchFamily="34" charset="0"/>
                <a:ea typeface="Arial"/>
              </a:rPr>
              <a:t>Increased Throughput</a:t>
            </a:r>
          </a:p>
          <a:p>
            <a:pPr marL="457200" lvl="1" indent="-457200">
              <a:lnSpc>
                <a:spcPct val="94000"/>
              </a:lnSpc>
              <a:buClr>
                <a:srgbClr val="000000"/>
              </a:buClr>
              <a:buSzPct val="45000"/>
              <a:buFont typeface="Wingdings" panose="05000000000000000000" pitchFamily="2" charset="2"/>
              <a:buChar char="§"/>
            </a:pPr>
            <a:r>
              <a:rPr lang="en-US" sz="3300" spc="-1" dirty="0">
                <a:solidFill>
                  <a:srgbClr val="000000"/>
                </a:solidFill>
                <a:uFill>
                  <a:solidFill>
                    <a:srgbClr val="FFFFFF"/>
                  </a:solidFill>
                </a:uFill>
                <a:latin typeface="Candara" panose="020E0502030303020204" pitchFamily="34" charset="0"/>
                <a:ea typeface="Arial"/>
              </a:rPr>
              <a:t>Redundant &amp; fault tolerant s/w</a:t>
            </a:r>
          </a:p>
          <a:p>
            <a:pPr marL="457200" lvl="1" indent="-457200">
              <a:lnSpc>
                <a:spcPct val="94000"/>
              </a:lnSpc>
              <a:buClr>
                <a:srgbClr val="000000"/>
              </a:buClr>
              <a:buSzPct val="45000"/>
              <a:buFont typeface="Wingdings" panose="05000000000000000000" pitchFamily="2" charset="2"/>
              <a:buChar char="§"/>
            </a:pPr>
            <a:r>
              <a:rPr lang="en-US" sz="3300" spc="-1" dirty="0">
                <a:solidFill>
                  <a:srgbClr val="000000"/>
                </a:solidFill>
                <a:uFill>
                  <a:solidFill>
                    <a:srgbClr val="FFFFFF"/>
                  </a:solidFill>
                </a:uFill>
                <a:latin typeface="Candara" panose="020E0502030303020204" pitchFamily="34" charset="0"/>
                <a:ea typeface="Arial"/>
              </a:rPr>
              <a:t>State based Interlocks </a:t>
            </a:r>
          </a:p>
          <a:p>
            <a:pPr>
              <a:lnSpc>
                <a:spcPct val="94000"/>
              </a:lnSpc>
              <a:buClr>
                <a:srgbClr val="000000"/>
              </a:buClr>
              <a:buSzPct val="45000"/>
              <a:buFont typeface="Wingdings" panose="05000000000000000000" pitchFamily="2" charset="2"/>
              <a:buChar char="§"/>
            </a:pPr>
            <a:r>
              <a:rPr lang="en-US" sz="3300" spc="-1" dirty="0">
                <a:solidFill>
                  <a:srgbClr val="000000"/>
                </a:solidFill>
                <a:uFill>
                  <a:solidFill>
                    <a:srgbClr val="FFFFFF"/>
                  </a:solidFill>
                </a:uFill>
                <a:latin typeface="Candara" panose="020E0502030303020204" pitchFamily="34" charset="0"/>
                <a:ea typeface="Arial"/>
              </a:rPr>
              <a:t> Auto-Schedule Generation</a:t>
            </a:r>
          </a:p>
          <a:p>
            <a:pPr>
              <a:lnSpc>
                <a:spcPct val="94000"/>
              </a:lnSpc>
              <a:buClr>
                <a:srgbClr val="000000"/>
              </a:buClr>
              <a:buSzPct val="45000"/>
              <a:buFont typeface="Wingdings" panose="05000000000000000000" pitchFamily="2" charset="2"/>
              <a:buChar char="§"/>
            </a:pPr>
            <a:r>
              <a:rPr lang="en-US" sz="3300" spc="-1" dirty="0">
                <a:solidFill>
                  <a:srgbClr val="000000"/>
                </a:solidFill>
                <a:uFill>
                  <a:solidFill>
                    <a:srgbClr val="FFFFFF"/>
                  </a:solidFill>
                </a:uFill>
                <a:latin typeface="Candara" panose="020E0502030303020204" pitchFamily="34" charset="0"/>
                <a:ea typeface="Arial"/>
              </a:rPr>
              <a:t> Auto-Operation based on schedule</a:t>
            </a:r>
          </a:p>
          <a:p>
            <a:pPr>
              <a:lnSpc>
                <a:spcPct val="94000"/>
              </a:lnSpc>
              <a:buClr>
                <a:srgbClr val="000000"/>
              </a:buClr>
              <a:buSzPct val="45000"/>
              <a:buFont typeface="Wingdings" panose="05000000000000000000" pitchFamily="2" charset="2"/>
              <a:buChar char="§"/>
            </a:pPr>
            <a:r>
              <a:rPr lang="en-US" sz="3300" spc="-1" dirty="0">
                <a:solidFill>
                  <a:srgbClr val="000000"/>
                </a:solidFill>
                <a:uFill>
                  <a:solidFill>
                    <a:srgbClr val="FFFFFF"/>
                  </a:solidFill>
                </a:uFill>
                <a:latin typeface="Candara" panose="020E0502030303020204" pitchFamily="34" charset="0"/>
                <a:ea typeface="Arial"/>
              </a:rPr>
              <a:t> Multiple OCs for display</a:t>
            </a:r>
          </a:p>
          <a:p>
            <a:pPr>
              <a:lnSpc>
                <a:spcPct val="94000"/>
              </a:lnSpc>
              <a:buClr>
                <a:srgbClr val="000000"/>
              </a:buClr>
              <a:buSzPct val="45000"/>
              <a:buFont typeface="Wingdings" panose="05000000000000000000" pitchFamily="2" charset="2"/>
              <a:buChar char="§"/>
            </a:pPr>
            <a:r>
              <a:rPr lang="en-US" sz="3300" spc="-1" dirty="0">
                <a:solidFill>
                  <a:srgbClr val="000000"/>
                </a:solidFill>
                <a:uFill>
                  <a:solidFill>
                    <a:srgbClr val="FFFFFF"/>
                  </a:solidFill>
                </a:uFill>
                <a:latin typeface="Candara" panose="020E0502030303020204" pitchFamily="34" charset="0"/>
                <a:ea typeface="Arial"/>
              </a:rPr>
              <a:t> 3D Visualization </a:t>
            </a:r>
          </a:p>
          <a:p>
            <a:pPr>
              <a:lnSpc>
                <a:spcPct val="94000"/>
              </a:lnSpc>
              <a:buClr>
                <a:srgbClr val="000000"/>
              </a:buClr>
              <a:buSzPct val="45000"/>
              <a:buFont typeface="Wingdings" panose="05000000000000000000" pitchFamily="2" charset="2"/>
              <a:buChar char="§"/>
            </a:pPr>
            <a:r>
              <a:rPr lang="en-US" sz="3300" spc="-1" dirty="0">
                <a:solidFill>
                  <a:srgbClr val="000000"/>
                </a:solidFill>
                <a:uFill>
                  <a:solidFill>
                    <a:srgbClr val="FFFFFF"/>
                  </a:solidFill>
                </a:uFill>
                <a:latin typeface="Candara" panose="020E0502030303020204" pitchFamily="34" charset="0"/>
                <a:ea typeface="Arial"/>
              </a:rPr>
              <a:t> Periodic Status</a:t>
            </a:r>
          </a:p>
          <a:p>
            <a:pPr>
              <a:lnSpc>
                <a:spcPct val="94000"/>
              </a:lnSpc>
              <a:buClr>
                <a:srgbClr val="000000"/>
              </a:buClr>
              <a:buSzPct val="45000"/>
              <a:buFont typeface="Wingdings" panose="05000000000000000000" pitchFamily="2" charset="2"/>
              <a:buChar char="§"/>
            </a:pPr>
            <a:r>
              <a:rPr lang="en-US" sz="3300" spc="-1" dirty="0">
                <a:solidFill>
                  <a:srgbClr val="000000"/>
                </a:solidFill>
                <a:uFill>
                  <a:solidFill>
                    <a:srgbClr val="FFFFFF"/>
                  </a:solidFill>
                </a:uFill>
                <a:latin typeface="Candara" panose="020E0502030303020204" pitchFamily="34" charset="0"/>
                <a:ea typeface="Arial"/>
              </a:rPr>
              <a:t>Alarm Display and </a:t>
            </a:r>
            <a:r>
              <a:rPr lang="en-US" sz="3300" spc="-1" dirty="0" smtClean="0">
                <a:solidFill>
                  <a:srgbClr val="000000"/>
                </a:solidFill>
                <a:uFill>
                  <a:solidFill>
                    <a:srgbClr val="FFFFFF"/>
                  </a:solidFill>
                </a:uFill>
                <a:latin typeface="Candara" panose="020E0502030303020204" pitchFamily="34" charset="0"/>
                <a:ea typeface="Arial"/>
              </a:rPr>
              <a:t>Logging</a:t>
            </a:r>
          </a:p>
          <a:p>
            <a:pPr>
              <a:lnSpc>
                <a:spcPct val="94000"/>
              </a:lnSpc>
              <a:buClr>
                <a:srgbClr val="000000"/>
              </a:buClr>
              <a:buSzPct val="45000"/>
              <a:buFont typeface="Wingdings" panose="05000000000000000000" pitchFamily="2" charset="2"/>
              <a:buChar char="§"/>
            </a:pPr>
            <a:endParaRPr lang="en-US" sz="3300" spc="-1" dirty="0">
              <a:solidFill>
                <a:srgbClr val="000000"/>
              </a:solidFill>
              <a:uFill>
                <a:solidFill>
                  <a:srgbClr val="FFFFFF"/>
                </a:solidFill>
              </a:uFill>
              <a:latin typeface="Candara" panose="020E0502030303020204" pitchFamily="34" charset="0"/>
              <a:ea typeface="Arial"/>
            </a:endParaRPr>
          </a:p>
          <a:p>
            <a:pPr>
              <a:lnSpc>
                <a:spcPct val="90000"/>
              </a:lnSpc>
              <a:spcBef>
                <a:spcPts val="1000"/>
              </a:spcBef>
              <a:buClr>
                <a:srgbClr val="000000"/>
              </a:buClr>
              <a:buSzPct val="100000"/>
            </a:pPr>
            <a:r>
              <a:rPr lang="en-US" altLang="en-US" sz="2800" b="1" dirty="0" smtClean="0">
                <a:solidFill>
                  <a:srgbClr val="000000"/>
                </a:solidFill>
                <a:latin typeface="Candara" panose="020E0502030303020204" pitchFamily="34" charset="0"/>
                <a:cs typeface="Arial" panose="020B0604020202020204" pitchFamily="34" charset="0"/>
              </a:rPr>
              <a:t>Fault </a:t>
            </a:r>
            <a:r>
              <a:rPr lang="en-US" altLang="en-US" sz="2800" b="1" dirty="0">
                <a:solidFill>
                  <a:srgbClr val="000000"/>
                </a:solidFill>
                <a:latin typeface="Candara" panose="020E0502030303020204" pitchFamily="34" charset="0"/>
                <a:cs typeface="Arial" panose="020B0604020202020204" pitchFamily="34" charset="0"/>
              </a:rPr>
              <a:t>management</a:t>
            </a:r>
          </a:p>
          <a:p>
            <a:pPr>
              <a:lnSpc>
                <a:spcPct val="90000"/>
              </a:lnSpc>
              <a:spcBef>
                <a:spcPts val="1000"/>
              </a:spcBef>
              <a:buClr>
                <a:srgbClr val="000000"/>
              </a:buClr>
              <a:buSzPct val="100000"/>
            </a:pPr>
            <a:r>
              <a:rPr lang="en-US" altLang="en-US" sz="2800" b="1" dirty="0" smtClean="0">
                <a:solidFill>
                  <a:srgbClr val="000000"/>
                </a:solidFill>
                <a:latin typeface="Candara" panose="020E0502030303020204" pitchFamily="34" charset="0"/>
                <a:cs typeface="Arial" panose="020B0604020202020204" pitchFamily="34" charset="0"/>
              </a:rPr>
              <a:t>Remote </a:t>
            </a:r>
            <a:r>
              <a:rPr lang="en-US" altLang="en-US" sz="2800" b="1" dirty="0">
                <a:solidFill>
                  <a:srgbClr val="000000"/>
                </a:solidFill>
                <a:latin typeface="Candara" panose="020E0502030303020204" pitchFamily="34" charset="0"/>
                <a:cs typeface="Arial" panose="020B0604020202020204" pitchFamily="34" charset="0"/>
              </a:rPr>
              <a:t>management </a:t>
            </a:r>
          </a:p>
        </p:txBody>
      </p:sp>
    </p:spTree>
    <p:extLst>
      <p:ext uri="{BB962C8B-B14F-4D97-AF65-F5344CB8AC3E}">
        <p14:creationId xmlns:p14="http://schemas.microsoft.com/office/powerpoint/2010/main" val="513948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1"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92966"/>
            <a:ext cx="9144000" cy="6841234"/>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245259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ext Box 1"/>
          <p:cNvSpPr txBox="1">
            <a:spLocks noChangeArrowheads="1"/>
          </p:cNvSpPr>
          <p:nvPr/>
        </p:nvSpPr>
        <p:spPr bwMode="auto">
          <a:xfrm>
            <a:off x="629759" y="152829"/>
            <a:ext cx="7885673" cy="132539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chemeClr val="bg1"/>
                </a:solidFill>
                <a:latin typeface="Arial" panose="020B0604020202020204" pitchFamily="34"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chemeClr val="bg1"/>
                </a:solidFill>
                <a:latin typeface="Arial" panose="020B0604020202020204" pitchFamily="34"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chemeClr val="bg1"/>
                </a:solidFill>
                <a:latin typeface="Arial" panose="020B0604020202020204" pitchFamily="34"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chemeClr val="bg1"/>
                </a:solidFill>
                <a:latin typeface="Arial" panose="020B0604020202020204" pitchFamily="34"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lnSpc>
                <a:spcPct val="90000"/>
              </a:lnSpc>
              <a:buSzPct val="100000"/>
            </a:pPr>
            <a:r>
              <a:rPr lang="en-US" altLang="en-US" sz="4000" dirty="0">
                <a:solidFill>
                  <a:srgbClr val="000000"/>
                </a:solidFill>
                <a:latin typeface="Calibri Light" panose="020F0302020204030204" pitchFamily="34" charset="0"/>
              </a:rPr>
              <a:t/>
            </a:r>
            <a:br>
              <a:rPr lang="en-US" altLang="en-US" sz="4000" dirty="0">
                <a:solidFill>
                  <a:srgbClr val="000000"/>
                </a:solidFill>
                <a:latin typeface="Calibri Light" panose="020F0302020204030204" pitchFamily="34" charset="0"/>
              </a:rPr>
            </a:br>
            <a:r>
              <a:rPr lang="en-US" altLang="en-US" sz="4400" dirty="0" smtClean="0">
                <a:solidFill>
                  <a:schemeClr val="tx1"/>
                </a:solidFill>
                <a:latin typeface="+mj-lt"/>
                <a:ea typeface="+mj-ea"/>
                <a:cs typeface="+mj-cs"/>
              </a:rPr>
              <a:t>Pre-Observation </a:t>
            </a:r>
            <a:r>
              <a:rPr lang="en-US" altLang="en-US" sz="4400" dirty="0">
                <a:solidFill>
                  <a:schemeClr val="tx1"/>
                </a:solidFill>
                <a:latin typeface="+mj-lt"/>
                <a:ea typeface="+mj-ea"/>
                <a:cs typeface="+mj-cs"/>
              </a:rPr>
              <a:t>support </a:t>
            </a:r>
            <a:r>
              <a:rPr lang="en-US" altLang="en-US" sz="4000" dirty="0">
                <a:solidFill>
                  <a:srgbClr val="000000"/>
                </a:solidFill>
                <a:latin typeface="Calibri Light" panose="020F0302020204030204" pitchFamily="34" charset="0"/>
              </a:rPr>
              <a:t/>
            </a:r>
            <a:br>
              <a:rPr lang="en-US" altLang="en-US" sz="4000" dirty="0">
                <a:solidFill>
                  <a:srgbClr val="000000"/>
                </a:solidFill>
                <a:latin typeface="Calibri Light" panose="020F0302020204030204" pitchFamily="34" charset="0"/>
              </a:rPr>
            </a:br>
            <a:endParaRPr lang="en-US" altLang="en-US" sz="4000" dirty="0">
              <a:solidFill>
                <a:srgbClr val="000000"/>
              </a:solidFill>
              <a:latin typeface="Calibri Light" panose="020F0302020204030204" pitchFamily="34" charset="0"/>
            </a:endParaRPr>
          </a:p>
        </p:txBody>
      </p:sp>
      <p:sp>
        <p:nvSpPr>
          <p:cNvPr id="40963" name="Text Box 2"/>
          <p:cNvSpPr txBox="1">
            <a:spLocks noChangeArrowheads="1"/>
          </p:cNvSpPr>
          <p:nvPr/>
        </p:nvSpPr>
        <p:spPr bwMode="auto">
          <a:xfrm>
            <a:off x="344046" y="1295679"/>
            <a:ext cx="8799954" cy="47999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lvl1pPr marL="228600" indent="-228600">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 pos="9601200" algn="l"/>
                <a:tab pos="10058400" algn="l"/>
                <a:tab pos="10515600" algn="l"/>
              </a:tabLst>
              <a:defRPr sz="2400">
                <a:solidFill>
                  <a:schemeClr val="bg1"/>
                </a:solidFill>
                <a:latin typeface="Arial" panose="020B0604020202020204" pitchFamily="34" charset="0"/>
                <a:ea typeface="ＭＳ Ｐゴシック" panose="020B0600070205080204" pitchFamily="34" charset="-128"/>
              </a:defRPr>
            </a:lvl1pPr>
            <a:lvl2pPr marL="971550" indent="-457200">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 pos="9601200" algn="l"/>
                <a:tab pos="10058400" algn="l"/>
                <a:tab pos="10515600" algn="l"/>
              </a:tabLst>
              <a:defRPr sz="2400">
                <a:solidFill>
                  <a:schemeClr val="bg1"/>
                </a:solidFill>
                <a:latin typeface="Arial" panose="020B0604020202020204" pitchFamily="34" charset="0"/>
                <a:ea typeface="ＭＳ Ｐゴシック" panose="020B0600070205080204" pitchFamily="34" charset="-128"/>
              </a:defRPr>
            </a:lvl2pPr>
            <a:lvl3pP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 pos="9601200" algn="l"/>
                <a:tab pos="10058400" algn="l"/>
                <a:tab pos="10515600" algn="l"/>
              </a:tabLst>
              <a:defRPr sz="2400">
                <a:solidFill>
                  <a:schemeClr val="bg1"/>
                </a:solidFill>
                <a:latin typeface="Arial" panose="020B0604020202020204" pitchFamily="34" charset="0"/>
                <a:ea typeface="ＭＳ Ｐゴシック" panose="020B0600070205080204" pitchFamily="34" charset="-128"/>
              </a:defRPr>
            </a:lvl3pPr>
            <a:lvl4pP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 pos="9601200" algn="l"/>
                <a:tab pos="10058400" algn="l"/>
                <a:tab pos="10515600" algn="l"/>
              </a:tabLst>
              <a:defRPr sz="2400">
                <a:solidFill>
                  <a:schemeClr val="bg1"/>
                </a:solidFill>
                <a:latin typeface="Arial" panose="020B0604020202020204" pitchFamily="34" charset="0"/>
                <a:ea typeface="ＭＳ Ｐゴシック" panose="020B0600070205080204" pitchFamily="34" charset="-128"/>
              </a:defRPr>
            </a:lvl4pPr>
            <a:lvl5pP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 pos="9601200" algn="l"/>
                <a:tab pos="10058400" algn="l"/>
                <a:tab pos="105156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 pos="9601200" algn="l"/>
                <a:tab pos="10058400" algn="l"/>
                <a:tab pos="105156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 pos="9601200" algn="l"/>
                <a:tab pos="10058400" algn="l"/>
                <a:tab pos="105156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 pos="9601200" algn="l"/>
                <a:tab pos="10058400" algn="l"/>
                <a:tab pos="105156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 pos="9601200" algn="l"/>
                <a:tab pos="10058400" algn="l"/>
                <a:tab pos="1051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lnSpc>
                <a:spcPct val="90000"/>
              </a:lnSpc>
              <a:spcBef>
                <a:spcPts val="1000"/>
              </a:spcBef>
              <a:buClr>
                <a:srgbClr val="000000"/>
              </a:buClr>
              <a:buSzPct val="100000"/>
              <a:buFont typeface="Arial" panose="020B0604020202020204" pitchFamily="34" charset="0"/>
              <a:buChar char="•"/>
            </a:pPr>
            <a:r>
              <a:rPr lang="en-US" altLang="en-US" sz="2800" dirty="0">
                <a:solidFill>
                  <a:srgbClr val="000000"/>
                </a:solidFill>
                <a:latin typeface="Calibri" panose="020F0502020204030204" pitchFamily="34" charset="0"/>
              </a:rPr>
              <a:t>Prepare a schedule – </a:t>
            </a:r>
            <a:r>
              <a:rPr lang="en-US" altLang="en-US" sz="2800" dirty="0">
                <a:solidFill>
                  <a:srgbClr val="0070C0"/>
                </a:solidFill>
                <a:latin typeface="Calibri" panose="020F0502020204030204" pitchFamily="34" charset="0"/>
              </a:rPr>
              <a:t>Scheduler</a:t>
            </a:r>
          </a:p>
          <a:p>
            <a:pPr eaLnBrk="1" hangingPunct="1">
              <a:lnSpc>
                <a:spcPct val="90000"/>
              </a:lnSpc>
              <a:spcBef>
                <a:spcPts val="1000"/>
              </a:spcBef>
              <a:buClr>
                <a:srgbClr val="000000"/>
              </a:buClr>
              <a:buSzPct val="100000"/>
              <a:buFont typeface="Arial" panose="020B0604020202020204" pitchFamily="34" charset="0"/>
              <a:buChar char="•"/>
            </a:pPr>
            <a:r>
              <a:rPr lang="en-US" altLang="en-US" sz="2800" dirty="0">
                <a:solidFill>
                  <a:srgbClr val="000000"/>
                </a:solidFill>
                <a:latin typeface="Calibri" panose="020F0502020204030204" pitchFamily="34" charset="0"/>
              </a:rPr>
              <a:t>Prepare system and experimental configuration – </a:t>
            </a:r>
            <a:r>
              <a:rPr lang="en-US" altLang="en-US" sz="2800" dirty="0">
                <a:solidFill>
                  <a:srgbClr val="3333CC"/>
                </a:solidFill>
                <a:latin typeface="Calibri" panose="020F0502020204030204" pitchFamily="34" charset="0"/>
              </a:rPr>
              <a:t>Configuration Manager</a:t>
            </a:r>
          </a:p>
          <a:p>
            <a:pPr eaLnBrk="1" hangingPunct="1">
              <a:lnSpc>
                <a:spcPct val="90000"/>
              </a:lnSpc>
              <a:spcBef>
                <a:spcPts val="1000"/>
              </a:spcBef>
              <a:buClr>
                <a:srgbClr val="000000"/>
              </a:buClr>
              <a:buSzPct val="100000"/>
              <a:buFont typeface="Arial" panose="020B0604020202020204" pitchFamily="34" charset="0"/>
              <a:buChar char="•"/>
            </a:pPr>
            <a:r>
              <a:rPr lang="en-US" altLang="en-US" sz="2800" dirty="0">
                <a:solidFill>
                  <a:srgbClr val="000000"/>
                </a:solidFill>
                <a:latin typeface="Calibri" panose="020F0502020204030204" pitchFamily="34" charset="0"/>
              </a:rPr>
              <a:t>Selection of mode – </a:t>
            </a:r>
            <a:r>
              <a:rPr lang="en-US" altLang="en-US" sz="2800" dirty="0">
                <a:solidFill>
                  <a:srgbClr val="3333CC"/>
                </a:solidFill>
                <a:latin typeface="Calibri" panose="020F0502020204030204" pitchFamily="34" charset="0"/>
              </a:rPr>
              <a:t>MACE Operator Console</a:t>
            </a:r>
          </a:p>
          <a:p>
            <a:pPr lvl="1">
              <a:buFont typeface="Arial" panose="020B0604020202020204" pitchFamily="34" charset="0"/>
              <a:buChar char="•"/>
            </a:pPr>
            <a:r>
              <a:rPr lang="en-US" altLang="en-US" dirty="0">
                <a:solidFill>
                  <a:srgbClr val="000000"/>
                </a:solidFill>
                <a:latin typeface="Calibri" panose="020F0502020204030204" pitchFamily="34" charset="0"/>
              </a:rPr>
              <a:t>Observation mode – SKMS, WMS, TCU, LCS, Camera, DARS</a:t>
            </a:r>
          </a:p>
          <a:p>
            <a:pPr lvl="1">
              <a:buFont typeface="Arial" panose="020B0604020202020204" pitchFamily="34" charset="0"/>
              <a:buChar char="•"/>
            </a:pPr>
            <a:r>
              <a:rPr lang="en-US" altLang="en-US" dirty="0">
                <a:solidFill>
                  <a:srgbClr val="000000"/>
                </a:solidFill>
                <a:latin typeface="Calibri" panose="020F0502020204030204" pitchFamily="34" charset="0"/>
              </a:rPr>
              <a:t>Camera test mode - DARS, Camera</a:t>
            </a:r>
          </a:p>
          <a:p>
            <a:pPr lvl="1">
              <a:buFont typeface="Arial" panose="020B0604020202020204" pitchFamily="34" charset="0"/>
              <a:buChar char="•"/>
            </a:pPr>
            <a:r>
              <a:rPr lang="en-US" altLang="en-US" dirty="0">
                <a:solidFill>
                  <a:srgbClr val="000000"/>
                </a:solidFill>
                <a:latin typeface="Calibri" panose="020F0502020204030204" pitchFamily="34" charset="0"/>
              </a:rPr>
              <a:t>TCU test mode – TCU </a:t>
            </a:r>
          </a:p>
          <a:p>
            <a:pPr eaLnBrk="1" hangingPunct="1">
              <a:lnSpc>
                <a:spcPct val="90000"/>
              </a:lnSpc>
              <a:spcBef>
                <a:spcPts val="1000"/>
              </a:spcBef>
              <a:buClr>
                <a:srgbClr val="000000"/>
              </a:buClr>
              <a:buSzPct val="100000"/>
              <a:buFont typeface="Arial" panose="020B0604020202020204" pitchFamily="34" charset="0"/>
              <a:buChar char="•"/>
            </a:pPr>
            <a:r>
              <a:rPr lang="en-US" altLang="en-US" sz="2800" dirty="0">
                <a:solidFill>
                  <a:srgbClr val="000000"/>
                </a:solidFill>
                <a:latin typeface="Calibri" panose="020F0502020204030204" pitchFamily="34" charset="0"/>
              </a:rPr>
              <a:t>Power on subsystems required for selected mode – </a:t>
            </a:r>
            <a:r>
              <a:rPr lang="en-US" altLang="en-US" sz="2800" dirty="0">
                <a:solidFill>
                  <a:srgbClr val="3333CC"/>
                </a:solidFill>
                <a:latin typeface="Calibri" panose="020F0502020204030204" pitchFamily="34" charset="0"/>
              </a:rPr>
              <a:t>MACE Operator Console</a:t>
            </a:r>
            <a:endParaRPr lang="en-US" altLang="en-US" sz="2800" dirty="0">
              <a:solidFill>
                <a:srgbClr val="000000"/>
              </a:solidFill>
              <a:latin typeface="Calibri" panose="020F0502020204030204" pitchFamily="34" charset="0"/>
            </a:endParaRPr>
          </a:p>
          <a:p>
            <a:pPr eaLnBrk="1" hangingPunct="1">
              <a:lnSpc>
                <a:spcPct val="90000"/>
              </a:lnSpc>
              <a:spcBef>
                <a:spcPts val="1000"/>
              </a:spcBef>
              <a:buClr>
                <a:srgbClr val="000000"/>
              </a:buClr>
              <a:buSzPct val="100000"/>
              <a:buFont typeface="Arial" panose="020B0604020202020204" pitchFamily="34" charset="0"/>
              <a:buChar char="•"/>
            </a:pPr>
            <a:r>
              <a:rPr lang="en-US" altLang="en-US" sz="2800" dirty="0">
                <a:solidFill>
                  <a:srgbClr val="000000"/>
                </a:solidFill>
                <a:latin typeface="Calibri" panose="020F0502020204030204" pitchFamily="34" charset="0"/>
              </a:rPr>
              <a:t>Load schedule made for that day for selected mode – </a:t>
            </a:r>
            <a:r>
              <a:rPr lang="en-US" altLang="en-US" sz="2800" dirty="0">
                <a:solidFill>
                  <a:srgbClr val="3333CC"/>
                </a:solidFill>
                <a:latin typeface="Calibri" panose="020F0502020204030204" pitchFamily="34" charset="0"/>
              </a:rPr>
              <a:t>MACE Operator Console</a:t>
            </a:r>
          </a:p>
        </p:txBody>
      </p:sp>
    </p:spTree>
    <p:extLst>
      <p:ext uri="{BB962C8B-B14F-4D97-AF65-F5344CB8AC3E}">
        <p14:creationId xmlns:p14="http://schemas.microsoft.com/office/powerpoint/2010/main" val="32484557"/>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Text Box 1"/>
          <p:cNvSpPr txBox="1">
            <a:spLocks noChangeArrowheads="1"/>
          </p:cNvSpPr>
          <p:nvPr/>
        </p:nvSpPr>
        <p:spPr bwMode="auto">
          <a:xfrm>
            <a:off x="629759" y="447"/>
            <a:ext cx="8133241" cy="9142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chemeClr val="bg1"/>
                </a:solidFill>
                <a:latin typeface="Arial" panose="020B0604020202020204" pitchFamily="34"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chemeClr val="bg1"/>
                </a:solidFill>
                <a:latin typeface="Arial" panose="020B0604020202020204" pitchFamily="34"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chemeClr val="bg1"/>
                </a:solidFill>
                <a:latin typeface="Arial" panose="020B0604020202020204" pitchFamily="34"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chemeClr val="bg1"/>
                </a:solidFill>
                <a:latin typeface="Arial" panose="020B0604020202020204" pitchFamily="34"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chemeClr val="bg1"/>
                </a:solidFill>
                <a:latin typeface="Arial" panose="020B0604020202020204" pitchFamily="34" charset="0"/>
                <a:ea typeface="ＭＳ Ｐゴシック" panose="020B0600070205080204" pitchFamily="34" charset="-128"/>
              </a:defRPr>
            </a:lvl9pPr>
          </a:lstStyle>
          <a:p>
            <a:pPr>
              <a:lnSpc>
                <a:spcPct val="90000"/>
              </a:lnSpc>
              <a:buSzPct val="100000"/>
            </a:pPr>
            <a:r>
              <a:rPr lang="en-US" altLang="en-US" sz="4000" dirty="0">
                <a:solidFill>
                  <a:srgbClr val="000000"/>
                </a:solidFill>
                <a:latin typeface="Calibri Light" panose="020F0302020204030204" pitchFamily="34" charset="0"/>
              </a:rPr>
              <a:t/>
            </a:r>
            <a:br>
              <a:rPr lang="en-US" altLang="en-US" sz="4000" dirty="0">
                <a:solidFill>
                  <a:srgbClr val="000000"/>
                </a:solidFill>
                <a:latin typeface="Calibri Light" panose="020F0302020204030204" pitchFamily="34" charset="0"/>
              </a:rPr>
            </a:br>
            <a:r>
              <a:rPr lang="en-US" altLang="en-US" sz="4400" dirty="0" smtClean="0">
                <a:solidFill>
                  <a:schemeClr val="tx1"/>
                </a:solidFill>
                <a:latin typeface="+mj-lt"/>
                <a:ea typeface="+mj-ea"/>
                <a:cs typeface="+mj-cs"/>
              </a:rPr>
              <a:t>Scheduler - </a:t>
            </a:r>
            <a:r>
              <a:rPr lang="en-US" altLang="en-US" sz="3600" dirty="0">
                <a:solidFill>
                  <a:schemeClr val="tx1"/>
                </a:solidFill>
              </a:rPr>
              <a:t>Generation of schedule</a:t>
            </a:r>
            <a:r>
              <a:rPr lang="en-US" altLang="en-US" sz="3600" dirty="0" smtClean="0">
                <a:solidFill>
                  <a:schemeClr val="tx1"/>
                </a:solidFill>
                <a:latin typeface="+mj-lt"/>
                <a:ea typeface="+mj-ea"/>
                <a:cs typeface="+mj-cs"/>
              </a:rPr>
              <a:t> </a:t>
            </a:r>
            <a:r>
              <a:rPr lang="en-US" altLang="en-US" sz="4000" dirty="0">
                <a:solidFill>
                  <a:srgbClr val="000000"/>
                </a:solidFill>
                <a:latin typeface="Calibri Light" panose="020F0302020204030204" pitchFamily="34" charset="0"/>
              </a:rPr>
              <a:t/>
            </a:r>
            <a:br>
              <a:rPr lang="en-US" altLang="en-US" sz="4000" dirty="0">
                <a:solidFill>
                  <a:srgbClr val="000000"/>
                </a:solidFill>
                <a:latin typeface="Calibri Light" panose="020F0302020204030204" pitchFamily="34" charset="0"/>
              </a:rPr>
            </a:br>
            <a:endParaRPr lang="en-US" altLang="en-US" sz="4000" dirty="0">
              <a:solidFill>
                <a:srgbClr val="000000"/>
              </a:solidFill>
              <a:latin typeface="Calibri Light" panose="020F0302020204030204" pitchFamily="34" charset="0"/>
            </a:endParaRPr>
          </a:p>
        </p:txBody>
      </p:sp>
      <p:sp>
        <p:nvSpPr>
          <p:cNvPr id="46084" name="Rectangle 3"/>
          <p:cNvSpPr>
            <a:spLocks noChangeArrowheads="1"/>
          </p:cNvSpPr>
          <p:nvPr/>
        </p:nvSpPr>
        <p:spPr bwMode="auto">
          <a:xfrm>
            <a:off x="344046" y="914727"/>
            <a:ext cx="8571384" cy="492396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89988" tIns="46794" rIns="89988" bIns="46794">
            <a:spAutoFit/>
          </a:bodyPr>
          <a:lstStyle>
            <a:lvl1pPr marL="339725" indent="-339725">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 pos="9601200" algn="l"/>
              </a:tabLst>
              <a:defRPr sz="2400">
                <a:solidFill>
                  <a:schemeClr val="bg1"/>
                </a:solidFill>
                <a:latin typeface="Arial" panose="020B0604020202020204" pitchFamily="34" charset="0"/>
                <a:ea typeface="ＭＳ Ｐゴシック" panose="020B0600070205080204" pitchFamily="34" charset="-128"/>
              </a:defRPr>
            </a:lvl1pPr>
            <a:lvl2pP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 pos="9601200" algn="l"/>
              </a:tabLst>
              <a:defRPr sz="2400">
                <a:solidFill>
                  <a:schemeClr val="bg1"/>
                </a:solidFill>
                <a:latin typeface="Arial" panose="020B0604020202020204" pitchFamily="34" charset="0"/>
                <a:ea typeface="ＭＳ Ｐゴシック" panose="020B0600070205080204" pitchFamily="34" charset="-128"/>
              </a:defRPr>
            </a:lvl2pPr>
            <a:lvl3pP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 pos="9601200" algn="l"/>
              </a:tabLst>
              <a:defRPr sz="2400">
                <a:solidFill>
                  <a:schemeClr val="bg1"/>
                </a:solidFill>
                <a:latin typeface="Arial" panose="020B0604020202020204" pitchFamily="34" charset="0"/>
                <a:ea typeface="ＭＳ Ｐゴシック" panose="020B0600070205080204" pitchFamily="34" charset="-128"/>
              </a:defRPr>
            </a:lvl3pPr>
            <a:lvl4pP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 pos="9601200" algn="l"/>
              </a:tabLst>
              <a:defRPr sz="2400">
                <a:solidFill>
                  <a:schemeClr val="bg1"/>
                </a:solidFill>
                <a:latin typeface="Arial" panose="020B0604020202020204" pitchFamily="34" charset="0"/>
                <a:ea typeface="ＭＳ Ｐゴシック" panose="020B0600070205080204" pitchFamily="34" charset="-128"/>
              </a:defRPr>
            </a:lvl4pPr>
            <a:lvl5pPr>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 pos="96012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 pos="96012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 pos="96012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 pos="96012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tabLst>
                <a:tab pos="339725" algn="l"/>
                <a:tab pos="796925" algn="l"/>
                <a:tab pos="1254125" algn="l"/>
                <a:tab pos="1711325" algn="l"/>
                <a:tab pos="2168525" algn="l"/>
                <a:tab pos="2625725" algn="l"/>
                <a:tab pos="3082925" algn="l"/>
                <a:tab pos="3540125" algn="l"/>
                <a:tab pos="3997325" algn="l"/>
                <a:tab pos="4454525" algn="l"/>
                <a:tab pos="4911725" algn="l"/>
                <a:tab pos="5368925" algn="l"/>
                <a:tab pos="5826125" algn="l"/>
                <a:tab pos="6283325" algn="l"/>
                <a:tab pos="6740525" algn="l"/>
                <a:tab pos="7197725" algn="l"/>
                <a:tab pos="7654925" algn="l"/>
                <a:tab pos="8112125" algn="l"/>
                <a:tab pos="8569325" algn="l"/>
                <a:tab pos="9026525" algn="l"/>
                <a:tab pos="9483725" algn="l"/>
                <a:tab pos="9601200" algn="l"/>
              </a:tabLst>
              <a:defRPr sz="2400">
                <a:solidFill>
                  <a:schemeClr val="bg1"/>
                </a:solidFill>
                <a:latin typeface="Arial" panose="020B0604020202020204" pitchFamily="34" charset="0"/>
                <a:ea typeface="ＭＳ Ｐゴシック" panose="020B0600070205080204" pitchFamily="34" charset="-128"/>
              </a:defRPr>
            </a:lvl9pPr>
          </a:lstStyle>
          <a:p>
            <a:pPr algn="just" eaLnBrk="1" hangingPunct="1">
              <a:lnSpc>
                <a:spcPct val="107000"/>
              </a:lnSpc>
              <a:spcAft>
                <a:spcPts val="800"/>
              </a:spcAft>
              <a:buClr>
                <a:srgbClr val="000000"/>
              </a:buClr>
              <a:buSzPct val="100000"/>
              <a:buFont typeface="Symbol" panose="05050102010706020507" pitchFamily="18" charset="2"/>
              <a:buChar char=""/>
            </a:pPr>
            <a:r>
              <a:rPr lang="en-US" altLang="en-US" sz="2800" dirty="0">
                <a:solidFill>
                  <a:srgbClr val="000000"/>
                </a:solidFill>
                <a:latin typeface="Candara" panose="020E0502030303020204" pitchFamily="34" charset="0"/>
                <a:cs typeface="Calibri" panose="020F0502020204030204" pitchFamily="34" charset="0"/>
              </a:rPr>
              <a:t>The schedule can be planned for day, lunation, up to a year or any specific period. </a:t>
            </a:r>
          </a:p>
          <a:p>
            <a:pPr algn="just" eaLnBrk="1" hangingPunct="1">
              <a:lnSpc>
                <a:spcPct val="107000"/>
              </a:lnSpc>
              <a:spcAft>
                <a:spcPts val="800"/>
              </a:spcAft>
              <a:buClr>
                <a:srgbClr val="000000"/>
              </a:buClr>
              <a:buSzPct val="100000"/>
              <a:buFont typeface="Symbol" panose="05050102010706020507" pitchFamily="18" charset="2"/>
              <a:buChar char=""/>
            </a:pPr>
            <a:r>
              <a:rPr lang="en-US" altLang="en-US" sz="2800" dirty="0">
                <a:solidFill>
                  <a:srgbClr val="000000"/>
                </a:solidFill>
                <a:latin typeface="Candara" panose="020E0502030303020204" pitchFamily="34" charset="0"/>
                <a:cs typeface="Calibri" panose="020F0502020204030204" pitchFamily="34" charset="0"/>
              </a:rPr>
              <a:t>The software provides the default source list along with default zenith angle/time/direction range. </a:t>
            </a:r>
          </a:p>
          <a:p>
            <a:pPr algn="just" eaLnBrk="1" hangingPunct="1">
              <a:lnSpc>
                <a:spcPct val="107000"/>
              </a:lnSpc>
              <a:buClr>
                <a:srgbClr val="000000"/>
              </a:buClr>
              <a:buSzPct val="100000"/>
              <a:buFont typeface="Symbol" panose="05050102010706020507" pitchFamily="18" charset="2"/>
              <a:buChar char=""/>
            </a:pPr>
            <a:r>
              <a:rPr lang="en-US" altLang="en-US" sz="2800" dirty="0">
                <a:solidFill>
                  <a:srgbClr val="000000"/>
                </a:solidFill>
                <a:latin typeface="Candara" panose="020E0502030303020204" pitchFamily="34" charset="0"/>
                <a:cs typeface="Calibri" panose="020F0502020204030204" pitchFamily="34" charset="0"/>
              </a:rPr>
              <a:t>During the interval selected for the schedule, the visible sources - Optical, </a:t>
            </a:r>
            <a:r>
              <a:rPr lang="en-US" altLang="en-US" sz="2800" dirty="0" err="1">
                <a:solidFill>
                  <a:srgbClr val="000000"/>
                </a:solidFill>
                <a:latin typeface="Candara" panose="020E0502030303020204" pitchFamily="34" charset="0"/>
                <a:cs typeface="Calibri" panose="020F0502020204030204" pitchFamily="34" charset="0"/>
              </a:rPr>
              <a:t>Galatic</a:t>
            </a:r>
            <a:r>
              <a:rPr lang="en-US" altLang="en-US" sz="2800" dirty="0">
                <a:solidFill>
                  <a:srgbClr val="000000"/>
                </a:solidFill>
                <a:latin typeface="Candara" panose="020E0502030303020204" pitchFamily="34" charset="0"/>
                <a:cs typeface="Calibri" panose="020F0502020204030204" pitchFamily="34" charset="0"/>
              </a:rPr>
              <a:t> and Extra </a:t>
            </a:r>
            <a:r>
              <a:rPr lang="en-US" altLang="en-US" sz="2800" dirty="0" err="1">
                <a:solidFill>
                  <a:srgbClr val="000000"/>
                </a:solidFill>
                <a:latin typeface="Candara" panose="020E0502030303020204" pitchFamily="34" charset="0"/>
                <a:cs typeface="Calibri" panose="020F0502020204030204" pitchFamily="34" charset="0"/>
              </a:rPr>
              <a:t>Galatic</a:t>
            </a:r>
            <a:r>
              <a:rPr lang="en-US" altLang="en-US" sz="2800" dirty="0">
                <a:solidFill>
                  <a:srgbClr val="000000"/>
                </a:solidFill>
                <a:latin typeface="Candara" panose="020E0502030303020204" pitchFamily="34" charset="0"/>
                <a:cs typeface="Calibri" panose="020F0502020204030204" pitchFamily="34" charset="0"/>
              </a:rPr>
              <a:t> are </a:t>
            </a:r>
            <a:r>
              <a:rPr lang="en-US" altLang="en-US" sz="2800" dirty="0" smtClean="0">
                <a:solidFill>
                  <a:srgbClr val="000000"/>
                </a:solidFill>
                <a:latin typeface="Candara" panose="020E0502030303020204" pitchFamily="34" charset="0"/>
                <a:cs typeface="Calibri" panose="020F0502020204030204" pitchFamily="34" charset="0"/>
              </a:rPr>
              <a:t>displayed</a:t>
            </a:r>
            <a:endParaRPr lang="en-US" altLang="en-US" sz="2800" dirty="0">
              <a:solidFill>
                <a:srgbClr val="000000"/>
              </a:solidFill>
              <a:latin typeface="Candara" panose="020E0502030303020204" pitchFamily="34" charset="0"/>
              <a:cs typeface="Calibri" panose="020F0502020204030204" pitchFamily="34" charset="0"/>
            </a:endParaRPr>
          </a:p>
          <a:p>
            <a:pPr algn="just" eaLnBrk="1" hangingPunct="1">
              <a:lnSpc>
                <a:spcPct val="115000"/>
              </a:lnSpc>
              <a:buClr>
                <a:srgbClr val="000000"/>
              </a:buClr>
              <a:buSzPct val="100000"/>
              <a:buFont typeface="Symbol" panose="05050102010706020507" pitchFamily="18" charset="2"/>
              <a:buChar char=""/>
            </a:pPr>
            <a:r>
              <a:rPr lang="en-US" altLang="en-US" sz="2800" dirty="0">
                <a:solidFill>
                  <a:srgbClr val="000000"/>
                </a:solidFill>
                <a:latin typeface="Candara" panose="020E0502030303020204" pitchFamily="34" charset="0"/>
                <a:cs typeface="Calibri" panose="020F0502020204030204" pitchFamily="34" charset="0"/>
              </a:rPr>
              <a:t>Setting Run duration - default value of 20 minutes.</a:t>
            </a:r>
          </a:p>
          <a:p>
            <a:pPr algn="just" eaLnBrk="1" hangingPunct="1">
              <a:lnSpc>
                <a:spcPct val="107000"/>
              </a:lnSpc>
              <a:spcAft>
                <a:spcPts val="800"/>
              </a:spcAft>
              <a:buClr>
                <a:srgbClr val="000000"/>
              </a:buClr>
              <a:buSzPct val="100000"/>
              <a:buFont typeface="Symbol" panose="05050102010706020507" pitchFamily="18" charset="2"/>
              <a:buChar char=""/>
            </a:pPr>
            <a:r>
              <a:rPr lang="en-US" altLang="en-US" sz="2800" dirty="0">
                <a:solidFill>
                  <a:srgbClr val="000000"/>
                </a:solidFill>
                <a:latin typeface="Candara" panose="020E0502030303020204" pitchFamily="34" charset="0"/>
                <a:cs typeface="Calibri" panose="020F0502020204030204" pitchFamily="34" charset="0"/>
              </a:rPr>
              <a:t>Selecting mode of observation – track,  ON/OFF, WOBBLE</a:t>
            </a:r>
          </a:p>
        </p:txBody>
      </p:sp>
    </p:spTree>
    <p:extLst>
      <p:ext uri="{BB962C8B-B14F-4D97-AF65-F5344CB8AC3E}">
        <p14:creationId xmlns:p14="http://schemas.microsoft.com/office/powerpoint/2010/main" val="4172548711"/>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14350" y="914400"/>
            <a:ext cx="8058150" cy="58246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 Box 1"/>
          <p:cNvSpPr txBox="1">
            <a:spLocks noGrp="1" noChangeArrowheads="1"/>
          </p:cNvSpPr>
          <p:nvPr>
            <p:ph type="title"/>
          </p:nvPr>
        </p:nvSpPr>
        <p:spPr bwMode="auto">
          <a:xfrm>
            <a:off x="1485900" y="274638"/>
            <a:ext cx="5772150" cy="6397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800">
                <a:solidFill>
                  <a:srgbClr val="000000"/>
                </a:solidFill>
                <a:latin typeface="Calibri" charset="0"/>
                <a:ea typeface="ＭＳ Ｐゴシック" charset="0"/>
                <a:cs typeface="AR PL UMing HK"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400">
                <a:solidFill>
                  <a:srgbClr val="000000"/>
                </a:solidFill>
                <a:latin typeface="Calibri" charset="0"/>
                <a:ea typeface="AR PL UMing HK" charset="0"/>
                <a:cs typeface="AR PL UMing HK"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Calibri" charset="0"/>
                <a:ea typeface="AR PL UMing HK" charset="0"/>
                <a:cs typeface="AR PL UMing HK"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Calibri" charset="0"/>
                <a:ea typeface="AR PL UMing HK" charset="0"/>
                <a:cs typeface="AR PL UMing HK"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Calibri" charset="0"/>
                <a:ea typeface="AR PL UMing HK" charset="0"/>
                <a:cs typeface="AR PL UMing HK" charset="0"/>
              </a:defRPr>
            </a:lvl5pPr>
            <a:lvl6pPr defTabSz="457200" eaLnBrk="0" fontAlgn="base" hangingPunct="0">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Calibri" charset="0"/>
                <a:ea typeface="AR PL UMing HK" charset="0"/>
                <a:cs typeface="AR PL UMing HK" charset="0"/>
              </a:defRPr>
            </a:lvl6pPr>
            <a:lvl7pPr defTabSz="457200" eaLnBrk="0" fontAlgn="base" hangingPunct="0">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Calibri" charset="0"/>
                <a:ea typeface="AR PL UMing HK" charset="0"/>
                <a:cs typeface="AR PL UMing HK" charset="0"/>
              </a:defRPr>
            </a:lvl7pPr>
            <a:lvl8pPr defTabSz="457200" eaLnBrk="0" fontAlgn="base" hangingPunct="0">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Calibri" charset="0"/>
                <a:ea typeface="AR PL UMing HK" charset="0"/>
                <a:cs typeface="AR PL UMing HK" charset="0"/>
              </a:defRPr>
            </a:lvl8pPr>
            <a:lvl9pPr defTabSz="457200" eaLnBrk="0" fontAlgn="base" hangingPunct="0">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Lst>
              <a:defRPr sz="2000">
                <a:solidFill>
                  <a:srgbClr val="000000"/>
                </a:solidFill>
                <a:latin typeface="Calibri" charset="0"/>
                <a:ea typeface="AR PL UMing HK" charset="0"/>
                <a:cs typeface="AR PL UMing HK" charset="0"/>
              </a:defRPr>
            </a:lvl9pPr>
          </a:lstStyle>
          <a:p>
            <a:pPr eaLnBrk="1" hangingPunct="1">
              <a:lnSpc>
                <a:spcPct val="90000"/>
              </a:lnSpc>
              <a:buSzPct val="100000"/>
              <a:defRPr/>
            </a:pPr>
            <a:r>
              <a:rPr lang="en-US" sz="3600" dirty="0">
                <a:latin typeface="Candara" charset="0"/>
              </a:rPr>
              <a:t>Scheduler</a:t>
            </a:r>
          </a:p>
        </p:txBody>
      </p:sp>
    </p:spTree>
    <p:extLst>
      <p:ext uri="{BB962C8B-B14F-4D97-AF65-F5344CB8AC3E}">
        <p14:creationId xmlns:p14="http://schemas.microsoft.com/office/powerpoint/2010/main" val="148802375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Text Box 1"/>
          <p:cNvSpPr txBox="1">
            <a:spLocks noChangeArrowheads="1"/>
          </p:cNvSpPr>
          <p:nvPr/>
        </p:nvSpPr>
        <p:spPr bwMode="auto">
          <a:xfrm>
            <a:off x="914400" y="457201"/>
            <a:ext cx="7885673" cy="76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800">
                <a:solidFill>
                  <a:srgbClr val="000000"/>
                </a:solidFill>
                <a:latin typeface="Calibri" charset="0"/>
                <a:ea typeface="ＭＳ Ｐゴシック" charset="0"/>
                <a:cs typeface="AR PL UMing HK"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rgbClr val="000000"/>
                </a:solidFill>
                <a:latin typeface="Calibri" charset="0"/>
                <a:ea typeface="AR PL UMing HK" charset="0"/>
                <a:cs typeface="AR PL UMing HK"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Calibri" charset="0"/>
                <a:ea typeface="AR PL UMing HK" charset="0"/>
                <a:cs typeface="AR PL UMing HK"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Calibri" charset="0"/>
                <a:ea typeface="AR PL UMing HK" charset="0"/>
                <a:cs typeface="AR PL UMing HK"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Calibri" charset="0"/>
                <a:ea typeface="AR PL UMing HK" charset="0"/>
                <a:cs typeface="AR PL UMing HK" charset="0"/>
              </a:defRPr>
            </a:lvl5pPr>
            <a:lvl6pPr defTabSz="457200" eaLnBrk="0" fontAlgn="base" hangingPunct="0">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Calibri" charset="0"/>
                <a:ea typeface="AR PL UMing HK" charset="0"/>
                <a:cs typeface="AR PL UMing HK" charset="0"/>
              </a:defRPr>
            </a:lvl6pPr>
            <a:lvl7pPr defTabSz="457200" eaLnBrk="0" fontAlgn="base" hangingPunct="0">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Calibri" charset="0"/>
                <a:ea typeface="AR PL UMing HK" charset="0"/>
                <a:cs typeface="AR PL UMing HK" charset="0"/>
              </a:defRPr>
            </a:lvl7pPr>
            <a:lvl8pPr defTabSz="457200" eaLnBrk="0" fontAlgn="base" hangingPunct="0">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Calibri" charset="0"/>
                <a:ea typeface="AR PL UMing HK" charset="0"/>
                <a:cs typeface="AR PL UMing HK" charset="0"/>
              </a:defRPr>
            </a:lvl8pPr>
            <a:lvl9pPr defTabSz="457200" eaLnBrk="0" fontAlgn="base" hangingPunct="0">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Calibri" charset="0"/>
                <a:ea typeface="AR PL UMing HK" charset="0"/>
                <a:cs typeface="AR PL UMing HK" charset="0"/>
              </a:defRPr>
            </a:lvl9pPr>
          </a:lstStyle>
          <a:p>
            <a:pPr marL="0" marR="0" lvl="0" indent="0" algn="l" defTabSz="457200" rtl="0" eaLnBrk="1" fontAlgn="base" latinLnBrk="0" hangingPunct="1">
              <a:lnSpc>
                <a:spcPct val="90000"/>
              </a:lnSpc>
              <a:spcBef>
                <a:spcPct val="0"/>
              </a:spcBef>
              <a:spcAft>
                <a:spcPct val="0"/>
              </a:spcAft>
              <a:buClrTx/>
              <a:buSzPct val="100000"/>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pPr>
            <a:r>
              <a:rPr kumimoji="0" lang="en-US" sz="4400" b="0" i="0" u="none" strike="noStrike" kern="1200" cap="none" spc="0" normalizeH="0" baseline="0" noProof="0" dirty="0" smtClean="0">
                <a:ln>
                  <a:noFill/>
                </a:ln>
                <a:solidFill>
                  <a:srgbClr val="000000"/>
                </a:solidFill>
                <a:effectLst/>
                <a:uLnTx/>
                <a:uFillTx/>
                <a:latin typeface="Calibri Light" charset="0"/>
                <a:ea typeface="ＭＳ Ｐゴシック" charset="0"/>
              </a:rPr>
              <a:t>Embedded software</a:t>
            </a:r>
            <a:endParaRPr kumimoji="0" lang="en-US" sz="4400" b="0" i="0" u="none" strike="noStrike" kern="1200" cap="none" spc="0" normalizeH="0" baseline="0" noProof="0" dirty="0">
              <a:ln>
                <a:noFill/>
              </a:ln>
              <a:solidFill>
                <a:srgbClr val="000000"/>
              </a:solidFill>
              <a:effectLst/>
              <a:uLnTx/>
              <a:uFillTx/>
              <a:latin typeface="Calibri Light" charset="0"/>
              <a:ea typeface="ＭＳ Ｐゴシック" charset="0"/>
            </a:endParaRPr>
          </a:p>
        </p:txBody>
      </p:sp>
      <p:sp>
        <p:nvSpPr>
          <p:cNvPr id="21506" name="Text Box 2"/>
          <p:cNvSpPr txBox="1">
            <a:spLocks noChangeArrowheads="1"/>
          </p:cNvSpPr>
          <p:nvPr/>
        </p:nvSpPr>
        <p:spPr bwMode="auto">
          <a:xfrm>
            <a:off x="540733" y="1371600"/>
            <a:ext cx="8069867" cy="435077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228600" indent="-228600">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 pos="9601200" algn="l"/>
                <a:tab pos="10058400" algn="l"/>
                <a:tab pos="10515600" algn="l"/>
              </a:tabLst>
              <a:defRPr>
                <a:solidFill>
                  <a:srgbClr val="000000"/>
                </a:solidFill>
                <a:latin typeface="Arial" panose="020B0604020202020204" pitchFamily="34" charset="0"/>
                <a:cs typeface="Arial" panose="020B0604020202020204" pitchFamily="34" charset="0"/>
              </a:defRPr>
            </a:lvl1pPr>
            <a:lvl2pPr marL="228600" indent="-228600">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 pos="9601200" algn="l"/>
                <a:tab pos="10058400" algn="l"/>
                <a:tab pos="10515600" algn="l"/>
              </a:tabLst>
              <a:defRPr>
                <a:solidFill>
                  <a:srgbClr val="000000"/>
                </a:solidFill>
                <a:latin typeface="Arial" panose="020B0604020202020204" pitchFamily="34" charset="0"/>
                <a:cs typeface="Arial" panose="020B0604020202020204" pitchFamily="34" charset="0"/>
              </a:defRPr>
            </a:lvl2pPr>
            <a:lvl3pP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 pos="9601200" algn="l"/>
                <a:tab pos="10058400" algn="l"/>
                <a:tab pos="10515600" algn="l"/>
              </a:tabLst>
              <a:defRPr>
                <a:solidFill>
                  <a:srgbClr val="000000"/>
                </a:solidFill>
                <a:latin typeface="Arial" panose="020B0604020202020204" pitchFamily="34" charset="0"/>
                <a:cs typeface="Arial" panose="020B0604020202020204" pitchFamily="34" charset="0"/>
              </a:defRPr>
            </a:lvl3pPr>
            <a:lvl4pP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 pos="9601200" algn="l"/>
                <a:tab pos="10058400" algn="l"/>
                <a:tab pos="10515600" algn="l"/>
              </a:tabLst>
              <a:defRPr>
                <a:solidFill>
                  <a:srgbClr val="000000"/>
                </a:solidFill>
                <a:latin typeface="Arial" panose="020B0604020202020204" pitchFamily="34" charset="0"/>
                <a:cs typeface="Arial" panose="020B0604020202020204" pitchFamily="34" charset="0"/>
              </a:defRPr>
            </a:lvl4pPr>
            <a:lvl5pP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 pos="9601200" algn="l"/>
                <a:tab pos="10058400" algn="l"/>
                <a:tab pos="10515600" algn="l"/>
              </a:tabLst>
              <a:defRPr>
                <a:solidFill>
                  <a:srgbClr val="000000"/>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 pos="9601200" algn="l"/>
                <a:tab pos="10058400" algn="l"/>
                <a:tab pos="10515600" algn="l"/>
              </a:tabLst>
              <a:defRPr>
                <a:solidFill>
                  <a:srgbClr val="000000"/>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 pos="9601200" algn="l"/>
                <a:tab pos="10058400" algn="l"/>
                <a:tab pos="10515600" algn="l"/>
              </a:tabLst>
              <a:defRPr>
                <a:solidFill>
                  <a:srgbClr val="000000"/>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 pos="9601200" algn="l"/>
                <a:tab pos="10058400" algn="l"/>
                <a:tab pos="10515600" algn="l"/>
              </a:tabLst>
              <a:defRPr>
                <a:solidFill>
                  <a:srgbClr val="000000"/>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 pos="9601200" algn="l"/>
                <a:tab pos="10058400" algn="l"/>
                <a:tab pos="10515600" algn="l"/>
              </a:tabLst>
              <a:defRPr>
                <a:solidFill>
                  <a:srgbClr val="000000"/>
                </a:solidFill>
                <a:latin typeface="Arial" panose="020B0604020202020204" pitchFamily="34" charset="0"/>
                <a:cs typeface="Arial" panose="020B0604020202020204" pitchFamily="34" charset="0"/>
              </a:defRPr>
            </a:lvl9pPr>
          </a:lstStyle>
          <a:p>
            <a:pPr lvl="0" defTabSz="457200" fontAlgn="base">
              <a:spcBef>
                <a:spcPts val="1000"/>
              </a:spcBef>
              <a:spcAft>
                <a:spcPct val="0"/>
              </a:spcAft>
              <a:buClr>
                <a:srgbClr val="000000"/>
              </a:buClr>
              <a:buSzPct val="100000"/>
              <a:buFont typeface="Arial" panose="020B0604020202020204" pitchFamily="34" charset="0"/>
              <a:buChar char="•"/>
              <a:defRPr/>
            </a:pPr>
            <a:r>
              <a:rPr lang="en-US" sz="2800" b="1" dirty="0">
                <a:latin typeface="Calibri Light" charset="0"/>
                <a:ea typeface="ＭＳ Ｐゴシック" charset="0"/>
              </a:rPr>
              <a:t>Central Camera Controller </a:t>
            </a:r>
            <a:r>
              <a:rPr lang="en-US" sz="2800" dirty="0">
                <a:latin typeface="Calibri Light" charset="0"/>
                <a:ea typeface="ＭＳ Ｐゴシック" charset="0"/>
              </a:rPr>
              <a:t>– </a:t>
            </a:r>
            <a:r>
              <a:rPr kumimoji="0" lang="en-IN" altLang="en-US" sz="2800" b="0" i="0" u="none" strike="noStrike" kern="1200" cap="none" spc="0" normalizeH="0" baseline="0" noProof="0" dirty="0" smtClean="0">
                <a:ln>
                  <a:noFill/>
                </a:ln>
                <a:solidFill>
                  <a:srgbClr val="000000"/>
                </a:solidFill>
                <a:effectLst/>
                <a:uLnTx/>
                <a:uFillTx/>
                <a:latin typeface="Candara" panose="020E0502030303020204" pitchFamily="34" charset="0"/>
                <a:ea typeface="ＭＳ Ｐゴシック" panose="020B0600070205080204" pitchFamily="34" charset="-128"/>
                <a:cs typeface="Arial" panose="020B0604020202020204" pitchFamily="34" charset="0"/>
              </a:rPr>
              <a:t>Coordinate all</a:t>
            </a:r>
            <a:r>
              <a:rPr kumimoji="0" lang="en-IN" altLang="en-US" sz="2800" b="0" i="0" u="none" strike="noStrike" kern="1200" cap="none" spc="0" normalizeH="0" noProof="0" dirty="0" smtClean="0">
                <a:ln>
                  <a:noFill/>
                </a:ln>
                <a:solidFill>
                  <a:srgbClr val="000000"/>
                </a:solidFill>
                <a:effectLst/>
                <a:uLnTx/>
                <a:uFillTx/>
                <a:latin typeface="Candara" panose="020E0502030303020204" pitchFamily="34" charset="0"/>
                <a:ea typeface="ＭＳ Ｐゴシック" panose="020B0600070205080204" pitchFamily="34" charset="-128"/>
                <a:cs typeface="Arial" panose="020B0604020202020204" pitchFamily="34" charset="0"/>
              </a:rPr>
              <a:t> activities &amp; interfaces to </a:t>
            </a:r>
            <a:r>
              <a:rPr lang="en-IN" altLang="en-US" sz="2800" dirty="0">
                <a:latin typeface="Candara" panose="020E0502030303020204" pitchFamily="34" charset="0"/>
                <a:ea typeface="ＭＳ Ｐゴシック" panose="020B0600070205080204" pitchFamily="34" charset="-128"/>
              </a:rPr>
              <a:t>all systems on camera </a:t>
            </a:r>
            <a:r>
              <a:rPr lang="en-IN" altLang="en-US" sz="2800" dirty="0" smtClean="0">
                <a:latin typeface="Candara" panose="020E0502030303020204" pitchFamily="34" charset="0"/>
                <a:ea typeface="ＭＳ Ｐゴシック" panose="020B0600070205080204" pitchFamily="34" charset="-128"/>
              </a:rPr>
              <a:t>– Camera Lid, calibration, event acquisition, telemetry, error detection and recovery, self diagnostics</a:t>
            </a:r>
            <a:endParaRPr kumimoji="0" lang="en-IN" altLang="en-US" sz="2800" b="0" i="0" u="none" strike="noStrike" kern="1200" cap="none" spc="0" normalizeH="0" baseline="0" noProof="0" dirty="0" smtClean="0">
              <a:ln>
                <a:noFill/>
              </a:ln>
              <a:solidFill>
                <a:srgbClr val="000000"/>
              </a:solidFill>
              <a:effectLst/>
              <a:uLnTx/>
              <a:uFillTx/>
              <a:latin typeface="Candara" panose="020E0502030303020204" pitchFamily="34" charset="0"/>
              <a:ea typeface="ＭＳ Ｐゴシック" panose="020B0600070205080204" pitchFamily="34" charset="-128"/>
              <a:cs typeface="Arial" panose="020B0604020202020204" pitchFamily="34" charset="0"/>
            </a:endParaRPr>
          </a:p>
          <a:p>
            <a:pPr>
              <a:lnSpc>
                <a:spcPct val="70000"/>
              </a:lnSpc>
              <a:spcBef>
                <a:spcPts val="1000"/>
              </a:spcBef>
              <a:buClr>
                <a:srgbClr val="000000"/>
              </a:buClr>
              <a:buSzPct val="100000"/>
              <a:buFont typeface="Arial" panose="020B0604020202020204" pitchFamily="34" charset="0"/>
              <a:buChar char="•"/>
              <a:defRPr/>
            </a:pPr>
            <a:r>
              <a:rPr lang="en-US" sz="2800" b="1" dirty="0">
                <a:latin typeface="Candara" charset="0"/>
              </a:rPr>
              <a:t>Data Concentrator </a:t>
            </a:r>
            <a:r>
              <a:rPr lang="en-US" sz="2800" dirty="0" smtClean="0">
                <a:latin typeface="Candara" charset="0"/>
              </a:rPr>
              <a:t>– Optimization for throughput </a:t>
            </a:r>
          </a:p>
          <a:p>
            <a:pPr lvl="2">
              <a:lnSpc>
                <a:spcPct val="70000"/>
              </a:lnSpc>
              <a:spcBef>
                <a:spcPts val="1000"/>
              </a:spcBef>
              <a:buClr>
                <a:srgbClr val="000000"/>
              </a:buClr>
              <a:buSzPct val="100000"/>
              <a:buFont typeface="Arial" panose="020B0604020202020204" pitchFamily="34" charset="0"/>
              <a:buChar char="•"/>
              <a:defRPr/>
            </a:pPr>
            <a:r>
              <a:rPr lang="en-IN" altLang="en-US" sz="2800" dirty="0" smtClean="0">
                <a:latin typeface="Calibri" panose="020F0502020204030204" pitchFamily="34" charset="0"/>
              </a:rPr>
              <a:t>DMA </a:t>
            </a:r>
            <a:r>
              <a:rPr lang="en-IN" altLang="en-US" sz="2800" dirty="0">
                <a:latin typeface="Calibri" panose="020F0502020204030204" pitchFamily="34" charset="0"/>
              </a:rPr>
              <a:t>based data transfer from PCI FIFO</a:t>
            </a:r>
          </a:p>
          <a:p>
            <a:pPr lvl="2">
              <a:lnSpc>
                <a:spcPct val="70000"/>
              </a:lnSpc>
              <a:spcBef>
                <a:spcPts val="1000"/>
              </a:spcBef>
              <a:buClr>
                <a:srgbClr val="000000"/>
              </a:buClr>
              <a:buSzPct val="100000"/>
              <a:buFont typeface="Arial" panose="020B0604020202020204" pitchFamily="34" charset="0"/>
              <a:buChar char="•"/>
              <a:defRPr/>
            </a:pPr>
            <a:r>
              <a:rPr lang="en-IN" altLang="en-US" sz="2800" dirty="0">
                <a:latin typeface="Calibri" panose="020F0502020204030204" pitchFamily="34" charset="0"/>
              </a:rPr>
              <a:t>Pre-allocated memory using </a:t>
            </a:r>
            <a:r>
              <a:rPr lang="en-IN" altLang="en-US" sz="2800" b="1" dirty="0">
                <a:latin typeface="Calibri" panose="020F0502020204030204" pitchFamily="34" charset="0"/>
              </a:rPr>
              <a:t>memory pools</a:t>
            </a:r>
            <a:endParaRPr lang="en-IN" altLang="en-US" sz="2800" dirty="0">
              <a:latin typeface="Calibri" panose="020F0502020204030204" pitchFamily="34" charset="0"/>
            </a:endParaRPr>
          </a:p>
          <a:p>
            <a:pPr lvl="2">
              <a:lnSpc>
                <a:spcPct val="70000"/>
              </a:lnSpc>
              <a:spcBef>
                <a:spcPts val="1000"/>
              </a:spcBef>
              <a:buClr>
                <a:srgbClr val="000000"/>
              </a:buClr>
              <a:buSzPct val="100000"/>
              <a:buFont typeface="Arial" panose="020B0604020202020204" pitchFamily="34" charset="0"/>
              <a:buChar char="•"/>
              <a:defRPr/>
            </a:pPr>
            <a:r>
              <a:rPr lang="en-IN" altLang="en-US" sz="2800" dirty="0" smtClean="0">
                <a:latin typeface="Calibri" panose="020F0502020204030204" pitchFamily="34" charset="0"/>
              </a:rPr>
              <a:t>Zero </a:t>
            </a:r>
            <a:r>
              <a:rPr lang="en-IN" altLang="en-US" sz="2800" dirty="0">
                <a:latin typeface="Calibri" panose="020F0502020204030204" pitchFamily="34" charset="0"/>
              </a:rPr>
              <a:t>Copy</a:t>
            </a:r>
          </a:p>
          <a:p>
            <a:pPr lvl="2">
              <a:lnSpc>
                <a:spcPct val="70000"/>
              </a:lnSpc>
              <a:spcBef>
                <a:spcPts val="1000"/>
              </a:spcBef>
              <a:buClr>
                <a:srgbClr val="000000"/>
              </a:buClr>
              <a:buSzPct val="100000"/>
              <a:buFont typeface="Arial" panose="020B0604020202020204" pitchFamily="34" charset="0"/>
              <a:buChar char="•"/>
              <a:defRPr/>
            </a:pPr>
            <a:r>
              <a:rPr lang="en-IN" altLang="en-US" sz="2800" dirty="0" smtClean="0">
                <a:latin typeface="Calibri" panose="020F0502020204030204" pitchFamily="34" charset="0"/>
              </a:rPr>
              <a:t>Lock-Less Queues</a:t>
            </a:r>
            <a:endParaRPr lang="en-IN" altLang="en-US" sz="2800" dirty="0">
              <a:latin typeface="Calibri" panose="020F0502020204030204" pitchFamily="34" charset="0"/>
            </a:endParaRPr>
          </a:p>
          <a:p>
            <a:pPr lvl="2">
              <a:lnSpc>
                <a:spcPct val="70000"/>
              </a:lnSpc>
              <a:spcBef>
                <a:spcPts val="1000"/>
              </a:spcBef>
              <a:buClr>
                <a:srgbClr val="000000"/>
              </a:buClr>
              <a:buSzPct val="100000"/>
              <a:buFont typeface="Arial" panose="020B0604020202020204" pitchFamily="34" charset="0"/>
              <a:buChar char="•"/>
              <a:defRPr/>
            </a:pPr>
            <a:r>
              <a:rPr lang="en-IN" altLang="en-US" sz="2800" dirty="0">
                <a:latin typeface="Calibri" panose="020F0502020204030204" pitchFamily="34" charset="0"/>
              </a:rPr>
              <a:t>Only user mode locks </a:t>
            </a:r>
            <a:r>
              <a:rPr lang="en-IN" altLang="en-US" sz="2800" dirty="0" smtClean="0">
                <a:latin typeface="Calibri" panose="020F0502020204030204" pitchFamily="34" charset="0"/>
              </a:rPr>
              <a:t>with atomic operations</a:t>
            </a:r>
            <a:endParaRPr lang="en-US" sz="2800" dirty="0">
              <a:latin typeface="Candara" charset="0"/>
            </a:endParaRPr>
          </a:p>
          <a:p>
            <a:pPr marL="228600" marR="0" lvl="0" indent="-226990" algn="l" defTabSz="457200" rtl="0" eaLnBrk="1" fontAlgn="base" latinLnBrk="0" hangingPunct="1">
              <a:lnSpc>
                <a:spcPct val="90000"/>
              </a:lnSpc>
              <a:spcBef>
                <a:spcPts val="1000"/>
              </a:spcBef>
              <a:spcAft>
                <a:spcPct val="0"/>
              </a:spcAft>
              <a:buClrTx/>
              <a:buSzPct val="100000"/>
              <a:buFontTx/>
              <a:buNone/>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 pos="9601200" algn="l"/>
                <a:tab pos="10058400" algn="l"/>
                <a:tab pos="10515600" algn="l"/>
              </a:tabLst>
              <a:defRPr/>
            </a:pPr>
            <a:endParaRPr kumimoji="0" lang="en-IN" altLang="en-US" sz="2800" b="0" i="0" u="none" strike="noStrike" kern="1200" cap="none" spc="0" normalizeH="0" baseline="0" noProof="0" dirty="0">
              <a:ln>
                <a:noFill/>
              </a:ln>
              <a:solidFill>
                <a:srgbClr val="000000"/>
              </a:solidFill>
              <a:effectLst/>
              <a:uLnTx/>
              <a:uFillTx/>
              <a:latin typeface="Candara" panose="020E0502030303020204" pitchFamily="34" charset="0"/>
              <a:ea typeface="ＭＳ Ｐゴシック" panose="020B0600070205080204" pitchFamily="34" charset="-128"/>
              <a:cs typeface="Arial" panose="020B0604020202020204" pitchFamily="34" charset="0"/>
            </a:endParaRPr>
          </a:p>
        </p:txBody>
      </p:sp>
    </p:spTree>
    <p:extLst>
      <p:ext uri="{BB962C8B-B14F-4D97-AF65-F5344CB8AC3E}">
        <p14:creationId xmlns:p14="http://schemas.microsoft.com/office/powerpoint/2010/main" val="3740248860"/>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Title 1"/>
          <p:cNvSpPr>
            <a:spLocks noGrp="1"/>
          </p:cNvSpPr>
          <p:nvPr>
            <p:ph type="title"/>
          </p:nvPr>
        </p:nvSpPr>
        <p:spPr>
          <a:xfrm>
            <a:off x="2589869" y="408385"/>
            <a:ext cx="6743700" cy="1142851"/>
          </a:xfrm>
        </p:spPr>
        <p:txBody>
          <a:bodyPr>
            <a:normAutofit fontScale="90000"/>
          </a:bodyPr>
          <a:lstStyle/>
          <a:p>
            <a:pPr eaLnBrk="1" hangingPunct="1"/>
            <a:r>
              <a:rPr lang="en-US" altLang="en-US" sz="4000" dirty="0">
                <a:ea typeface="+mj-ea"/>
                <a:cs typeface="+mj-cs"/>
              </a:rPr>
              <a:t>MACE Camera: Data and Control Flow</a:t>
            </a:r>
          </a:p>
        </p:txBody>
      </p:sp>
      <p:sp>
        <p:nvSpPr>
          <p:cNvPr id="9" name="Rectangle 56"/>
          <p:cNvSpPr>
            <a:spLocks noChangeArrowheads="1"/>
          </p:cNvSpPr>
          <p:nvPr/>
        </p:nvSpPr>
        <p:spPr bwMode="auto">
          <a:xfrm>
            <a:off x="3144034" y="1811551"/>
            <a:ext cx="5844017" cy="4274580"/>
          </a:xfrm>
          <a:prstGeom prst="rect">
            <a:avLst/>
          </a:prstGeom>
          <a:solidFill>
            <a:schemeClr val="bg1"/>
          </a:solidFill>
          <a:ln w="25400">
            <a:solidFill>
              <a:srgbClr val="000000"/>
            </a:solidFill>
            <a:prstDash val="dash"/>
            <a:miter lim="800000"/>
            <a:headEnd/>
            <a:tailEnd/>
          </a:ln>
        </p:spPr>
        <p:txBody>
          <a:bodyPr/>
          <a:lstStyle/>
          <a:p>
            <a:pPr marL="0" marR="0" lvl="0" indent="0" algn="l" defTabSz="914309"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black"/>
              </a:solidFill>
              <a:effectLst/>
              <a:uLnTx/>
              <a:uFillTx/>
              <a:latin typeface="Calibri"/>
              <a:ea typeface="ＭＳ Ｐゴシック" panose="020B0600070205080204" pitchFamily="34" charset="-128"/>
              <a:cs typeface="+mn-cs"/>
            </a:endParaRPr>
          </a:p>
        </p:txBody>
      </p:sp>
      <p:sp>
        <p:nvSpPr>
          <p:cNvPr id="10" name="AutoShape 51"/>
          <p:cNvSpPr>
            <a:spLocks noChangeShapeType="1"/>
          </p:cNvSpPr>
          <p:nvPr/>
        </p:nvSpPr>
        <p:spPr bwMode="auto">
          <a:xfrm>
            <a:off x="7871387" y="3171859"/>
            <a:ext cx="0" cy="490474"/>
          </a:xfrm>
          <a:prstGeom prst="straightConnector1">
            <a:avLst/>
          </a:prstGeom>
          <a:noFill/>
          <a:ln w="25400">
            <a:solidFill>
              <a:schemeClr val="tx1"/>
            </a:solidFill>
            <a:round/>
            <a:headEnd type="none" w="sm" len="sm"/>
            <a:tailEnd type="triangle" w="lg" len="med"/>
          </a:ln>
        </p:spPr>
        <p:txBody>
          <a:bodyPr/>
          <a:lstStyle/>
          <a:p>
            <a:pPr marL="0" marR="0" lvl="0" indent="0" algn="l" defTabSz="914309"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black"/>
              </a:solidFill>
              <a:effectLst/>
              <a:uLnTx/>
              <a:uFillTx/>
              <a:latin typeface="Calibri"/>
              <a:ea typeface="ＭＳ Ｐゴシック" panose="020B0600070205080204" pitchFamily="34" charset="-128"/>
              <a:cs typeface="+mn-cs"/>
            </a:endParaRPr>
          </a:p>
        </p:txBody>
      </p:sp>
      <p:sp>
        <p:nvSpPr>
          <p:cNvPr id="11" name="AutoShape 50"/>
          <p:cNvSpPr>
            <a:spLocks noChangeShapeType="1"/>
          </p:cNvSpPr>
          <p:nvPr/>
        </p:nvSpPr>
        <p:spPr bwMode="auto">
          <a:xfrm>
            <a:off x="7879721" y="3916299"/>
            <a:ext cx="0" cy="315871"/>
          </a:xfrm>
          <a:prstGeom prst="straightConnector1">
            <a:avLst/>
          </a:prstGeom>
          <a:noFill/>
          <a:ln w="25400">
            <a:solidFill>
              <a:schemeClr val="tx1"/>
            </a:solidFill>
            <a:round/>
            <a:headEnd type="none" w="sm" len="sm"/>
            <a:tailEnd type="triangle" w="lg" len="med"/>
          </a:ln>
        </p:spPr>
        <p:txBody>
          <a:bodyPr/>
          <a:lstStyle/>
          <a:p>
            <a:pPr marL="0" marR="0" lvl="0" indent="0" algn="l" defTabSz="914309"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black"/>
              </a:solidFill>
              <a:effectLst/>
              <a:uLnTx/>
              <a:uFillTx/>
              <a:latin typeface="Calibri"/>
              <a:ea typeface="ＭＳ Ｐゴシック" panose="020B0600070205080204" pitchFamily="34" charset="-128"/>
              <a:cs typeface="+mn-cs"/>
            </a:endParaRPr>
          </a:p>
        </p:txBody>
      </p:sp>
      <p:sp>
        <p:nvSpPr>
          <p:cNvPr id="14" name="AutoShape 43"/>
          <p:cNvSpPr>
            <a:spLocks noChangeShapeType="1"/>
          </p:cNvSpPr>
          <p:nvPr/>
        </p:nvSpPr>
        <p:spPr bwMode="auto">
          <a:xfrm flipH="1" flipV="1">
            <a:off x="6934488" y="3206779"/>
            <a:ext cx="713091" cy="1588"/>
          </a:xfrm>
          <a:prstGeom prst="straightConnector1">
            <a:avLst/>
          </a:prstGeom>
          <a:noFill/>
          <a:ln w="25400">
            <a:solidFill>
              <a:schemeClr val="tx1"/>
            </a:solidFill>
            <a:round/>
            <a:headEnd type="triangle" w="lg" len="med"/>
            <a:tailEnd type="triangle" w="lg" len="med"/>
          </a:ln>
        </p:spPr>
        <p:txBody>
          <a:bodyPr/>
          <a:lstStyle/>
          <a:p>
            <a:pPr marL="0" marR="0" lvl="0" indent="0" algn="l" defTabSz="914309"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black"/>
              </a:solidFill>
              <a:effectLst/>
              <a:uLnTx/>
              <a:uFillTx/>
              <a:latin typeface="Calibri"/>
              <a:ea typeface="ＭＳ Ｐゴシック" panose="020B0600070205080204" pitchFamily="34" charset="-128"/>
              <a:cs typeface="+mn-cs"/>
            </a:endParaRPr>
          </a:p>
        </p:txBody>
      </p:sp>
      <p:sp>
        <p:nvSpPr>
          <p:cNvPr id="15" name="AutoShape 42"/>
          <p:cNvSpPr>
            <a:spLocks noChangeShapeType="1"/>
          </p:cNvSpPr>
          <p:nvPr/>
        </p:nvSpPr>
        <p:spPr bwMode="auto">
          <a:xfrm flipH="1">
            <a:off x="7297583" y="4232170"/>
            <a:ext cx="316665" cy="0"/>
          </a:xfrm>
          <a:prstGeom prst="straightConnector1">
            <a:avLst/>
          </a:prstGeom>
          <a:noFill/>
          <a:ln w="25400">
            <a:solidFill>
              <a:schemeClr val="tx1"/>
            </a:solidFill>
            <a:round/>
            <a:headEnd type="triangle" w="lg" len="med"/>
            <a:tailEnd type="none" w="lg" len="med"/>
          </a:ln>
        </p:spPr>
        <p:txBody>
          <a:bodyPr/>
          <a:lstStyle/>
          <a:p>
            <a:pPr marL="0" marR="0" lvl="0" indent="0" algn="l" defTabSz="914309"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black"/>
              </a:solidFill>
              <a:effectLst/>
              <a:uLnTx/>
              <a:uFillTx/>
              <a:latin typeface="Calibri"/>
              <a:ea typeface="ＭＳ Ｐゴシック" panose="020B0600070205080204" pitchFamily="34" charset="-128"/>
              <a:cs typeface="+mn-cs"/>
            </a:endParaRPr>
          </a:p>
        </p:txBody>
      </p:sp>
      <p:sp>
        <p:nvSpPr>
          <p:cNvPr id="17" name="AutoShape 39"/>
          <p:cNvSpPr>
            <a:spLocks noChangeShapeType="1"/>
          </p:cNvSpPr>
          <p:nvPr/>
        </p:nvSpPr>
        <p:spPr bwMode="auto">
          <a:xfrm>
            <a:off x="7429726" y="3349638"/>
            <a:ext cx="1190" cy="1065074"/>
          </a:xfrm>
          <a:prstGeom prst="straightConnector1">
            <a:avLst/>
          </a:prstGeom>
          <a:noFill/>
          <a:ln w="25400">
            <a:solidFill>
              <a:schemeClr val="tx1"/>
            </a:solidFill>
            <a:round/>
            <a:headEnd type="none" w="lg" len="med"/>
            <a:tailEnd type="none" w="lg" len="med"/>
          </a:ln>
        </p:spPr>
        <p:txBody>
          <a:bodyPr/>
          <a:lstStyle/>
          <a:p>
            <a:pPr marL="0" marR="0" lvl="0" indent="0" algn="l" defTabSz="914309"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black"/>
              </a:solidFill>
              <a:effectLst/>
              <a:uLnTx/>
              <a:uFillTx/>
              <a:latin typeface="Calibri"/>
              <a:ea typeface="ＭＳ Ｐゴシック" panose="020B0600070205080204" pitchFamily="34" charset="-128"/>
              <a:cs typeface="+mn-cs"/>
            </a:endParaRPr>
          </a:p>
        </p:txBody>
      </p:sp>
      <p:sp>
        <p:nvSpPr>
          <p:cNvPr id="18" name="AutoShape 38"/>
          <p:cNvSpPr>
            <a:spLocks noChangeShapeType="1"/>
          </p:cNvSpPr>
          <p:nvPr/>
        </p:nvSpPr>
        <p:spPr bwMode="auto">
          <a:xfrm flipH="1">
            <a:off x="7015440" y="4778199"/>
            <a:ext cx="632139" cy="0"/>
          </a:xfrm>
          <a:prstGeom prst="straightConnector1">
            <a:avLst/>
          </a:prstGeom>
          <a:noFill/>
          <a:ln w="25400">
            <a:solidFill>
              <a:schemeClr val="tx1"/>
            </a:solidFill>
            <a:round/>
            <a:headEnd type="none" w="lg" len="med"/>
            <a:tailEnd type="triangle" w="lg" len="med"/>
          </a:ln>
        </p:spPr>
        <p:txBody>
          <a:bodyPr/>
          <a:lstStyle/>
          <a:p>
            <a:pPr marL="0" marR="0" lvl="0" indent="0" algn="l" defTabSz="914309"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black"/>
              </a:solidFill>
              <a:effectLst/>
              <a:uLnTx/>
              <a:uFillTx/>
              <a:latin typeface="Calibri"/>
              <a:ea typeface="ＭＳ Ｐゴシック" panose="020B0600070205080204" pitchFamily="34" charset="-128"/>
              <a:cs typeface="+mn-cs"/>
            </a:endParaRPr>
          </a:p>
        </p:txBody>
      </p:sp>
      <p:sp>
        <p:nvSpPr>
          <p:cNvPr id="20" name="AutoShape 36"/>
          <p:cNvSpPr>
            <a:spLocks noChangeShapeType="1"/>
          </p:cNvSpPr>
          <p:nvPr/>
        </p:nvSpPr>
        <p:spPr bwMode="auto">
          <a:xfrm flipH="1">
            <a:off x="7428533" y="3349635"/>
            <a:ext cx="257141" cy="0"/>
          </a:xfrm>
          <a:prstGeom prst="straightConnector1">
            <a:avLst/>
          </a:prstGeom>
          <a:noFill/>
          <a:ln w="25400">
            <a:solidFill>
              <a:schemeClr val="tx1"/>
            </a:solidFill>
            <a:round/>
            <a:headEnd type="none" w="lg" len="med"/>
            <a:tailEnd type="none" w="lg" len="med"/>
          </a:ln>
        </p:spPr>
        <p:txBody>
          <a:bodyPr/>
          <a:lstStyle/>
          <a:p>
            <a:pPr marL="0" marR="0" lvl="0" indent="0" algn="l" defTabSz="914309"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black"/>
              </a:solidFill>
              <a:effectLst/>
              <a:uLnTx/>
              <a:uFillTx/>
              <a:latin typeface="Calibri"/>
              <a:ea typeface="ＭＳ Ｐゴシック" panose="020B0600070205080204" pitchFamily="34" charset="-128"/>
              <a:cs typeface="+mn-cs"/>
            </a:endParaRPr>
          </a:p>
        </p:txBody>
      </p:sp>
      <p:sp>
        <p:nvSpPr>
          <p:cNvPr id="21" name="AutoShape 34"/>
          <p:cNvSpPr>
            <a:spLocks noChangeShapeType="1"/>
          </p:cNvSpPr>
          <p:nvPr/>
        </p:nvSpPr>
        <p:spPr bwMode="auto">
          <a:xfrm flipH="1">
            <a:off x="6934490" y="3646460"/>
            <a:ext cx="363093" cy="0"/>
          </a:xfrm>
          <a:prstGeom prst="straightConnector1">
            <a:avLst/>
          </a:prstGeom>
          <a:noFill/>
          <a:ln w="25400">
            <a:solidFill>
              <a:schemeClr val="tx1"/>
            </a:solidFill>
            <a:round/>
            <a:headEnd type="none" w="lg" len="med"/>
            <a:tailEnd type="triangle" w="lg" len="med"/>
          </a:ln>
        </p:spPr>
        <p:txBody>
          <a:bodyPr/>
          <a:lstStyle/>
          <a:p>
            <a:pPr marL="0" marR="0" lvl="0" indent="0" algn="l" defTabSz="914309"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black"/>
              </a:solidFill>
              <a:effectLst/>
              <a:uLnTx/>
              <a:uFillTx/>
              <a:latin typeface="Calibri"/>
              <a:ea typeface="ＭＳ Ｐゴシック" panose="020B0600070205080204" pitchFamily="34" charset="-128"/>
              <a:cs typeface="+mn-cs"/>
            </a:endParaRPr>
          </a:p>
        </p:txBody>
      </p:sp>
      <p:sp>
        <p:nvSpPr>
          <p:cNvPr id="22" name="AutoShape 33"/>
          <p:cNvSpPr>
            <a:spLocks noChangeShapeType="1"/>
          </p:cNvSpPr>
          <p:nvPr/>
        </p:nvSpPr>
        <p:spPr bwMode="auto">
          <a:xfrm flipV="1">
            <a:off x="7297581" y="3644875"/>
            <a:ext cx="0" cy="587299"/>
          </a:xfrm>
          <a:prstGeom prst="straightConnector1">
            <a:avLst/>
          </a:prstGeom>
          <a:noFill/>
          <a:ln w="25400">
            <a:solidFill>
              <a:schemeClr val="tx1"/>
            </a:solidFill>
            <a:round/>
            <a:headEnd type="none" w="lg" len="med"/>
            <a:tailEnd type="none" w="lg" len="med"/>
          </a:ln>
        </p:spPr>
        <p:txBody>
          <a:bodyPr/>
          <a:lstStyle/>
          <a:p>
            <a:pPr marL="0" marR="0" lvl="0" indent="0" algn="l" defTabSz="914309"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black"/>
              </a:solidFill>
              <a:effectLst/>
              <a:uLnTx/>
              <a:uFillTx/>
              <a:latin typeface="Calibri"/>
              <a:ea typeface="ＭＳ Ｐゴシック" panose="020B0600070205080204" pitchFamily="34" charset="-128"/>
              <a:cs typeface="+mn-cs"/>
            </a:endParaRPr>
          </a:p>
        </p:txBody>
      </p:sp>
      <p:sp>
        <p:nvSpPr>
          <p:cNvPr id="25" name="Text Box 27"/>
          <p:cNvSpPr txBox="1">
            <a:spLocks noChangeArrowheads="1"/>
          </p:cNvSpPr>
          <p:nvPr/>
        </p:nvSpPr>
        <p:spPr bwMode="auto">
          <a:xfrm>
            <a:off x="8140435" y="3619475"/>
            <a:ext cx="574997" cy="441268"/>
          </a:xfrm>
          <a:prstGeom prst="rect">
            <a:avLst/>
          </a:prstGeom>
          <a:noFill/>
          <a:ln w="9525">
            <a:noFill/>
            <a:miter lim="800000"/>
            <a:headEnd/>
            <a:tailEnd/>
          </a:ln>
        </p:spPr>
        <p:txBody>
          <a:bodyPr lIns="0" tIns="0" rIns="0" bIns="0"/>
          <a:lstStyle/>
          <a:p>
            <a:pPr marL="0" marR="0" lvl="0" indent="0" algn="l" defTabSz="914309" rtl="0" eaLnBrk="1" fontAlgn="base" latinLnBrk="0" hangingPunct="1">
              <a:lnSpc>
                <a:spcPct val="100000"/>
              </a:lnSpc>
              <a:spcBef>
                <a:spcPct val="0"/>
              </a:spcBef>
              <a:spcAft>
                <a:spcPct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pitchFamily="34" charset="0"/>
                <a:ea typeface="Calibri" pitchFamily="34" charset="0"/>
                <a:cs typeface="Times New Roman" pitchFamily="18" charset="0"/>
              </a:rPr>
              <a:t>1 to 68 CIMs</a:t>
            </a:r>
            <a:endParaRPr kumimoji="0" lang="en-US" sz="1400" b="0" i="0" u="none" strike="noStrike" kern="1200" cap="none" spc="0" normalizeH="0" baseline="0" noProof="0" dirty="0">
              <a:ln>
                <a:noFill/>
              </a:ln>
              <a:solidFill>
                <a:prstClr val="black"/>
              </a:solidFill>
              <a:effectLst/>
              <a:uLnTx/>
              <a:uFillTx/>
              <a:latin typeface="Arial" panose="020B0604020202020204" pitchFamily="34" charset="0"/>
              <a:ea typeface="ＭＳ Ｐゴシック" panose="020B0600070205080204" pitchFamily="34" charset="-128"/>
              <a:cs typeface="Arial" pitchFamily="34" charset="0"/>
            </a:endParaRPr>
          </a:p>
        </p:txBody>
      </p:sp>
      <p:sp>
        <p:nvSpPr>
          <p:cNvPr id="26" name="Text Box 22"/>
          <p:cNvSpPr txBox="1">
            <a:spLocks noChangeArrowheads="1"/>
          </p:cNvSpPr>
          <p:nvPr/>
        </p:nvSpPr>
        <p:spPr bwMode="auto">
          <a:xfrm>
            <a:off x="5194021" y="2705194"/>
            <a:ext cx="1689277" cy="1525389"/>
          </a:xfrm>
          <a:prstGeom prst="rect">
            <a:avLst/>
          </a:prstGeom>
          <a:noFill/>
          <a:ln w="9525">
            <a:noFill/>
            <a:miter lim="800000"/>
            <a:headEnd/>
            <a:tailEnd/>
          </a:ln>
        </p:spPr>
        <p:txBody>
          <a:bodyPr lIns="0" tIns="0" rIns="0" bIns="0" anchor="ctr"/>
          <a:lstStyle/>
          <a:p>
            <a:pPr marL="0" marR="0" lvl="0" indent="0" algn="l" defTabSz="914309"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black"/>
              </a:solidFill>
              <a:effectLst/>
              <a:uLnTx/>
              <a:uFillTx/>
              <a:latin typeface="Calibri"/>
              <a:ea typeface="ＭＳ Ｐゴシック" panose="020B0600070205080204" pitchFamily="34" charset="-128"/>
              <a:cs typeface="+mn-cs"/>
            </a:endParaRPr>
          </a:p>
        </p:txBody>
      </p:sp>
      <p:sp>
        <p:nvSpPr>
          <p:cNvPr id="27" name="Text Box 18"/>
          <p:cNvSpPr txBox="1">
            <a:spLocks noChangeArrowheads="1"/>
          </p:cNvSpPr>
          <p:nvPr/>
        </p:nvSpPr>
        <p:spPr bwMode="auto">
          <a:xfrm>
            <a:off x="7615439" y="2600434"/>
            <a:ext cx="1207136" cy="787297"/>
          </a:xfrm>
          <a:prstGeom prst="rect">
            <a:avLst/>
          </a:prstGeom>
          <a:noFill/>
          <a:ln w="9525">
            <a:noFill/>
            <a:miter lim="800000"/>
            <a:headEnd/>
            <a:tailEnd/>
          </a:ln>
        </p:spPr>
        <p:txBody>
          <a:bodyPr lIns="0" tIns="0" rIns="0" bIns="0" anchor="ctr"/>
          <a:lstStyle/>
          <a:p>
            <a:pPr marL="0" marR="0" lvl="0" indent="0" algn="l" defTabSz="914309"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black"/>
              </a:solidFill>
              <a:effectLst/>
              <a:uLnTx/>
              <a:uFillTx/>
              <a:latin typeface="Calibri"/>
              <a:ea typeface="ＭＳ Ｐゴシック" panose="020B0600070205080204" pitchFamily="34" charset="-128"/>
              <a:cs typeface="+mn-cs"/>
            </a:endParaRPr>
          </a:p>
        </p:txBody>
      </p:sp>
      <p:sp>
        <p:nvSpPr>
          <p:cNvPr id="28" name="Text Box 16"/>
          <p:cNvSpPr txBox="1">
            <a:spLocks noChangeArrowheads="1"/>
          </p:cNvSpPr>
          <p:nvPr/>
        </p:nvSpPr>
        <p:spPr bwMode="auto">
          <a:xfrm>
            <a:off x="7596391" y="4082966"/>
            <a:ext cx="1205946" cy="788885"/>
          </a:xfrm>
          <a:prstGeom prst="rect">
            <a:avLst/>
          </a:prstGeom>
          <a:noFill/>
          <a:ln w="9525">
            <a:noFill/>
            <a:miter lim="800000"/>
            <a:headEnd/>
            <a:tailEnd/>
          </a:ln>
        </p:spPr>
        <p:txBody>
          <a:bodyPr lIns="0" tIns="0" rIns="0" bIns="0" anchor="ctr"/>
          <a:lstStyle/>
          <a:p>
            <a:pPr marL="0" marR="0" lvl="0" indent="0" algn="l" defTabSz="914309"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black"/>
              </a:solidFill>
              <a:effectLst/>
              <a:uLnTx/>
              <a:uFillTx/>
              <a:latin typeface="Calibri"/>
              <a:ea typeface="ＭＳ Ｐゴシック" panose="020B0600070205080204" pitchFamily="34" charset="-128"/>
              <a:cs typeface="+mn-cs"/>
            </a:endParaRPr>
          </a:p>
        </p:txBody>
      </p:sp>
      <p:sp>
        <p:nvSpPr>
          <p:cNvPr id="29" name="Text Box 20"/>
          <p:cNvSpPr txBox="1">
            <a:spLocks noChangeArrowheads="1"/>
          </p:cNvSpPr>
          <p:nvPr/>
        </p:nvSpPr>
        <p:spPr bwMode="auto">
          <a:xfrm>
            <a:off x="5188069" y="4151220"/>
            <a:ext cx="1801181" cy="1636499"/>
          </a:xfrm>
          <a:prstGeom prst="rect">
            <a:avLst/>
          </a:prstGeom>
          <a:noFill/>
          <a:ln w="9525">
            <a:noFill/>
            <a:miter lim="800000"/>
            <a:headEnd/>
            <a:tailEnd/>
          </a:ln>
        </p:spPr>
        <p:txBody>
          <a:bodyPr lIns="0" tIns="0" rIns="0" bIns="0" anchor="ctr"/>
          <a:lstStyle/>
          <a:p>
            <a:pPr marL="0" marR="0" lvl="0" indent="0" algn="l" defTabSz="914309"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a:ln>
                <a:noFill/>
              </a:ln>
              <a:solidFill>
                <a:prstClr val="black"/>
              </a:solidFill>
              <a:effectLst/>
              <a:uLnTx/>
              <a:uFillTx/>
              <a:latin typeface="Calibri"/>
              <a:ea typeface="ＭＳ Ｐゴシック" panose="020B0600070205080204" pitchFamily="34" charset="-128"/>
              <a:cs typeface="+mn-cs"/>
            </a:endParaRPr>
          </a:p>
        </p:txBody>
      </p:sp>
      <p:pic>
        <p:nvPicPr>
          <p:cNvPr id="50193" name="Picture 1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53533" y="4284555"/>
            <a:ext cx="1205946" cy="7206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194" name="Picture 1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72603" y="1886153"/>
            <a:ext cx="1284517" cy="1776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195" name="Picture 2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539259" y="2557579"/>
            <a:ext cx="1402374" cy="1112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196" name="Picture 2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490448" y="4260742"/>
            <a:ext cx="1519040" cy="1379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197" name="Picture 1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33293" y="2751229"/>
            <a:ext cx="1205947" cy="699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 name="Text Box 14"/>
          <p:cNvSpPr txBox="1">
            <a:spLocks noChangeArrowheads="1"/>
          </p:cNvSpPr>
          <p:nvPr/>
        </p:nvSpPr>
        <p:spPr bwMode="auto">
          <a:xfrm>
            <a:off x="3282127" y="5108360"/>
            <a:ext cx="2819033" cy="320633"/>
          </a:xfrm>
          <a:prstGeom prst="rect">
            <a:avLst/>
          </a:prstGeom>
          <a:noFill/>
          <a:ln w="9525">
            <a:noFill/>
            <a:miter lim="800000"/>
            <a:headEnd/>
            <a:tailEnd/>
          </a:ln>
        </p:spPr>
        <p:txBody>
          <a:bodyPr lIns="0" tIns="0" rIns="0" bIns="0"/>
          <a:lstStyle/>
          <a:p>
            <a:pPr marL="0" marR="0" lvl="0" indent="0" algn="l" defTabSz="914309" rtl="0" eaLnBrk="1" fontAlgn="base" latinLnBrk="0" hangingPunct="1">
              <a:lnSpc>
                <a:spcPct val="100000"/>
              </a:lnSpc>
              <a:spcBef>
                <a:spcPct val="0"/>
              </a:spcBef>
              <a:spcAft>
                <a:spcPct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pitchFamily="34" charset="0"/>
                <a:ea typeface="Calibri" pitchFamily="34" charset="0"/>
                <a:cs typeface="Times New Roman" pitchFamily="18" charset="0"/>
              </a:rPr>
              <a:t>Optical fiber link to Control room</a:t>
            </a:r>
            <a:endParaRPr kumimoji="0" lang="en-US" sz="1400" b="1" i="0" u="none" strike="noStrike" kern="1200" cap="none" spc="0" normalizeH="0" baseline="0" noProof="0" dirty="0">
              <a:ln>
                <a:noFill/>
              </a:ln>
              <a:solidFill>
                <a:prstClr val="black"/>
              </a:solidFill>
              <a:effectLst/>
              <a:uLnTx/>
              <a:uFillTx/>
              <a:latin typeface="Arial" panose="020B0604020202020204" pitchFamily="34" charset="0"/>
              <a:ea typeface="ＭＳ Ｐゴシック" panose="020B0600070205080204" pitchFamily="34" charset="-128"/>
              <a:cs typeface="Arial" pitchFamily="34" charset="0"/>
            </a:endParaRPr>
          </a:p>
        </p:txBody>
      </p:sp>
      <p:sp>
        <p:nvSpPr>
          <p:cNvPr id="41" name="Text Box 4"/>
          <p:cNvSpPr txBox="1">
            <a:spLocks noChangeArrowheads="1"/>
          </p:cNvSpPr>
          <p:nvPr/>
        </p:nvSpPr>
        <p:spPr bwMode="auto">
          <a:xfrm>
            <a:off x="5202356" y="3692491"/>
            <a:ext cx="1914276" cy="325395"/>
          </a:xfrm>
          <a:prstGeom prst="rect">
            <a:avLst/>
          </a:prstGeom>
          <a:noFill/>
          <a:ln w="9525">
            <a:noFill/>
            <a:miter lim="800000"/>
            <a:headEnd/>
            <a:tailEnd/>
          </a:ln>
        </p:spPr>
        <p:txBody>
          <a:bodyPr lIns="0" tIns="0" rIns="0" bIns="0"/>
          <a:lstStyle/>
          <a:p>
            <a:pPr marL="0" marR="0" lvl="0" indent="0" algn="l" defTabSz="914309" rtl="0" eaLnBrk="1" fontAlgn="base" latinLnBrk="0" hangingPunct="1">
              <a:lnSpc>
                <a:spcPct val="100000"/>
              </a:lnSpc>
              <a:spcBef>
                <a:spcPct val="0"/>
              </a:spcBef>
              <a:spcAft>
                <a:spcPct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pitchFamily="34" charset="0"/>
                <a:ea typeface="Calibri" pitchFamily="34" charset="0"/>
                <a:cs typeface="Times New Roman" pitchFamily="18" charset="0"/>
              </a:rPr>
              <a:t>Second Level Trigger generator</a:t>
            </a:r>
            <a:endParaRPr kumimoji="0" lang="en-US" sz="1400" b="0" i="0" u="none" strike="noStrike" kern="1200" cap="none" spc="0" normalizeH="0" baseline="0" noProof="0" dirty="0">
              <a:ln>
                <a:noFill/>
              </a:ln>
              <a:solidFill>
                <a:prstClr val="black"/>
              </a:solidFill>
              <a:effectLst/>
              <a:uLnTx/>
              <a:uFillTx/>
              <a:latin typeface="Arial" panose="020B0604020202020204" pitchFamily="34" charset="0"/>
              <a:ea typeface="ＭＳ Ｐゴシック" panose="020B0600070205080204" pitchFamily="34" charset="-128"/>
              <a:cs typeface="Arial" pitchFamily="34" charset="0"/>
            </a:endParaRPr>
          </a:p>
        </p:txBody>
      </p:sp>
      <p:sp>
        <p:nvSpPr>
          <p:cNvPr id="44" name="Text Box 5"/>
          <p:cNvSpPr txBox="1">
            <a:spLocks noChangeArrowheads="1"/>
          </p:cNvSpPr>
          <p:nvPr/>
        </p:nvSpPr>
        <p:spPr bwMode="auto">
          <a:xfrm>
            <a:off x="5709496" y="5721054"/>
            <a:ext cx="1264280" cy="346030"/>
          </a:xfrm>
          <a:prstGeom prst="rect">
            <a:avLst/>
          </a:prstGeom>
          <a:noFill/>
          <a:ln w="9525">
            <a:noFill/>
            <a:miter lim="800000"/>
            <a:headEnd/>
            <a:tailEnd/>
          </a:ln>
        </p:spPr>
        <p:txBody>
          <a:bodyPr lIns="0" tIns="0" rIns="0" bIns="0"/>
          <a:lstStyle/>
          <a:p>
            <a:pPr marL="0" marR="0" lvl="0" indent="0" algn="l" defTabSz="914309" rtl="0" eaLnBrk="1" fontAlgn="base" latinLnBrk="0" hangingPunct="1">
              <a:lnSpc>
                <a:spcPct val="100000"/>
              </a:lnSpc>
              <a:spcBef>
                <a:spcPct val="0"/>
              </a:spcBef>
              <a:spcAft>
                <a:spcPct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pitchFamily="34" charset="0"/>
                <a:ea typeface="Calibri" pitchFamily="34" charset="0"/>
                <a:cs typeface="Times New Roman" pitchFamily="18" charset="0"/>
              </a:rPr>
              <a:t>Data  Concentrator</a:t>
            </a:r>
            <a:endParaRPr kumimoji="0" lang="en-US" sz="1400" b="0" i="0" u="none" strike="noStrike" kern="1200" cap="none" spc="0" normalizeH="0" baseline="0" noProof="0" dirty="0">
              <a:ln>
                <a:noFill/>
              </a:ln>
              <a:solidFill>
                <a:prstClr val="black"/>
              </a:solidFill>
              <a:effectLst/>
              <a:uLnTx/>
              <a:uFillTx/>
              <a:latin typeface="Arial" panose="020B0604020202020204" pitchFamily="34" charset="0"/>
              <a:ea typeface="ＭＳ Ｐゴシック" panose="020B0600070205080204" pitchFamily="34" charset="-128"/>
              <a:cs typeface="Arial" pitchFamily="34" charset="0"/>
            </a:endParaRPr>
          </a:p>
        </p:txBody>
      </p:sp>
      <p:cxnSp>
        <p:nvCxnSpPr>
          <p:cNvPr id="45" name="Straight Connector 44"/>
          <p:cNvCxnSpPr/>
          <p:nvPr/>
        </p:nvCxnSpPr>
        <p:spPr>
          <a:xfrm>
            <a:off x="7002344" y="4411535"/>
            <a:ext cx="428570" cy="0"/>
          </a:xfrm>
          <a:prstGeom prst="line">
            <a:avLst/>
          </a:prstGeom>
          <a:ln w="28575">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a:off x="4557119" y="2163931"/>
            <a:ext cx="3324983" cy="14285"/>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a:off x="7873769" y="2178216"/>
            <a:ext cx="0" cy="582537"/>
          </a:xfrm>
          <a:prstGeom prst="line">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a:off x="8053530" y="3451223"/>
            <a:ext cx="0" cy="741266"/>
          </a:xfrm>
          <a:prstGeom prst="line">
            <a:avLst/>
          </a:prstGeom>
          <a:ln w="28575">
            <a:solidFill>
              <a:srgbClr val="511A0F"/>
            </a:solidFill>
            <a:prstDash val="dash"/>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a:off x="2739271" y="5005183"/>
            <a:ext cx="2751176" cy="0"/>
          </a:xfrm>
          <a:prstGeom prst="line">
            <a:avLst/>
          </a:prstGeom>
          <a:ln w="38100">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34" name="Text Box 6"/>
          <p:cNvSpPr txBox="1">
            <a:spLocks noChangeArrowheads="1"/>
          </p:cNvSpPr>
          <p:nvPr/>
        </p:nvSpPr>
        <p:spPr bwMode="auto">
          <a:xfrm>
            <a:off x="3301174" y="3784556"/>
            <a:ext cx="1828562" cy="404760"/>
          </a:xfrm>
          <a:prstGeom prst="rect">
            <a:avLst/>
          </a:prstGeom>
          <a:noFill/>
          <a:ln w="9525">
            <a:noFill/>
            <a:miter lim="800000"/>
            <a:headEnd/>
            <a:tailEnd/>
          </a:ln>
        </p:spPr>
        <p:txBody>
          <a:bodyPr lIns="0" tIns="0" rIns="0" bIns="0"/>
          <a:lstStyle/>
          <a:p>
            <a:pPr marL="0" marR="0" lvl="0" indent="0" algn="l" defTabSz="914309" rtl="0" eaLnBrk="1" fontAlgn="base" latinLnBrk="0" hangingPunct="1">
              <a:lnSpc>
                <a:spcPct val="100000"/>
              </a:lnSpc>
              <a:spcBef>
                <a:spcPct val="0"/>
              </a:spcBef>
              <a:spcAft>
                <a:spcPct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pitchFamily="34" charset="0"/>
                <a:ea typeface="Calibri" pitchFamily="34" charset="0"/>
                <a:cs typeface="Times New Roman" pitchFamily="18" charset="0"/>
              </a:rPr>
              <a:t>Central camera Controller </a:t>
            </a:r>
            <a:endParaRPr kumimoji="0" lang="en-US" sz="1400" b="0" i="0" u="none" strike="noStrike" kern="1200" cap="none" spc="0" normalizeH="0" baseline="0" noProof="0" dirty="0">
              <a:ln>
                <a:noFill/>
              </a:ln>
              <a:solidFill>
                <a:prstClr val="black"/>
              </a:solidFill>
              <a:effectLst/>
              <a:uLnTx/>
              <a:uFillTx/>
              <a:latin typeface="Arial" panose="020B0604020202020204" pitchFamily="34" charset="0"/>
              <a:ea typeface="ＭＳ Ｐゴシック" panose="020B0600070205080204" pitchFamily="34" charset="-128"/>
              <a:cs typeface="Arial" pitchFamily="34" charset="0"/>
            </a:endParaRPr>
          </a:p>
        </p:txBody>
      </p:sp>
      <p:cxnSp>
        <p:nvCxnSpPr>
          <p:cNvPr id="53" name="Straight Connector 52"/>
          <p:cNvCxnSpPr/>
          <p:nvPr/>
        </p:nvCxnSpPr>
        <p:spPr>
          <a:xfrm>
            <a:off x="1907134" y="3417889"/>
            <a:ext cx="1365470" cy="0"/>
          </a:xfrm>
          <a:prstGeom prst="line">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50208" name="Picture 58"/>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61905" y="473461"/>
            <a:ext cx="2691653" cy="2063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209" name="Picture 2"/>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524994" y="4452807"/>
            <a:ext cx="1205946" cy="21428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210" name="Picture 38"/>
          <p:cNvPicPr>
            <a:picLocks noChangeAspect="1"/>
          </p:cNvPicPr>
          <p:nvPr/>
        </p:nvPicPr>
        <p:blipFill>
          <a:blip r:embed="rId9">
            <a:extLst>
              <a:ext uri="{28A0092B-C50C-407E-A947-70E740481C1C}">
                <a14:useLocalDpi xmlns:a14="http://schemas.microsoft.com/office/drawing/2010/main" val="0"/>
              </a:ext>
            </a:extLst>
          </a:blip>
          <a:srcRect l="14249" t="21378" r="13287" b="17085"/>
          <a:stretch>
            <a:fillRect/>
          </a:stretch>
        </p:blipFill>
        <p:spPr bwMode="auto">
          <a:xfrm>
            <a:off x="478569" y="3159161"/>
            <a:ext cx="1428564" cy="10666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6" name="TextBox 65"/>
          <p:cNvSpPr txBox="1">
            <a:spLocks noChangeArrowheads="1"/>
          </p:cNvSpPr>
          <p:nvPr/>
        </p:nvSpPr>
        <p:spPr bwMode="auto">
          <a:xfrm>
            <a:off x="730948" y="4149633"/>
            <a:ext cx="852377" cy="523220"/>
          </a:xfrm>
          <a:prstGeom prst="rect">
            <a:avLst/>
          </a:prstGeom>
          <a:noFill/>
          <a:ln>
            <a:noFill/>
          </a:ln>
          <a:effectLst>
            <a:outerShdw sx="95000" sy="95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457200" rtl="0" eaLnBrk="0" fontAlgn="base" latinLnBrk="0" hangingPunct="0">
              <a:lnSpc>
                <a:spcPct val="100000"/>
              </a:lnSpc>
              <a:spcBef>
                <a:spcPct val="0"/>
              </a:spcBef>
              <a:spcAft>
                <a:spcPct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a:ea typeface="AR PL UMing HK" charset="0"/>
                <a:cs typeface="AR PL UMing HK" charset="0"/>
              </a:rPr>
              <a:t>MACE OC</a:t>
            </a:r>
          </a:p>
        </p:txBody>
      </p:sp>
      <p:sp>
        <p:nvSpPr>
          <p:cNvPr id="67" name="TextBox 66"/>
          <p:cNvSpPr txBox="1">
            <a:spLocks noChangeArrowheads="1"/>
          </p:cNvSpPr>
          <p:nvPr/>
        </p:nvSpPr>
        <p:spPr bwMode="auto">
          <a:xfrm>
            <a:off x="1686896" y="6549622"/>
            <a:ext cx="1004757" cy="523220"/>
          </a:xfrm>
          <a:prstGeom prst="rect">
            <a:avLst/>
          </a:prstGeom>
          <a:noFill/>
          <a:ln>
            <a:noFill/>
          </a:ln>
          <a:effectLst>
            <a:outerShdw sx="95000" sy="95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457200" rtl="0" eaLnBrk="0" fontAlgn="base" latinLnBrk="0" hangingPunct="0">
              <a:lnSpc>
                <a:spcPct val="100000"/>
              </a:lnSpc>
              <a:spcBef>
                <a:spcPct val="0"/>
              </a:spcBef>
              <a:spcAft>
                <a:spcPct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a:ea typeface="AR PL UMing HK" charset="0"/>
                <a:cs typeface="AR PL UMing HK" charset="0"/>
              </a:rPr>
              <a:t>Data Archival </a:t>
            </a:r>
          </a:p>
        </p:txBody>
      </p:sp>
      <p:sp>
        <p:nvSpPr>
          <p:cNvPr id="68" name="TextBox 67"/>
          <p:cNvSpPr txBox="1">
            <a:spLocks noChangeArrowheads="1"/>
          </p:cNvSpPr>
          <p:nvPr/>
        </p:nvSpPr>
        <p:spPr bwMode="auto">
          <a:xfrm>
            <a:off x="582140" y="2432181"/>
            <a:ext cx="1572611" cy="307935"/>
          </a:xfrm>
          <a:prstGeom prst="rect">
            <a:avLst/>
          </a:prstGeom>
          <a:noFill/>
          <a:ln>
            <a:noFill/>
          </a:ln>
          <a:effectLst>
            <a:outerShdw sx="95000" sy="95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457200" rtl="0" eaLnBrk="0" fontAlgn="base" latinLnBrk="0" hangingPunct="0">
              <a:lnSpc>
                <a:spcPct val="100000"/>
              </a:lnSpc>
              <a:spcBef>
                <a:spcPct val="0"/>
              </a:spcBef>
              <a:spcAft>
                <a:spcPct val="0"/>
              </a:spcAft>
              <a:buClrTx/>
              <a:buSzTx/>
              <a:buFontTx/>
              <a:buNone/>
              <a:tabLst/>
              <a:defRPr/>
            </a:pPr>
            <a:r>
              <a:rPr kumimoji="0" lang="en-US" sz="1400" b="1" i="0" u="none" strike="noStrike" kern="1200" cap="none" spc="0" normalizeH="0" baseline="0" noProof="0" dirty="0">
                <a:ln>
                  <a:noFill/>
                </a:ln>
                <a:solidFill>
                  <a:prstClr val="black"/>
                </a:solidFill>
                <a:effectLst/>
                <a:uLnTx/>
                <a:uFillTx/>
                <a:latin typeface="Calibri"/>
                <a:ea typeface="AR PL UMing HK" charset="0"/>
                <a:cs typeface="AR PL UMing HK" charset="0"/>
              </a:rPr>
              <a:t>Event Data Display </a:t>
            </a:r>
          </a:p>
        </p:txBody>
      </p:sp>
      <p:cxnSp>
        <p:nvCxnSpPr>
          <p:cNvPr id="71" name="Straight Arrow Connector 70"/>
          <p:cNvCxnSpPr/>
          <p:nvPr/>
        </p:nvCxnSpPr>
        <p:spPr>
          <a:xfrm>
            <a:off x="6401157" y="3644872"/>
            <a:ext cx="0" cy="585712"/>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flipH="1" flipV="1">
            <a:off x="1172615" y="2659163"/>
            <a:ext cx="7143" cy="495236"/>
          </a:xfrm>
          <a:prstGeom prst="line">
            <a:avLst/>
          </a:prstGeom>
          <a:ln w="3810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8" name="Elbow Connector 77"/>
          <p:cNvCxnSpPr>
            <a:stCxn id="50209" idx="1"/>
            <a:endCxn id="66" idx="2"/>
          </p:cNvCxnSpPr>
          <p:nvPr/>
        </p:nvCxnSpPr>
        <p:spPr>
          <a:xfrm rot="10800000">
            <a:off x="1157138" y="4672854"/>
            <a:ext cx="367857" cy="851377"/>
          </a:xfrm>
          <a:prstGeom prst="bentConnector2">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9" name="TextBox 88"/>
          <p:cNvSpPr txBox="1">
            <a:spLocks noChangeArrowheads="1"/>
          </p:cNvSpPr>
          <p:nvPr/>
        </p:nvSpPr>
        <p:spPr bwMode="auto">
          <a:xfrm>
            <a:off x="5129738" y="1435360"/>
            <a:ext cx="2059513" cy="584775"/>
          </a:xfrm>
          <a:prstGeom prst="rect">
            <a:avLst/>
          </a:prstGeom>
          <a:noFill/>
          <a:ln>
            <a:noFill/>
          </a:ln>
          <a:effectLst>
            <a:outerShdw sx="95000" sy="95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457200" rtl="0" eaLnBrk="0" fontAlgn="base" latinLnBrk="0" hangingPunct="0">
              <a:lnSpc>
                <a:spcPct val="100000"/>
              </a:lnSpc>
              <a:spcBef>
                <a:spcPct val="0"/>
              </a:spcBef>
              <a:spcAft>
                <a:spcPct val="0"/>
              </a:spcAft>
              <a:buClrTx/>
              <a:buSzTx/>
              <a:buFontTx/>
              <a:buNone/>
              <a:tabLst/>
              <a:defRPr/>
            </a:pPr>
            <a:r>
              <a:rPr kumimoji="0" lang="en-US" sz="1600" b="1" i="0" u="none" strike="noStrike" kern="1200" cap="none" spc="0" normalizeH="0" baseline="0" noProof="0" dirty="0">
                <a:ln>
                  <a:noFill/>
                </a:ln>
                <a:solidFill>
                  <a:srgbClr val="1F497D"/>
                </a:solidFill>
                <a:effectLst/>
                <a:uLnTx/>
                <a:uFillTx/>
                <a:latin typeface="Calibri"/>
                <a:ea typeface="AR PL UMing HK" charset="0"/>
                <a:cs typeface="AR PL UMing HK" charset="0"/>
              </a:rPr>
              <a:t>Mounted in Camera Assembly</a:t>
            </a:r>
          </a:p>
        </p:txBody>
      </p:sp>
      <p:sp>
        <p:nvSpPr>
          <p:cNvPr id="91" name="Rectangle 90"/>
          <p:cNvSpPr/>
          <p:nvPr/>
        </p:nvSpPr>
        <p:spPr>
          <a:xfrm>
            <a:off x="61905" y="473460"/>
            <a:ext cx="2853557" cy="6384094"/>
          </a:xfrm>
          <a:prstGeom prst="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93" name="TextBox 92"/>
          <p:cNvSpPr txBox="1">
            <a:spLocks noChangeArrowheads="1"/>
          </p:cNvSpPr>
          <p:nvPr/>
        </p:nvSpPr>
        <p:spPr bwMode="auto">
          <a:xfrm>
            <a:off x="854758" y="51240"/>
            <a:ext cx="2060704" cy="339681"/>
          </a:xfrm>
          <a:prstGeom prst="rect">
            <a:avLst/>
          </a:prstGeom>
          <a:noFill/>
          <a:ln>
            <a:noFill/>
          </a:ln>
          <a:effectLst>
            <a:outerShdw sx="95000" sy="95000" algn="ctr" rotWithShape="0">
              <a:schemeClr val="tx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457200" rtl="0" eaLnBrk="0" fontAlgn="base" latinLnBrk="0" hangingPunct="0">
              <a:lnSpc>
                <a:spcPct val="100000"/>
              </a:lnSpc>
              <a:spcBef>
                <a:spcPct val="0"/>
              </a:spcBef>
              <a:spcAft>
                <a:spcPct val="0"/>
              </a:spcAft>
              <a:buClrTx/>
              <a:buSzTx/>
              <a:buFontTx/>
              <a:buNone/>
              <a:tabLst/>
              <a:defRPr/>
            </a:pPr>
            <a:r>
              <a:rPr kumimoji="0" lang="en-US" sz="1600" b="1" i="0" u="none" strike="noStrike" kern="1200" cap="none" spc="0" normalizeH="0" baseline="0" noProof="0" dirty="0">
                <a:ln>
                  <a:noFill/>
                </a:ln>
                <a:solidFill>
                  <a:srgbClr val="1F497D"/>
                </a:solidFill>
                <a:effectLst/>
                <a:uLnTx/>
                <a:uFillTx/>
                <a:latin typeface="Calibri"/>
                <a:ea typeface="AR PL UMing HK" charset="0"/>
                <a:cs typeface="AR PL UMing HK" charset="0"/>
              </a:rPr>
              <a:t>In Control Room</a:t>
            </a:r>
          </a:p>
        </p:txBody>
      </p:sp>
    </p:spTree>
    <p:extLst>
      <p:ext uri="{BB962C8B-B14F-4D97-AF65-F5344CB8AC3E}">
        <p14:creationId xmlns:p14="http://schemas.microsoft.com/office/powerpoint/2010/main" val="382695146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Recent completed development activities of ED</a:t>
            </a:r>
          </a:p>
        </p:txBody>
      </p:sp>
      <p:sp>
        <p:nvSpPr>
          <p:cNvPr id="3" name="Content Placeholder 2"/>
          <p:cNvSpPr>
            <a:spLocks noGrp="1"/>
          </p:cNvSpPr>
          <p:nvPr>
            <p:ph idx="1"/>
          </p:nvPr>
        </p:nvSpPr>
        <p:spPr/>
        <p:txBody>
          <a:bodyPr>
            <a:normAutofit/>
          </a:bodyPr>
          <a:lstStyle/>
          <a:p>
            <a:r>
              <a:rPr lang="en-US" dirty="0"/>
              <a:t>Electronics for imaging camera for MACE (Major Atmospheric Cherenkov Experiments) </a:t>
            </a:r>
            <a:r>
              <a:rPr lang="en-US" dirty="0" smtClean="0"/>
              <a:t>telescope</a:t>
            </a:r>
          </a:p>
          <a:p>
            <a:r>
              <a:rPr lang="en-US" dirty="0" smtClean="0"/>
              <a:t>Supervisory control and operator console Software for MACE telescope</a:t>
            </a:r>
            <a:endParaRPr lang="en-US" dirty="0"/>
          </a:p>
          <a:p>
            <a:r>
              <a:rPr lang="en-US" dirty="0"/>
              <a:t>Trigger System and Backend DAQ software for mini ICAL</a:t>
            </a:r>
          </a:p>
          <a:p>
            <a:pPr marL="0" indent="0">
              <a:buNone/>
            </a:pPr>
            <a:endParaRPr lang="en-US" dirty="0"/>
          </a:p>
        </p:txBody>
      </p:sp>
    </p:spTree>
    <p:extLst>
      <p:ext uri="{BB962C8B-B14F-4D97-AF65-F5344CB8AC3E}">
        <p14:creationId xmlns:p14="http://schemas.microsoft.com/office/powerpoint/2010/main" val="124162120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ext Box 1"/>
          <p:cNvSpPr txBox="1">
            <a:spLocks noChangeArrowheads="1"/>
          </p:cNvSpPr>
          <p:nvPr/>
        </p:nvSpPr>
        <p:spPr bwMode="auto">
          <a:xfrm>
            <a:off x="2571750" y="-15475"/>
            <a:ext cx="4286332" cy="10060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800">
                <a:solidFill>
                  <a:srgbClr val="000000"/>
                </a:solidFill>
                <a:latin typeface="Calibri" charset="0"/>
                <a:ea typeface="ＭＳ Ｐゴシック" charset="0"/>
                <a:cs typeface="AR PL UMing HK"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rgbClr val="000000"/>
                </a:solidFill>
                <a:latin typeface="Calibri" charset="0"/>
                <a:ea typeface="AR PL UMing HK" charset="0"/>
                <a:cs typeface="AR PL UMing HK"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Calibri" charset="0"/>
                <a:ea typeface="AR PL UMing HK" charset="0"/>
                <a:cs typeface="AR PL UMing HK"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Calibri" charset="0"/>
                <a:ea typeface="AR PL UMing HK" charset="0"/>
                <a:cs typeface="AR PL UMing HK"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Calibri" charset="0"/>
                <a:ea typeface="AR PL UMing HK" charset="0"/>
                <a:cs typeface="AR PL UMing HK" charset="0"/>
              </a:defRPr>
            </a:lvl5pPr>
            <a:lvl6pPr defTabSz="457200" eaLnBrk="0" fontAlgn="base" hangingPunct="0">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Calibri" charset="0"/>
                <a:ea typeface="AR PL UMing HK" charset="0"/>
                <a:cs typeface="AR PL UMing HK" charset="0"/>
              </a:defRPr>
            </a:lvl6pPr>
            <a:lvl7pPr defTabSz="457200" eaLnBrk="0" fontAlgn="base" hangingPunct="0">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Calibri" charset="0"/>
                <a:ea typeface="AR PL UMing HK" charset="0"/>
                <a:cs typeface="AR PL UMing HK" charset="0"/>
              </a:defRPr>
            </a:lvl7pPr>
            <a:lvl8pPr defTabSz="457200" eaLnBrk="0" fontAlgn="base" hangingPunct="0">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Calibri" charset="0"/>
                <a:ea typeface="AR PL UMing HK" charset="0"/>
                <a:cs typeface="AR PL UMing HK" charset="0"/>
              </a:defRPr>
            </a:lvl8pPr>
            <a:lvl9pPr defTabSz="457200" eaLnBrk="0" fontAlgn="base" hangingPunct="0">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Calibri" charset="0"/>
                <a:ea typeface="AR PL UMing HK" charset="0"/>
                <a:cs typeface="AR PL UMing HK" charset="0"/>
              </a:defRPr>
            </a:lvl9pPr>
          </a:lstStyle>
          <a:p>
            <a:pPr eaLnBrk="1" hangingPunct="1">
              <a:lnSpc>
                <a:spcPct val="90000"/>
              </a:lnSpc>
              <a:buSzPct val="100000"/>
              <a:defRPr/>
            </a:pPr>
            <a:r>
              <a:rPr lang="en-US" sz="3600" dirty="0">
                <a:latin typeface="Candara" charset="0"/>
              </a:rPr>
              <a:t>Telemetry Monitoring</a:t>
            </a:r>
            <a:endParaRPr lang="en-US" sz="3600" dirty="0">
              <a:solidFill>
                <a:srgbClr val="7030A0"/>
              </a:solidFill>
              <a:latin typeface="Candara" charset="0"/>
            </a:endParaRPr>
          </a:p>
        </p:txBody>
      </p:sp>
      <p:sp>
        <p:nvSpPr>
          <p:cNvPr id="67587" name="Text Box 2"/>
          <p:cNvSpPr txBox="1">
            <a:spLocks noChangeArrowheads="1"/>
          </p:cNvSpPr>
          <p:nvPr/>
        </p:nvSpPr>
        <p:spPr bwMode="auto">
          <a:xfrm>
            <a:off x="1732" y="1066800"/>
            <a:ext cx="2514600" cy="548595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lvl1pPr marL="228600" indent="-228600">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 pos="9601200" algn="l"/>
                <a:tab pos="10058400" algn="l"/>
                <a:tab pos="10515600" algn="l"/>
              </a:tabLst>
              <a:defRPr sz="2800">
                <a:solidFill>
                  <a:srgbClr val="000000"/>
                </a:solidFill>
                <a:latin typeface="Calibri" charset="0"/>
                <a:ea typeface="ＭＳ Ｐゴシック" charset="0"/>
                <a:cs typeface="AR PL UMing HK" charset="0"/>
              </a:defRPr>
            </a:lvl1pPr>
            <a:lvl2pP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 pos="9601200" algn="l"/>
                <a:tab pos="10058400" algn="l"/>
                <a:tab pos="10515600" algn="l"/>
              </a:tabLst>
              <a:defRPr sz="2400">
                <a:solidFill>
                  <a:srgbClr val="000000"/>
                </a:solidFill>
                <a:latin typeface="Calibri" charset="0"/>
                <a:ea typeface="AR PL UMing HK" charset="0"/>
                <a:cs typeface="AR PL UMing HK" charset="0"/>
              </a:defRPr>
            </a:lvl2pPr>
            <a:lvl3pP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 pos="9601200" algn="l"/>
                <a:tab pos="10058400" algn="l"/>
                <a:tab pos="10515600" algn="l"/>
              </a:tabLst>
              <a:defRPr sz="2000">
                <a:solidFill>
                  <a:srgbClr val="000000"/>
                </a:solidFill>
                <a:latin typeface="Calibri" charset="0"/>
                <a:ea typeface="AR PL UMing HK" charset="0"/>
                <a:cs typeface="AR PL UMing HK" charset="0"/>
              </a:defRPr>
            </a:lvl3pPr>
            <a:lvl4pP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 pos="9601200" algn="l"/>
                <a:tab pos="10058400" algn="l"/>
                <a:tab pos="10515600" algn="l"/>
              </a:tabLst>
              <a:defRPr sz="2000">
                <a:solidFill>
                  <a:srgbClr val="000000"/>
                </a:solidFill>
                <a:latin typeface="Calibri" charset="0"/>
                <a:ea typeface="AR PL UMing HK" charset="0"/>
                <a:cs typeface="AR PL UMing HK" charset="0"/>
              </a:defRPr>
            </a:lvl4pPr>
            <a:lvl5pP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 pos="9601200" algn="l"/>
                <a:tab pos="10058400" algn="l"/>
                <a:tab pos="10515600" algn="l"/>
              </a:tabLst>
              <a:defRPr sz="2000">
                <a:solidFill>
                  <a:srgbClr val="000000"/>
                </a:solidFill>
                <a:latin typeface="Calibri" charset="0"/>
                <a:ea typeface="AR PL UMing HK" charset="0"/>
                <a:cs typeface="AR PL UMing HK" charset="0"/>
              </a:defRPr>
            </a:lvl5pPr>
            <a:lvl6pPr defTabSz="457200" eaLnBrk="0" fontAlgn="base" hangingPunct="0">
              <a:spcAft>
                <a:spcPct val="0"/>
              </a:spcAft>
              <a:buClr>
                <a:srgbClr val="000000"/>
              </a:buClr>
              <a:buSzPct val="100000"/>
              <a:buFont typeface="Times New Roman" charset="0"/>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 pos="9601200" algn="l"/>
                <a:tab pos="10058400" algn="l"/>
                <a:tab pos="10515600" algn="l"/>
              </a:tabLst>
              <a:defRPr sz="2000">
                <a:solidFill>
                  <a:srgbClr val="000000"/>
                </a:solidFill>
                <a:latin typeface="Calibri" charset="0"/>
                <a:ea typeface="AR PL UMing HK" charset="0"/>
                <a:cs typeface="AR PL UMing HK" charset="0"/>
              </a:defRPr>
            </a:lvl6pPr>
            <a:lvl7pPr defTabSz="457200" eaLnBrk="0" fontAlgn="base" hangingPunct="0">
              <a:spcAft>
                <a:spcPct val="0"/>
              </a:spcAft>
              <a:buClr>
                <a:srgbClr val="000000"/>
              </a:buClr>
              <a:buSzPct val="100000"/>
              <a:buFont typeface="Times New Roman" charset="0"/>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 pos="9601200" algn="l"/>
                <a:tab pos="10058400" algn="l"/>
                <a:tab pos="10515600" algn="l"/>
              </a:tabLst>
              <a:defRPr sz="2000">
                <a:solidFill>
                  <a:srgbClr val="000000"/>
                </a:solidFill>
                <a:latin typeface="Calibri" charset="0"/>
                <a:ea typeface="AR PL UMing HK" charset="0"/>
                <a:cs typeface="AR PL UMing HK" charset="0"/>
              </a:defRPr>
            </a:lvl7pPr>
            <a:lvl8pPr defTabSz="457200" eaLnBrk="0" fontAlgn="base" hangingPunct="0">
              <a:spcAft>
                <a:spcPct val="0"/>
              </a:spcAft>
              <a:buClr>
                <a:srgbClr val="000000"/>
              </a:buClr>
              <a:buSzPct val="100000"/>
              <a:buFont typeface="Times New Roman" charset="0"/>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 pos="9601200" algn="l"/>
                <a:tab pos="10058400" algn="l"/>
                <a:tab pos="10515600" algn="l"/>
              </a:tabLst>
              <a:defRPr sz="2000">
                <a:solidFill>
                  <a:srgbClr val="000000"/>
                </a:solidFill>
                <a:latin typeface="Calibri" charset="0"/>
                <a:ea typeface="AR PL UMing HK" charset="0"/>
                <a:cs typeface="AR PL UMing HK" charset="0"/>
              </a:defRPr>
            </a:lvl8pPr>
            <a:lvl9pPr defTabSz="457200" eaLnBrk="0" fontAlgn="base" hangingPunct="0">
              <a:spcAft>
                <a:spcPct val="0"/>
              </a:spcAft>
              <a:buClr>
                <a:srgbClr val="000000"/>
              </a:buClr>
              <a:buSzPct val="100000"/>
              <a:buFont typeface="Times New Roman" charset="0"/>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 pos="9601200" algn="l"/>
                <a:tab pos="10058400" algn="l"/>
                <a:tab pos="10515600" algn="l"/>
              </a:tabLst>
              <a:defRPr sz="2000">
                <a:solidFill>
                  <a:srgbClr val="000000"/>
                </a:solidFill>
                <a:latin typeface="Calibri" charset="0"/>
                <a:ea typeface="AR PL UMing HK" charset="0"/>
                <a:cs typeface="AR PL UMing HK" charset="0"/>
              </a:defRPr>
            </a:lvl9pPr>
          </a:lstStyle>
          <a:p>
            <a:pPr eaLnBrk="1" hangingPunct="1">
              <a:lnSpc>
                <a:spcPct val="90000"/>
              </a:lnSpc>
              <a:spcBef>
                <a:spcPts val="1000"/>
              </a:spcBef>
              <a:buClr>
                <a:srgbClr val="000000"/>
              </a:buClr>
              <a:buSzPct val="100000"/>
              <a:buFont typeface="Arial" charset="0"/>
              <a:buChar char="•"/>
              <a:defRPr/>
            </a:pPr>
            <a:r>
              <a:rPr lang="en-US" sz="2400" dirty="0"/>
              <a:t>Single Channel Rate, Chance Coincidence Rate, Prompt Coincidence Rate </a:t>
            </a:r>
          </a:p>
          <a:p>
            <a:pPr eaLnBrk="1" hangingPunct="1">
              <a:lnSpc>
                <a:spcPct val="90000"/>
              </a:lnSpc>
              <a:spcBef>
                <a:spcPts val="1000"/>
              </a:spcBef>
              <a:buClr>
                <a:srgbClr val="000000"/>
              </a:buClr>
              <a:buSzPct val="100000"/>
              <a:buFont typeface="Arial" charset="0"/>
              <a:buChar char="•"/>
              <a:defRPr/>
            </a:pPr>
            <a:r>
              <a:rPr lang="en-US" sz="2400" dirty="0" smtClean="0"/>
              <a:t>HV</a:t>
            </a:r>
            <a:r>
              <a:rPr lang="en-US" sz="2400" dirty="0"/>
              <a:t>, Anode Current, Discrimination Threshold</a:t>
            </a:r>
          </a:p>
          <a:p>
            <a:pPr eaLnBrk="1" hangingPunct="1">
              <a:lnSpc>
                <a:spcPct val="90000"/>
              </a:lnSpc>
              <a:spcBef>
                <a:spcPts val="1000"/>
              </a:spcBef>
              <a:buClr>
                <a:srgbClr val="000000"/>
              </a:buClr>
              <a:buSzPct val="100000"/>
              <a:buFont typeface="Arial" charset="0"/>
              <a:buChar char="•"/>
              <a:defRPr/>
            </a:pPr>
            <a:r>
              <a:rPr lang="en-US" sz="2400" dirty="0" smtClean="0"/>
              <a:t>CIM </a:t>
            </a:r>
            <a:r>
              <a:rPr lang="en-US" sz="2400" dirty="0"/>
              <a:t>and Camera Temperature</a:t>
            </a:r>
          </a:p>
          <a:p>
            <a:pPr eaLnBrk="1" hangingPunct="1">
              <a:lnSpc>
                <a:spcPct val="90000"/>
              </a:lnSpc>
              <a:spcBef>
                <a:spcPts val="1000"/>
              </a:spcBef>
              <a:buClr>
                <a:srgbClr val="000000"/>
              </a:buClr>
              <a:buSzPct val="100000"/>
              <a:buFont typeface="Arial" charset="0"/>
              <a:buChar char="•"/>
              <a:defRPr/>
            </a:pPr>
            <a:r>
              <a:rPr lang="en-US" sz="2400" dirty="0" smtClean="0"/>
              <a:t>Status </a:t>
            </a:r>
            <a:r>
              <a:rPr lang="en-US" sz="2400" dirty="0"/>
              <a:t>of Power supply and its Temperature.</a:t>
            </a:r>
          </a:p>
        </p:txBody>
      </p:sp>
      <p:pic>
        <p:nvPicPr>
          <p:cNvPr id="4"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57451" y="1066800"/>
            <a:ext cx="6441413" cy="55626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Tree>
    <p:extLst>
      <p:ext uri="{BB962C8B-B14F-4D97-AF65-F5344CB8AC3E}">
        <p14:creationId xmlns:p14="http://schemas.microsoft.com/office/powerpoint/2010/main" val="14292863"/>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ext Box 2"/>
          <p:cNvSpPr txBox="1">
            <a:spLocks noChangeArrowheads="1"/>
          </p:cNvSpPr>
          <p:nvPr/>
        </p:nvSpPr>
        <p:spPr bwMode="auto">
          <a:xfrm>
            <a:off x="-2" y="914400"/>
            <a:ext cx="2667001" cy="609520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89988" tIns="46794" rIns="89988" bIns="46794"/>
          <a:lstStyle>
            <a:lvl1pPr marL="228600" indent="-228600">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a:solidFill>
                  <a:srgbClr val="000000"/>
                </a:solidFill>
                <a:latin typeface="Arial" panose="020B0604020202020204" pitchFamily="34" charset="0"/>
                <a:cs typeface="Arial" panose="020B0604020202020204" pitchFamily="34" charset="0"/>
              </a:defRPr>
            </a:lvl1pPr>
            <a:lvl2pP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a:solidFill>
                  <a:srgbClr val="000000"/>
                </a:solidFill>
                <a:latin typeface="Arial" panose="020B0604020202020204" pitchFamily="34" charset="0"/>
                <a:cs typeface="Arial" panose="020B0604020202020204" pitchFamily="34" charset="0"/>
              </a:defRPr>
            </a:lvl2pPr>
            <a:lvl3pP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a:solidFill>
                  <a:srgbClr val="000000"/>
                </a:solidFill>
                <a:latin typeface="Arial" panose="020B0604020202020204" pitchFamily="34" charset="0"/>
                <a:cs typeface="Arial" panose="020B0604020202020204" pitchFamily="34" charset="0"/>
              </a:defRPr>
            </a:lvl3pPr>
            <a:lvl4pP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a:solidFill>
                  <a:srgbClr val="000000"/>
                </a:solidFill>
                <a:latin typeface="Arial" panose="020B0604020202020204" pitchFamily="34" charset="0"/>
                <a:cs typeface="Arial" panose="020B0604020202020204" pitchFamily="34" charset="0"/>
              </a:defRPr>
            </a:lvl4pPr>
            <a:lvl5pP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a:solidFill>
                  <a:srgbClr val="000000"/>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a:solidFill>
                  <a:srgbClr val="000000"/>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a:solidFill>
                  <a:srgbClr val="000000"/>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a:solidFill>
                  <a:srgbClr val="000000"/>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Lst>
              <a:defRPr>
                <a:solidFill>
                  <a:srgbClr val="000000"/>
                </a:solidFill>
                <a:latin typeface="Arial" panose="020B0604020202020204" pitchFamily="34" charset="0"/>
                <a:cs typeface="Arial" panose="020B0604020202020204" pitchFamily="34" charset="0"/>
              </a:defRPr>
            </a:lvl9pPr>
          </a:lstStyle>
          <a:p>
            <a:pPr>
              <a:lnSpc>
                <a:spcPct val="90000"/>
              </a:lnSpc>
              <a:spcBef>
                <a:spcPts val="1000"/>
              </a:spcBef>
              <a:buClr>
                <a:srgbClr val="000000"/>
              </a:buClr>
              <a:buSzPct val="100000"/>
              <a:buFont typeface="Arial" panose="020B0604020202020204" pitchFamily="34" charset="0"/>
              <a:buChar char="•"/>
              <a:defRPr/>
            </a:pPr>
            <a:r>
              <a:rPr lang="en-IN" altLang="en-US" sz="2400" dirty="0">
                <a:latin typeface="Candara" panose="020E0502030303020204" pitchFamily="34" charset="0"/>
                <a:ea typeface="+mn-ea"/>
              </a:rPr>
              <a:t>Movement of Telescope: source position</a:t>
            </a:r>
          </a:p>
          <a:p>
            <a:pPr>
              <a:lnSpc>
                <a:spcPct val="90000"/>
              </a:lnSpc>
              <a:spcBef>
                <a:spcPts val="1000"/>
              </a:spcBef>
              <a:buClr>
                <a:srgbClr val="000000"/>
              </a:buClr>
              <a:buSzPct val="100000"/>
              <a:buFont typeface="Arial" panose="020B0604020202020204" pitchFamily="34" charset="0"/>
              <a:buChar char="•"/>
              <a:defRPr/>
            </a:pPr>
            <a:r>
              <a:rPr lang="en-IN" altLang="en-US" sz="2400" dirty="0">
                <a:latin typeface="Candara" panose="020E0502030303020204" pitchFamily="34" charset="0"/>
                <a:ea typeface="+mn-ea"/>
              </a:rPr>
              <a:t>Start of Experiment: track the source</a:t>
            </a:r>
          </a:p>
          <a:p>
            <a:pPr>
              <a:lnSpc>
                <a:spcPct val="90000"/>
              </a:lnSpc>
              <a:spcBef>
                <a:spcPts val="1000"/>
              </a:spcBef>
              <a:buClr>
                <a:srgbClr val="000000"/>
              </a:buClr>
              <a:buSzPct val="100000"/>
              <a:buFont typeface="Arial" panose="020B0604020202020204" pitchFamily="34" charset="0"/>
              <a:buChar char="•"/>
              <a:defRPr/>
            </a:pPr>
            <a:r>
              <a:rPr lang="en-IN" altLang="en-US" sz="2400" dirty="0">
                <a:latin typeface="Candara" panose="020E0502030303020204" pitchFamily="34" charset="0"/>
                <a:ea typeface="+mn-ea"/>
              </a:rPr>
              <a:t>Tracking of telescope</a:t>
            </a:r>
          </a:p>
          <a:p>
            <a:pPr>
              <a:lnSpc>
                <a:spcPct val="90000"/>
              </a:lnSpc>
              <a:spcBef>
                <a:spcPts val="1000"/>
              </a:spcBef>
              <a:buClr>
                <a:srgbClr val="000000"/>
              </a:buClr>
              <a:buSzPct val="100000"/>
              <a:buFont typeface="Arial" panose="020B0604020202020204" pitchFamily="34" charset="0"/>
              <a:buChar char="•"/>
              <a:defRPr/>
            </a:pPr>
            <a:r>
              <a:rPr lang="en-IN" altLang="en-US" sz="2400" dirty="0">
                <a:latin typeface="Candara" panose="020E0502030303020204" pitchFamily="34" charset="0"/>
                <a:ea typeface="+mn-ea"/>
              </a:rPr>
              <a:t>Run Complete: Park</a:t>
            </a:r>
          </a:p>
          <a:p>
            <a:pPr>
              <a:lnSpc>
                <a:spcPct val="90000"/>
              </a:lnSpc>
              <a:spcBef>
                <a:spcPts val="1000"/>
              </a:spcBef>
              <a:buClr>
                <a:srgbClr val="000000"/>
              </a:buClr>
              <a:buSzPct val="100000"/>
              <a:buFont typeface="Arial" panose="020B0604020202020204" pitchFamily="34" charset="0"/>
              <a:buChar char="•"/>
              <a:defRPr/>
            </a:pPr>
            <a:r>
              <a:rPr lang="en-IN" altLang="en-US" sz="2400" dirty="0">
                <a:latin typeface="Candara" panose="020E0502030303020204" pitchFamily="34" charset="0"/>
                <a:ea typeface="+mn-ea"/>
              </a:rPr>
              <a:t>Status of Mirrors: enabled/disabled</a:t>
            </a:r>
          </a:p>
          <a:p>
            <a:pPr indent="-226990">
              <a:lnSpc>
                <a:spcPct val="90000"/>
              </a:lnSpc>
              <a:spcBef>
                <a:spcPts val="1000"/>
              </a:spcBef>
              <a:buSzPct val="100000"/>
              <a:defRPr/>
            </a:pPr>
            <a:endParaRPr lang="en-IN" altLang="en-US" sz="2800" dirty="0">
              <a:latin typeface="Candara" panose="020E0502030303020204" pitchFamily="34" charset="0"/>
              <a:ea typeface="+mn-ea"/>
            </a:endParaRPr>
          </a:p>
        </p:txBody>
      </p:sp>
      <p:sp>
        <p:nvSpPr>
          <p:cNvPr id="64516" name="Text Box 3"/>
          <p:cNvSpPr txBox="1">
            <a:spLocks noChangeArrowheads="1"/>
          </p:cNvSpPr>
          <p:nvPr/>
        </p:nvSpPr>
        <p:spPr bwMode="auto">
          <a:xfrm>
            <a:off x="472618" y="371546"/>
            <a:ext cx="8518982" cy="54285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89988" tIns="46794" rIns="89988" bIns="46794"/>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chemeClr val="bg1"/>
                </a:solidFill>
                <a:latin typeface="Arial" panose="020B0604020202020204" pitchFamily="34"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chemeClr val="bg1"/>
                </a:solidFill>
                <a:latin typeface="Arial" panose="020B0604020202020204" pitchFamily="34"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chemeClr val="bg1"/>
                </a:solidFill>
                <a:latin typeface="Arial" panose="020B0604020202020204" pitchFamily="34"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chemeClr val="bg1"/>
                </a:solidFill>
                <a:latin typeface="Arial" panose="020B0604020202020204" pitchFamily="34"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chemeClr val="bg1"/>
                </a:solidFill>
                <a:latin typeface="Arial" panose="020B0604020202020204" pitchFamily="34" charset="0"/>
                <a:ea typeface="ＭＳ Ｐゴシック" panose="020B0600070205080204" pitchFamily="34" charset="-128"/>
              </a:defRPr>
            </a:lvl9pPr>
          </a:lstStyle>
          <a:p>
            <a:pPr eaLnBrk="1" hangingPunct="1">
              <a:lnSpc>
                <a:spcPct val="90000"/>
              </a:lnSpc>
              <a:buSzPct val="100000"/>
            </a:pPr>
            <a:r>
              <a:rPr lang="en-US" altLang="en-US" sz="3600" dirty="0">
                <a:solidFill>
                  <a:srgbClr val="000000"/>
                </a:solidFill>
                <a:latin typeface="Candara" panose="020E0502030303020204" pitchFamily="34" charset="0"/>
              </a:rPr>
              <a:t>Observation Monitoring </a:t>
            </a:r>
            <a:r>
              <a:rPr lang="en-US" altLang="en-US" sz="3600" dirty="0" smtClean="0">
                <a:solidFill>
                  <a:srgbClr val="000000"/>
                </a:solidFill>
                <a:latin typeface="Candara" panose="020E0502030303020204" pitchFamily="34" charset="0"/>
              </a:rPr>
              <a:t>–Tracking </a:t>
            </a:r>
            <a:r>
              <a:rPr lang="en-US" altLang="en-US" sz="3600" dirty="0">
                <a:solidFill>
                  <a:srgbClr val="000000"/>
                </a:solidFill>
                <a:latin typeface="Candara" panose="020E0502030303020204" pitchFamily="34" charset="0"/>
              </a:rPr>
              <a:t>Status</a:t>
            </a:r>
          </a:p>
        </p:txBody>
      </p:sp>
      <p:pic>
        <p:nvPicPr>
          <p:cNvPr id="70660" name="Picture 1"/>
          <p:cNvPicPr>
            <a:picLocks noChangeAspect="1"/>
          </p:cNvPicPr>
          <p:nvPr/>
        </p:nvPicPr>
        <p:blipFill>
          <a:blip r:embed="rId3">
            <a:extLst>
              <a:ext uri="{28A0092B-C50C-407E-A947-70E740481C1C}">
                <a14:useLocalDpi xmlns:a14="http://schemas.microsoft.com/office/drawing/2010/main" val="0"/>
              </a:ext>
            </a:extLst>
          </a:blip>
          <a:srcRect t="558" r="1640"/>
          <a:stretch>
            <a:fillRect/>
          </a:stretch>
        </p:blipFill>
        <p:spPr bwMode="auto">
          <a:xfrm>
            <a:off x="2511266" y="1106148"/>
            <a:ext cx="6480334" cy="49133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24802848"/>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8"/>
          <p:cNvSpPr>
            <a:spLocks noChangeArrowheads="1"/>
          </p:cNvSpPr>
          <p:nvPr/>
        </p:nvSpPr>
        <p:spPr bwMode="auto">
          <a:xfrm>
            <a:off x="858330" y="268700"/>
            <a:ext cx="9142810" cy="45714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buClr>
                <a:srgbClr val="000000"/>
              </a:buClr>
              <a:buSzPct val="100000"/>
              <a:buFont typeface="Times New Roman" charset="0"/>
              <a:buNone/>
              <a:defRPr/>
            </a:pPr>
            <a:endParaRPr lang="en-US">
              <a:latin typeface="Arial" charset="0"/>
              <a:ea typeface="ＭＳ Ｐゴシック" charset="0"/>
            </a:endParaRPr>
          </a:p>
        </p:txBody>
      </p:sp>
      <p:sp>
        <p:nvSpPr>
          <p:cNvPr id="60419" name="Rectangle 9"/>
          <p:cNvSpPr>
            <a:spLocks noChangeArrowheads="1"/>
          </p:cNvSpPr>
          <p:nvPr/>
        </p:nvSpPr>
        <p:spPr bwMode="auto">
          <a:xfrm>
            <a:off x="1092853" y="263091"/>
            <a:ext cx="181798" cy="9254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89988" tIns="46794" rIns="89988" bIns="46794" anchor="ctr">
            <a:spAutoFit/>
          </a:bodyP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5pPr>
            <a:lvl6pPr marL="25146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6pPr>
            <a:lvl7pPr marL="29718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7pPr>
            <a:lvl8pPr marL="34290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8pPr>
            <a:lvl9pPr marL="3886200" indent="-228600" defTabSz="457200" eaLnBrk="0" fontAlgn="base" hangingPunct="0">
              <a:spcBef>
                <a:spcPct val="0"/>
              </a:spcBef>
              <a:spcAft>
                <a:spcPct val="0"/>
              </a:spcAft>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chemeClr val="bg1"/>
                </a:solidFill>
                <a:latin typeface="Arial" panose="020B0604020202020204" pitchFamily="34" charset="0"/>
                <a:ea typeface="ＭＳ Ｐゴシック" panose="020B0600070205080204" pitchFamily="34" charset="-128"/>
              </a:defRPr>
            </a:lvl9pPr>
          </a:lstStyle>
          <a:p>
            <a:pPr>
              <a:buSzPct val="100000"/>
            </a:pPr>
            <a:r>
              <a:rPr lang="en-US" altLang="en-US" sz="1800">
                <a:solidFill>
                  <a:srgbClr val="000000"/>
                </a:solidFill>
              </a:rPr>
              <a:t/>
            </a:r>
            <a:br>
              <a:rPr lang="en-US" altLang="en-US" sz="1800">
                <a:solidFill>
                  <a:srgbClr val="000000"/>
                </a:solidFill>
              </a:rPr>
            </a:br>
            <a:endParaRPr lang="en-US" altLang="en-US" sz="1800">
              <a:solidFill>
                <a:srgbClr val="000000"/>
              </a:solidFill>
            </a:endParaRPr>
          </a:p>
          <a:p>
            <a:pPr>
              <a:buSzPct val="100000"/>
            </a:pPr>
            <a:endParaRPr lang="en-US" altLang="en-US" sz="1800">
              <a:solidFill>
                <a:srgbClr val="000000"/>
              </a:solidFill>
            </a:endParaRPr>
          </a:p>
        </p:txBody>
      </p:sp>
      <p:sp>
        <p:nvSpPr>
          <p:cNvPr id="60420" name="Rectangle 10"/>
          <p:cNvSpPr>
            <a:spLocks noChangeArrowheads="1"/>
          </p:cNvSpPr>
          <p:nvPr/>
        </p:nvSpPr>
        <p:spPr bwMode="auto">
          <a:xfrm>
            <a:off x="1092851" y="586256"/>
            <a:ext cx="181798" cy="27916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89988" tIns="46794" rIns="89988" bIns="46794" anchor="ctr">
            <a:spAutoFit/>
          </a:bodyPr>
          <a:lstStyle/>
          <a:p>
            <a:pPr>
              <a:buSzPct val="100000"/>
              <a:tabLst>
                <a:tab pos="0" algn="l"/>
                <a:tab pos="457154" algn="l"/>
                <a:tab pos="914309" algn="l"/>
                <a:tab pos="1371463" algn="l"/>
                <a:tab pos="1828617" algn="l"/>
                <a:tab pos="2285771" algn="l"/>
                <a:tab pos="2742926" algn="l"/>
                <a:tab pos="3200080" algn="l"/>
                <a:tab pos="3657234" algn="l"/>
                <a:tab pos="4114389" algn="l"/>
                <a:tab pos="4571543" algn="l"/>
                <a:tab pos="5028697" algn="l"/>
                <a:tab pos="5485851" algn="l"/>
                <a:tab pos="5943006" algn="l"/>
                <a:tab pos="6400160" algn="l"/>
                <a:tab pos="6857314" algn="l"/>
                <a:tab pos="7314468" algn="l"/>
                <a:tab pos="7771623" algn="l"/>
                <a:tab pos="8228777" algn="l"/>
                <a:tab pos="8685931" algn="l"/>
                <a:tab pos="9143086" algn="l"/>
              </a:tabLst>
              <a:defRPr/>
            </a:pPr>
            <a:endParaRPr lang="en-US" sz="600">
              <a:solidFill>
                <a:srgbClr val="000000"/>
              </a:solidFill>
              <a:latin typeface="Arial" charset="0"/>
              <a:ea typeface="ＭＳ Ｐゴシック" charset="0"/>
            </a:endParaRPr>
          </a:p>
          <a:p>
            <a:pPr>
              <a:buSzPct val="100000"/>
              <a:tabLst>
                <a:tab pos="0" algn="l"/>
                <a:tab pos="457154" algn="l"/>
                <a:tab pos="914309" algn="l"/>
                <a:tab pos="1371463" algn="l"/>
                <a:tab pos="1828617" algn="l"/>
                <a:tab pos="2285771" algn="l"/>
                <a:tab pos="2742926" algn="l"/>
                <a:tab pos="3200080" algn="l"/>
                <a:tab pos="3657234" algn="l"/>
                <a:tab pos="4114389" algn="l"/>
                <a:tab pos="4571543" algn="l"/>
                <a:tab pos="5028697" algn="l"/>
                <a:tab pos="5485851" algn="l"/>
                <a:tab pos="5943006" algn="l"/>
                <a:tab pos="6400160" algn="l"/>
                <a:tab pos="6857314" algn="l"/>
                <a:tab pos="7314468" algn="l"/>
                <a:tab pos="7771623" algn="l"/>
                <a:tab pos="8228777" algn="l"/>
                <a:tab pos="8685931" algn="l"/>
                <a:tab pos="9143086" algn="l"/>
              </a:tabLst>
              <a:defRPr/>
            </a:pPr>
            <a:endParaRPr lang="en-US" sz="600">
              <a:solidFill>
                <a:srgbClr val="000000"/>
              </a:solidFill>
              <a:latin typeface="Arial" charset="0"/>
              <a:ea typeface="ＭＳ Ｐゴシック" charset="0"/>
            </a:endParaRPr>
          </a:p>
        </p:txBody>
      </p:sp>
      <p:sp>
        <p:nvSpPr>
          <p:cNvPr id="60421" name="Rectangle 11"/>
          <p:cNvSpPr>
            <a:spLocks noChangeArrowheads="1"/>
          </p:cNvSpPr>
          <p:nvPr/>
        </p:nvSpPr>
        <p:spPr bwMode="auto">
          <a:xfrm>
            <a:off x="1092852" y="725843"/>
            <a:ext cx="9142810" cy="15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pPr>
              <a:buClr>
                <a:srgbClr val="000000"/>
              </a:buClr>
              <a:buSzPct val="100000"/>
              <a:buFont typeface="Times New Roman" charset="0"/>
              <a:buNone/>
              <a:defRPr/>
            </a:pPr>
            <a:endParaRPr lang="en-US">
              <a:latin typeface="Arial" charset="0"/>
              <a:ea typeface="ＭＳ Ｐゴシック" charset="0"/>
            </a:endParaRPr>
          </a:p>
        </p:txBody>
      </p:sp>
      <p:sp>
        <p:nvSpPr>
          <p:cNvPr id="68614" name="Rectangle 7"/>
          <p:cNvSpPr>
            <a:spLocks noChangeArrowheads="1"/>
          </p:cNvSpPr>
          <p:nvPr/>
        </p:nvSpPr>
        <p:spPr bwMode="auto">
          <a:xfrm>
            <a:off x="286904" y="229017"/>
            <a:ext cx="8571384"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spAutoFit/>
          </a:bodyPr>
          <a:lstStyle>
            <a:lvl1pPr>
              <a:defRPr sz="2400">
                <a:solidFill>
                  <a:schemeClr val="bg1"/>
                </a:solidFill>
                <a:latin typeface="Arial" panose="020B0604020202020204" pitchFamily="34" charset="0"/>
                <a:ea typeface="ＭＳ Ｐゴシック" panose="020B0600070205080204" pitchFamily="34" charset="-128"/>
              </a:defRPr>
            </a:lvl1pPr>
            <a:lvl2pPr>
              <a:defRPr sz="2400">
                <a:solidFill>
                  <a:schemeClr val="bg1"/>
                </a:solidFill>
                <a:latin typeface="Arial" panose="020B0604020202020204" pitchFamily="34" charset="0"/>
                <a:ea typeface="ＭＳ Ｐゴシック" panose="020B0600070205080204" pitchFamily="34" charset="-128"/>
              </a:defRPr>
            </a:lvl2pPr>
            <a:lvl3pPr>
              <a:defRPr sz="2400">
                <a:solidFill>
                  <a:schemeClr val="bg1"/>
                </a:solidFill>
                <a:latin typeface="Arial" panose="020B0604020202020204" pitchFamily="34" charset="0"/>
                <a:ea typeface="ＭＳ Ｐゴシック" panose="020B0600070205080204" pitchFamily="34" charset="-128"/>
              </a:defRPr>
            </a:lvl3pPr>
            <a:lvl4pPr>
              <a:defRPr sz="2400">
                <a:solidFill>
                  <a:schemeClr val="bg1"/>
                </a:solidFill>
                <a:latin typeface="Arial" panose="020B0604020202020204" pitchFamily="34" charset="0"/>
                <a:ea typeface="ＭＳ Ｐゴシック" panose="020B0600070205080204" pitchFamily="34" charset="-128"/>
              </a:defRPr>
            </a:lvl4pPr>
            <a:lvl5pPr>
              <a:defRPr sz="24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bg1"/>
                </a:solidFill>
                <a:latin typeface="Arial" panose="020B0604020202020204" pitchFamily="34" charset="0"/>
                <a:ea typeface="ＭＳ Ｐゴシック" panose="020B0600070205080204" pitchFamily="34" charset="-128"/>
              </a:defRPr>
            </a:lvl9pPr>
          </a:lstStyle>
          <a:p>
            <a:pPr defTabSz="914309" eaLnBrk="1" hangingPunct="1"/>
            <a:r>
              <a:rPr lang="en-US" altLang="en-US" sz="3200" b="1" dirty="0">
                <a:solidFill>
                  <a:schemeClr val="tx1"/>
                </a:solidFill>
                <a:latin typeface="Calibri" panose="020F0502020204030204" pitchFamily="34" charset="0"/>
              </a:rPr>
              <a:t>Event display at MACE operator Console for LED Pulsar illumination</a:t>
            </a:r>
            <a:endParaRPr lang="en-US" altLang="en-US" sz="3200" dirty="0">
              <a:solidFill>
                <a:schemeClr val="tx1"/>
              </a:solidFill>
              <a:latin typeface="Calibri" panose="020F0502020204030204" pitchFamily="34" charset="0"/>
            </a:endParaRPr>
          </a:p>
        </p:txBody>
      </p:sp>
      <p:pic>
        <p:nvPicPr>
          <p:cNvPr id="68615" name="Picture 2"/>
          <p:cNvPicPr>
            <a:picLocks noChangeAspect="1"/>
          </p:cNvPicPr>
          <p:nvPr/>
        </p:nvPicPr>
        <p:blipFill>
          <a:blip r:embed="rId3">
            <a:extLst>
              <a:ext uri="{28A0092B-C50C-407E-A947-70E740481C1C}">
                <a14:useLocalDpi xmlns:a14="http://schemas.microsoft.com/office/drawing/2010/main" val="0"/>
              </a:ext>
            </a:extLst>
          </a:blip>
          <a:srcRect r="1083" b="3316"/>
          <a:stretch>
            <a:fillRect/>
          </a:stretch>
        </p:blipFill>
        <p:spPr bwMode="auto">
          <a:xfrm>
            <a:off x="309868" y="1371600"/>
            <a:ext cx="6202349" cy="4190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3"/>
          <p:cNvSpPr>
            <a:spLocks noChangeArrowheads="1"/>
          </p:cNvSpPr>
          <p:nvPr/>
        </p:nvSpPr>
        <p:spPr bwMode="auto">
          <a:xfrm>
            <a:off x="6401157" y="1195681"/>
            <a:ext cx="2742843" cy="508048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89988" tIns="46794" rIns="89988" bIns="46794">
            <a:spAutoFit/>
          </a:bodyPr>
          <a:lstStyle/>
          <a:p>
            <a:pPr marL="282547" indent="-282547">
              <a:lnSpc>
                <a:spcPct val="150000"/>
              </a:lnSpc>
              <a:buClr>
                <a:srgbClr val="000000"/>
              </a:buClr>
              <a:buSzPct val="100000"/>
              <a:buFont typeface="Arial" charset="0"/>
              <a:buChar char="•"/>
              <a:tabLst>
                <a:tab pos="282547" algn="l"/>
                <a:tab pos="739701" algn="l"/>
                <a:tab pos="1196855" algn="l"/>
                <a:tab pos="1654010" algn="l"/>
                <a:tab pos="2111164" algn="l"/>
                <a:tab pos="2568318" algn="l"/>
                <a:tab pos="3025472" algn="l"/>
                <a:tab pos="3482627" algn="l"/>
                <a:tab pos="3939781" algn="l"/>
                <a:tab pos="4396935" algn="l"/>
                <a:tab pos="4854090" algn="l"/>
                <a:tab pos="5311244" algn="l"/>
                <a:tab pos="5768398" algn="l"/>
                <a:tab pos="6225552" algn="l"/>
                <a:tab pos="6682707" algn="l"/>
                <a:tab pos="7139861" algn="l"/>
                <a:tab pos="7597015" algn="l"/>
                <a:tab pos="8054170" algn="l"/>
                <a:tab pos="8511324" algn="l"/>
                <a:tab pos="8968478" algn="l"/>
                <a:tab pos="9425632" algn="l"/>
              </a:tabLst>
              <a:defRPr/>
            </a:pPr>
            <a:r>
              <a:rPr lang="en-US" sz="2400" b="1" dirty="0">
                <a:solidFill>
                  <a:srgbClr val="000000"/>
                </a:solidFill>
                <a:latin typeface="Candara" charset="0"/>
                <a:ea typeface="ＭＳ Ｐゴシック" charset="0"/>
              </a:rPr>
              <a:t>Event data displayed with a programmable </a:t>
            </a:r>
            <a:r>
              <a:rPr lang="en-US" sz="2400" b="1" dirty="0" smtClean="0">
                <a:solidFill>
                  <a:srgbClr val="000000"/>
                </a:solidFill>
                <a:latin typeface="Candara" charset="0"/>
                <a:ea typeface="ＭＳ Ｐゴシック" charset="0"/>
              </a:rPr>
              <a:t>periodicity</a:t>
            </a:r>
            <a:endParaRPr lang="en-US" sz="2400" b="1" dirty="0">
              <a:solidFill>
                <a:srgbClr val="000000"/>
              </a:solidFill>
              <a:latin typeface="Candara" charset="0"/>
              <a:ea typeface="ＭＳ Ｐゴシック" charset="0"/>
            </a:endParaRPr>
          </a:p>
          <a:p>
            <a:pPr marL="282547" indent="-282547" eaLnBrk="1" hangingPunct="1">
              <a:lnSpc>
                <a:spcPct val="150000"/>
              </a:lnSpc>
              <a:buClr>
                <a:srgbClr val="000000"/>
              </a:buClr>
              <a:buSzPct val="100000"/>
              <a:buFont typeface="Arial" charset="0"/>
              <a:buChar char="•"/>
              <a:tabLst>
                <a:tab pos="282547" algn="l"/>
                <a:tab pos="739701" algn="l"/>
                <a:tab pos="1196855" algn="l"/>
                <a:tab pos="1654010" algn="l"/>
                <a:tab pos="2111164" algn="l"/>
                <a:tab pos="2568318" algn="l"/>
                <a:tab pos="3025472" algn="l"/>
                <a:tab pos="3482627" algn="l"/>
                <a:tab pos="3939781" algn="l"/>
                <a:tab pos="4396935" algn="l"/>
                <a:tab pos="4854090" algn="l"/>
                <a:tab pos="5311244" algn="l"/>
                <a:tab pos="5768398" algn="l"/>
                <a:tab pos="6225552" algn="l"/>
                <a:tab pos="6682707" algn="l"/>
                <a:tab pos="7139861" algn="l"/>
                <a:tab pos="7597015" algn="l"/>
                <a:tab pos="8054170" algn="l"/>
                <a:tab pos="8511324" algn="l"/>
                <a:tab pos="8968478" algn="l"/>
                <a:tab pos="9425632" algn="l"/>
              </a:tabLst>
              <a:defRPr/>
            </a:pPr>
            <a:r>
              <a:rPr lang="en-US" sz="2400" b="1" dirty="0">
                <a:solidFill>
                  <a:srgbClr val="000000"/>
                </a:solidFill>
                <a:latin typeface="Candara" charset="0"/>
                <a:ea typeface="ＭＳ Ｐゴシック" charset="0"/>
              </a:rPr>
              <a:t>Module and Pixel Highlights.</a:t>
            </a:r>
          </a:p>
          <a:p>
            <a:pPr marL="282547" indent="-282547" eaLnBrk="1" hangingPunct="1">
              <a:lnSpc>
                <a:spcPct val="150000"/>
              </a:lnSpc>
              <a:buClr>
                <a:srgbClr val="000000"/>
              </a:buClr>
              <a:buSzPct val="100000"/>
              <a:buFont typeface="Arial" charset="0"/>
              <a:buChar char="•"/>
              <a:tabLst>
                <a:tab pos="282547" algn="l"/>
                <a:tab pos="739701" algn="l"/>
                <a:tab pos="1196855" algn="l"/>
                <a:tab pos="1654010" algn="l"/>
                <a:tab pos="2111164" algn="l"/>
                <a:tab pos="2568318" algn="l"/>
                <a:tab pos="3025472" algn="l"/>
                <a:tab pos="3482627" algn="l"/>
                <a:tab pos="3939781" algn="l"/>
                <a:tab pos="4396935" algn="l"/>
                <a:tab pos="4854090" algn="l"/>
                <a:tab pos="5311244" algn="l"/>
                <a:tab pos="5768398" algn="l"/>
                <a:tab pos="6225552" algn="l"/>
                <a:tab pos="6682707" algn="l"/>
                <a:tab pos="7139861" algn="l"/>
                <a:tab pos="7597015" algn="l"/>
                <a:tab pos="8054170" algn="l"/>
                <a:tab pos="8511324" algn="l"/>
                <a:tab pos="8968478" algn="l"/>
                <a:tab pos="9425632" algn="l"/>
              </a:tabLst>
              <a:defRPr/>
            </a:pPr>
            <a:r>
              <a:rPr lang="en-US" sz="2400" b="1" dirty="0">
                <a:solidFill>
                  <a:srgbClr val="000000"/>
                </a:solidFill>
                <a:latin typeface="Candara" charset="0"/>
                <a:ea typeface="ＭＳ Ｐゴシック" charset="0"/>
              </a:rPr>
              <a:t>Profile data for the selected </a:t>
            </a:r>
            <a:r>
              <a:rPr lang="en-US" sz="2400" b="1" dirty="0" smtClean="0">
                <a:solidFill>
                  <a:srgbClr val="000000"/>
                </a:solidFill>
                <a:latin typeface="Candara" charset="0"/>
                <a:ea typeface="ＭＳ Ｐゴシック" charset="0"/>
              </a:rPr>
              <a:t>module</a:t>
            </a:r>
            <a:endParaRPr lang="en-US" sz="2400" b="1" dirty="0">
              <a:solidFill>
                <a:srgbClr val="000000"/>
              </a:solidFill>
              <a:latin typeface="Candara" charset="0"/>
              <a:ea typeface="ＭＳ Ｐゴシック" charset="0"/>
            </a:endParaRPr>
          </a:p>
        </p:txBody>
      </p:sp>
      <p:sp>
        <p:nvSpPr>
          <p:cNvPr id="10" name="Rectangle 7"/>
          <p:cNvSpPr>
            <a:spLocks noChangeArrowheads="1"/>
          </p:cNvSpPr>
          <p:nvPr/>
        </p:nvSpPr>
        <p:spPr bwMode="auto">
          <a:xfrm>
            <a:off x="457200" y="5496818"/>
            <a:ext cx="857138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rIns="0">
            <a:spAutoFit/>
          </a:bodyPr>
          <a:lstStyle>
            <a:lvl1pPr>
              <a:defRPr sz="2400">
                <a:solidFill>
                  <a:schemeClr val="bg1"/>
                </a:solidFill>
                <a:latin typeface="Arial" panose="020B0604020202020204" pitchFamily="34" charset="0"/>
                <a:ea typeface="ＭＳ Ｐゴシック" panose="020B0600070205080204" pitchFamily="34" charset="-128"/>
              </a:defRPr>
            </a:lvl1pPr>
            <a:lvl2pPr>
              <a:defRPr sz="2400">
                <a:solidFill>
                  <a:schemeClr val="bg1"/>
                </a:solidFill>
                <a:latin typeface="Arial" panose="020B0604020202020204" pitchFamily="34" charset="0"/>
                <a:ea typeface="ＭＳ Ｐゴシック" panose="020B0600070205080204" pitchFamily="34" charset="-128"/>
              </a:defRPr>
            </a:lvl2pPr>
            <a:lvl3pPr>
              <a:defRPr sz="2400">
                <a:solidFill>
                  <a:schemeClr val="bg1"/>
                </a:solidFill>
                <a:latin typeface="Arial" panose="020B0604020202020204" pitchFamily="34" charset="0"/>
                <a:ea typeface="ＭＳ Ｐゴシック" panose="020B0600070205080204" pitchFamily="34" charset="-128"/>
              </a:defRPr>
            </a:lvl3pPr>
            <a:lvl4pPr>
              <a:defRPr sz="2400">
                <a:solidFill>
                  <a:schemeClr val="bg1"/>
                </a:solidFill>
                <a:latin typeface="Arial" panose="020B0604020202020204" pitchFamily="34" charset="0"/>
                <a:ea typeface="ＭＳ Ｐゴシック" panose="020B0600070205080204" pitchFamily="34" charset="-128"/>
              </a:defRPr>
            </a:lvl4pPr>
            <a:lvl5pPr>
              <a:defRPr sz="2400">
                <a:solidFill>
                  <a:schemeClr val="bg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bg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bg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bg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bg1"/>
                </a:solidFill>
                <a:latin typeface="Arial" panose="020B0604020202020204" pitchFamily="34" charset="0"/>
                <a:ea typeface="ＭＳ Ｐゴシック" panose="020B0600070205080204" pitchFamily="34" charset="-128"/>
              </a:defRPr>
            </a:lvl9pPr>
          </a:lstStyle>
          <a:p>
            <a:pPr defTabSz="914309" eaLnBrk="1" hangingPunct="1"/>
            <a:r>
              <a:rPr lang="en-US" altLang="en-US" sz="3200" b="1" dirty="0" smtClean="0">
                <a:solidFill>
                  <a:schemeClr val="tx1"/>
                </a:solidFill>
                <a:latin typeface="Calibri" panose="020F0502020204030204" pitchFamily="34" charset="0"/>
              </a:rPr>
              <a:t>LED pulsar </a:t>
            </a:r>
            <a:r>
              <a:rPr lang="en-US" altLang="en-US" sz="3200" b="1" dirty="0">
                <a:solidFill>
                  <a:schemeClr val="tx1"/>
                </a:solidFill>
                <a:latin typeface="Calibri" panose="020F0502020204030204" pitchFamily="34" charset="0"/>
              </a:rPr>
              <a:t>illumination</a:t>
            </a:r>
            <a:endParaRPr lang="en-US" altLang="en-US" sz="3200" dirty="0">
              <a:solidFill>
                <a:schemeClr val="tx1"/>
              </a:solidFill>
              <a:latin typeface="Calibri" panose="020F0502020204030204" pitchFamily="34" charset="0"/>
            </a:endParaRPr>
          </a:p>
        </p:txBody>
      </p:sp>
    </p:spTree>
    <p:extLst>
      <p:ext uri="{BB962C8B-B14F-4D97-AF65-F5344CB8AC3E}">
        <p14:creationId xmlns:p14="http://schemas.microsoft.com/office/powerpoint/2010/main" val="2404943707"/>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925762"/>
          </a:xfrm>
        </p:spPr>
        <p:txBody>
          <a:bodyPr>
            <a:normAutofit fontScale="90000"/>
          </a:bodyPr>
          <a:lstStyle/>
          <a:p>
            <a:r>
              <a:rPr lang="en-IN" dirty="0" smtClean="0"/>
              <a:t>INO – mini ICAL detector</a:t>
            </a:r>
            <a:r>
              <a:rPr lang="en-IN" dirty="0"/>
              <a:t/>
            </a:r>
            <a:br>
              <a:rPr lang="en-IN" dirty="0"/>
            </a:br>
            <a:r>
              <a:rPr lang="en-IN" dirty="0" smtClean="0"/>
              <a:t>At </a:t>
            </a:r>
            <a:r>
              <a:rPr lang="en-IN" dirty="0"/>
              <a:t>IICHEP, </a:t>
            </a:r>
            <a:r>
              <a:rPr lang="en-IN" dirty="0" smtClean="0"/>
              <a:t>Madurai</a:t>
            </a:r>
            <a:br>
              <a:rPr lang="en-IN" dirty="0" smtClean="0"/>
            </a:br>
            <a:r>
              <a:rPr lang="en-IN" dirty="0"/>
              <a:t/>
            </a:r>
            <a:br>
              <a:rPr lang="en-IN" dirty="0"/>
            </a:br>
            <a:r>
              <a:rPr lang="en-IN" dirty="0" smtClean="0"/>
              <a:t>Trigger System</a:t>
            </a:r>
            <a:br>
              <a:rPr lang="en-IN" dirty="0" smtClean="0"/>
            </a:br>
            <a:r>
              <a:rPr lang="en-IN" dirty="0" smtClean="0"/>
              <a:t>Backend DAQ software</a:t>
            </a:r>
            <a:endParaRPr lang="en-IN"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565226" y="3352800"/>
            <a:ext cx="4505097" cy="3003398"/>
          </a:xfr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473" y="3352800"/>
            <a:ext cx="4452870" cy="2968580"/>
          </a:xfrm>
          <a:prstGeom prst="rect">
            <a:avLst/>
          </a:prstGeom>
        </p:spPr>
      </p:pic>
    </p:spTree>
    <p:extLst>
      <p:ext uri="{BB962C8B-B14F-4D97-AF65-F5344CB8AC3E}">
        <p14:creationId xmlns:p14="http://schemas.microsoft.com/office/powerpoint/2010/main" val="371013834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a:t>Requirement Specifications for the Trigger System</a:t>
            </a:r>
          </a:p>
        </p:txBody>
      </p:sp>
      <p:sp>
        <p:nvSpPr>
          <p:cNvPr id="3" name="Content Placeholder 2"/>
          <p:cNvSpPr>
            <a:spLocks noGrp="1"/>
          </p:cNvSpPr>
          <p:nvPr>
            <p:ph idx="1"/>
          </p:nvPr>
        </p:nvSpPr>
        <p:spPr>
          <a:xfrm>
            <a:off x="533400" y="1676400"/>
            <a:ext cx="7924800" cy="4876800"/>
          </a:xfrm>
        </p:spPr>
        <p:txBody>
          <a:bodyPr>
            <a:normAutofit lnSpcReduction="10000"/>
          </a:bodyPr>
          <a:lstStyle/>
          <a:p>
            <a:r>
              <a:rPr lang="en-IN" altLang="en-US" sz="2400" b="1" dirty="0" smtClean="0"/>
              <a:t>Functional </a:t>
            </a:r>
            <a:r>
              <a:rPr lang="en-IN" altLang="en-US" sz="2400" b="1" dirty="0"/>
              <a:t>Requirement:</a:t>
            </a:r>
          </a:p>
          <a:p>
            <a:pPr lvl="1"/>
            <a:r>
              <a:rPr lang="en-IN" altLang="en-US" sz="2400" dirty="0"/>
              <a:t>Satisfying </a:t>
            </a:r>
            <a:r>
              <a:rPr lang="en-IN" altLang="en-US" sz="2400" dirty="0" err="1"/>
              <a:t>MxN</a:t>
            </a:r>
            <a:r>
              <a:rPr lang="en-IN" altLang="en-US" sz="2400" dirty="0"/>
              <a:t>/P trigger condition within a nominal </a:t>
            </a:r>
            <a:r>
              <a:rPr lang="en-IN" altLang="en-US" sz="2400" b="1" dirty="0"/>
              <a:t>coincidence window of 100 ns </a:t>
            </a:r>
            <a:r>
              <a:rPr lang="en-IN" altLang="en-US" sz="2400" dirty="0"/>
              <a:t>anywhere within detector volume with uniform trigger </a:t>
            </a:r>
            <a:r>
              <a:rPr lang="en-IN" altLang="en-US" sz="2400" dirty="0" smtClean="0"/>
              <a:t>efficiency - </a:t>
            </a:r>
            <a:endParaRPr lang="en-IN" altLang="en-US" sz="2400" dirty="0"/>
          </a:p>
          <a:p>
            <a:pPr lvl="1"/>
            <a:r>
              <a:rPr lang="en-IN" altLang="en-US" sz="2400" dirty="0"/>
              <a:t>Generation and distribution of global trigger signal.</a:t>
            </a:r>
          </a:p>
          <a:p>
            <a:pPr lvl="1"/>
            <a:r>
              <a:rPr lang="en-IN" altLang="en-US" sz="2400" dirty="0"/>
              <a:t>Maximum Trigger Latency:  1us Maximum</a:t>
            </a:r>
          </a:p>
          <a:p>
            <a:endParaRPr lang="en-IN" altLang="en-US" sz="2400" dirty="0"/>
          </a:p>
          <a:p>
            <a:r>
              <a:rPr lang="en-IN" altLang="en-US" sz="2400" b="1" dirty="0"/>
              <a:t>Back-end Computer system interface requirements</a:t>
            </a:r>
          </a:p>
          <a:p>
            <a:pPr lvl="1"/>
            <a:r>
              <a:rPr lang="en-IN" altLang="en-US" sz="2400" dirty="0"/>
              <a:t>Masking feature for each of the pre-trigger signals from each of the RPCs.</a:t>
            </a:r>
          </a:p>
          <a:p>
            <a:pPr lvl="1"/>
            <a:r>
              <a:rPr lang="en-IN" altLang="en-US" sz="2400" dirty="0"/>
              <a:t>Monitoring the rates of pre-trigger signals, segment level triggers and global trigger</a:t>
            </a:r>
            <a:r>
              <a:rPr lang="en-IN" altLang="en-US" sz="2400" dirty="0" smtClean="0"/>
              <a:t>.</a:t>
            </a:r>
          </a:p>
          <a:p>
            <a:pPr lvl="1"/>
            <a:endParaRPr lang="en-IN" altLang="en-US" sz="1650" dirty="0"/>
          </a:p>
          <a:p>
            <a:pPr lvl="1"/>
            <a:endParaRPr lang="en-IN" altLang="en-US" sz="1650" dirty="0"/>
          </a:p>
          <a:p>
            <a:pPr>
              <a:defRPr/>
            </a:pPr>
            <a:endParaRPr lang="en-US" sz="2400" b="1" dirty="0"/>
          </a:p>
          <a:p>
            <a:endParaRPr lang="en-IN" sz="1500" dirty="0"/>
          </a:p>
        </p:txBody>
      </p:sp>
    </p:spTree>
    <p:extLst>
      <p:ext uri="{BB962C8B-B14F-4D97-AF65-F5344CB8AC3E}">
        <p14:creationId xmlns:p14="http://schemas.microsoft.com/office/powerpoint/2010/main" val="196835124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Trigger System</a:t>
            </a:r>
          </a:p>
        </p:txBody>
      </p:sp>
      <p:pic>
        <p:nvPicPr>
          <p:cNvPr id="4" name="Content Placeholder 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31201" y="1143000"/>
            <a:ext cx="8040446" cy="38609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24200" y="4246179"/>
            <a:ext cx="3890668" cy="2469793"/>
          </a:xfrm>
          <a:prstGeom prst="rect">
            <a:avLst/>
          </a:prstGeom>
        </p:spPr>
      </p:pic>
    </p:spTree>
    <p:extLst>
      <p:ext uri="{BB962C8B-B14F-4D97-AF65-F5344CB8AC3E}">
        <p14:creationId xmlns:p14="http://schemas.microsoft.com/office/powerpoint/2010/main" val="391137241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Integrated System</a:t>
            </a:r>
          </a:p>
        </p:txBody>
      </p:sp>
      <p:pic>
        <p:nvPicPr>
          <p:cNvPr id="4" name="Content Placeholder 3" descr="C:\Users\SOURABH\Desktop\colloquim\my_contribution_picture.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400576" y="1929500"/>
            <a:ext cx="6394361" cy="40407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6458594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p>
            <a:pPr>
              <a:defRPr/>
            </a:pPr>
            <a:r>
              <a:rPr lang="en-US"/>
              <a:t>03/10/17</a:t>
            </a:r>
          </a:p>
        </p:txBody>
      </p:sp>
      <p:pic>
        <p:nvPicPr>
          <p:cNvPr id="3" name="Picture 2"/>
          <p:cNvPicPr>
            <a:picLocks noChangeAspect="1" noChangeArrowheads="1"/>
          </p:cNvPicPr>
          <p:nvPr/>
        </p:nvPicPr>
        <p:blipFill>
          <a:blip r:embed="rId2"/>
          <a:srcRect/>
          <a:stretch>
            <a:fillRect/>
          </a:stretch>
        </p:blipFill>
        <p:spPr bwMode="auto">
          <a:xfrm>
            <a:off x="285750" y="914400"/>
            <a:ext cx="5314950" cy="5721097"/>
          </a:xfrm>
          <a:prstGeom prst="rect">
            <a:avLst/>
          </a:prstGeom>
          <a:noFill/>
          <a:ln w="9525">
            <a:noFill/>
            <a:miter lim="800000"/>
            <a:headEnd/>
            <a:tailEnd/>
          </a:ln>
          <a:effectLst/>
        </p:spPr>
      </p:pic>
      <p:sp>
        <p:nvSpPr>
          <p:cNvPr id="4" name="Rectangle 3"/>
          <p:cNvSpPr/>
          <p:nvPr/>
        </p:nvSpPr>
        <p:spPr>
          <a:xfrm>
            <a:off x="5600700" y="373392"/>
            <a:ext cx="3429000" cy="5560561"/>
          </a:xfrm>
          <a:prstGeom prst="rect">
            <a:avLst/>
          </a:prstGeom>
        </p:spPr>
        <p:txBody>
          <a:bodyPr wrap="square">
            <a:spAutoFit/>
          </a:bodyPr>
          <a:lstStyle/>
          <a:p>
            <a:pPr>
              <a:lnSpc>
                <a:spcPct val="94000"/>
              </a:lnSpc>
              <a:buClr>
                <a:srgbClr val="000000"/>
              </a:buClr>
              <a:buSzPct val="45000"/>
            </a:pPr>
            <a:r>
              <a:rPr lang="en-US" b="1" spc="-1" dirty="0">
                <a:solidFill>
                  <a:srgbClr val="C00000"/>
                </a:solidFill>
                <a:uFill>
                  <a:solidFill>
                    <a:srgbClr val="FFFFFF"/>
                  </a:solidFill>
                </a:uFill>
                <a:latin typeface="Candara" panose="020E0502030303020204" pitchFamily="34" charset="0"/>
                <a:ea typeface="DejaVu Sans"/>
              </a:rPr>
              <a:t>Architectural</a:t>
            </a:r>
            <a:r>
              <a:rPr lang="en-US" spc="-1" dirty="0">
                <a:solidFill>
                  <a:srgbClr val="C00000"/>
                </a:solidFill>
                <a:uFill>
                  <a:solidFill>
                    <a:srgbClr val="FFFFFF"/>
                  </a:solidFill>
                </a:uFill>
                <a:latin typeface="Candara" panose="020E0502030303020204" pitchFamily="34" charset="0"/>
                <a:ea typeface="DejaVu Sans"/>
              </a:rPr>
              <a:t> </a:t>
            </a:r>
            <a:r>
              <a:rPr lang="en-US" b="1" spc="-1" dirty="0">
                <a:solidFill>
                  <a:srgbClr val="C00000"/>
                </a:solidFill>
                <a:uFill>
                  <a:solidFill>
                    <a:srgbClr val="FFFFFF"/>
                  </a:solidFill>
                </a:uFill>
                <a:latin typeface="Candara" panose="020E0502030303020204" pitchFamily="34" charset="0"/>
                <a:ea typeface="DejaVu Sans"/>
              </a:rPr>
              <a:t>highlights</a:t>
            </a:r>
          </a:p>
          <a:p>
            <a:pPr marL="162000" indent="-162000">
              <a:lnSpc>
                <a:spcPct val="94000"/>
              </a:lnSpc>
              <a:buClr>
                <a:srgbClr val="000000"/>
              </a:buClr>
              <a:buSzPct val="45000"/>
              <a:buFont typeface="Wingdings" charset="2"/>
              <a:buChar char=""/>
            </a:pPr>
            <a:endParaRPr lang="en-US" spc="-1" dirty="0">
              <a:solidFill>
                <a:srgbClr val="000000"/>
              </a:solidFill>
              <a:uFill>
                <a:solidFill>
                  <a:srgbClr val="FFFFFF"/>
                </a:solidFill>
              </a:uFill>
              <a:latin typeface="Candara" panose="020E0502030303020204" pitchFamily="34" charset="0"/>
            </a:endParaRPr>
          </a:p>
          <a:p>
            <a:pPr marL="162000" indent="-162000">
              <a:lnSpc>
                <a:spcPct val="94000"/>
              </a:lnSpc>
              <a:buClr>
                <a:srgbClr val="000000"/>
              </a:buClr>
              <a:buSzPct val="45000"/>
              <a:buFont typeface="Wingdings" charset="2"/>
              <a:buChar char=""/>
            </a:pPr>
            <a:r>
              <a:rPr lang="en-US" spc="-1" dirty="0">
                <a:solidFill>
                  <a:srgbClr val="000000"/>
                </a:solidFill>
                <a:uFill>
                  <a:solidFill>
                    <a:srgbClr val="FFFFFF"/>
                  </a:solidFill>
                </a:uFill>
                <a:latin typeface="Candara"/>
              </a:rPr>
              <a:t>Lock less concurrent data structures </a:t>
            </a:r>
            <a:endParaRPr lang="en-US" spc="-1" dirty="0" smtClean="0">
              <a:solidFill>
                <a:srgbClr val="000000"/>
              </a:solidFill>
              <a:uFill>
                <a:solidFill>
                  <a:srgbClr val="FFFFFF"/>
                </a:solidFill>
              </a:uFill>
              <a:latin typeface="Candara"/>
            </a:endParaRPr>
          </a:p>
          <a:p>
            <a:pPr marL="162000" indent="-162000">
              <a:lnSpc>
                <a:spcPct val="94000"/>
              </a:lnSpc>
              <a:buClr>
                <a:srgbClr val="000000"/>
              </a:buClr>
              <a:buSzPct val="45000"/>
              <a:buFont typeface="Wingdings" charset="2"/>
              <a:buChar char=""/>
            </a:pPr>
            <a:r>
              <a:rPr lang="en-US" spc="-1" dirty="0" smtClean="0">
                <a:solidFill>
                  <a:srgbClr val="000000"/>
                </a:solidFill>
                <a:uFill>
                  <a:solidFill>
                    <a:srgbClr val="FFFFFF"/>
                  </a:solidFill>
                </a:uFill>
                <a:latin typeface="Candara"/>
              </a:rPr>
              <a:t>Scalable </a:t>
            </a:r>
            <a:r>
              <a:rPr lang="en-US" spc="-1" dirty="0">
                <a:solidFill>
                  <a:srgbClr val="000000"/>
                </a:solidFill>
                <a:uFill>
                  <a:solidFill>
                    <a:srgbClr val="FFFFFF"/>
                  </a:solidFill>
                </a:uFill>
                <a:latin typeface="Candara"/>
              </a:rPr>
              <a:t>network client /</a:t>
            </a:r>
            <a:r>
              <a:rPr lang="en-US" spc="-1" dirty="0" smtClean="0">
                <a:solidFill>
                  <a:srgbClr val="000000"/>
                </a:solidFill>
                <a:uFill>
                  <a:solidFill>
                    <a:srgbClr val="FFFFFF"/>
                  </a:solidFill>
                </a:uFill>
                <a:latin typeface="Candara"/>
              </a:rPr>
              <a:t>server</a:t>
            </a:r>
            <a:endParaRPr lang="en-US" spc="-1" dirty="0">
              <a:solidFill>
                <a:srgbClr val="000000"/>
              </a:solidFill>
              <a:uFill>
                <a:solidFill>
                  <a:srgbClr val="FFFFFF"/>
                </a:solidFill>
              </a:uFill>
              <a:latin typeface="Candara"/>
            </a:endParaRPr>
          </a:p>
          <a:p>
            <a:pPr marL="162000" indent="-162000">
              <a:lnSpc>
                <a:spcPct val="94000"/>
              </a:lnSpc>
              <a:buClr>
                <a:srgbClr val="000000"/>
              </a:buClr>
              <a:buSzPct val="45000"/>
              <a:buFont typeface="Wingdings" charset="2"/>
              <a:buChar char=""/>
            </a:pPr>
            <a:r>
              <a:rPr lang="en-US" spc="-1" dirty="0">
                <a:solidFill>
                  <a:srgbClr val="000000"/>
                </a:solidFill>
                <a:uFill>
                  <a:solidFill>
                    <a:srgbClr val="FFFFFF"/>
                  </a:solidFill>
                </a:uFill>
                <a:latin typeface="Candara"/>
              </a:rPr>
              <a:t>Event aggregation </a:t>
            </a:r>
            <a:endParaRPr lang="en-US" spc="-1" dirty="0" smtClean="0">
              <a:solidFill>
                <a:srgbClr val="000000"/>
              </a:solidFill>
              <a:uFill>
                <a:solidFill>
                  <a:srgbClr val="FFFFFF"/>
                </a:solidFill>
              </a:uFill>
              <a:latin typeface="Candara"/>
            </a:endParaRPr>
          </a:p>
          <a:p>
            <a:pPr marL="162000" indent="-162000">
              <a:lnSpc>
                <a:spcPct val="94000"/>
              </a:lnSpc>
              <a:buClr>
                <a:srgbClr val="000000"/>
              </a:buClr>
              <a:buSzPct val="45000"/>
              <a:buFont typeface="Wingdings" charset="2"/>
              <a:buChar char=""/>
            </a:pPr>
            <a:r>
              <a:rPr lang="en-US" spc="-1" dirty="0" smtClean="0">
                <a:solidFill>
                  <a:srgbClr val="000000"/>
                </a:solidFill>
                <a:uFill>
                  <a:solidFill>
                    <a:srgbClr val="FFFFFF"/>
                  </a:solidFill>
                </a:uFill>
                <a:latin typeface="Candara"/>
              </a:rPr>
              <a:t>Data </a:t>
            </a:r>
            <a:r>
              <a:rPr lang="en-US" spc="-1" dirty="0">
                <a:solidFill>
                  <a:srgbClr val="000000"/>
                </a:solidFill>
                <a:uFill>
                  <a:solidFill>
                    <a:srgbClr val="FFFFFF"/>
                  </a:solidFill>
                </a:uFill>
                <a:latin typeface="Candara"/>
              </a:rPr>
              <a:t>Processing with pluggable algorithm and pipelining</a:t>
            </a:r>
          </a:p>
          <a:p>
            <a:pPr marL="162000" indent="-162000">
              <a:lnSpc>
                <a:spcPct val="94000"/>
              </a:lnSpc>
              <a:buClr>
                <a:srgbClr val="000000"/>
              </a:buClr>
              <a:buSzPct val="45000"/>
              <a:buFont typeface="Wingdings" charset="2"/>
              <a:buChar char=""/>
            </a:pPr>
            <a:r>
              <a:rPr lang="en-US" spc="-1" dirty="0">
                <a:solidFill>
                  <a:srgbClr val="000000"/>
                </a:solidFill>
                <a:uFill>
                  <a:solidFill>
                    <a:srgbClr val="FFFFFF"/>
                  </a:solidFill>
                </a:uFill>
                <a:latin typeface="Candara"/>
              </a:rPr>
              <a:t>Control Components based </a:t>
            </a:r>
            <a:r>
              <a:rPr lang="en-US" spc="-1" dirty="0" smtClean="0">
                <a:solidFill>
                  <a:srgbClr val="000000"/>
                </a:solidFill>
                <a:uFill>
                  <a:solidFill>
                    <a:srgbClr val="FFFFFF"/>
                  </a:solidFill>
                </a:uFill>
                <a:latin typeface="Candara"/>
              </a:rPr>
              <a:t>FSM </a:t>
            </a:r>
          </a:p>
          <a:p>
            <a:pPr marL="162000" indent="-162000">
              <a:lnSpc>
                <a:spcPct val="94000"/>
              </a:lnSpc>
              <a:buClr>
                <a:srgbClr val="000000"/>
              </a:buClr>
              <a:buSzPct val="45000"/>
              <a:buFont typeface="Wingdings" charset="2"/>
              <a:buChar char=""/>
            </a:pPr>
            <a:r>
              <a:rPr lang="en-US" spc="-1" dirty="0" smtClean="0">
                <a:solidFill>
                  <a:srgbClr val="000000"/>
                </a:solidFill>
                <a:uFill>
                  <a:solidFill>
                    <a:srgbClr val="FFFFFF"/>
                  </a:solidFill>
                </a:uFill>
                <a:latin typeface="Candara"/>
              </a:rPr>
              <a:t>Type </a:t>
            </a:r>
            <a:r>
              <a:rPr lang="en-US" spc="-1" dirty="0">
                <a:solidFill>
                  <a:srgbClr val="000000"/>
                </a:solidFill>
                <a:uFill>
                  <a:solidFill>
                    <a:srgbClr val="FFFFFF"/>
                  </a:solidFill>
                </a:uFill>
                <a:latin typeface="Candara"/>
              </a:rPr>
              <a:t>providers for accessing unstructured binary data</a:t>
            </a:r>
          </a:p>
          <a:p>
            <a:pPr marL="162000" indent="-162000">
              <a:lnSpc>
                <a:spcPct val="94000"/>
              </a:lnSpc>
              <a:buClr>
                <a:srgbClr val="000000"/>
              </a:buClr>
              <a:buSzPct val="45000"/>
              <a:buFont typeface="Wingdings" charset="2"/>
              <a:buChar char=""/>
            </a:pPr>
            <a:r>
              <a:rPr lang="en-US" spc="-1" dirty="0">
                <a:solidFill>
                  <a:srgbClr val="000000"/>
                </a:solidFill>
                <a:uFill>
                  <a:solidFill>
                    <a:srgbClr val="FFFFFF"/>
                  </a:solidFill>
                </a:uFill>
                <a:latin typeface="Candara"/>
              </a:rPr>
              <a:t>Presentation Framework – Qt, WPF, Root</a:t>
            </a:r>
          </a:p>
          <a:p>
            <a:pPr marL="162000" indent="-162000">
              <a:lnSpc>
                <a:spcPct val="94000"/>
              </a:lnSpc>
              <a:buClr>
                <a:srgbClr val="000000"/>
              </a:buClr>
              <a:buSzPct val="45000"/>
              <a:buFont typeface="Wingdings" charset="2"/>
              <a:buChar char=""/>
            </a:pPr>
            <a:r>
              <a:rPr lang="en-US" spc="-1" dirty="0">
                <a:solidFill>
                  <a:srgbClr val="000000"/>
                </a:solidFill>
                <a:uFill>
                  <a:solidFill>
                    <a:srgbClr val="FFFFFF"/>
                  </a:solidFill>
                </a:uFill>
                <a:latin typeface="Candara"/>
              </a:rPr>
              <a:t>Data Storage – NoSQL based, ROOT Based </a:t>
            </a:r>
          </a:p>
          <a:p>
            <a:pPr marL="162000" indent="-162000">
              <a:lnSpc>
                <a:spcPct val="94000"/>
              </a:lnSpc>
              <a:buClr>
                <a:srgbClr val="000000"/>
              </a:buClr>
              <a:buSzPct val="45000"/>
              <a:buFont typeface="Wingdings" charset="2"/>
              <a:buChar char=""/>
            </a:pPr>
            <a:r>
              <a:rPr lang="en-US" spc="-1" dirty="0">
                <a:solidFill>
                  <a:srgbClr val="000000"/>
                </a:solidFill>
                <a:uFill>
                  <a:solidFill>
                    <a:srgbClr val="FFFFFF"/>
                  </a:solidFill>
                </a:uFill>
                <a:latin typeface="Candara"/>
              </a:rPr>
              <a:t>Technologies: F#, C#, LINQ, Berkeley DB , C++ interop</a:t>
            </a:r>
          </a:p>
          <a:p>
            <a:pPr marL="162000" indent="-162000">
              <a:lnSpc>
                <a:spcPct val="94000"/>
              </a:lnSpc>
              <a:buClr>
                <a:srgbClr val="000000"/>
              </a:buClr>
              <a:buSzPct val="45000"/>
              <a:buFont typeface="Wingdings" charset="2"/>
              <a:buChar char=""/>
            </a:pPr>
            <a:r>
              <a:rPr lang="en-US" spc="-1" dirty="0">
                <a:solidFill>
                  <a:srgbClr val="000000"/>
                </a:solidFill>
                <a:uFill>
                  <a:solidFill>
                    <a:srgbClr val="FFFFFF"/>
                  </a:solidFill>
                </a:uFill>
                <a:latin typeface="Candara"/>
              </a:rPr>
              <a:t>Exploitation of computational power of Multicore, GPU for performance enhancement</a:t>
            </a:r>
          </a:p>
        </p:txBody>
      </p:sp>
      <p:sp>
        <p:nvSpPr>
          <p:cNvPr id="5" name="Rectangle 4"/>
          <p:cNvSpPr/>
          <p:nvPr/>
        </p:nvSpPr>
        <p:spPr>
          <a:xfrm>
            <a:off x="1257300" y="243840"/>
            <a:ext cx="4000500" cy="590931"/>
          </a:xfrm>
          <a:prstGeom prst="rect">
            <a:avLst/>
          </a:prstGeom>
        </p:spPr>
        <p:txBody>
          <a:bodyPr wrap="square">
            <a:spAutoFit/>
          </a:bodyPr>
          <a:lstStyle/>
          <a:p>
            <a:pPr>
              <a:lnSpc>
                <a:spcPct val="90000"/>
              </a:lnSpc>
              <a:buSzPct val="10000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a:pPr>
            <a:r>
              <a:rPr lang="en-US" altLang="en-US" sz="3600" dirty="0">
                <a:solidFill>
                  <a:srgbClr val="000000"/>
                </a:solidFill>
                <a:latin typeface="Candara" charset="0"/>
                <a:ea typeface="ＭＳ Ｐゴシック" charset="0"/>
                <a:cs typeface="AR PL UMing HK" charset="0"/>
              </a:rPr>
              <a:t>BDAQ for mini-ICAL</a:t>
            </a:r>
          </a:p>
        </p:txBody>
      </p:sp>
    </p:spTree>
    <p:extLst>
      <p:ext uri="{BB962C8B-B14F-4D97-AF65-F5344CB8AC3E}">
        <p14:creationId xmlns:p14="http://schemas.microsoft.com/office/powerpoint/2010/main" val="182508977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ext Box 1"/>
          <p:cNvSpPr txBox="1">
            <a:spLocks noChangeArrowheads="1"/>
          </p:cNvSpPr>
          <p:nvPr/>
        </p:nvSpPr>
        <p:spPr bwMode="auto">
          <a:xfrm>
            <a:off x="6057260" y="6507992"/>
            <a:ext cx="1599992" cy="273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7491" tIns="35095" rIns="67491" bIns="35095" anchor="ctr"/>
          <a:lstStyle>
            <a:lvl1pPr>
              <a:spcBef>
                <a:spcPts val="8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3200">
                <a:solidFill>
                  <a:srgbClr val="000000"/>
                </a:solidFill>
                <a:latin typeface="Calibri" pitchFamily="34" charset="0"/>
                <a:ea typeface="MS PGothic" pitchFamily="34" charset="-128"/>
                <a:cs typeface="MS PGothic" pitchFamily="34" charset="-128"/>
              </a:defRPr>
            </a:lvl1pPr>
            <a:lvl2pPr>
              <a:spcBef>
                <a:spcPts val="7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itchFamily="34" charset="0"/>
                <a:ea typeface="MS PGothic" pitchFamily="34" charset="-128"/>
                <a:cs typeface="WenQuanYi Zen Hei Sharp"/>
              </a:defRPr>
            </a:lvl2pPr>
            <a:lvl3pPr>
              <a:spcBef>
                <a:spcPts val="6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itchFamily="34" charset="0"/>
                <a:ea typeface="MS PGothic" pitchFamily="34" charset="-128"/>
                <a:cs typeface="WenQuanYi Zen Hei Sharp"/>
              </a:defRPr>
            </a:lvl3pPr>
            <a:lvl4pPr>
              <a:spcBef>
                <a:spcPts val="5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4pPr>
            <a:lvl5pPr>
              <a:spcBef>
                <a:spcPts val="5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5pPr>
            <a:lvl6pPr marL="2514600" indent="-228600" defTabSz="457200" eaLnBrk="0" fontAlgn="base" hangingPunct="0">
              <a:spcBef>
                <a:spcPts val="5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6pPr>
            <a:lvl7pPr marL="2971800" indent="-228600" defTabSz="457200" eaLnBrk="0" fontAlgn="base" hangingPunct="0">
              <a:spcBef>
                <a:spcPts val="5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7pPr>
            <a:lvl8pPr marL="3429000" indent="-228600" defTabSz="457200" eaLnBrk="0" fontAlgn="base" hangingPunct="0">
              <a:spcBef>
                <a:spcPts val="5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8pPr>
            <a:lvl9pPr marL="3886200" indent="-228600" defTabSz="457200" eaLnBrk="0" fontAlgn="base" hangingPunct="0">
              <a:spcBef>
                <a:spcPts val="5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9pPr>
          </a:lstStyle>
          <a:p>
            <a:pPr algn="r" defTabSz="342854" fontAlgn="base">
              <a:spcBef>
                <a:spcPct val="0"/>
              </a:spcBef>
              <a:spcAft>
                <a:spcPct val="0"/>
              </a:spcAft>
              <a:buClrTx/>
              <a:tabLst>
                <a:tab pos="0" algn="l"/>
                <a:tab pos="342854" algn="l"/>
                <a:tab pos="685709" algn="l"/>
                <a:tab pos="1028563" algn="l"/>
                <a:tab pos="1371417" algn="l"/>
                <a:tab pos="1714271" algn="l"/>
                <a:tab pos="2057126" algn="l"/>
                <a:tab pos="2399980" algn="l"/>
                <a:tab pos="2742834" algn="l"/>
                <a:tab pos="3085689" algn="l"/>
                <a:tab pos="3428543" algn="l"/>
                <a:tab pos="3771397" algn="l"/>
                <a:tab pos="4114251" algn="l"/>
                <a:tab pos="4457106" algn="l"/>
                <a:tab pos="4799960" algn="l"/>
                <a:tab pos="5142814" algn="l"/>
                <a:tab pos="5485668" algn="l"/>
                <a:tab pos="5828523" algn="l"/>
                <a:tab pos="6171377" algn="l"/>
                <a:tab pos="6514231" algn="l"/>
                <a:tab pos="6857086" algn="l"/>
              </a:tabLst>
            </a:pPr>
            <a:fld id="{837A341C-60CF-4109-9817-282B90565E55}" type="slidenum">
              <a:rPr lang="en-US" altLang="en-US" sz="900">
                <a:solidFill>
                  <a:srgbClr val="898989"/>
                </a:solidFill>
              </a:rPr>
              <a:pPr algn="r" defTabSz="342854" fontAlgn="base">
                <a:spcBef>
                  <a:spcPct val="0"/>
                </a:spcBef>
                <a:spcAft>
                  <a:spcPct val="0"/>
                </a:spcAft>
                <a:buClrTx/>
                <a:tabLst>
                  <a:tab pos="0" algn="l"/>
                  <a:tab pos="342854" algn="l"/>
                  <a:tab pos="685709" algn="l"/>
                  <a:tab pos="1028563" algn="l"/>
                  <a:tab pos="1371417" algn="l"/>
                  <a:tab pos="1714271" algn="l"/>
                  <a:tab pos="2057126" algn="l"/>
                  <a:tab pos="2399980" algn="l"/>
                  <a:tab pos="2742834" algn="l"/>
                  <a:tab pos="3085689" algn="l"/>
                  <a:tab pos="3428543" algn="l"/>
                  <a:tab pos="3771397" algn="l"/>
                  <a:tab pos="4114251" algn="l"/>
                  <a:tab pos="4457106" algn="l"/>
                  <a:tab pos="4799960" algn="l"/>
                  <a:tab pos="5142814" algn="l"/>
                  <a:tab pos="5485668" algn="l"/>
                  <a:tab pos="5828523" algn="l"/>
                  <a:tab pos="6171377" algn="l"/>
                  <a:tab pos="6514231" algn="l"/>
                  <a:tab pos="6857086" algn="l"/>
                </a:tabLst>
              </a:pPr>
              <a:t>28</a:t>
            </a:fld>
            <a:endParaRPr lang="en-US" altLang="en-US" sz="900">
              <a:solidFill>
                <a:srgbClr val="898989"/>
              </a:solidFill>
            </a:endParaRPr>
          </a:p>
        </p:txBody>
      </p:sp>
      <p:sp>
        <p:nvSpPr>
          <p:cNvPr id="58371" name="Rectangle 2"/>
          <p:cNvSpPr>
            <a:spLocks noChangeArrowheads="1"/>
          </p:cNvSpPr>
          <p:nvPr/>
        </p:nvSpPr>
        <p:spPr bwMode="auto">
          <a:xfrm>
            <a:off x="1255499" y="3817003"/>
            <a:ext cx="1329458" cy="1284515"/>
          </a:xfrm>
          <a:prstGeom prst="rect">
            <a:avLst/>
          </a:prstGeom>
          <a:solidFill>
            <a:srgbClr val="4F81BD"/>
          </a:solidFill>
          <a:ln w="25560" cap="sq">
            <a:solidFill>
              <a:srgbClr val="385D8A"/>
            </a:solidFill>
            <a:miter lim="800000"/>
            <a:headEnd/>
            <a:tailEnd/>
          </a:ln>
        </p:spPr>
        <p:txBody>
          <a:bodyPr lIns="67491" tIns="35095" rIns="67491" bIns="35095" anchor="ctr"/>
          <a:lstStyle>
            <a:lvl1pPr>
              <a:spcBef>
                <a:spcPts val="8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3200">
                <a:solidFill>
                  <a:srgbClr val="000000"/>
                </a:solidFill>
                <a:latin typeface="Calibri" pitchFamily="34" charset="0"/>
                <a:ea typeface="MS PGothic" pitchFamily="34" charset="-128"/>
                <a:cs typeface="MS PGothic" pitchFamily="34" charset="-128"/>
              </a:defRPr>
            </a:lvl1pPr>
            <a:lvl2pPr>
              <a:spcBef>
                <a:spcPts val="7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itchFamily="34" charset="0"/>
                <a:ea typeface="MS PGothic" pitchFamily="34" charset="-128"/>
                <a:cs typeface="WenQuanYi Zen Hei Sharp"/>
              </a:defRPr>
            </a:lvl2pPr>
            <a:lvl3pPr>
              <a:spcBef>
                <a:spcPts val="6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itchFamily="34" charset="0"/>
                <a:ea typeface="MS PGothic" pitchFamily="34" charset="-128"/>
                <a:cs typeface="WenQuanYi Zen Hei Sharp"/>
              </a:defRPr>
            </a:lvl3pPr>
            <a:lvl4pPr>
              <a:spcBef>
                <a:spcPts val="5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4pPr>
            <a:lvl5pPr>
              <a:spcBef>
                <a:spcPts val="5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5pPr>
            <a:lvl6pPr marL="2514600" indent="-228600" defTabSz="457200" eaLnBrk="0" fontAlgn="base" hangingPunct="0">
              <a:spcBef>
                <a:spcPts val="5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6pPr>
            <a:lvl7pPr marL="2971800" indent="-228600" defTabSz="457200" eaLnBrk="0" fontAlgn="base" hangingPunct="0">
              <a:spcBef>
                <a:spcPts val="5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7pPr>
            <a:lvl8pPr marL="3429000" indent="-228600" defTabSz="457200" eaLnBrk="0" fontAlgn="base" hangingPunct="0">
              <a:spcBef>
                <a:spcPts val="5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8pPr>
            <a:lvl9pPr marL="3886200" indent="-228600" defTabSz="457200" eaLnBrk="0" fontAlgn="base" hangingPunct="0">
              <a:spcBef>
                <a:spcPts val="5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9pPr>
          </a:lstStyle>
          <a:p>
            <a:pPr algn="ctr" defTabSz="342854" fontAlgn="base">
              <a:spcBef>
                <a:spcPct val="0"/>
              </a:spcBef>
              <a:spcAft>
                <a:spcPct val="0"/>
              </a:spcAft>
              <a:buClrTx/>
              <a:tabLst>
                <a:tab pos="0" algn="l"/>
                <a:tab pos="342854" algn="l"/>
                <a:tab pos="685709" algn="l"/>
                <a:tab pos="1028563" algn="l"/>
                <a:tab pos="1371417" algn="l"/>
                <a:tab pos="1714271" algn="l"/>
                <a:tab pos="2057126" algn="l"/>
                <a:tab pos="2399980" algn="l"/>
                <a:tab pos="2742834" algn="l"/>
                <a:tab pos="3085689" algn="l"/>
                <a:tab pos="3428543" algn="l"/>
                <a:tab pos="3771397" algn="l"/>
                <a:tab pos="4114251" algn="l"/>
                <a:tab pos="4457106" algn="l"/>
                <a:tab pos="4799960" algn="l"/>
                <a:tab pos="5142814" algn="l"/>
                <a:tab pos="5485668" algn="l"/>
                <a:tab pos="5828523" algn="l"/>
                <a:tab pos="6171377" algn="l"/>
                <a:tab pos="6514231" algn="l"/>
                <a:tab pos="6857086" algn="l"/>
              </a:tabLst>
            </a:pPr>
            <a:r>
              <a:rPr lang="en-US" altLang="en-US" sz="1350" b="1" dirty="0">
                <a:solidFill>
                  <a:srgbClr val="FFFFFF"/>
                </a:solidFill>
              </a:rPr>
              <a:t>Hough transform with accumulator as Dictionary </a:t>
            </a:r>
          </a:p>
          <a:p>
            <a:pPr algn="ctr" defTabSz="342854" fontAlgn="base">
              <a:spcBef>
                <a:spcPct val="0"/>
              </a:spcBef>
              <a:spcAft>
                <a:spcPct val="0"/>
              </a:spcAft>
              <a:buClrTx/>
              <a:tabLst>
                <a:tab pos="0" algn="l"/>
                <a:tab pos="342854" algn="l"/>
                <a:tab pos="685709" algn="l"/>
                <a:tab pos="1028563" algn="l"/>
                <a:tab pos="1371417" algn="l"/>
                <a:tab pos="1714271" algn="l"/>
                <a:tab pos="2057126" algn="l"/>
                <a:tab pos="2399980" algn="l"/>
                <a:tab pos="2742834" algn="l"/>
                <a:tab pos="3085689" algn="l"/>
                <a:tab pos="3428543" algn="l"/>
                <a:tab pos="3771397" algn="l"/>
                <a:tab pos="4114251" algn="l"/>
                <a:tab pos="4457106" algn="l"/>
                <a:tab pos="4799960" algn="l"/>
                <a:tab pos="5142814" algn="l"/>
                <a:tab pos="5485668" algn="l"/>
                <a:tab pos="5828523" algn="l"/>
                <a:tab pos="6171377" algn="l"/>
                <a:tab pos="6514231" algn="l"/>
                <a:tab pos="6857086" algn="l"/>
              </a:tabLst>
            </a:pPr>
            <a:r>
              <a:rPr lang="en-US" altLang="en-US" sz="1350" b="1" dirty="0">
                <a:solidFill>
                  <a:srgbClr val="FFFFFF"/>
                </a:solidFill>
              </a:rPr>
              <a:t>(</a:t>
            </a:r>
            <a:r>
              <a:rPr lang="el-GR" altLang="en-US" sz="1350" b="1" dirty="0">
                <a:solidFill>
                  <a:srgbClr val="FFFFFF"/>
                </a:solidFill>
              </a:rPr>
              <a:t>θ</a:t>
            </a:r>
            <a:r>
              <a:rPr lang="en-US" altLang="en-US" sz="1350" b="1" dirty="0">
                <a:solidFill>
                  <a:srgbClr val="FFFFFF"/>
                </a:solidFill>
              </a:rPr>
              <a:t>, rho) -&gt; set of Hit Ids</a:t>
            </a:r>
          </a:p>
        </p:txBody>
      </p:sp>
      <p:cxnSp>
        <p:nvCxnSpPr>
          <p:cNvPr id="58372" name="AutoShape 3"/>
          <p:cNvCxnSpPr>
            <a:cxnSpLocks noChangeShapeType="1"/>
            <a:stCxn id="58371" idx="3"/>
            <a:endCxn id="58373" idx="1"/>
          </p:cNvCxnSpPr>
          <p:nvPr/>
        </p:nvCxnSpPr>
        <p:spPr bwMode="auto">
          <a:xfrm flipV="1">
            <a:off x="2584957" y="4437237"/>
            <a:ext cx="389286" cy="22024"/>
          </a:xfrm>
          <a:prstGeom prst="straightConnector1">
            <a:avLst/>
          </a:prstGeom>
          <a:noFill/>
          <a:ln w="63360" cap="sq">
            <a:solidFill>
              <a:srgbClr val="4A7EBB"/>
            </a:solidFill>
            <a:miter lim="800000"/>
            <a:headEnd/>
            <a:tailEnd type="triangle" w="med" len="med"/>
          </a:ln>
          <a:extLst>
            <a:ext uri="{909E8E84-426E-40DD-AFC4-6F175D3DCCD1}">
              <a14:hiddenFill xmlns:a14="http://schemas.microsoft.com/office/drawing/2010/main">
                <a:noFill/>
              </a14:hiddenFill>
            </a:ext>
          </a:extLst>
        </p:spPr>
      </p:cxnSp>
      <p:sp>
        <p:nvSpPr>
          <p:cNvPr id="58373" name="Rectangle 4"/>
          <p:cNvSpPr>
            <a:spLocks noChangeArrowheads="1"/>
          </p:cNvSpPr>
          <p:nvPr/>
        </p:nvSpPr>
        <p:spPr bwMode="auto">
          <a:xfrm>
            <a:off x="2974243" y="3772955"/>
            <a:ext cx="1090172" cy="1328563"/>
          </a:xfrm>
          <a:prstGeom prst="rect">
            <a:avLst/>
          </a:prstGeom>
          <a:solidFill>
            <a:srgbClr val="4F81BD"/>
          </a:solidFill>
          <a:ln w="25560" cap="sq">
            <a:solidFill>
              <a:srgbClr val="385D8A"/>
            </a:solidFill>
            <a:miter lim="800000"/>
            <a:headEnd/>
            <a:tailEnd/>
          </a:ln>
        </p:spPr>
        <p:txBody>
          <a:bodyPr lIns="67491" tIns="35095" rIns="67491" bIns="35095" anchor="ctr"/>
          <a:lstStyle>
            <a:lvl1pPr>
              <a:spcBef>
                <a:spcPts val="8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3200">
                <a:solidFill>
                  <a:srgbClr val="000000"/>
                </a:solidFill>
                <a:latin typeface="Calibri" pitchFamily="34" charset="0"/>
                <a:ea typeface="MS PGothic" pitchFamily="34" charset="-128"/>
                <a:cs typeface="MS PGothic" pitchFamily="34" charset="-128"/>
              </a:defRPr>
            </a:lvl1pPr>
            <a:lvl2pPr>
              <a:spcBef>
                <a:spcPts val="7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itchFamily="34" charset="0"/>
                <a:ea typeface="MS PGothic" pitchFamily="34" charset="-128"/>
                <a:cs typeface="WenQuanYi Zen Hei Sharp"/>
              </a:defRPr>
            </a:lvl2pPr>
            <a:lvl3pPr>
              <a:spcBef>
                <a:spcPts val="6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itchFamily="34" charset="0"/>
                <a:ea typeface="MS PGothic" pitchFamily="34" charset="-128"/>
                <a:cs typeface="WenQuanYi Zen Hei Sharp"/>
              </a:defRPr>
            </a:lvl3pPr>
            <a:lvl4pPr>
              <a:spcBef>
                <a:spcPts val="5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4pPr>
            <a:lvl5pPr>
              <a:spcBef>
                <a:spcPts val="5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5pPr>
            <a:lvl6pPr marL="2514600" indent="-228600" defTabSz="457200" eaLnBrk="0" fontAlgn="base" hangingPunct="0">
              <a:spcBef>
                <a:spcPts val="5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6pPr>
            <a:lvl7pPr marL="2971800" indent="-228600" defTabSz="457200" eaLnBrk="0" fontAlgn="base" hangingPunct="0">
              <a:spcBef>
                <a:spcPts val="5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7pPr>
            <a:lvl8pPr marL="3429000" indent="-228600" defTabSz="457200" eaLnBrk="0" fontAlgn="base" hangingPunct="0">
              <a:spcBef>
                <a:spcPts val="5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8pPr>
            <a:lvl9pPr marL="3886200" indent="-228600" defTabSz="457200" eaLnBrk="0" fontAlgn="base" hangingPunct="0">
              <a:spcBef>
                <a:spcPts val="5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9pPr>
          </a:lstStyle>
          <a:p>
            <a:pPr algn="ctr" defTabSz="342854" fontAlgn="base">
              <a:spcBef>
                <a:spcPct val="0"/>
              </a:spcBef>
              <a:spcAft>
                <a:spcPct val="0"/>
              </a:spcAft>
              <a:buClrTx/>
              <a:tabLst>
                <a:tab pos="0" algn="l"/>
                <a:tab pos="342854" algn="l"/>
                <a:tab pos="685709" algn="l"/>
                <a:tab pos="1028563" algn="l"/>
                <a:tab pos="1371417" algn="l"/>
                <a:tab pos="1714271" algn="l"/>
                <a:tab pos="2057126" algn="l"/>
                <a:tab pos="2399980" algn="l"/>
                <a:tab pos="2742834" algn="l"/>
                <a:tab pos="3085689" algn="l"/>
                <a:tab pos="3428543" algn="l"/>
                <a:tab pos="3771397" algn="l"/>
                <a:tab pos="4114251" algn="l"/>
                <a:tab pos="4457106" algn="l"/>
                <a:tab pos="4799960" algn="l"/>
                <a:tab pos="5142814" algn="l"/>
                <a:tab pos="5485668" algn="l"/>
                <a:tab pos="5828523" algn="l"/>
                <a:tab pos="6171377" algn="l"/>
                <a:tab pos="6514231" algn="l"/>
                <a:tab pos="6857086" algn="l"/>
              </a:tabLst>
            </a:pPr>
            <a:r>
              <a:rPr lang="en-US" altLang="en-US" sz="1350" b="1" dirty="0">
                <a:solidFill>
                  <a:srgbClr val="FFFFFF"/>
                </a:solidFill>
              </a:rPr>
              <a:t>Hough transform with accumulator as Array of collection of bits</a:t>
            </a:r>
          </a:p>
        </p:txBody>
      </p:sp>
      <p:sp>
        <p:nvSpPr>
          <p:cNvPr id="58374" name="Rectangle 5"/>
          <p:cNvSpPr>
            <a:spLocks noChangeArrowheads="1"/>
          </p:cNvSpPr>
          <p:nvPr/>
        </p:nvSpPr>
        <p:spPr bwMode="auto">
          <a:xfrm>
            <a:off x="4305484" y="3800337"/>
            <a:ext cx="972317" cy="1301181"/>
          </a:xfrm>
          <a:prstGeom prst="rect">
            <a:avLst/>
          </a:prstGeom>
          <a:solidFill>
            <a:srgbClr val="4F81BD"/>
          </a:solidFill>
          <a:ln w="25560" cap="sq">
            <a:solidFill>
              <a:srgbClr val="385D8A"/>
            </a:solidFill>
            <a:miter lim="800000"/>
            <a:headEnd/>
            <a:tailEnd/>
          </a:ln>
        </p:spPr>
        <p:txBody>
          <a:bodyPr lIns="67491" tIns="35095" rIns="67491" bIns="35095" anchor="ctr"/>
          <a:lstStyle>
            <a:lvl1pPr>
              <a:spcBef>
                <a:spcPts val="8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3200">
                <a:solidFill>
                  <a:srgbClr val="000000"/>
                </a:solidFill>
                <a:latin typeface="Calibri" pitchFamily="34" charset="0"/>
                <a:ea typeface="MS PGothic" pitchFamily="34" charset="-128"/>
                <a:cs typeface="MS PGothic" pitchFamily="34" charset="-128"/>
              </a:defRPr>
            </a:lvl1pPr>
            <a:lvl2pPr>
              <a:spcBef>
                <a:spcPts val="7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itchFamily="34" charset="0"/>
                <a:ea typeface="MS PGothic" pitchFamily="34" charset="-128"/>
                <a:cs typeface="WenQuanYi Zen Hei Sharp"/>
              </a:defRPr>
            </a:lvl2pPr>
            <a:lvl3pPr>
              <a:spcBef>
                <a:spcPts val="6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itchFamily="34" charset="0"/>
                <a:ea typeface="MS PGothic" pitchFamily="34" charset="-128"/>
                <a:cs typeface="WenQuanYi Zen Hei Sharp"/>
              </a:defRPr>
            </a:lvl3pPr>
            <a:lvl4pPr>
              <a:spcBef>
                <a:spcPts val="5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4pPr>
            <a:lvl5pPr>
              <a:spcBef>
                <a:spcPts val="5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5pPr>
            <a:lvl6pPr marL="2514600" indent="-228600" defTabSz="457200" eaLnBrk="0" fontAlgn="base" hangingPunct="0">
              <a:spcBef>
                <a:spcPts val="5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6pPr>
            <a:lvl7pPr marL="2971800" indent="-228600" defTabSz="457200" eaLnBrk="0" fontAlgn="base" hangingPunct="0">
              <a:spcBef>
                <a:spcPts val="5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7pPr>
            <a:lvl8pPr marL="3429000" indent="-228600" defTabSz="457200" eaLnBrk="0" fontAlgn="base" hangingPunct="0">
              <a:spcBef>
                <a:spcPts val="5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8pPr>
            <a:lvl9pPr marL="3886200" indent="-228600" defTabSz="457200" eaLnBrk="0" fontAlgn="base" hangingPunct="0">
              <a:spcBef>
                <a:spcPts val="5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9pPr>
          </a:lstStyle>
          <a:p>
            <a:pPr algn="ctr" defTabSz="342854" fontAlgn="base">
              <a:spcBef>
                <a:spcPct val="0"/>
              </a:spcBef>
              <a:spcAft>
                <a:spcPct val="0"/>
              </a:spcAft>
              <a:buClrTx/>
              <a:tabLst>
                <a:tab pos="0" algn="l"/>
                <a:tab pos="342854" algn="l"/>
                <a:tab pos="685709" algn="l"/>
                <a:tab pos="1028563" algn="l"/>
                <a:tab pos="1371417" algn="l"/>
                <a:tab pos="1714271" algn="l"/>
                <a:tab pos="2057126" algn="l"/>
                <a:tab pos="2399980" algn="l"/>
                <a:tab pos="2742834" algn="l"/>
                <a:tab pos="3085689" algn="l"/>
                <a:tab pos="3428543" algn="l"/>
                <a:tab pos="3771397" algn="l"/>
                <a:tab pos="4114251" algn="l"/>
                <a:tab pos="4457106" algn="l"/>
                <a:tab pos="4799960" algn="l"/>
                <a:tab pos="5142814" algn="l"/>
                <a:tab pos="5485668" algn="l"/>
                <a:tab pos="5828523" algn="l"/>
                <a:tab pos="6171377" algn="l"/>
                <a:tab pos="6514231" algn="l"/>
                <a:tab pos="6857086" algn="l"/>
              </a:tabLst>
            </a:pPr>
            <a:r>
              <a:rPr lang="en-US" altLang="en-US" sz="1350" b="1" dirty="0">
                <a:solidFill>
                  <a:srgbClr val="FFFFFF"/>
                </a:solidFill>
              </a:rPr>
              <a:t>Optimized memory allocations to reduce GC invocations</a:t>
            </a:r>
          </a:p>
        </p:txBody>
      </p:sp>
      <p:sp>
        <p:nvSpPr>
          <p:cNvPr id="58375" name="Text Box 6"/>
          <p:cNvSpPr txBox="1">
            <a:spLocks noChangeArrowheads="1"/>
          </p:cNvSpPr>
          <p:nvPr/>
        </p:nvSpPr>
        <p:spPr bwMode="auto">
          <a:xfrm>
            <a:off x="1476036" y="3518192"/>
            <a:ext cx="933031" cy="301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7491" tIns="35095" rIns="67491" bIns="35095">
            <a:spAutoFit/>
          </a:bodyPr>
          <a:lstStyle>
            <a:lvl1pPr>
              <a:spcBef>
                <a:spcPts val="8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3200">
                <a:solidFill>
                  <a:srgbClr val="000000"/>
                </a:solidFill>
                <a:latin typeface="Calibri" pitchFamily="34" charset="0"/>
                <a:ea typeface="MS PGothic" pitchFamily="34" charset="-128"/>
                <a:cs typeface="MS PGothic" pitchFamily="34" charset="-128"/>
              </a:defRPr>
            </a:lvl1pPr>
            <a:lvl2pPr>
              <a:spcBef>
                <a:spcPts val="7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itchFamily="34" charset="0"/>
                <a:ea typeface="MS PGothic" pitchFamily="34" charset="-128"/>
                <a:cs typeface="WenQuanYi Zen Hei Sharp"/>
              </a:defRPr>
            </a:lvl2pPr>
            <a:lvl3pPr>
              <a:spcBef>
                <a:spcPts val="6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itchFamily="34" charset="0"/>
                <a:ea typeface="MS PGothic" pitchFamily="34" charset="-128"/>
                <a:cs typeface="WenQuanYi Zen Hei Sharp"/>
              </a:defRPr>
            </a:lvl3pPr>
            <a:lvl4pPr>
              <a:spcBef>
                <a:spcPts val="5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4pPr>
            <a:lvl5pPr>
              <a:spcBef>
                <a:spcPts val="5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5pPr>
            <a:lvl6pPr marL="2514600" indent="-228600" defTabSz="457200" eaLnBrk="0" fontAlgn="base" hangingPunct="0">
              <a:spcBef>
                <a:spcPts val="5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6pPr>
            <a:lvl7pPr marL="2971800" indent="-228600" defTabSz="457200" eaLnBrk="0" fontAlgn="base" hangingPunct="0">
              <a:spcBef>
                <a:spcPts val="5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7pPr>
            <a:lvl8pPr marL="3429000" indent="-228600" defTabSz="457200" eaLnBrk="0" fontAlgn="base" hangingPunct="0">
              <a:spcBef>
                <a:spcPts val="5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8pPr>
            <a:lvl9pPr marL="3886200" indent="-228600" defTabSz="457200" eaLnBrk="0" fontAlgn="base" hangingPunct="0">
              <a:spcBef>
                <a:spcPts val="5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9pPr>
          </a:lstStyle>
          <a:p>
            <a:pPr defTabSz="342854" fontAlgn="base">
              <a:spcBef>
                <a:spcPct val="0"/>
              </a:spcBef>
              <a:spcAft>
                <a:spcPct val="0"/>
              </a:spcAft>
              <a:buClrTx/>
              <a:tabLst>
                <a:tab pos="0" algn="l"/>
                <a:tab pos="342854" algn="l"/>
                <a:tab pos="685709" algn="l"/>
                <a:tab pos="1028563" algn="l"/>
                <a:tab pos="1371417" algn="l"/>
                <a:tab pos="1714271" algn="l"/>
                <a:tab pos="2057126" algn="l"/>
                <a:tab pos="2399980" algn="l"/>
                <a:tab pos="2742834" algn="l"/>
                <a:tab pos="3085689" algn="l"/>
                <a:tab pos="3428543" algn="l"/>
                <a:tab pos="3771397" algn="l"/>
                <a:tab pos="4114251" algn="l"/>
                <a:tab pos="4457106" algn="l"/>
                <a:tab pos="4799960" algn="l"/>
                <a:tab pos="5142814" algn="l"/>
                <a:tab pos="5485668" algn="l"/>
                <a:tab pos="5828523" algn="l"/>
                <a:tab pos="6171377" algn="l"/>
                <a:tab pos="6514231" algn="l"/>
                <a:tab pos="6857086" algn="l"/>
              </a:tabLst>
            </a:pPr>
            <a:r>
              <a:rPr lang="en-US" altLang="en-US" sz="1500" b="1"/>
              <a:t>186 msec</a:t>
            </a:r>
          </a:p>
        </p:txBody>
      </p:sp>
      <p:sp>
        <p:nvSpPr>
          <p:cNvPr id="58376" name="Text Box 7"/>
          <p:cNvSpPr txBox="1">
            <a:spLocks noChangeArrowheads="1"/>
          </p:cNvSpPr>
          <p:nvPr/>
        </p:nvSpPr>
        <p:spPr bwMode="auto">
          <a:xfrm>
            <a:off x="3098346" y="3475335"/>
            <a:ext cx="933032" cy="301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7491" tIns="35095" rIns="67491" bIns="35095">
            <a:spAutoFit/>
          </a:bodyPr>
          <a:lstStyle>
            <a:lvl1pPr>
              <a:spcBef>
                <a:spcPts val="8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3200">
                <a:solidFill>
                  <a:srgbClr val="000000"/>
                </a:solidFill>
                <a:latin typeface="Calibri" pitchFamily="34" charset="0"/>
                <a:ea typeface="MS PGothic" pitchFamily="34" charset="-128"/>
                <a:cs typeface="MS PGothic" pitchFamily="34" charset="-128"/>
              </a:defRPr>
            </a:lvl1pPr>
            <a:lvl2pPr>
              <a:spcBef>
                <a:spcPts val="7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itchFamily="34" charset="0"/>
                <a:ea typeface="MS PGothic" pitchFamily="34" charset="-128"/>
                <a:cs typeface="WenQuanYi Zen Hei Sharp"/>
              </a:defRPr>
            </a:lvl2pPr>
            <a:lvl3pPr>
              <a:spcBef>
                <a:spcPts val="6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itchFamily="34" charset="0"/>
                <a:ea typeface="MS PGothic" pitchFamily="34" charset="-128"/>
                <a:cs typeface="WenQuanYi Zen Hei Sharp"/>
              </a:defRPr>
            </a:lvl3pPr>
            <a:lvl4pPr>
              <a:spcBef>
                <a:spcPts val="5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4pPr>
            <a:lvl5pPr>
              <a:spcBef>
                <a:spcPts val="5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5pPr>
            <a:lvl6pPr marL="2514600" indent="-228600" defTabSz="457200" eaLnBrk="0" fontAlgn="base" hangingPunct="0">
              <a:spcBef>
                <a:spcPts val="5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6pPr>
            <a:lvl7pPr marL="2971800" indent="-228600" defTabSz="457200" eaLnBrk="0" fontAlgn="base" hangingPunct="0">
              <a:spcBef>
                <a:spcPts val="5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7pPr>
            <a:lvl8pPr marL="3429000" indent="-228600" defTabSz="457200" eaLnBrk="0" fontAlgn="base" hangingPunct="0">
              <a:spcBef>
                <a:spcPts val="5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8pPr>
            <a:lvl9pPr marL="3886200" indent="-228600" defTabSz="457200" eaLnBrk="0" fontAlgn="base" hangingPunct="0">
              <a:spcBef>
                <a:spcPts val="5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9pPr>
          </a:lstStyle>
          <a:p>
            <a:pPr defTabSz="342854" fontAlgn="base">
              <a:spcBef>
                <a:spcPct val="0"/>
              </a:spcBef>
              <a:spcAft>
                <a:spcPct val="0"/>
              </a:spcAft>
              <a:buClrTx/>
              <a:tabLst>
                <a:tab pos="0" algn="l"/>
                <a:tab pos="342854" algn="l"/>
                <a:tab pos="685709" algn="l"/>
                <a:tab pos="1028563" algn="l"/>
                <a:tab pos="1371417" algn="l"/>
                <a:tab pos="1714271" algn="l"/>
                <a:tab pos="2057126" algn="l"/>
                <a:tab pos="2399980" algn="l"/>
                <a:tab pos="2742834" algn="l"/>
                <a:tab pos="3085689" algn="l"/>
                <a:tab pos="3428543" algn="l"/>
                <a:tab pos="3771397" algn="l"/>
                <a:tab pos="4114251" algn="l"/>
                <a:tab pos="4457106" algn="l"/>
                <a:tab pos="4799960" algn="l"/>
                <a:tab pos="5142814" algn="l"/>
                <a:tab pos="5485668" algn="l"/>
                <a:tab pos="5828523" algn="l"/>
                <a:tab pos="6171377" algn="l"/>
                <a:tab pos="6514231" algn="l"/>
                <a:tab pos="6857086" algn="l"/>
              </a:tabLst>
            </a:pPr>
            <a:r>
              <a:rPr lang="en-US" altLang="en-US" sz="1500" b="1"/>
              <a:t>4 msec</a:t>
            </a:r>
          </a:p>
        </p:txBody>
      </p:sp>
      <p:sp>
        <p:nvSpPr>
          <p:cNvPr id="58377" name="Rectangle 8"/>
          <p:cNvSpPr>
            <a:spLocks noChangeArrowheads="1"/>
          </p:cNvSpPr>
          <p:nvPr/>
        </p:nvSpPr>
        <p:spPr bwMode="auto">
          <a:xfrm>
            <a:off x="5543870" y="3800337"/>
            <a:ext cx="931245" cy="1301181"/>
          </a:xfrm>
          <a:prstGeom prst="rect">
            <a:avLst/>
          </a:prstGeom>
          <a:solidFill>
            <a:srgbClr val="4F81BD"/>
          </a:solidFill>
          <a:ln w="25560" cap="sq">
            <a:solidFill>
              <a:srgbClr val="385D8A"/>
            </a:solidFill>
            <a:miter lim="800000"/>
            <a:headEnd/>
            <a:tailEnd/>
          </a:ln>
        </p:spPr>
        <p:txBody>
          <a:bodyPr lIns="67491" tIns="35095" rIns="67491" bIns="35095" anchor="ctr"/>
          <a:lstStyle>
            <a:lvl1pPr>
              <a:spcBef>
                <a:spcPts val="8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3200">
                <a:solidFill>
                  <a:srgbClr val="000000"/>
                </a:solidFill>
                <a:latin typeface="Calibri" pitchFamily="34" charset="0"/>
                <a:ea typeface="MS PGothic" pitchFamily="34" charset="-128"/>
                <a:cs typeface="MS PGothic" pitchFamily="34" charset="-128"/>
              </a:defRPr>
            </a:lvl1pPr>
            <a:lvl2pPr>
              <a:spcBef>
                <a:spcPts val="7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itchFamily="34" charset="0"/>
                <a:ea typeface="MS PGothic" pitchFamily="34" charset="-128"/>
                <a:cs typeface="WenQuanYi Zen Hei Sharp"/>
              </a:defRPr>
            </a:lvl2pPr>
            <a:lvl3pPr>
              <a:spcBef>
                <a:spcPts val="6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itchFamily="34" charset="0"/>
                <a:ea typeface="MS PGothic" pitchFamily="34" charset="-128"/>
                <a:cs typeface="WenQuanYi Zen Hei Sharp"/>
              </a:defRPr>
            </a:lvl3pPr>
            <a:lvl4pPr>
              <a:spcBef>
                <a:spcPts val="5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4pPr>
            <a:lvl5pPr>
              <a:spcBef>
                <a:spcPts val="5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5pPr>
            <a:lvl6pPr marL="2514600" indent="-228600" defTabSz="457200" eaLnBrk="0" fontAlgn="base" hangingPunct="0">
              <a:spcBef>
                <a:spcPts val="5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6pPr>
            <a:lvl7pPr marL="2971800" indent="-228600" defTabSz="457200" eaLnBrk="0" fontAlgn="base" hangingPunct="0">
              <a:spcBef>
                <a:spcPts val="5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7pPr>
            <a:lvl8pPr marL="3429000" indent="-228600" defTabSz="457200" eaLnBrk="0" fontAlgn="base" hangingPunct="0">
              <a:spcBef>
                <a:spcPts val="5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8pPr>
            <a:lvl9pPr marL="3886200" indent="-228600" defTabSz="457200" eaLnBrk="0" fontAlgn="base" hangingPunct="0">
              <a:spcBef>
                <a:spcPts val="5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9pPr>
          </a:lstStyle>
          <a:p>
            <a:pPr algn="ctr" defTabSz="342854" fontAlgn="base">
              <a:spcBef>
                <a:spcPct val="0"/>
              </a:spcBef>
              <a:spcAft>
                <a:spcPct val="0"/>
              </a:spcAft>
              <a:buClrTx/>
              <a:tabLst>
                <a:tab pos="0" algn="l"/>
                <a:tab pos="342854" algn="l"/>
                <a:tab pos="685709" algn="l"/>
                <a:tab pos="1028563" algn="l"/>
                <a:tab pos="1371417" algn="l"/>
                <a:tab pos="1714271" algn="l"/>
                <a:tab pos="2057126" algn="l"/>
                <a:tab pos="2399980" algn="l"/>
                <a:tab pos="2742834" algn="l"/>
                <a:tab pos="3085689" algn="l"/>
                <a:tab pos="3428543" algn="l"/>
                <a:tab pos="3771397" algn="l"/>
                <a:tab pos="4114251" algn="l"/>
                <a:tab pos="4457106" algn="l"/>
                <a:tab pos="4799960" algn="l"/>
                <a:tab pos="5142814" algn="l"/>
                <a:tab pos="5485668" algn="l"/>
                <a:tab pos="5828523" algn="l"/>
                <a:tab pos="6171377" algn="l"/>
                <a:tab pos="6514231" algn="l"/>
                <a:tab pos="6857086" algn="l"/>
              </a:tabLst>
            </a:pPr>
            <a:r>
              <a:rPr lang="en-US" altLang="en-US" sz="1350" b="1" dirty="0">
                <a:solidFill>
                  <a:srgbClr val="FFFFFF"/>
                </a:solidFill>
              </a:rPr>
              <a:t>Parallel run over 32 CPUs</a:t>
            </a:r>
          </a:p>
        </p:txBody>
      </p:sp>
      <p:sp>
        <p:nvSpPr>
          <p:cNvPr id="58378" name="Text Box 9"/>
          <p:cNvSpPr txBox="1">
            <a:spLocks noChangeArrowheads="1"/>
          </p:cNvSpPr>
          <p:nvPr/>
        </p:nvSpPr>
        <p:spPr bwMode="auto">
          <a:xfrm>
            <a:off x="4385840" y="3493193"/>
            <a:ext cx="933032" cy="301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7491" tIns="35095" rIns="67491" bIns="35095">
            <a:spAutoFit/>
          </a:bodyPr>
          <a:lstStyle>
            <a:lvl1pPr>
              <a:spcBef>
                <a:spcPts val="8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3200">
                <a:solidFill>
                  <a:srgbClr val="000000"/>
                </a:solidFill>
                <a:latin typeface="Calibri" pitchFamily="34" charset="0"/>
                <a:ea typeface="MS PGothic" pitchFamily="34" charset="-128"/>
                <a:cs typeface="MS PGothic" pitchFamily="34" charset="-128"/>
              </a:defRPr>
            </a:lvl1pPr>
            <a:lvl2pPr>
              <a:spcBef>
                <a:spcPts val="7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itchFamily="34" charset="0"/>
                <a:ea typeface="MS PGothic" pitchFamily="34" charset="-128"/>
                <a:cs typeface="WenQuanYi Zen Hei Sharp"/>
              </a:defRPr>
            </a:lvl2pPr>
            <a:lvl3pPr>
              <a:spcBef>
                <a:spcPts val="6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itchFamily="34" charset="0"/>
                <a:ea typeface="MS PGothic" pitchFamily="34" charset="-128"/>
                <a:cs typeface="WenQuanYi Zen Hei Sharp"/>
              </a:defRPr>
            </a:lvl3pPr>
            <a:lvl4pPr>
              <a:spcBef>
                <a:spcPts val="5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4pPr>
            <a:lvl5pPr>
              <a:spcBef>
                <a:spcPts val="5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5pPr>
            <a:lvl6pPr marL="2514600" indent="-228600" defTabSz="457200" eaLnBrk="0" fontAlgn="base" hangingPunct="0">
              <a:spcBef>
                <a:spcPts val="5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6pPr>
            <a:lvl7pPr marL="2971800" indent="-228600" defTabSz="457200" eaLnBrk="0" fontAlgn="base" hangingPunct="0">
              <a:spcBef>
                <a:spcPts val="5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7pPr>
            <a:lvl8pPr marL="3429000" indent="-228600" defTabSz="457200" eaLnBrk="0" fontAlgn="base" hangingPunct="0">
              <a:spcBef>
                <a:spcPts val="5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8pPr>
            <a:lvl9pPr marL="3886200" indent="-228600" defTabSz="457200" eaLnBrk="0" fontAlgn="base" hangingPunct="0">
              <a:spcBef>
                <a:spcPts val="5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9pPr>
          </a:lstStyle>
          <a:p>
            <a:pPr defTabSz="342854" fontAlgn="base">
              <a:spcBef>
                <a:spcPct val="0"/>
              </a:spcBef>
              <a:spcAft>
                <a:spcPct val="0"/>
              </a:spcAft>
              <a:buClrTx/>
              <a:tabLst>
                <a:tab pos="0" algn="l"/>
                <a:tab pos="342854" algn="l"/>
                <a:tab pos="685709" algn="l"/>
                <a:tab pos="1028563" algn="l"/>
                <a:tab pos="1371417" algn="l"/>
                <a:tab pos="1714271" algn="l"/>
                <a:tab pos="2057126" algn="l"/>
                <a:tab pos="2399980" algn="l"/>
                <a:tab pos="2742834" algn="l"/>
                <a:tab pos="3085689" algn="l"/>
                <a:tab pos="3428543" algn="l"/>
                <a:tab pos="3771397" algn="l"/>
                <a:tab pos="4114251" algn="l"/>
                <a:tab pos="4457106" algn="l"/>
                <a:tab pos="4799960" algn="l"/>
                <a:tab pos="5142814" algn="l"/>
                <a:tab pos="5485668" algn="l"/>
                <a:tab pos="5828523" algn="l"/>
                <a:tab pos="6171377" algn="l"/>
                <a:tab pos="6514231" algn="l"/>
                <a:tab pos="6857086" algn="l"/>
              </a:tabLst>
            </a:pPr>
            <a:r>
              <a:rPr lang="en-US" altLang="en-US" sz="1500" b="1"/>
              <a:t>0.8 msec</a:t>
            </a:r>
          </a:p>
        </p:txBody>
      </p:sp>
      <p:sp>
        <p:nvSpPr>
          <p:cNvPr id="58379" name="Text Box 10"/>
          <p:cNvSpPr txBox="1">
            <a:spLocks noChangeArrowheads="1"/>
          </p:cNvSpPr>
          <p:nvPr/>
        </p:nvSpPr>
        <p:spPr bwMode="auto">
          <a:xfrm>
            <a:off x="5599228" y="3477716"/>
            <a:ext cx="933031" cy="301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7491" tIns="35095" rIns="67491" bIns="35095">
            <a:spAutoFit/>
          </a:bodyPr>
          <a:lstStyle>
            <a:lvl1pPr>
              <a:spcBef>
                <a:spcPts val="8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3200">
                <a:solidFill>
                  <a:srgbClr val="000000"/>
                </a:solidFill>
                <a:latin typeface="Calibri" pitchFamily="34" charset="0"/>
                <a:ea typeface="MS PGothic" pitchFamily="34" charset="-128"/>
                <a:cs typeface="MS PGothic" pitchFamily="34" charset="-128"/>
              </a:defRPr>
            </a:lvl1pPr>
            <a:lvl2pPr>
              <a:spcBef>
                <a:spcPts val="7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itchFamily="34" charset="0"/>
                <a:ea typeface="MS PGothic" pitchFamily="34" charset="-128"/>
                <a:cs typeface="WenQuanYi Zen Hei Sharp"/>
              </a:defRPr>
            </a:lvl2pPr>
            <a:lvl3pPr>
              <a:spcBef>
                <a:spcPts val="6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itchFamily="34" charset="0"/>
                <a:ea typeface="MS PGothic" pitchFamily="34" charset="-128"/>
                <a:cs typeface="WenQuanYi Zen Hei Sharp"/>
              </a:defRPr>
            </a:lvl3pPr>
            <a:lvl4pPr>
              <a:spcBef>
                <a:spcPts val="5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4pPr>
            <a:lvl5pPr>
              <a:spcBef>
                <a:spcPts val="5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5pPr>
            <a:lvl6pPr marL="2514600" indent="-228600" defTabSz="457200" eaLnBrk="0" fontAlgn="base" hangingPunct="0">
              <a:spcBef>
                <a:spcPts val="5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6pPr>
            <a:lvl7pPr marL="2971800" indent="-228600" defTabSz="457200" eaLnBrk="0" fontAlgn="base" hangingPunct="0">
              <a:spcBef>
                <a:spcPts val="5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7pPr>
            <a:lvl8pPr marL="3429000" indent="-228600" defTabSz="457200" eaLnBrk="0" fontAlgn="base" hangingPunct="0">
              <a:spcBef>
                <a:spcPts val="5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8pPr>
            <a:lvl9pPr marL="3886200" indent="-228600" defTabSz="457200" eaLnBrk="0" fontAlgn="base" hangingPunct="0">
              <a:spcBef>
                <a:spcPts val="5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9pPr>
          </a:lstStyle>
          <a:p>
            <a:pPr defTabSz="342854" fontAlgn="base">
              <a:spcBef>
                <a:spcPct val="0"/>
              </a:spcBef>
              <a:spcAft>
                <a:spcPct val="0"/>
              </a:spcAft>
              <a:buClrTx/>
              <a:tabLst>
                <a:tab pos="0" algn="l"/>
                <a:tab pos="342854" algn="l"/>
                <a:tab pos="685709" algn="l"/>
                <a:tab pos="1028563" algn="l"/>
                <a:tab pos="1371417" algn="l"/>
                <a:tab pos="1714271" algn="l"/>
                <a:tab pos="2057126" algn="l"/>
                <a:tab pos="2399980" algn="l"/>
                <a:tab pos="2742834" algn="l"/>
                <a:tab pos="3085689" algn="l"/>
                <a:tab pos="3428543" algn="l"/>
                <a:tab pos="3771397" algn="l"/>
                <a:tab pos="4114251" algn="l"/>
                <a:tab pos="4457106" algn="l"/>
                <a:tab pos="4799960" algn="l"/>
                <a:tab pos="5142814" algn="l"/>
                <a:tab pos="5485668" algn="l"/>
                <a:tab pos="5828523" algn="l"/>
                <a:tab pos="6171377" algn="l"/>
                <a:tab pos="6514231" algn="l"/>
                <a:tab pos="6857086" algn="l"/>
              </a:tabLst>
            </a:pPr>
            <a:r>
              <a:rPr lang="en-US" altLang="en-US" sz="1500" b="1"/>
              <a:t>.06 msec</a:t>
            </a:r>
          </a:p>
        </p:txBody>
      </p:sp>
      <p:cxnSp>
        <p:nvCxnSpPr>
          <p:cNvPr id="58380" name="AutoShape 11"/>
          <p:cNvCxnSpPr>
            <a:cxnSpLocks noChangeShapeType="1"/>
            <a:stCxn id="58373" idx="3"/>
            <a:endCxn id="58374" idx="1"/>
          </p:cNvCxnSpPr>
          <p:nvPr/>
        </p:nvCxnSpPr>
        <p:spPr bwMode="auto">
          <a:xfrm>
            <a:off x="4064415" y="4437237"/>
            <a:ext cx="241069" cy="13691"/>
          </a:xfrm>
          <a:prstGeom prst="straightConnector1">
            <a:avLst/>
          </a:prstGeom>
          <a:noFill/>
          <a:ln w="63360" cap="sq">
            <a:solidFill>
              <a:srgbClr val="4A7EBB"/>
            </a:solidFill>
            <a:miter lim="800000"/>
            <a:headEnd/>
            <a:tailEnd type="triangle" w="med" len="med"/>
          </a:ln>
          <a:extLst>
            <a:ext uri="{909E8E84-426E-40DD-AFC4-6F175D3DCCD1}">
              <a14:hiddenFill xmlns:a14="http://schemas.microsoft.com/office/drawing/2010/main">
                <a:noFill/>
              </a14:hiddenFill>
            </a:ext>
          </a:extLst>
        </p:spPr>
      </p:cxnSp>
      <p:cxnSp>
        <p:nvCxnSpPr>
          <p:cNvPr id="58381" name="AutoShape 12"/>
          <p:cNvCxnSpPr>
            <a:cxnSpLocks noChangeShapeType="1"/>
            <a:stCxn id="58374" idx="3"/>
            <a:endCxn id="58377" idx="1"/>
          </p:cNvCxnSpPr>
          <p:nvPr/>
        </p:nvCxnSpPr>
        <p:spPr bwMode="auto">
          <a:xfrm>
            <a:off x="5277801" y="4450928"/>
            <a:ext cx="266069" cy="0"/>
          </a:xfrm>
          <a:prstGeom prst="straightConnector1">
            <a:avLst/>
          </a:prstGeom>
          <a:noFill/>
          <a:ln w="63360" cap="sq">
            <a:solidFill>
              <a:srgbClr val="4A7EBB"/>
            </a:solidFill>
            <a:miter lim="800000"/>
            <a:headEnd/>
            <a:tailEnd type="triangle" w="med" len="med"/>
          </a:ln>
          <a:extLst>
            <a:ext uri="{909E8E84-426E-40DD-AFC4-6F175D3DCCD1}">
              <a14:hiddenFill xmlns:a14="http://schemas.microsoft.com/office/drawing/2010/main">
                <a:noFill/>
              </a14:hiddenFill>
            </a:ext>
          </a:extLst>
        </p:spPr>
      </p:cxnSp>
      <p:cxnSp>
        <p:nvCxnSpPr>
          <p:cNvPr id="58382" name="AutoShape 13"/>
          <p:cNvCxnSpPr>
            <a:cxnSpLocks noChangeShapeType="1"/>
          </p:cNvCxnSpPr>
          <p:nvPr/>
        </p:nvCxnSpPr>
        <p:spPr bwMode="auto">
          <a:xfrm flipV="1">
            <a:off x="1371323" y="5734848"/>
            <a:ext cx="6378539" cy="10714"/>
          </a:xfrm>
          <a:prstGeom prst="straightConnector1">
            <a:avLst/>
          </a:prstGeom>
          <a:noFill/>
          <a:ln w="101520" cap="sq">
            <a:solidFill>
              <a:srgbClr val="984807"/>
            </a:solidFill>
            <a:miter lim="800000"/>
            <a:headEnd/>
            <a:tailEnd type="triangle" w="med" len="med"/>
          </a:ln>
          <a:extLst>
            <a:ext uri="{909E8E84-426E-40DD-AFC4-6F175D3DCCD1}">
              <a14:hiddenFill xmlns:a14="http://schemas.microsoft.com/office/drawing/2010/main">
                <a:noFill/>
              </a14:hiddenFill>
            </a:ext>
          </a:extLst>
        </p:spPr>
      </p:cxnSp>
      <p:sp>
        <p:nvSpPr>
          <p:cNvPr id="58383" name="Text Box 14"/>
          <p:cNvSpPr txBox="1">
            <a:spLocks noChangeArrowheads="1"/>
          </p:cNvSpPr>
          <p:nvPr/>
        </p:nvSpPr>
        <p:spPr bwMode="auto">
          <a:xfrm>
            <a:off x="3154598" y="5734848"/>
            <a:ext cx="2744629" cy="6248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7491" tIns="35095" rIns="67491" bIns="35095">
            <a:spAutoFit/>
          </a:bodyPr>
          <a:lstStyle>
            <a:lvl1pPr>
              <a:spcBef>
                <a:spcPts val="8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3200">
                <a:solidFill>
                  <a:srgbClr val="000000"/>
                </a:solidFill>
                <a:latin typeface="Calibri" pitchFamily="34" charset="0"/>
                <a:ea typeface="MS PGothic" pitchFamily="34" charset="-128"/>
                <a:cs typeface="MS PGothic" pitchFamily="34" charset="-128"/>
              </a:defRPr>
            </a:lvl1pPr>
            <a:lvl2pPr>
              <a:spcBef>
                <a:spcPts val="7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itchFamily="34" charset="0"/>
                <a:ea typeface="MS PGothic" pitchFamily="34" charset="-128"/>
                <a:cs typeface="WenQuanYi Zen Hei Sharp"/>
              </a:defRPr>
            </a:lvl2pPr>
            <a:lvl3pPr>
              <a:spcBef>
                <a:spcPts val="6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itchFamily="34" charset="0"/>
                <a:ea typeface="MS PGothic" pitchFamily="34" charset="-128"/>
                <a:cs typeface="WenQuanYi Zen Hei Sharp"/>
              </a:defRPr>
            </a:lvl3pPr>
            <a:lvl4pPr>
              <a:spcBef>
                <a:spcPts val="5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4pPr>
            <a:lvl5pPr>
              <a:spcBef>
                <a:spcPts val="5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5pPr>
            <a:lvl6pPr marL="2514600" indent="-228600" defTabSz="457200" eaLnBrk="0" fontAlgn="base" hangingPunct="0">
              <a:spcBef>
                <a:spcPts val="5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6pPr>
            <a:lvl7pPr marL="2971800" indent="-228600" defTabSz="457200" eaLnBrk="0" fontAlgn="base" hangingPunct="0">
              <a:spcBef>
                <a:spcPts val="5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7pPr>
            <a:lvl8pPr marL="3429000" indent="-228600" defTabSz="457200" eaLnBrk="0" fontAlgn="base" hangingPunct="0">
              <a:spcBef>
                <a:spcPts val="5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8pPr>
            <a:lvl9pPr marL="3886200" indent="-228600" defTabSz="457200" eaLnBrk="0" fontAlgn="base" hangingPunct="0">
              <a:spcBef>
                <a:spcPts val="5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9pPr>
          </a:lstStyle>
          <a:p>
            <a:pPr defTabSz="342854" fontAlgn="base">
              <a:spcBef>
                <a:spcPct val="0"/>
              </a:spcBef>
              <a:spcAft>
                <a:spcPct val="0"/>
              </a:spcAft>
              <a:buClrTx/>
              <a:tabLst>
                <a:tab pos="0" algn="l"/>
                <a:tab pos="342854" algn="l"/>
                <a:tab pos="685709" algn="l"/>
                <a:tab pos="1028563" algn="l"/>
                <a:tab pos="1371417" algn="l"/>
                <a:tab pos="1714271" algn="l"/>
                <a:tab pos="2057126" algn="l"/>
                <a:tab pos="2399980" algn="l"/>
                <a:tab pos="2742834" algn="l"/>
                <a:tab pos="3085689" algn="l"/>
                <a:tab pos="3428543" algn="l"/>
                <a:tab pos="3771397" algn="l"/>
                <a:tab pos="4114251" algn="l"/>
                <a:tab pos="4457106" algn="l"/>
                <a:tab pos="4799960" algn="l"/>
                <a:tab pos="5142814" algn="l"/>
                <a:tab pos="5485668" algn="l"/>
                <a:tab pos="5828523" algn="l"/>
                <a:tab pos="6171377" algn="l"/>
                <a:tab pos="6514231" algn="l"/>
                <a:tab pos="6857086" algn="l"/>
              </a:tabLst>
            </a:pPr>
            <a:r>
              <a:rPr lang="en-US" altLang="en-US" sz="1800" b="1"/>
              <a:t>Incremental gain in performance</a:t>
            </a:r>
          </a:p>
        </p:txBody>
      </p:sp>
      <p:sp>
        <p:nvSpPr>
          <p:cNvPr id="58384" name="Rectangle 15"/>
          <p:cNvSpPr>
            <a:spLocks noChangeArrowheads="1"/>
          </p:cNvSpPr>
          <p:nvPr/>
        </p:nvSpPr>
        <p:spPr bwMode="auto">
          <a:xfrm>
            <a:off x="6776006" y="3800337"/>
            <a:ext cx="931245" cy="1301181"/>
          </a:xfrm>
          <a:prstGeom prst="rect">
            <a:avLst/>
          </a:prstGeom>
          <a:solidFill>
            <a:srgbClr val="4F81BD"/>
          </a:solidFill>
          <a:ln w="25560" cap="sq">
            <a:solidFill>
              <a:srgbClr val="385D8A"/>
            </a:solidFill>
            <a:miter lim="800000"/>
            <a:headEnd/>
            <a:tailEnd/>
          </a:ln>
        </p:spPr>
        <p:txBody>
          <a:bodyPr lIns="67491" tIns="35095" rIns="67491" bIns="35095" anchor="ctr"/>
          <a:lstStyle>
            <a:lvl1pPr>
              <a:spcBef>
                <a:spcPts val="8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3200">
                <a:solidFill>
                  <a:srgbClr val="000000"/>
                </a:solidFill>
                <a:latin typeface="Calibri" pitchFamily="34" charset="0"/>
                <a:ea typeface="MS PGothic" pitchFamily="34" charset="-128"/>
                <a:cs typeface="MS PGothic" pitchFamily="34" charset="-128"/>
              </a:defRPr>
            </a:lvl1pPr>
            <a:lvl2pPr>
              <a:spcBef>
                <a:spcPts val="7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itchFamily="34" charset="0"/>
                <a:ea typeface="MS PGothic" pitchFamily="34" charset="-128"/>
                <a:cs typeface="WenQuanYi Zen Hei Sharp"/>
              </a:defRPr>
            </a:lvl2pPr>
            <a:lvl3pPr>
              <a:spcBef>
                <a:spcPts val="6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itchFamily="34" charset="0"/>
                <a:ea typeface="MS PGothic" pitchFamily="34" charset="-128"/>
                <a:cs typeface="WenQuanYi Zen Hei Sharp"/>
              </a:defRPr>
            </a:lvl3pPr>
            <a:lvl4pPr>
              <a:spcBef>
                <a:spcPts val="5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4pPr>
            <a:lvl5pPr>
              <a:spcBef>
                <a:spcPts val="5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5pPr>
            <a:lvl6pPr marL="2514600" indent="-228600" defTabSz="457200" eaLnBrk="0" fontAlgn="base" hangingPunct="0">
              <a:spcBef>
                <a:spcPts val="5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6pPr>
            <a:lvl7pPr marL="2971800" indent="-228600" defTabSz="457200" eaLnBrk="0" fontAlgn="base" hangingPunct="0">
              <a:spcBef>
                <a:spcPts val="5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7pPr>
            <a:lvl8pPr marL="3429000" indent="-228600" defTabSz="457200" eaLnBrk="0" fontAlgn="base" hangingPunct="0">
              <a:spcBef>
                <a:spcPts val="5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8pPr>
            <a:lvl9pPr marL="3886200" indent="-228600" defTabSz="457200" eaLnBrk="0" fontAlgn="base" hangingPunct="0">
              <a:spcBef>
                <a:spcPts val="5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9pPr>
          </a:lstStyle>
          <a:p>
            <a:pPr algn="ctr" defTabSz="342854" fontAlgn="base">
              <a:spcBef>
                <a:spcPct val="0"/>
              </a:spcBef>
              <a:spcAft>
                <a:spcPct val="0"/>
              </a:spcAft>
              <a:buClrTx/>
              <a:tabLst>
                <a:tab pos="0" algn="l"/>
                <a:tab pos="342854" algn="l"/>
                <a:tab pos="685709" algn="l"/>
                <a:tab pos="1028563" algn="l"/>
                <a:tab pos="1371417" algn="l"/>
                <a:tab pos="1714271" algn="l"/>
                <a:tab pos="2057126" algn="l"/>
                <a:tab pos="2399980" algn="l"/>
                <a:tab pos="2742834" algn="l"/>
                <a:tab pos="3085689" algn="l"/>
                <a:tab pos="3428543" algn="l"/>
                <a:tab pos="3771397" algn="l"/>
                <a:tab pos="4114251" algn="l"/>
                <a:tab pos="4457106" algn="l"/>
                <a:tab pos="4799960" algn="l"/>
                <a:tab pos="5142814" algn="l"/>
                <a:tab pos="5485668" algn="l"/>
                <a:tab pos="5828523" algn="l"/>
                <a:tab pos="6171377" algn="l"/>
                <a:tab pos="6514231" algn="l"/>
                <a:tab pos="6857086" algn="l"/>
              </a:tabLst>
            </a:pPr>
            <a:r>
              <a:rPr lang="en-US" altLang="en-US" sz="1350" b="1">
                <a:solidFill>
                  <a:srgbClr val="FFFFFF"/>
                </a:solidFill>
              </a:rPr>
              <a:t>Parallel run over 64 CPUs</a:t>
            </a:r>
          </a:p>
          <a:p>
            <a:pPr algn="ctr" defTabSz="342854" fontAlgn="base">
              <a:spcBef>
                <a:spcPct val="0"/>
              </a:spcBef>
              <a:spcAft>
                <a:spcPct val="0"/>
              </a:spcAft>
              <a:buClrTx/>
              <a:tabLst>
                <a:tab pos="0" algn="l"/>
                <a:tab pos="342854" algn="l"/>
                <a:tab pos="685709" algn="l"/>
                <a:tab pos="1028563" algn="l"/>
                <a:tab pos="1371417" algn="l"/>
                <a:tab pos="1714271" algn="l"/>
                <a:tab pos="2057126" algn="l"/>
                <a:tab pos="2399980" algn="l"/>
                <a:tab pos="2742834" algn="l"/>
                <a:tab pos="3085689" algn="l"/>
                <a:tab pos="3428543" algn="l"/>
                <a:tab pos="3771397" algn="l"/>
                <a:tab pos="4114251" algn="l"/>
                <a:tab pos="4457106" algn="l"/>
                <a:tab pos="4799960" algn="l"/>
                <a:tab pos="5142814" algn="l"/>
                <a:tab pos="5485668" algn="l"/>
                <a:tab pos="5828523" algn="l"/>
                <a:tab pos="6171377" algn="l"/>
                <a:tab pos="6514231" algn="l"/>
                <a:tab pos="6857086" algn="l"/>
              </a:tabLst>
            </a:pPr>
            <a:r>
              <a:rPr lang="en-US" altLang="en-US" sz="1350" b="1">
                <a:solidFill>
                  <a:srgbClr val="FFFFFF"/>
                </a:solidFill>
              </a:rPr>
              <a:t>(postulated)</a:t>
            </a:r>
          </a:p>
        </p:txBody>
      </p:sp>
      <p:sp>
        <p:nvSpPr>
          <p:cNvPr id="58385" name="Text Box 16"/>
          <p:cNvSpPr txBox="1">
            <a:spLocks noChangeArrowheads="1"/>
          </p:cNvSpPr>
          <p:nvPr/>
        </p:nvSpPr>
        <p:spPr bwMode="auto">
          <a:xfrm>
            <a:off x="6811722" y="3493193"/>
            <a:ext cx="933031" cy="3017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7491" tIns="35095" rIns="67491" bIns="35095">
            <a:spAutoFit/>
          </a:bodyPr>
          <a:lstStyle>
            <a:lvl1pPr>
              <a:spcBef>
                <a:spcPts val="8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3200">
                <a:solidFill>
                  <a:srgbClr val="000000"/>
                </a:solidFill>
                <a:latin typeface="Calibri" pitchFamily="34" charset="0"/>
                <a:ea typeface="MS PGothic" pitchFamily="34" charset="-128"/>
                <a:cs typeface="MS PGothic" pitchFamily="34" charset="-128"/>
              </a:defRPr>
            </a:lvl1pPr>
            <a:lvl2pPr>
              <a:spcBef>
                <a:spcPts val="7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itchFamily="34" charset="0"/>
                <a:ea typeface="MS PGothic" pitchFamily="34" charset="-128"/>
                <a:cs typeface="WenQuanYi Zen Hei Sharp"/>
              </a:defRPr>
            </a:lvl2pPr>
            <a:lvl3pPr>
              <a:spcBef>
                <a:spcPts val="6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itchFamily="34" charset="0"/>
                <a:ea typeface="MS PGothic" pitchFamily="34" charset="-128"/>
                <a:cs typeface="WenQuanYi Zen Hei Sharp"/>
              </a:defRPr>
            </a:lvl3pPr>
            <a:lvl4pPr>
              <a:spcBef>
                <a:spcPts val="5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4pPr>
            <a:lvl5pPr>
              <a:spcBef>
                <a:spcPts val="5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5pPr>
            <a:lvl6pPr marL="2514600" indent="-228600" defTabSz="457200" eaLnBrk="0" fontAlgn="base" hangingPunct="0">
              <a:spcBef>
                <a:spcPts val="5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6pPr>
            <a:lvl7pPr marL="2971800" indent="-228600" defTabSz="457200" eaLnBrk="0" fontAlgn="base" hangingPunct="0">
              <a:spcBef>
                <a:spcPts val="5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7pPr>
            <a:lvl8pPr marL="3429000" indent="-228600" defTabSz="457200" eaLnBrk="0" fontAlgn="base" hangingPunct="0">
              <a:spcBef>
                <a:spcPts val="5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8pPr>
            <a:lvl9pPr marL="3886200" indent="-228600" defTabSz="457200" eaLnBrk="0" fontAlgn="base" hangingPunct="0">
              <a:spcBef>
                <a:spcPts val="5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9pPr>
          </a:lstStyle>
          <a:p>
            <a:pPr defTabSz="342854" fontAlgn="base">
              <a:spcBef>
                <a:spcPct val="0"/>
              </a:spcBef>
              <a:spcAft>
                <a:spcPct val="0"/>
              </a:spcAft>
              <a:buClrTx/>
              <a:tabLst>
                <a:tab pos="0" algn="l"/>
                <a:tab pos="342854" algn="l"/>
                <a:tab pos="685709" algn="l"/>
                <a:tab pos="1028563" algn="l"/>
                <a:tab pos="1371417" algn="l"/>
                <a:tab pos="1714271" algn="l"/>
                <a:tab pos="2057126" algn="l"/>
                <a:tab pos="2399980" algn="l"/>
                <a:tab pos="2742834" algn="l"/>
                <a:tab pos="3085689" algn="l"/>
                <a:tab pos="3428543" algn="l"/>
                <a:tab pos="3771397" algn="l"/>
                <a:tab pos="4114251" algn="l"/>
                <a:tab pos="4457106" algn="l"/>
                <a:tab pos="4799960" algn="l"/>
                <a:tab pos="5142814" algn="l"/>
                <a:tab pos="5485668" algn="l"/>
                <a:tab pos="5828523" algn="l"/>
                <a:tab pos="6171377" algn="l"/>
                <a:tab pos="6514231" algn="l"/>
                <a:tab pos="6857086" algn="l"/>
              </a:tabLst>
            </a:pPr>
            <a:r>
              <a:rPr lang="en-US" altLang="en-US" sz="1500" b="1"/>
              <a:t>.028 msec</a:t>
            </a:r>
          </a:p>
        </p:txBody>
      </p:sp>
      <p:cxnSp>
        <p:nvCxnSpPr>
          <p:cNvPr id="58386" name="AutoShape 17"/>
          <p:cNvCxnSpPr>
            <a:cxnSpLocks noChangeShapeType="1"/>
            <a:stCxn id="58377" idx="3"/>
            <a:endCxn id="58384" idx="1"/>
          </p:cNvCxnSpPr>
          <p:nvPr/>
        </p:nvCxnSpPr>
        <p:spPr bwMode="auto">
          <a:xfrm>
            <a:off x="6475115" y="4450928"/>
            <a:ext cx="300891" cy="0"/>
          </a:xfrm>
          <a:prstGeom prst="straightConnector1">
            <a:avLst/>
          </a:prstGeom>
          <a:noFill/>
          <a:ln w="63360" cap="sq">
            <a:solidFill>
              <a:srgbClr val="4A7EBB"/>
            </a:solidFill>
            <a:miter lim="800000"/>
            <a:headEnd/>
            <a:tailEnd type="triangle" w="med" len="med"/>
          </a:ln>
          <a:extLst>
            <a:ext uri="{909E8E84-426E-40DD-AFC4-6F175D3DCCD1}">
              <a14:hiddenFill xmlns:a14="http://schemas.microsoft.com/office/drawing/2010/main">
                <a:noFill/>
              </a14:hiddenFill>
            </a:ext>
          </a:extLst>
        </p:spPr>
      </p:cxnSp>
      <p:sp>
        <p:nvSpPr>
          <p:cNvPr id="58387" name="AutoShape 18"/>
          <p:cNvSpPr>
            <a:spLocks noChangeArrowheads="1"/>
          </p:cNvSpPr>
          <p:nvPr/>
        </p:nvSpPr>
        <p:spPr bwMode="auto">
          <a:xfrm>
            <a:off x="1604606" y="5101518"/>
            <a:ext cx="2331238" cy="160714"/>
          </a:xfrm>
          <a:prstGeom prst="rightArrow">
            <a:avLst>
              <a:gd name="adj1" fmla="val 50000"/>
              <a:gd name="adj2" fmla="val 49963"/>
            </a:avLst>
          </a:prstGeom>
          <a:solidFill>
            <a:srgbClr val="FDEADA"/>
          </a:solidFill>
          <a:ln w="25560" cap="sq">
            <a:solidFill>
              <a:srgbClr val="385D8A"/>
            </a:solidFill>
            <a:miter lim="800000"/>
            <a:headEnd/>
            <a:tailEnd/>
          </a:ln>
        </p:spPr>
        <p:txBody>
          <a:bodyPr wrap="none" anchor="ctr"/>
          <a:lstStyle/>
          <a:p>
            <a:pPr defTabSz="342854" eaLnBrk="0" fontAlgn="base" hangingPunct="0">
              <a:spcBef>
                <a:spcPct val="0"/>
              </a:spcBef>
              <a:spcAft>
                <a:spcPct val="0"/>
              </a:spcAft>
              <a:buClr>
                <a:srgbClr val="000000"/>
              </a:buClr>
              <a:buSzPct val="100000"/>
            </a:pPr>
            <a:endParaRPr lang="en-US" altLang="en-US">
              <a:solidFill>
                <a:srgbClr val="FFFFFF"/>
              </a:solidFill>
              <a:latin typeface="Arial" pitchFamily="34" charset="0"/>
              <a:ea typeface="MS PGothic" pitchFamily="34" charset="-128"/>
            </a:endParaRPr>
          </a:p>
        </p:txBody>
      </p:sp>
      <p:sp>
        <p:nvSpPr>
          <p:cNvPr id="58388" name="Rectangle 19"/>
          <p:cNvSpPr>
            <a:spLocks noChangeArrowheads="1"/>
          </p:cNvSpPr>
          <p:nvPr/>
        </p:nvSpPr>
        <p:spPr bwMode="auto">
          <a:xfrm>
            <a:off x="5459942" y="5316995"/>
            <a:ext cx="1933919" cy="366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7491" tIns="35095" rIns="67491" bIns="35095" anchor="ctr"/>
          <a:lstStyle>
            <a:lvl1pPr>
              <a:spcBef>
                <a:spcPts val="8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3200">
                <a:solidFill>
                  <a:srgbClr val="000000"/>
                </a:solidFill>
                <a:latin typeface="Calibri" pitchFamily="34" charset="0"/>
                <a:ea typeface="MS PGothic" pitchFamily="34" charset="-128"/>
                <a:cs typeface="MS PGothic" pitchFamily="34" charset="-128"/>
              </a:defRPr>
            </a:lvl1pPr>
            <a:lvl2pPr>
              <a:spcBef>
                <a:spcPts val="7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itchFamily="34" charset="0"/>
                <a:ea typeface="MS PGothic" pitchFamily="34" charset="-128"/>
                <a:cs typeface="WenQuanYi Zen Hei Sharp"/>
              </a:defRPr>
            </a:lvl2pPr>
            <a:lvl3pPr>
              <a:spcBef>
                <a:spcPts val="6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itchFamily="34" charset="0"/>
                <a:ea typeface="MS PGothic" pitchFamily="34" charset="-128"/>
                <a:cs typeface="WenQuanYi Zen Hei Sharp"/>
              </a:defRPr>
            </a:lvl3pPr>
            <a:lvl4pPr>
              <a:spcBef>
                <a:spcPts val="5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4pPr>
            <a:lvl5pPr>
              <a:spcBef>
                <a:spcPts val="5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5pPr>
            <a:lvl6pPr marL="2514600" indent="-228600" defTabSz="457200" eaLnBrk="0" fontAlgn="base" hangingPunct="0">
              <a:spcBef>
                <a:spcPts val="5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6pPr>
            <a:lvl7pPr marL="2971800" indent="-228600" defTabSz="457200" eaLnBrk="0" fontAlgn="base" hangingPunct="0">
              <a:spcBef>
                <a:spcPts val="5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7pPr>
            <a:lvl8pPr marL="3429000" indent="-228600" defTabSz="457200" eaLnBrk="0" fontAlgn="base" hangingPunct="0">
              <a:spcBef>
                <a:spcPts val="5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8pPr>
            <a:lvl9pPr marL="3886200" indent="-228600" defTabSz="457200" eaLnBrk="0" fontAlgn="base" hangingPunct="0">
              <a:spcBef>
                <a:spcPts val="5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9pPr>
          </a:lstStyle>
          <a:p>
            <a:pPr algn="ctr" defTabSz="342854" fontAlgn="base">
              <a:spcBef>
                <a:spcPct val="0"/>
              </a:spcBef>
              <a:spcAft>
                <a:spcPct val="0"/>
              </a:spcAft>
              <a:buClrTx/>
              <a:tabLst>
                <a:tab pos="0" algn="l"/>
                <a:tab pos="342854" algn="l"/>
                <a:tab pos="685709" algn="l"/>
                <a:tab pos="1028563" algn="l"/>
                <a:tab pos="1371417" algn="l"/>
                <a:tab pos="1714271" algn="l"/>
                <a:tab pos="2057126" algn="l"/>
                <a:tab pos="2399980" algn="l"/>
                <a:tab pos="2742834" algn="l"/>
                <a:tab pos="3085689" algn="l"/>
                <a:tab pos="3428543" algn="l"/>
                <a:tab pos="3771397" algn="l"/>
                <a:tab pos="4114251" algn="l"/>
                <a:tab pos="4457106" algn="l"/>
                <a:tab pos="4799960" algn="l"/>
                <a:tab pos="5142814" algn="l"/>
                <a:tab pos="5485668" algn="l"/>
                <a:tab pos="5828523" algn="l"/>
                <a:tab pos="6171377" algn="l"/>
                <a:tab pos="6514231" algn="l"/>
                <a:tab pos="6857086" algn="l"/>
              </a:tabLst>
            </a:pPr>
            <a:r>
              <a:rPr lang="en-US" altLang="en-US" sz="1800" b="1"/>
              <a:t>Parallel</a:t>
            </a:r>
          </a:p>
        </p:txBody>
      </p:sp>
      <p:sp>
        <p:nvSpPr>
          <p:cNvPr id="58389" name="AutoShape 20"/>
          <p:cNvSpPr>
            <a:spLocks noChangeArrowheads="1"/>
          </p:cNvSpPr>
          <p:nvPr/>
        </p:nvSpPr>
        <p:spPr bwMode="auto">
          <a:xfrm>
            <a:off x="5319763" y="5124137"/>
            <a:ext cx="2389274" cy="161904"/>
          </a:xfrm>
          <a:prstGeom prst="rightArrow">
            <a:avLst>
              <a:gd name="adj1" fmla="val 50000"/>
              <a:gd name="adj2" fmla="val 50011"/>
            </a:avLst>
          </a:prstGeom>
          <a:solidFill>
            <a:srgbClr val="FDEADA"/>
          </a:solidFill>
          <a:ln w="25560" cap="sq">
            <a:solidFill>
              <a:srgbClr val="385D8A"/>
            </a:solidFill>
            <a:miter lim="800000"/>
            <a:headEnd/>
            <a:tailEnd/>
          </a:ln>
        </p:spPr>
        <p:txBody>
          <a:bodyPr wrap="none" anchor="ctr"/>
          <a:lstStyle/>
          <a:p>
            <a:pPr defTabSz="342854" eaLnBrk="0" fontAlgn="base" hangingPunct="0">
              <a:spcBef>
                <a:spcPct val="0"/>
              </a:spcBef>
              <a:spcAft>
                <a:spcPct val="0"/>
              </a:spcAft>
              <a:buClr>
                <a:srgbClr val="000000"/>
              </a:buClr>
              <a:buSzPct val="100000"/>
            </a:pPr>
            <a:endParaRPr lang="en-US" altLang="en-US">
              <a:solidFill>
                <a:srgbClr val="FFFFFF"/>
              </a:solidFill>
              <a:latin typeface="Arial" pitchFamily="34" charset="0"/>
              <a:ea typeface="MS PGothic" pitchFamily="34" charset="-128"/>
            </a:endParaRPr>
          </a:p>
        </p:txBody>
      </p:sp>
      <p:sp>
        <p:nvSpPr>
          <p:cNvPr id="58390" name="Rectangle 21"/>
          <p:cNvSpPr>
            <a:spLocks noChangeArrowheads="1"/>
          </p:cNvSpPr>
          <p:nvPr/>
        </p:nvSpPr>
        <p:spPr bwMode="auto">
          <a:xfrm>
            <a:off x="1802818" y="5320564"/>
            <a:ext cx="1933919" cy="367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7491" tIns="35095" rIns="67491" bIns="35095" anchor="ctr"/>
          <a:lstStyle>
            <a:lvl1pPr>
              <a:spcBef>
                <a:spcPts val="8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3200">
                <a:solidFill>
                  <a:srgbClr val="000000"/>
                </a:solidFill>
                <a:latin typeface="Calibri" pitchFamily="34" charset="0"/>
                <a:ea typeface="MS PGothic" pitchFamily="34" charset="-128"/>
                <a:cs typeface="MS PGothic" pitchFamily="34" charset="-128"/>
              </a:defRPr>
            </a:lvl1pPr>
            <a:lvl2pPr>
              <a:spcBef>
                <a:spcPts val="7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itchFamily="34" charset="0"/>
                <a:ea typeface="MS PGothic" pitchFamily="34" charset="-128"/>
                <a:cs typeface="WenQuanYi Zen Hei Sharp"/>
              </a:defRPr>
            </a:lvl2pPr>
            <a:lvl3pPr>
              <a:spcBef>
                <a:spcPts val="6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itchFamily="34" charset="0"/>
                <a:ea typeface="MS PGothic" pitchFamily="34" charset="-128"/>
                <a:cs typeface="WenQuanYi Zen Hei Sharp"/>
              </a:defRPr>
            </a:lvl3pPr>
            <a:lvl4pPr>
              <a:spcBef>
                <a:spcPts val="5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4pPr>
            <a:lvl5pPr>
              <a:spcBef>
                <a:spcPts val="5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5pPr>
            <a:lvl6pPr marL="2514600" indent="-228600" defTabSz="457200" eaLnBrk="0" fontAlgn="base" hangingPunct="0">
              <a:spcBef>
                <a:spcPts val="5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6pPr>
            <a:lvl7pPr marL="2971800" indent="-228600" defTabSz="457200" eaLnBrk="0" fontAlgn="base" hangingPunct="0">
              <a:spcBef>
                <a:spcPts val="5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7pPr>
            <a:lvl8pPr marL="3429000" indent="-228600" defTabSz="457200" eaLnBrk="0" fontAlgn="base" hangingPunct="0">
              <a:spcBef>
                <a:spcPts val="5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8pPr>
            <a:lvl9pPr marL="3886200" indent="-228600" defTabSz="457200" eaLnBrk="0" fontAlgn="base" hangingPunct="0">
              <a:spcBef>
                <a:spcPts val="5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9pPr>
          </a:lstStyle>
          <a:p>
            <a:pPr algn="ctr" defTabSz="342854" fontAlgn="base">
              <a:spcBef>
                <a:spcPct val="0"/>
              </a:spcBef>
              <a:spcAft>
                <a:spcPct val="0"/>
              </a:spcAft>
              <a:buClrTx/>
              <a:tabLst>
                <a:tab pos="0" algn="l"/>
                <a:tab pos="342854" algn="l"/>
                <a:tab pos="685709" algn="l"/>
                <a:tab pos="1028563" algn="l"/>
                <a:tab pos="1371417" algn="l"/>
                <a:tab pos="1714271" algn="l"/>
                <a:tab pos="2057126" algn="l"/>
                <a:tab pos="2399980" algn="l"/>
                <a:tab pos="2742834" algn="l"/>
                <a:tab pos="3085689" algn="l"/>
                <a:tab pos="3428543" algn="l"/>
                <a:tab pos="3771397" algn="l"/>
                <a:tab pos="4114251" algn="l"/>
                <a:tab pos="4457106" algn="l"/>
                <a:tab pos="4799960" algn="l"/>
                <a:tab pos="5142814" algn="l"/>
                <a:tab pos="5485668" algn="l"/>
                <a:tab pos="5828523" algn="l"/>
                <a:tab pos="6171377" algn="l"/>
                <a:tab pos="6514231" algn="l"/>
                <a:tab pos="6857086" algn="l"/>
              </a:tabLst>
            </a:pPr>
            <a:r>
              <a:rPr lang="en-US" altLang="en-US" sz="1800" b="1"/>
              <a:t>Sequential</a:t>
            </a:r>
          </a:p>
        </p:txBody>
      </p:sp>
      <p:sp>
        <p:nvSpPr>
          <p:cNvPr id="58391" name="Text Box 22"/>
          <p:cNvSpPr txBox="1">
            <a:spLocks noChangeArrowheads="1"/>
          </p:cNvSpPr>
          <p:nvPr/>
        </p:nvSpPr>
        <p:spPr bwMode="auto">
          <a:xfrm>
            <a:off x="6776006" y="6382463"/>
            <a:ext cx="927674" cy="532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7491" tIns="35095" rIns="67491" bIns="35095">
            <a:spAutoFit/>
          </a:bodyPr>
          <a:lstStyle>
            <a:lvl1pPr>
              <a:spcBef>
                <a:spcPts val="8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3200">
                <a:solidFill>
                  <a:srgbClr val="000000"/>
                </a:solidFill>
                <a:latin typeface="Calibri" pitchFamily="34" charset="0"/>
                <a:ea typeface="MS PGothic" pitchFamily="34" charset="-128"/>
                <a:cs typeface="MS PGothic" pitchFamily="34" charset="-128"/>
              </a:defRPr>
            </a:lvl1pPr>
            <a:lvl2pPr>
              <a:spcBef>
                <a:spcPts val="7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itchFamily="34" charset="0"/>
                <a:ea typeface="MS PGothic" pitchFamily="34" charset="-128"/>
                <a:cs typeface="WenQuanYi Zen Hei Sharp"/>
              </a:defRPr>
            </a:lvl2pPr>
            <a:lvl3pPr>
              <a:spcBef>
                <a:spcPts val="6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itchFamily="34" charset="0"/>
                <a:ea typeface="MS PGothic" pitchFamily="34" charset="-128"/>
                <a:cs typeface="WenQuanYi Zen Hei Sharp"/>
              </a:defRPr>
            </a:lvl3pPr>
            <a:lvl4pPr>
              <a:spcBef>
                <a:spcPts val="5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4pPr>
            <a:lvl5pPr>
              <a:spcBef>
                <a:spcPts val="5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5pPr>
            <a:lvl6pPr marL="2514600" indent="-228600" defTabSz="457200" eaLnBrk="0" fontAlgn="base" hangingPunct="0">
              <a:spcBef>
                <a:spcPts val="5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6pPr>
            <a:lvl7pPr marL="2971800" indent="-228600" defTabSz="457200" eaLnBrk="0" fontAlgn="base" hangingPunct="0">
              <a:spcBef>
                <a:spcPts val="5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7pPr>
            <a:lvl8pPr marL="3429000" indent="-228600" defTabSz="457200" eaLnBrk="0" fontAlgn="base" hangingPunct="0">
              <a:spcBef>
                <a:spcPts val="5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8pPr>
            <a:lvl9pPr marL="3886200" indent="-228600" defTabSz="457200" eaLnBrk="0" fontAlgn="base" hangingPunct="0">
              <a:spcBef>
                <a:spcPts val="5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9pPr>
          </a:lstStyle>
          <a:p>
            <a:pPr defTabSz="342854" fontAlgn="base">
              <a:spcBef>
                <a:spcPct val="0"/>
              </a:spcBef>
              <a:spcAft>
                <a:spcPct val="0"/>
              </a:spcAft>
              <a:buClrTx/>
              <a:tabLst>
                <a:tab pos="0" algn="l"/>
                <a:tab pos="342854" algn="l"/>
                <a:tab pos="685709" algn="l"/>
                <a:tab pos="1028563" algn="l"/>
                <a:tab pos="1371417" algn="l"/>
                <a:tab pos="1714271" algn="l"/>
                <a:tab pos="2057126" algn="l"/>
                <a:tab pos="2399980" algn="l"/>
                <a:tab pos="2742834" algn="l"/>
                <a:tab pos="3085689" algn="l"/>
                <a:tab pos="3428543" algn="l"/>
                <a:tab pos="3771397" algn="l"/>
                <a:tab pos="4114251" algn="l"/>
                <a:tab pos="4457106" algn="l"/>
                <a:tab pos="4799960" algn="l"/>
                <a:tab pos="5142814" algn="l"/>
                <a:tab pos="5485668" algn="l"/>
                <a:tab pos="5828523" algn="l"/>
                <a:tab pos="6171377" algn="l"/>
                <a:tab pos="6514231" algn="l"/>
                <a:tab pos="6857086" algn="l"/>
              </a:tabLst>
            </a:pPr>
            <a:r>
              <a:rPr lang="en-US" altLang="en-US" sz="1500" b="1"/>
              <a:t>T</a:t>
            </a:r>
            <a:r>
              <a:rPr lang="en-US" altLang="en-US" sz="1500" b="1" baseline="-25000"/>
              <a:t>4</a:t>
            </a:r>
            <a:r>
              <a:rPr lang="en-US" altLang="en-US" sz="1500" b="1"/>
              <a:t> = T</a:t>
            </a:r>
            <a:r>
              <a:rPr lang="en-US" altLang="en-US" sz="1500" b="1" baseline="-25000"/>
              <a:t>3</a:t>
            </a:r>
            <a:r>
              <a:rPr lang="en-US" altLang="en-US" sz="1500" b="1"/>
              <a:t> / 2.14</a:t>
            </a:r>
          </a:p>
        </p:txBody>
      </p:sp>
      <p:cxnSp>
        <p:nvCxnSpPr>
          <p:cNvPr id="58393" name="AutoShape 24"/>
          <p:cNvCxnSpPr>
            <a:cxnSpLocks noChangeShapeType="1"/>
          </p:cNvCxnSpPr>
          <p:nvPr/>
        </p:nvCxnSpPr>
        <p:spPr bwMode="auto">
          <a:xfrm>
            <a:off x="2048798" y="3412370"/>
            <a:ext cx="4674083" cy="13095"/>
          </a:xfrm>
          <a:prstGeom prst="straightConnector1">
            <a:avLst/>
          </a:prstGeom>
          <a:noFill/>
          <a:ln w="101520" cap="sq">
            <a:solidFill>
              <a:srgbClr val="984807"/>
            </a:solidFill>
            <a:miter lim="800000"/>
            <a:headEnd/>
            <a:tailEnd type="triangle" w="med" len="med"/>
          </a:ln>
          <a:extLst>
            <a:ext uri="{909E8E84-426E-40DD-AFC4-6F175D3DCCD1}">
              <a14:hiddenFill xmlns:a14="http://schemas.microsoft.com/office/drawing/2010/main">
                <a:noFill/>
              </a14:hiddenFill>
            </a:ext>
          </a:extLst>
        </p:spPr>
      </p:cxnSp>
      <p:sp>
        <p:nvSpPr>
          <p:cNvPr id="58394" name="Text Box 25"/>
          <p:cNvSpPr txBox="1">
            <a:spLocks noChangeArrowheads="1"/>
          </p:cNvSpPr>
          <p:nvPr/>
        </p:nvSpPr>
        <p:spPr bwMode="auto">
          <a:xfrm>
            <a:off x="1792998" y="6381273"/>
            <a:ext cx="202678" cy="532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7491" tIns="35095" rIns="67491" bIns="35095">
            <a:spAutoFit/>
          </a:bodyPr>
          <a:lstStyle>
            <a:lvl1pPr>
              <a:spcBef>
                <a:spcPts val="8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3200">
                <a:solidFill>
                  <a:srgbClr val="000000"/>
                </a:solidFill>
                <a:latin typeface="Calibri" pitchFamily="34" charset="0"/>
                <a:ea typeface="MS PGothic" pitchFamily="34" charset="-128"/>
                <a:cs typeface="MS PGothic" pitchFamily="34" charset="-128"/>
              </a:defRPr>
            </a:lvl1pPr>
            <a:lvl2pPr>
              <a:spcBef>
                <a:spcPts val="7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itchFamily="34" charset="0"/>
                <a:ea typeface="MS PGothic" pitchFamily="34" charset="-128"/>
                <a:cs typeface="WenQuanYi Zen Hei Sharp"/>
              </a:defRPr>
            </a:lvl2pPr>
            <a:lvl3pPr>
              <a:spcBef>
                <a:spcPts val="6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itchFamily="34" charset="0"/>
                <a:ea typeface="MS PGothic" pitchFamily="34" charset="-128"/>
                <a:cs typeface="WenQuanYi Zen Hei Sharp"/>
              </a:defRPr>
            </a:lvl3pPr>
            <a:lvl4pPr>
              <a:spcBef>
                <a:spcPts val="5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4pPr>
            <a:lvl5pPr>
              <a:spcBef>
                <a:spcPts val="5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5pPr>
            <a:lvl6pPr marL="2514600" indent="-228600" defTabSz="457200" eaLnBrk="0" fontAlgn="base" hangingPunct="0">
              <a:spcBef>
                <a:spcPts val="5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6pPr>
            <a:lvl7pPr marL="2971800" indent="-228600" defTabSz="457200" eaLnBrk="0" fontAlgn="base" hangingPunct="0">
              <a:spcBef>
                <a:spcPts val="5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7pPr>
            <a:lvl8pPr marL="3429000" indent="-228600" defTabSz="457200" eaLnBrk="0" fontAlgn="base" hangingPunct="0">
              <a:spcBef>
                <a:spcPts val="5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8pPr>
            <a:lvl9pPr marL="3886200" indent="-228600" defTabSz="457200" eaLnBrk="0" fontAlgn="base" hangingPunct="0">
              <a:spcBef>
                <a:spcPts val="5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9pPr>
          </a:lstStyle>
          <a:p>
            <a:pPr defTabSz="342854" fontAlgn="base">
              <a:spcBef>
                <a:spcPct val="0"/>
              </a:spcBef>
              <a:spcAft>
                <a:spcPct val="0"/>
              </a:spcAft>
              <a:buClrTx/>
              <a:tabLst>
                <a:tab pos="0" algn="l"/>
                <a:tab pos="342854" algn="l"/>
                <a:tab pos="685709" algn="l"/>
                <a:tab pos="1028563" algn="l"/>
                <a:tab pos="1371417" algn="l"/>
                <a:tab pos="1714271" algn="l"/>
                <a:tab pos="2057126" algn="l"/>
                <a:tab pos="2399980" algn="l"/>
                <a:tab pos="2742834" algn="l"/>
                <a:tab pos="3085689" algn="l"/>
                <a:tab pos="3428543" algn="l"/>
                <a:tab pos="3771397" algn="l"/>
                <a:tab pos="4114251" algn="l"/>
                <a:tab pos="4457106" algn="l"/>
                <a:tab pos="4799960" algn="l"/>
                <a:tab pos="5142814" algn="l"/>
                <a:tab pos="5485668" algn="l"/>
                <a:tab pos="5828523" algn="l"/>
                <a:tab pos="6171377" algn="l"/>
                <a:tab pos="6514231" algn="l"/>
                <a:tab pos="6857086" algn="l"/>
              </a:tabLst>
            </a:pPr>
            <a:r>
              <a:rPr lang="en-US" altLang="en-US" sz="1500" b="1"/>
              <a:t>T </a:t>
            </a:r>
          </a:p>
        </p:txBody>
      </p:sp>
      <p:sp>
        <p:nvSpPr>
          <p:cNvPr id="58395" name="Text Box 26"/>
          <p:cNvSpPr txBox="1">
            <a:spLocks noChangeArrowheads="1"/>
          </p:cNvSpPr>
          <p:nvPr/>
        </p:nvSpPr>
        <p:spPr bwMode="auto">
          <a:xfrm>
            <a:off x="4385840" y="6381273"/>
            <a:ext cx="891960" cy="532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7491" tIns="35095" rIns="67491" bIns="35095">
            <a:spAutoFit/>
          </a:bodyPr>
          <a:lstStyle>
            <a:lvl1pPr>
              <a:spcBef>
                <a:spcPts val="8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3200">
                <a:solidFill>
                  <a:srgbClr val="000000"/>
                </a:solidFill>
                <a:latin typeface="Calibri" pitchFamily="34" charset="0"/>
                <a:ea typeface="MS PGothic" pitchFamily="34" charset="-128"/>
                <a:cs typeface="MS PGothic" pitchFamily="34" charset="-128"/>
              </a:defRPr>
            </a:lvl1pPr>
            <a:lvl2pPr>
              <a:spcBef>
                <a:spcPts val="7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itchFamily="34" charset="0"/>
                <a:ea typeface="MS PGothic" pitchFamily="34" charset="-128"/>
                <a:cs typeface="WenQuanYi Zen Hei Sharp"/>
              </a:defRPr>
            </a:lvl2pPr>
            <a:lvl3pPr>
              <a:spcBef>
                <a:spcPts val="6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itchFamily="34" charset="0"/>
                <a:ea typeface="MS PGothic" pitchFamily="34" charset="-128"/>
                <a:cs typeface="WenQuanYi Zen Hei Sharp"/>
              </a:defRPr>
            </a:lvl3pPr>
            <a:lvl4pPr>
              <a:spcBef>
                <a:spcPts val="5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4pPr>
            <a:lvl5pPr>
              <a:spcBef>
                <a:spcPts val="5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5pPr>
            <a:lvl6pPr marL="2514600" indent="-228600" defTabSz="457200" eaLnBrk="0" fontAlgn="base" hangingPunct="0">
              <a:spcBef>
                <a:spcPts val="5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6pPr>
            <a:lvl7pPr marL="2971800" indent="-228600" defTabSz="457200" eaLnBrk="0" fontAlgn="base" hangingPunct="0">
              <a:spcBef>
                <a:spcPts val="5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7pPr>
            <a:lvl8pPr marL="3429000" indent="-228600" defTabSz="457200" eaLnBrk="0" fontAlgn="base" hangingPunct="0">
              <a:spcBef>
                <a:spcPts val="5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8pPr>
            <a:lvl9pPr marL="3886200" indent="-228600" defTabSz="457200" eaLnBrk="0" fontAlgn="base" hangingPunct="0">
              <a:spcBef>
                <a:spcPts val="5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9pPr>
          </a:lstStyle>
          <a:p>
            <a:pPr defTabSz="342854" fontAlgn="base">
              <a:spcBef>
                <a:spcPct val="0"/>
              </a:spcBef>
              <a:spcAft>
                <a:spcPct val="0"/>
              </a:spcAft>
              <a:buClrTx/>
              <a:tabLst>
                <a:tab pos="0" algn="l"/>
                <a:tab pos="342854" algn="l"/>
                <a:tab pos="685709" algn="l"/>
                <a:tab pos="1028563" algn="l"/>
                <a:tab pos="1371417" algn="l"/>
                <a:tab pos="1714271" algn="l"/>
                <a:tab pos="2057126" algn="l"/>
                <a:tab pos="2399980" algn="l"/>
                <a:tab pos="2742834" algn="l"/>
                <a:tab pos="3085689" algn="l"/>
                <a:tab pos="3428543" algn="l"/>
                <a:tab pos="3771397" algn="l"/>
                <a:tab pos="4114251" algn="l"/>
                <a:tab pos="4457106" algn="l"/>
                <a:tab pos="4799960" algn="l"/>
                <a:tab pos="5142814" algn="l"/>
                <a:tab pos="5485668" algn="l"/>
                <a:tab pos="5828523" algn="l"/>
                <a:tab pos="6171377" algn="l"/>
                <a:tab pos="6514231" algn="l"/>
                <a:tab pos="6857086" algn="l"/>
              </a:tabLst>
            </a:pPr>
            <a:r>
              <a:rPr lang="en-US" altLang="en-US" sz="1500" b="1"/>
              <a:t>T</a:t>
            </a:r>
            <a:r>
              <a:rPr lang="en-US" altLang="en-US" sz="1500" b="1" baseline="-25000"/>
              <a:t>2</a:t>
            </a:r>
            <a:r>
              <a:rPr lang="en-US" altLang="en-US" sz="1500" b="1"/>
              <a:t> = T</a:t>
            </a:r>
            <a:r>
              <a:rPr lang="en-US" altLang="en-US" sz="1500" b="1" baseline="-25000"/>
              <a:t>1</a:t>
            </a:r>
            <a:r>
              <a:rPr lang="en-US" altLang="en-US" sz="1500" b="1"/>
              <a:t> / 5</a:t>
            </a:r>
          </a:p>
        </p:txBody>
      </p:sp>
      <p:sp>
        <p:nvSpPr>
          <p:cNvPr id="58396" name="Text Box 27"/>
          <p:cNvSpPr txBox="1">
            <a:spLocks noChangeArrowheads="1"/>
          </p:cNvSpPr>
          <p:nvPr/>
        </p:nvSpPr>
        <p:spPr bwMode="auto">
          <a:xfrm>
            <a:off x="5659049" y="6381273"/>
            <a:ext cx="898210" cy="532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7491" tIns="35095" rIns="67491" bIns="35095">
            <a:spAutoFit/>
          </a:bodyPr>
          <a:lstStyle>
            <a:lvl1pPr>
              <a:spcBef>
                <a:spcPts val="8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3200">
                <a:solidFill>
                  <a:srgbClr val="000000"/>
                </a:solidFill>
                <a:latin typeface="Calibri" pitchFamily="34" charset="0"/>
                <a:ea typeface="MS PGothic" pitchFamily="34" charset="-128"/>
                <a:cs typeface="MS PGothic" pitchFamily="34" charset="-128"/>
              </a:defRPr>
            </a:lvl1pPr>
            <a:lvl2pPr>
              <a:spcBef>
                <a:spcPts val="7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itchFamily="34" charset="0"/>
                <a:ea typeface="MS PGothic" pitchFamily="34" charset="-128"/>
                <a:cs typeface="WenQuanYi Zen Hei Sharp"/>
              </a:defRPr>
            </a:lvl2pPr>
            <a:lvl3pPr>
              <a:spcBef>
                <a:spcPts val="6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itchFamily="34" charset="0"/>
                <a:ea typeface="MS PGothic" pitchFamily="34" charset="-128"/>
                <a:cs typeface="WenQuanYi Zen Hei Sharp"/>
              </a:defRPr>
            </a:lvl3pPr>
            <a:lvl4pPr>
              <a:spcBef>
                <a:spcPts val="5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4pPr>
            <a:lvl5pPr>
              <a:spcBef>
                <a:spcPts val="5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5pPr>
            <a:lvl6pPr marL="2514600" indent="-228600" defTabSz="457200" eaLnBrk="0" fontAlgn="base" hangingPunct="0">
              <a:spcBef>
                <a:spcPts val="5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6pPr>
            <a:lvl7pPr marL="2971800" indent="-228600" defTabSz="457200" eaLnBrk="0" fontAlgn="base" hangingPunct="0">
              <a:spcBef>
                <a:spcPts val="5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7pPr>
            <a:lvl8pPr marL="3429000" indent="-228600" defTabSz="457200" eaLnBrk="0" fontAlgn="base" hangingPunct="0">
              <a:spcBef>
                <a:spcPts val="5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8pPr>
            <a:lvl9pPr marL="3886200" indent="-228600" defTabSz="457200" eaLnBrk="0" fontAlgn="base" hangingPunct="0">
              <a:spcBef>
                <a:spcPts val="5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9pPr>
          </a:lstStyle>
          <a:p>
            <a:pPr defTabSz="342854" fontAlgn="base">
              <a:spcBef>
                <a:spcPct val="0"/>
              </a:spcBef>
              <a:spcAft>
                <a:spcPct val="0"/>
              </a:spcAft>
              <a:buClrTx/>
              <a:tabLst>
                <a:tab pos="0" algn="l"/>
                <a:tab pos="342854" algn="l"/>
                <a:tab pos="685709" algn="l"/>
                <a:tab pos="1028563" algn="l"/>
                <a:tab pos="1371417" algn="l"/>
                <a:tab pos="1714271" algn="l"/>
                <a:tab pos="2057126" algn="l"/>
                <a:tab pos="2399980" algn="l"/>
                <a:tab pos="2742834" algn="l"/>
                <a:tab pos="3085689" algn="l"/>
                <a:tab pos="3428543" algn="l"/>
                <a:tab pos="3771397" algn="l"/>
                <a:tab pos="4114251" algn="l"/>
                <a:tab pos="4457106" algn="l"/>
                <a:tab pos="4799960" algn="l"/>
                <a:tab pos="5142814" algn="l"/>
                <a:tab pos="5485668" algn="l"/>
                <a:tab pos="5828523" algn="l"/>
                <a:tab pos="6171377" algn="l"/>
                <a:tab pos="6514231" algn="l"/>
                <a:tab pos="6857086" algn="l"/>
              </a:tabLst>
            </a:pPr>
            <a:r>
              <a:rPr lang="en-US" altLang="en-US" sz="1500" b="1"/>
              <a:t>T</a:t>
            </a:r>
            <a:r>
              <a:rPr lang="en-US" altLang="en-US" sz="1500" b="1" baseline="-25000"/>
              <a:t>3</a:t>
            </a:r>
            <a:r>
              <a:rPr lang="en-US" altLang="en-US" sz="1500" b="1"/>
              <a:t> = T</a:t>
            </a:r>
            <a:r>
              <a:rPr lang="en-US" altLang="en-US" sz="1500" b="1" baseline="-25000"/>
              <a:t>2</a:t>
            </a:r>
            <a:r>
              <a:rPr lang="en-US" altLang="en-US" sz="1500" b="1"/>
              <a:t> / 13.4</a:t>
            </a:r>
          </a:p>
        </p:txBody>
      </p:sp>
      <p:sp>
        <p:nvSpPr>
          <p:cNvPr id="58397" name="Text Box 28"/>
          <p:cNvSpPr txBox="1">
            <a:spLocks noChangeArrowheads="1"/>
          </p:cNvSpPr>
          <p:nvPr/>
        </p:nvSpPr>
        <p:spPr bwMode="auto">
          <a:xfrm>
            <a:off x="3153703" y="6403892"/>
            <a:ext cx="850889" cy="532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7491" tIns="35095" rIns="67491" bIns="35095">
            <a:spAutoFit/>
          </a:bodyPr>
          <a:lstStyle>
            <a:lvl1pPr>
              <a:spcBef>
                <a:spcPts val="8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3200">
                <a:solidFill>
                  <a:srgbClr val="000000"/>
                </a:solidFill>
                <a:latin typeface="Calibri" pitchFamily="34" charset="0"/>
                <a:ea typeface="MS PGothic" pitchFamily="34" charset="-128"/>
                <a:cs typeface="MS PGothic" pitchFamily="34" charset="-128"/>
              </a:defRPr>
            </a:lvl1pPr>
            <a:lvl2pPr>
              <a:spcBef>
                <a:spcPts val="7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itchFamily="34" charset="0"/>
                <a:ea typeface="MS PGothic" pitchFamily="34" charset="-128"/>
                <a:cs typeface="WenQuanYi Zen Hei Sharp"/>
              </a:defRPr>
            </a:lvl2pPr>
            <a:lvl3pPr>
              <a:spcBef>
                <a:spcPts val="6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itchFamily="34" charset="0"/>
                <a:ea typeface="MS PGothic" pitchFamily="34" charset="-128"/>
                <a:cs typeface="WenQuanYi Zen Hei Sharp"/>
              </a:defRPr>
            </a:lvl3pPr>
            <a:lvl4pPr>
              <a:spcBef>
                <a:spcPts val="5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4pPr>
            <a:lvl5pPr>
              <a:spcBef>
                <a:spcPts val="5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5pPr>
            <a:lvl6pPr marL="2514600" indent="-228600" defTabSz="457200" eaLnBrk="0" fontAlgn="base" hangingPunct="0">
              <a:spcBef>
                <a:spcPts val="5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6pPr>
            <a:lvl7pPr marL="2971800" indent="-228600" defTabSz="457200" eaLnBrk="0" fontAlgn="base" hangingPunct="0">
              <a:spcBef>
                <a:spcPts val="5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7pPr>
            <a:lvl8pPr marL="3429000" indent="-228600" defTabSz="457200" eaLnBrk="0" fontAlgn="base" hangingPunct="0">
              <a:spcBef>
                <a:spcPts val="5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8pPr>
            <a:lvl9pPr marL="3886200" indent="-228600" defTabSz="457200" eaLnBrk="0" fontAlgn="base" hangingPunct="0">
              <a:spcBef>
                <a:spcPts val="5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9pPr>
          </a:lstStyle>
          <a:p>
            <a:pPr defTabSz="342854" fontAlgn="base">
              <a:spcBef>
                <a:spcPct val="0"/>
              </a:spcBef>
              <a:spcAft>
                <a:spcPct val="0"/>
              </a:spcAft>
              <a:buClrTx/>
              <a:tabLst>
                <a:tab pos="0" algn="l"/>
                <a:tab pos="342854" algn="l"/>
                <a:tab pos="685709" algn="l"/>
                <a:tab pos="1028563" algn="l"/>
                <a:tab pos="1371417" algn="l"/>
                <a:tab pos="1714271" algn="l"/>
                <a:tab pos="2057126" algn="l"/>
                <a:tab pos="2399980" algn="l"/>
                <a:tab pos="2742834" algn="l"/>
                <a:tab pos="3085689" algn="l"/>
                <a:tab pos="3428543" algn="l"/>
                <a:tab pos="3771397" algn="l"/>
                <a:tab pos="4114251" algn="l"/>
                <a:tab pos="4457106" algn="l"/>
                <a:tab pos="4799960" algn="l"/>
                <a:tab pos="5142814" algn="l"/>
                <a:tab pos="5485668" algn="l"/>
                <a:tab pos="5828523" algn="l"/>
                <a:tab pos="6171377" algn="l"/>
                <a:tab pos="6514231" algn="l"/>
                <a:tab pos="6857086" algn="l"/>
              </a:tabLst>
            </a:pPr>
            <a:r>
              <a:rPr lang="en-US" altLang="en-US" sz="1500" b="1"/>
              <a:t>T</a:t>
            </a:r>
            <a:r>
              <a:rPr lang="en-US" altLang="en-US" sz="1500" b="1" baseline="-25000"/>
              <a:t>1</a:t>
            </a:r>
            <a:r>
              <a:rPr lang="en-US" altLang="en-US" sz="1500" b="1"/>
              <a:t> = T / 46.5</a:t>
            </a:r>
          </a:p>
        </p:txBody>
      </p:sp>
      <p:sp>
        <p:nvSpPr>
          <p:cNvPr id="58398" name="Text Box 29"/>
          <p:cNvSpPr txBox="1">
            <a:spLocks noChangeArrowheads="1"/>
          </p:cNvSpPr>
          <p:nvPr/>
        </p:nvSpPr>
        <p:spPr bwMode="auto">
          <a:xfrm>
            <a:off x="1691659" y="3238215"/>
            <a:ext cx="202678" cy="532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7491" tIns="35095" rIns="67491" bIns="35095">
            <a:spAutoFit/>
          </a:bodyPr>
          <a:lstStyle>
            <a:lvl1pPr>
              <a:spcBef>
                <a:spcPts val="8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3200">
                <a:solidFill>
                  <a:srgbClr val="000000"/>
                </a:solidFill>
                <a:latin typeface="Calibri" pitchFamily="34" charset="0"/>
                <a:ea typeface="MS PGothic" pitchFamily="34" charset="-128"/>
                <a:cs typeface="MS PGothic" pitchFamily="34" charset="-128"/>
              </a:defRPr>
            </a:lvl1pPr>
            <a:lvl2pPr>
              <a:spcBef>
                <a:spcPts val="7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itchFamily="34" charset="0"/>
                <a:ea typeface="MS PGothic" pitchFamily="34" charset="-128"/>
                <a:cs typeface="WenQuanYi Zen Hei Sharp"/>
              </a:defRPr>
            </a:lvl2pPr>
            <a:lvl3pPr>
              <a:spcBef>
                <a:spcPts val="6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itchFamily="34" charset="0"/>
                <a:ea typeface="MS PGothic" pitchFamily="34" charset="-128"/>
                <a:cs typeface="WenQuanYi Zen Hei Sharp"/>
              </a:defRPr>
            </a:lvl3pPr>
            <a:lvl4pPr>
              <a:spcBef>
                <a:spcPts val="5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4pPr>
            <a:lvl5pPr>
              <a:spcBef>
                <a:spcPts val="5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5pPr>
            <a:lvl6pPr marL="2514600" indent="-228600" defTabSz="457200" eaLnBrk="0" fontAlgn="base" hangingPunct="0">
              <a:spcBef>
                <a:spcPts val="5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6pPr>
            <a:lvl7pPr marL="2971800" indent="-228600" defTabSz="457200" eaLnBrk="0" fontAlgn="base" hangingPunct="0">
              <a:spcBef>
                <a:spcPts val="5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7pPr>
            <a:lvl8pPr marL="3429000" indent="-228600" defTabSz="457200" eaLnBrk="0" fontAlgn="base" hangingPunct="0">
              <a:spcBef>
                <a:spcPts val="5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8pPr>
            <a:lvl9pPr marL="3886200" indent="-228600" defTabSz="457200" eaLnBrk="0" fontAlgn="base" hangingPunct="0">
              <a:spcBef>
                <a:spcPts val="5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9pPr>
          </a:lstStyle>
          <a:p>
            <a:pPr defTabSz="342854" fontAlgn="base">
              <a:spcBef>
                <a:spcPct val="0"/>
              </a:spcBef>
              <a:spcAft>
                <a:spcPct val="0"/>
              </a:spcAft>
              <a:buClrTx/>
              <a:tabLst>
                <a:tab pos="0" algn="l"/>
                <a:tab pos="342854" algn="l"/>
                <a:tab pos="685709" algn="l"/>
                <a:tab pos="1028563" algn="l"/>
                <a:tab pos="1371417" algn="l"/>
                <a:tab pos="1714271" algn="l"/>
                <a:tab pos="2057126" algn="l"/>
                <a:tab pos="2399980" algn="l"/>
                <a:tab pos="2742834" algn="l"/>
                <a:tab pos="3085689" algn="l"/>
                <a:tab pos="3428543" algn="l"/>
                <a:tab pos="3771397" algn="l"/>
                <a:tab pos="4114251" algn="l"/>
                <a:tab pos="4457106" algn="l"/>
                <a:tab pos="4799960" algn="l"/>
                <a:tab pos="5142814" algn="l"/>
                <a:tab pos="5485668" algn="l"/>
                <a:tab pos="5828523" algn="l"/>
                <a:tab pos="6171377" algn="l"/>
                <a:tab pos="6514231" algn="l"/>
                <a:tab pos="6857086" algn="l"/>
              </a:tabLst>
            </a:pPr>
            <a:r>
              <a:rPr lang="en-US" altLang="en-US" sz="1500" b="1"/>
              <a:t>T </a:t>
            </a:r>
          </a:p>
        </p:txBody>
      </p:sp>
      <p:sp>
        <p:nvSpPr>
          <p:cNvPr id="58399" name="Text Box 30"/>
          <p:cNvSpPr txBox="1">
            <a:spLocks noChangeArrowheads="1"/>
          </p:cNvSpPr>
          <p:nvPr/>
        </p:nvSpPr>
        <p:spPr bwMode="auto">
          <a:xfrm>
            <a:off x="6857256" y="2897958"/>
            <a:ext cx="850889" cy="5325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7491" tIns="35095" rIns="67491" bIns="35095">
            <a:spAutoFit/>
          </a:bodyPr>
          <a:lstStyle>
            <a:lvl1pPr>
              <a:spcBef>
                <a:spcPts val="8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3200">
                <a:solidFill>
                  <a:srgbClr val="000000"/>
                </a:solidFill>
                <a:latin typeface="Calibri" pitchFamily="34" charset="0"/>
                <a:ea typeface="MS PGothic" pitchFamily="34" charset="-128"/>
                <a:cs typeface="MS PGothic" pitchFamily="34" charset="-128"/>
              </a:defRPr>
            </a:lvl1pPr>
            <a:lvl2pPr>
              <a:spcBef>
                <a:spcPts val="7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800">
                <a:solidFill>
                  <a:srgbClr val="000000"/>
                </a:solidFill>
                <a:latin typeface="Calibri" pitchFamily="34" charset="0"/>
                <a:ea typeface="MS PGothic" pitchFamily="34" charset="-128"/>
                <a:cs typeface="WenQuanYi Zen Hei Sharp"/>
              </a:defRPr>
            </a:lvl2pPr>
            <a:lvl3pPr>
              <a:spcBef>
                <a:spcPts val="6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400">
                <a:solidFill>
                  <a:srgbClr val="000000"/>
                </a:solidFill>
                <a:latin typeface="Calibri" pitchFamily="34" charset="0"/>
                <a:ea typeface="MS PGothic" pitchFamily="34" charset="-128"/>
                <a:cs typeface="WenQuanYi Zen Hei Sharp"/>
              </a:defRPr>
            </a:lvl3pPr>
            <a:lvl4pPr>
              <a:spcBef>
                <a:spcPts val="5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4pPr>
            <a:lvl5pPr>
              <a:spcBef>
                <a:spcPts val="500"/>
              </a:spcBef>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5pPr>
            <a:lvl6pPr marL="2514600" indent="-228600" defTabSz="457200" eaLnBrk="0" fontAlgn="base" hangingPunct="0">
              <a:spcBef>
                <a:spcPts val="5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6pPr>
            <a:lvl7pPr marL="2971800" indent="-228600" defTabSz="457200" eaLnBrk="0" fontAlgn="base" hangingPunct="0">
              <a:spcBef>
                <a:spcPts val="5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7pPr>
            <a:lvl8pPr marL="3429000" indent="-228600" defTabSz="457200" eaLnBrk="0" fontAlgn="base" hangingPunct="0">
              <a:spcBef>
                <a:spcPts val="5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8pPr>
            <a:lvl9pPr marL="3886200" indent="-228600" defTabSz="457200" eaLnBrk="0" fontAlgn="base" hangingPunct="0">
              <a:spcBef>
                <a:spcPts val="500"/>
              </a:spcBef>
              <a:spcAft>
                <a:spcPct val="0"/>
              </a:spcAft>
              <a:buClr>
                <a:srgbClr val="000000"/>
              </a:buClr>
              <a:buSzPct val="100000"/>
              <a:buFont typeface="Times New Roman" pitchFamily="18"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sz="2000">
                <a:solidFill>
                  <a:srgbClr val="000000"/>
                </a:solidFill>
                <a:latin typeface="Calibri" pitchFamily="34" charset="0"/>
                <a:ea typeface="MS PGothic" pitchFamily="34" charset="-128"/>
                <a:cs typeface="WenQuanYi Zen Hei Sharp"/>
              </a:defRPr>
            </a:lvl9pPr>
          </a:lstStyle>
          <a:p>
            <a:pPr defTabSz="342854" fontAlgn="base">
              <a:spcBef>
                <a:spcPct val="0"/>
              </a:spcBef>
              <a:spcAft>
                <a:spcPct val="0"/>
              </a:spcAft>
              <a:buClrTx/>
              <a:tabLst>
                <a:tab pos="0" algn="l"/>
                <a:tab pos="342854" algn="l"/>
                <a:tab pos="685709" algn="l"/>
                <a:tab pos="1028563" algn="l"/>
                <a:tab pos="1371417" algn="l"/>
                <a:tab pos="1714271" algn="l"/>
                <a:tab pos="2057126" algn="l"/>
                <a:tab pos="2399980" algn="l"/>
                <a:tab pos="2742834" algn="l"/>
                <a:tab pos="3085689" algn="l"/>
                <a:tab pos="3428543" algn="l"/>
                <a:tab pos="3771397" algn="l"/>
                <a:tab pos="4114251" algn="l"/>
                <a:tab pos="4457106" algn="l"/>
                <a:tab pos="4799960" algn="l"/>
                <a:tab pos="5142814" algn="l"/>
                <a:tab pos="5485668" algn="l"/>
                <a:tab pos="5828523" algn="l"/>
                <a:tab pos="6171377" algn="l"/>
                <a:tab pos="6514231" algn="l"/>
                <a:tab pos="6857086" algn="l"/>
              </a:tabLst>
            </a:pPr>
            <a:r>
              <a:rPr lang="en-US" altLang="en-US" sz="1500" b="1"/>
              <a:t>T / 6642.8</a:t>
            </a:r>
          </a:p>
        </p:txBody>
      </p:sp>
      <p:sp>
        <p:nvSpPr>
          <p:cNvPr id="2" name="Rectangle 1"/>
          <p:cNvSpPr/>
          <p:nvPr/>
        </p:nvSpPr>
        <p:spPr>
          <a:xfrm>
            <a:off x="664872" y="129591"/>
            <a:ext cx="7281224" cy="461665"/>
          </a:xfrm>
          <a:prstGeom prst="rect">
            <a:avLst/>
          </a:prstGeom>
        </p:spPr>
        <p:txBody>
          <a:bodyPr wrap="none">
            <a:spAutoFit/>
          </a:bodyPr>
          <a:lstStyle/>
          <a:p>
            <a:pPr algn="ctr" defTabSz="342854" eaLnBrk="0" fontAlgn="base" hangingPunct="0">
              <a:spcBef>
                <a:spcPct val="0"/>
              </a:spcBef>
              <a:spcAft>
                <a:spcPct val="0"/>
              </a:spcAft>
              <a:tabLst>
                <a:tab pos="0" algn="l"/>
                <a:tab pos="342854" algn="l"/>
                <a:tab pos="685709" algn="l"/>
                <a:tab pos="1028563" algn="l"/>
                <a:tab pos="1371417" algn="l"/>
                <a:tab pos="1714271" algn="l"/>
                <a:tab pos="2057126" algn="l"/>
                <a:tab pos="2399980" algn="l"/>
                <a:tab pos="2742834" algn="l"/>
                <a:tab pos="3085689" algn="l"/>
                <a:tab pos="3428543" algn="l"/>
                <a:tab pos="3771397" algn="l"/>
                <a:tab pos="4114251" algn="l"/>
                <a:tab pos="4457106" algn="l"/>
                <a:tab pos="4799960" algn="l"/>
                <a:tab pos="5142814" algn="l"/>
                <a:tab pos="5485668" algn="l"/>
                <a:tab pos="5828523" algn="l"/>
                <a:tab pos="6171377" algn="l"/>
                <a:tab pos="6514231" algn="l"/>
                <a:tab pos="6857086" algn="l"/>
                <a:tab pos="7199940" algn="l"/>
                <a:tab pos="7542794" algn="l"/>
                <a:tab pos="7885648" algn="l"/>
              </a:tabLst>
            </a:pPr>
            <a:r>
              <a:rPr lang="en-US" altLang="en-US" sz="2400" b="1" dirty="0">
                <a:solidFill>
                  <a:srgbClr val="3333CC"/>
                </a:solidFill>
                <a:latin typeface="Arial" pitchFamily="34" charset="0"/>
              </a:rPr>
              <a:t>Software Trigger </a:t>
            </a:r>
            <a:r>
              <a:rPr lang="en-US" altLang="en-US" sz="2400" b="1" dirty="0" smtClean="0">
                <a:solidFill>
                  <a:srgbClr val="3333CC"/>
                </a:solidFill>
                <a:latin typeface="Arial" pitchFamily="34" charset="0"/>
              </a:rPr>
              <a:t>: 64 core, 200ns Tw, 200Hz SCR</a:t>
            </a:r>
            <a:endParaRPr lang="en-US" altLang="en-US" sz="2400" b="1" dirty="0">
              <a:solidFill>
                <a:srgbClr val="3333CC"/>
              </a:solidFill>
              <a:latin typeface="Arial" pitchFamily="34" charset="0"/>
            </a:endParaRPr>
          </a:p>
        </p:txBody>
      </p:sp>
      <p:sp>
        <p:nvSpPr>
          <p:cNvPr id="35" name="Text Box 4"/>
          <p:cNvSpPr txBox="1">
            <a:spLocks noChangeArrowheads="1"/>
          </p:cNvSpPr>
          <p:nvPr/>
        </p:nvSpPr>
        <p:spPr bwMode="auto">
          <a:xfrm>
            <a:off x="914400" y="591256"/>
            <a:ext cx="3646193" cy="1990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7491" tIns="35095" rIns="67491" bIns="35095"/>
          <a:lstStyle>
            <a:lvl1pPr marL="457200" indent="-457200">
              <a:spcBef>
                <a:spcPts val="800"/>
              </a:spcBef>
              <a:buClr>
                <a:srgbClr val="000000"/>
              </a:buClr>
              <a:buSzPct val="100000"/>
              <a:buFont typeface="Times New Roman"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Lst>
              <a:defRPr sz="3200">
                <a:solidFill>
                  <a:srgbClr val="000000"/>
                </a:solidFill>
                <a:latin typeface="Calibri" pitchFamily="34" charset="0"/>
                <a:ea typeface="MS PGothic" pitchFamily="34" charset="-128"/>
                <a:cs typeface="MS PGothic" pitchFamily="34" charset="-128"/>
              </a:defRPr>
            </a:lvl1pPr>
            <a:lvl2pPr>
              <a:spcBef>
                <a:spcPts val="700"/>
              </a:spcBef>
              <a:buClr>
                <a:srgbClr val="000000"/>
              </a:buClr>
              <a:buSzPct val="100000"/>
              <a:buFont typeface="Times New Roman"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Lst>
              <a:defRPr sz="2800">
                <a:solidFill>
                  <a:srgbClr val="000000"/>
                </a:solidFill>
                <a:latin typeface="Calibri" pitchFamily="34" charset="0"/>
                <a:ea typeface="MS PGothic" pitchFamily="34" charset="-128"/>
                <a:cs typeface="WenQuanYi Zen Hei Sharp"/>
              </a:defRPr>
            </a:lvl2pPr>
            <a:lvl3pPr>
              <a:spcBef>
                <a:spcPts val="600"/>
              </a:spcBef>
              <a:buClr>
                <a:srgbClr val="000000"/>
              </a:buClr>
              <a:buSzPct val="100000"/>
              <a:buFont typeface="Times New Roman"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Lst>
              <a:defRPr sz="2400">
                <a:solidFill>
                  <a:srgbClr val="000000"/>
                </a:solidFill>
                <a:latin typeface="Calibri" pitchFamily="34" charset="0"/>
                <a:ea typeface="MS PGothic" pitchFamily="34" charset="-128"/>
                <a:cs typeface="WenQuanYi Zen Hei Sharp"/>
              </a:defRPr>
            </a:lvl3pPr>
            <a:lvl4pPr>
              <a:spcBef>
                <a:spcPts val="500"/>
              </a:spcBef>
              <a:buClr>
                <a:srgbClr val="000000"/>
              </a:buClr>
              <a:buSzPct val="100000"/>
              <a:buFont typeface="Times New Roman"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Lst>
              <a:defRPr sz="2000">
                <a:solidFill>
                  <a:srgbClr val="000000"/>
                </a:solidFill>
                <a:latin typeface="Calibri" pitchFamily="34" charset="0"/>
                <a:ea typeface="MS PGothic" pitchFamily="34" charset="-128"/>
                <a:cs typeface="WenQuanYi Zen Hei Sharp"/>
              </a:defRPr>
            </a:lvl4pPr>
            <a:lvl5pPr>
              <a:spcBef>
                <a:spcPts val="500"/>
              </a:spcBef>
              <a:buClr>
                <a:srgbClr val="000000"/>
              </a:buClr>
              <a:buSzPct val="100000"/>
              <a:buFont typeface="Times New Roman"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Lst>
              <a:defRPr sz="2000">
                <a:solidFill>
                  <a:srgbClr val="000000"/>
                </a:solidFill>
                <a:latin typeface="Calibri" pitchFamily="34" charset="0"/>
                <a:ea typeface="MS PGothic" pitchFamily="34" charset="-128"/>
                <a:cs typeface="WenQuanYi Zen Hei Sharp"/>
              </a:defRPr>
            </a:lvl5pPr>
            <a:lvl6pPr marL="2514600" indent="-228600" defTabSz="457200" eaLnBrk="0" fontAlgn="base" hangingPunct="0">
              <a:spcBef>
                <a:spcPts val="500"/>
              </a:spcBef>
              <a:spcAft>
                <a:spcPct val="0"/>
              </a:spcAft>
              <a:buClr>
                <a:srgbClr val="000000"/>
              </a:buClr>
              <a:buSzPct val="100000"/>
              <a:buFont typeface="Times New Roman"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Lst>
              <a:defRPr sz="2000">
                <a:solidFill>
                  <a:srgbClr val="000000"/>
                </a:solidFill>
                <a:latin typeface="Calibri" pitchFamily="34" charset="0"/>
                <a:ea typeface="MS PGothic" pitchFamily="34" charset="-128"/>
                <a:cs typeface="WenQuanYi Zen Hei Sharp"/>
              </a:defRPr>
            </a:lvl6pPr>
            <a:lvl7pPr marL="2971800" indent="-228600" defTabSz="457200" eaLnBrk="0" fontAlgn="base" hangingPunct="0">
              <a:spcBef>
                <a:spcPts val="500"/>
              </a:spcBef>
              <a:spcAft>
                <a:spcPct val="0"/>
              </a:spcAft>
              <a:buClr>
                <a:srgbClr val="000000"/>
              </a:buClr>
              <a:buSzPct val="100000"/>
              <a:buFont typeface="Times New Roman"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Lst>
              <a:defRPr sz="2000">
                <a:solidFill>
                  <a:srgbClr val="000000"/>
                </a:solidFill>
                <a:latin typeface="Calibri" pitchFamily="34" charset="0"/>
                <a:ea typeface="MS PGothic" pitchFamily="34" charset="-128"/>
                <a:cs typeface="WenQuanYi Zen Hei Sharp"/>
              </a:defRPr>
            </a:lvl7pPr>
            <a:lvl8pPr marL="3429000" indent="-228600" defTabSz="457200" eaLnBrk="0" fontAlgn="base" hangingPunct="0">
              <a:spcBef>
                <a:spcPts val="500"/>
              </a:spcBef>
              <a:spcAft>
                <a:spcPct val="0"/>
              </a:spcAft>
              <a:buClr>
                <a:srgbClr val="000000"/>
              </a:buClr>
              <a:buSzPct val="100000"/>
              <a:buFont typeface="Times New Roman"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Lst>
              <a:defRPr sz="2000">
                <a:solidFill>
                  <a:srgbClr val="000000"/>
                </a:solidFill>
                <a:latin typeface="Calibri" pitchFamily="34" charset="0"/>
                <a:ea typeface="MS PGothic" pitchFamily="34" charset="-128"/>
                <a:cs typeface="WenQuanYi Zen Hei Sharp"/>
              </a:defRPr>
            </a:lvl8pPr>
            <a:lvl9pPr marL="3886200" indent="-228600" defTabSz="457200" eaLnBrk="0" fontAlgn="base" hangingPunct="0">
              <a:spcBef>
                <a:spcPts val="500"/>
              </a:spcBef>
              <a:spcAft>
                <a:spcPct val="0"/>
              </a:spcAft>
              <a:buClr>
                <a:srgbClr val="000000"/>
              </a:buClr>
              <a:buSzPct val="100000"/>
              <a:buFont typeface="Times New Roman" pitchFamily="18" charset="0"/>
              <a:tabLst>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 pos="10972800" algn="l"/>
              </a:tabLst>
              <a:defRPr sz="2000">
                <a:solidFill>
                  <a:srgbClr val="000000"/>
                </a:solidFill>
                <a:latin typeface="Calibri" pitchFamily="34" charset="0"/>
                <a:ea typeface="MS PGothic" pitchFamily="34" charset="-128"/>
                <a:cs typeface="WenQuanYi Zen Hei Sharp"/>
              </a:defRPr>
            </a:lvl9pPr>
          </a:lstStyle>
          <a:p>
            <a:pPr marL="0" indent="0" defTabSz="342854" eaLnBrk="0" fontAlgn="base" hangingPunct="0">
              <a:spcBef>
                <a:spcPts val="600"/>
              </a:spcBef>
              <a:spcAft>
                <a:spcPct val="0"/>
              </a:spcAft>
              <a:tabLst>
                <a:tab pos="342854" algn="l"/>
                <a:tab pos="685709" algn="l"/>
                <a:tab pos="1028563" algn="l"/>
                <a:tab pos="1371417" algn="l"/>
                <a:tab pos="1714271" algn="l"/>
                <a:tab pos="2057126" algn="l"/>
                <a:tab pos="2399980" algn="l"/>
                <a:tab pos="2742834" algn="l"/>
                <a:tab pos="3085689" algn="l"/>
                <a:tab pos="3428543" algn="l"/>
                <a:tab pos="3771397" algn="l"/>
                <a:tab pos="4114251" algn="l"/>
                <a:tab pos="4457106" algn="l"/>
                <a:tab pos="4799960" algn="l"/>
                <a:tab pos="5142814" algn="l"/>
                <a:tab pos="5485668" algn="l"/>
                <a:tab pos="5828523" algn="l"/>
                <a:tab pos="6171377" algn="l"/>
                <a:tab pos="6514231" algn="l"/>
                <a:tab pos="6857086" algn="l"/>
                <a:tab pos="7199940" algn="l"/>
                <a:tab pos="7542794" algn="l"/>
                <a:tab pos="7885648" algn="l"/>
                <a:tab pos="8228503" algn="l"/>
              </a:tabLst>
            </a:pPr>
            <a:r>
              <a:rPr lang="en-US" altLang="en-US" sz="2100" b="1" dirty="0">
                <a:solidFill>
                  <a:srgbClr val="C00000"/>
                </a:solidFill>
              </a:rPr>
              <a:t>Advantages</a:t>
            </a:r>
          </a:p>
          <a:p>
            <a:pPr marL="342900" indent="-342900" defTabSz="342854" eaLnBrk="0" fontAlgn="base" hangingPunct="0">
              <a:spcBef>
                <a:spcPts val="600"/>
              </a:spcBef>
              <a:spcAft>
                <a:spcPct val="0"/>
              </a:spcAft>
              <a:buFont typeface="Arial" panose="020B0604020202020204" pitchFamily="34" charset="0"/>
              <a:buChar char="•"/>
              <a:tabLst>
                <a:tab pos="342854" algn="l"/>
                <a:tab pos="685709" algn="l"/>
                <a:tab pos="1028563" algn="l"/>
                <a:tab pos="1371417" algn="l"/>
                <a:tab pos="1714271" algn="l"/>
                <a:tab pos="2057126" algn="l"/>
                <a:tab pos="2399980" algn="l"/>
                <a:tab pos="2742834" algn="l"/>
                <a:tab pos="3085689" algn="l"/>
                <a:tab pos="3428543" algn="l"/>
                <a:tab pos="3771397" algn="l"/>
                <a:tab pos="4114251" algn="l"/>
                <a:tab pos="4457106" algn="l"/>
                <a:tab pos="4799960" algn="l"/>
                <a:tab pos="5142814" algn="l"/>
                <a:tab pos="5485668" algn="l"/>
                <a:tab pos="5828523" algn="l"/>
                <a:tab pos="6171377" algn="l"/>
                <a:tab pos="6514231" algn="l"/>
                <a:tab pos="6857086" algn="l"/>
                <a:tab pos="7199940" algn="l"/>
                <a:tab pos="7542794" algn="l"/>
                <a:tab pos="7885648" algn="l"/>
                <a:tab pos="8228503" algn="l"/>
              </a:tabLst>
            </a:pPr>
            <a:r>
              <a:rPr lang="en-US" altLang="en-US" sz="1800" dirty="0"/>
              <a:t>Possibility of varying trigger criteria</a:t>
            </a:r>
          </a:p>
          <a:p>
            <a:pPr marL="342900" indent="-342900" defTabSz="342854" eaLnBrk="0" fontAlgn="base" hangingPunct="0">
              <a:spcBef>
                <a:spcPts val="600"/>
              </a:spcBef>
              <a:spcAft>
                <a:spcPct val="0"/>
              </a:spcAft>
              <a:buFont typeface="Arial" panose="020B0604020202020204" pitchFamily="34" charset="0"/>
              <a:buChar char="•"/>
              <a:tabLst>
                <a:tab pos="342854" algn="l"/>
                <a:tab pos="685709" algn="l"/>
                <a:tab pos="1028563" algn="l"/>
                <a:tab pos="1371417" algn="l"/>
                <a:tab pos="1714271" algn="l"/>
                <a:tab pos="2057126" algn="l"/>
                <a:tab pos="2399980" algn="l"/>
                <a:tab pos="2742834" algn="l"/>
                <a:tab pos="3085689" algn="l"/>
                <a:tab pos="3428543" algn="l"/>
                <a:tab pos="3771397" algn="l"/>
                <a:tab pos="4114251" algn="l"/>
                <a:tab pos="4457106" algn="l"/>
                <a:tab pos="4799960" algn="l"/>
                <a:tab pos="5142814" algn="l"/>
                <a:tab pos="5485668" algn="l"/>
                <a:tab pos="5828523" algn="l"/>
                <a:tab pos="6171377" algn="l"/>
                <a:tab pos="6514231" algn="l"/>
                <a:tab pos="6857086" algn="l"/>
                <a:tab pos="7199940" algn="l"/>
                <a:tab pos="7542794" algn="l"/>
                <a:tab pos="7885648" algn="l"/>
                <a:tab pos="8228503" algn="l"/>
              </a:tabLst>
            </a:pPr>
            <a:r>
              <a:rPr lang="en-US" altLang="en-US" sz="1800" dirty="0"/>
              <a:t>No complex wiring  </a:t>
            </a:r>
          </a:p>
          <a:p>
            <a:pPr marL="342900" indent="-342900" defTabSz="342854" eaLnBrk="0" fontAlgn="base" hangingPunct="0">
              <a:spcBef>
                <a:spcPts val="600"/>
              </a:spcBef>
              <a:spcAft>
                <a:spcPct val="0"/>
              </a:spcAft>
              <a:buFont typeface="Arial" panose="020B0604020202020204" pitchFamily="34" charset="0"/>
              <a:buChar char="•"/>
              <a:tabLst>
                <a:tab pos="342854" algn="l"/>
                <a:tab pos="685709" algn="l"/>
                <a:tab pos="1028563" algn="l"/>
                <a:tab pos="1371417" algn="l"/>
                <a:tab pos="1714271" algn="l"/>
                <a:tab pos="2057126" algn="l"/>
                <a:tab pos="2399980" algn="l"/>
                <a:tab pos="2742834" algn="l"/>
                <a:tab pos="3085689" algn="l"/>
                <a:tab pos="3428543" algn="l"/>
                <a:tab pos="3771397" algn="l"/>
                <a:tab pos="4114251" algn="l"/>
                <a:tab pos="4457106" algn="l"/>
                <a:tab pos="4799960" algn="l"/>
                <a:tab pos="5142814" algn="l"/>
                <a:tab pos="5485668" algn="l"/>
                <a:tab pos="5828523" algn="l"/>
                <a:tab pos="6171377" algn="l"/>
                <a:tab pos="6514231" algn="l"/>
                <a:tab pos="6857086" algn="l"/>
                <a:tab pos="7199940" algn="l"/>
                <a:tab pos="7542794" algn="l"/>
                <a:tab pos="7885648" algn="l"/>
                <a:tab pos="8228503" algn="l"/>
              </a:tabLst>
            </a:pPr>
            <a:r>
              <a:rPr lang="en-US" altLang="en-US" sz="1800" dirty="0"/>
              <a:t>Scalable</a:t>
            </a:r>
          </a:p>
          <a:p>
            <a:pPr marL="342900" indent="-342900" defTabSz="342854" eaLnBrk="0" fontAlgn="base" hangingPunct="0">
              <a:spcBef>
                <a:spcPts val="600"/>
              </a:spcBef>
              <a:spcAft>
                <a:spcPct val="0"/>
              </a:spcAft>
              <a:buFont typeface="Arial" panose="020B0604020202020204" pitchFamily="34" charset="0"/>
              <a:buChar char="•"/>
              <a:tabLst>
                <a:tab pos="342854" algn="l"/>
                <a:tab pos="685709" algn="l"/>
                <a:tab pos="1028563" algn="l"/>
                <a:tab pos="1371417" algn="l"/>
                <a:tab pos="1714271" algn="l"/>
                <a:tab pos="2057126" algn="l"/>
                <a:tab pos="2399980" algn="l"/>
                <a:tab pos="2742834" algn="l"/>
                <a:tab pos="3085689" algn="l"/>
                <a:tab pos="3428543" algn="l"/>
                <a:tab pos="3771397" algn="l"/>
                <a:tab pos="4114251" algn="l"/>
                <a:tab pos="4457106" algn="l"/>
                <a:tab pos="4799960" algn="l"/>
                <a:tab pos="5142814" algn="l"/>
                <a:tab pos="5485668" algn="l"/>
                <a:tab pos="5828523" algn="l"/>
                <a:tab pos="6171377" algn="l"/>
                <a:tab pos="6514231" algn="l"/>
                <a:tab pos="6857086" algn="l"/>
                <a:tab pos="7199940" algn="l"/>
                <a:tab pos="7542794" algn="l"/>
                <a:tab pos="7885648" algn="l"/>
                <a:tab pos="8228503" algn="l"/>
              </a:tabLst>
            </a:pPr>
            <a:r>
              <a:rPr lang="en-US" altLang="en-US" sz="1800" dirty="0"/>
              <a:t>Global approach</a:t>
            </a:r>
          </a:p>
          <a:p>
            <a:pPr marL="342900" indent="-342900" defTabSz="342854" eaLnBrk="0" fontAlgn="base" hangingPunct="0">
              <a:spcBef>
                <a:spcPts val="600"/>
              </a:spcBef>
              <a:spcAft>
                <a:spcPct val="0"/>
              </a:spcAft>
              <a:buFont typeface="Arial" panose="020B0604020202020204" pitchFamily="34" charset="0"/>
              <a:buChar char="•"/>
              <a:tabLst>
                <a:tab pos="342854" algn="l"/>
                <a:tab pos="685709" algn="l"/>
                <a:tab pos="1028563" algn="l"/>
                <a:tab pos="1371417" algn="l"/>
                <a:tab pos="1714271" algn="l"/>
                <a:tab pos="2057126" algn="l"/>
                <a:tab pos="2399980" algn="l"/>
                <a:tab pos="2742834" algn="l"/>
                <a:tab pos="3085689" algn="l"/>
                <a:tab pos="3428543" algn="l"/>
                <a:tab pos="3771397" algn="l"/>
                <a:tab pos="4114251" algn="l"/>
                <a:tab pos="4457106" algn="l"/>
                <a:tab pos="4799960" algn="l"/>
                <a:tab pos="5142814" algn="l"/>
                <a:tab pos="5485668" algn="l"/>
                <a:tab pos="5828523" algn="l"/>
                <a:tab pos="6171377" algn="l"/>
                <a:tab pos="6514231" algn="l"/>
                <a:tab pos="6857086" algn="l"/>
                <a:tab pos="7199940" algn="l"/>
                <a:tab pos="7542794" algn="l"/>
                <a:tab pos="7885648" algn="l"/>
                <a:tab pos="8228503" algn="l"/>
              </a:tabLst>
            </a:pPr>
            <a:r>
              <a:rPr lang="en-US" altLang="en-US" sz="1800" dirty="0"/>
              <a:t>Use of Commodity processor</a:t>
            </a:r>
          </a:p>
        </p:txBody>
      </p:sp>
      <p:sp>
        <p:nvSpPr>
          <p:cNvPr id="4" name="Rectangle 3"/>
          <p:cNvSpPr/>
          <p:nvPr/>
        </p:nvSpPr>
        <p:spPr>
          <a:xfrm>
            <a:off x="4712402" y="544918"/>
            <a:ext cx="3429000" cy="2867452"/>
          </a:xfrm>
          <a:prstGeom prst="rect">
            <a:avLst/>
          </a:prstGeom>
        </p:spPr>
        <p:txBody>
          <a:bodyPr>
            <a:spAutoFit/>
          </a:bodyPr>
          <a:lstStyle/>
          <a:p>
            <a:pPr>
              <a:spcBef>
                <a:spcPts val="800"/>
              </a:spcBef>
              <a:buClr>
                <a:srgbClr val="000000"/>
              </a:buClr>
              <a:buSzPct val="100000"/>
              <a:defRPr/>
            </a:pPr>
            <a:r>
              <a:rPr lang="en-US" altLang="en-US" sz="2100" b="1" dirty="0">
                <a:solidFill>
                  <a:srgbClr val="C00000"/>
                </a:solidFill>
                <a:latin typeface="+mj-lt"/>
              </a:rPr>
              <a:t>Parallel implementation</a:t>
            </a:r>
            <a:endParaRPr lang="en-US" sz="2100" dirty="0">
              <a:solidFill>
                <a:srgbClr val="000000"/>
              </a:solidFill>
              <a:latin typeface="+mj-lt"/>
              <a:ea typeface="ＭＳ Ｐゴシック" charset="0"/>
              <a:cs typeface="ＭＳ Ｐゴシック" charset="0"/>
            </a:endParaRPr>
          </a:p>
          <a:p>
            <a:pPr marL="285750" indent="-285750">
              <a:spcBef>
                <a:spcPts val="800"/>
              </a:spcBef>
              <a:buClr>
                <a:srgbClr val="000000"/>
              </a:buClr>
              <a:buSzPct val="100000"/>
              <a:buFont typeface="Arial" panose="020B0604020202020204" pitchFamily="34" charset="0"/>
              <a:buChar char="•"/>
              <a:defRPr/>
            </a:pPr>
            <a:r>
              <a:rPr lang="en-US" dirty="0">
                <a:solidFill>
                  <a:srgbClr val="000000"/>
                </a:solidFill>
                <a:latin typeface="Calibri" charset="0"/>
                <a:ea typeface="ＭＳ Ｐゴシック" charset="0"/>
                <a:cs typeface="ＭＳ Ｐゴシック" charset="0"/>
              </a:rPr>
              <a:t>Partition: Functional decomposition</a:t>
            </a:r>
          </a:p>
          <a:p>
            <a:pPr marL="285750" indent="-285750">
              <a:spcBef>
                <a:spcPts val="800"/>
              </a:spcBef>
              <a:buClr>
                <a:srgbClr val="000000"/>
              </a:buClr>
              <a:buSzPct val="100000"/>
              <a:buFont typeface="Arial" panose="020B0604020202020204" pitchFamily="34" charset="0"/>
              <a:buChar char="•"/>
              <a:defRPr/>
            </a:pPr>
            <a:r>
              <a:rPr lang="en-US" dirty="0">
                <a:solidFill>
                  <a:srgbClr val="000000"/>
                </a:solidFill>
                <a:latin typeface="Calibri" charset="0"/>
                <a:ea typeface="ＭＳ Ｐゴシック" charset="0"/>
                <a:cs typeface="ＭＳ Ｐゴシック" charset="0"/>
              </a:rPr>
              <a:t>Minimizing communication </a:t>
            </a:r>
          </a:p>
          <a:p>
            <a:pPr marL="285750" indent="-285750">
              <a:spcBef>
                <a:spcPts val="800"/>
              </a:spcBef>
              <a:buClr>
                <a:srgbClr val="000000"/>
              </a:buClr>
              <a:buSzPct val="100000"/>
              <a:buFont typeface="Arial" panose="020B0604020202020204" pitchFamily="34" charset="0"/>
              <a:buChar char="•"/>
              <a:defRPr/>
            </a:pPr>
            <a:r>
              <a:rPr lang="en-US" dirty="0">
                <a:solidFill>
                  <a:srgbClr val="000000"/>
                </a:solidFill>
                <a:latin typeface="Calibri" charset="0"/>
                <a:ea typeface="ＭＳ Ｐゴシック" charset="0"/>
                <a:cs typeface="ＭＳ Ｐゴシック" charset="0"/>
              </a:rPr>
              <a:t>Geometric Decomposition of data</a:t>
            </a:r>
          </a:p>
          <a:p>
            <a:pPr marL="285750" indent="-285750">
              <a:spcBef>
                <a:spcPts val="800"/>
              </a:spcBef>
              <a:buClr>
                <a:srgbClr val="000000"/>
              </a:buClr>
              <a:buSzPct val="100000"/>
              <a:buFont typeface="Arial" panose="020B0604020202020204" pitchFamily="34" charset="0"/>
              <a:buChar char="•"/>
              <a:defRPr/>
            </a:pPr>
            <a:r>
              <a:rPr lang="en-US" dirty="0">
                <a:solidFill>
                  <a:srgbClr val="000000"/>
                </a:solidFill>
                <a:latin typeface="Calibri" charset="0"/>
                <a:ea typeface="ＭＳ Ｐゴシック" charset="0"/>
                <a:cs typeface="ＭＳ Ｐゴシック" charset="0"/>
              </a:rPr>
              <a:t>Efficient Data structure</a:t>
            </a:r>
          </a:p>
          <a:p>
            <a:pPr marL="285750" indent="-285750">
              <a:spcBef>
                <a:spcPts val="800"/>
              </a:spcBef>
              <a:buClr>
                <a:srgbClr val="000000"/>
              </a:buClr>
              <a:buSzPct val="100000"/>
              <a:buFont typeface="Arial" panose="020B0604020202020204" pitchFamily="34" charset="0"/>
              <a:buChar char="•"/>
              <a:defRPr/>
            </a:pPr>
            <a:r>
              <a:rPr lang="en-US" dirty="0">
                <a:solidFill>
                  <a:srgbClr val="000000"/>
                </a:solidFill>
                <a:latin typeface="Calibri" charset="0"/>
                <a:ea typeface="ＭＳ Ｐゴシック" charset="0"/>
                <a:cs typeface="ＭＳ Ｐゴシック" charset="0"/>
              </a:rPr>
              <a:t>Cache optimization</a:t>
            </a:r>
          </a:p>
        </p:txBody>
      </p:sp>
    </p:spTree>
    <p:extLst>
      <p:ext uri="{BB962C8B-B14F-4D97-AF65-F5344CB8AC3E}">
        <p14:creationId xmlns:p14="http://schemas.microsoft.com/office/powerpoint/2010/main" val="175039034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Text Box 1"/>
          <p:cNvSpPr txBox="1">
            <a:spLocks noChangeArrowheads="1"/>
          </p:cNvSpPr>
          <p:nvPr/>
        </p:nvSpPr>
        <p:spPr bwMode="auto">
          <a:xfrm>
            <a:off x="628569" y="365525"/>
            <a:ext cx="7885673" cy="132539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800">
                <a:solidFill>
                  <a:srgbClr val="000000"/>
                </a:solidFill>
                <a:latin typeface="Calibri" charset="0"/>
                <a:ea typeface="ＭＳ Ｐゴシック" charset="0"/>
                <a:cs typeface="AR PL UMing HK" charset="0"/>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400">
                <a:solidFill>
                  <a:srgbClr val="000000"/>
                </a:solidFill>
                <a:latin typeface="Calibri" charset="0"/>
                <a:ea typeface="AR PL UMing HK" charset="0"/>
                <a:cs typeface="AR PL UMing HK" charset="0"/>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Calibri" charset="0"/>
                <a:ea typeface="AR PL UMing HK" charset="0"/>
                <a:cs typeface="AR PL UMing HK" charset="0"/>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Calibri" charset="0"/>
                <a:ea typeface="AR PL UMing HK" charset="0"/>
                <a:cs typeface="AR PL UMing HK" charset="0"/>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Calibri" charset="0"/>
                <a:ea typeface="AR PL UMing HK" charset="0"/>
                <a:cs typeface="AR PL UMing HK" charset="0"/>
              </a:defRPr>
            </a:lvl5pPr>
            <a:lvl6pPr defTabSz="457200" eaLnBrk="0" fontAlgn="base" hangingPunct="0">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Calibri" charset="0"/>
                <a:ea typeface="AR PL UMing HK" charset="0"/>
                <a:cs typeface="AR PL UMing HK" charset="0"/>
              </a:defRPr>
            </a:lvl6pPr>
            <a:lvl7pPr defTabSz="457200" eaLnBrk="0" fontAlgn="base" hangingPunct="0">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Calibri" charset="0"/>
                <a:ea typeface="AR PL UMing HK" charset="0"/>
                <a:cs typeface="AR PL UMing HK" charset="0"/>
              </a:defRPr>
            </a:lvl7pPr>
            <a:lvl8pPr defTabSz="457200" eaLnBrk="0" fontAlgn="base" hangingPunct="0">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Calibri" charset="0"/>
                <a:ea typeface="AR PL UMing HK" charset="0"/>
                <a:cs typeface="AR PL UMing HK" charset="0"/>
              </a:defRPr>
            </a:lvl8pPr>
            <a:lvl9pPr defTabSz="457200" eaLnBrk="0" fontAlgn="base" hangingPunct="0">
              <a:spcAft>
                <a:spcPct val="0"/>
              </a:spcAft>
              <a:buClr>
                <a:srgbClr val="000000"/>
              </a:buClr>
              <a:buSzPct val="100000"/>
              <a:buFont typeface="Times New Roman"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 pos="9601200" algn="l"/>
                <a:tab pos="10058400" algn="l"/>
                <a:tab pos="10515600" algn="l"/>
              </a:tabLst>
              <a:defRPr sz="2000">
                <a:solidFill>
                  <a:srgbClr val="000000"/>
                </a:solidFill>
                <a:latin typeface="Calibri" charset="0"/>
                <a:ea typeface="AR PL UMing HK" charset="0"/>
                <a:cs typeface="AR PL UMing HK" charset="0"/>
              </a:defRPr>
            </a:lvl9pPr>
          </a:lstStyle>
          <a:p>
            <a:pPr eaLnBrk="1" hangingPunct="1">
              <a:lnSpc>
                <a:spcPct val="90000"/>
              </a:lnSpc>
              <a:buSzPct val="100000"/>
              <a:defRPr/>
            </a:pPr>
            <a:r>
              <a:rPr lang="en-US" sz="4400" b="1">
                <a:latin typeface="Candara" charset="0"/>
              </a:rPr>
              <a:t>Practices and Standards</a:t>
            </a:r>
          </a:p>
        </p:txBody>
      </p:sp>
      <p:sp>
        <p:nvSpPr>
          <p:cNvPr id="28674" name="Text Box 2"/>
          <p:cNvSpPr txBox="1">
            <a:spLocks noChangeArrowheads="1"/>
          </p:cNvSpPr>
          <p:nvPr/>
        </p:nvSpPr>
        <p:spPr bwMode="auto">
          <a:xfrm>
            <a:off x="733330" y="1454408"/>
            <a:ext cx="7885673" cy="435077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228600" indent="-228600">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 pos="9601200" algn="l"/>
                <a:tab pos="10058400" algn="l"/>
                <a:tab pos="10515600" algn="l"/>
              </a:tabLst>
              <a:defRPr>
                <a:solidFill>
                  <a:srgbClr val="000000"/>
                </a:solidFill>
                <a:latin typeface="Arial" panose="020B0604020202020204" pitchFamily="34" charset="0"/>
                <a:cs typeface="Arial" panose="020B0604020202020204" pitchFamily="34" charset="0"/>
              </a:defRPr>
            </a:lvl1pPr>
            <a:lvl2pP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 pos="9601200" algn="l"/>
                <a:tab pos="10058400" algn="l"/>
                <a:tab pos="10515600" algn="l"/>
              </a:tabLst>
              <a:defRPr>
                <a:solidFill>
                  <a:srgbClr val="000000"/>
                </a:solidFill>
                <a:latin typeface="Arial" panose="020B0604020202020204" pitchFamily="34" charset="0"/>
                <a:cs typeface="Arial" panose="020B0604020202020204" pitchFamily="34" charset="0"/>
              </a:defRPr>
            </a:lvl2pPr>
            <a:lvl3pP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 pos="9601200" algn="l"/>
                <a:tab pos="10058400" algn="l"/>
                <a:tab pos="10515600" algn="l"/>
              </a:tabLst>
              <a:defRPr>
                <a:solidFill>
                  <a:srgbClr val="000000"/>
                </a:solidFill>
                <a:latin typeface="Arial" panose="020B0604020202020204" pitchFamily="34" charset="0"/>
                <a:cs typeface="Arial" panose="020B0604020202020204" pitchFamily="34" charset="0"/>
              </a:defRPr>
            </a:lvl3pPr>
            <a:lvl4pP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 pos="9601200" algn="l"/>
                <a:tab pos="10058400" algn="l"/>
                <a:tab pos="10515600" algn="l"/>
              </a:tabLst>
              <a:defRPr>
                <a:solidFill>
                  <a:srgbClr val="000000"/>
                </a:solidFill>
                <a:latin typeface="Arial" panose="020B0604020202020204" pitchFamily="34" charset="0"/>
                <a:cs typeface="Arial" panose="020B0604020202020204" pitchFamily="34" charset="0"/>
              </a:defRPr>
            </a:lvl4pPr>
            <a:lvl5pPr>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 pos="9601200" algn="l"/>
                <a:tab pos="10058400" algn="l"/>
                <a:tab pos="10515600" algn="l"/>
              </a:tabLst>
              <a:defRPr>
                <a:solidFill>
                  <a:srgbClr val="000000"/>
                </a:solidFill>
                <a:latin typeface="Arial" panose="020B0604020202020204" pitchFamily="34" charset="0"/>
                <a:cs typeface="Arial" panose="020B0604020202020204" pitchFamily="34" charset="0"/>
              </a:defRPr>
            </a:lvl5pPr>
            <a:lvl6pPr marL="2514600" indent="-228600" defTabSz="457200" eaLnBrk="0" fontAlgn="base" hangingPunct="0">
              <a:spcBef>
                <a:spcPct val="0"/>
              </a:spcBef>
              <a:spcAft>
                <a:spcPct val="0"/>
              </a:spcAft>
              <a:buClr>
                <a:srgbClr val="000000"/>
              </a:buClr>
              <a:buSzPct val="100000"/>
              <a:buFont typeface="Times New Roman" panose="02020603050405020304" pitchFamily="18" charset="0"/>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 pos="9601200" algn="l"/>
                <a:tab pos="10058400" algn="l"/>
                <a:tab pos="10515600" algn="l"/>
              </a:tabLst>
              <a:defRPr>
                <a:solidFill>
                  <a:srgbClr val="000000"/>
                </a:solidFill>
                <a:latin typeface="Arial" panose="020B0604020202020204" pitchFamily="34" charset="0"/>
                <a:cs typeface="Arial" panose="020B0604020202020204" pitchFamily="34" charset="0"/>
              </a:defRPr>
            </a:lvl6pPr>
            <a:lvl7pPr marL="2971800" indent="-228600" defTabSz="457200" eaLnBrk="0" fontAlgn="base" hangingPunct="0">
              <a:spcBef>
                <a:spcPct val="0"/>
              </a:spcBef>
              <a:spcAft>
                <a:spcPct val="0"/>
              </a:spcAft>
              <a:buClr>
                <a:srgbClr val="000000"/>
              </a:buClr>
              <a:buSzPct val="100000"/>
              <a:buFont typeface="Times New Roman" panose="02020603050405020304" pitchFamily="18" charset="0"/>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 pos="9601200" algn="l"/>
                <a:tab pos="10058400" algn="l"/>
                <a:tab pos="10515600" algn="l"/>
              </a:tabLst>
              <a:defRPr>
                <a:solidFill>
                  <a:srgbClr val="000000"/>
                </a:solidFill>
                <a:latin typeface="Arial" panose="020B0604020202020204" pitchFamily="34" charset="0"/>
                <a:cs typeface="Arial" panose="020B0604020202020204" pitchFamily="34" charset="0"/>
              </a:defRPr>
            </a:lvl7pPr>
            <a:lvl8pPr marL="3429000" indent="-228600" defTabSz="457200" eaLnBrk="0" fontAlgn="base" hangingPunct="0">
              <a:spcBef>
                <a:spcPct val="0"/>
              </a:spcBef>
              <a:spcAft>
                <a:spcPct val="0"/>
              </a:spcAft>
              <a:buClr>
                <a:srgbClr val="000000"/>
              </a:buClr>
              <a:buSzPct val="100000"/>
              <a:buFont typeface="Times New Roman" panose="02020603050405020304" pitchFamily="18" charset="0"/>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 pos="9601200" algn="l"/>
                <a:tab pos="10058400" algn="l"/>
                <a:tab pos="10515600" algn="l"/>
              </a:tabLst>
              <a:defRPr>
                <a:solidFill>
                  <a:srgbClr val="000000"/>
                </a:solidFill>
                <a:latin typeface="Arial" panose="020B0604020202020204" pitchFamily="34" charset="0"/>
                <a:cs typeface="Arial" panose="020B0604020202020204" pitchFamily="34" charset="0"/>
              </a:defRPr>
            </a:lvl8pPr>
            <a:lvl9pPr marL="3886200" indent="-228600" defTabSz="457200" eaLnBrk="0" fontAlgn="base" hangingPunct="0">
              <a:spcBef>
                <a:spcPct val="0"/>
              </a:spcBef>
              <a:spcAft>
                <a:spcPct val="0"/>
              </a:spcAft>
              <a:buClr>
                <a:srgbClr val="000000"/>
              </a:buClr>
              <a:buSzPct val="100000"/>
              <a:buFont typeface="Times New Roman" panose="02020603050405020304" pitchFamily="18" charset="0"/>
              <a:tabLst>
                <a:tab pos="228600" algn="l"/>
                <a:tab pos="685800" algn="l"/>
                <a:tab pos="1143000" algn="l"/>
                <a:tab pos="1600200" algn="l"/>
                <a:tab pos="2057400" algn="l"/>
                <a:tab pos="2514600" algn="l"/>
                <a:tab pos="2971800" algn="l"/>
                <a:tab pos="3429000" algn="l"/>
                <a:tab pos="3886200" algn="l"/>
                <a:tab pos="4343400" algn="l"/>
                <a:tab pos="4800600" algn="l"/>
                <a:tab pos="5257800" algn="l"/>
                <a:tab pos="5715000" algn="l"/>
                <a:tab pos="6172200" algn="l"/>
                <a:tab pos="6629400" algn="l"/>
                <a:tab pos="7086600" algn="l"/>
                <a:tab pos="7543800" algn="l"/>
                <a:tab pos="8001000" algn="l"/>
                <a:tab pos="8458200" algn="l"/>
                <a:tab pos="8915400" algn="l"/>
                <a:tab pos="9372600" algn="l"/>
                <a:tab pos="9601200" algn="l"/>
                <a:tab pos="10058400" algn="l"/>
                <a:tab pos="10515600" algn="l"/>
              </a:tabLst>
              <a:defRPr>
                <a:solidFill>
                  <a:srgbClr val="000000"/>
                </a:solidFill>
                <a:latin typeface="Arial" panose="020B0604020202020204" pitchFamily="34" charset="0"/>
                <a:cs typeface="Arial" panose="020B0604020202020204" pitchFamily="34" charset="0"/>
              </a:defRPr>
            </a:lvl9pPr>
          </a:lstStyle>
          <a:p>
            <a:pPr>
              <a:lnSpc>
                <a:spcPct val="90000"/>
              </a:lnSpc>
              <a:spcBef>
                <a:spcPts val="1000"/>
              </a:spcBef>
              <a:buClr>
                <a:srgbClr val="000000"/>
              </a:buClr>
              <a:buSzPct val="100000"/>
              <a:buFont typeface="Arial" panose="020B0604020202020204" pitchFamily="34" charset="0"/>
              <a:buChar char="•"/>
              <a:defRPr/>
            </a:pPr>
            <a:r>
              <a:rPr lang="en-US" altLang="en-US" sz="2800">
                <a:latin typeface="Candara" panose="020E0502030303020204" pitchFamily="34" charset="0"/>
                <a:ea typeface="+mn-ea"/>
              </a:rPr>
              <a:t>Iterative Incremental Lifecycle</a:t>
            </a:r>
          </a:p>
          <a:p>
            <a:pPr>
              <a:lnSpc>
                <a:spcPct val="90000"/>
              </a:lnSpc>
              <a:spcBef>
                <a:spcPts val="1000"/>
              </a:spcBef>
              <a:buClr>
                <a:srgbClr val="000000"/>
              </a:buClr>
              <a:buSzPct val="100000"/>
              <a:buFont typeface="Arial" panose="020B0604020202020204" pitchFamily="34" charset="0"/>
              <a:buChar char="•"/>
              <a:defRPr/>
            </a:pPr>
            <a:r>
              <a:rPr lang="en-US" altLang="en-US" sz="2800">
                <a:latin typeface="Candara" panose="020E0502030303020204" pitchFamily="34" charset="0"/>
                <a:ea typeface="+mn-ea"/>
              </a:rPr>
              <a:t>Test Driven Development</a:t>
            </a:r>
          </a:p>
          <a:p>
            <a:pPr>
              <a:lnSpc>
                <a:spcPct val="90000"/>
              </a:lnSpc>
              <a:spcBef>
                <a:spcPts val="1000"/>
              </a:spcBef>
              <a:buClr>
                <a:srgbClr val="000000"/>
              </a:buClr>
              <a:buSzPct val="100000"/>
              <a:buFont typeface="Arial" panose="020B0604020202020204" pitchFamily="34" charset="0"/>
              <a:buChar char="•"/>
              <a:defRPr/>
            </a:pPr>
            <a:r>
              <a:rPr lang="en-US" altLang="en-US" sz="2800">
                <a:latin typeface="Candara" panose="020E0502030303020204" pitchFamily="34" charset="0"/>
                <a:ea typeface="+mn-ea"/>
              </a:rPr>
              <a:t>Pair Programming</a:t>
            </a:r>
          </a:p>
          <a:p>
            <a:pPr>
              <a:lnSpc>
                <a:spcPct val="90000"/>
              </a:lnSpc>
              <a:spcBef>
                <a:spcPts val="1000"/>
              </a:spcBef>
              <a:buClr>
                <a:srgbClr val="000000"/>
              </a:buClr>
              <a:buSzPct val="100000"/>
              <a:buFont typeface="Arial" panose="020B0604020202020204" pitchFamily="34" charset="0"/>
              <a:buChar char="•"/>
              <a:defRPr/>
            </a:pPr>
            <a:r>
              <a:rPr lang="en-US" altLang="en-US" sz="2800">
                <a:latin typeface="Candara" panose="020E0502030303020204" pitchFamily="34" charset="0"/>
                <a:ea typeface="+mn-ea"/>
              </a:rPr>
              <a:t>Design  Patterns</a:t>
            </a:r>
          </a:p>
          <a:p>
            <a:pPr>
              <a:lnSpc>
                <a:spcPct val="90000"/>
              </a:lnSpc>
              <a:spcBef>
                <a:spcPts val="1000"/>
              </a:spcBef>
              <a:buClr>
                <a:srgbClr val="000000"/>
              </a:buClr>
              <a:buSzPct val="100000"/>
              <a:buFont typeface="Arial" panose="020B0604020202020204" pitchFamily="34" charset="0"/>
              <a:buChar char="•"/>
              <a:defRPr/>
            </a:pPr>
            <a:r>
              <a:rPr lang="en-US" altLang="en-US" sz="2800">
                <a:latin typeface="Candara" panose="020E0502030303020204" pitchFamily="34" charset="0"/>
                <a:ea typeface="+mn-ea"/>
              </a:rPr>
              <a:t>UML </a:t>
            </a:r>
          </a:p>
          <a:p>
            <a:pPr>
              <a:lnSpc>
                <a:spcPct val="90000"/>
              </a:lnSpc>
              <a:spcBef>
                <a:spcPts val="1000"/>
              </a:spcBef>
              <a:buClr>
                <a:srgbClr val="000000"/>
              </a:buClr>
              <a:buSzPct val="100000"/>
              <a:buFont typeface="Arial" panose="020B0604020202020204" pitchFamily="34" charset="0"/>
              <a:buChar char="•"/>
              <a:defRPr/>
            </a:pPr>
            <a:r>
              <a:rPr lang="en-US" altLang="en-US" sz="2800">
                <a:latin typeface="Candara" panose="020E0502030303020204" pitchFamily="34" charset="0"/>
                <a:ea typeface="+mn-ea"/>
              </a:rPr>
              <a:t>Refactoring</a:t>
            </a:r>
          </a:p>
          <a:p>
            <a:pPr>
              <a:lnSpc>
                <a:spcPct val="90000"/>
              </a:lnSpc>
              <a:spcBef>
                <a:spcPts val="1000"/>
              </a:spcBef>
              <a:buClr>
                <a:srgbClr val="000000"/>
              </a:buClr>
              <a:buSzPct val="100000"/>
              <a:buFont typeface="Arial" panose="020B0604020202020204" pitchFamily="34" charset="0"/>
              <a:buChar char="•"/>
              <a:defRPr/>
            </a:pPr>
            <a:r>
              <a:rPr lang="en-US" altLang="en-US" sz="2800">
                <a:latin typeface="Candara" panose="020E0502030303020204" pitchFamily="34" charset="0"/>
                <a:ea typeface="+mn-ea"/>
              </a:rPr>
              <a:t>Coding Standard</a:t>
            </a:r>
          </a:p>
          <a:p>
            <a:pPr>
              <a:lnSpc>
                <a:spcPct val="90000"/>
              </a:lnSpc>
              <a:spcBef>
                <a:spcPts val="1000"/>
              </a:spcBef>
              <a:buClr>
                <a:srgbClr val="000000"/>
              </a:buClr>
              <a:buSzPct val="100000"/>
              <a:buFont typeface="Arial" panose="020B0604020202020204" pitchFamily="34" charset="0"/>
              <a:buChar char="•"/>
              <a:defRPr/>
            </a:pPr>
            <a:r>
              <a:rPr lang="en-US" altLang="en-US" sz="2800">
                <a:latin typeface="Candara" panose="020E0502030303020204" pitchFamily="34" charset="0"/>
                <a:ea typeface="+mn-ea"/>
              </a:rPr>
              <a:t>Continuous Integration </a:t>
            </a:r>
          </a:p>
          <a:p>
            <a:pPr>
              <a:lnSpc>
                <a:spcPct val="90000"/>
              </a:lnSpc>
              <a:spcBef>
                <a:spcPts val="1000"/>
              </a:spcBef>
              <a:buClr>
                <a:srgbClr val="000000"/>
              </a:buClr>
              <a:buSzPct val="100000"/>
              <a:buFont typeface="Arial" panose="020B0604020202020204" pitchFamily="34" charset="0"/>
              <a:buChar char="•"/>
              <a:defRPr/>
            </a:pPr>
            <a:r>
              <a:rPr lang="en-US" altLang="en-US" sz="2800">
                <a:latin typeface="Candara" panose="020E0502030303020204" pitchFamily="34" charset="0"/>
                <a:ea typeface="+mn-ea"/>
              </a:rPr>
              <a:t>Reusable Components</a:t>
            </a:r>
          </a:p>
          <a:p>
            <a:pPr indent="-226990" eaLnBrk="1" hangingPunct="1">
              <a:lnSpc>
                <a:spcPct val="90000"/>
              </a:lnSpc>
              <a:spcBef>
                <a:spcPts val="1000"/>
              </a:spcBef>
              <a:buSzPct val="100000"/>
              <a:defRPr/>
            </a:pPr>
            <a:endParaRPr lang="en-US" altLang="en-US" sz="2800">
              <a:latin typeface="Candara" panose="020E0502030303020204" pitchFamily="34" charset="0"/>
              <a:ea typeface="+mn-ea"/>
            </a:endParaRPr>
          </a:p>
        </p:txBody>
      </p:sp>
    </p:spTree>
    <p:extLst>
      <p:ext uri="{BB962C8B-B14F-4D97-AF65-F5344CB8AC3E}">
        <p14:creationId xmlns:p14="http://schemas.microsoft.com/office/powerpoint/2010/main" val="1001635102"/>
      </p:ext>
    </p:extLst>
  </p:cSld>
  <p:clrMapOvr>
    <a:masterClrMapping/>
  </p:clrMapOvr>
  <p:transition spd="med"/>
  <p:timing>
    <p:tnLst>
      <p:par>
        <p:cTn id="1" dur="indefinite" restart="never" nodeType="tmRoot">
          <p:childTnLst>
            <p:seq concurrent="1" nextAc="seek">
              <p:cTn id="2" dur="indefinite"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xmlns="" id="{06A753A4-6F3F-4285-B336-01ACC90717BA}"/>
              </a:ext>
            </a:extLst>
          </p:cNvPr>
          <p:cNvPicPr>
            <a:picLocks noChangeAspect="1"/>
          </p:cNvPicPr>
          <p:nvPr/>
        </p:nvPicPr>
        <p:blipFill>
          <a:blip r:embed="rId3"/>
          <a:stretch>
            <a:fillRect/>
          </a:stretch>
        </p:blipFill>
        <p:spPr>
          <a:xfrm>
            <a:off x="265229" y="2286000"/>
            <a:ext cx="5006919" cy="3044992"/>
          </a:xfrm>
          <a:prstGeom prst="rect">
            <a:avLst/>
          </a:prstGeom>
        </p:spPr>
      </p:pic>
      <p:sp>
        <p:nvSpPr>
          <p:cNvPr id="7" name="TextBox 6">
            <a:extLst>
              <a:ext uri="{FF2B5EF4-FFF2-40B4-BE49-F238E27FC236}">
                <a16:creationId xmlns:a16="http://schemas.microsoft.com/office/drawing/2014/main" xmlns="" id="{0BF52687-B482-4679-9C8E-A5B09DA5FD3E}"/>
              </a:ext>
            </a:extLst>
          </p:cNvPr>
          <p:cNvSpPr txBox="1"/>
          <p:nvPr/>
        </p:nvSpPr>
        <p:spPr>
          <a:xfrm>
            <a:off x="304800" y="228600"/>
            <a:ext cx="8686800" cy="1169416"/>
          </a:xfrm>
          <a:prstGeom prst="rect">
            <a:avLst/>
          </a:prstGeom>
          <a:solidFill>
            <a:srgbClr val="E5F3F7"/>
          </a:solidFill>
          <a:ln>
            <a:solidFill>
              <a:sysClr val="windowText" lastClr="000000"/>
            </a:solidFill>
          </a:ln>
          <a:effectLst>
            <a:glow rad="101600">
              <a:srgbClr val="4F81BD">
                <a:satMod val="175000"/>
                <a:alpha val="40000"/>
              </a:srgbClr>
            </a:glow>
          </a:effectLst>
        </p:spPr>
        <p:txBody>
          <a:bodyPr wrap="square" lIns="60826" tIns="30413" rIns="60826" bIns="30413" rtlCol="0">
            <a:spAutoFit/>
          </a:bodyPr>
          <a:lstStyle/>
          <a:p>
            <a:pPr marL="0" marR="0" lvl="0" indent="0" algn="just" defTabSz="2085668" eaLnBrk="1" fontAlgn="auto" latinLnBrk="0" hangingPunct="1">
              <a:lnSpc>
                <a:spcPct val="100000"/>
              </a:lnSpc>
              <a:spcBef>
                <a:spcPts val="0"/>
              </a:spcBef>
              <a:spcAft>
                <a:spcPts val="0"/>
              </a:spcAft>
              <a:buClrTx/>
              <a:buSzTx/>
              <a:buFontTx/>
              <a:buNone/>
              <a:tabLst/>
              <a:defRPr/>
            </a:pPr>
            <a:r>
              <a:rPr kumimoji="0" lang="en-US" sz="2400" i="0" u="none" strike="noStrike" kern="0" cap="none" spc="0" normalizeH="0" baseline="0" noProof="0" dirty="0" smtClean="0">
                <a:ln>
                  <a:noFill/>
                </a:ln>
                <a:solidFill>
                  <a:prstClr val="black"/>
                </a:solidFill>
                <a:effectLst/>
                <a:uLnTx/>
                <a:uFillTx/>
              </a:rPr>
              <a:t>Major </a:t>
            </a:r>
            <a:r>
              <a:rPr kumimoji="0" lang="en-US" sz="2400" i="0" u="none" strike="noStrike" kern="0" cap="none" spc="0" normalizeH="0" baseline="0" noProof="0" dirty="0">
                <a:ln>
                  <a:noFill/>
                </a:ln>
                <a:solidFill>
                  <a:prstClr val="black"/>
                </a:solidFill>
                <a:effectLst/>
                <a:uLnTx/>
                <a:uFillTx/>
              </a:rPr>
              <a:t>Atmospheric Cherenkov Experiment (MACE) is a very high energy gamma ray telescope designed to operate in the energy range 20 GeV – few </a:t>
            </a:r>
            <a:r>
              <a:rPr kumimoji="0" lang="en-US" sz="2400" i="0" u="none" strike="noStrike" kern="0" cap="none" spc="0" normalizeH="0" baseline="0" noProof="0" dirty="0" err="1">
                <a:ln>
                  <a:noFill/>
                </a:ln>
                <a:solidFill>
                  <a:prstClr val="black"/>
                </a:solidFill>
                <a:effectLst/>
                <a:uLnTx/>
                <a:uFillTx/>
              </a:rPr>
              <a:t>TeV</a:t>
            </a:r>
            <a:r>
              <a:rPr kumimoji="0" lang="en-US" sz="2400" i="0" u="none" strike="noStrike" kern="0" cap="none" spc="0" normalizeH="0" baseline="0" noProof="0" dirty="0">
                <a:ln>
                  <a:noFill/>
                </a:ln>
                <a:solidFill>
                  <a:prstClr val="black"/>
                </a:solidFill>
                <a:effectLst/>
                <a:uLnTx/>
                <a:uFillTx/>
              </a:rPr>
              <a:t>. </a:t>
            </a:r>
            <a:endParaRPr kumimoji="0" lang="en-US" sz="2400" i="0" u="none" strike="noStrike" kern="0" cap="none" spc="0" normalizeH="0" baseline="0" noProof="0" dirty="0" smtClean="0">
              <a:ln>
                <a:noFill/>
              </a:ln>
              <a:solidFill>
                <a:prstClr val="black"/>
              </a:solidFill>
              <a:effectLst/>
              <a:uLnTx/>
              <a:uFillTx/>
            </a:endParaRPr>
          </a:p>
        </p:txBody>
      </p:sp>
      <p:sp>
        <p:nvSpPr>
          <p:cNvPr id="8" name="Content Placeholder 7">
            <a:extLst>
              <a:ext uri="{FF2B5EF4-FFF2-40B4-BE49-F238E27FC236}">
                <a16:creationId xmlns:a16="http://schemas.microsoft.com/office/drawing/2014/main" xmlns="" id="{14AEAB04-0785-4A4D-859A-ECA2185DA72C}"/>
              </a:ext>
            </a:extLst>
          </p:cNvPr>
          <p:cNvSpPr>
            <a:spLocks noGrp="1"/>
          </p:cNvSpPr>
          <p:nvPr>
            <p:ph idx="1"/>
          </p:nvPr>
        </p:nvSpPr>
        <p:spPr>
          <a:xfrm>
            <a:off x="5293975" y="2514600"/>
            <a:ext cx="3679880" cy="2585188"/>
          </a:xfrm>
          <a:prstGeom prst="rect">
            <a:avLst/>
          </a:prstGeom>
          <a:solidFill>
            <a:srgbClr val="E5F3F7"/>
          </a:solidFill>
          <a:ln>
            <a:solidFill>
              <a:schemeClr val="tx2"/>
            </a:solidFill>
          </a:ln>
        </p:spPr>
        <p:txBody>
          <a:bodyPr wrap="square" lIns="60826" tIns="30413" rIns="60826" bIns="30413">
            <a:spAutoFit/>
          </a:bodyPr>
          <a:lstStyle/>
          <a:p>
            <a:pPr>
              <a:defRPr/>
            </a:pPr>
            <a:r>
              <a:rPr lang="en-US" sz="2000" b="1" dirty="0">
                <a:solidFill>
                  <a:srgbClr val="6600CC"/>
                </a:solidFill>
              </a:rPr>
              <a:t>Location: </a:t>
            </a:r>
            <a:r>
              <a:rPr lang="en-US" sz="2000" b="1" dirty="0" err="1" smtClean="0"/>
              <a:t>Hanle</a:t>
            </a:r>
            <a:r>
              <a:rPr lang="en-US" sz="2000" b="1" dirty="0"/>
              <a:t>, </a:t>
            </a:r>
            <a:r>
              <a:rPr lang="en-US" sz="2000" b="1" dirty="0" err="1"/>
              <a:t>Ladakh</a:t>
            </a:r>
            <a:r>
              <a:rPr lang="en-US" sz="2000" b="1" dirty="0"/>
              <a:t>, India </a:t>
            </a:r>
            <a:endParaRPr lang="en-US" sz="2000" b="1" dirty="0" smtClean="0"/>
          </a:p>
          <a:p>
            <a:pPr>
              <a:defRPr/>
            </a:pPr>
            <a:r>
              <a:rPr lang="en-US" sz="2000" b="1" dirty="0" smtClean="0">
                <a:solidFill>
                  <a:srgbClr val="6600CC"/>
                </a:solidFill>
              </a:rPr>
              <a:t>Energy Range:  </a:t>
            </a:r>
            <a:r>
              <a:rPr lang="en-US" sz="2000" b="1" dirty="0" smtClean="0"/>
              <a:t>20 </a:t>
            </a:r>
            <a:r>
              <a:rPr lang="en-US" sz="2000" b="1" dirty="0" err="1" smtClean="0"/>
              <a:t>GeV</a:t>
            </a:r>
            <a:r>
              <a:rPr lang="en-US" sz="2000" b="1" dirty="0" smtClean="0"/>
              <a:t> – 5 </a:t>
            </a:r>
            <a:r>
              <a:rPr lang="en-US" sz="2000" b="1" dirty="0" err="1" smtClean="0"/>
              <a:t>TeV</a:t>
            </a:r>
            <a:r>
              <a:rPr lang="en-US" sz="2000" b="1" dirty="0" smtClean="0"/>
              <a:t> </a:t>
            </a:r>
            <a:r>
              <a:rPr lang="en-US" sz="2000" b="1" dirty="0" smtClean="0">
                <a:solidFill>
                  <a:schemeClr val="accent2">
                    <a:lumMod val="75000"/>
                  </a:schemeClr>
                </a:solidFill>
              </a:rPr>
              <a:t> </a:t>
            </a:r>
          </a:p>
          <a:p>
            <a:pPr>
              <a:defRPr/>
            </a:pPr>
            <a:r>
              <a:rPr lang="en-US" sz="2000" b="1" dirty="0" smtClean="0">
                <a:solidFill>
                  <a:srgbClr val="6600CC"/>
                </a:solidFill>
              </a:rPr>
              <a:t>Light </a:t>
            </a:r>
            <a:r>
              <a:rPr lang="en-US" sz="2000" b="1" dirty="0">
                <a:solidFill>
                  <a:srgbClr val="6600CC"/>
                </a:solidFill>
              </a:rPr>
              <a:t>Collector: </a:t>
            </a:r>
            <a:r>
              <a:rPr lang="en-US" sz="2000" b="1" dirty="0" smtClean="0"/>
              <a:t>21m </a:t>
            </a:r>
            <a:r>
              <a:rPr lang="en-US" sz="2000" b="1" dirty="0"/>
              <a:t>diameter</a:t>
            </a:r>
          </a:p>
          <a:p>
            <a:pPr>
              <a:defRPr/>
            </a:pPr>
            <a:r>
              <a:rPr lang="en-US" sz="2000" b="1" dirty="0">
                <a:solidFill>
                  <a:srgbClr val="6600CC"/>
                </a:solidFill>
              </a:rPr>
              <a:t>Mirror Facets:  </a:t>
            </a:r>
            <a:r>
              <a:rPr lang="en-US" sz="2000" b="1" dirty="0" smtClean="0"/>
              <a:t>356 </a:t>
            </a:r>
            <a:r>
              <a:rPr lang="en-US" sz="2000" b="1" dirty="0"/>
              <a:t>panels </a:t>
            </a:r>
          </a:p>
          <a:p>
            <a:pPr>
              <a:defRPr/>
            </a:pPr>
            <a:r>
              <a:rPr lang="en-US" sz="2000" b="1" dirty="0">
                <a:solidFill>
                  <a:srgbClr val="6600CC"/>
                </a:solidFill>
              </a:rPr>
              <a:t>No. of  PMT: 	</a:t>
            </a:r>
            <a:r>
              <a:rPr lang="en-US" sz="2000" b="1" dirty="0" smtClean="0"/>
              <a:t>1088   </a:t>
            </a:r>
            <a:endParaRPr lang="en-US" sz="2000" b="1" dirty="0"/>
          </a:p>
          <a:p>
            <a:pPr>
              <a:defRPr/>
            </a:pPr>
            <a:r>
              <a:rPr lang="en-US" sz="2000" b="1" dirty="0">
                <a:solidFill>
                  <a:srgbClr val="6600CC"/>
                </a:solidFill>
              </a:rPr>
              <a:t>Event Rate: 	</a:t>
            </a:r>
            <a:r>
              <a:rPr lang="en-US" sz="2000" b="1" dirty="0"/>
              <a:t>1 kHz</a:t>
            </a:r>
          </a:p>
          <a:p>
            <a:pPr>
              <a:defRPr/>
            </a:pPr>
            <a:r>
              <a:rPr lang="en-US" sz="2000" b="1" dirty="0">
                <a:solidFill>
                  <a:srgbClr val="6600CC"/>
                </a:solidFill>
              </a:rPr>
              <a:t>Camera </a:t>
            </a:r>
            <a:r>
              <a:rPr lang="en-US" sz="2000" b="1" dirty="0" smtClean="0">
                <a:solidFill>
                  <a:srgbClr val="6600CC"/>
                </a:solidFill>
              </a:rPr>
              <a:t>Weight: </a:t>
            </a:r>
            <a:r>
              <a:rPr lang="en-US" sz="2000" b="1" dirty="0" smtClean="0"/>
              <a:t>1200kg</a:t>
            </a:r>
            <a:endParaRPr lang="en-US" sz="2000" b="1" dirty="0"/>
          </a:p>
        </p:txBody>
      </p:sp>
    </p:spTree>
    <p:extLst>
      <p:ext uri="{BB962C8B-B14F-4D97-AF65-F5344CB8AC3E}">
        <p14:creationId xmlns:p14="http://schemas.microsoft.com/office/powerpoint/2010/main" val="182579256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CustomShape 1"/>
          <p:cNvSpPr/>
          <p:nvPr/>
        </p:nvSpPr>
        <p:spPr>
          <a:xfrm>
            <a:off x="1371600" y="304800"/>
            <a:ext cx="5914215" cy="499500"/>
          </a:xfrm>
          <a:prstGeom prst="rect">
            <a:avLst/>
          </a:prstGeom>
          <a:noFill/>
          <a:ln>
            <a:noFill/>
          </a:ln>
        </p:spPr>
        <p:style>
          <a:lnRef idx="0">
            <a:scrgbClr r="0" g="0" b="0"/>
          </a:lnRef>
          <a:fillRef idx="0">
            <a:scrgbClr r="0" g="0" b="0"/>
          </a:fillRef>
          <a:effectRef idx="0">
            <a:scrgbClr r="0" g="0" b="0"/>
          </a:effectRef>
          <a:fontRef idx="minor"/>
        </p:style>
        <p:txBody>
          <a:bodyPr lIns="67500" tIns="33750" rIns="67500" bIns="33750" anchor="ctr"/>
          <a:lstStyle/>
          <a:p>
            <a:pPr algn="ctr">
              <a:lnSpc>
                <a:spcPct val="90000"/>
              </a:lnSpc>
              <a:spcBef>
                <a:spcPct val="0"/>
              </a:spcBef>
            </a:pPr>
            <a:r>
              <a:rPr lang="en-US" sz="4400" dirty="0">
                <a:latin typeface="+mj-lt"/>
                <a:ea typeface="+mj-ea"/>
                <a:cs typeface="+mj-cs"/>
              </a:rPr>
              <a:t>Areas of Interest</a:t>
            </a:r>
          </a:p>
        </p:txBody>
      </p:sp>
      <p:sp>
        <p:nvSpPr>
          <p:cNvPr id="105" name="CustomShape 2"/>
          <p:cNvSpPr/>
          <p:nvPr/>
        </p:nvSpPr>
        <p:spPr>
          <a:xfrm>
            <a:off x="762000" y="990600"/>
            <a:ext cx="8001000" cy="5486400"/>
          </a:xfrm>
          <a:prstGeom prst="rect">
            <a:avLst/>
          </a:prstGeom>
          <a:noFill/>
          <a:ln>
            <a:noFill/>
          </a:ln>
        </p:spPr>
        <p:style>
          <a:lnRef idx="0">
            <a:scrgbClr r="0" g="0" b="0"/>
          </a:lnRef>
          <a:fillRef idx="0">
            <a:scrgbClr r="0" g="0" b="0"/>
          </a:fillRef>
          <a:effectRef idx="0">
            <a:scrgbClr r="0" g="0" b="0"/>
          </a:effectRef>
          <a:fontRef idx="minor"/>
        </p:style>
        <p:txBody>
          <a:bodyPr lIns="67500" tIns="33750" rIns="67500" bIns="33750"/>
          <a:lstStyle/>
          <a:p>
            <a:pPr marL="270">
              <a:buClr>
                <a:srgbClr val="000000"/>
              </a:buClr>
              <a:buSzPct val="45000"/>
            </a:pPr>
            <a:r>
              <a:rPr lang="en-US" sz="2400" b="1" spc="-1" dirty="0" smtClean="0">
                <a:uFill>
                  <a:solidFill>
                    <a:srgbClr val="FFFFFF"/>
                  </a:solidFill>
                </a:uFill>
                <a:latin typeface="Candara" panose="020E0502030303020204" pitchFamily="34" charset="0"/>
                <a:ea typeface="Calibri"/>
              </a:rPr>
              <a:t>Hardware: </a:t>
            </a:r>
            <a:r>
              <a:rPr lang="en-US" sz="2400" spc="-1" dirty="0" smtClean="0">
                <a:uFill>
                  <a:solidFill>
                    <a:srgbClr val="FFFFFF"/>
                  </a:solidFill>
                </a:uFill>
                <a:latin typeface="Candara" panose="020E0502030303020204" pitchFamily="34" charset="0"/>
                <a:ea typeface="Calibri"/>
              </a:rPr>
              <a:t>Design </a:t>
            </a:r>
            <a:r>
              <a:rPr lang="en-US" sz="2400" spc="-1" dirty="0">
                <a:uFill>
                  <a:solidFill>
                    <a:srgbClr val="FFFFFF"/>
                  </a:solidFill>
                </a:uFill>
                <a:latin typeface="Candara" panose="020E0502030303020204" pitchFamily="34" charset="0"/>
                <a:ea typeface="Calibri"/>
              </a:rPr>
              <a:t>and development</a:t>
            </a:r>
          </a:p>
          <a:p>
            <a:pPr marL="619200" lvl="1" indent="-161730">
              <a:buClr>
                <a:srgbClr val="000000"/>
              </a:buClr>
              <a:buSzPct val="45000"/>
              <a:buFont typeface="Wingdings" charset="2"/>
              <a:buChar char=""/>
            </a:pPr>
            <a:r>
              <a:rPr lang="en-US" sz="2400" spc="-1" dirty="0">
                <a:uFill>
                  <a:solidFill>
                    <a:srgbClr val="FFFFFF"/>
                  </a:solidFill>
                </a:uFill>
                <a:latin typeface="Candara" panose="020E0502030303020204" pitchFamily="34" charset="0"/>
                <a:ea typeface="Calibri"/>
              </a:rPr>
              <a:t>full custom or backplane based </a:t>
            </a:r>
            <a:r>
              <a:rPr lang="en-US" sz="2400" spc="-1" dirty="0" smtClean="0">
                <a:uFill>
                  <a:solidFill>
                    <a:srgbClr val="FFFFFF"/>
                  </a:solidFill>
                </a:uFill>
                <a:latin typeface="Candara" panose="020E0502030303020204" pitchFamily="34" charset="0"/>
                <a:ea typeface="Calibri"/>
              </a:rPr>
              <a:t>DAQ and Data </a:t>
            </a:r>
            <a:r>
              <a:rPr lang="en-US" sz="2400" spc="-1" dirty="0">
                <a:uFill>
                  <a:solidFill>
                    <a:srgbClr val="FFFFFF"/>
                  </a:solidFill>
                </a:uFill>
                <a:latin typeface="Candara" panose="020E0502030303020204" pitchFamily="34" charset="0"/>
                <a:ea typeface="Calibri"/>
              </a:rPr>
              <a:t>concentrators with high speed interfaces </a:t>
            </a:r>
          </a:p>
          <a:p>
            <a:pPr marL="619200" lvl="1" indent="-161730">
              <a:buClr>
                <a:srgbClr val="000000"/>
              </a:buClr>
              <a:buSzPct val="45000"/>
              <a:buFont typeface="Wingdings" charset="2"/>
              <a:buChar char=""/>
            </a:pPr>
            <a:r>
              <a:rPr lang="en-US" sz="2400" spc="-1" dirty="0">
                <a:uFill>
                  <a:solidFill>
                    <a:srgbClr val="FFFFFF"/>
                  </a:solidFill>
                </a:uFill>
                <a:latin typeface="Candara" panose="020E0502030303020204" pitchFamily="34" charset="0"/>
                <a:ea typeface="Calibri"/>
              </a:rPr>
              <a:t>Different trigger architectures</a:t>
            </a:r>
          </a:p>
          <a:p>
            <a:pPr>
              <a:lnSpc>
                <a:spcPct val="100000"/>
              </a:lnSpc>
            </a:pPr>
            <a:r>
              <a:rPr lang="en-US" sz="2400" b="1" spc="-1" dirty="0" smtClean="0">
                <a:solidFill>
                  <a:srgbClr val="000000"/>
                </a:solidFill>
                <a:uFill>
                  <a:solidFill>
                    <a:srgbClr val="FFFFFF"/>
                  </a:solidFill>
                </a:uFill>
                <a:latin typeface="+mj-lt"/>
              </a:rPr>
              <a:t>Software:</a:t>
            </a:r>
            <a:endParaRPr lang="en-US" sz="2400" b="1" spc="-1" dirty="0">
              <a:solidFill>
                <a:srgbClr val="000000"/>
              </a:solidFill>
              <a:uFill>
                <a:solidFill>
                  <a:srgbClr val="FFFFFF"/>
                </a:solidFill>
              </a:uFill>
              <a:latin typeface="+mj-lt"/>
            </a:endParaRPr>
          </a:p>
          <a:p>
            <a:pPr marL="162000" indent="-161730">
              <a:buClr>
                <a:srgbClr val="000000"/>
              </a:buClr>
              <a:buSzPct val="45000"/>
              <a:buFont typeface="Wingdings" charset="2"/>
              <a:buChar char=""/>
            </a:pPr>
            <a:r>
              <a:rPr lang="en-US" sz="2400" spc="-1" dirty="0">
                <a:uFill>
                  <a:solidFill>
                    <a:srgbClr val="FFFFFF"/>
                  </a:solidFill>
                </a:uFill>
                <a:latin typeface="Candara" panose="020E0502030303020204" pitchFamily="34" charset="0"/>
                <a:ea typeface="Calibri"/>
              </a:rPr>
              <a:t>Real Time acquisition Framework for large scale mega science experiments.</a:t>
            </a:r>
            <a:endParaRPr lang="en-US" sz="2400" spc="-1" dirty="0">
              <a:uFill>
                <a:solidFill>
                  <a:srgbClr val="FFFFFF"/>
                </a:solidFill>
              </a:uFill>
              <a:latin typeface="Candara" panose="020E0502030303020204" pitchFamily="34" charset="0"/>
            </a:endParaRPr>
          </a:p>
          <a:p>
            <a:pPr marL="162000" indent="-161730">
              <a:buClr>
                <a:srgbClr val="000000"/>
              </a:buClr>
              <a:buSzPct val="45000"/>
              <a:buFont typeface="Wingdings" charset="2"/>
              <a:buChar char=""/>
            </a:pPr>
            <a:r>
              <a:rPr lang="en-US" sz="2400" spc="-1" dirty="0" smtClean="0">
                <a:uFill>
                  <a:solidFill>
                    <a:srgbClr val="FFFFFF"/>
                  </a:solidFill>
                </a:uFill>
                <a:latin typeface="Candara" panose="020E0502030303020204" pitchFamily="34" charset="0"/>
              </a:rPr>
              <a:t>Advanced </a:t>
            </a:r>
            <a:r>
              <a:rPr lang="en-US" sz="2400" spc="-1" dirty="0">
                <a:uFill>
                  <a:solidFill>
                    <a:srgbClr val="FFFFFF"/>
                  </a:solidFill>
                </a:uFill>
                <a:latin typeface="Candara" panose="020E0502030303020204" pitchFamily="34" charset="0"/>
              </a:rPr>
              <a:t>Event data visualization techniques</a:t>
            </a:r>
          </a:p>
          <a:p>
            <a:pPr marL="162000" indent="-161730">
              <a:buClr>
                <a:srgbClr val="000000"/>
              </a:buClr>
              <a:buSzPct val="45000"/>
              <a:buFont typeface="Wingdings" charset="2"/>
              <a:buChar char=""/>
            </a:pPr>
            <a:r>
              <a:rPr lang="en-US" sz="2400" spc="-1" dirty="0">
                <a:uFill>
                  <a:solidFill>
                    <a:srgbClr val="FFFFFF"/>
                  </a:solidFill>
                </a:uFill>
                <a:latin typeface="Candara" panose="020E0502030303020204" pitchFamily="34" charset="0"/>
              </a:rPr>
              <a:t>Event data storage and archival techniques</a:t>
            </a:r>
          </a:p>
          <a:p>
            <a:pPr marL="162000" indent="-161730">
              <a:buClr>
                <a:srgbClr val="000000"/>
              </a:buClr>
              <a:buSzPct val="45000"/>
              <a:buFont typeface="Wingdings" charset="2"/>
              <a:buChar char=""/>
            </a:pPr>
            <a:r>
              <a:rPr lang="en-US" sz="2400" spc="-1" dirty="0">
                <a:uFill>
                  <a:solidFill>
                    <a:srgbClr val="FFFFFF"/>
                  </a:solidFill>
                </a:uFill>
                <a:latin typeface="Candara" panose="020E0502030303020204" pitchFamily="34" charset="0"/>
                <a:ea typeface="Calibri"/>
              </a:rPr>
              <a:t>Design of parallel algorithms for faster data processing.</a:t>
            </a:r>
            <a:endParaRPr lang="en-US" sz="2400" spc="-1" dirty="0">
              <a:uFill>
                <a:solidFill>
                  <a:srgbClr val="FFFFFF"/>
                </a:solidFill>
              </a:uFill>
              <a:latin typeface="Candara" panose="020E0502030303020204" pitchFamily="34" charset="0"/>
            </a:endParaRPr>
          </a:p>
          <a:p>
            <a:pPr marL="162000" indent="-161730">
              <a:buClr>
                <a:srgbClr val="000000"/>
              </a:buClr>
              <a:buSzPct val="45000"/>
              <a:buFont typeface="Wingdings" charset="2"/>
              <a:buChar char=""/>
            </a:pPr>
            <a:r>
              <a:rPr lang="en-US" sz="2400" spc="-1" dirty="0" smtClean="0">
                <a:uFill>
                  <a:solidFill>
                    <a:srgbClr val="FFFFFF"/>
                  </a:solidFill>
                </a:uFill>
                <a:latin typeface="Candara" panose="020E0502030303020204" pitchFamily="34" charset="0"/>
                <a:ea typeface="Calibri"/>
              </a:rPr>
              <a:t>Design </a:t>
            </a:r>
            <a:r>
              <a:rPr lang="en-US" sz="2400" spc="-1" dirty="0">
                <a:uFill>
                  <a:solidFill>
                    <a:srgbClr val="FFFFFF"/>
                  </a:solidFill>
                </a:uFill>
                <a:latin typeface="Candara" panose="020E0502030303020204" pitchFamily="34" charset="0"/>
                <a:ea typeface="Calibri"/>
              </a:rPr>
              <a:t>of trigger-less </a:t>
            </a:r>
            <a:r>
              <a:rPr lang="en-US" sz="2400" spc="-1" dirty="0" smtClean="0">
                <a:uFill>
                  <a:solidFill>
                    <a:srgbClr val="FFFFFF"/>
                  </a:solidFill>
                </a:uFill>
                <a:latin typeface="Candara" panose="020E0502030303020204" pitchFamily="34" charset="0"/>
                <a:ea typeface="Calibri"/>
              </a:rPr>
              <a:t>system</a:t>
            </a:r>
            <a:endParaRPr lang="en-US" sz="2400" spc="-1" dirty="0">
              <a:uFill>
                <a:solidFill>
                  <a:srgbClr val="FFFFFF"/>
                </a:solidFill>
              </a:uFill>
              <a:latin typeface="Candara" panose="020E0502030303020204" pitchFamily="34" charset="0"/>
            </a:endParaRPr>
          </a:p>
          <a:p>
            <a:pPr marL="162000" indent="-161730">
              <a:buClr>
                <a:srgbClr val="000000"/>
              </a:buClr>
              <a:buSzPct val="45000"/>
              <a:buFont typeface="Wingdings" charset="2"/>
              <a:buChar char=""/>
            </a:pPr>
            <a:r>
              <a:rPr lang="en-US" sz="2400" spc="-1" dirty="0">
                <a:uFill>
                  <a:solidFill>
                    <a:srgbClr val="FFFFFF"/>
                  </a:solidFill>
                </a:uFill>
                <a:latin typeface="Candara" panose="020E0502030303020204" pitchFamily="34" charset="0"/>
                <a:ea typeface="Calibri"/>
              </a:rPr>
              <a:t>Information rich operator consoles for control and monitoring using multiple </a:t>
            </a:r>
            <a:r>
              <a:rPr lang="en-US" sz="2400" spc="-1" dirty="0" smtClean="0">
                <a:uFill>
                  <a:solidFill>
                    <a:srgbClr val="FFFFFF"/>
                  </a:solidFill>
                </a:uFill>
                <a:latin typeface="Candara" panose="020E0502030303020204" pitchFamily="34" charset="0"/>
                <a:ea typeface="Calibri"/>
              </a:rPr>
              <a:t>displays.</a:t>
            </a:r>
            <a:endParaRPr lang="en-US" sz="2400" spc="-1" dirty="0">
              <a:uFill>
                <a:solidFill>
                  <a:srgbClr val="FFFFFF"/>
                </a:solidFill>
              </a:uFill>
              <a:latin typeface="Candara" panose="020E0502030303020204" pitchFamily="34" charset="0"/>
            </a:endParaRPr>
          </a:p>
          <a:p>
            <a:pPr marL="270">
              <a:buClr>
                <a:srgbClr val="000000"/>
              </a:buClr>
              <a:buSzPct val="45000"/>
            </a:pPr>
            <a:endParaRPr lang="en-US" sz="2400" spc="-1" dirty="0" smtClean="0">
              <a:uFill>
                <a:solidFill>
                  <a:srgbClr val="FFFFFF"/>
                </a:solidFill>
              </a:uFill>
              <a:latin typeface="Candara" panose="020E0502030303020204" pitchFamily="34" charset="0"/>
              <a:ea typeface="Calibri"/>
            </a:endParaRPr>
          </a:p>
          <a:p>
            <a:pPr marL="270">
              <a:buClr>
                <a:srgbClr val="000000"/>
              </a:buClr>
              <a:buSzPct val="45000"/>
            </a:pPr>
            <a:r>
              <a:rPr lang="en-US" sz="2400" i="1" spc="-1" dirty="0" smtClean="0">
                <a:uFill>
                  <a:solidFill>
                    <a:srgbClr val="FFFFFF"/>
                  </a:solidFill>
                </a:uFill>
                <a:latin typeface="Candara" panose="020E0502030303020204" pitchFamily="34" charset="0"/>
                <a:ea typeface="Calibri"/>
              </a:rPr>
              <a:t>Hardware &amp; Software co-design for system level optimization</a:t>
            </a:r>
          </a:p>
          <a:p>
            <a:pPr marL="162000" indent="-161730">
              <a:buClr>
                <a:srgbClr val="000000"/>
              </a:buClr>
              <a:buSzPct val="45000"/>
              <a:buFont typeface="Wingdings" charset="2"/>
              <a:buChar char=""/>
            </a:pPr>
            <a:endParaRPr lang="en-US" sz="2400" spc="-1" dirty="0" smtClean="0">
              <a:uFill>
                <a:solidFill>
                  <a:srgbClr val="FFFFFF"/>
                </a:solidFill>
              </a:uFill>
              <a:latin typeface="Candara" panose="020E0502030303020204" pitchFamily="34" charset="0"/>
            </a:endParaRPr>
          </a:p>
          <a:p>
            <a:pPr>
              <a:lnSpc>
                <a:spcPct val="100000"/>
              </a:lnSpc>
            </a:pPr>
            <a:endParaRPr lang="en-US" sz="1350" spc="-1" dirty="0">
              <a:solidFill>
                <a:srgbClr val="000000"/>
              </a:solidFill>
              <a:uFill>
                <a:solidFill>
                  <a:srgbClr val="FFFFFF"/>
                </a:solidFill>
              </a:uFill>
              <a:latin typeface="Arial"/>
            </a:endParaRPr>
          </a:p>
          <a:p>
            <a:pPr marL="205740" algn="just"/>
            <a:endParaRPr lang="en-US" sz="1350" spc="-1" dirty="0">
              <a:solidFill>
                <a:srgbClr val="000000"/>
              </a:solidFill>
              <a:uFill>
                <a:solidFill>
                  <a:srgbClr val="FFFFFF"/>
                </a:solidFill>
              </a:uFill>
              <a:latin typeface="Arial"/>
            </a:endParaRPr>
          </a:p>
          <a:p>
            <a:pPr marL="205740"/>
            <a:endParaRPr lang="en-US" sz="1350" spc="-1" dirty="0">
              <a:solidFill>
                <a:srgbClr val="000000"/>
              </a:solidFill>
              <a:uFill>
                <a:solidFill>
                  <a:srgbClr val="FFFFFF"/>
                </a:solidFill>
              </a:uFill>
              <a:latin typeface="Arial"/>
            </a:endParaRPr>
          </a:p>
          <a:p>
            <a:pPr marL="205740"/>
            <a:r>
              <a:rPr lang="en-US" sz="1950" b="1" spc="-1" dirty="0">
                <a:solidFill>
                  <a:srgbClr val="000000"/>
                </a:solidFill>
                <a:uFill>
                  <a:solidFill>
                    <a:srgbClr val="FFFFFF"/>
                  </a:solidFill>
                </a:uFill>
                <a:latin typeface="Calibri"/>
                <a:ea typeface="Calibri"/>
              </a:rPr>
              <a:t>						</a:t>
            </a:r>
            <a:r>
              <a:rPr lang="en-US" b="1" spc="-1" dirty="0">
                <a:solidFill>
                  <a:srgbClr val="000000"/>
                </a:solidFill>
                <a:uFill>
                  <a:solidFill>
                    <a:srgbClr val="FFFFFF"/>
                  </a:solidFill>
                </a:uFill>
                <a:latin typeface="Calibri"/>
                <a:ea typeface="Calibri"/>
              </a:rPr>
              <a:t>					</a:t>
            </a:r>
            <a:endParaRPr lang="en-US" sz="1350" spc="-1" dirty="0">
              <a:solidFill>
                <a:srgbClr val="000000"/>
              </a:solidFill>
              <a:uFill>
                <a:solidFill>
                  <a:srgbClr val="FFFFFF"/>
                </a:solidFill>
              </a:uFill>
              <a:latin typeface="Arial"/>
            </a:endParaRPr>
          </a:p>
        </p:txBody>
      </p:sp>
    </p:spTree>
    <p:extLst>
      <p:ext uri="{BB962C8B-B14F-4D97-AF65-F5344CB8AC3E}">
        <p14:creationId xmlns:p14="http://schemas.microsoft.com/office/powerpoint/2010/main" val="3652511978"/>
      </p:ext>
    </p:extLst>
  </p:cSld>
  <p:clrMapOvr>
    <a:masterClrMapping/>
  </p:clrMapOvr>
  <p:timing>
    <p:tnLst>
      <p:par>
        <p:cTn id="1" dur="indefinite" restart="never" nodeType="tmRoot">
          <p:childTnLst>
            <p:seq>
              <p:cTn id="2" nodeType="mainSeq"/>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19100" y="487863"/>
            <a:ext cx="8343900" cy="5943600"/>
          </a:xfrm>
          <a:prstGeom prst="rect">
            <a:avLst/>
          </a:prstGeom>
        </p:spPr>
      </p:pic>
      <p:sp>
        <p:nvSpPr>
          <p:cNvPr id="2" name="TextBox 1"/>
          <p:cNvSpPr txBox="1"/>
          <p:nvPr/>
        </p:nvSpPr>
        <p:spPr>
          <a:xfrm>
            <a:off x="6067097" y="3122905"/>
            <a:ext cx="2605393" cy="1107996"/>
          </a:xfrm>
          <a:prstGeom prst="rect">
            <a:avLst/>
          </a:prstGeom>
          <a:noFill/>
        </p:spPr>
        <p:txBody>
          <a:bodyPr wrap="none" rtlCol="0">
            <a:spAutoFit/>
          </a:bodyPr>
          <a:lstStyle/>
          <a:p>
            <a:r>
              <a:rPr lang="en-US" sz="6600" i="1" dirty="0" smtClean="0">
                <a:solidFill>
                  <a:srgbClr val="FFFFCC"/>
                </a:solidFill>
              </a:rPr>
              <a:t>Thanks</a:t>
            </a:r>
            <a:endParaRPr lang="en-US" sz="6600" i="1" dirty="0">
              <a:solidFill>
                <a:srgbClr val="FFFFCC"/>
              </a:solidFill>
            </a:endParaRPr>
          </a:p>
        </p:txBody>
      </p:sp>
    </p:spTree>
    <p:extLst>
      <p:ext uri="{BB962C8B-B14F-4D97-AF65-F5344CB8AC3E}">
        <p14:creationId xmlns:p14="http://schemas.microsoft.com/office/powerpoint/2010/main" val="27025134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Imaging camera for MACE telescope</a:t>
            </a:r>
          </a:p>
        </p:txBody>
      </p:sp>
      <p:sp>
        <p:nvSpPr>
          <p:cNvPr id="3" name="Content Placeholder 2"/>
          <p:cNvSpPr>
            <a:spLocks noGrp="1"/>
          </p:cNvSpPr>
          <p:nvPr>
            <p:ph idx="1"/>
          </p:nvPr>
        </p:nvSpPr>
        <p:spPr/>
        <p:txBody>
          <a:bodyPr>
            <a:normAutofit lnSpcReduction="10000"/>
          </a:bodyPr>
          <a:lstStyle/>
          <a:p>
            <a:r>
              <a:rPr lang="en-US" dirty="0" smtClean="0"/>
              <a:t>Key </a:t>
            </a:r>
            <a:r>
              <a:rPr lang="en-US" dirty="0"/>
              <a:t>technologies:</a:t>
            </a:r>
          </a:p>
          <a:p>
            <a:pPr lvl="1"/>
            <a:r>
              <a:rPr lang="en-US" dirty="0"/>
              <a:t>Camera mount</a:t>
            </a:r>
          </a:p>
          <a:p>
            <a:pPr lvl="1"/>
            <a:r>
              <a:rPr lang="en-US" dirty="0"/>
              <a:t>Full custom</a:t>
            </a:r>
          </a:p>
          <a:p>
            <a:pPr lvl="1"/>
            <a:r>
              <a:rPr lang="en-US" dirty="0"/>
              <a:t>Local HV</a:t>
            </a:r>
          </a:p>
          <a:p>
            <a:pPr lvl="1"/>
            <a:r>
              <a:rPr lang="en-US" dirty="0"/>
              <a:t>Wideband signals</a:t>
            </a:r>
          </a:p>
          <a:p>
            <a:pPr lvl="1"/>
            <a:r>
              <a:rPr lang="en-US" dirty="0"/>
              <a:t>High speed </a:t>
            </a:r>
            <a:r>
              <a:rPr lang="en-US" dirty="0" smtClean="0"/>
              <a:t>sampling</a:t>
            </a:r>
          </a:p>
          <a:p>
            <a:pPr lvl="1"/>
            <a:r>
              <a:rPr lang="en-US" dirty="0" smtClean="0"/>
              <a:t>Pattern based trigger</a:t>
            </a:r>
            <a:endParaRPr lang="en-US" dirty="0"/>
          </a:p>
          <a:p>
            <a:pPr lvl="1"/>
            <a:r>
              <a:rPr lang="en-US" dirty="0"/>
              <a:t>FPGA based </a:t>
            </a:r>
            <a:r>
              <a:rPr lang="en-US" dirty="0" smtClean="0"/>
              <a:t>event processing</a:t>
            </a:r>
            <a:endParaRPr lang="en-US" dirty="0"/>
          </a:p>
          <a:p>
            <a:pPr lvl="1"/>
            <a:r>
              <a:rPr lang="en-US" dirty="0" smtClean="0"/>
              <a:t>Diagnostics</a:t>
            </a:r>
            <a:endParaRPr lang="en-US" dirty="0"/>
          </a:p>
        </p:txBody>
      </p:sp>
    </p:spTree>
    <p:extLst>
      <p:ext uri="{BB962C8B-B14F-4D97-AF65-F5344CB8AC3E}">
        <p14:creationId xmlns:p14="http://schemas.microsoft.com/office/powerpoint/2010/main" val="57116928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xmlns="" id="{D3F2CD86-8E0E-4DEB-8BA4-91ED390856AA}"/>
              </a:ext>
            </a:extLst>
          </p:cNvPr>
          <p:cNvPicPr>
            <a:picLocks noChangeAspect="1"/>
          </p:cNvPicPr>
          <p:nvPr/>
        </p:nvPicPr>
        <p:blipFill>
          <a:blip r:embed="rId2"/>
          <a:stretch>
            <a:fillRect/>
          </a:stretch>
        </p:blipFill>
        <p:spPr>
          <a:xfrm>
            <a:off x="447964" y="228600"/>
            <a:ext cx="8238836" cy="571726"/>
          </a:xfrm>
          <a:prstGeom prst="rect">
            <a:avLst/>
          </a:prstGeom>
        </p:spPr>
      </p:pic>
      <p:sp>
        <p:nvSpPr>
          <p:cNvPr id="4" name="Content Placeholder 3">
            <a:extLst>
              <a:ext uri="{FF2B5EF4-FFF2-40B4-BE49-F238E27FC236}">
                <a16:creationId xmlns:a16="http://schemas.microsoft.com/office/drawing/2014/main" xmlns="" id="{7CE4C41E-400B-41A8-BF30-B263F6EFD167}"/>
              </a:ext>
            </a:extLst>
          </p:cNvPr>
          <p:cNvSpPr>
            <a:spLocks noGrp="1"/>
          </p:cNvSpPr>
          <p:nvPr>
            <p:ph idx="1"/>
          </p:nvPr>
        </p:nvSpPr>
        <p:spPr>
          <a:xfrm>
            <a:off x="447964" y="914400"/>
            <a:ext cx="8382000" cy="6001643"/>
          </a:xfrm>
          <a:prstGeom prst="rect">
            <a:avLst/>
          </a:prstGeom>
        </p:spPr>
        <p:txBody>
          <a:bodyPr wrap="square">
            <a:spAutoFit/>
          </a:bodyPr>
          <a:lstStyle/>
          <a:p>
            <a:pPr lvl="0" eaLnBrk="0" hangingPunct="0">
              <a:spcBef>
                <a:spcPts val="0"/>
              </a:spcBef>
              <a:tabLst>
                <a:tab pos="228600" algn="l"/>
              </a:tabLst>
            </a:pPr>
            <a:r>
              <a:rPr lang="en-IN" sz="2400" dirty="0">
                <a:solidFill>
                  <a:srgbClr val="002060"/>
                </a:solidFill>
                <a:latin typeface="+mj-lt"/>
              </a:rPr>
              <a:t>Dynamic Range of </a:t>
            </a:r>
            <a:r>
              <a:rPr lang="en-US" sz="2400" kern="0" dirty="0">
                <a:solidFill>
                  <a:srgbClr val="002060"/>
                </a:solidFill>
                <a:latin typeface="+mj-lt"/>
              </a:rPr>
              <a:t>20 </a:t>
            </a:r>
            <a:r>
              <a:rPr lang="en-US" sz="2400" kern="0" dirty="0" err="1">
                <a:solidFill>
                  <a:srgbClr val="002060"/>
                </a:solidFill>
                <a:latin typeface="+mj-lt"/>
              </a:rPr>
              <a:t>GeV</a:t>
            </a:r>
            <a:r>
              <a:rPr lang="en-US" sz="2400" kern="0" dirty="0">
                <a:solidFill>
                  <a:srgbClr val="002060"/>
                </a:solidFill>
                <a:latin typeface="+mj-lt"/>
              </a:rPr>
              <a:t> – few </a:t>
            </a:r>
            <a:r>
              <a:rPr lang="en-US" sz="2400" kern="0" dirty="0" err="1" smtClean="0">
                <a:solidFill>
                  <a:srgbClr val="002060"/>
                </a:solidFill>
                <a:latin typeface="+mj-lt"/>
              </a:rPr>
              <a:t>TeV</a:t>
            </a:r>
            <a:r>
              <a:rPr lang="en-US" sz="2400" kern="0" dirty="0">
                <a:solidFill>
                  <a:srgbClr val="002060"/>
                </a:solidFill>
                <a:latin typeface="+mj-lt"/>
              </a:rPr>
              <a:t> </a:t>
            </a:r>
            <a:r>
              <a:rPr lang="en-US" sz="2400" kern="0" dirty="0" smtClean="0">
                <a:solidFill>
                  <a:srgbClr val="002060"/>
                </a:solidFill>
                <a:latin typeface="+mj-lt"/>
              </a:rPr>
              <a:t>=&gt; </a:t>
            </a:r>
            <a:r>
              <a:rPr lang="en-IN" sz="2400" dirty="0" smtClean="0">
                <a:solidFill>
                  <a:srgbClr val="002060"/>
                </a:solidFill>
                <a:latin typeface="+mj-lt"/>
              </a:rPr>
              <a:t>3-2000 </a:t>
            </a:r>
            <a:r>
              <a:rPr lang="en-IN" sz="2400" dirty="0" err="1" smtClean="0">
                <a:solidFill>
                  <a:srgbClr val="002060"/>
                </a:solidFill>
                <a:latin typeface="+mj-lt"/>
              </a:rPr>
              <a:t>pe</a:t>
            </a:r>
            <a:r>
              <a:rPr lang="en-IN" sz="2400" dirty="0" smtClean="0">
                <a:solidFill>
                  <a:srgbClr val="002060"/>
                </a:solidFill>
                <a:latin typeface="+mj-lt"/>
              </a:rPr>
              <a:t> with dual gain channels</a:t>
            </a:r>
          </a:p>
          <a:p>
            <a:pPr eaLnBrk="0" hangingPunct="0">
              <a:spcBef>
                <a:spcPts val="0"/>
              </a:spcBef>
              <a:tabLst>
                <a:tab pos="228600" algn="l"/>
              </a:tabLst>
            </a:pPr>
            <a:r>
              <a:rPr lang="en-US" sz="2400" dirty="0">
                <a:solidFill>
                  <a:srgbClr val="C00000"/>
                </a:solidFill>
                <a:latin typeface="+mj-lt"/>
                <a:ea typeface="BatangChe"/>
                <a:cs typeface="Times New Roman" pitchFamily="18" charset="0"/>
              </a:rPr>
              <a:t>operating threshold </a:t>
            </a:r>
            <a:r>
              <a:rPr lang="en-US" sz="2400" dirty="0" smtClean="0">
                <a:solidFill>
                  <a:srgbClr val="C00000"/>
                </a:solidFill>
                <a:latin typeface="+mj-lt"/>
                <a:ea typeface="BatangChe"/>
                <a:cs typeface="Times New Roman" pitchFamily="18" charset="0"/>
              </a:rPr>
              <a:t> =&gt;3-5 </a:t>
            </a:r>
            <a:r>
              <a:rPr lang="en-US" sz="2400" dirty="0" err="1" smtClean="0">
                <a:solidFill>
                  <a:srgbClr val="C00000"/>
                </a:solidFill>
                <a:latin typeface="+mj-lt"/>
                <a:ea typeface="BatangChe"/>
                <a:cs typeface="Times New Roman" pitchFamily="18" charset="0"/>
              </a:rPr>
              <a:t>pe</a:t>
            </a:r>
            <a:r>
              <a:rPr lang="en-US" sz="2400" dirty="0" smtClean="0">
                <a:solidFill>
                  <a:srgbClr val="C00000"/>
                </a:solidFill>
                <a:latin typeface="+mj-lt"/>
                <a:ea typeface="BatangChe"/>
                <a:cs typeface="Times New Roman" pitchFamily="18" charset="0"/>
              </a:rPr>
              <a:t>, programmable </a:t>
            </a:r>
          </a:p>
          <a:p>
            <a:pPr eaLnBrk="0" hangingPunct="0">
              <a:spcBef>
                <a:spcPts val="0"/>
              </a:spcBef>
              <a:tabLst>
                <a:tab pos="228600" algn="l"/>
              </a:tabLst>
            </a:pPr>
            <a:r>
              <a:rPr lang="en-US" sz="2400" dirty="0" smtClean="0">
                <a:solidFill>
                  <a:srgbClr val="002060"/>
                </a:solidFill>
                <a:latin typeface="+mj-lt"/>
                <a:ea typeface="BatangChe"/>
                <a:cs typeface="Times New Roman" pitchFamily="18" charset="0"/>
              </a:rPr>
              <a:t>Trigger cluster definition programmable – coincidence window of 5ns</a:t>
            </a:r>
          </a:p>
          <a:p>
            <a:pPr eaLnBrk="0" hangingPunct="0">
              <a:spcBef>
                <a:spcPts val="0"/>
              </a:spcBef>
              <a:tabLst>
                <a:tab pos="228600" algn="l"/>
              </a:tabLst>
            </a:pPr>
            <a:r>
              <a:rPr lang="en-US" sz="2400" dirty="0">
                <a:solidFill>
                  <a:srgbClr val="C00000"/>
                </a:solidFill>
                <a:latin typeface="+mj-lt"/>
                <a:ea typeface="BatangChe"/>
                <a:cs typeface="Times New Roman" pitchFamily="18" charset="0"/>
              </a:rPr>
              <a:t>HV generation within camera close to PMTs: Programmable HV for uniform gain for </a:t>
            </a:r>
            <a:r>
              <a:rPr lang="en-US" sz="2400" dirty="0" smtClean="0">
                <a:solidFill>
                  <a:srgbClr val="C00000"/>
                </a:solidFill>
                <a:latin typeface="+mj-lt"/>
                <a:ea typeface="BatangChe"/>
                <a:cs typeface="Times New Roman" pitchFamily="18" charset="0"/>
              </a:rPr>
              <a:t>PMTs</a:t>
            </a:r>
            <a:endParaRPr lang="en-IN" sz="2400" dirty="0">
              <a:solidFill>
                <a:srgbClr val="C00000"/>
              </a:solidFill>
              <a:latin typeface="+mj-lt"/>
            </a:endParaRPr>
          </a:p>
          <a:p>
            <a:pPr eaLnBrk="0" hangingPunct="0">
              <a:spcBef>
                <a:spcPts val="0"/>
              </a:spcBef>
              <a:tabLst>
                <a:tab pos="228600" algn="l"/>
              </a:tabLst>
            </a:pPr>
            <a:r>
              <a:rPr lang="en-US" sz="2400" dirty="0" smtClean="0">
                <a:solidFill>
                  <a:srgbClr val="002060"/>
                </a:solidFill>
                <a:latin typeface="+mj-lt"/>
                <a:ea typeface="BatangChe"/>
                <a:cs typeface="Times New Roman" pitchFamily="18" charset="0"/>
              </a:rPr>
              <a:t>Digitizing </a:t>
            </a:r>
            <a:r>
              <a:rPr lang="en-US" sz="2400" dirty="0">
                <a:solidFill>
                  <a:srgbClr val="002060"/>
                </a:solidFill>
                <a:latin typeface="+mj-lt"/>
                <a:ea typeface="BatangChe"/>
                <a:cs typeface="Times New Roman" pitchFamily="18" charset="0"/>
              </a:rPr>
              <a:t>PMT signal profile at 1 GSPS and charge computation</a:t>
            </a:r>
            <a:endParaRPr lang="en-US" sz="2400" dirty="0">
              <a:solidFill>
                <a:srgbClr val="002060"/>
              </a:solidFill>
              <a:latin typeface="+mj-lt"/>
              <a:cs typeface="Arial" pitchFamily="34" charset="0"/>
            </a:endParaRPr>
          </a:p>
          <a:p>
            <a:pPr eaLnBrk="0" hangingPunct="0">
              <a:spcBef>
                <a:spcPts val="0"/>
              </a:spcBef>
              <a:tabLst>
                <a:tab pos="228600" algn="l"/>
              </a:tabLst>
            </a:pPr>
            <a:r>
              <a:rPr lang="en-US" sz="2400" dirty="0" smtClean="0">
                <a:solidFill>
                  <a:srgbClr val="C00000"/>
                </a:solidFill>
                <a:latin typeface="+mj-lt"/>
                <a:ea typeface="BatangChe"/>
                <a:cs typeface="Times New Roman" pitchFamily="18" charset="0"/>
              </a:rPr>
              <a:t>Event </a:t>
            </a:r>
            <a:r>
              <a:rPr lang="en-US" sz="2400" dirty="0">
                <a:solidFill>
                  <a:srgbClr val="C00000"/>
                </a:solidFill>
                <a:latin typeface="+mj-lt"/>
                <a:ea typeface="BatangChe"/>
                <a:cs typeface="Times New Roman" pitchFamily="18" charset="0"/>
              </a:rPr>
              <a:t>acquisition at rate of 1KEvents/s with Time stamping with 1us </a:t>
            </a:r>
            <a:r>
              <a:rPr lang="en-US" sz="2400" dirty="0" smtClean="0">
                <a:solidFill>
                  <a:srgbClr val="C00000"/>
                </a:solidFill>
                <a:latin typeface="+mj-lt"/>
                <a:ea typeface="BatangChe"/>
                <a:cs typeface="Times New Roman" pitchFamily="18" charset="0"/>
              </a:rPr>
              <a:t>accuracy</a:t>
            </a:r>
            <a:endParaRPr lang="en-US" sz="2400" dirty="0">
              <a:solidFill>
                <a:srgbClr val="C00000"/>
              </a:solidFill>
              <a:latin typeface="+mj-lt"/>
              <a:cs typeface="Arial" pitchFamily="34" charset="0"/>
            </a:endParaRPr>
          </a:p>
          <a:p>
            <a:pPr eaLnBrk="0" hangingPunct="0">
              <a:spcBef>
                <a:spcPts val="0"/>
              </a:spcBef>
              <a:tabLst>
                <a:tab pos="228600" algn="l"/>
              </a:tabLst>
            </a:pPr>
            <a:r>
              <a:rPr lang="en-US" sz="2400" dirty="0" smtClean="0">
                <a:solidFill>
                  <a:srgbClr val="002060"/>
                </a:solidFill>
                <a:latin typeface="+mj-lt"/>
                <a:ea typeface="BatangChe"/>
                <a:cs typeface="Times New Roman" pitchFamily="18" charset="0"/>
              </a:rPr>
              <a:t>Ensuring </a:t>
            </a:r>
            <a:r>
              <a:rPr lang="en-US" sz="2400" dirty="0">
                <a:solidFill>
                  <a:srgbClr val="002060"/>
                </a:solidFill>
                <a:latin typeface="+mj-lt"/>
                <a:ea typeface="BatangChe"/>
                <a:cs typeface="Times New Roman" pitchFamily="18" charset="0"/>
              </a:rPr>
              <a:t>safe operating conditions for PMTs in view of exposure to excessive incident light</a:t>
            </a:r>
            <a:endParaRPr lang="en-US" sz="2400" dirty="0">
              <a:solidFill>
                <a:srgbClr val="002060"/>
              </a:solidFill>
              <a:latin typeface="+mj-lt"/>
              <a:cs typeface="Arial" pitchFamily="34" charset="0"/>
            </a:endParaRPr>
          </a:p>
          <a:p>
            <a:pPr eaLnBrk="0" hangingPunct="0">
              <a:spcBef>
                <a:spcPts val="0"/>
              </a:spcBef>
              <a:tabLst>
                <a:tab pos="228600" algn="l"/>
              </a:tabLst>
            </a:pPr>
            <a:r>
              <a:rPr lang="en-US" sz="2400" dirty="0">
                <a:solidFill>
                  <a:srgbClr val="C00000"/>
                </a:solidFill>
                <a:latin typeface="+mj-lt"/>
                <a:ea typeface="BatangChe"/>
                <a:cs typeface="Times New Roman" pitchFamily="18" charset="0"/>
              </a:rPr>
              <a:t>Control and monitoring of camera to ensure stable operating conditions</a:t>
            </a:r>
          </a:p>
          <a:p>
            <a:pPr eaLnBrk="0" hangingPunct="0">
              <a:spcBef>
                <a:spcPts val="0"/>
              </a:spcBef>
              <a:tabLst>
                <a:tab pos="228600" algn="l"/>
              </a:tabLst>
            </a:pPr>
            <a:r>
              <a:rPr lang="en-US" sz="2400" dirty="0">
                <a:solidFill>
                  <a:srgbClr val="002060"/>
                </a:solidFill>
                <a:latin typeface="+mj-lt"/>
                <a:ea typeface="BatangChe"/>
                <a:cs typeface="Times New Roman" pitchFamily="18" charset="0"/>
              </a:rPr>
              <a:t>Event dead time of ~ 50 uS</a:t>
            </a:r>
          </a:p>
          <a:p>
            <a:pPr eaLnBrk="0" hangingPunct="0">
              <a:spcBef>
                <a:spcPts val="0"/>
              </a:spcBef>
              <a:tabLst>
                <a:tab pos="228600" algn="l"/>
              </a:tabLst>
            </a:pPr>
            <a:r>
              <a:rPr lang="en-US" sz="2400" dirty="0" smtClean="0">
                <a:solidFill>
                  <a:srgbClr val="C00000"/>
                </a:solidFill>
                <a:latin typeface="+mj-lt"/>
                <a:ea typeface="BatangChe"/>
                <a:cs typeface="Times New Roman" pitchFamily="18" charset="0"/>
              </a:rPr>
              <a:t>Sustained data </a:t>
            </a:r>
            <a:r>
              <a:rPr lang="en-US" sz="2400" dirty="0">
                <a:solidFill>
                  <a:srgbClr val="C00000"/>
                </a:solidFill>
                <a:latin typeface="+mj-lt"/>
                <a:ea typeface="BatangChe"/>
                <a:cs typeface="Times New Roman" pitchFamily="18" charset="0"/>
              </a:rPr>
              <a:t>throughput </a:t>
            </a:r>
            <a:r>
              <a:rPr lang="en-US" sz="2400" dirty="0" smtClean="0">
                <a:solidFill>
                  <a:srgbClr val="C00000"/>
                </a:solidFill>
                <a:latin typeface="+mj-lt"/>
                <a:ea typeface="BatangChe"/>
                <a:cs typeface="Times New Roman" pitchFamily="18" charset="0"/>
              </a:rPr>
              <a:t>14 Mbytes/Sec</a:t>
            </a:r>
            <a:endParaRPr lang="en-US" sz="2400" dirty="0">
              <a:solidFill>
                <a:srgbClr val="C00000"/>
              </a:solidFill>
              <a:latin typeface="+mj-lt"/>
              <a:ea typeface="BatangChe"/>
              <a:cs typeface="Times New Roman" pitchFamily="18" charset="0"/>
            </a:endParaRPr>
          </a:p>
        </p:txBody>
      </p:sp>
    </p:spTree>
    <p:extLst>
      <p:ext uri="{BB962C8B-B14F-4D97-AF65-F5344CB8AC3E}">
        <p14:creationId xmlns:p14="http://schemas.microsoft.com/office/powerpoint/2010/main" val="180964344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xmlns="" id="{11163A88-4B53-4EC8-AD5E-ADDE29454F8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87718" y="574856"/>
            <a:ext cx="3522134" cy="2396944"/>
          </a:xfrm>
          <a:prstGeom prst="rect">
            <a:avLst/>
          </a:prstGeom>
        </p:spPr>
      </p:pic>
      <p:pic>
        <p:nvPicPr>
          <p:cNvPr id="9" name="Picture 8">
            <a:extLst>
              <a:ext uri="{FF2B5EF4-FFF2-40B4-BE49-F238E27FC236}">
                <a16:creationId xmlns:a16="http://schemas.microsoft.com/office/drawing/2014/main" xmlns="" id="{8D416193-6033-444D-A261-596FCCB3031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87717" y="3562462"/>
            <a:ext cx="3522134" cy="2484022"/>
          </a:xfrm>
          <a:prstGeom prst="rect">
            <a:avLst/>
          </a:prstGeom>
        </p:spPr>
      </p:pic>
      <p:pic>
        <p:nvPicPr>
          <p:cNvPr id="3" name="Picture 2">
            <a:extLst>
              <a:ext uri="{FF2B5EF4-FFF2-40B4-BE49-F238E27FC236}">
                <a16:creationId xmlns:a16="http://schemas.microsoft.com/office/drawing/2014/main" xmlns="" id="{083352C5-2619-4515-8BF4-27378BC98BE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059055" y="457761"/>
            <a:ext cx="2649817" cy="4346712"/>
          </a:xfrm>
          <a:prstGeom prst="rect">
            <a:avLst/>
          </a:prstGeom>
        </p:spPr>
      </p:pic>
      <p:pic>
        <p:nvPicPr>
          <p:cNvPr id="10" name="Picture 9">
            <a:extLst>
              <a:ext uri="{FF2B5EF4-FFF2-40B4-BE49-F238E27FC236}">
                <a16:creationId xmlns:a16="http://schemas.microsoft.com/office/drawing/2014/main" xmlns="" id="{DF1297C6-BA9C-4ED8-8163-D18F706FA4A5}"/>
              </a:ext>
            </a:extLst>
          </p:cNvPr>
          <p:cNvPicPr>
            <a:picLocks noChangeAspect="1"/>
          </p:cNvPicPr>
          <p:nvPr/>
        </p:nvPicPr>
        <p:blipFill>
          <a:blip r:embed="rId5"/>
          <a:stretch>
            <a:fillRect/>
          </a:stretch>
        </p:blipFill>
        <p:spPr>
          <a:xfrm>
            <a:off x="887718" y="140365"/>
            <a:ext cx="3522133" cy="363731"/>
          </a:xfrm>
          <a:prstGeom prst="rect">
            <a:avLst/>
          </a:prstGeom>
        </p:spPr>
      </p:pic>
      <p:pic>
        <p:nvPicPr>
          <p:cNvPr id="11" name="Picture 10">
            <a:extLst>
              <a:ext uri="{FF2B5EF4-FFF2-40B4-BE49-F238E27FC236}">
                <a16:creationId xmlns:a16="http://schemas.microsoft.com/office/drawing/2014/main" xmlns="" id="{553064A2-7D98-486B-A53B-6EB261CD1022}"/>
              </a:ext>
            </a:extLst>
          </p:cNvPr>
          <p:cNvPicPr>
            <a:picLocks noChangeAspect="1"/>
          </p:cNvPicPr>
          <p:nvPr/>
        </p:nvPicPr>
        <p:blipFill>
          <a:blip r:embed="rId6"/>
          <a:stretch>
            <a:fillRect/>
          </a:stretch>
        </p:blipFill>
        <p:spPr>
          <a:xfrm>
            <a:off x="7080771" y="140365"/>
            <a:ext cx="2000058" cy="280080"/>
          </a:xfrm>
          <a:prstGeom prst="rect">
            <a:avLst/>
          </a:prstGeom>
        </p:spPr>
      </p:pic>
      <p:sp>
        <p:nvSpPr>
          <p:cNvPr id="14" name="TextBox 13">
            <a:extLst>
              <a:ext uri="{FF2B5EF4-FFF2-40B4-BE49-F238E27FC236}">
                <a16:creationId xmlns:a16="http://schemas.microsoft.com/office/drawing/2014/main" xmlns="" id="{613FC29C-19B2-4970-87CA-D917E980CF04}"/>
              </a:ext>
            </a:extLst>
          </p:cNvPr>
          <p:cNvSpPr txBox="1"/>
          <p:nvPr/>
        </p:nvSpPr>
        <p:spPr>
          <a:xfrm>
            <a:off x="4592526" y="1440872"/>
            <a:ext cx="1283855" cy="923330"/>
          </a:xfrm>
          <a:prstGeom prst="rect">
            <a:avLst/>
          </a:prstGeom>
          <a:noFill/>
        </p:spPr>
        <p:txBody>
          <a:bodyPr wrap="square" rtlCol="0">
            <a:spAutoFit/>
          </a:bodyPr>
          <a:lstStyle/>
          <a:p>
            <a:r>
              <a:rPr lang="en-IN" dirty="0"/>
              <a:t>Front view</a:t>
            </a:r>
          </a:p>
          <a:p>
            <a:r>
              <a:rPr lang="en-IN" dirty="0"/>
              <a:t>64 CIMs assembled</a:t>
            </a:r>
          </a:p>
        </p:txBody>
      </p:sp>
      <p:sp>
        <p:nvSpPr>
          <p:cNvPr id="16" name="TextBox 15">
            <a:extLst>
              <a:ext uri="{FF2B5EF4-FFF2-40B4-BE49-F238E27FC236}">
                <a16:creationId xmlns:a16="http://schemas.microsoft.com/office/drawing/2014/main" xmlns="" id="{1B310878-AA5D-4D94-82CB-36B808EECAB9}"/>
              </a:ext>
            </a:extLst>
          </p:cNvPr>
          <p:cNvSpPr txBox="1"/>
          <p:nvPr/>
        </p:nvSpPr>
        <p:spPr>
          <a:xfrm>
            <a:off x="4592525" y="3931264"/>
            <a:ext cx="1283855" cy="369332"/>
          </a:xfrm>
          <a:prstGeom prst="rect">
            <a:avLst/>
          </a:prstGeom>
          <a:noFill/>
        </p:spPr>
        <p:txBody>
          <a:bodyPr wrap="square" rtlCol="0">
            <a:spAutoFit/>
          </a:bodyPr>
          <a:lstStyle/>
          <a:p>
            <a:r>
              <a:rPr lang="en-IN" dirty="0"/>
              <a:t>Rear view</a:t>
            </a:r>
          </a:p>
        </p:txBody>
      </p:sp>
    </p:spTree>
    <p:extLst>
      <p:ext uri="{BB962C8B-B14F-4D97-AF65-F5344CB8AC3E}">
        <p14:creationId xmlns:p14="http://schemas.microsoft.com/office/powerpoint/2010/main" val="349298999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xmlns="" id="{01A838EB-141D-4777-BB4A-D593CA164D91}"/>
              </a:ext>
            </a:extLst>
          </p:cNvPr>
          <p:cNvPicPr>
            <a:picLocks noChangeAspect="1"/>
          </p:cNvPicPr>
          <p:nvPr/>
        </p:nvPicPr>
        <p:blipFill>
          <a:blip r:embed="rId2"/>
          <a:stretch>
            <a:fillRect/>
          </a:stretch>
        </p:blipFill>
        <p:spPr>
          <a:xfrm>
            <a:off x="632840" y="275122"/>
            <a:ext cx="8113996" cy="6446064"/>
          </a:xfrm>
          <a:prstGeom prst="rect">
            <a:avLst/>
          </a:prstGeom>
        </p:spPr>
      </p:pic>
    </p:spTree>
    <p:extLst>
      <p:ext uri="{BB962C8B-B14F-4D97-AF65-F5344CB8AC3E}">
        <p14:creationId xmlns:p14="http://schemas.microsoft.com/office/powerpoint/2010/main" val="307285762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53D3E66-1D67-45A6-A6B4-D271CFB0A741}"/>
              </a:ext>
            </a:extLst>
          </p:cNvPr>
          <p:cNvSpPr>
            <a:spLocks noGrp="1"/>
          </p:cNvSpPr>
          <p:nvPr>
            <p:ph type="title"/>
          </p:nvPr>
        </p:nvSpPr>
        <p:spPr>
          <a:xfrm>
            <a:off x="457200" y="228600"/>
            <a:ext cx="8382000" cy="1295400"/>
          </a:xfrm>
        </p:spPr>
        <p:txBody>
          <a:bodyPr>
            <a:normAutofit fontScale="90000"/>
          </a:bodyPr>
          <a:lstStyle/>
          <a:p>
            <a:r>
              <a:rPr lang="en-US" dirty="0">
                <a:solidFill>
                  <a:srgbClr val="002060"/>
                </a:solidFill>
              </a:rPr>
              <a:t>Quality Assurance plan during prototype and production phases- ECIL</a:t>
            </a:r>
            <a:endParaRPr lang="en-IN" dirty="0">
              <a:solidFill>
                <a:srgbClr val="002060"/>
              </a:solidFill>
            </a:endParaRPr>
          </a:p>
        </p:txBody>
      </p:sp>
      <p:sp>
        <p:nvSpPr>
          <p:cNvPr id="3" name="Content Placeholder 2">
            <a:extLst>
              <a:ext uri="{FF2B5EF4-FFF2-40B4-BE49-F238E27FC236}">
                <a16:creationId xmlns="" xmlns:a16="http://schemas.microsoft.com/office/drawing/2014/main" id="{871121EB-82CD-470E-83FA-FB2A91234BC4}"/>
              </a:ext>
            </a:extLst>
          </p:cNvPr>
          <p:cNvSpPr>
            <a:spLocks noGrp="1"/>
          </p:cNvSpPr>
          <p:nvPr>
            <p:ph idx="1"/>
          </p:nvPr>
        </p:nvSpPr>
        <p:spPr>
          <a:xfrm>
            <a:off x="457200" y="1676400"/>
            <a:ext cx="8305800" cy="4724400"/>
          </a:xfrm>
        </p:spPr>
        <p:txBody>
          <a:bodyPr>
            <a:normAutofit fontScale="85000" lnSpcReduction="20000"/>
          </a:bodyPr>
          <a:lstStyle/>
          <a:p>
            <a:r>
              <a:rPr lang="en-IN" b="1" dirty="0">
                <a:solidFill>
                  <a:srgbClr val="002060"/>
                </a:solidFill>
              </a:rPr>
              <a:t>Environmental Qualification </a:t>
            </a:r>
            <a:r>
              <a:rPr lang="en-IN" b="1" dirty="0" smtClean="0">
                <a:solidFill>
                  <a:srgbClr val="002060"/>
                </a:solidFill>
              </a:rPr>
              <a:t>during prototype</a:t>
            </a:r>
            <a:r>
              <a:rPr lang="en-IN" dirty="0" smtClean="0">
                <a:solidFill>
                  <a:srgbClr val="002060"/>
                </a:solidFill>
              </a:rPr>
              <a:t>, </a:t>
            </a:r>
            <a:r>
              <a:rPr lang="en-IN" dirty="0">
                <a:solidFill>
                  <a:srgbClr val="002060"/>
                </a:solidFill>
              </a:rPr>
              <a:t>at 4200 m altitude power off condition.</a:t>
            </a:r>
            <a:endParaRPr lang="en-IN" b="1" dirty="0">
              <a:solidFill>
                <a:srgbClr val="002060"/>
              </a:solidFill>
            </a:endParaRPr>
          </a:p>
          <a:p>
            <a:pPr marL="0" indent="0">
              <a:buNone/>
            </a:pPr>
            <a:r>
              <a:rPr lang="en-IN" dirty="0" smtClean="0">
                <a:solidFill>
                  <a:srgbClr val="002060"/>
                </a:solidFill>
              </a:rPr>
              <a:t>1</a:t>
            </a:r>
            <a:r>
              <a:rPr lang="en-IN" dirty="0">
                <a:solidFill>
                  <a:srgbClr val="002060"/>
                </a:solidFill>
              </a:rPr>
              <a:t>) Cold Test </a:t>
            </a:r>
            <a:r>
              <a:rPr lang="en-IN" dirty="0" smtClean="0">
                <a:solidFill>
                  <a:srgbClr val="002060"/>
                </a:solidFill>
              </a:rPr>
              <a:t>for survival and operating condition as  </a:t>
            </a:r>
            <a:r>
              <a:rPr lang="en-IN" dirty="0">
                <a:solidFill>
                  <a:srgbClr val="002060"/>
                </a:solidFill>
              </a:rPr>
              <a:t>as per IEC </a:t>
            </a:r>
            <a:r>
              <a:rPr lang="en-IN" dirty="0" smtClean="0">
                <a:solidFill>
                  <a:srgbClr val="002060"/>
                </a:solidFill>
              </a:rPr>
              <a:t>60068-2</a:t>
            </a:r>
          </a:p>
          <a:p>
            <a:pPr marL="0" indent="0">
              <a:buNone/>
            </a:pPr>
            <a:r>
              <a:rPr lang="en-IN" dirty="0" smtClean="0">
                <a:solidFill>
                  <a:srgbClr val="002060"/>
                </a:solidFill>
              </a:rPr>
              <a:t>2) Dry </a:t>
            </a:r>
            <a:r>
              <a:rPr lang="en-IN" dirty="0">
                <a:solidFill>
                  <a:srgbClr val="002060"/>
                </a:solidFill>
              </a:rPr>
              <a:t>heat </a:t>
            </a:r>
            <a:r>
              <a:rPr lang="en-IN" dirty="0" smtClean="0">
                <a:solidFill>
                  <a:srgbClr val="002060"/>
                </a:solidFill>
              </a:rPr>
              <a:t>Test</a:t>
            </a:r>
            <a:endParaRPr lang="en-IN" dirty="0">
              <a:solidFill>
                <a:srgbClr val="002060"/>
              </a:solidFill>
            </a:endParaRPr>
          </a:p>
          <a:p>
            <a:pPr marL="0" indent="0">
              <a:buNone/>
            </a:pPr>
            <a:r>
              <a:rPr lang="en-IN" dirty="0">
                <a:solidFill>
                  <a:srgbClr val="002060"/>
                </a:solidFill>
              </a:rPr>
              <a:t>3</a:t>
            </a:r>
            <a:r>
              <a:rPr lang="en-IN" dirty="0" smtClean="0">
                <a:solidFill>
                  <a:srgbClr val="002060"/>
                </a:solidFill>
              </a:rPr>
              <a:t>) </a:t>
            </a:r>
            <a:r>
              <a:rPr lang="en-IN" dirty="0">
                <a:solidFill>
                  <a:srgbClr val="002060"/>
                </a:solidFill>
              </a:rPr>
              <a:t>Sinusoidal Vibration </a:t>
            </a:r>
            <a:r>
              <a:rPr lang="en-IN" dirty="0" smtClean="0">
                <a:solidFill>
                  <a:srgbClr val="002060"/>
                </a:solidFill>
              </a:rPr>
              <a:t>Test Fc as per IEC 60068-2 </a:t>
            </a:r>
          </a:p>
          <a:p>
            <a:pPr marL="0" indent="0">
              <a:buNone/>
            </a:pPr>
            <a:endParaRPr lang="en-IN" dirty="0" smtClean="0">
              <a:solidFill>
                <a:srgbClr val="002060"/>
              </a:solidFill>
            </a:endParaRPr>
          </a:p>
          <a:p>
            <a:r>
              <a:rPr lang="en-IN" b="1" dirty="0">
                <a:solidFill>
                  <a:srgbClr val="002060"/>
                </a:solidFill>
              </a:rPr>
              <a:t>ESS  (During Production)</a:t>
            </a:r>
            <a:endParaRPr lang="en-IN" dirty="0">
              <a:solidFill>
                <a:srgbClr val="002060"/>
              </a:solidFill>
            </a:endParaRPr>
          </a:p>
          <a:p>
            <a:pPr marL="0" indent="0">
              <a:buNone/>
            </a:pPr>
            <a:r>
              <a:rPr lang="en-IN" dirty="0">
                <a:solidFill>
                  <a:srgbClr val="002060"/>
                </a:solidFill>
              </a:rPr>
              <a:t>1) Thermal shock on assembled PCBs using automatic change over chamber </a:t>
            </a:r>
          </a:p>
          <a:p>
            <a:pPr marL="0" indent="0">
              <a:buNone/>
            </a:pPr>
            <a:r>
              <a:rPr lang="en-IN" dirty="0">
                <a:solidFill>
                  <a:srgbClr val="002060"/>
                </a:solidFill>
              </a:rPr>
              <a:t>2) Thermal cycling on assembled PCBs and modules.</a:t>
            </a:r>
          </a:p>
          <a:p>
            <a:pPr marL="0" indent="0">
              <a:buNone/>
            </a:pPr>
            <a:r>
              <a:rPr lang="en-IN" dirty="0">
                <a:solidFill>
                  <a:srgbClr val="002060"/>
                </a:solidFill>
              </a:rPr>
              <a:t>3) Random vibration of Modules </a:t>
            </a:r>
            <a:endParaRPr lang="en-IN" dirty="0"/>
          </a:p>
          <a:p>
            <a:pPr marL="0" indent="0">
              <a:buNone/>
            </a:pPr>
            <a:endParaRPr lang="en-IN" dirty="0" smtClean="0">
              <a:solidFill>
                <a:srgbClr val="002060"/>
              </a:solidFill>
            </a:endParaRPr>
          </a:p>
          <a:p>
            <a:endParaRPr lang="en-IN" dirty="0"/>
          </a:p>
        </p:txBody>
      </p:sp>
    </p:spTree>
    <p:extLst>
      <p:ext uri="{BB962C8B-B14F-4D97-AF65-F5344CB8AC3E}">
        <p14:creationId xmlns:p14="http://schemas.microsoft.com/office/powerpoint/2010/main" val="360258256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16 channel Camera Integrated Module (CIM)</a:t>
            </a:r>
            <a:endParaRPr lang="en-US" dirty="0"/>
          </a:p>
        </p:txBody>
      </p:sp>
      <p:pic>
        <p:nvPicPr>
          <p:cNvPr id="4" name="Picture 19"/>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295400" y="1752600"/>
            <a:ext cx="5778282" cy="29836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itle 1"/>
          <p:cNvSpPr txBox="1">
            <a:spLocks/>
          </p:cNvSpPr>
          <p:nvPr/>
        </p:nvSpPr>
        <p:spPr>
          <a:xfrm>
            <a:off x="457200" y="5029200"/>
            <a:ext cx="8229600" cy="114300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t>68 nos. = 1088 channels</a:t>
            </a:r>
            <a:endParaRPr lang="en-US" dirty="0"/>
          </a:p>
        </p:txBody>
      </p:sp>
    </p:spTree>
    <p:extLst>
      <p:ext uri="{BB962C8B-B14F-4D97-AF65-F5344CB8AC3E}">
        <p14:creationId xmlns:p14="http://schemas.microsoft.com/office/powerpoint/2010/main" val="414985345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567</TotalTime>
  <Words>1532</Words>
  <Application>Microsoft Office PowerPoint</Application>
  <PresentationFormat>On-screen Show (4:3)</PresentationFormat>
  <Paragraphs>262</Paragraphs>
  <Slides>31</Slides>
  <Notes>13</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Office Theme</vt:lpstr>
      <vt:lpstr>Recent technological developments at Electronics Division, BARC and possible contribution for DUNE</vt:lpstr>
      <vt:lpstr>Recent completed development activities of ED</vt:lpstr>
      <vt:lpstr>PowerPoint Presentation</vt:lpstr>
      <vt:lpstr>Imaging camera for MACE telescope</vt:lpstr>
      <vt:lpstr>PowerPoint Presentation</vt:lpstr>
      <vt:lpstr>PowerPoint Presentation</vt:lpstr>
      <vt:lpstr>PowerPoint Presentation</vt:lpstr>
      <vt:lpstr>Quality Assurance plan during prototype and production phases- ECIL</vt:lpstr>
      <vt:lpstr>The 16 channel Camera Integrated Module (CIM)</vt:lpstr>
      <vt:lpstr>PowerPoint Presentation</vt:lpstr>
      <vt:lpstr>Photographs of PCBS in CIM</vt:lpstr>
      <vt:lpstr>PowerPoint Presentation</vt:lpstr>
      <vt:lpstr>Operator Console </vt:lpstr>
      <vt:lpstr>PowerPoint Presentation</vt:lpstr>
      <vt:lpstr>PowerPoint Presentation</vt:lpstr>
      <vt:lpstr>PowerPoint Presentation</vt:lpstr>
      <vt:lpstr>Scheduler</vt:lpstr>
      <vt:lpstr>PowerPoint Presentation</vt:lpstr>
      <vt:lpstr>MACE Camera: Data and Control Flow</vt:lpstr>
      <vt:lpstr>PowerPoint Presentation</vt:lpstr>
      <vt:lpstr>PowerPoint Presentation</vt:lpstr>
      <vt:lpstr>PowerPoint Presentation</vt:lpstr>
      <vt:lpstr>INO – mini ICAL detector At IICHEP, Madurai  Trigger System Backend DAQ software</vt:lpstr>
      <vt:lpstr>Requirement Specifications for the Trigger System</vt:lpstr>
      <vt:lpstr>Trigger System</vt:lpstr>
      <vt:lpstr>Integrated System</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Recent technological developments at Electronics Division, BARC and possible contribution for DUNE</dc:title>
  <dc:creator>asus1</dc:creator>
  <cp:lastModifiedBy>asus1</cp:lastModifiedBy>
  <cp:revision>42</cp:revision>
  <dcterms:created xsi:type="dcterms:W3CDTF">2018-10-28T16:23:58Z</dcterms:created>
  <dcterms:modified xsi:type="dcterms:W3CDTF">2018-11-01T15:49:32Z</dcterms:modified>
</cp:coreProperties>
</file>