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60" r:id="rId3"/>
    <p:sldId id="257" r:id="rId4"/>
    <p:sldId id="258" r:id="rId5"/>
    <p:sldId id="261" r:id="rId6"/>
    <p:sldId id="259" r:id="rId7"/>
    <p:sldId id="262" r:id="rId8"/>
    <p:sldId id="278" r:id="rId9"/>
    <p:sldId id="264" r:id="rId10"/>
    <p:sldId id="263" r:id="rId11"/>
    <p:sldId id="272" r:id="rId12"/>
    <p:sldId id="273" r:id="rId13"/>
    <p:sldId id="266" r:id="rId14"/>
    <p:sldId id="268" r:id="rId15"/>
    <p:sldId id="269" r:id="rId16"/>
    <p:sldId id="270" r:id="rId17"/>
    <p:sldId id="265" r:id="rId18"/>
    <p:sldId id="279" r:id="rId19"/>
    <p:sldId id="276" r:id="rId20"/>
    <p:sldId id="271" r:id="rId21"/>
    <p:sldId id="283" r:id="rId22"/>
    <p:sldId id="284" r:id="rId2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0" d="100"/>
          <a:sy n="60" d="100"/>
        </p:scale>
        <p:origin x="-1098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F30E7-FD90-4D42-A124-18BB3D2BD733}" type="datetimeFigureOut">
              <a:rPr lang="es-ES" smtClean="0"/>
              <a:t>27/11/2018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C7006-E728-4EF0-9336-DC0A2830B0B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3874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C7006-E728-4EF0-9336-DC0A2830B0B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5318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084B153-3770-4D08-9698-F005504D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046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4DCA-5919-4BC3-A223-316AC74BD688}" type="datetime1">
              <a:rPr lang="es-ES" smtClean="0"/>
              <a:t>27/11/2018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084B153-3770-4D08-9698-F005504D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7871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98A-824E-4B05-B184-A286C1DFA9A5}" type="datetime1">
              <a:rPr lang="es-ES" smtClean="0"/>
              <a:t>27/11/2018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084B153-3770-4D08-9698-F005504D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768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787AC-2D5A-4476-8DC2-4E7731FFA381}" type="datetime1">
              <a:rPr lang="es-ES" smtClean="0"/>
              <a:t>27/11/2018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323528" y="6309320"/>
            <a:ext cx="720080" cy="365125"/>
          </a:xfrm>
          <a:prstGeom prst="rect">
            <a:avLst/>
          </a:prstGeom>
        </p:spPr>
        <p:txBody>
          <a:bodyPr/>
          <a:lstStyle>
            <a:lvl1pPr>
              <a:defRPr sz="1400" b="1"/>
            </a:lvl1pPr>
          </a:lstStyle>
          <a:p>
            <a:fld id="{A084B153-3770-4D08-9698-F005504D310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9665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B516-02B4-44BF-8D55-317DA99774B7}" type="datetime1">
              <a:rPr lang="es-ES" smtClean="0"/>
              <a:t>27/11/2018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084B153-3770-4D08-9698-F005504D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291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63F37-DB72-4C77-9C92-F3F451B5BA2D}" type="datetime1">
              <a:rPr lang="es-ES" smtClean="0"/>
              <a:t>27/11/2018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084B153-3770-4D08-9698-F005504D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105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6287-1B20-4751-AAE9-8F5FB2B81117}" type="datetime1">
              <a:rPr lang="es-ES" smtClean="0"/>
              <a:t>27/11/2018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084B153-3770-4D08-9698-F005504D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1035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E321-2A1C-40C5-908D-BE0DAF879AE9}" type="datetime1">
              <a:rPr lang="es-ES" smtClean="0"/>
              <a:t>27/11/2018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084B153-3770-4D08-9698-F005504D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5243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60E64-E96C-42A0-B9F6-82AD01132BB5}" type="datetime1">
              <a:rPr lang="es-ES" smtClean="0"/>
              <a:t>27/11/2018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084B153-3770-4D08-9698-F005504D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882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215B-7EA4-4DEE-947E-2F0CF7815BB5}" type="datetime1">
              <a:rPr lang="es-ES" smtClean="0"/>
              <a:t>27/11/2018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084B153-3770-4D08-9698-F005504D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45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C5CC0-AEC5-4E9F-8E5D-878C4BD921F4}" type="datetime1">
              <a:rPr lang="es-ES" smtClean="0"/>
              <a:t>27/11/2018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A084B153-3770-4D08-9698-F005504D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169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F2727-A9BD-47E7-9F51-20AEE4B6967B}" type="datetime1">
              <a:rPr lang="es-ES" smtClean="0"/>
              <a:t>27/11/2018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0737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emf"/><Relationship Id="rId5" Type="http://schemas.openxmlformats.org/officeDocument/2006/relationships/hyperlink" Target="mailto:mcyjr@us.es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12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34.emf"/><Relationship Id="rId5" Type="http://schemas.openxmlformats.org/officeDocument/2006/relationships/image" Target="../media/image6.png"/><Relationship Id="rId10" Type="http://schemas.openxmlformats.org/officeDocument/2006/relationships/image" Target="../media/image33.e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32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9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12" Type="http://schemas.openxmlformats.org/officeDocument/2006/relationships/image" Target="../media/image3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34.emf"/><Relationship Id="rId5" Type="http://schemas.openxmlformats.org/officeDocument/2006/relationships/image" Target="../media/image6.png"/><Relationship Id="rId10" Type="http://schemas.openxmlformats.org/officeDocument/2006/relationships/image" Target="../media/image37.e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36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21.bin"/><Relationship Id="rId9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1.emf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42.png"/><Relationship Id="rId4" Type="http://schemas.openxmlformats.org/officeDocument/2006/relationships/image" Target="../media/image8.png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8.emf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5.bin"/><Relationship Id="rId4" Type="http://schemas.openxmlformats.org/officeDocument/2006/relationships/image" Target="../media/image8.png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27.bin"/><Relationship Id="rId9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1.gif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3.emf"/><Relationship Id="rId5" Type="http://schemas.openxmlformats.org/officeDocument/2006/relationships/image" Target="../media/image8.png"/><Relationship Id="rId10" Type="http://schemas.openxmlformats.org/officeDocument/2006/relationships/image" Target="../media/image9.png"/><Relationship Id="rId4" Type="http://schemas.openxmlformats.org/officeDocument/2006/relationships/image" Target="../media/image12.gif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pn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5.emf"/><Relationship Id="rId5" Type="http://schemas.openxmlformats.org/officeDocument/2006/relationships/image" Target="../media/image6.png"/><Relationship Id="rId15" Type="http://schemas.openxmlformats.org/officeDocument/2006/relationships/image" Target="../media/image19.png"/><Relationship Id="rId10" Type="http://schemas.microsoft.com/office/2007/relationships/hdphoto" Target="../media/hdphoto1.wdp"/><Relationship Id="rId4" Type="http://schemas.openxmlformats.org/officeDocument/2006/relationships/oleObject" Target="../embeddings/oleObject7.bin"/><Relationship Id="rId9" Type="http://schemas.openxmlformats.org/officeDocument/2006/relationships/image" Target="../media/image14.jpe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9.bin"/><Relationship Id="rId9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13.bin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6"/>
          <p:cNvSpPr/>
          <p:nvPr/>
        </p:nvSpPr>
        <p:spPr>
          <a:xfrm>
            <a:off x="66675" y="76200"/>
            <a:ext cx="9001125" cy="2847975"/>
          </a:xfrm>
          <a:prstGeom prst="roundRect">
            <a:avLst>
              <a:gd name="adj" fmla="val 3395"/>
            </a:avLst>
          </a:prstGeom>
          <a:solidFill>
            <a:srgbClr val="1269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Immagin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75"/>
          <a:stretch/>
        </p:blipFill>
        <p:spPr>
          <a:xfrm>
            <a:off x="8229600" y="6046326"/>
            <a:ext cx="518864" cy="577402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699640"/>
            <a:ext cx="1800200" cy="110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66675" y="3081154"/>
            <a:ext cx="90011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u="sng" dirty="0">
                <a:solidFill>
                  <a:prstClr val="black"/>
                </a:solidFill>
              </a:rPr>
              <a:t>M.C. Jiménez-Ramos</a:t>
            </a:r>
            <a:r>
              <a:rPr lang="en-GB" sz="2000" baseline="30000" dirty="0">
                <a:solidFill>
                  <a:prstClr val="black"/>
                </a:solidFill>
              </a:rPr>
              <a:t>1</a:t>
            </a:r>
            <a:r>
              <a:rPr lang="en-GB" sz="2000" dirty="0">
                <a:solidFill>
                  <a:prstClr val="black"/>
                </a:solidFill>
              </a:rPr>
              <a:t>*,  </a:t>
            </a:r>
            <a:r>
              <a:rPr lang="en-GB" sz="2000" dirty="0" smtClean="0">
                <a:solidFill>
                  <a:prstClr val="black"/>
                </a:solidFill>
              </a:rPr>
              <a:t>J. </a:t>
            </a:r>
            <a:r>
              <a:rPr lang="en-GB" sz="2000" dirty="0" err="1" smtClean="0">
                <a:solidFill>
                  <a:prstClr val="black"/>
                </a:solidFill>
              </a:rPr>
              <a:t>García</a:t>
            </a:r>
            <a:r>
              <a:rPr lang="en-GB" sz="2000" dirty="0" smtClean="0">
                <a:solidFill>
                  <a:prstClr val="black"/>
                </a:solidFill>
              </a:rPr>
              <a:t> </a:t>
            </a:r>
            <a:r>
              <a:rPr lang="en-GB" sz="2000" dirty="0" err="1" smtClean="0">
                <a:solidFill>
                  <a:prstClr val="black"/>
                </a:solidFill>
              </a:rPr>
              <a:t>López</a:t>
            </a:r>
            <a:r>
              <a:rPr lang="en-GB" sz="2000" dirty="0" smtClean="0">
                <a:solidFill>
                  <a:prstClr val="black"/>
                </a:solidFill>
              </a:rPr>
              <a:t> </a:t>
            </a:r>
            <a:r>
              <a:rPr lang="en-GB" sz="2000" baseline="30000" dirty="0" smtClean="0">
                <a:solidFill>
                  <a:prstClr val="black"/>
                </a:solidFill>
              </a:rPr>
              <a:t>1</a:t>
            </a:r>
            <a:r>
              <a:rPr lang="en-GB" sz="2000" baseline="30000" dirty="0">
                <a:solidFill>
                  <a:prstClr val="black"/>
                </a:solidFill>
              </a:rPr>
              <a:t>, 2</a:t>
            </a:r>
            <a:r>
              <a:rPr lang="en-GB" sz="2000" dirty="0">
                <a:solidFill>
                  <a:prstClr val="black"/>
                </a:solidFill>
              </a:rPr>
              <a:t>, </a:t>
            </a:r>
            <a:r>
              <a:rPr lang="en-GB" sz="2000" dirty="0" smtClean="0">
                <a:solidFill>
                  <a:prstClr val="black"/>
                </a:solidFill>
              </a:rPr>
              <a:t>M. Rodriguez </a:t>
            </a:r>
            <a:r>
              <a:rPr lang="en-GB" sz="2000" baseline="30000" dirty="0" smtClean="0">
                <a:solidFill>
                  <a:prstClr val="black"/>
                </a:solidFill>
              </a:rPr>
              <a:t>1</a:t>
            </a:r>
            <a:r>
              <a:rPr lang="en-GB" sz="2000" dirty="0" smtClean="0">
                <a:solidFill>
                  <a:prstClr val="black"/>
                </a:solidFill>
              </a:rPr>
              <a:t>,</a:t>
            </a:r>
            <a:r>
              <a:rPr lang="en-GB" sz="2000" baseline="30000" dirty="0" smtClean="0">
                <a:solidFill>
                  <a:prstClr val="black"/>
                </a:solidFill>
              </a:rPr>
              <a:t> </a:t>
            </a:r>
            <a:r>
              <a:rPr lang="en-GB" sz="2000" dirty="0" smtClean="0">
                <a:solidFill>
                  <a:prstClr val="black"/>
                </a:solidFill>
              </a:rPr>
              <a:t>A. </a:t>
            </a:r>
            <a:r>
              <a:rPr lang="en-GB" sz="2000" dirty="0" err="1" smtClean="0">
                <a:solidFill>
                  <a:prstClr val="black"/>
                </a:solidFill>
              </a:rPr>
              <a:t>Villalpando</a:t>
            </a:r>
            <a:r>
              <a:rPr lang="en-GB" sz="2000" dirty="0" smtClean="0">
                <a:solidFill>
                  <a:prstClr val="black"/>
                </a:solidFill>
              </a:rPr>
              <a:t> </a:t>
            </a:r>
            <a:r>
              <a:rPr lang="en-GB" sz="2000" baseline="30000" dirty="0" smtClean="0">
                <a:solidFill>
                  <a:prstClr val="black"/>
                </a:solidFill>
              </a:rPr>
              <a:t>1</a:t>
            </a:r>
            <a:r>
              <a:rPr lang="en-GB" sz="2000" dirty="0" smtClean="0">
                <a:solidFill>
                  <a:prstClr val="black"/>
                </a:solidFill>
              </a:rPr>
              <a:t>,</a:t>
            </a:r>
            <a:r>
              <a:rPr lang="en-GB" sz="2000" baseline="30000" dirty="0" smtClean="0">
                <a:solidFill>
                  <a:prstClr val="black"/>
                </a:solidFill>
              </a:rPr>
              <a:t> </a:t>
            </a:r>
            <a:r>
              <a:rPr lang="en-GB" sz="2000" dirty="0" smtClean="0">
                <a:solidFill>
                  <a:prstClr val="black"/>
                </a:solidFill>
              </a:rPr>
              <a:t>I. Vila</a:t>
            </a:r>
            <a:r>
              <a:rPr lang="en-GB" sz="2000" baseline="30000" dirty="0" smtClean="0">
                <a:solidFill>
                  <a:prstClr val="black"/>
                </a:solidFill>
              </a:rPr>
              <a:t>2</a:t>
            </a:r>
            <a:r>
              <a:rPr lang="en-GB" sz="2000" dirty="0">
                <a:solidFill>
                  <a:prstClr val="black"/>
                </a:solidFill>
              </a:rPr>
              <a:t>, </a:t>
            </a:r>
            <a:r>
              <a:rPr lang="en-GB" sz="2000" dirty="0" smtClean="0">
                <a:solidFill>
                  <a:prstClr val="black"/>
                </a:solidFill>
              </a:rPr>
              <a:t>   S. Hidalgo</a:t>
            </a:r>
            <a:r>
              <a:rPr lang="en-GB" sz="2000" baseline="30000" dirty="0" smtClean="0">
                <a:solidFill>
                  <a:prstClr val="black"/>
                </a:solidFill>
              </a:rPr>
              <a:t>3</a:t>
            </a:r>
            <a:r>
              <a:rPr lang="en-GB" sz="2000" dirty="0" smtClean="0">
                <a:solidFill>
                  <a:prstClr val="black"/>
                </a:solidFill>
              </a:rPr>
              <a:t>, G. Pellegrini</a:t>
            </a:r>
            <a:r>
              <a:rPr lang="en-GB" sz="2000" baseline="30000" dirty="0">
                <a:solidFill>
                  <a:prstClr val="black"/>
                </a:solidFill>
              </a:rPr>
              <a:t>3</a:t>
            </a:r>
            <a:r>
              <a:rPr lang="en-GB" sz="2000" dirty="0" smtClean="0">
                <a:solidFill>
                  <a:prstClr val="black"/>
                </a:solidFill>
              </a:rPr>
              <a:t>, A. Doblas</a:t>
            </a:r>
            <a:r>
              <a:rPr lang="en-GB" sz="2000" baseline="30000" dirty="0">
                <a:solidFill>
                  <a:prstClr val="black"/>
                </a:solidFill>
              </a:rPr>
              <a:t>3</a:t>
            </a:r>
            <a:r>
              <a:rPr lang="en-GB" sz="2000" dirty="0" smtClean="0">
                <a:solidFill>
                  <a:prstClr val="black"/>
                </a:solidFill>
              </a:rPr>
              <a:t>, E. Currás</a:t>
            </a:r>
            <a:r>
              <a:rPr lang="en-GB" sz="2000" baseline="30000" dirty="0">
                <a:solidFill>
                  <a:prstClr val="black"/>
                </a:solidFill>
              </a:rPr>
              <a:t>2</a:t>
            </a:r>
            <a:r>
              <a:rPr lang="en-GB" sz="2000" dirty="0" smtClean="0">
                <a:solidFill>
                  <a:prstClr val="black"/>
                </a:solidFill>
              </a:rPr>
              <a:t>, R. Jaramillo</a:t>
            </a:r>
            <a:r>
              <a:rPr lang="en-GB" sz="2000" baseline="30000" dirty="0">
                <a:solidFill>
                  <a:prstClr val="black"/>
                </a:solidFill>
              </a:rPr>
              <a:t>2</a:t>
            </a:r>
            <a:r>
              <a:rPr lang="en-GB" sz="2000" dirty="0" smtClean="0">
                <a:solidFill>
                  <a:prstClr val="black"/>
                </a:solidFill>
              </a:rPr>
              <a:t>, J. Gómez Camacho</a:t>
            </a:r>
            <a:r>
              <a:rPr lang="en-GB" sz="2000" baseline="30000" dirty="0" smtClean="0">
                <a:solidFill>
                  <a:prstClr val="black"/>
                </a:solidFill>
              </a:rPr>
              <a:t>1,2</a:t>
            </a:r>
            <a:endParaRPr lang="en-GB" sz="2000" dirty="0">
              <a:solidFill>
                <a:prstClr val="black"/>
              </a:solidFill>
            </a:endParaRPr>
          </a:p>
          <a:p>
            <a:pPr lvl="0" algn="ctr"/>
            <a:r>
              <a:rPr lang="en-GB" sz="1400" baseline="30000" dirty="0">
                <a:solidFill>
                  <a:prstClr val="black"/>
                </a:solidFill>
              </a:rPr>
              <a:t> </a:t>
            </a:r>
            <a:r>
              <a:rPr lang="en-GB" sz="1400" i="1" baseline="30000" dirty="0">
                <a:solidFill>
                  <a:prstClr val="black"/>
                </a:solidFill>
              </a:rPr>
              <a:t>1 </a:t>
            </a:r>
            <a:r>
              <a:rPr lang="en-GB" sz="1400" i="1" dirty="0">
                <a:solidFill>
                  <a:prstClr val="black"/>
                </a:solidFill>
              </a:rPr>
              <a:t>Centro Nacional de </a:t>
            </a:r>
            <a:r>
              <a:rPr lang="en-GB" sz="1400" i="1" dirty="0" err="1">
                <a:solidFill>
                  <a:prstClr val="black"/>
                </a:solidFill>
              </a:rPr>
              <a:t>Aceleradores</a:t>
            </a:r>
            <a:r>
              <a:rPr lang="en-GB" sz="1400" i="1" dirty="0">
                <a:solidFill>
                  <a:prstClr val="black"/>
                </a:solidFill>
              </a:rPr>
              <a:t> (</a:t>
            </a:r>
            <a:r>
              <a:rPr lang="en-GB" sz="1400" i="1" dirty="0" smtClean="0">
                <a:solidFill>
                  <a:prstClr val="black"/>
                </a:solidFill>
              </a:rPr>
              <a:t>CNA)</a:t>
            </a:r>
          </a:p>
          <a:p>
            <a:pPr lvl="0" algn="ctr"/>
            <a:r>
              <a:rPr lang="en-GB" sz="1400" i="1" baseline="30000" dirty="0" smtClean="0">
                <a:solidFill>
                  <a:prstClr val="black"/>
                </a:solidFill>
              </a:rPr>
              <a:t>2</a:t>
            </a:r>
            <a:r>
              <a:rPr lang="en-GB" sz="1400" i="1" dirty="0" smtClean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Departamento</a:t>
            </a:r>
            <a:r>
              <a:rPr lang="en-GB" sz="1400" i="1" dirty="0">
                <a:solidFill>
                  <a:prstClr val="black"/>
                </a:solidFill>
              </a:rPr>
              <a:t> de </a:t>
            </a:r>
            <a:r>
              <a:rPr lang="en-GB" sz="1400" i="1" dirty="0" err="1">
                <a:solidFill>
                  <a:prstClr val="black"/>
                </a:solidFill>
              </a:rPr>
              <a:t>Física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Atómica</a:t>
            </a:r>
            <a:r>
              <a:rPr lang="en-GB" sz="1400" i="1" dirty="0">
                <a:solidFill>
                  <a:prstClr val="black"/>
                </a:solidFill>
              </a:rPr>
              <a:t>, Molecular y Nuclear. Universidad de </a:t>
            </a:r>
            <a:r>
              <a:rPr lang="en-GB" sz="1400" i="1" dirty="0" err="1" smtClean="0">
                <a:solidFill>
                  <a:prstClr val="black"/>
                </a:solidFill>
              </a:rPr>
              <a:t>Sevilla</a:t>
            </a:r>
            <a:endParaRPr lang="en-GB" sz="1400" i="1" dirty="0" smtClean="0">
              <a:solidFill>
                <a:prstClr val="black"/>
              </a:solidFill>
            </a:endParaRPr>
          </a:p>
          <a:p>
            <a:pPr lvl="0" algn="ctr"/>
            <a:r>
              <a:rPr lang="en-GB" sz="1400" i="1" baseline="30000" dirty="0" smtClean="0">
                <a:solidFill>
                  <a:prstClr val="black"/>
                </a:solidFill>
              </a:rPr>
              <a:t>3</a:t>
            </a:r>
            <a:r>
              <a:rPr lang="en-GB" sz="1400" i="1" dirty="0" smtClean="0">
                <a:solidFill>
                  <a:prstClr val="black"/>
                </a:solidFill>
              </a:rPr>
              <a:t>Instituto </a:t>
            </a:r>
            <a:r>
              <a:rPr lang="en-GB" sz="1400" i="1" dirty="0">
                <a:solidFill>
                  <a:prstClr val="black"/>
                </a:solidFill>
              </a:rPr>
              <a:t>de </a:t>
            </a:r>
            <a:r>
              <a:rPr lang="en-GB" sz="1400" i="1" dirty="0" err="1" smtClean="0">
                <a:solidFill>
                  <a:prstClr val="black"/>
                </a:solidFill>
              </a:rPr>
              <a:t>Física</a:t>
            </a:r>
            <a:r>
              <a:rPr lang="en-GB" sz="1400" i="1" dirty="0" smtClean="0">
                <a:solidFill>
                  <a:prstClr val="black"/>
                </a:solidFill>
              </a:rPr>
              <a:t> de Cantabria (IFCA-UC-CSIC).</a:t>
            </a:r>
          </a:p>
          <a:p>
            <a:pPr lvl="0" algn="ctr"/>
            <a:r>
              <a:rPr lang="en-GB" sz="1400" i="1" baseline="30000" dirty="0" smtClean="0">
                <a:solidFill>
                  <a:prstClr val="black"/>
                </a:solidFill>
              </a:rPr>
              <a:t> 4</a:t>
            </a:r>
            <a:r>
              <a:rPr lang="en-GB" sz="1400" i="1" dirty="0" smtClean="0">
                <a:solidFill>
                  <a:prstClr val="black"/>
                </a:solidFill>
              </a:rPr>
              <a:t>Instituto </a:t>
            </a:r>
            <a:r>
              <a:rPr lang="en-GB" sz="1400" i="1" dirty="0">
                <a:solidFill>
                  <a:prstClr val="black"/>
                </a:solidFill>
              </a:rPr>
              <a:t>de </a:t>
            </a:r>
            <a:r>
              <a:rPr lang="en-GB" sz="1400" i="1" dirty="0" err="1">
                <a:solidFill>
                  <a:prstClr val="black"/>
                </a:solidFill>
              </a:rPr>
              <a:t>Microelectrónica</a:t>
            </a:r>
            <a:r>
              <a:rPr lang="en-GB" sz="1400" i="1" dirty="0">
                <a:solidFill>
                  <a:prstClr val="black"/>
                </a:solidFill>
              </a:rPr>
              <a:t> de Barcelona (IMB-CNM, CSIC</a:t>
            </a:r>
            <a:r>
              <a:rPr lang="en-GB" sz="1400" i="1" dirty="0" smtClean="0">
                <a:solidFill>
                  <a:prstClr val="black"/>
                </a:solidFill>
              </a:rPr>
              <a:t>)</a:t>
            </a:r>
            <a:endParaRPr lang="en-GB" sz="1400" i="1" dirty="0">
              <a:solidFill>
                <a:prstClr val="black"/>
              </a:solidFill>
            </a:endParaRPr>
          </a:p>
          <a:p>
            <a:pPr lvl="0" algn="ctr"/>
            <a:r>
              <a:rPr lang="en-GB" sz="1600" dirty="0">
                <a:solidFill>
                  <a:prstClr val="black"/>
                </a:solidFill>
              </a:rPr>
              <a:t>(*) </a:t>
            </a:r>
            <a:r>
              <a:rPr lang="en-GB" sz="1600" dirty="0">
                <a:solidFill>
                  <a:prstClr val="black"/>
                </a:solidFill>
                <a:hlinkClick r:id="rId5"/>
              </a:rPr>
              <a:t>mcyjr@us.es</a:t>
            </a:r>
            <a:endParaRPr lang="en-GB" sz="1600" dirty="0">
              <a:solidFill>
                <a:prstClr val="black"/>
              </a:solidFill>
            </a:endParaRPr>
          </a:p>
          <a:p>
            <a:pPr lvl="0" algn="ctr"/>
            <a:endParaRPr lang="en-GB" sz="1400" i="1" dirty="0">
              <a:solidFill>
                <a:prstClr val="black"/>
              </a:solidFill>
            </a:endParaRPr>
          </a:p>
        </p:txBody>
      </p:sp>
      <p:sp>
        <p:nvSpPr>
          <p:cNvPr id="7" name="CuadroTexto 8"/>
          <p:cNvSpPr txBox="1"/>
          <p:nvPr/>
        </p:nvSpPr>
        <p:spPr>
          <a:xfrm>
            <a:off x="564355" y="404664"/>
            <a:ext cx="80057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Thin LGADs characterization using Ion Beam Induced Charge (IBIC) and Time-resolved IBIC at the Centro Nacional de </a:t>
            </a:r>
            <a:r>
              <a:rPr lang="en-US" sz="4000" dirty="0" err="1">
                <a:solidFill>
                  <a:schemeClr val="bg1"/>
                </a:solidFill>
              </a:rPr>
              <a:t>Aceleradores</a:t>
            </a:r>
            <a:r>
              <a:rPr lang="en-US" sz="4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09148"/>
            <a:ext cx="2275390" cy="133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n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" t="9855" r="4582" b="7986"/>
          <a:stretch/>
        </p:blipFill>
        <p:spPr>
          <a:xfrm>
            <a:off x="4211960" y="6135318"/>
            <a:ext cx="1800200" cy="668645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577" y="5638904"/>
            <a:ext cx="160020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75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24 Grupo"/>
          <p:cNvGrpSpPr/>
          <p:nvPr/>
        </p:nvGrpSpPr>
        <p:grpSpPr>
          <a:xfrm>
            <a:off x="385986" y="4077072"/>
            <a:ext cx="8563173" cy="1716634"/>
            <a:chOff x="-36512" y="2904446"/>
            <a:chExt cx="8563173" cy="1716634"/>
          </a:xfrm>
        </p:grpSpPr>
        <p:pic>
          <p:nvPicPr>
            <p:cNvPr id="18" name="Picture 7" descr="C:\carmen\LGAD_Mayo18\225001\MAPS\225005\R05_RBS.BM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1667" y="2904446"/>
              <a:ext cx="1716634" cy="1716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6" descr="C:\carmen\LGAD_Mayo18\225001\MAPS\225005\R04_RBS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512" y="2904446"/>
              <a:ext cx="1716634" cy="1716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8" descr="C:\carmen\LGAD_Mayo18\225001\MAPS\225005\R06_RBS.BMP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8300" y="2904446"/>
              <a:ext cx="1716634" cy="1716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9" descr="C:\carmen\LGAD_Mayo18\225001\MAPS\225005\R07_RBS.BMP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4934" y="2904446"/>
              <a:ext cx="1716634" cy="1716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0" descr="C:\carmen\LGAD_Mayo18\225001\MAPS\225005\R08_RBS.BMP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10027" y="2904446"/>
              <a:ext cx="1716634" cy="1716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27 Elipse"/>
          <p:cNvSpPr/>
          <p:nvPr/>
        </p:nvSpPr>
        <p:spPr>
          <a:xfrm>
            <a:off x="3563863" y="4622532"/>
            <a:ext cx="246935" cy="27069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254" name="Picture 8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077" y="4077072"/>
            <a:ext cx="1769442" cy="1716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03" name="Picture 13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81" y="835801"/>
            <a:ext cx="4827789" cy="339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" name="1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2"/>
          <p:cNvSpPr txBox="1"/>
          <p:nvPr/>
        </p:nvSpPr>
        <p:spPr>
          <a:xfrm>
            <a:off x="107504" y="-27384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36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Charge</a:t>
            </a:r>
            <a:r>
              <a:rPr lang="es-ES" sz="36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36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Collection</a:t>
            </a:r>
            <a:r>
              <a:rPr lang="es-ES" sz="36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36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homogeneity</a:t>
            </a:r>
            <a:endParaRPr lang="hr-HR" sz="36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2339751" y="1268760"/>
            <a:ext cx="1224112" cy="2393525"/>
          </a:xfrm>
          <a:prstGeom prst="rect">
            <a:avLst/>
          </a:prstGeom>
          <a:solidFill>
            <a:schemeClr val="accent2">
              <a:lumMod val="20000"/>
              <a:lumOff val="80000"/>
              <a:alpha val="44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CuadroTexto"/>
          <p:cNvSpPr txBox="1"/>
          <p:nvPr/>
        </p:nvSpPr>
        <p:spPr>
          <a:xfrm>
            <a:off x="539552" y="835802"/>
            <a:ext cx="8459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LGAD W4-B231 #3: 3 </a:t>
            </a:r>
            <a:r>
              <a:rPr lang="es-ES" sz="2800" dirty="0" err="1" smtClean="0"/>
              <a:t>MeV</a:t>
            </a:r>
            <a:r>
              <a:rPr lang="es-ES" sz="2800" dirty="0" smtClean="0"/>
              <a:t> </a:t>
            </a:r>
            <a:r>
              <a:rPr lang="es-ES" sz="2800" dirty="0" err="1" smtClean="0"/>
              <a:t>protons</a:t>
            </a:r>
            <a:r>
              <a:rPr lang="es-ES" sz="2800" dirty="0" smtClean="0"/>
              <a:t> &amp; +90V; 2.5*2.5 mm</a:t>
            </a:r>
            <a:r>
              <a:rPr lang="es-ES" sz="2800" baseline="30000" dirty="0" smtClean="0"/>
              <a:t>2</a:t>
            </a:r>
            <a:endParaRPr lang="es-ES" sz="2800" baseline="300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5148064" y="1542935"/>
            <a:ext cx="37586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000099"/>
                </a:solidFill>
              </a:rPr>
              <a:t>Lateral </a:t>
            </a:r>
            <a:r>
              <a:rPr lang="es-ES" b="1" dirty="0" err="1" smtClean="0">
                <a:solidFill>
                  <a:srgbClr val="000099"/>
                </a:solidFill>
              </a:rPr>
              <a:t>charge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collection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is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not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homogeneous</a:t>
            </a:r>
            <a:r>
              <a:rPr lang="es-ES" b="1" dirty="0">
                <a:solidFill>
                  <a:srgbClr val="000099"/>
                </a:solidFill>
              </a:rPr>
              <a:t> </a:t>
            </a:r>
            <a:r>
              <a:rPr lang="es-ES" b="1" dirty="0" smtClean="0">
                <a:solidFill>
                  <a:srgbClr val="000099"/>
                </a:solidFill>
              </a:rPr>
              <a:t>(&lt;10%)</a:t>
            </a:r>
          </a:p>
          <a:p>
            <a:pPr marL="285750" indent="-285750">
              <a:buFontTx/>
              <a:buChar char="-"/>
            </a:pPr>
            <a:endParaRPr lang="es-ES" b="1" dirty="0" smtClean="0">
              <a:solidFill>
                <a:srgbClr val="000099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b="1" dirty="0" err="1" smtClean="0">
                <a:solidFill>
                  <a:srgbClr val="000099"/>
                </a:solidFill>
              </a:rPr>
              <a:t>Peripheral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Structures</a:t>
            </a:r>
            <a:r>
              <a:rPr lang="es-ES" b="1" dirty="0" smtClean="0">
                <a:solidFill>
                  <a:srgbClr val="000099"/>
                </a:solidFill>
              </a:rPr>
              <a:t> are </a:t>
            </a:r>
            <a:r>
              <a:rPr lang="es-ES" b="1" dirty="0" err="1" smtClean="0">
                <a:solidFill>
                  <a:srgbClr val="000099"/>
                </a:solidFill>
              </a:rPr>
              <a:t>observed</a:t>
            </a:r>
            <a:endParaRPr lang="es-ES" b="1" dirty="0" smtClean="0">
              <a:solidFill>
                <a:srgbClr val="000099"/>
              </a:solidFill>
            </a:endParaRPr>
          </a:p>
          <a:p>
            <a:pPr marL="285750" indent="-285750">
              <a:buFontTx/>
              <a:buChar char="-"/>
            </a:pPr>
            <a:endParaRPr lang="es-ES" b="1" dirty="0" smtClean="0">
              <a:solidFill>
                <a:srgbClr val="000099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000099"/>
                </a:solidFill>
              </a:rPr>
              <a:t>A </a:t>
            </a:r>
            <a:r>
              <a:rPr lang="es-ES" b="1" dirty="0" err="1" smtClean="0">
                <a:solidFill>
                  <a:srgbClr val="000099"/>
                </a:solidFill>
              </a:rPr>
              <a:t>defect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is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seen</a:t>
            </a:r>
            <a:r>
              <a:rPr lang="es-ES" b="1" dirty="0" smtClean="0">
                <a:solidFill>
                  <a:srgbClr val="000099"/>
                </a:solidFill>
              </a:rPr>
              <a:t> (red </a:t>
            </a:r>
            <a:r>
              <a:rPr lang="es-ES" b="1" dirty="0" err="1" smtClean="0">
                <a:solidFill>
                  <a:srgbClr val="000099"/>
                </a:solidFill>
              </a:rPr>
              <a:t>circle</a:t>
            </a:r>
            <a:r>
              <a:rPr lang="es-ES" b="1" dirty="0" smtClean="0">
                <a:solidFill>
                  <a:srgbClr val="000099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endParaRPr lang="es-ES" b="1" dirty="0" smtClean="0">
              <a:solidFill>
                <a:srgbClr val="000099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b="1" dirty="0" err="1" smtClean="0">
                <a:solidFill>
                  <a:srgbClr val="000099"/>
                </a:solidFill>
              </a:rPr>
              <a:t>The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wire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bonding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is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well</a:t>
            </a:r>
            <a:r>
              <a:rPr lang="es-ES" b="1" dirty="0" smtClean="0">
                <a:solidFill>
                  <a:srgbClr val="000099"/>
                </a:solidFill>
              </a:rPr>
              <a:t> resolved</a:t>
            </a:r>
            <a:endParaRPr lang="es-ES" b="1" dirty="0">
              <a:solidFill>
                <a:srgbClr val="000099"/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395536" y="54243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2341662" y="54243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F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3986134" y="542437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G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5638466" y="5424374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H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7366658" y="5424374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I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10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755577" y="5893787"/>
            <a:ext cx="82437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 err="1" smtClean="0">
                <a:solidFill>
                  <a:srgbClr val="C00000"/>
                </a:solidFill>
              </a:rPr>
              <a:t>The</a:t>
            </a:r>
            <a:r>
              <a:rPr lang="es-ES" sz="2000" b="1" dirty="0" smtClean="0">
                <a:solidFill>
                  <a:srgbClr val="C00000"/>
                </a:solidFill>
              </a:rPr>
              <a:t> color </a:t>
            </a:r>
            <a:r>
              <a:rPr lang="es-ES" sz="2000" b="1" dirty="0" err="1" smtClean="0">
                <a:solidFill>
                  <a:srgbClr val="C00000"/>
                </a:solidFill>
              </a:rPr>
              <a:t>intensity</a:t>
            </a:r>
            <a:r>
              <a:rPr lang="es-ES" sz="2000" b="1" dirty="0" smtClean="0">
                <a:solidFill>
                  <a:srgbClr val="C00000"/>
                </a:solidFill>
              </a:rPr>
              <a:t> </a:t>
            </a:r>
            <a:r>
              <a:rPr lang="es-ES" sz="2000" b="1" dirty="0" err="1" smtClean="0">
                <a:solidFill>
                  <a:srgbClr val="C00000"/>
                </a:solidFill>
              </a:rPr>
              <a:t>is</a:t>
            </a:r>
            <a:r>
              <a:rPr lang="es-ES" sz="2000" b="1" dirty="0" smtClean="0">
                <a:solidFill>
                  <a:srgbClr val="C00000"/>
                </a:solidFill>
              </a:rPr>
              <a:t> </a:t>
            </a:r>
            <a:r>
              <a:rPr lang="es-ES" sz="2000" b="1" dirty="0" err="1" smtClean="0">
                <a:solidFill>
                  <a:srgbClr val="C00000"/>
                </a:solidFill>
              </a:rPr>
              <a:t>related</a:t>
            </a:r>
            <a:r>
              <a:rPr lang="es-ES" sz="2000" b="1" dirty="0" smtClean="0">
                <a:solidFill>
                  <a:srgbClr val="C00000"/>
                </a:solidFill>
              </a:rPr>
              <a:t> to </a:t>
            </a:r>
            <a:r>
              <a:rPr lang="es-ES" sz="2000" b="1" dirty="0" err="1" smtClean="0">
                <a:solidFill>
                  <a:srgbClr val="C00000"/>
                </a:solidFill>
              </a:rPr>
              <a:t>the</a:t>
            </a:r>
            <a:r>
              <a:rPr lang="es-ES" sz="2000" b="1" dirty="0" smtClean="0">
                <a:solidFill>
                  <a:srgbClr val="C00000"/>
                </a:solidFill>
              </a:rPr>
              <a:t> </a:t>
            </a:r>
            <a:r>
              <a:rPr lang="es-ES" sz="2000" b="1" dirty="0" err="1" smtClean="0">
                <a:solidFill>
                  <a:srgbClr val="C00000"/>
                </a:solidFill>
              </a:rPr>
              <a:t>number</a:t>
            </a:r>
            <a:r>
              <a:rPr lang="es-ES" sz="2000" b="1" dirty="0" smtClean="0">
                <a:solidFill>
                  <a:srgbClr val="C00000"/>
                </a:solidFill>
              </a:rPr>
              <a:t> of </a:t>
            </a:r>
            <a:r>
              <a:rPr lang="es-ES" sz="2000" b="1" dirty="0" err="1" smtClean="0">
                <a:solidFill>
                  <a:srgbClr val="C00000"/>
                </a:solidFill>
              </a:rPr>
              <a:t>counts</a:t>
            </a:r>
            <a:r>
              <a:rPr lang="es-ES" sz="2000" b="1" dirty="0" smtClean="0">
                <a:solidFill>
                  <a:srgbClr val="C00000"/>
                </a:solidFill>
              </a:rPr>
              <a:t> in </a:t>
            </a:r>
            <a:r>
              <a:rPr lang="es-ES" sz="2000" b="1" dirty="0" err="1" smtClean="0">
                <a:solidFill>
                  <a:srgbClr val="C00000"/>
                </a:solidFill>
              </a:rPr>
              <a:t>each</a:t>
            </a:r>
            <a:r>
              <a:rPr lang="es-ES" sz="2000" b="1" dirty="0" smtClean="0">
                <a:solidFill>
                  <a:srgbClr val="C00000"/>
                </a:solidFill>
              </a:rPr>
              <a:t> position and </a:t>
            </a:r>
            <a:r>
              <a:rPr lang="es-ES" sz="2000" b="1" dirty="0" err="1" smtClean="0">
                <a:solidFill>
                  <a:srgbClr val="C00000"/>
                </a:solidFill>
              </a:rPr>
              <a:t>the</a:t>
            </a:r>
            <a:r>
              <a:rPr lang="es-ES" sz="2000" b="1" dirty="0" smtClean="0">
                <a:solidFill>
                  <a:srgbClr val="C00000"/>
                </a:solidFill>
              </a:rPr>
              <a:t> </a:t>
            </a:r>
            <a:r>
              <a:rPr lang="es-ES" sz="2000" b="1" dirty="0" err="1" smtClean="0">
                <a:solidFill>
                  <a:srgbClr val="C00000"/>
                </a:solidFill>
              </a:rPr>
              <a:t>maps</a:t>
            </a:r>
            <a:r>
              <a:rPr lang="es-ES" sz="2000" b="1" dirty="0" smtClean="0">
                <a:solidFill>
                  <a:srgbClr val="C00000"/>
                </a:solidFill>
              </a:rPr>
              <a:t> are </a:t>
            </a:r>
            <a:r>
              <a:rPr lang="es-ES" sz="2000" b="1" dirty="0" err="1" smtClean="0">
                <a:solidFill>
                  <a:srgbClr val="C00000"/>
                </a:solidFill>
              </a:rPr>
              <a:t>related</a:t>
            </a:r>
            <a:r>
              <a:rPr lang="es-ES" sz="2000" b="1" dirty="0" smtClean="0">
                <a:solidFill>
                  <a:srgbClr val="C00000"/>
                </a:solidFill>
              </a:rPr>
              <a:t> to </a:t>
            </a:r>
            <a:r>
              <a:rPr lang="es-ES" sz="2000" b="1" dirty="0" err="1" smtClean="0">
                <a:solidFill>
                  <a:srgbClr val="C00000"/>
                </a:solidFill>
              </a:rPr>
              <a:t>the</a:t>
            </a:r>
            <a:r>
              <a:rPr lang="es-ES" sz="2000" b="1" dirty="0" smtClean="0">
                <a:solidFill>
                  <a:srgbClr val="C00000"/>
                </a:solidFill>
              </a:rPr>
              <a:t> </a:t>
            </a:r>
            <a:r>
              <a:rPr lang="es-ES" sz="2000" b="1" dirty="0" err="1" smtClean="0">
                <a:solidFill>
                  <a:srgbClr val="C00000"/>
                </a:solidFill>
              </a:rPr>
              <a:t>different</a:t>
            </a:r>
            <a:r>
              <a:rPr lang="es-ES" sz="2000" b="1" dirty="0" smtClean="0">
                <a:solidFill>
                  <a:srgbClr val="C00000"/>
                </a:solidFill>
              </a:rPr>
              <a:t> </a:t>
            </a:r>
            <a:r>
              <a:rPr lang="es-ES" sz="2000" b="1" dirty="0" err="1" smtClean="0">
                <a:solidFill>
                  <a:srgbClr val="C00000"/>
                </a:solidFill>
              </a:rPr>
              <a:t>energy</a:t>
            </a:r>
            <a:r>
              <a:rPr lang="es-ES" sz="2000" b="1" dirty="0" smtClean="0">
                <a:solidFill>
                  <a:srgbClr val="C00000"/>
                </a:solidFill>
              </a:rPr>
              <a:t> </a:t>
            </a:r>
            <a:r>
              <a:rPr lang="es-ES" sz="2000" b="1" dirty="0" err="1" smtClean="0">
                <a:solidFill>
                  <a:srgbClr val="C00000"/>
                </a:solidFill>
              </a:rPr>
              <a:t>windows</a:t>
            </a:r>
            <a:r>
              <a:rPr lang="es-ES" sz="2000" b="1" dirty="0" smtClean="0">
                <a:solidFill>
                  <a:srgbClr val="C00000"/>
                </a:solidFill>
              </a:rPr>
              <a:t>  </a:t>
            </a:r>
            <a:endParaRPr lang="es-E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96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2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5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6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11" name="Fotografía de Photo Editor" r:id="rId4" imgW="857143" imgH="1209524" progId="">
                    <p:embed/>
                  </p:oleObj>
                </mc:Choice>
                <mc:Fallback>
                  <p:oleObj name="Fotografía de Photo Editor" r:id="rId4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12" name="Fotografía de Photo Editor" r:id="rId6" imgW="1000000" imgH="714286" progId="">
                    <p:embed/>
                  </p:oleObj>
                </mc:Choice>
                <mc:Fallback>
                  <p:oleObj name="Fotografía de Photo Editor" r:id="rId6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" name="Picture 25" descr="Cna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"/>
          <p:cNvSpPr txBox="1"/>
          <p:nvPr/>
        </p:nvSpPr>
        <p:spPr>
          <a:xfrm>
            <a:off x="107504" y="-27384"/>
            <a:ext cx="88569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Peripheral Structures </a:t>
            </a:r>
            <a:endParaRPr lang="hr-HR" sz="36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3" name="12 Grupo"/>
          <p:cNvGrpSpPr/>
          <p:nvPr/>
        </p:nvGrpSpPr>
        <p:grpSpPr>
          <a:xfrm>
            <a:off x="179512" y="3778231"/>
            <a:ext cx="1836167" cy="1955025"/>
            <a:chOff x="683568" y="810089"/>
            <a:chExt cx="2332434" cy="2341688"/>
          </a:xfrm>
        </p:grpSpPr>
        <p:pic>
          <p:nvPicPr>
            <p:cNvPr id="11" name="Picture 7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01"/>
            <a:stretch/>
          </p:blipFill>
          <p:spPr bwMode="auto">
            <a:xfrm>
              <a:off x="683568" y="810089"/>
              <a:ext cx="2332434" cy="2341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11 Rectángulo"/>
            <p:cNvSpPr/>
            <p:nvPr/>
          </p:nvSpPr>
          <p:spPr>
            <a:xfrm>
              <a:off x="1741300" y="1469015"/>
              <a:ext cx="1127016" cy="1012764"/>
            </a:xfrm>
            <a:prstGeom prst="rect">
              <a:avLst/>
            </a:prstGeom>
            <a:noFill/>
            <a:ln w="317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10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3" b="10523"/>
          <a:stretch/>
        </p:blipFill>
        <p:spPr bwMode="auto">
          <a:xfrm>
            <a:off x="2123728" y="3784260"/>
            <a:ext cx="2196455" cy="2166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2657489" y="365065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Channel</a:t>
            </a:r>
            <a:r>
              <a:rPr lang="es-ES" dirty="0" smtClean="0"/>
              <a:t> 1</a:t>
            </a:r>
            <a:endParaRPr lang="es-E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657489" y="497020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Channel</a:t>
            </a:r>
            <a:r>
              <a:rPr lang="es-ES" dirty="0" smtClean="0"/>
              <a:t> 2</a:t>
            </a:r>
            <a:endParaRPr lang="es-ES" dirty="0"/>
          </a:p>
        </p:txBody>
      </p:sp>
      <p:sp>
        <p:nvSpPr>
          <p:cNvPr id="24" name="23 CuadroTexto"/>
          <p:cNvSpPr txBox="1"/>
          <p:nvPr/>
        </p:nvSpPr>
        <p:spPr>
          <a:xfrm>
            <a:off x="2758448" y="5939988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ym typeface="Symbol"/>
              </a:rPr>
              <a:t> 1960 µm</a:t>
            </a:r>
            <a:endParaRPr lang="es-ES" dirty="0"/>
          </a:p>
        </p:txBody>
      </p:sp>
      <p:sp>
        <p:nvSpPr>
          <p:cNvPr id="25" name="24 CuadroTexto"/>
          <p:cNvSpPr txBox="1"/>
          <p:nvPr/>
        </p:nvSpPr>
        <p:spPr>
          <a:xfrm>
            <a:off x="2037590" y="3284984"/>
            <a:ext cx="267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S</a:t>
            </a:r>
            <a:r>
              <a:rPr lang="es-ES" dirty="0" err="1" smtClean="0"/>
              <a:t>ignals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channel</a:t>
            </a:r>
            <a:r>
              <a:rPr lang="es-ES" dirty="0" smtClean="0"/>
              <a:t> 1 &amp; 2</a:t>
            </a:r>
            <a:endParaRPr lang="es-ES" dirty="0"/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11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810" y="3209310"/>
            <a:ext cx="2674168" cy="267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29 Conector recto de flecha"/>
          <p:cNvCxnSpPr/>
          <p:nvPr/>
        </p:nvCxnSpPr>
        <p:spPr>
          <a:xfrm>
            <a:off x="8268394" y="4548716"/>
            <a:ext cx="0" cy="460794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CuadroTexto"/>
          <p:cNvSpPr txBox="1"/>
          <p:nvPr/>
        </p:nvSpPr>
        <p:spPr>
          <a:xfrm>
            <a:off x="8267192" y="4594447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ym typeface="Symbol"/>
              </a:rPr>
              <a:t> 80 µm</a:t>
            </a:r>
            <a:endParaRPr lang="es-ES" dirty="0"/>
          </a:p>
        </p:txBody>
      </p:sp>
      <p:cxnSp>
        <p:nvCxnSpPr>
          <p:cNvPr id="32" name="31 Conector recto de flecha"/>
          <p:cNvCxnSpPr/>
          <p:nvPr/>
        </p:nvCxnSpPr>
        <p:spPr>
          <a:xfrm>
            <a:off x="5357282" y="4361438"/>
            <a:ext cx="0" cy="233009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357282" y="5009510"/>
            <a:ext cx="0" cy="233009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CuadroTexto"/>
          <p:cNvSpPr txBox="1"/>
          <p:nvPr/>
        </p:nvSpPr>
        <p:spPr>
          <a:xfrm>
            <a:off x="5900292" y="5939988"/>
            <a:ext cx="15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V1= V2 = +90V</a:t>
            </a:r>
            <a:endParaRPr lang="es-ES" dirty="0"/>
          </a:p>
        </p:txBody>
      </p:sp>
      <p:sp>
        <p:nvSpPr>
          <p:cNvPr id="35" name="34 CuadroTexto"/>
          <p:cNvSpPr txBox="1"/>
          <p:nvPr/>
        </p:nvSpPr>
        <p:spPr>
          <a:xfrm>
            <a:off x="4399969" y="4293276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ym typeface="Symbol"/>
              </a:rPr>
              <a:t> </a:t>
            </a:r>
            <a:r>
              <a:rPr lang="es-ES" dirty="0" smtClean="0">
                <a:sym typeface="Symbol"/>
              </a:rPr>
              <a:t>20 </a:t>
            </a:r>
            <a:r>
              <a:rPr lang="es-ES" dirty="0">
                <a:sym typeface="Symbol"/>
              </a:rPr>
              <a:t>µm</a:t>
            </a:r>
            <a:endParaRPr lang="es-ES" dirty="0"/>
          </a:p>
        </p:txBody>
      </p:sp>
      <p:sp>
        <p:nvSpPr>
          <p:cNvPr id="36" name="35 CuadroTexto"/>
          <p:cNvSpPr txBox="1"/>
          <p:nvPr/>
        </p:nvSpPr>
        <p:spPr>
          <a:xfrm>
            <a:off x="4394889" y="492821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ym typeface="Symbol"/>
              </a:rPr>
              <a:t> </a:t>
            </a:r>
            <a:r>
              <a:rPr lang="es-ES" dirty="0" smtClean="0">
                <a:sym typeface="Symbol"/>
              </a:rPr>
              <a:t>20 </a:t>
            </a:r>
            <a:r>
              <a:rPr lang="es-ES" dirty="0">
                <a:sym typeface="Symbol"/>
              </a:rPr>
              <a:t>µm</a:t>
            </a:r>
            <a:endParaRPr lang="es-ES" dirty="0"/>
          </a:p>
        </p:txBody>
      </p:sp>
      <p:cxnSp>
        <p:nvCxnSpPr>
          <p:cNvPr id="37" name="36 Conector recto de flecha"/>
          <p:cNvCxnSpPr/>
          <p:nvPr/>
        </p:nvCxnSpPr>
        <p:spPr>
          <a:xfrm flipH="1">
            <a:off x="2296932" y="5949280"/>
            <a:ext cx="1879235" cy="0"/>
          </a:xfrm>
          <a:prstGeom prst="straightConnector1">
            <a:avLst/>
          </a:prstGeom>
          <a:ln w="1905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grpSp>
        <p:nvGrpSpPr>
          <p:cNvPr id="39" name="38 Grupo"/>
          <p:cNvGrpSpPr/>
          <p:nvPr/>
        </p:nvGrpSpPr>
        <p:grpSpPr>
          <a:xfrm>
            <a:off x="5711940" y="1022772"/>
            <a:ext cx="2100420" cy="2056316"/>
            <a:chOff x="3103662" y="810089"/>
            <a:chExt cx="2332434" cy="2341688"/>
          </a:xfrm>
        </p:grpSpPr>
        <p:pic>
          <p:nvPicPr>
            <p:cNvPr id="40" name="Picture 7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01"/>
            <a:stretch/>
          </p:blipFill>
          <p:spPr bwMode="auto">
            <a:xfrm>
              <a:off x="3103662" y="810089"/>
              <a:ext cx="2332434" cy="2341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40 Rectángulo"/>
            <p:cNvSpPr/>
            <p:nvPr/>
          </p:nvSpPr>
          <p:spPr>
            <a:xfrm>
              <a:off x="4499991" y="1700807"/>
              <a:ext cx="504057" cy="504057"/>
            </a:xfrm>
            <a:prstGeom prst="rect">
              <a:avLst/>
            </a:prstGeom>
            <a:noFill/>
            <a:ln w="317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11</a:t>
            </a:fld>
            <a:endParaRPr lang="es-ES"/>
          </a:p>
        </p:txBody>
      </p:sp>
      <p:pic>
        <p:nvPicPr>
          <p:cNvPr id="15482" name="Picture 12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692696"/>
            <a:ext cx="4373867" cy="2561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41 Rectángulo"/>
          <p:cNvSpPr/>
          <p:nvPr/>
        </p:nvSpPr>
        <p:spPr>
          <a:xfrm>
            <a:off x="1555349" y="971806"/>
            <a:ext cx="235635" cy="1857343"/>
          </a:xfrm>
          <a:prstGeom prst="rect">
            <a:avLst/>
          </a:prstGeom>
          <a:solidFill>
            <a:schemeClr val="accent2">
              <a:lumMod val="20000"/>
              <a:lumOff val="80000"/>
              <a:alpha val="44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176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2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5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6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37" name="Fotografía de Photo Editor" r:id="rId4" imgW="857143" imgH="1209524" progId="">
                    <p:embed/>
                  </p:oleObj>
                </mc:Choice>
                <mc:Fallback>
                  <p:oleObj name="Fotografía de Photo Editor" r:id="rId4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38" name="Fotografía de Photo Editor" r:id="rId6" imgW="1000000" imgH="714286" progId="">
                    <p:embed/>
                  </p:oleObj>
                </mc:Choice>
                <mc:Fallback>
                  <p:oleObj name="Fotografía de Photo Editor" r:id="rId6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" name="Picture 25" descr="Cna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"/>
          <p:cNvSpPr txBox="1"/>
          <p:nvPr/>
        </p:nvSpPr>
        <p:spPr>
          <a:xfrm>
            <a:off x="107504" y="-27384"/>
            <a:ext cx="88569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0099"/>
                </a:solidFill>
              </a:rPr>
              <a:t>Peripheral </a:t>
            </a:r>
            <a:r>
              <a:rPr lang="en-US" sz="3600" b="1" dirty="0" smtClean="0">
                <a:solidFill>
                  <a:srgbClr val="000099"/>
                </a:solidFill>
              </a:rPr>
              <a:t>Structures: LGAD vs PIN </a:t>
            </a:r>
            <a:endParaRPr lang="hr-HR" sz="3600" b="1" dirty="0">
              <a:solidFill>
                <a:srgbClr val="000099"/>
              </a:solidFill>
            </a:endParaRPr>
          </a:p>
        </p:txBody>
      </p:sp>
      <p:pic>
        <p:nvPicPr>
          <p:cNvPr id="16396" name="Picture 1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0" t="7203" r="10516" b="3748"/>
          <a:stretch/>
        </p:blipFill>
        <p:spPr bwMode="auto">
          <a:xfrm>
            <a:off x="4128251" y="692697"/>
            <a:ext cx="4188165" cy="3146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24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6451386" y="2572017"/>
            <a:ext cx="2945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 smtClean="0">
                <a:solidFill>
                  <a:srgbClr val="000099"/>
                </a:solidFill>
              </a:rPr>
              <a:t>End</a:t>
            </a:r>
            <a:r>
              <a:rPr lang="es-ES" b="1" dirty="0" smtClean="0">
                <a:solidFill>
                  <a:srgbClr val="000099"/>
                </a:solidFill>
              </a:rPr>
              <a:t> of </a:t>
            </a:r>
            <a:r>
              <a:rPr lang="es-ES" b="1" dirty="0" err="1" smtClean="0">
                <a:solidFill>
                  <a:srgbClr val="000099"/>
                </a:solidFill>
              </a:rPr>
              <a:t>multiplication</a:t>
            </a:r>
            <a:r>
              <a:rPr lang="es-ES" b="1" dirty="0" smtClean="0">
                <a:solidFill>
                  <a:srgbClr val="000099"/>
                </a:solidFill>
              </a:rPr>
              <a:t>       </a:t>
            </a:r>
            <a:r>
              <a:rPr lang="es-ES" b="1" dirty="0" err="1" smtClean="0">
                <a:solidFill>
                  <a:srgbClr val="000099"/>
                </a:solidFill>
              </a:rPr>
              <a:t>layer</a:t>
            </a:r>
            <a:r>
              <a:rPr lang="es-ES" b="1" dirty="0" smtClean="0">
                <a:solidFill>
                  <a:srgbClr val="000099"/>
                </a:solidFill>
              </a:rPr>
              <a:t> of </a:t>
            </a:r>
            <a:r>
              <a:rPr lang="es-ES" b="1" dirty="0" err="1" smtClean="0">
                <a:solidFill>
                  <a:srgbClr val="000099"/>
                </a:solidFill>
              </a:rPr>
              <a:t>each</a:t>
            </a:r>
            <a:r>
              <a:rPr lang="es-ES" b="1" dirty="0" smtClean="0">
                <a:solidFill>
                  <a:srgbClr val="000099"/>
                </a:solidFill>
              </a:rPr>
              <a:t> sector</a:t>
            </a:r>
            <a:endParaRPr lang="es-ES" b="1" baseline="30000" dirty="0">
              <a:solidFill>
                <a:srgbClr val="000099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6515063" y="4729003"/>
            <a:ext cx="2945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0099"/>
                </a:solidFill>
              </a:rPr>
              <a:t>P-stop </a:t>
            </a:r>
            <a:r>
              <a:rPr lang="es-ES" b="1" dirty="0" err="1" smtClean="0">
                <a:solidFill>
                  <a:srgbClr val="000099"/>
                </a:solidFill>
              </a:rPr>
              <a:t>common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for</a:t>
            </a:r>
            <a:r>
              <a:rPr lang="es-ES" b="1" dirty="0" smtClean="0">
                <a:solidFill>
                  <a:srgbClr val="000099"/>
                </a:solidFill>
              </a:rPr>
              <a:t>             </a:t>
            </a:r>
            <a:r>
              <a:rPr lang="es-ES" b="1" dirty="0" err="1" smtClean="0">
                <a:solidFill>
                  <a:srgbClr val="000099"/>
                </a:solidFill>
              </a:rPr>
              <a:t>the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two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sectors</a:t>
            </a:r>
            <a:endParaRPr lang="es-ES" b="1" baseline="30000" dirty="0">
              <a:solidFill>
                <a:srgbClr val="000099"/>
              </a:solidFill>
            </a:endParaRPr>
          </a:p>
        </p:txBody>
      </p:sp>
      <p:pic>
        <p:nvPicPr>
          <p:cNvPr id="16401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924" y="3072592"/>
            <a:ext cx="4712524" cy="333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11 Grupo"/>
          <p:cNvGrpSpPr/>
          <p:nvPr/>
        </p:nvGrpSpPr>
        <p:grpSpPr>
          <a:xfrm>
            <a:off x="323528" y="941819"/>
            <a:ext cx="4176464" cy="5260724"/>
            <a:chOff x="323528" y="941819"/>
            <a:chExt cx="4176464" cy="5260724"/>
          </a:xfrm>
        </p:grpSpPr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11">
              <a:lum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531" y="1789239"/>
              <a:ext cx="1660104" cy="1657351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10 Rectángulo"/>
            <p:cNvSpPr/>
            <p:nvPr/>
          </p:nvSpPr>
          <p:spPr>
            <a:xfrm>
              <a:off x="1535789" y="1784691"/>
              <a:ext cx="272116" cy="1657351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66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846"/>
            <a:stretch/>
          </p:blipFill>
          <p:spPr bwMode="auto">
            <a:xfrm flipV="1">
              <a:off x="899592" y="4581128"/>
              <a:ext cx="1654781" cy="1621415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19 CuadroTexto"/>
            <p:cNvSpPr txBox="1"/>
            <p:nvPr/>
          </p:nvSpPr>
          <p:spPr>
            <a:xfrm>
              <a:off x="405365" y="3750131"/>
              <a:ext cx="29826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srgbClr val="C00000"/>
                  </a:solidFill>
                </a:rPr>
                <a:t>PIN</a:t>
              </a:r>
            </a:p>
            <a:p>
              <a:r>
                <a:rPr lang="es-ES" sz="1600" dirty="0" smtClean="0"/>
                <a:t>Single </a:t>
              </a:r>
              <a:r>
                <a:rPr lang="es-ES" sz="1600" dirty="0" err="1" smtClean="0"/>
                <a:t>structure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with</a:t>
              </a:r>
              <a:r>
                <a:rPr lang="es-ES" sz="1600" dirty="0" smtClean="0"/>
                <a:t> </a:t>
              </a:r>
              <a:r>
                <a:rPr lang="es-ES" sz="1600" dirty="0" smtClean="0">
                  <a:sym typeface="Symbol"/>
                </a:rPr>
                <a:t> 1/2</a:t>
              </a:r>
              <a:r>
                <a:rPr lang="es-ES" sz="1600" dirty="0" smtClean="0"/>
                <a:t> CCE </a:t>
              </a:r>
              <a:r>
                <a:rPr lang="es-ES" sz="1600" dirty="0" err="1" smtClean="0"/>
                <a:t>shared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by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the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two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sectors</a:t>
              </a:r>
              <a:endParaRPr lang="es-ES" sz="1600" dirty="0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323528" y="941819"/>
              <a:ext cx="29925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srgbClr val="C00000"/>
                  </a:solidFill>
                </a:rPr>
                <a:t>LGAD</a:t>
              </a:r>
            </a:p>
            <a:p>
              <a:r>
                <a:rPr lang="es-ES" sz="1600" dirty="0" err="1" smtClean="0"/>
                <a:t>One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structure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for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each</a:t>
              </a:r>
              <a:r>
                <a:rPr lang="es-ES" sz="1600" dirty="0" smtClean="0"/>
                <a:t> sector </a:t>
              </a:r>
              <a:r>
                <a:rPr lang="es-ES" sz="1600" dirty="0" err="1" smtClean="0"/>
                <a:t>with</a:t>
              </a:r>
              <a:r>
                <a:rPr lang="es-ES" sz="1600" dirty="0" smtClean="0"/>
                <a:t> a CCE </a:t>
              </a:r>
              <a:r>
                <a:rPr lang="es-ES" sz="1600" dirty="0" err="1" smtClean="0"/>
                <a:t>value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lower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than</a:t>
              </a:r>
              <a:r>
                <a:rPr lang="es-ES" sz="1600" dirty="0" smtClean="0"/>
                <a:t> 50%. </a:t>
              </a:r>
              <a:endParaRPr lang="es-ES" sz="1600" dirty="0"/>
            </a:p>
          </p:txBody>
        </p:sp>
        <p:cxnSp>
          <p:nvCxnSpPr>
            <p:cNvPr id="23" name="22 Conector recto de flecha"/>
            <p:cNvCxnSpPr/>
            <p:nvPr/>
          </p:nvCxnSpPr>
          <p:spPr>
            <a:xfrm>
              <a:off x="1652183" y="1772816"/>
              <a:ext cx="0" cy="165735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23 CuadroTexto"/>
            <p:cNvSpPr txBox="1"/>
            <p:nvPr/>
          </p:nvSpPr>
          <p:spPr>
            <a:xfrm>
              <a:off x="2579414" y="2079305"/>
              <a:ext cx="120049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 err="1" smtClean="0"/>
                <a:t>Analysis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along</a:t>
              </a:r>
              <a:r>
                <a:rPr lang="es-ES" sz="1600" dirty="0" smtClean="0"/>
                <a:t> </a:t>
              </a:r>
              <a:r>
                <a:rPr lang="es-ES" sz="1600" dirty="0" err="1" smtClean="0"/>
                <a:t>the</a:t>
              </a:r>
              <a:r>
                <a:rPr lang="es-ES" sz="1600" dirty="0" smtClean="0"/>
                <a:t> vertical </a:t>
              </a:r>
              <a:r>
                <a:rPr lang="es-ES" sz="1600" dirty="0" err="1" smtClean="0"/>
                <a:t>direction</a:t>
              </a:r>
              <a:endParaRPr lang="es-ES" sz="1600" dirty="0"/>
            </a:p>
          </p:txBody>
        </p:sp>
        <p:cxnSp>
          <p:nvCxnSpPr>
            <p:cNvPr id="29" name="28 Conector recto de flecha"/>
            <p:cNvCxnSpPr/>
            <p:nvPr/>
          </p:nvCxnSpPr>
          <p:spPr>
            <a:xfrm flipV="1">
              <a:off x="3455256" y="941819"/>
              <a:ext cx="828712" cy="1324263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 de flecha"/>
            <p:cNvCxnSpPr/>
            <p:nvPr/>
          </p:nvCxnSpPr>
          <p:spPr>
            <a:xfrm>
              <a:off x="3455256" y="2780928"/>
              <a:ext cx="1044736" cy="576064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12</a:t>
            </a:fld>
            <a:endParaRPr lang="es-ES"/>
          </a:p>
        </p:txBody>
      </p:sp>
      <p:pic>
        <p:nvPicPr>
          <p:cNvPr id="16452" name="Picture 6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7" y="2636912"/>
            <a:ext cx="4330434" cy="2122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13 Conector recto de flecha"/>
          <p:cNvCxnSpPr/>
          <p:nvPr/>
        </p:nvCxnSpPr>
        <p:spPr>
          <a:xfrm>
            <a:off x="5868144" y="2420888"/>
            <a:ext cx="583242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5832020" y="2006558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/>
              <a:t>90 µm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56381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3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6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7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82" name="Fotografía de Photo Editor" r:id="rId4" imgW="857143" imgH="1209524" progId="">
                    <p:embed/>
                  </p:oleObj>
                </mc:Choice>
                <mc:Fallback>
                  <p:oleObj name="Fotografía de Photo Editor" r:id="rId4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83" name="Fotografía de Photo Editor" r:id="rId6" imgW="1000000" imgH="714286" progId="">
                    <p:embed/>
                  </p:oleObj>
                </mc:Choice>
                <mc:Fallback>
                  <p:oleObj name="Fotografía de Photo Editor" r:id="rId6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8 CuadroTexto"/>
          <p:cNvSpPr txBox="1"/>
          <p:nvPr/>
        </p:nvSpPr>
        <p:spPr>
          <a:xfrm>
            <a:off x="2303748" y="6409590"/>
            <a:ext cx="4536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30th RD50 Workshop 5-7 June 2017 </a:t>
            </a:r>
            <a:r>
              <a:rPr lang="es-ES" sz="1600" dirty="0" err="1" smtClean="0">
                <a:solidFill>
                  <a:srgbClr val="002060"/>
                </a:solidFill>
              </a:rPr>
              <a:t>Kraków</a:t>
            </a:r>
            <a:endParaRPr lang="es-ES" sz="1600" dirty="0">
              <a:solidFill>
                <a:srgbClr val="002060"/>
              </a:solidFill>
            </a:endParaRPr>
          </a:p>
        </p:txBody>
      </p:sp>
      <p:pic>
        <p:nvPicPr>
          <p:cNvPr id="10" name="Picture 25" descr="Cna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2"/>
          <p:cNvSpPr txBox="1"/>
          <p:nvPr/>
        </p:nvSpPr>
        <p:spPr>
          <a:xfrm>
            <a:off x="107504" y="-27384"/>
            <a:ext cx="88569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LGAD W4-B231 #3 vs W4-B232P #3 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4" t="7390"/>
          <a:stretch/>
        </p:blipFill>
        <p:spPr bwMode="auto">
          <a:xfrm>
            <a:off x="256897" y="785401"/>
            <a:ext cx="8419559" cy="5811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37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75" name="Picture 11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9"/>
          <a:stretch/>
        </p:blipFill>
        <p:spPr bwMode="auto">
          <a:xfrm>
            <a:off x="107504" y="1050923"/>
            <a:ext cx="6995700" cy="540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" name="1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2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5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6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41" name="Fotografía de Photo Editor" r:id="rId5" imgW="857143" imgH="1209524" progId="">
                    <p:embed/>
                  </p:oleObj>
                </mc:Choice>
                <mc:Fallback>
                  <p:oleObj name="Fotografía de Photo Editor" r:id="rId5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42" name="Fotografía de Photo Editor" r:id="rId7" imgW="1000000" imgH="714286" progId="">
                    <p:embed/>
                  </p:oleObj>
                </mc:Choice>
                <mc:Fallback>
                  <p:oleObj name="Fotografía de Photo Editor" r:id="rId7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" name="Picture 25" descr="Cnalogo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"/>
          <p:cNvSpPr txBox="1"/>
          <p:nvPr/>
        </p:nvSpPr>
        <p:spPr>
          <a:xfrm>
            <a:off x="107504" y="-27384"/>
            <a:ext cx="88569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36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Gain</a:t>
            </a:r>
            <a:r>
              <a:rPr lang="es-ES" sz="36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Curve </a:t>
            </a:r>
            <a:endParaRPr lang="hr-HR" sz="36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10 CuadroTexto"/>
          <p:cNvSpPr txBox="1">
            <a:spLocks noChangeAspect="1"/>
          </p:cNvSpPr>
          <p:nvPr/>
        </p:nvSpPr>
        <p:spPr>
          <a:xfrm>
            <a:off x="853548" y="920001"/>
            <a:ext cx="7292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err="1" smtClean="0">
                <a:solidFill>
                  <a:srgbClr val="C00000"/>
                </a:solidFill>
              </a:rPr>
              <a:t>Gain</a:t>
            </a:r>
            <a:r>
              <a:rPr lang="es-ES" sz="2400" b="1" dirty="0" smtClean="0">
                <a:solidFill>
                  <a:srgbClr val="C00000"/>
                </a:solidFill>
              </a:rPr>
              <a:t> vs </a:t>
            </a:r>
            <a:r>
              <a:rPr lang="es-ES" sz="2400" b="1" dirty="0" err="1" smtClean="0">
                <a:solidFill>
                  <a:srgbClr val="C00000"/>
                </a:solidFill>
              </a:rPr>
              <a:t>Voltage</a:t>
            </a:r>
            <a:r>
              <a:rPr lang="es-ES" sz="2400" b="1" dirty="0" smtClean="0">
                <a:solidFill>
                  <a:srgbClr val="C00000"/>
                </a:solidFill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</a:rPr>
              <a:t>for</a:t>
            </a:r>
            <a:r>
              <a:rPr lang="es-ES" sz="2400" b="1" dirty="0" smtClean="0">
                <a:solidFill>
                  <a:srgbClr val="C00000"/>
                </a:solidFill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</a:rPr>
              <a:t>different</a:t>
            </a:r>
            <a:r>
              <a:rPr lang="es-ES" sz="2400" b="1" dirty="0" smtClean="0">
                <a:solidFill>
                  <a:srgbClr val="C00000"/>
                </a:solidFill>
              </a:rPr>
              <a:t> positions </a:t>
            </a:r>
            <a:r>
              <a:rPr lang="es-ES" sz="2400" b="1" dirty="0" err="1" smtClean="0">
                <a:solidFill>
                  <a:srgbClr val="C00000"/>
                </a:solidFill>
              </a:rPr>
              <a:t>within</a:t>
            </a:r>
            <a:r>
              <a:rPr lang="es-ES" sz="2400" b="1" dirty="0" smtClean="0">
                <a:solidFill>
                  <a:srgbClr val="C00000"/>
                </a:solidFill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</a:rPr>
              <a:t>the</a:t>
            </a:r>
            <a:r>
              <a:rPr lang="es-ES" sz="2400" b="1" dirty="0" smtClean="0">
                <a:solidFill>
                  <a:srgbClr val="C00000"/>
                </a:solidFill>
              </a:rPr>
              <a:t> sensor</a:t>
            </a:r>
            <a:endParaRPr lang="es-ES" sz="2400" b="1" dirty="0">
              <a:solidFill>
                <a:srgbClr val="C00000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444208" y="1887215"/>
            <a:ext cx="20790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000099"/>
                </a:solidFill>
              </a:rPr>
              <a:t>3 </a:t>
            </a:r>
            <a:r>
              <a:rPr lang="es-ES" sz="2400" b="1" dirty="0" err="1">
                <a:solidFill>
                  <a:srgbClr val="000099"/>
                </a:solidFill>
              </a:rPr>
              <a:t>MeV</a:t>
            </a:r>
            <a:r>
              <a:rPr lang="es-ES" sz="2400" b="1" dirty="0">
                <a:solidFill>
                  <a:srgbClr val="000099"/>
                </a:solidFill>
              </a:rPr>
              <a:t> </a:t>
            </a:r>
            <a:r>
              <a:rPr lang="es-ES" sz="2400" b="1" dirty="0" err="1">
                <a:solidFill>
                  <a:srgbClr val="000099"/>
                </a:solidFill>
              </a:rPr>
              <a:t>protons</a:t>
            </a:r>
            <a:endParaRPr lang="es-ES" sz="2400" b="1" dirty="0">
              <a:solidFill>
                <a:srgbClr val="000099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14</a:t>
            </a:fld>
            <a:endParaRPr lang="es-ES"/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2635296" y="1866675"/>
            <a:ext cx="360040" cy="770237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1987224" y="1497343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G(40V) &gt;</a:t>
            </a:r>
            <a:r>
              <a:rPr lang="es-ES" b="1" dirty="0"/>
              <a:t> </a:t>
            </a:r>
            <a:r>
              <a:rPr lang="es-ES" b="1" dirty="0" smtClean="0"/>
              <a:t>G(45V)</a:t>
            </a:r>
            <a:r>
              <a:rPr lang="es-ES" b="1" dirty="0"/>
              <a:t> &gt; </a:t>
            </a:r>
            <a:r>
              <a:rPr lang="es-ES" b="1" dirty="0" smtClean="0"/>
              <a:t>G(50V)!!!</a:t>
            </a:r>
            <a:endParaRPr lang="es-ES" b="1" dirty="0"/>
          </a:p>
        </p:txBody>
      </p:sp>
      <p:pic>
        <p:nvPicPr>
          <p:cNvPr id="11416" name="Picture 15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326" y="2191173"/>
            <a:ext cx="3559154" cy="354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897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>
            <a:off x="395536" y="692696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"/>
          <p:cNvSpPr txBox="1"/>
          <p:nvPr/>
        </p:nvSpPr>
        <p:spPr>
          <a:xfrm>
            <a:off x="107504" y="-27384"/>
            <a:ext cx="88569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3600" b="1" dirty="0">
                <a:solidFill>
                  <a:srgbClr val="000099"/>
                </a:solidFill>
              </a:rPr>
              <a:t>LGAD W4-B231: </a:t>
            </a:r>
            <a:r>
              <a:rPr lang="es-ES" sz="3600" b="1" dirty="0" err="1">
                <a:solidFill>
                  <a:srgbClr val="000099"/>
                </a:solidFill>
              </a:rPr>
              <a:t>Gain</a:t>
            </a:r>
            <a:r>
              <a:rPr lang="es-ES" sz="3600" b="1" dirty="0">
                <a:solidFill>
                  <a:srgbClr val="000099"/>
                </a:solidFill>
              </a:rPr>
              <a:t> </a:t>
            </a:r>
            <a:r>
              <a:rPr lang="es-ES" sz="3600" b="1" dirty="0" err="1">
                <a:solidFill>
                  <a:srgbClr val="000099"/>
                </a:solidFill>
              </a:rPr>
              <a:t>calculations</a:t>
            </a:r>
            <a:r>
              <a:rPr lang="es-ES" sz="3600" b="1" dirty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35496" y="6592267"/>
            <a:ext cx="720080" cy="365125"/>
          </a:xfrm>
        </p:spPr>
        <p:txBody>
          <a:bodyPr/>
          <a:lstStyle/>
          <a:p>
            <a:fld id="{A084B153-3770-4D08-9698-F005504D3107}" type="slidenum">
              <a:rPr lang="es-ES" smtClean="0"/>
              <a:t>15</a:t>
            </a:fld>
            <a:endParaRPr lang="es-ES" dirty="0"/>
          </a:p>
        </p:txBody>
      </p:sp>
      <p:sp>
        <p:nvSpPr>
          <p:cNvPr id="22" name="CuadroTexto 9"/>
          <p:cNvSpPr txBox="1"/>
          <p:nvPr/>
        </p:nvSpPr>
        <p:spPr>
          <a:xfrm>
            <a:off x="207454" y="692697"/>
            <a:ext cx="4364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u="sng" dirty="0" err="1" smtClean="0"/>
              <a:t>Multiplication</a:t>
            </a:r>
            <a:r>
              <a:rPr lang="es-ES" sz="2400" b="1" u="sng" dirty="0" smtClean="0"/>
              <a:t> Factor</a:t>
            </a:r>
            <a:endParaRPr lang="es-ES" sz="24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23 CuadroTexto"/>
              <p:cNvSpPr txBox="1"/>
              <p:nvPr/>
            </p:nvSpPr>
            <p:spPr>
              <a:xfrm>
                <a:off x="395536" y="1442413"/>
                <a:ext cx="3585917" cy="9064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𝑀</m:t>
                      </m:r>
                      <m:d>
                        <m:d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−</m:t>
                              </m:r>
                              <m:nary>
                                <m:naryPr>
                                  <m:ctrlPr>
                                    <a:rPr lang="es-ES" b="0" i="1" smtClean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s-ES" b="0" i="1" smtClean="0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𝑤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  <m:t>𝛼</m:t>
                                      </m:r>
                                      <m: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e>
                                  </m:d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𝑑𝑥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</m:nary>
                            </m:sup>
                          </m:sSup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1−</m:t>
                          </m:r>
                          <m:nary>
                            <m:naryPr>
                              <m:ctrlPr>
                                <a:rPr lang="es-ES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/>
                                </a:rPr>
                                <m:t>𝑤</m:t>
                              </m:r>
                            </m:sup>
                            <m:e>
                              <m:r>
                                <a:rPr lang="es-E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  <m:sSup>
                                <m:sSupPr>
                                  <m:ctrlPr>
                                    <a:rPr lang="es-E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b="0" i="1" smtClean="0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ES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nary>
                                    <m:naryPr>
                                      <m:ctrlP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  <m: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  <m:t>′</m:t>
                                      </m:r>
                                    </m:sub>
                                    <m:sup>
                                      <m:r>
                                        <a:rPr lang="es-ES" b="0" i="1" smtClean="0">
                                          <a:latin typeface="Cambria Math"/>
                                          <a:ea typeface="Cambria Math"/>
                                        </a:rPr>
                                        <m:t>𝑤</m:t>
                                      </m:r>
                                    </m:sup>
                                    <m:e>
                                      <m:d>
                                        <m:dPr>
                                          <m:ctrlPr>
                                            <a:rPr lang="es-ES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s-ES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𝛼</m:t>
                                          </m:r>
                                          <m:r>
                                            <a:rPr lang="es-ES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−</m:t>
                                          </m:r>
                                          <m:r>
                                            <a:rPr lang="es-ES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𝛽</m:t>
                                          </m:r>
                                        </m:e>
                                      </m:d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𝑑𝑥</m:t>
                                      </m:r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′′</m:t>
                                      </m:r>
                                    </m:e>
                                  </m:nary>
                                </m:sup>
                              </m:sSup>
                              <m:r>
                                <a:rPr lang="es-ES" b="0" i="1" smtClean="0">
                                  <a:latin typeface="Cambria Math"/>
                                  <a:ea typeface="Cambria Math"/>
                                </a:rPr>
                                <m:t>𝑑𝑥</m:t>
                              </m:r>
                              <m:r>
                                <a:rPr lang="es-ES" b="0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4" name="2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442413"/>
                <a:ext cx="3585917" cy="9064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4499992" y="1286086"/>
                <a:ext cx="3012876" cy="553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>
                    <a:latin typeface="Symbol" panose="05050102010706020507" pitchFamily="18" charset="2"/>
                  </a:rPr>
                  <a:t>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E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/>
                          </a:rPr>
                          <m:t>𝐸</m:t>
                        </m:r>
                      </m:e>
                    </m:d>
                    <m:r>
                      <a:rPr lang="es-ES" b="0" i="1" smtClean="0">
                        <a:latin typeface="Cambria Math"/>
                      </a:rPr>
                      <m:t>=2300</m:t>
                    </m:r>
                    <m:sSup>
                      <m:sSupPr>
                        <m:ctrlPr>
                          <a:rPr lang="es-ES" i="1">
                            <a:latin typeface="Cambria Math"/>
                          </a:rPr>
                        </m:ctrlPr>
                      </m:sSupPr>
                      <m:e>
                        <m:r>
                          <a:rPr lang="es-ES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s-ES" i="1">
                            <a:latin typeface="Cambria Math"/>
                          </a:rPr>
                          <m:t>−</m:t>
                        </m:r>
                        <m:r>
                          <a:rPr lang="es-ES" b="0" i="1" smtClean="0">
                            <a:latin typeface="Cambria Math"/>
                          </a:rPr>
                          <m:t>6.78(</m:t>
                        </m:r>
                        <m:f>
                          <m:fPr>
                            <m:ctrlPr>
                              <a:rPr lang="es-ES" i="1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s-E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s-ES" i="1">
                                    <a:latin typeface="Cambria Math"/>
                                  </a:rPr>
                                  <m:t>2·10</m:t>
                                </m:r>
                              </m:e>
                              <m:sup>
                                <m:r>
                                  <a:rPr lang="es-ES" i="1">
                                    <a:latin typeface="Cambria Math"/>
                                  </a:rPr>
                                  <m:t>5</m:t>
                                </m:r>
                              </m:sup>
                            </m:sSup>
                          </m:num>
                          <m:den>
                            <m:r>
                              <a:rPr lang="es-ES" i="1">
                                <a:latin typeface="Cambria Math"/>
                              </a:rPr>
                              <m:t>𝐸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s-E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s-ES" b="0" i="1" smtClean="0">
                                    <a:latin typeface="Cambria Math"/>
                                  </a:rPr>
                                  <m:t>𝑉</m:t>
                                </m:r>
                                <m:r>
                                  <a:rPr lang="es-ES" b="0" i="1" smtClean="0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s-ES" b="0" i="1" smtClean="0">
                                    <a:latin typeface="Cambria Math"/>
                                  </a:rPr>
                                  <m:t>𝑐𝑚</m:t>
                                </m:r>
                              </m:e>
                            </m:d>
                          </m:den>
                        </m:f>
                        <m:r>
                          <a:rPr lang="es-ES" i="1">
                            <a:latin typeface="Cambria Math"/>
                          </a:rPr>
                          <m:t>−1</m:t>
                        </m:r>
                        <m:r>
                          <a:rPr lang="es-ES" b="0" i="1" smtClean="0">
                            <a:latin typeface="Cambria Math"/>
                          </a:rPr>
                          <m:t>)</m:t>
                        </m:r>
                      </m:sup>
                    </m:sSup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1286086"/>
                <a:ext cx="3012876" cy="553870"/>
              </a:xfrm>
              <a:prstGeom prst="rect">
                <a:avLst/>
              </a:prstGeom>
              <a:blipFill rotWithShape="1">
                <a:blip r:embed="rId3"/>
                <a:stretch>
                  <a:fillRect l="-1619" b="-1428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25 CuadroTexto"/>
              <p:cNvSpPr txBox="1"/>
              <p:nvPr/>
            </p:nvSpPr>
            <p:spPr>
              <a:xfrm>
                <a:off x="4637850" y="1848478"/>
                <a:ext cx="2737160" cy="553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>
                    <a:latin typeface="Symbol" panose="05050102010706020507" pitchFamily="18" charset="2"/>
                  </a:rPr>
                  <a:t>b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E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/>
                          </a:rPr>
                          <m:t>𝐸</m:t>
                        </m:r>
                      </m:e>
                    </m:d>
                    <m:r>
                      <a:rPr lang="es-ES" b="0" i="1" smtClean="0">
                        <a:latin typeface="Cambria Math"/>
                      </a:rPr>
                      <m:t>=13</m:t>
                    </m:r>
                    <m:sSup>
                      <m:sSupPr>
                        <m:ctrlPr>
                          <a:rPr lang="es-ES" i="1">
                            <a:latin typeface="Cambria Math"/>
                          </a:rPr>
                        </m:ctrlPr>
                      </m:sSupPr>
                      <m:e>
                        <m:r>
                          <a:rPr lang="es-ES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s-ES" i="1">
                            <a:latin typeface="Cambria Math"/>
                          </a:rPr>
                          <m:t>−</m:t>
                        </m:r>
                        <m:r>
                          <a:rPr lang="es-ES" b="0" i="1" smtClean="0">
                            <a:latin typeface="Cambria Math"/>
                          </a:rPr>
                          <m:t>13.2(</m:t>
                        </m:r>
                        <m:f>
                          <m:fPr>
                            <m:ctrlPr>
                              <a:rPr lang="es-ES" i="1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s-E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s-ES" i="1">
                                    <a:latin typeface="Cambria Math"/>
                                  </a:rPr>
                                  <m:t>2·10</m:t>
                                </m:r>
                              </m:e>
                              <m:sup>
                                <m:r>
                                  <a:rPr lang="es-ES" i="1">
                                    <a:latin typeface="Cambria Math"/>
                                  </a:rPr>
                                  <m:t>5</m:t>
                                </m:r>
                              </m:sup>
                            </m:sSup>
                          </m:num>
                          <m:den>
                            <m:r>
                              <a:rPr lang="es-ES" i="1">
                                <a:latin typeface="Cambria Math"/>
                              </a:rPr>
                              <m:t>𝐸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s-E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s-ES" b="0" i="1" smtClean="0">
                                    <a:latin typeface="Cambria Math"/>
                                  </a:rPr>
                                  <m:t>𝑉</m:t>
                                </m:r>
                                <m:r>
                                  <a:rPr lang="es-ES" b="0" i="1" smtClean="0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s-ES" b="0" i="1" smtClean="0">
                                    <a:latin typeface="Cambria Math"/>
                                  </a:rPr>
                                  <m:t>𝑐𝑚</m:t>
                                </m:r>
                              </m:e>
                            </m:d>
                          </m:den>
                        </m:f>
                        <m:r>
                          <a:rPr lang="es-ES" i="1">
                            <a:latin typeface="Cambria Math"/>
                          </a:rPr>
                          <m:t>−1</m:t>
                        </m:r>
                        <m:r>
                          <a:rPr lang="es-ES" b="0" i="1" smtClean="0">
                            <a:latin typeface="Cambria Math"/>
                          </a:rPr>
                          <m:t>)</m:t>
                        </m:r>
                      </m:sup>
                    </m:sSup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26" name="2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7850" y="1848478"/>
                <a:ext cx="2737160" cy="553870"/>
              </a:xfrm>
              <a:prstGeom prst="rect">
                <a:avLst/>
              </a:prstGeom>
              <a:blipFill rotWithShape="1">
                <a:blip r:embed="rId4"/>
                <a:stretch>
                  <a:fillRect l="-2004" b="-1428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26 CuadroTexto"/>
          <p:cNvSpPr txBox="1"/>
          <p:nvPr/>
        </p:nvSpPr>
        <p:spPr>
          <a:xfrm>
            <a:off x="4868440" y="692696"/>
            <a:ext cx="2989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 smtClean="0"/>
              <a:t>Ionization coefficients</a:t>
            </a:r>
            <a:endParaRPr lang="en-US" sz="2400" b="1" u="sng" dirty="0"/>
          </a:p>
        </p:txBody>
      </p:sp>
      <p:sp>
        <p:nvSpPr>
          <p:cNvPr id="33" name="32 CuadroTexto"/>
          <p:cNvSpPr txBox="1"/>
          <p:nvPr/>
        </p:nvSpPr>
        <p:spPr>
          <a:xfrm>
            <a:off x="7857784" y="1378355"/>
            <a:ext cx="1052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electrons</a:t>
            </a:r>
            <a:endParaRPr lang="es-ES" dirty="0"/>
          </a:p>
        </p:txBody>
      </p:sp>
      <p:sp>
        <p:nvSpPr>
          <p:cNvPr id="34" name="33 CuadroTexto"/>
          <p:cNvSpPr txBox="1"/>
          <p:nvPr/>
        </p:nvSpPr>
        <p:spPr>
          <a:xfrm>
            <a:off x="8010183" y="1940747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 </a:t>
            </a:r>
            <a:r>
              <a:rPr lang="es-ES" dirty="0" err="1" smtClean="0"/>
              <a:t>holes</a:t>
            </a:r>
            <a:endParaRPr lang="es-ES" dirty="0"/>
          </a:p>
        </p:txBody>
      </p:sp>
      <p:grpSp>
        <p:nvGrpSpPr>
          <p:cNvPr id="35" name="34 Grupo"/>
          <p:cNvGrpSpPr>
            <a:grpSpLocks noChangeAspect="1"/>
          </p:cNvGrpSpPr>
          <p:nvPr/>
        </p:nvGrpSpPr>
        <p:grpSpPr>
          <a:xfrm>
            <a:off x="395536" y="2348881"/>
            <a:ext cx="8502996" cy="2983552"/>
            <a:chOff x="95746" y="1479183"/>
            <a:chExt cx="12125180" cy="4254513"/>
          </a:xfrm>
        </p:grpSpPr>
        <p:pic>
          <p:nvPicPr>
            <p:cNvPr id="36" name="Imagen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46" y="2076312"/>
              <a:ext cx="5544862" cy="3636000"/>
            </a:xfrm>
            <a:prstGeom prst="rect">
              <a:avLst/>
            </a:prstGeom>
          </p:spPr>
        </p:pic>
        <p:pic>
          <p:nvPicPr>
            <p:cNvPr id="38" name="Imagen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1583" y="2097696"/>
              <a:ext cx="6049343" cy="3636000"/>
            </a:xfrm>
            <a:prstGeom prst="rect">
              <a:avLst/>
            </a:prstGeom>
          </p:spPr>
        </p:pic>
        <p:sp>
          <p:nvSpPr>
            <p:cNvPr id="39" name="CuadroTexto 10"/>
            <p:cNvSpPr txBox="1"/>
            <p:nvPr/>
          </p:nvSpPr>
          <p:spPr>
            <a:xfrm>
              <a:off x="8721087" y="1483521"/>
              <a:ext cx="1337307" cy="658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80 V</a:t>
              </a:r>
              <a:endPara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1" name="CuadroTexto 12"/>
            <p:cNvSpPr txBox="1"/>
            <p:nvPr/>
          </p:nvSpPr>
          <p:spPr>
            <a:xfrm>
              <a:off x="1562034" y="1479183"/>
              <a:ext cx="1716874" cy="658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 V</a:t>
              </a:r>
              <a:endPara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2" name="41 Grupo"/>
          <p:cNvGrpSpPr/>
          <p:nvPr/>
        </p:nvGrpSpPr>
        <p:grpSpPr>
          <a:xfrm>
            <a:off x="4559684" y="5517232"/>
            <a:ext cx="4620828" cy="1008112"/>
            <a:chOff x="899592" y="5517232"/>
            <a:chExt cx="4620828" cy="1008112"/>
          </a:xfrm>
        </p:grpSpPr>
        <p:sp>
          <p:nvSpPr>
            <p:cNvPr id="43" name="42 CuadroTexto"/>
            <p:cNvSpPr txBox="1"/>
            <p:nvPr/>
          </p:nvSpPr>
          <p:spPr>
            <a:xfrm>
              <a:off x="899592" y="5877272"/>
              <a:ext cx="2476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err="1" smtClean="0"/>
                <a:t>Gain</a:t>
              </a:r>
              <a:r>
                <a:rPr lang="es-ES" dirty="0" smtClean="0"/>
                <a:t> (80V)/ </a:t>
              </a:r>
              <a:r>
                <a:rPr lang="es-ES" dirty="0" err="1" smtClean="0"/>
                <a:t>Gain</a:t>
              </a:r>
              <a:r>
                <a:rPr lang="es-ES" dirty="0" smtClean="0"/>
                <a:t> (40 V)=</a:t>
              </a:r>
              <a:endParaRPr lang="es-ES" dirty="0"/>
            </a:p>
          </p:txBody>
        </p:sp>
        <p:sp>
          <p:nvSpPr>
            <p:cNvPr id="44" name="43 Abrir llave"/>
            <p:cNvSpPr/>
            <p:nvPr/>
          </p:nvSpPr>
          <p:spPr>
            <a:xfrm>
              <a:off x="3336432" y="5517232"/>
              <a:ext cx="72008" cy="1008112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5" name="44 CuadroTexto"/>
            <p:cNvSpPr txBox="1"/>
            <p:nvPr/>
          </p:nvSpPr>
          <p:spPr>
            <a:xfrm>
              <a:off x="3481592" y="5807005"/>
              <a:ext cx="20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s-ES" dirty="0" err="1" smtClean="0"/>
                <a:t>Calculation</a:t>
              </a:r>
              <a:r>
                <a:rPr lang="es-ES" dirty="0" smtClean="0"/>
                <a:t>: 1.09</a:t>
              </a:r>
            </a:p>
            <a:p>
              <a:pPr marL="285750" indent="-285750">
                <a:buFontTx/>
                <a:buChar char="-"/>
              </a:pPr>
              <a:r>
                <a:rPr lang="es-ES" dirty="0" smtClean="0"/>
                <a:t>IBIC: 1.07</a:t>
              </a:r>
            </a:p>
          </p:txBody>
        </p:sp>
      </p:grpSp>
      <p:grpSp>
        <p:nvGrpSpPr>
          <p:cNvPr id="46" name="45 Grupo"/>
          <p:cNvGrpSpPr/>
          <p:nvPr/>
        </p:nvGrpSpPr>
        <p:grpSpPr>
          <a:xfrm>
            <a:off x="35496" y="5522008"/>
            <a:ext cx="4419484" cy="1008112"/>
            <a:chOff x="899592" y="5520864"/>
            <a:chExt cx="4419484" cy="1008112"/>
          </a:xfrm>
        </p:grpSpPr>
        <p:sp>
          <p:nvSpPr>
            <p:cNvPr id="47" name="46 CuadroTexto"/>
            <p:cNvSpPr txBox="1"/>
            <p:nvPr/>
          </p:nvSpPr>
          <p:spPr>
            <a:xfrm>
              <a:off x="899592" y="5877272"/>
              <a:ext cx="23803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err="1" smtClean="0"/>
                <a:t>Absolute</a:t>
              </a:r>
              <a:r>
                <a:rPr lang="es-ES" dirty="0" smtClean="0"/>
                <a:t> </a:t>
              </a:r>
              <a:r>
                <a:rPr lang="es-ES" dirty="0" err="1" smtClean="0"/>
                <a:t>Gain</a:t>
              </a:r>
              <a:r>
                <a:rPr lang="es-ES" dirty="0" smtClean="0"/>
                <a:t> (@40V)=</a:t>
              </a:r>
              <a:endParaRPr lang="es-ES" dirty="0"/>
            </a:p>
          </p:txBody>
        </p:sp>
        <p:sp>
          <p:nvSpPr>
            <p:cNvPr id="48" name="47 Abrir llave"/>
            <p:cNvSpPr/>
            <p:nvPr/>
          </p:nvSpPr>
          <p:spPr>
            <a:xfrm>
              <a:off x="3252108" y="5520864"/>
              <a:ext cx="72008" cy="1008112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9" name="48 CuadroTexto"/>
            <p:cNvSpPr txBox="1"/>
            <p:nvPr/>
          </p:nvSpPr>
          <p:spPr>
            <a:xfrm>
              <a:off x="3397268" y="5733853"/>
              <a:ext cx="19218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s-ES" dirty="0" err="1" smtClean="0"/>
                <a:t>Calculation</a:t>
              </a:r>
              <a:r>
                <a:rPr lang="es-ES" dirty="0" smtClean="0"/>
                <a:t>: 4.4</a:t>
              </a:r>
            </a:p>
            <a:p>
              <a:pPr marL="285750" indent="-285750">
                <a:buFontTx/>
                <a:buChar char="-"/>
              </a:pPr>
              <a:r>
                <a:rPr lang="es-ES" dirty="0" smtClean="0"/>
                <a:t>IBIC: 5.7</a:t>
              </a:r>
            </a:p>
          </p:txBody>
        </p:sp>
      </p:grpSp>
      <p:sp>
        <p:nvSpPr>
          <p:cNvPr id="50" name="49 Rectángulo"/>
          <p:cNvSpPr/>
          <p:nvPr/>
        </p:nvSpPr>
        <p:spPr>
          <a:xfrm>
            <a:off x="107504" y="5445224"/>
            <a:ext cx="4452180" cy="11258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Rectángulo"/>
          <p:cNvSpPr/>
          <p:nvPr/>
        </p:nvSpPr>
        <p:spPr>
          <a:xfrm>
            <a:off x="4656324" y="5445225"/>
            <a:ext cx="4452180" cy="112469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51 Rectángulo"/>
          <p:cNvSpPr/>
          <p:nvPr/>
        </p:nvSpPr>
        <p:spPr>
          <a:xfrm>
            <a:off x="864954" y="1101420"/>
            <a:ext cx="310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Y. </a:t>
            </a:r>
            <a:r>
              <a:rPr lang="es-ES" dirty="0" err="1" smtClean="0"/>
              <a:t>Musienko</a:t>
            </a:r>
            <a:r>
              <a:rPr lang="es-ES" dirty="0" smtClean="0"/>
              <a:t> et al., NIMA, 2000.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5837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2"/>
          <p:cNvSpPr txBox="1"/>
          <p:nvPr/>
        </p:nvSpPr>
        <p:spPr>
          <a:xfrm>
            <a:off x="107504" y="-27384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                       TRIBIC </a:t>
            </a:r>
            <a:r>
              <a:rPr lang="es-ES" sz="24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(</a:t>
            </a:r>
            <a:r>
              <a:rPr lang="es-ES" sz="24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preliminary</a:t>
            </a:r>
            <a:r>
              <a:rPr lang="es-ES" sz="24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4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measurements</a:t>
            </a:r>
            <a:r>
              <a:rPr lang="es-ES" sz="24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)</a:t>
            </a:r>
            <a:endParaRPr lang="hr-HR" sz="24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2" name="Group 24"/>
          <p:cNvGrpSpPr>
            <a:grpSpLocks noChangeAspect="1"/>
          </p:cNvGrpSpPr>
          <p:nvPr/>
        </p:nvGrpSpPr>
        <p:grpSpPr bwMode="auto">
          <a:xfrm>
            <a:off x="1331913" y="1628775"/>
            <a:ext cx="2879725" cy="1260475"/>
            <a:chOff x="1179" y="1026"/>
            <a:chExt cx="1474" cy="510"/>
          </a:xfrm>
        </p:grpSpPr>
        <p:sp>
          <p:nvSpPr>
            <p:cNvPr id="13" name="Rectangle 21"/>
            <p:cNvSpPr>
              <a:spLocks noChangeArrowheads="1"/>
            </p:cNvSpPr>
            <p:nvPr/>
          </p:nvSpPr>
          <p:spPr bwMode="auto">
            <a:xfrm>
              <a:off x="1179" y="1026"/>
              <a:ext cx="1474" cy="5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s-ES"/>
            </a:p>
          </p:txBody>
        </p:sp>
        <p:sp>
          <p:nvSpPr>
            <p:cNvPr id="14" name="Freeform 23"/>
            <p:cNvSpPr>
              <a:spLocks/>
            </p:cNvSpPr>
            <p:nvPr/>
          </p:nvSpPr>
          <p:spPr bwMode="auto">
            <a:xfrm>
              <a:off x="1179" y="1064"/>
              <a:ext cx="907" cy="472"/>
            </a:xfrm>
            <a:custGeom>
              <a:avLst/>
              <a:gdLst>
                <a:gd name="T0" fmla="*/ 0 w 907"/>
                <a:gd name="T1" fmla="*/ 416 h 472"/>
                <a:gd name="T2" fmla="*/ 680 w 907"/>
                <a:gd name="T3" fmla="*/ 359 h 472"/>
                <a:gd name="T4" fmla="*/ 850 w 907"/>
                <a:gd name="T5" fmla="*/ 19 h 472"/>
                <a:gd name="T6" fmla="*/ 907 w 907"/>
                <a:gd name="T7" fmla="*/ 472 h 4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7"/>
                <a:gd name="T13" fmla="*/ 0 h 472"/>
                <a:gd name="T14" fmla="*/ 907 w 907"/>
                <a:gd name="T15" fmla="*/ 472 h 4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7" h="472">
                  <a:moveTo>
                    <a:pt x="0" y="416"/>
                  </a:moveTo>
                  <a:cubicBezTo>
                    <a:pt x="269" y="420"/>
                    <a:pt x="538" y="425"/>
                    <a:pt x="680" y="359"/>
                  </a:cubicBezTo>
                  <a:cubicBezTo>
                    <a:pt x="822" y="293"/>
                    <a:pt x="812" y="0"/>
                    <a:pt x="850" y="19"/>
                  </a:cubicBezTo>
                  <a:cubicBezTo>
                    <a:pt x="888" y="38"/>
                    <a:pt x="897" y="255"/>
                    <a:pt x="907" y="472"/>
                  </a:cubicBezTo>
                </a:path>
              </a:pathLst>
            </a:cu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s-ES"/>
            </a:p>
          </p:txBody>
        </p:sp>
      </p:grpSp>
      <p:sp>
        <p:nvSpPr>
          <p:cNvPr id="15" name="Freeform 25"/>
          <p:cNvSpPr>
            <a:spLocks noChangeAspect="1"/>
          </p:cNvSpPr>
          <p:nvPr/>
        </p:nvSpPr>
        <p:spPr bwMode="auto">
          <a:xfrm>
            <a:off x="4211638" y="2619375"/>
            <a:ext cx="1081087" cy="269875"/>
          </a:xfrm>
          <a:custGeom>
            <a:avLst/>
            <a:gdLst>
              <a:gd name="T0" fmla="*/ 0 w 681"/>
              <a:gd name="T1" fmla="*/ 0 h 567"/>
              <a:gd name="T2" fmla="*/ 1081087 w 681"/>
              <a:gd name="T3" fmla="*/ 0 h 567"/>
              <a:gd name="T4" fmla="*/ 1081087 w 681"/>
              <a:gd name="T5" fmla="*/ 269875 h 567"/>
              <a:gd name="T6" fmla="*/ 0 60000 65536"/>
              <a:gd name="T7" fmla="*/ 0 60000 65536"/>
              <a:gd name="T8" fmla="*/ 0 60000 65536"/>
              <a:gd name="T9" fmla="*/ 0 w 681"/>
              <a:gd name="T10" fmla="*/ 0 h 567"/>
              <a:gd name="T11" fmla="*/ 681 w 681"/>
              <a:gd name="T12" fmla="*/ 567 h 56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1" h="567">
                <a:moveTo>
                  <a:pt x="0" y="0"/>
                </a:moveTo>
                <a:lnTo>
                  <a:pt x="681" y="0"/>
                </a:lnTo>
                <a:lnTo>
                  <a:pt x="681" y="56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18" name="Line 28"/>
          <p:cNvSpPr>
            <a:spLocks noChangeAspect="1" noChangeShapeType="1"/>
          </p:cNvSpPr>
          <p:nvPr/>
        </p:nvSpPr>
        <p:spPr bwMode="auto">
          <a:xfrm>
            <a:off x="5111750" y="288925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9" name="Line 30"/>
          <p:cNvSpPr>
            <a:spLocks noChangeAspect="1" noChangeShapeType="1"/>
          </p:cNvSpPr>
          <p:nvPr/>
        </p:nvSpPr>
        <p:spPr bwMode="auto">
          <a:xfrm>
            <a:off x="5202238" y="2619375"/>
            <a:ext cx="90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" name="AutoShape 31"/>
          <p:cNvSpPr>
            <a:spLocks noChangeAspect="1" noChangeArrowheads="1"/>
          </p:cNvSpPr>
          <p:nvPr/>
        </p:nvSpPr>
        <p:spPr bwMode="auto">
          <a:xfrm>
            <a:off x="431800" y="1772816"/>
            <a:ext cx="809625" cy="53975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21" name="Text Box 32"/>
          <p:cNvSpPr txBox="1">
            <a:spLocks noChangeAspect="1" noChangeArrowheads="1"/>
          </p:cNvSpPr>
          <p:nvPr/>
        </p:nvSpPr>
        <p:spPr bwMode="auto">
          <a:xfrm>
            <a:off x="69850" y="1282700"/>
            <a:ext cx="11350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/>
              <a:t> </a:t>
            </a:r>
            <a:r>
              <a:rPr lang="es-ES" altLang="es-ES">
                <a:solidFill>
                  <a:srgbClr val="000066"/>
                </a:solidFill>
              </a:rPr>
              <a:t>MeV</a:t>
            </a:r>
          </a:p>
          <a:p>
            <a:pPr eaLnBrk="1" hangingPunct="1"/>
            <a:r>
              <a:rPr lang="es-ES" altLang="es-ES">
                <a:solidFill>
                  <a:srgbClr val="000066"/>
                </a:solidFill>
              </a:rPr>
              <a:t> ion beam</a:t>
            </a:r>
          </a:p>
        </p:txBody>
      </p:sp>
      <p:sp>
        <p:nvSpPr>
          <p:cNvPr id="24" name="Line 35"/>
          <p:cNvSpPr>
            <a:spLocks noChangeAspect="1" noChangeShapeType="1"/>
          </p:cNvSpPr>
          <p:nvPr/>
        </p:nvSpPr>
        <p:spPr bwMode="auto">
          <a:xfrm>
            <a:off x="5202238" y="2978150"/>
            <a:ext cx="17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5" name="Line 36"/>
          <p:cNvSpPr>
            <a:spLocks noChangeAspect="1" noChangeShapeType="1"/>
          </p:cNvSpPr>
          <p:nvPr/>
        </p:nvSpPr>
        <p:spPr bwMode="auto">
          <a:xfrm>
            <a:off x="5292725" y="30686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6" name="Line 38"/>
          <p:cNvSpPr>
            <a:spLocks noChangeAspect="1" noChangeShapeType="1"/>
          </p:cNvSpPr>
          <p:nvPr/>
        </p:nvSpPr>
        <p:spPr bwMode="auto">
          <a:xfrm>
            <a:off x="1331913" y="1628775"/>
            <a:ext cx="0" cy="1260475"/>
          </a:xfrm>
          <a:prstGeom prst="line">
            <a:avLst/>
          </a:prstGeom>
          <a:noFill/>
          <a:ln w="38100">
            <a:solidFill>
              <a:srgbClr val="FF99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7" name="Line 39"/>
          <p:cNvSpPr>
            <a:spLocks noChangeAspect="1" noChangeShapeType="1"/>
          </p:cNvSpPr>
          <p:nvPr/>
        </p:nvSpPr>
        <p:spPr bwMode="auto">
          <a:xfrm>
            <a:off x="4211638" y="1628775"/>
            <a:ext cx="0" cy="1260475"/>
          </a:xfrm>
          <a:prstGeom prst="line">
            <a:avLst/>
          </a:prstGeom>
          <a:noFill/>
          <a:ln w="38100">
            <a:solidFill>
              <a:srgbClr val="FF99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9" name="Line 41"/>
          <p:cNvSpPr>
            <a:spLocks noChangeAspect="1" noChangeShapeType="1"/>
          </p:cNvSpPr>
          <p:nvPr/>
        </p:nvSpPr>
        <p:spPr bwMode="auto">
          <a:xfrm>
            <a:off x="971550" y="1177925"/>
            <a:ext cx="360363" cy="630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0" name="Line 42"/>
          <p:cNvSpPr>
            <a:spLocks noChangeAspect="1" noChangeShapeType="1"/>
          </p:cNvSpPr>
          <p:nvPr/>
        </p:nvSpPr>
        <p:spPr bwMode="auto">
          <a:xfrm>
            <a:off x="971550" y="1177925"/>
            <a:ext cx="3240088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" name="Text Box 43"/>
          <p:cNvSpPr txBox="1">
            <a:spLocks noChangeAspect="1" noChangeArrowheads="1"/>
          </p:cNvSpPr>
          <p:nvPr/>
        </p:nvSpPr>
        <p:spPr bwMode="auto">
          <a:xfrm>
            <a:off x="339725" y="827088"/>
            <a:ext cx="1206500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/>
              <a:t>Electrodes</a:t>
            </a:r>
          </a:p>
        </p:txBody>
      </p:sp>
      <p:sp>
        <p:nvSpPr>
          <p:cNvPr id="32" name="Line 44"/>
          <p:cNvSpPr>
            <a:spLocks noChangeAspect="1" noChangeShapeType="1"/>
          </p:cNvSpPr>
          <p:nvPr/>
        </p:nvSpPr>
        <p:spPr bwMode="auto">
          <a:xfrm>
            <a:off x="2771775" y="1358900"/>
            <a:ext cx="0" cy="809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" name="Text Box 45"/>
          <p:cNvSpPr txBox="1">
            <a:spLocks noChangeAspect="1" noChangeArrowheads="1"/>
          </p:cNvSpPr>
          <p:nvPr/>
        </p:nvSpPr>
        <p:spPr bwMode="auto">
          <a:xfrm>
            <a:off x="1871663" y="749300"/>
            <a:ext cx="33051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 b="1">
                <a:solidFill>
                  <a:srgbClr val="00CC00"/>
                </a:solidFill>
              </a:rPr>
              <a:t>Generation of e-h pairs</a:t>
            </a:r>
          </a:p>
          <a:p>
            <a:pPr eaLnBrk="1" hangingPunct="1"/>
            <a:r>
              <a:rPr lang="es-ES" altLang="es-ES" b="1">
                <a:solidFill>
                  <a:srgbClr val="00CC00"/>
                </a:solidFill>
              </a:rPr>
              <a:t>Ionization profile dE/dx (SRIM)</a:t>
            </a:r>
          </a:p>
        </p:txBody>
      </p:sp>
      <p:sp>
        <p:nvSpPr>
          <p:cNvPr id="47" name="Text Box 72"/>
          <p:cNvSpPr txBox="1">
            <a:spLocks noChangeAspect="1" noChangeArrowheads="1"/>
          </p:cNvSpPr>
          <p:nvPr/>
        </p:nvSpPr>
        <p:spPr bwMode="auto">
          <a:xfrm>
            <a:off x="69850" y="2178050"/>
            <a:ext cx="69056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 b="1" dirty="0" err="1"/>
              <a:t>E</a:t>
            </a:r>
            <a:r>
              <a:rPr lang="es-ES" altLang="es-ES" b="1" baseline="-25000" dirty="0" err="1"/>
              <a:t>initial</a:t>
            </a:r>
            <a:endParaRPr lang="es-ES" altLang="es-ES" b="1" baseline="-25000" dirty="0"/>
          </a:p>
        </p:txBody>
      </p:sp>
      <p:sp>
        <p:nvSpPr>
          <p:cNvPr id="55" name="Oval 79"/>
          <p:cNvSpPr>
            <a:spLocks noChangeAspect="1" noChangeArrowheads="1"/>
          </p:cNvSpPr>
          <p:nvPr/>
        </p:nvSpPr>
        <p:spPr bwMode="auto">
          <a:xfrm>
            <a:off x="2232025" y="1989138"/>
            <a:ext cx="88900" cy="90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56" name="Oval 80"/>
          <p:cNvSpPr>
            <a:spLocks noChangeAspect="1" noChangeArrowheads="1"/>
          </p:cNvSpPr>
          <p:nvPr/>
        </p:nvSpPr>
        <p:spPr bwMode="auto">
          <a:xfrm>
            <a:off x="2232025" y="2438400"/>
            <a:ext cx="88900" cy="904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57" name="Line 81"/>
          <p:cNvSpPr>
            <a:spLocks noChangeAspect="1" noChangeShapeType="1"/>
          </p:cNvSpPr>
          <p:nvPr/>
        </p:nvSpPr>
        <p:spPr bwMode="auto">
          <a:xfrm flipH="1">
            <a:off x="1871663" y="2027238"/>
            <a:ext cx="2698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8" name="Line 82"/>
          <p:cNvSpPr>
            <a:spLocks noChangeAspect="1" noChangeShapeType="1"/>
          </p:cNvSpPr>
          <p:nvPr/>
        </p:nvSpPr>
        <p:spPr bwMode="auto">
          <a:xfrm>
            <a:off x="2389188" y="2481263"/>
            <a:ext cx="29210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9" name="Text Box 83"/>
          <p:cNvSpPr txBox="1">
            <a:spLocks noChangeAspect="1" noChangeArrowheads="1"/>
          </p:cNvSpPr>
          <p:nvPr/>
        </p:nvSpPr>
        <p:spPr bwMode="auto">
          <a:xfrm>
            <a:off x="2120900" y="1681163"/>
            <a:ext cx="304800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>
                <a:solidFill>
                  <a:schemeClr val="accent2"/>
                </a:solidFill>
              </a:rPr>
              <a:t>h</a:t>
            </a:r>
            <a:endParaRPr lang="es-ES" altLang="es-ES" baseline="30000">
              <a:solidFill>
                <a:schemeClr val="accent2"/>
              </a:solidFill>
            </a:endParaRPr>
          </a:p>
        </p:txBody>
      </p:sp>
      <p:sp>
        <p:nvSpPr>
          <p:cNvPr id="60" name="Text Box 84"/>
          <p:cNvSpPr txBox="1">
            <a:spLocks noChangeAspect="1" noChangeArrowheads="1"/>
          </p:cNvSpPr>
          <p:nvPr/>
        </p:nvSpPr>
        <p:spPr bwMode="auto">
          <a:xfrm>
            <a:off x="2127250" y="2149475"/>
            <a:ext cx="376238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>
                <a:solidFill>
                  <a:schemeClr val="accent1"/>
                </a:solidFill>
              </a:rPr>
              <a:t>e-</a:t>
            </a:r>
            <a:endParaRPr lang="es-ES" altLang="es-ES" baseline="30000">
              <a:solidFill>
                <a:schemeClr val="accent1"/>
              </a:solidFill>
            </a:endParaRPr>
          </a:p>
        </p:txBody>
      </p:sp>
      <p:grpSp>
        <p:nvGrpSpPr>
          <p:cNvPr id="61" name="60 Grupo"/>
          <p:cNvGrpSpPr>
            <a:grpSpLocks noChangeAspect="1"/>
          </p:cNvGrpSpPr>
          <p:nvPr/>
        </p:nvGrpSpPr>
        <p:grpSpPr>
          <a:xfrm>
            <a:off x="971600" y="4475852"/>
            <a:ext cx="3600400" cy="1282783"/>
            <a:chOff x="1781175" y="6039348"/>
            <a:chExt cx="3600400" cy="1282783"/>
          </a:xfrm>
        </p:grpSpPr>
        <p:cxnSp>
          <p:nvCxnSpPr>
            <p:cNvPr id="63" name="62 Conector recto de flecha"/>
            <p:cNvCxnSpPr/>
            <p:nvPr/>
          </p:nvCxnSpPr>
          <p:spPr>
            <a:xfrm>
              <a:off x="1781175" y="6219372"/>
              <a:ext cx="8815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63 CuadroTexto"/>
            <p:cNvSpPr txBox="1"/>
            <p:nvPr/>
          </p:nvSpPr>
          <p:spPr>
            <a:xfrm>
              <a:off x="2698750" y="6039348"/>
              <a:ext cx="1859805" cy="353943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s-ES" dirty="0" err="1" smtClean="0"/>
                <a:t>Fast</a:t>
              </a:r>
              <a:r>
                <a:rPr lang="es-ES" dirty="0" smtClean="0"/>
                <a:t> </a:t>
              </a:r>
              <a:r>
                <a:rPr lang="es-ES" dirty="0" err="1" smtClean="0"/>
                <a:t>oscilloscope</a:t>
              </a:r>
              <a:endParaRPr lang="es-ES" dirty="0"/>
            </a:p>
          </p:txBody>
        </p:sp>
        <p:cxnSp>
          <p:nvCxnSpPr>
            <p:cNvPr id="65" name="64 Conector recto de flecha"/>
            <p:cNvCxnSpPr/>
            <p:nvPr/>
          </p:nvCxnSpPr>
          <p:spPr>
            <a:xfrm flipV="1">
              <a:off x="4661495" y="6219371"/>
              <a:ext cx="72008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65 CuadroTexto"/>
            <p:cNvSpPr txBox="1"/>
            <p:nvPr/>
          </p:nvSpPr>
          <p:spPr>
            <a:xfrm>
              <a:off x="3472334" y="6706578"/>
              <a:ext cx="1718676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err="1" smtClean="0"/>
                <a:t>Transient</a:t>
              </a:r>
              <a:r>
                <a:rPr lang="es-ES" dirty="0" smtClean="0"/>
                <a:t> </a:t>
              </a:r>
              <a:r>
                <a:rPr lang="es-ES" dirty="0" err="1" smtClean="0"/>
                <a:t>signal</a:t>
              </a:r>
              <a:endParaRPr lang="es-ES" dirty="0" smtClean="0"/>
            </a:p>
            <a:p>
              <a:r>
                <a:rPr lang="es-ES" dirty="0" smtClean="0"/>
                <a:t>(TRIBIC)</a:t>
              </a:r>
              <a:endParaRPr lang="es-ES" dirty="0"/>
            </a:p>
          </p:txBody>
        </p:sp>
      </p:grpSp>
      <p:cxnSp>
        <p:nvCxnSpPr>
          <p:cNvPr id="68" name="67 Conector recto"/>
          <p:cNvCxnSpPr/>
          <p:nvPr/>
        </p:nvCxnSpPr>
        <p:spPr>
          <a:xfrm flipV="1">
            <a:off x="990129" y="2447861"/>
            <a:ext cx="341511" cy="136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971550" y="2461471"/>
            <a:ext cx="0" cy="21944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18"/>
          <a:stretch/>
        </p:blipFill>
        <p:spPr bwMode="auto">
          <a:xfrm>
            <a:off x="4499992" y="2810595"/>
            <a:ext cx="4608512" cy="369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74 CuadroTexto"/>
          <p:cNvSpPr txBox="1"/>
          <p:nvPr/>
        </p:nvSpPr>
        <p:spPr>
          <a:xfrm>
            <a:off x="5472113" y="1098034"/>
            <a:ext cx="36718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b="1" dirty="0" err="1" smtClean="0">
                <a:solidFill>
                  <a:srgbClr val="000099"/>
                </a:solidFill>
              </a:rPr>
              <a:t>Without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amplification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stage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between</a:t>
            </a:r>
            <a:r>
              <a:rPr lang="es-ES" b="1" dirty="0" smtClean="0">
                <a:solidFill>
                  <a:srgbClr val="000099"/>
                </a:solidFill>
              </a:rPr>
              <a:t> detector and </a:t>
            </a:r>
            <a:r>
              <a:rPr lang="es-ES" b="1" dirty="0" err="1" smtClean="0">
                <a:solidFill>
                  <a:srgbClr val="000099"/>
                </a:solidFill>
              </a:rPr>
              <a:t>scope</a:t>
            </a:r>
            <a:endParaRPr lang="es-ES" b="1" dirty="0" smtClean="0">
              <a:solidFill>
                <a:srgbClr val="000099"/>
              </a:solidFill>
            </a:endParaRPr>
          </a:p>
          <a:p>
            <a:pPr marL="285750" indent="-285750">
              <a:buFontTx/>
              <a:buChar char="-"/>
            </a:pPr>
            <a:endParaRPr lang="es-ES" b="1" dirty="0">
              <a:solidFill>
                <a:srgbClr val="000099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b="1" dirty="0" err="1" smtClean="0">
                <a:solidFill>
                  <a:srgbClr val="000099"/>
                </a:solidFill>
              </a:rPr>
              <a:t>Self-trigger</a:t>
            </a:r>
            <a:r>
              <a:rPr lang="es-ES" b="1" dirty="0" smtClean="0">
                <a:solidFill>
                  <a:srgbClr val="000099"/>
                </a:solidFill>
              </a:rPr>
              <a:t>: </a:t>
            </a:r>
            <a:r>
              <a:rPr lang="es-ES" b="1" dirty="0" err="1" smtClean="0">
                <a:solidFill>
                  <a:srgbClr val="000099"/>
                </a:solidFill>
              </a:rPr>
              <a:t>working</a:t>
            </a:r>
            <a:r>
              <a:rPr lang="es-ES" b="1" dirty="0" smtClean="0">
                <a:solidFill>
                  <a:srgbClr val="000099"/>
                </a:solidFill>
              </a:rPr>
              <a:t> in DAQ </a:t>
            </a:r>
            <a:r>
              <a:rPr lang="es-ES" b="1" dirty="0" err="1" smtClean="0">
                <a:solidFill>
                  <a:srgbClr val="000099"/>
                </a:solidFill>
              </a:rPr>
              <a:t>improvements</a:t>
            </a:r>
            <a:endParaRPr lang="es-ES" b="1" dirty="0" smtClean="0">
              <a:solidFill>
                <a:srgbClr val="000099"/>
              </a:solidFill>
            </a:endParaRPr>
          </a:p>
          <a:p>
            <a:pPr marL="285750" indent="-285750">
              <a:buFontTx/>
              <a:buChar char="-"/>
            </a:pPr>
            <a:endParaRPr lang="es-ES" b="1" dirty="0">
              <a:solidFill>
                <a:srgbClr val="000099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b="1" dirty="0" err="1" smtClean="0">
                <a:solidFill>
                  <a:srgbClr val="000099"/>
                </a:solidFill>
              </a:rPr>
              <a:t>External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trigger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system</a:t>
            </a:r>
            <a:r>
              <a:rPr lang="es-ES" b="1" dirty="0" smtClean="0">
                <a:solidFill>
                  <a:srgbClr val="000099"/>
                </a:solidFill>
              </a:rPr>
              <a:t> </a:t>
            </a:r>
            <a:r>
              <a:rPr lang="es-ES" b="1" dirty="0" err="1" smtClean="0">
                <a:solidFill>
                  <a:srgbClr val="000099"/>
                </a:solidFill>
              </a:rPr>
              <a:t>ongoing</a:t>
            </a:r>
            <a:endParaRPr lang="es-ES" b="1" dirty="0" smtClean="0">
              <a:solidFill>
                <a:srgbClr val="000099"/>
              </a:solidFill>
            </a:endParaRPr>
          </a:p>
          <a:p>
            <a:endParaRPr lang="es-ES" b="1" dirty="0">
              <a:solidFill>
                <a:srgbClr val="000099"/>
              </a:solidFill>
            </a:endParaRPr>
          </a:p>
        </p:txBody>
      </p:sp>
      <p:cxnSp>
        <p:nvCxnSpPr>
          <p:cNvPr id="76" name="75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78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79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62" name="Fotografía de Photo Editor" r:id="rId5" imgW="857143" imgH="1209524" progId="">
                    <p:embed/>
                  </p:oleObj>
                </mc:Choice>
                <mc:Fallback>
                  <p:oleObj name="Fotografía de Photo Editor" r:id="rId5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0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63" name="Fotografía de Photo Editor" r:id="rId7" imgW="1000000" imgH="714286" progId="">
                    <p:embed/>
                  </p:oleObj>
                </mc:Choice>
                <mc:Fallback>
                  <p:oleObj name="Fotografía de Photo Editor" r:id="rId7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81" name="Picture 25" descr="Cnalogo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81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781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Carmen\RD50\2018\porta refriferado\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1844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7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2"/>
          <p:cNvSpPr txBox="1"/>
          <p:nvPr/>
        </p:nvSpPr>
        <p:spPr>
          <a:xfrm>
            <a:off x="107504" y="-27384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New </a:t>
            </a:r>
            <a:r>
              <a:rPr lang="es-ES" sz="36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sample</a:t>
            </a:r>
            <a:r>
              <a:rPr lang="es-ES" sz="36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36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holder</a:t>
            </a:r>
            <a:r>
              <a:rPr lang="es-ES" sz="36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36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for</a:t>
            </a:r>
            <a:r>
              <a:rPr lang="es-ES" sz="36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IBIC at -20ºC</a:t>
            </a:r>
            <a:endParaRPr lang="hr-HR" sz="24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89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75"/>
          <a:stretch/>
        </p:blipFill>
        <p:spPr>
          <a:xfrm>
            <a:off x="8229600" y="6046326"/>
            <a:ext cx="518864" cy="57740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699640"/>
            <a:ext cx="1800200" cy="110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09148"/>
            <a:ext cx="2275390" cy="133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n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" t="9855" r="4582" b="7986"/>
          <a:stretch/>
        </p:blipFill>
        <p:spPr>
          <a:xfrm>
            <a:off x="4211960" y="6135318"/>
            <a:ext cx="1800200" cy="668645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577" y="5638904"/>
            <a:ext cx="160020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2153271" y="2060848"/>
            <a:ext cx="4959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err="1" smtClean="0">
                <a:solidFill>
                  <a:srgbClr val="000099"/>
                </a:solidFill>
              </a:rPr>
              <a:t>Thank</a:t>
            </a:r>
            <a:r>
              <a:rPr lang="es-ES" sz="3200" dirty="0" smtClean="0">
                <a:solidFill>
                  <a:srgbClr val="000099"/>
                </a:solidFill>
              </a:rPr>
              <a:t> </a:t>
            </a:r>
            <a:r>
              <a:rPr lang="es-ES" sz="3200" dirty="0" err="1" smtClean="0">
                <a:solidFill>
                  <a:srgbClr val="000099"/>
                </a:solidFill>
              </a:rPr>
              <a:t>you</a:t>
            </a:r>
            <a:r>
              <a:rPr lang="es-ES" sz="3200" dirty="0" smtClean="0">
                <a:solidFill>
                  <a:srgbClr val="000099"/>
                </a:solidFill>
              </a:rPr>
              <a:t> </a:t>
            </a:r>
            <a:r>
              <a:rPr lang="es-ES" sz="3200" dirty="0" err="1" smtClean="0">
                <a:solidFill>
                  <a:srgbClr val="000099"/>
                </a:solidFill>
              </a:rPr>
              <a:t>for</a:t>
            </a:r>
            <a:r>
              <a:rPr lang="es-ES" sz="3200" dirty="0" smtClean="0">
                <a:solidFill>
                  <a:srgbClr val="000099"/>
                </a:solidFill>
              </a:rPr>
              <a:t> </a:t>
            </a:r>
            <a:r>
              <a:rPr lang="es-ES" sz="3200" dirty="0" err="1" smtClean="0">
                <a:solidFill>
                  <a:srgbClr val="000099"/>
                </a:solidFill>
              </a:rPr>
              <a:t>your</a:t>
            </a:r>
            <a:r>
              <a:rPr lang="es-ES" sz="3200" dirty="0" smtClean="0">
                <a:solidFill>
                  <a:srgbClr val="000099"/>
                </a:solidFill>
              </a:rPr>
              <a:t> </a:t>
            </a:r>
            <a:r>
              <a:rPr lang="es-ES" sz="3200" dirty="0" err="1" smtClean="0">
                <a:solidFill>
                  <a:srgbClr val="000099"/>
                </a:solidFill>
              </a:rPr>
              <a:t>attention</a:t>
            </a:r>
            <a:endParaRPr lang="es-ES" sz="32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38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30908" y="15180"/>
            <a:ext cx="4275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rgbClr val="C00000"/>
                </a:solidFill>
              </a:rPr>
              <a:t>LGAD W4-B231: </a:t>
            </a:r>
            <a:r>
              <a:rPr lang="es-ES" sz="2800" dirty="0" err="1" smtClean="0">
                <a:solidFill>
                  <a:srgbClr val="C00000"/>
                </a:solidFill>
              </a:rPr>
              <a:t>Gain</a:t>
            </a:r>
            <a:r>
              <a:rPr lang="es-ES" sz="2800" dirty="0" smtClean="0">
                <a:solidFill>
                  <a:srgbClr val="C00000"/>
                </a:solidFill>
              </a:rPr>
              <a:t> Curve </a:t>
            </a:r>
            <a:endParaRPr lang="es-ES" sz="2800" dirty="0">
              <a:solidFill>
                <a:srgbClr val="C0000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8" t="9858" b="2348"/>
          <a:stretch/>
        </p:blipFill>
        <p:spPr bwMode="auto">
          <a:xfrm>
            <a:off x="797320" y="1253864"/>
            <a:ext cx="7549360" cy="5055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BF51-B9DE-470A-9A5B-462C45042E7F}" type="slidenum">
              <a:rPr lang="es-ES" smtClean="0"/>
              <a:t>19</a:t>
            </a:fld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2019955" y="764704"/>
            <a:ext cx="5104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G (LGAD)/G (PIN) = 5.8 </a:t>
            </a:r>
            <a:r>
              <a:rPr lang="es-ES" b="1" dirty="0" err="1" smtClean="0">
                <a:solidFill>
                  <a:schemeClr val="tx2">
                    <a:lumMod val="75000"/>
                  </a:schemeClr>
                </a:solidFill>
              </a:rPr>
              <a:t>for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 3 </a:t>
            </a:r>
            <a:r>
              <a:rPr lang="es-ES" b="1" dirty="0" err="1" smtClean="0">
                <a:solidFill>
                  <a:schemeClr val="tx2">
                    <a:lumMod val="75000"/>
                  </a:schemeClr>
                </a:solidFill>
              </a:rPr>
              <a:t>MeV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b="1" dirty="0" err="1" smtClean="0">
                <a:solidFill>
                  <a:schemeClr val="tx2">
                    <a:lumMod val="75000"/>
                  </a:schemeClr>
                </a:solidFill>
              </a:rPr>
              <a:t>protons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 (@40V) </a:t>
            </a:r>
          </a:p>
          <a:p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G (LGAD)/G (PIN)= 3.2 </a:t>
            </a:r>
            <a:r>
              <a:rPr lang="es-ES" b="1" dirty="0" err="1" smtClean="0">
                <a:solidFill>
                  <a:schemeClr val="tx2">
                    <a:lumMod val="75000"/>
                  </a:schemeClr>
                </a:solidFill>
              </a:rPr>
              <a:t>for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 5.5 </a:t>
            </a:r>
            <a:r>
              <a:rPr lang="es-ES" b="1" dirty="0" err="1" smtClean="0">
                <a:solidFill>
                  <a:schemeClr val="tx2">
                    <a:lumMod val="75000"/>
                  </a:schemeClr>
                </a:solidFill>
              </a:rPr>
              <a:t>MeV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b="1" dirty="0" err="1" smtClean="0">
                <a:solidFill>
                  <a:schemeClr val="tx2">
                    <a:lumMod val="75000"/>
                  </a:schemeClr>
                </a:solidFill>
              </a:rPr>
              <a:t>protons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 (@40V) </a:t>
            </a:r>
          </a:p>
        </p:txBody>
      </p:sp>
    </p:spTree>
    <p:extLst>
      <p:ext uri="{BB962C8B-B14F-4D97-AF65-F5344CB8AC3E}">
        <p14:creationId xmlns:p14="http://schemas.microsoft.com/office/powerpoint/2010/main" val="303925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2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5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6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6" name="Fotografía de Photo Editor" r:id="rId4" imgW="857143" imgH="1209524" progId="">
                    <p:embed/>
                  </p:oleObj>
                </mc:Choice>
                <mc:Fallback>
                  <p:oleObj name="Fotografía de Photo Editor" r:id="rId4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7" name="Fotografía de Photo Editor" r:id="rId6" imgW="1000000" imgH="714286" progId="">
                    <p:embed/>
                  </p:oleObj>
                </mc:Choice>
                <mc:Fallback>
                  <p:oleObj name="Fotografía de Photo Editor" r:id="rId6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7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pic>
        <p:nvPicPr>
          <p:cNvPr id="9" name="Picture 25" descr="Cna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"/>
          <p:cNvSpPr txBox="1"/>
          <p:nvPr/>
        </p:nvSpPr>
        <p:spPr>
          <a:xfrm>
            <a:off x="107504" y="-27384"/>
            <a:ext cx="88569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What is </a:t>
            </a:r>
            <a:r>
              <a:rPr lang="hr-HR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Ion Beam Induced Charge</a:t>
            </a:r>
            <a:r>
              <a:rPr lang="en-US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?</a:t>
            </a:r>
            <a:endParaRPr lang="hr-HR" sz="36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1" name="Group 24"/>
          <p:cNvGrpSpPr>
            <a:grpSpLocks/>
          </p:cNvGrpSpPr>
          <p:nvPr/>
        </p:nvGrpSpPr>
        <p:grpSpPr bwMode="auto">
          <a:xfrm>
            <a:off x="1331913" y="1628775"/>
            <a:ext cx="2879725" cy="1260475"/>
            <a:chOff x="1179" y="1026"/>
            <a:chExt cx="1474" cy="510"/>
          </a:xfrm>
        </p:grpSpPr>
        <p:sp>
          <p:nvSpPr>
            <p:cNvPr id="12" name="Rectangle 21"/>
            <p:cNvSpPr>
              <a:spLocks noChangeArrowheads="1"/>
            </p:cNvSpPr>
            <p:nvPr/>
          </p:nvSpPr>
          <p:spPr bwMode="auto">
            <a:xfrm>
              <a:off x="1179" y="1026"/>
              <a:ext cx="1474" cy="5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s-ES"/>
            </a:p>
          </p:txBody>
        </p:sp>
        <p:sp>
          <p:nvSpPr>
            <p:cNvPr id="13" name="Freeform 23"/>
            <p:cNvSpPr>
              <a:spLocks/>
            </p:cNvSpPr>
            <p:nvPr/>
          </p:nvSpPr>
          <p:spPr bwMode="auto">
            <a:xfrm>
              <a:off x="1179" y="1064"/>
              <a:ext cx="907" cy="472"/>
            </a:xfrm>
            <a:custGeom>
              <a:avLst/>
              <a:gdLst>
                <a:gd name="T0" fmla="*/ 0 w 907"/>
                <a:gd name="T1" fmla="*/ 416 h 472"/>
                <a:gd name="T2" fmla="*/ 680 w 907"/>
                <a:gd name="T3" fmla="*/ 359 h 472"/>
                <a:gd name="T4" fmla="*/ 850 w 907"/>
                <a:gd name="T5" fmla="*/ 19 h 472"/>
                <a:gd name="T6" fmla="*/ 907 w 907"/>
                <a:gd name="T7" fmla="*/ 472 h 4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7"/>
                <a:gd name="T13" fmla="*/ 0 h 472"/>
                <a:gd name="T14" fmla="*/ 907 w 907"/>
                <a:gd name="T15" fmla="*/ 472 h 4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7" h="472">
                  <a:moveTo>
                    <a:pt x="0" y="416"/>
                  </a:moveTo>
                  <a:cubicBezTo>
                    <a:pt x="269" y="420"/>
                    <a:pt x="538" y="425"/>
                    <a:pt x="680" y="359"/>
                  </a:cubicBezTo>
                  <a:cubicBezTo>
                    <a:pt x="822" y="293"/>
                    <a:pt x="812" y="0"/>
                    <a:pt x="850" y="19"/>
                  </a:cubicBezTo>
                  <a:cubicBezTo>
                    <a:pt x="888" y="38"/>
                    <a:pt x="897" y="255"/>
                    <a:pt x="907" y="472"/>
                  </a:cubicBezTo>
                </a:path>
              </a:pathLst>
            </a:cu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s-ES"/>
            </a:p>
          </p:txBody>
        </p:sp>
      </p:grpSp>
      <p:sp>
        <p:nvSpPr>
          <p:cNvPr id="14" name="Freeform 25"/>
          <p:cNvSpPr>
            <a:spLocks/>
          </p:cNvSpPr>
          <p:nvPr/>
        </p:nvSpPr>
        <p:spPr bwMode="auto">
          <a:xfrm>
            <a:off x="4211638" y="2619375"/>
            <a:ext cx="1081087" cy="269875"/>
          </a:xfrm>
          <a:custGeom>
            <a:avLst/>
            <a:gdLst>
              <a:gd name="T0" fmla="*/ 0 w 681"/>
              <a:gd name="T1" fmla="*/ 0 h 567"/>
              <a:gd name="T2" fmla="*/ 1081087 w 681"/>
              <a:gd name="T3" fmla="*/ 0 h 567"/>
              <a:gd name="T4" fmla="*/ 1081087 w 681"/>
              <a:gd name="T5" fmla="*/ 269875 h 567"/>
              <a:gd name="T6" fmla="*/ 0 60000 65536"/>
              <a:gd name="T7" fmla="*/ 0 60000 65536"/>
              <a:gd name="T8" fmla="*/ 0 60000 65536"/>
              <a:gd name="T9" fmla="*/ 0 w 681"/>
              <a:gd name="T10" fmla="*/ 0 h 567"/>
              <a:gd name="T11" fmla="*/ 681 w 681"/>
              <a:gd name="T12" fmla="*/ 567 h 56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1" h="567">
                <a:moveTo>
                  <a:pt x="0" y="0"/>
                </a:moveTo>
                <a:lnTo>
                  <a:pt x="681" y="0"/>
                </a:lnTo>
                <a:lnTo>
                  <a:pt x="681" y="56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15" name="Freeform 26"/>
          <p:cNvSpPr>
            <a:spLocks/>
          </p:cNvSpPr>
          <p:nvPr/>
        </p:nvSpPr>
        <p:spPr bwMode="auto">
          <a:xfrm>
            <a:off x="3311525" y="2619375"/>
            <a:ext cx="1439863" cy="1079500"/>
          </a:xfrm>
          <a:custGeom>
            <a:avLst/>
            <a:gdLst>
              <a:gd name="T0" fmla="*/ 1439863 w 907"/>
              <a:gd name="T1" fmla="*/ 0 h 680"/>
              <a:gd name="T2" fmla="*/ 1439863 w 907"/>
              <a:gd name="T3" fmla="*/ 1079500 h 680"/>
              <a:gd name="T4" fmla="*/ 0 w 907"/>
              <a:gd name="T5" fmla="*/ 1079500 h 680"/>
              <a:gd name="T6" fmla="*/ 0 60000 65536"/>
              <a:gd name="T7" fmla="*/ 0 60000 65536"/>
              <a:gd name="T8" fmla="*/ 0 60000 65536"/>
              <a:gd name="T9" fmla="*/ 0 w 907"/>
              <a:gd name="T10" fmla="*/ 0 h 680"/>
              <a:gd name="T11" fmla="*/ 907 w 907"/>
              <a:gd name="T12" fmla="*/ 680 h 6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7" h="680">
                <a:moveTo>
                  <a:pt x="907" y="0"/>
                </a:moveTo>
                <a:lnTo>
                  <a:pt x="907" y="680"/>
                </a:lnTo>
                <a:lnTo>
                  <a:pt x="0" y="6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16" name="Freeform 27"/>
          <p:cNvSpPr>
            <a:spLocks/>
          </p:cNvSpPr>
          <p:nvPr/>
        </p:nvSpPr>
        <p:spPr bwMode="auto">
          <a:xfrm>
            <a:off x="881063" y="2619375"/>
            <a:ext cx="2339975" cy="1079500"/>
          </a:xfrm>
          <a:custGeom>
            <a:avLst/>
            <a:gdLst>
              <a:gd name="T0" fmla="*/ 450850 w 1474"/>
              <a:gd name="T1" fmla="*/ 0 h 680"/>
              <a:gd name="T2" fmla="*/ 0 w 1474"/>
              <a:gd name="T3" fmla="*/ 0 h 680"/>
              <a:gd name="T4" fmla="*/ 0 w 1474"/>
              <a:gd name="T5" fmla="*/ 1079500 h 680"/>
              <a:gd name="T6" fmla="*/ 2339975 w 1474"/>
              <a:gd name="T7" fmla="*/ 1079500 h 680"/>
              <a:gd name="T8" fmla="*/ 0 60000 65536"/>
              <a:gd name="T9" fmla="*/ 0 60000 65536"/>
              <a:gd name="T10" fmla="*/ 0 60000 65536"/>
              <a:gd name="T11" fmla="*/ 0 60000 65536"/>
              <a:gd name="T12" fmla="*/ 0 w 1474"/>
              <a:gd name="T13" fmla="*/ 0 h 680"/>
              <a:gd name="T14" fmla="*/ 1474 w 1474"/>
              <a:gd name="T15" fmla="*/ 680 h 6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74" h="680">
                <a:moveTo>
                  <a:pt x="284" y="0"/>
                </a:moveTo>
                <a:lnTo>
                  <a:pt x="0" y="0"/>
                </a:lnTo>
                <a:lnTo>
                  <a:pt x="0" y="680"/>
                </a:lnTo>
                <a:lnTo>
                  <a:pt x="1474" y="6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17" name="Line 28"/>
          <p:cNvSpPr>
            <a:spLocks noChangeShapeType="1"/>
          </p:cNvSpPr>
          <p:nvPr/>
        </p:nvSpPr>
        <p:spPr bwMode="auto">
          <a:xfrm>
            <a:off x="5111750" y="288925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8" name="Line 30"/>
          <p:cNvSpPr>
            <a:spLocks noChangeShapeType="1"/>
          </p:cNvSpPr>
          <p:nvPr/>
        </p:nvSpPr>
        <p:spPr bwMode="auto">
          <a:xfrm>
            <a:off x="5202238" y="2619375"/>
            <a:ext cx="90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431800" y="1898650"/>
            <a:ext cx="809625" cy="53975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20" name="Text Box 32"/>
          <p:cNvSpPr txBox="1">
            <a:spLocks noChangeArrowheads="1"/>
          </p:cNvSpPr>
          <p:nvPr/>
        </p:nvSpPr>
        <p:spPr bwMode="auto">
          <a:xfrm>
            <a:off x="69850" y="1282700"/>
            <a:ext cx="11350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/>
              <a:t> </a:t>
            </a:r>
            <a:r>
              <a:rPr lang="es-ES" altLang="es-ES">
                <a:solidFill>
                  <a:srgbClr val="000066"/>
                </a:solidFill>
              </a:rPr>
              <a:t>MeV</a:t>
            </a:r>
          </a:p>
          <a:p>
            <a:pPr eaLnBrk="1" hangingPunct="1"/>
            <a:r>
              <a:rPr lang="es-ES" altLang="es-ES">
                <a:solidFill>
                  <a:srgbClr val="000066"/>
                </a:solidFill>
              </a:rPr>
              <a:t> ion beam</a:t>
            </a:r>
          </a:p>
        </p:txBody>
      </p:sp>
      <p:sp>
        <p:nvSpPr>
          <p:cNvPr id="21" name="Line 33"/>
          <p:cNvSpPr>
            <a:spLocks noChangeShapeType="1"/>
          </p:cNvSpPr>
          <p:nvPr/>
        </p:nvSpPr>
        <p:spPr bwMode="auto">
          <a:xfrm>
            <a:off x="3311525" y="3608388"/>
            <a:ext cx="0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2" name="Line 34"/>
          <p:cNvSpPr>
            <a:spLocks noChangeShapeType="1"/>
          </p:cNvSpPr>
          <p:nvPr/>
        </p:nvSpPr>
        <p:spPr bwMode="auto">
          <a:xfrm>
            <a:off x="3221038" y="351948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" name="Line 35"/>
          <p:cNvSpPr>
            <a:spLocks noChangeShapeType="1"/>
          </p:cNvSpPr>
          <p:nvPr/>
        </p:nvSpPr>
        <p:spPr bwMode="auto">
          <a:xfrm>
            <a:off x="5202238" y="2978150"/>
            <a:ext cx="17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4" name="Line 36"/>
          <p:cNvSpPr>
            <a:spLocks noChangeShapeType="1"/>
          </p:cNvSpPr>
          <p:nvPr/>
        </p:nvSpPr>
        <p:spPr bwMode="auto">
          <a:xfrm>
            <a:off x="5292725" y="30686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5" name="Line 38"/>
          <p:cNvSpPr>
            <a:spLocks noChangeShapeType="1"/>
          </p:cNvSpPr>
          <p:nvPr/>
        </p:nvSpPr>
        <p:spPr bwMode="auto">
          <a:xfrm>
            <a:off x="1331913" y="1628775"/>
            <a:ext cx="0" cy="1260475"/>
          </a:xfrm>
          <a:prstGeom prst="line">
            <a:avLst/>
          </a:prstGeom>
          <a:noFill/>
          <a:ln w="38100">
            <a:solidFill>
              <a:srgbClr val="FF99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6" name="Line 39"/>
          <p:cNvSpPr>
            <a:spLocks noChangeShapeType="1"/>
          </p:cNvSpPr>
          <p:nvPr/>
        </p:nvSpPr>
        <p:spPr bwMode="auto">
          <a:xfrm>
            <a:off x="4211638" y="1628775"/>
            <a:ext cx="0" cy="1260475"/>
          </a:xfrm>
          <a:prstGeom prst="line">
            <a:avLst/>
          </a:prstGeom>
          <a:noFill/>
          <a:ln w="38100">
            <a:solidFill>
              <a:srgbClr val="FF99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7" name="Text Box 40"/>
          <p:cNvSpPr txBox="1">
            <a:spLocks noChangeArrowheads="1"/>
          </p:cNvSpPr>
          <p:nvPr/>
        </p:nvSpPr>
        <p:spPr bwMode="auto">
          <a:xfrm>
            <a:off x="3125788" y="3841750"/>
            <a:ext cx="3667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1400"/>
              <a:t>V</a:t>
            </a:r>
            <a:r>
              <a:rPr lang="es-ES" altLang="es-ES" sz="1400" baseline="-25000"/>
              <a:t>0</a:t>
            </a:r>
          </a:p>
        </p:txBody>
      </p:sp>
      <p:sp>
        <p:nvSpPr>
          <p:cNvPr id="28" name="Line 41"/>
          <p:cNvSpPr>
            <a:spLocks noChangeShapeType="1"/>
          </p:cNvSpPr>
          <p:nvPr/>
        </p:nvSpPr>
        <p:spPr bwMode="auto">
          <a:xfrm>
            <a:off x="971550" y="1177925"/>
            <a:ext cx="360363" cy="630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9" name="Line 42"/>
          <p:cNvSpPr>
            <a:spLocks noChangeShapeType="1"/>
          </p:cNvSpPr>
          <p:nvPr/>
        </p:nvSpPr>
        <p:spPr bwMode="auto">
          <a:xfrm>
            <a:off x="971550" y="1177925"/>
            <a:ext cx="3240088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0" name="Text Box 43"/>
          <p:cNvSpPr txBox="1">
            <a:spLocks noChangeArrowheads="1"/>
          </p:cNvSpPr>
          <p:nvPr/>
        </p:nvSpPr>
        <p:spPr bwMode="auto">
          <a:xfrm>
            <a:off x="339725" y="827088"/>
            <a:ext cx="1206500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/>
              <a:t>Electrodes</a:t>
            </a:r>
          </a:p>
        </p:txBody>
      </p:sp>
      <p:sp>
        <p:nvSpPr>
          <p:cNvPr id="31" name="Line 44"/>
          <p:cNvSpPr>
            <a:spLocks noChangeShapeType="1"/>
          </p:cNvSpPr>
          <p:nvPr/>
        </p:nvSpPr>
        <p:spPr bwMode="auto">
          <a:xfrm>
            <a:off x="2771775" y="1358900"/>
            <a:ext cx="0" cy="809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2" name="Freeform 47"/>
          <p:cNvSpPr>
            <a:spLocks/>
          </p:cNvSpPr>
          <p:nvPr/>
        </p:nvSpPr>
        <p:spPr bwMode="auto">
          <a:xfrm>
            <a:off x="881063" y="3698875"/>
            <a:ext cx="900112" cy="1169988"/>
          </a:xfrm>
          <a:custGeom>
            <a:avLst/>
            <a:gdLst>
              <a:gd name="T0" fmla="*/ 0 w 567"/>
              <a:gd name="T1" fmla="*/ 0 h 737"/>
              <a:gd name="T2" fmla="*/ 0 w 567"/>
              <a:gd name="T3" fmla="*/ 1169988 h 737"/>
              <a:gd name="T4" fmla="*/ 900112 w 567"/>
              <a:gd name="T5" fmla="*/ 1169988 h 737"/>
              <a:gd name="T6" fmla="*/ 0 60000 65536"/>
              <a:gd name="T7" fmla="*/ 0 60000 65536"/>
              <a:gd name="T8" fmla="*/ 0 60000 65536"/>
              <a:gd name="T9" fmla="*/ 0 w 567"/>
              <a:gd name="T10" fmla="*/ 0 h 737"/>
              <a:gd name="T11" fmla="*/ 567 w 567"/>
              <a:gd name="T12" fmla="*/ 737 h 7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7" h="737">
                <a:moveTo>
                  <a:pt x="0" y="0"/>
                </a:moveTo>
                <a:lnTo>
                  <a:pt x="0" y="737"/>
                </a:lnTo>
                <a:lnTo>
                  <a:pt x="567" y="73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33" name="AutoShape 48"/>
          <p:cNvSpPr>
            <a:spLocks noChangeArrowheads="1"/>
          </p:cNvSpPr>
          <p:nvPr/>
        </p:nvSpPr>
        <p:spPr bwMode="auto">
          <a:xfrm rot="5400000">
            <a:off x="1780381" y="4690270"/>
            <a:ext cx="269875" cy="3603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34" name="Line 50"/>
          <p:cNvSpPr>
            <a:spLocks noChangeShapeType="1"/>
          </p:cNvSpPr>
          <p:nvPr/>
        </p:nvSpPr>
        <p:spPr bwMode="auto">
          <a:xfrm>
            <a:off x="2051050" y="4868863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5" name="Text Box 51"/>
          <p:cNvSpPr txBox="1">
            <a:spLocks noChangeArrowheads="1"/>
          </p:cNvSpPr>
          <p:nvPr/>
        </p:nvSpPr>
        <p:spPr bwMode="auto">
          <a:xfrm>
            <a:off x="1239838" y="5100638"/>
            <a:ext cx="1270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1400">
                <a:latin typeface="Arial Narrow" pitchFamily="34" charset="0"/>
              </a:rPr>
              <a:t>Charge sensitive</a:t>
            </a:r>
          </a:p>
          <a:p>
            <a:pPr eaLnBrk="1" hangingPunct="1"/>
            <a:r>
              <a:rPr lang="es-ES" altLang="es-ES" sz="1400">
                <a:latin typeface="Arial Narrow" pitchFamily="34" charset="0"/>
              </a:rPr>
              <a:t>preamplifier</a:t>
            </a:r>
          </a:p>
        </p:txBody>
      </p:sp>
      <p:sp>
        <p:nvSpPr>
          <p:cNvPr id="36" name="Freeform 52"/>
          <p:cNvSpPr>
            <a:spLocks/>
          </p:cNvSpPr>
          <p:nvPr/>
        </p:nvSpPr>
        <p:spPr bwMode="auto">
          <a:xfrm>
            <a:off x="2190750" y="4524375"/>
            <a:ext cx="671513" cy="314325"/>
          </a:xfrm>
          <a:custGeom>
            <a:avLst/>
            <a:gdLst>
              <a:gd name="T0" fmla="*/ 0 w 423"/>
              <a:gd name="T1" fmla="*/ 314325 h 198"/>
              <a:gd name="T2" fmla="*/ 0 w 423"/>
              <a:gd name="T3" fmla="*/ 0 h 198"/>
              <a:gd name="T4" fmla="*/ 671513 w 423"/>
              <a:gd name="T5" fmla="*/ 165100 h 198"/>
              <a:gd name="T6" fmla="*/ 0 60000 65536"/>
              <a:gd name="T7" fmla="*/ 0 60000 65536"/>
              <a:gd name="T8" fmla="*/ 0 60000 65536"/>
              <a:gd name="T9" fmla="*/ 0 w 423"/>
              <a:gd name="T10" fmla="*/ 0 h 198"/>
              <a:gd name="T11" fmla="*/ 423 w 423"/>
              <a:gd name="T12" fmla="*/ 198 h 1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3" h="198">
                <a:moveTo>
                  <a:pt x="0" y="198"/>
                </a:moveTo>
                <a:cubicBezTo>
                  <a:pt x="0" y="132"/>
                  <a:pt x="0" y="66"/>
                  <a:pt x="0" y="0"/>
                </a:cubicBezTo>
                <a:lnTo>
                  <a:pt x="423" y="10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37" name="Text Box 53"/>
          <p:cNvSpPr txBox="1">
            <a:spLocks noChangeArrowheads="1"/>
          </p:cNvSpPr>
          <p:nvPr/>
        </p:nvSpPr>
        <p:spPr bwMode="auto">
          <a:xfrm>
            <a:off x="2141538" y="4508500"/>
            <a:ext cx="4619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1400"/>
              <a:t>V</a:t>
            </a:r>
            <a:r>
              <a:rPr lang="es-ES" altLang="es-ES" sz="1400" baseline="-25000"/>
              <a:t>out</a:t>
            </a:r>
          </a:p>
        </p:txBody>
      </p:sp>
      <p:sp>
        <p:nvSpPr>
          <p:cNvPr id="38" name="Line 54"/>
          <p:cNvSpPr>
            <a:spLocks noChangeShapeType="1"/>
          </p:cNvSpPr>
          <p:nvPr/>
        </p:nvSpPr>
        <p:spPr bwMode="auto">
          <a:xfrm>
            <a:off x="3492500" y="4868863"/>
            <a:ext cx="989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9" name="AutoShape 58"/>
          <p:cNvSpPr>
            <a:spLocks noChangeArrowheads="1"/>
          </p:cNvSpPr>
          <p:nvPr/>
        </p:nvSpPr>
        <p:spPr bwMode="auto">
          <a:xfrm rot="5400000">
            <a:off x="3177381" y="4682332"/>
            <a:ext cx="269875" cy="3603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40" name="Text Box 59"/>
          <p:cNvSpPr txBox="1">
            <a:spLocks noChangeArrowheads="1"/>
          </p:cNvSpPr>
          <p:nvPr/>
        </p:nvSpPr>
        <p:spPr bwMode="auto">
          <a:xfrm>
            <a:off x="2921000" y="5138738"/>
            <a:ext cx="7508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1400">
                <a:latin typeface="Arial Narrow" pitchFamily="34" charset="0"/>
              </a:rPr>
              <a:t>Amplifier</a:t>
            </a:r>
          </a:p>
        </p:txBody>
      </p:sp>
      <p:sp>
        <p:nvSpPr>
          <p:cNvPr id="41" name="Freeform 61"/>
          <p:cNvSpPr>
            <a:spLocks/>
          </p:cNvSpPr>
          <p:nvPr/>
        </p:nvSpPr>
        <p:spPr bwMode="auto">
          <a:xfrm>
            <a:off x="3581400" y="4419600"/>
            <a:ext cx="539750" cy="404813"/>
          </a:xfrm>
          <a:custGeom>
            <a:avLst/>
            <a:gdLst>
              <a:gd name="T0" fmla="*/ 0 w 227"/>
              <a:gd name="T1" fmla="*/ 347854 h 199"/>
              <a:gd name="T2" fmla="*/ 135532 w 227"/>
              <a:gd name="T3" fmla="*/ 347854 h 199"/>
              <a:gd name="T4" fmla="*/ 271064 w 227"/>
              <a:gd name="T5" fmla="*/ 0 h 199"/>
              <a:gd name="T6" fmla="*/ 404218 w 227"/>
              <a:gd name="T7" fmla="*/ 347854 h 199"/>
              <a:gd name="T8" fmla="*/ 539750 w 227"/>
              <a:gd name="T9" fmla="*/ 347854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7"/>
              <a:gd name="T16" fmla="*/ 0 h 199"/>
              <a:gd name="T17" fmla="*/ 227 w 227"/>
              <a:gd name="T18" fmla="*/ 199 h 1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7" h="199">
                <a:moveTo>
                  <a:pt x="0" y="171"/>
                </a:moveTo>
                <a:cubicBezTo>
                  <a:pt x="19" y="185"/>
                  <a:pt x="38" y="199"/>
                  <a:pt x="57" y="171"/>
                </a:cubicBezTo>
                <a:cubicBezTo>
                  <a:pt x="76" y="143"/>
                  <a:pt x="95" y="0"/>
                  <a:pt x="114" y="0"/>
                </a:cubicBezTo>
                <a:cubicBezTo>
                  <a:pt x="133" y="0"/>
                  <a:pt x="151" y="143"/>
                  <a:pt x="170" y="171"/>
                </a:cubicBezTo>
                <a:cubicBezTo>
                  <a:pt x="189" y="199"/>
                  <a:pt x="218" y="171"/>
                  <a:pt x="227" y="17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42" name="Rectangle 62"/>
          <p:cNvSpPr>
            <a:spLocks noChangeArrowheads="1"/>
          </p:cNvSpPr>
          <p:nvPr/>
        </p:nvSpPr>
        <p:spPr bwMode="auto">
          <a:xfrm>
            <a:off x="4481513" y="4718050"/>
            <a:ext cx="450850" cy="269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43" name="Text Box 63"/>
          <p:cNvSpPr txBox="1">
            <a:spLocks noChangeArrowheads="1"/>
          </p:cNvSpPr>
          <p:nvPr/>
        </p:nvSpPr>
        <p:spPr bwMode="auto">
          <a:xfrm>
            <a:off x="4481513" y="5049838"/>
            <a:ext cx="5080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1400">
                <a:latin typeface="Arial Narrow" pitchFamily="34" charset="0"/>
              </a:rPr>
              <a:t>ADC</a:t>
            </a:r>
          </a:p>
          <a:p>
            <a:pPr eaLnBrk="1" hangingPunct="1"/>
            <a:r>
              <a:rPr lang="es-ES" altLang="es-ES" sz="1400">
                <a:latin typeface="Arial Narrow" pitchFamily="34" charset="0"/>
              </a:rPr>
              <a:t>  +</a:t>
            </a:r>
          </a:p>
          <a:p>
            <a:pPr eaLnBrk="1" hangingPunct="1"/>
            <a:r>
              <a:rPr lang="es-ES" altLang="es-ES" sz="1400">
                <a:latin typeface="Arial Narrow" pitchFamily="34" charset="0"/>
              </a:rPr>
              <a:t>MCA</a:t>
            </a:r>
          </a:p>
        </p:txBody>
      </p:sp>
      <p:sp>
        <p:nvSpPr>
          <p:cNvPr id="44" name="Line 64"/>
          <p:cNvSpPr>
            <a:spLocks noChangeShapeType="1"/>
          </p:cNvSpPr>
          <p:nvPr/>
        </p:nvSpPr>
        <p:spPr bwMode="auto">
          <a:xfrm>
            <a:off x="4932363" y="4868863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5" name="Text Box 70"/>
          <p:cNvSpPr txBox="1">
            <a:spLocks noChangeArrowheads="1"/>
          </p:cNvSpPr>
          <p:nvPr/>
        </p:nvSpPr>
        <p:spPr bwMode="auto">
          <a:xfrm>
            <a:off x="519113" y="5873750"/>
            <a:ext cx="5465762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>
                <a:solidFill>
                  <a:schemeClr val="accent2"/>
                </a:solidFill>
              </a:rPr>
              <a:t>Same electronic chain as used in nuclear spectroscopy</a:t>
            </a:r>
          </a:p>
        </p:txBody>
      </p:sp>
      <p:sp>
        <p:nvSpPr>
          <p:cNvPr id="46" name="Text Box 72"/>
          <p:cNvSpPr txBox="1">
            <a:spLocks noChangeArrowheads="1"/>
          </p:cNvSpPr>
          <p:nvPr/>
        </p:nvSpPr>
        <p:spPr bwMode="auto">
          <a:xfrm>
            <a:off x="69850" y="2178050"/>
            <a:ext cx="69056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 b="1"/>
              <a:t>E</a:t>
            </a:r>
            <a:r>
              <a:rPr lang="es-ES" altLang="es-ES" b="1" baseline="-25000"/>
              <a:t>initial</a:t>
            </a:r>
          </a:p>
        </p:txBody>
      </p:sp>
      <p:sp>
        <p:nvSpPr>
          <p:cNvPr id="47" name="Oval 79"/>
          <p:cNvSpPr>
            <a:spLocks noChangeArrowheads="1"/>
          </p:cNvSpPr>
          <p:nvPr/>
        </p:nvSpPr>
        <p:spPr bwMode="auto">
          <a:xfrm>
            <a:off x="2232025" y="1989138"/>
            <a:ext cx="88900" cy="90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48" name="Oval 80"/>
          <p:cNvSpPr>
            <a:spLocks noChangeArrowheads="1"/>
          </p:cNvSpPr>
          <p:nvPr/>
        </p:nvSpPr>
        <p:spPr bwMode="auto">
          <a:xfrm>
            <a:off x="2232025" y="2438400"/>
            <a:ext cx="88900" cy="904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s-ES"/>
          </a:p>
        </p:txBody>
      </p:sp>
      <p:sp>
        <p:nvSpPr>
          <p:cNvPr id="49" name="Line 81"/>
          <p:cNvSpPr>
            <a:spLocks noChangeShapeType="1"/>
          </p:cNvSpPr>
          <p:nvPr/>
        </p:nvSpPr>
        <p:spPr bwMode="auto">
          <a:xfrm flipH="1">
            <a:off x="1871663" y="2027238"/>
            <a:ext cx="2698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0" name="Line 82"/>
          <p:cNvSpPr>
            <a:spLocks noChangeShapeType="1"/>
          </p:cNvSpPr>
          <p:nvPr/>
        </p:nvSpPr>
        <p:spPr bwMode="auto">
          <a:xfrm>
            <a:off x="2389188" y="2481263"/>
            <a:ext cx="29210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" name="Text Box 83"/>
          <p:cNvSpPr txBox="1">
            <a:spLocks noChangeArrowheads="1"/>
          </p:cNvSpPr>
          <p:nvPr/>
        </p:nvSpPr>
        <p:spPr bwMode="auto">
          <a:xfrm>
            <a:off x="2120900" y="1681163"/>
            <a:ext cx="304800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>
                <a:solidFill>
                  <a:schemeClr val="accent2"/>
                </a:solidFill>
              </a:rPr>
              <a:t>h</a:t>
            </a:r>
            <a:endParaRPr lang="es-ES" altLang="es-ES" baseline="30000">
              <a:solidFill>
                <a:schemeClr val="accent2"/>
              </a:solidFill>
            </a:endParaRPr>
          </a:p>
        </p:txBody>
      </p:sp>
      <p:sp>
        <p:nvSpPr>
          <p:cNvPr id="52" name="Text Box 84"/>
          <p:cNvSpPr txBox="1">
            <a:spLocks noChangeArrowheads="1"/>
          </p:cNvSpPr>
          <p:nvPr/>
        </p:nvSpPr>
        <p:spPr bwMode="auto">
          <a:xfrm>
            <a:off x="2127250" y="2149475"/>
            <a:ext cx="376238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>
                <a:solidFill>
                  <a:schemeClr val="accent1"/>
                </a:solidFill>
              </a:rPr>
              <a:t>e-</a:t>
            </a:r>
            <a:endParaRPr lang="es-ES" altLang="es-ES" baseline="30000">
              <a:solidFill>
                <a:schemeClr val="accent1"/>
              </a:solidFill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5984875" y="1453465"/>
            <a:ext cx="2520280" cy="40011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tx2"/>
                </a:solidFill>
              </a:rPr>
              <a:t>1- </a:t>
            </a:r>
            <a:r>
              <a:rPr lang="es-ES" sz="2000" b="1" dirty="0" err="1" smtClean="0">
                <a:solidFill>
                  <a:schemeClr val="tx2"/>
                </a:solidFill>
              </a:rPr>
              <a:t>Deposited</a:t>
            </a:r>
            <a:r>
              <a:rPr lang="es-ES" sz="2000" b="1" dirty="0" smtClean="0">
                <a:solidFill>
                  <a:schemeClr val="tx2"/>
                </a:solidFill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</a:rPr>
              <a:t>Energy</a:t>
            </a:r>
            <a:endParaRPr lang="es-ES" sz="2000" b="1" dirty="0">
              <a:solidFill>
                <a:schemeClr val="tx2"/>
              </a:solidFill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5984874" y="2308810"/>
            <a:ext cx="2979614" cy="40011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tx2"/>
                </a:solidFill>
              </a:rPr>
              <a:t>2- </a:t>
            </a:r>
            <a:r>
              <a:rPr lang="es-ES" sz="2000" b="1" dirty="0" err="1" smtClean="0">
                <a:solidFill>
                  <a:schemeClr val="tx2"/>
                </a:solidFill>
              </a:rPr>
              <a:t>Carriers</a:t>
            </a:r>
            <a:r>
              <a:rPr lang="es-ES" sz="2000" b="1" dirty="0" smtClean="0">
                <a:solidFill>
                  <a:schemeClr val="tx2"/>
                </a:solidFill>
              </a:rPr>
              <a:t> </a:t>
            </a:r>
            <a:r>
              <a:rPr lang="es-ES" sz="2000" b="1" dirty="0" err="1" smtClean="0">
                <a:solidFill>
                  <a:schemeClr val="tx2"/>
                </a:solidFill>
              </a:rPr>
              <a:t>generation</a:t>
            </a:r>
            <a:endParaRPr lang="es-ES" sz="2000" b="1" dirty="0">
              <a:solidFill>
                <a:schemeClr val="tx2"/>
              </a:solidFill>
            </a:endParaRPr>
          </a:p>
        </p:txBody>
      </p:sp>
      <p:sp>
        <p:nvSpPr>
          <p:cNvPr id="55" name="54 CuadroTexto"/>
          <p:cNvSpPr txBox="1"/>
          <p:nvPr/>
        </p:nvSpPr>
        <p:spPr>
          <a:xfrm>
            <a:off x="5984875" y="3140968"/>
            <a:ext cx="2520280" cy="40011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tx2"/>
                </a:solidFill>
              </a:rPr>
              <a:t>3- </a:t>
            </a:r>
            <a:r>
              <a:rPr lang="es-ES" sz="2000" b="1" dirty="0" err="1" smtClean="0">
                <a:solidFill>
                  <a:schemeClr val="tx2"/>
                </a:solidFill>
              </a:rPr>
              <a:t>Transport</a:t>
            </a:r>
            <a:endParaRPr lang="es-ES" sz="2000" b="1" dirty="0">
              <a:solidFill>
                <a:schemeClr val="tx2"/>
              </a:solidFill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5984875" y="4005064"/>
            <a:ext cx="2520280" cy="40011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tx2"/>
                </a:solidFill>
              </a:rPr>
              <a:t>4- Output </a:t>
            </a:r>
            <a:r>
              <a:rPr lang="es-ES" sz="2000" b="1" dirty="0" err="1" smtClean="0">
                <a:solidFill>
                  <a:schemeClr val="tx2"/>
                </a:solidFill>
              </a:rPr>
              <a:t>signal</a:t>
            </a:r>
            <a:endParaRPr lang="es-ES" sz="2000" b="1" dirty="0">
              <a:solidFill>
                <a:schemeClr val="tx2"/>
              </a:solidFill>
            </a:endParaRPr>
          </a:p>
        </p:txBody>
      </p:sp>
      <p:cxnSp>
        <p:nvCxnSpPr>
          <p:cNvPr id="57" name="56 Conector recto de flecha"/>
          <p:cNvCxnSpPr/>
          <p:nvPr/>
        </p:nvCxnSpPr>
        <p:spPr>
          <a:xfrm flipV="1">
            <a:off x="2503488" y="4149081"/>
            <a:ext cx="3436664" cy="359419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 flipV="1">
            <a:off x="7100664" y="4501704"/>
            <a:ext cx="0" cy="548134"/>
          </a:xfrm>
          <a:prstGeom prst="straightConnector1">
            <a:avLst/>
          </a:prstGeom>
          <a:ln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5292725" y="5085184"/>
            <a:ext cx="3851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 smtClean="0">
                <a:solidFill>
                  <a:srgbClr val="C00000"/>
                </a:solidFill>
              </a:rPr>
              <a:t>V</a:t>
            </a:r>
            <a:r>
              <a:rPr lang="es-ES" sz="1400" b="1" dirty="0" err="1" smtClean="0">
                <a:solidFill>
                  <a:srgbClr val="C00000"/>
                </a:solidFill>
              </a:rPr>
              <a:t>out</a:t>
            </a:r>
            <a:r>
              <a:rPr lang="es-ES" b="1" dirty="0" smtClean="0">
                <a:solidFill>
                  <a:srgbClr val="C00000"/>
                </a:solidFill>
              </a:rPr>
              <a:t>=f (E </a:t>
            </a:r>
            <a:r>
              <a:rPr lang="es-ES" b="1" dirty="0" err="1" smtClean="0">
                <a:solidFill>
                  <a:srgbClr val="C00000"/>
                </a:solidFill>
              </a:rPr>
              <a:t>deposited</a:t>
            </a:r>
            <a:r>
              <a:rPr lang="es-ES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es-ES" b="1" dirty="0" smtClean="0">
                <a:solidFill>
                  <a:srgbClr val="C00000"/>
                </a:solidFill>
              </a:rPr>
              <a:t>&amp;</a:t>
            </a:r>
          </a:p>
          <a:p>
            <a:pPr algn="ctr"/>
            <a:r>
              <a:rPr lang="es-ES" b="1" dirty="0" smtClean="0">
                <a:solidFill>
                  <a:srgbClr val="C00000"/>
                </a:solidFill>
              </a:rPr>
              <a:t>free </a:t>
            </a:r>
            <a:r>
              <a:rPr lang="es-ES" b="1" dirty="0" err="1" smtClean="0">
                <a:solidFill>
                  <a:srgbClr val="C00000"/>
                </a:solidFill>
              </a:rPr>
              <a:t>carrier</a:t>
            </a:r>
            <a:r>
              <a:rPr lang="es-ES" b="1" dirty="0" smtClean="0">
                <a:solidFill>
                  <a:srgbClr val="C00000"/>
                </a:solidFill>
              </a:rPr>
              <a:t> </a:t>
            </a:r>
            <a:r>
              <a:rPr lang="es-ES" b="1" dirty="0" err="1" smtClean="0">
                <a:solidFill>
                  <a:srgbClr val="C00000"/>
                </a:solidFill>
              </a:rPr>
              <a:t>transport</a:t>
            </a:r>
            <a:r>
              <a:rPr lang="es-ES" b="1" dirty="0" smtClean="0">
                <a:solidFill>
                  <a:srgbClr val="C00000"/>
                </a:solidFill>
              </a:rPr>
              <a:t>)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60" name="5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323528" y="6376243"/>
            <a:ext cx="720080" cy="365125"/>
          </a:xfrm>
        </p:spPr>
        <p:txBody>
          <a:bodyPr/>
          <a:lstStyle/>
          <a:p>
            <a:fld id="{A084B153-3770-4D08-9698-F005504D3107}" type="slidenum">
              <a:rPr lang="es-ES" sz="1400" smtClean="0"/>
              <a:t>2</a:t>
            </a:fld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5689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2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5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6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05" name="Fotografía de Photo Editor" r:id="rId4" imgW="857143" imgH="1209524" progId="">
                    <p:embed/>
                  </p:oleObj>
                </mc:Choice>
                <mc:Fallback>
                  <p:oleObj name="Fotografía de Photo Editor" r:id="rId4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06" name="Fotografía de Photo Editor" r:id="rId6" imgW="1000000" imgH="714286" progId="">
                    <p:embed/>
                  </p:oleObj>
                </mc:Choice>
                <mc:Fallback>
                  <p:oleObj name="Fotografía de Photo Editor" r:id="rId6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" name="Picture 25" descr="Cna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"/>
          <p:cNvSpPr txBox="1"/>
          <p:nvPr/>
        </p:nvSpPr>
        <p:spPr>
          <a:xfrm>
            <a:off x="107504" y="-27384"/>
            <a:ext cx="88569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36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Generated</a:t>
            </a:r>
            <a:r>
              <a:rPr lang="es-ES" sz="36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36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charge</a:t>
            </a:r>
            <a:r>
              <a:rPr lang="es-ES" sz="36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36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profile</a:t>
            </a:r>
            <a:endParaRPr lang="hr-HR" sz="36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pic>
        <p:nvPicPr>
          <p:cNvPr id="14382" name="Picture 46" descr="C:\Carmen\RD50\2018\Generate_charge_profile_Carmen2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5" t="3695" r="23540" b="2039"/>
          <a:stretch/>
        </p:blipFill>
        <p:spPr bwMode="auto">
          <a:xfrm>
            <a:off x="1401088" y="836712"/>
            <a:ext cx="6267255" cy="536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897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21</a:t>
            </a:fld>
            <a:endParaRPr lang="es-E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670799"/>
            <a:ext cx="7272808" cy="546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04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22</a:t>
            </a:fld>
            <a:endParaRPr lang="es-E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685800"/>
            <a:ext cx="728662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27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P000015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0" y="1602811"/>
            <a:ext cx="4821560" cy="369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2 Grupo"/>
          <p:cNvGrpSpPr/>
          <p:nvPr/>
        </p:nvGrpSpPr>
        <p:grpSpPr>
          <a:xfrm>
            <a:off x="5004048" y="1100200"/>
            <a:ext cx="4121940" cy="4987679"/>
            <a:chOff x="5022060" y="734743"/>
            <a:chExt cx="4121940" cy="4987679"/>
          </a:xfrm>
        </p:grpSpPr>
        <p:grpSp>
          <p:nvGrpSpPr>
            <p:cNvPr id="4" name="3 Grupo"/>
            <p:cNvGrpSpPr/>
            <p:nvPr/>
          </p:nvGrpSpPr>
          <p:grpSpPr>
            <a:xfrm>
              <a:off x="5022060" y="734743"/>
              <a:ext cx="4121940" cy="2920582"/>
              <a:chOff x="-19050" y="4042620"/>
              <a:chExt cx="2946400" cy="2015283"/>
            </a:xfrm>
          </p:grpSpPr>
          <p:sp>
            <p:nvSpPr>
              <p:cNvPr id="6" name="Text Box 36"/>
              <p:cNvSpPr txBox="1">
                <a:spLocks noChangeArrowheads="1"/>
              </p:cNvSpPr>
              <p:nvPr/>
            </p:nvSpPr>
            <p:spPr bwMode="auto">
              <a:xfrm>
                <a:off x="262879" y="4042620"/>
                <a:ext cx="1968809" cy="353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" dirty="0" smtClean="0">
                    <a:latin typeface="Arial Narrow" pitchFamily="34" charset="0"/>
                  </a:rPr>
                  <a:t> </a:t>
                </a:r>
                <a:r>
                  <a:rPr lang="es-ES" b="1" dirty="0">
                    <a:solidFill>
                      <a:schemeClr val="accent2"/>
                    </a:solidFill>
                    <a:latin typeface="Arial Narrow" pitchFamily="34" charset="0"/>
                  </a:rPr>
                  <a:t>Nuclear </a:t>
                </a:r>
                <a:r>
                  <a:rPr lang="es-ES" b="1" dirty="0" err="1">
                    <a:solidFill>
                      <a:schemeClr val="accent2"/>
                    </a:solidFill>
                    <a:latin typeface="Arial Narrow" pitchFamily="34" charset="0"/>
                  </a:rPr>
                  <a:t>microprobe</a:t>
                </a:r>
                <a:r>
                  <a:rPr lang="es-ES" b="1" dirty="0">
                    <a:solidFill>
                      <a:schemeClr val="accent2"/>
                    </a:solidFill>
                    <a:latin typeface="Arial Narrow" pitchFamily="34" charset="0"/>
                  </a:rPr>
                  <a:t> </a:t>
                </a:r>
              </a:p>
            </p:txBody>
          </p:sp>
          <p:grpSp>
            <p:nvGrpSpPr>
              <p:cNvPr id="7" name="Group 78"/>
              <p:cNvGrpSpPr>
                <a:grpSpLocks/>
              </p:cNvGrpSpPr>
              <p:nvPr/>
            </p:nvGrpSpPr>
            <p:grpSpPr bwMode="auto">
              <a:xfrm>
                <a:off x="-19050" y="4419602"/>
                <a:ext cx="2946400" cy="1638301"/>
                <a:chOff x="-12" y="2784"/>
                <a:chExt cx="1856" cy="1032"/>
              </a:xfrm>
            </p:grpSpPr>
            <p:sp>
              <p:nvSpPr>
                <p:cNvPr id="8" name="Line 60"/>
                <p:cNvSpPr>
                  <a:spLocks noChangeShapeType="1"/>
                </p:cNvSpPr>
                <p:nvPr/>
              </p:nvSpPr>
              <p:spPr bwMode="auto">
                <a:xfrm>
                  <a:off x="782" y="2784"/>
                  <a:ext cx="0" cy="40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9" name="Group 77"/>
                <p:cNvGrpSpPr>
                  <a:grpSpLocks/>
                </p:cNvGrpSpPr>
                <p:nvPr/>
              </p:nvGrpSpPr>
              <p:grpSpPr bwMode="auto">
                <a:xfrm>
                  <a:off x="-12" y="2784"/>
                  <a:ext cx="1856" cy="1032"/>
                  <a:chOff x="-12" y="2784"/>
                  <a:chExt cx="1856" cy="1032"/>
                </a:xfrm>
              </p:grpSpPr>
              <p:grpSp>
                <p:nvGrpSpPr>
                  <p:cNvPr id="10" name="Group 75"/>
                  <p:cNvGrpSpPr>
                    <a:grpSpLocks/>
                  </p:cNvGrpSpPr>
                  <p:nvPr/>
                </p:nvGrpSpPr>
                <p:grpSpPr bwMode="auto">
                  <a:xfrm>
                    <a:off x="-12" y="2784"/>
                    <a:ext cx="1856" cy="1032"/>
                    <a:chOff x="-12" y="2784"/>
                    <a:chExt cx="1856" cy="1032"/>
                  </a:xfrm>
                </p:grpSpPr>
                <p:sp>
                  <p:nvSpPr>
                    <p:cNvPr id="12" name="Rectangle 6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58" y="3230"/>
                      <a:ext cx="291" cy="182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kumimoji="1" lang="ja-JP" altLang="en-US" sz="1800">
                        <a:latin typeface="Century Gothic" pitchFamily="34" charset="0"/>
                        <a:ea typeface="ＭＳ Ｐゴシック"/>
                        <a:cs typeface="ＭＳ Ｐゴシック"/>
                      </a:endParaRPr>
                    </a:p>
                  </p:txBody>
                </p:sp>
                <p:sp>
                  <p:nvSpPr>
                    <p:cNvPr id="13" name="AutoShape 68"/>
                    <p:cNvSpPr>
                      <a:spLocks noChangeAspect="1" noChangeArrowheads="1"/>
                    </p:cNvSpPr>
                    <p:nvPr/>
                  </p:nvSpPr>
                  <p:spPr bwMode="auto">
                    <a:xfrm rot="10800000">
                      <a:off x="486" y="3329"/>
                      <a:ext cx="253" cy="362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0000">
                        <a:alpha val="50195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10800000" wrap="none" anchor="ctr"/>
                    <a:lstStyle/>
                    <a:p>
                      <a:endParaRPr kumimoji="1" lang="ja-JP" altLang="en-US" sz="1800">
                        <a:latin typeface="Century Gothic" pitchFamily="34" charset="0"/>
                        <a:ea typeface="ＭＳ Ｐゴシック"/>
                        <a:cs typeface="ＭＳ Ｐゴシック"/>
                      </a:endParaRPr>
                    </a:p>
                  </p:txBody>
                </p:sp>
                <p:sp>
                  <p:nvSpPr>
                    <p:cNvPr id="14" name="Rectangle 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86" y="2840"/>
                      <a:ext cx="253" cy="489"/>
                    </a:xfrm>
                    <a:prstGeom prst="rect">
                      <a:avLst/>
                    </a:prstGeom>
                    <a:solidFill>
                      <a:srgbClr val="FF0000">
                        <a:alpha val="50195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kumimoji="1" lang="ja-JP" altLang="en-US" sz="1800">
                        <a:latin typeface="Century Gothic" pitchFamily="34" charset="0"/>
                        <a:ea typeface="ＭＳ Ｐゴシック"/>
                        <a:cs typeface="ＭＳ Ｐゴシック"/>
                      </a:endParaRPr>
                    </a:p>
                  </p:txBody>
                </p:sp>
                <p:sp>
                  <p:nvSpPr>
                    <p:cNvPr id="15" name="Rectangle 6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82" y="3237"/>
                      <a:ext cx="291" cy="182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kumimoji="1" lang="ja-JP" altLang="en-US" sz="1800">
                        <a:latin typeface="Century Gothic" pitchFamily="34" charset="0"/>
                        <a:ea typeface="ＭＳ Ｐゴシック"/>
                        <a:cs typeface="ＭＳ Ｐゴシック"/>
                      </a:endParaRPr>
                    </a:p>
                  </p:txBody>
                </p:sp>
                <p:sp>
                  <p:nvSpPr>
                    <p:cNvPr id="16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" y="3237"/>
                      <a:ext cx="284" cy="17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" name="Line 5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58" y="3237"/>
                      <a:ext cx="284" cy="17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" name="Line 5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82" y="3237"/>
                      <a:ext cx="284" cy="17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9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" y="2784"/>
                      <a:ext cx="0" cy="397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0" name="Text Box 6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-12" y="3464"/>
                      <a:ext cx="591" cy="17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s-ES" sz="1400" b="1" dirty="0" smtClean="0">
                          <a:latin typeface="Arial Narrow" pitchFamily="34" charset="0"/>
                        </a:rPr>
                        <a:t>~ 2 </a:t>
                      </a:r>
                      <a:r>
                        <a:rPr lang="es-ES" sz="1400" b="1" dirty="0" smtClean="0">
                          <a:latin typeface="Symbol" pitchFamily="18" charset="2"/>
                        </a:rPr>
                        <a:t>m</a:t>
                      </a:r>
                      <a:r>
                        <a:rPr lang="es-ES" sz="1400" b="1" dirty="0" smtClean="0">
                          <a:latin typeface="Arial Narrow" pitchFamily="34" charset="0"/>
                        </a:rPr>
                        <a:t>m </a:t>
                      </a:r>
                      <a:r>
                        <a:rPr lang="es-ES" sz="1400" b="1" dirty="0">
                          <a:latin typeface="Arial Narrow" pitchFamily="34" charset="0"/>
                        </a:rPr>
                        <a:t>spot</a:t>
                      </a:r>
                    </a:p>
                  </p:txBody>
                </p:sp>
                <p:sp>
                  <p:nvSpPr>
                    <p:cNvPr id="21" name="Rectangle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" y="3691"/>
                      <a:ext cx="511" cy="113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2" name="Text Box 6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78" y="3682"/>
                      <a:ext cx="387" cy="13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s-ES" sz="1400" b="1" dirty="0" smtClean="0">
                          <a:latin typeface="Arial Narrow" pitchFamily="34" charset="0"/>
                        </a:rPr>
                        <a:t>    </a:t>
                      </a:r>
                      <a:r>
                        <a:rPr lang="es-ES" sz="1400" b="1" dirty="0" err="1" smtClean="0">
                          <a:latin typeface="Arial Narrow" pitchFamily="34" charset="0"/>
                        </a:rPr>
                        <a:t>sample</a:t>
                      </a:r>
                      <a:endParaRPr lang="es-ES" sz="1400" b="1" dirty="0">
                        <a:latin typeface="Arial Narrow" pitchFamily="34" charset="0"/>
                      </a:endParaRPr>
                    </a:p>
                  </p:txBody>
                </p:sp>
                <p:sp>
                  <p:nvSpPr>
                    <p:cNvPr id="23" name="Text Box 6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32" y="2897"/>
                      <a:ext cx="193" cy="59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s-ES" sz="1400" b="1" dirty="0">
                          <a:latin typeface="Arial Narrow" pitchFamily="34" charset="0"/>
                        </a:rPr>
                        <a:t>B</a:t>
                      </a:r>
                    </a:p>
                    <a:p>
                      <a:r>
                        <a:rPr lang="es-ES" sz="1400" b="1" dirty="0">
                          <a:latin typeface="Arial Narrow" pitchFamily="34" charset="0"/>
                        </a:rPr>
                        <a:t>E</a:t>
                      </a:r>
                    </a:p>
                    <a:p>
                      <a:r>
                        <a:rPr lang="es-ES" sz="1400" b="1" dirty="0">
                          <a:latin typeface="Arial Narrow" pitchFamily="34" charset="0"/>
                        </a:rPr>
                        <a:t>A</a:t>
                      </a:r>
                    </a:p>
                    <a:p>
                      <a:r>
                        <a:rPr lang="es-ES" sz="1400" b="1" dirty="0">
                          <a:latin typeface="Arial Narrow" pitchFamily="34" charset="0"/>
                        </a:rPr>
                        <a:t>M</a:t>
                      </a:r>
                    </a:p>
                  </p:txBody>
                </p:sp>
                <p:sp>
                  <p:nvSpPr>
                    <p:cNvPr id="24" name="Text Box 6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2" y="2784"/>
                      <a:ext cx="1062" cy="19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s-ES" sz="1400" b="1" dirty="0">
                          <a:latin typeface="Arial Narrow" pitchFamily="34" charset="0"/>
                        </a:rPr>
                        <a:t>X, Y </a:t>
                      </a:r>
                      <a:r>
                        <a:rPr lang="es-ES" sz="1400" b="1" dirty="0" err="1">
                          <a:latin typeface="Arial Narrow" pitchFamily="34" charset="0"/>
                        </a:rPr>
                        <a:t>scanning</a:t>
                      </a:r>
                      <a:r>
                        <a:rPr lang="es-ES" sz="1400" b="1" dirty="0">
                          <a:latin typeface="Arial Narrow" pitchFamily="34" charset="0"/>
                        </a:rPr>
                        <a:t> </a:t>
                      </a:r>
                      <a:r>
                        <a:rPr lang="es-ES" sz="1400" b="1" dirty="0" err="1">
                          <a:latin typeface="Arial Narrow" pitchFamily="34" charset="0"/>
                        </a:rPr>
                        <a:t>system</a:t>
                      </a:r>
                      <a:endParaRPr lang="es-ES" sz="1400" b="1" dirty="0">
                        <a:latin typeface="Arial Narrow" pitchFamily="34" charset="0"/>
                      </a:endParaRPr>
                    </a:p>
                  </p:txBody>
                </p:sp>
                <p:sp>
                  <p:nvSpPr>
                    <p:cNvPr id="25" name="Text Box 7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07" y="3092"/>
                      <a:ext cx="883" cy="19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s-ES" sz="1400" b="1" dirty="0" err="1">
                          <a:latin typeface="Arial Narrow" pitchFamily="34" charset="0"/>
                        </a:rPr>
                        <a:t>Magnetic</a:t>
                      </a:r>
                      <a:r>
                        <a:rPr lang="es-ES" sz="1400" b="1" dirty="0">
                          <a:latin typeface="Arial Narrow" pitchFamily="34" charset="0"/>
                        </a:rPr>
                        <a:t> Q-</a:t>
                      </a:r>
                      <a:r>
                        <a:rPr lang="es-ES" sz="1400" b="1" dirty="0" err="1">
                          <a:latin typeface="Arial Narrow" pitchFamily="34" charset="0"/>
                        </a:rPr>
                        <a:t>poles</a:t>
                      </a:r>
                      <a:endParaRPr lang="es-ES" sz="1400" b="1" dirty="0">
                        <a:latin typeface="Arial Narrow" pitchFamily="34" charset="0"/>
                      </a:endParaRPr>
                    </a:p>
                  </p:txBody>
                </p:sp>
              </p:grpSp>
              <p:sp>
                <p:nvSpPr>
                  <p:cNvPr id="11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782" y="3237"/>
                    <a:ext cx="284" cy="17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</p:grpSp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5098295" y="3711615"/>
              <a:ext cx="3747382" cy="20108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endParaRPr lang="en-US" altLang="es-ES" sz="1600" b="1" dirty="0">
                <a:solidFill>
                  <a:srgbClr val="800000"/>
                </a:solidFill>
                <a:latin typeface="Arial" pitchFamily="34" charset="0"/>
              </a:endParaRPr>
            </a:p>
            <a:p>
              <a:pPr>
                <a:buFontTx/>
                <a:buChar char="-"/>
                <a:defRPr/>
              </a:pPr>
              <a:r>
                <a:rPr lang="en-US" altLang="es-ES" sz="1600" dirty="0">
                  <a:solidFill>
                    <a:srgbClr val="800000"/>
                  </a:solidFill>
                  <a:latin typeface="Arial" pitchFamily="34" charset="0"/>
                </a:rPr>
                <a:t> </a:t>
              </a:r>
              <a:r>
                <a:rPr lang="en-US" altLang="es-ES" sz="1600" b="1" dirty="0" smtClean="0">
                  <a:solidFill>
                    <a:srgbClr val="800000"/>
                  </a:solidFill>
                  <a:latin typeface="Arial" pitchFamily="34" charset="0"/>
                </a:rPr>
                <a:t>Ion beam </a:t>
              </a:r>
              <a:r>
                <a:rPr lang="en-US" altLang="es-ES" sz="1600" b="1" dirty="0">
                  <a:solidFill>
                    <a:srgbClr val="800000"/>
                  </a:solidFill>
                  <a:latin typeface="Arial" pitchFamily="34" charset="0"/>
                </a:rPr>
                <a:t>current: </a:t>
              </a:r>
              <a:r>
                <a:rPr lang="en-US" altLang="es-ES" sz="1600" b="1" dirty="0" err="1">
                  <a:solidFill>
                    <a:srgbClr val="0066FF"/>
                  </a:solidFill>
                  <a:latin typeface="Arial" pitchFamily="34" charset="0"/>
                </a:rPr>
                <a:t>nA</a:t>
              </a:r>
              <a:r>
                <a:rPr lang="en-US" altLang="es-ES" sz="1600" b="1" dirty="0">
                  <a:solidFill>
                    <a:srgbClr val="0066FF"/>
                  </a:solidFill>
                  <a:latin typeface="Arial" pitchFamily="34" charset="0"/>
                </a:rPr>
                <a:t> to few </a:t>
              </a:r>
              <a:r>
                <a:rPr lang="en-US" altLang="es-ES" sz="1600" b="1" dirty="0" err="1">
                  <a:solidFill>
                    <a:srgbClr val="0066FF"/>
                  </a:solidFill>
                  <a:latin typeface="Arial" pitchFamily="34" charset="0"/>
                </a:rPr>
                <a:t>pps</a:t>
              </a:r>
              <a:r>
                <a:rPr lang="en-US" altLang="es-ES" sz="1600" b="1" dirty="0">
                  <a:solidFill>
                    <a:srgbClr val="800000"/>
                  </a:solidFill>
                  <a:latin typeface="Arial" pitchFamily="34" charset="0"/>
                </a:rPr>
                <a:t>        (micrometric slits)</a:t>
              </a:r>
            </a:p>
            <a:p>
              <a:pPr>
                <a:buFontTx/>
                <a:buChar char="-"/>
                <a:defRPr/>
              </a:pPr>
              <a:endParaRPr lang="en-US" altLang="es-ES" sz="1600" b="1" dirty="0">
                <a:solidFill>
                  <a:srgbClr val="800000"/>
                </a:solidFill>
                <a:latin typeface="Arial" pitchFamily="34" charset="0"/>
              </a:endParaRPr>
            </a:p>
            <a:p>
              <a:pPr>
                <a:buFontTx/>
                <a:buChar char="-"/>
                <a:defRPr/>
              </a:pPr>
              <a:r>
                <a:rPr lang="en-US" altLang="es-ES" sz="1600" b="1" dirty="0">
                  <a:solidFill>
                    <a:srgbClr val="800000"/>
                  </a:solidFill>
                  <a:latin typeface="Arial" pitchFamily="34" charset="0"/>
                </a:rPr>
                <a:t> Scanning system: </a:t>
              </a:r>
              <a:r>
                <a:rPr lang="en-US" altLang="es-ES" sz="1600" b="1" dirty="0">
                  <a:solidFill>
                    <a:srgbClr val="0066FF"/>
                  </a:solidFill>
                  <a:latin typeface="Arial" pitchFamily="34" charset="0"/>
                </a:rPr>
                <a:t>few mm</a:t>
              </a:r>
              <a:r>
                <a:rPr lang="en-US" altLang="es-ES" sz="1600" b="1" baseline="30000" dirty="0">
                  <a:solidFill>
                    <a:srgbClr val="0066FF"/>
                  </a:solidFill>
                  <a:latin typeface="Arial" pitchFamily="34" charset="0"/>
                </a:rPr>
                <a:t>2 </a:t>
              </a:r>
            </a:p>
            <a:p>
              <a:pPr>
                <a:buFontTx/>
                <a:buChar char="-"/>
                <a:defRPr/>
              </a:pPr>
              <a:endParaRPr lang="en-US" altLang="es-ES" sz="1600" b="1" baseline="30000" dirty="0">
                <a:solidFill>
                  <a:srgbClr val="800000"/>
                </a:solidFill>
                <a:latin typeface="Arial" pitchFamily="34" charset="0"/>
              </a:endParaRPr>
            </a:p>
            <a:p>
              <a:pPr>
                <a:buFontTx/>
                <a:buChar char="-"/>
                <a:defRPr/>
              </a:pPr>
              <a:r>
                <a:rPr lang="en-US" altLang="es-ES" sz="1600" b="1" dirty="0">
                  <a:solidFill>
                    <a:srgbClr val="800000"/>
                  </a:solidFill>
                  <a:latin typeface="Arial" pitchFamily="34" charset="0"/>
                </a:rPr>
                <a:t>Synchronous signal acquisition system with scanning: </a:t>
              </a:r>
              <a:r>
                <a:rPr lang="en-US" altLang="es-ES" sz="1600" b="1" dirty="0">
                  <a:solidFill>
                    <a:srgbClr val="0066FF"/>
                  </a:solidFill>
                  <a:latin typeface="Arial" pitchFamily="34" charset="0"/>
                </a:rPr>
                <a:t>mappings</a:t>
              </a:r>
              <a:r>
                <a:rPr lang="en-US" altLang="es-ES" sz="1600" b="1" dirty="0">
                  <a:solidFill>
                    <a:srgbClr val="800000"/>
                  </a:solidFill>
                  <a:latin typeface="Arial" pitchFamily="34" charset="0"/>
                </a:rPr>
                <a:t> </a:t>
              </a:r>
              <a:endParaRPr lang="en-US" altLang="es-ES" sz="1600" dirty="0">
                <a:solidFill>
                  <a:srgbClr val="800000"/>
                </a:solidFill>
                <a:latin typeface="Arial" pitchFamily="34" charset="0"/>
              </a:endParaRPr>
            </a:p>
          </p:txBody>
        </p:sp>
      </p:grpSp>
      <p:cxnSp>
        <p:nvCxnSpPr>
          <p:cNvPr id="26" name="25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29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30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0" name="Fotografía de Photo Editor" r:id="rId5" imgW="857143" imgH="1209524" progId="">
                    <p:embed/>
                  </p:oleObj>
                </mc:Choice>
                <mc:Fallback>
                  <p:oleObj name="Fotografía de Photo Editor" r:id="rId5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1" name="Fotografía de Photo Editor" r:id="rId7" imgW="1000000" imgH="714286" progId="">
                    <p:embed/>
                  </p:oleObj>
                </mc:Choice>
                <mc:Fallback>
                  <p:oleObj name="Fotografía de Photo Editor" r:id="rId7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3" name="Picture 25" descr="Cnalogo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2"/>
          <p:cNvSpPr txBox="1"/>
          <p:nvPr/>
        </p:nvSpPr>
        <p:spPr>
          <a:xfrm>
            <a:off x="107504" y="-27384"/>
            <a:ext cx="88569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What is </a:t>
            </a:r>
            <a:r>
              <a:rPr lang="hr-HR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Ion Beam Induced Charge</a:t>
            </a:r>
            <a:r>
              <a:rPr lang="en-US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?</a:t>
            </a:r>
            <a:endParaRPr lang="hr-HR" sz="36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32" name="3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89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uario\Desktop\JGarcia Nov2014\Congreso Brasil 2018\barrido\Scan (1)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838" y="1184659"/>
            <a:ext cx="3659651" cy="202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8 Grupo"/>
          <p:cNvGrpSpPr/>
          <p:nvPr/>
        </p:nvGrpSpPr>
        <p:grpSpPr>
          <a:xfrm>
            <a:off x="5024068" y="980728"/>
            <a:ext cx="2963570" cy="2958631"/>
            <a:chOff x="4638871" y="764703"/>
            <a:chExt cx="2963570" cy="2958631"/>
          </a:xfrm>
        </p:grpSpPr>
        <p:pic>
          <p:nvPicPr>
            <p:cNvPr id="5" name="Picture 5" descr="C:\Users\Javier\Desktop\Congreso Brasil 2018\detector grueso_Mauri\B)---H_1_MeV_Eje_Y_Detector_CANBERRA_LEC_300-5000_447_collimator_1_mm\Movie_B\Gif\output_3ygnAD.gif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8871" y="764703"/>
              <a:ext cx="2963570" cy="29586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7 Rectángulo"/>
            <p:cNvSpPr/>
            <p:nvPr/>
          </p:nvSpPr>
          <p:spPr>
            <a:xfrm>
              <a:off x="5940152" y="764703"/>
              <a:ext cx="792088" cy="1440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cxnSp>
        <p:nvCxnSpPr>
          <p:cNvPr id="10" name="9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13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4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50" name="Fotografía de Photo Editor" r:id="rId6" imgW="857143" imgH="1209524" progId="">
                    <p:embed/>
                  </p:oleObj>
                </mc:Choice>
                <mc:Fallback>
                  <p:oleObj name="Fotografía de Photo Editor" r:id="rId6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51" name="Fotografía de Photo Editor" r:id="rId8" imgW="1000000" imgH="714286" progId="">
                    <p:embed/>
                  </p:oleObj>
                </mc:Choice>
                <mc:Fallback>
                  <p:oleObj name="Fotografía de Photo Editor" r:id="rId8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7" name="Picture 25" descr="Cnalog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2"/>
          <p:cNvSpPr txBox="1"/>
          <p:nvPr/>
        </p:nvSpPr>
        <p:spPr>
          <a:xfrm>
            <a:off x="107504" y="-27384"/>
            <a:ext cx="88569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What is </a:t>
            </a:r>
            <a:r>
              <a:rPr lang="hr-HR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Ion Beam Induced Charge</a:t>
            </a:r>
            <a:r>
              <a:rPr lang="en-US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?</a:t>
            </a:r>
            <a:endParaRPr lang="hr-HR" sz="36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676573" y="4604777"/>
            <a:ext cx="3660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000099"/>
                </a:solidFill>
              </a:rPr>
              <a:t>Sum </a:t>
            </a:r>
            <a:r>
              <a:rPr lang="es-ES" dirty="0" err="1" smtClean="0">
                <a:solidFill>
                  <a:srgbClr val="000099"/>
                </a:solidFill>
              </a:rPr>
              <a:t>spectrum</a:t>
            </a:r>
            <a:r>
              <a:rPr lang="es-ES" dirty="0" smtClean="0">
                <a:solidFill>
                  <a:srgbClr val="000099"/>
                </a:solidFill>
              </a:rPr>
              <a:t> </a:t>
            </a:r>
            <a:r>
              <a:rPr lang="es-ES" dirty="0" err="1" smtClean="0">
                <a:solidFill>
                  <a:srgbClr val="000099"/>
                </a:solidFill>
              </a:rPr>
              <a:t>from</a:t>
            </a:r>
            <a:r>
              <a:rPr lang="es-ES" dirty="0" smtClean="0">
                <a:solidFill>
                  <a:srgbClr val="000099"/>
                </a:solidFill>
              </a:rPr>
              <a:t> </a:t>
            </a:r>
            <a:r>
              <a:rPr lang="es-ES" dirty="0" err="1" smtClean="0">
                <a:solidFill>
                  <a:srgbClr val="000099"/>
                </a:solidFill>
              </a:rPr>
              <a:t>the</a:t>
            </a:r>
            <a:r>
              <a:rPr lang="es-ES" dirty="0" smtClean="0">
                <a:solidFill>
                  <a:srgbClr val="000099"/>
                </a:solidFill>
              </a:rPr>
              <a:t> </a:t>
            </a:r>
            <a:r>
              <a:rPr lang="es-ES" dirty="0" err="1" smtClean="0">
                <a:solidFill>
                  <a:srgbClr val="000099"/>
                </a:solidFill>
              </a:rPr>
              <a:t>whole</a:t>
            </a:r>
            <a:r>
              <a:rPr lang="es-ES" dirty="0" smtClean="0">
                <a:solidFill>
                  <a:srgbClr val="000099"/>
                </a:solidFill>
              </a:rPr>
              <a:t> </a:t>
            </a:r>
            <a:r>
              <a:rPr lang="es-ES" dirty="0" err="1" smtClean="0">
                <a:solidFill>
                  <a:srgbClr val="000099"/>
                </a:solidFill>
              </a:rPr>
              <a:t>scan</a:t>
            </a:r>
            <a:endParaRPr lang="es-ES" dirty="0" smtClean="0">
              <a:solidFill>
                <a:srgbClr val="000099"/>
              </a:solidFill>
            </a:endParaRPr>
          </a:p>
          <a:p>
            <a:r>
              <a:rPr lang="es-ES" dirty="0" err="1" smtClean="0">
                <a:solidFill>
                  <a:srgbClr val="000099"/>
                </a:solidFill>
              </a:rPr>
              <a:t>Channel</a:t>
            </a:r>
            <a:r>
              <a:rPr lang="es-ES" dirty="0" smtClean="0">
                <a:solidFill>
                  <a:srgbClr val="000099"/>
                </a:solidFill>
              </a:rPr>
              <a:t> ~ Q </a:t>
            </a:r>
            <a:r>
              <a:rPr lang="es-ES" dirty="0" err="1" smtClean="0">
                <a:solidFill>
                  <a:srgbClr val="000099"/>
                </a:solidFill>
              </a:rPr>
              <a:t>generated</a:t>
            </a:r>
            <a:r>
              <a:rPr lang="es-ES" dirty="0" smtClean="0">
                <a:solidFill>
                  <a:srgbClr val="000099"/>
                </a:solidFill>
              </a:rPr>
              <a:t> ~ E </a:t>
            </a:r>
            <a:r>
              <a:rPr lang="es-ES" dirty="0" err="1" smtClean="0">
                <a:solidFill>
                  <a:srgbClr val="000099"/>
                </a:solidFill>
              </a:rPr>
              <a:t>measured</a:t>
            </a:r>
            <a:endParaRPr lang="es-ES" dirty="0">
              <a:solidFill>
                <a:srgbClr val="000099"/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80" y="3086939"/>
            <a:ext cx="4447739" cy="3143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18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89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7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8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1" name="Fotografía de Photo Editor" r:id="rId4" imgW="857143" imgH="1209524" progId="">
                    <p:embed/>
                  </p:oleObj>
                </mc:Choice>
                <mc:Fallback>
                  <p:oleObj name="Fotografía de Photo Editor" r:id="rId4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2" name="Fotografía de Photo Editor" r:id="rId6" imgW="1000000" imgH="714286" progId="">
                    <p:embed/>
                  </p:oleObj>
                </mc:Choice>
                <mc:Fallback>
                  <p:oleObj name="Fotografía de Photo Editor" r:id="rId6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1" name="Picture 25" descr="Cna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2"/>
          <p:cNvSpPr txBox="1"/>
          <p:nvPr/>
        </p:nvSpPr>
        <p:spPr>
          <a:xfrm>
            <a:off x="107504" y="-27384"/>
            <a:ext cx="88569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What is </a:t>
            </a:r>
            <a:r>
              <a:rPr lang="hr-HR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Ion Beam Induced Charge</a:t>
            </a:r>
            <a:r>
              <a:rPr lang="en-US" sz="36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?</a:t>
            </a:r>
            <a:endParaRPr lang="hr-HR" sz="36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2" name="41 CuadroTexto"/>
          <p:cNvSpPr txBox="1"/>
          <p:nvPr/>
        </p:nvSpPr>
        <p:spPr>
          <a:xfrm>
            <a:off x="4294856" y="199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0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5384379" y="199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1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6380779" y="199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2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7745079" y="199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3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4303018" y="3140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4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5392541" y="3140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6388941" y="3140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6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7753241" y="3140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7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1" name="50 CuadroTexto"/>
          <p:cNvSpPr txBox="1"/>
          <p:nvPr/>
        </p:nvSpPr>
        <p:spPr>
          <a:xfrm>
            <a:off x="4294856" y="42323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8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2" name="51 CuadroTexto"/>
          <p:cNvSpPr txBox="1"/>
          <p:nvPr/>
        </p:nvSpPr>
        <p:spPr>
          <a:xfrm>
            <a:off x="5384379" y="42323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9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6380779" y="42323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10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7745079" y="42323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11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grpSp>
        <p:nvGrpSpPr>
          <p:cNvPr id="20" name="19 Grupo"/>
          <p:cNvGrpSpPr/>
          <p:nvPr/>
        </p:nvGrpSpPr>
        <p:grpSpPr>
          <a:xfrm>
            <a:off x="410749" y="977512"/>
            <a:ext cx="2668137" cy="3027552"/>
            <a:chOff x="410749" y="977512"/>
            <a:chExt cx="2738176" cy="3650900"/>
          </a:xfrm>
        </p:grpSpPr>
        <p:pic>
          <p:nvPicPr>
            <p:cNvPr id="56" name="4 Imagen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5613" y="1433874"/>
              <a:ext cx="3650900" cy="2738176"/>
            </a:xfrm>
            <a:prstGeom prst="rect">
              <a:avLst/>
            </a:prstGeom>
          </p:spPr>
        </p:pic>
        <p:sp>
          <p:nvSpPr>
            <p:cNvPr id="3" name="2 Rectángulo"/>
            <p:cNvSpPr/>
            <p:nvPr/>
          </p:nvSpPr>
          <p:spPr>
            <a:xfrm>
              <a:off x="811884" y="2429425"/>
              <a:ext cx="1800200" cy="1802899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3" name="12 CuadroTexto"/>
          <p:cNvSpPr txBox="1"/>
          <p:nvPr/>
        </p:nvSpPr>
        <p:spPr>
          <a:xfrm>
            <a:off x="2396033" y="1720360"/>
            <a:ext cx="1206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 smtClean="0">
                <a:solidFill>
                  <a:srgbClr val="C00000"/>
                </a:solidFill>
              </a:rPr>
              <a:t>Scan</a:t>
            </a:r>
            <a:r>
              <a:rPr lang="es-ES" sz="2000" b="1" dirty="0" smtClean="0">
                <a:solidFill>
                  <a:srgbClr val="C00000"/>
                </a:solidFill>
              </a:rPr>
              <a:t> </a:t>
            </a:r>
            <a:r>
              <a:rPr lang="es-ES" sz="2000" b="1" dirty="0" err="1" smtClean="0">
                <a:solidFill>
                  <a:srgbClr val="C00000"/>
                </a:solidFill>
              </a:rPr>
              <a:t>area</a:t>
            </a:r>
            <a:endParaRPr lang="es-ES" sz="2000" b="1" dirty="0">
              <a:solidFill>
                <a:srgbClr val="C00000"/>
              </a:solidFill>
            </a:endParaRPr>
          </a:p>
        </p:txBody>
      </p:sp>
      <p:cxnSp>
        <p:nvCxnSpPr>
          <p:cNvPr id="17" name="16 Conector recto de flecha"/>
          <p:cNvCxnSpPr/>
          <p:nvPr/>
        </p:nvCxnSpPr>
        <p:spPr>
          <a:xfrm flipH="1" flipV="1">
            <a:off x="2145707" y="3212976"/>
            <a:ext cx="698101" cy="43814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83" name="Picture 6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140" y="725856"/>
            <a:ext cx="5090689" cy="3574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7" name="36 Conector recto"/>
          <p:cNvCxnSpPr/>
          <p:nvPr/>
        </p:nvCxnSpPr>
        <p:spPr>
          <a:xfrm>
            <a:off x="7092280" y="1412776"/>
            <a:ext cx="0" cy="226382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>
            <a:off x="7452320" y="1412776"/>
            <a:ext cx="0" cy="226382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>
            <a:off x="6696615" y="1412776"/>
            <a:ext cx="0" cy="226382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7056655" y="1412776"/>
            <a:ext cx="0" cy="226382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Conector recto"/>
          <p:cNvCxnSpPr/>
          <p:nvPr/>
        </p:nvCxnSpPr>
        <p:spPr>
          <a:xfrm>
            <a:off x="6252692" y="1412776"/>
            <a:ext cx="0" cy="226382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recto"/>
          <p:cNvCxnSpPr/>
          <p:nvPr/>
        </p:nvCxnSpPr>
        <p:spPr>
          <a:xfrm>
            <a:off x="6660232" y="1412776"/>
            <a:ext cx="0" cy="226382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60 Conector recto"/>
          <p:cNvCxnSpPr/>
          <p:nvPr/>
        </p:nvCxnSpPr>
        <p:spPr>
          <a:xfrm>
            <a:off x="5364088" y="1412776"/>
            <a:ext cx="0" cy="226382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"/>
          <p:cNvCxnSpPr/>
          <p:nvPr/>
        </p:nvCxnSpPr>
        <p:spPr>
          <a:xfrm>
            <a:off x="5771628" y="1412776"/>
            <a:ext cx="0" cy="226382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4860032" y="1412776"/>
            <a:ext cx="0" cy="226382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5267572" y="1412776"/>
            <a:ext cx="0" cy="226382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CuadroTexto"/>
          <p:cNvSpPr txBox="1"/>
          <p:nvPr/>
        </p:nvSpPr>
        <p:spPr>
          <a:xfrm>
            <a:off x="4917198" y="9714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A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66" name="65 CuadroTexto"/>
          <p:cNvSpPr txBox="1"/>
          <p:nvPr/>
        </p:nvSpPr>
        <p:spPr>
          <a:xfrm>
            <a:off x="5400000" y="9714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B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67" name="66 CuadroTexto"/>
          <p:cNvSpPr txBox="1"/>
          <p:nvPr/>
        </p:nvSpPr>
        <p:spPr>
          <a:xfrm>
            <a:off x="6285350" y="97143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C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68" name="67 CuadroTexto"/>
          <p:cNvSpPr txBox="1"/>
          <p:nvPr/>
        </p:nvSpPr>
        <p:spPr>
          <a:xfrm>
            <a:off x="6732240" y="97143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D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69" name="68 CuadroTexto"/>
          <p:cNvSpPr txBox="1"/>
          <p:nvPr/>
        </p:nvSpPr>
        <p:spPr>
          <a:xfrm>
            <a:off x="7128192" y="97143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E</a:t>
            </a:r>
            <a:endParaRPr lang="es-ES" b="1" dirty="0">
              <a:solidFill>
                <a:srgbClr val="C00000"/>
              </a:solidFill>
            </a:endParaRPr>
          </a:p>
        </p:txBody>
      </p:sp>
      <p:grpSp>
        <p:nvGrpSpPr>
          <p:cNvPr id="65" name="64 Grupo"/>
          <p:cNvGrpSpPr>
            <a:grpSpLocks noChangeAspect="1"/>
          </p:cNvGrpSpPr>
          <p:nvPr/>
        </p:nvGrpSpPr>
        <p:grpSpPr>
          <a:xfrm>
            <a:off x="438827" y="4241633"/>
            <a:ext cx="8505524" cy="1707647"/>
            <a:chOff x="438826" y="3773006"/>
            <a:chExt cx="12150749" cy="2439496"/>
          </a:xfrm>
        </p:grpSpPr>
        <p:pic>
          <p:nvPicPr>
            <p:cNvPr id="5184" name="Picture 64" descr="C:\Carmen\RD50\2018\workshop_nov_18\ejemplo_ibic\10_RBS.BMP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826" y="3774102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85" name="Picture 65" descr="C:\Carmen\RD50\2018\workshop_nov_18\ejemplo_ibic\5_RBS.BMP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226" y="3774102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86" name="Picture 66" descr="C:\Carmen\RD50\2018\workshop_nov_18\ejemplo_ibic\3_RBS.BMP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7572" y="3774102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87" name="Picture 67" descr="C:\Carmen\RD50\2018\workshop_nov_18\ejemplo_ibic\B_RBS.BMP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2775" y="3774102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88" name="Picture 68" descr="C:\Carmen\RD50\2018\workshop_nov_18\ejemplo_ibic\A_RBS.BMP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51175" y="3773006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6" name="75 CuadroTexto"/>
          <p:cNvSpPr txBox="1"/>
          <p:nvPr/>
        </p:nvSpPr>
        <p:spPr>
          <a:xfrm>
            <a:off x="1691680" y="421179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A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77" name="76 CuadroTexto"/>
          <p:cNvSpPr txBox="1"/>
          <p:nvPr/>
        </p:nvSpPr>
        <p:spPr>
          <a:xfrm>
            <a:off x="3267012" y="421179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B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78" name="77 CuadroTexto"/>
          <p:cNvSpPr txBox="1"/>
          <p:nvPr/>
        </p:nvSpPr>
        <p:spPr>
          <a:xfrm>
            <a:off x="4932040" y="421179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C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79" name="78 CuadroTexto"/>
          <p:cNvSpPr txBox="1"/>
          <p:nvPr/>
        </p:nvSpPr>
        <p:spPr>
          <a:xfrm>
            <a:off x="6543468" y="421179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D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80" name="79 CuadroTexto"/>
          <p:cNvSpPr txBox="1"/>
          <p:nvPr/>
        </p:nvSpPr>
        <p:spPr>
          <a:xfrm>
            <a:off x="8523596" y="421179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E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82" name="81 CuadroTexto"/>
          <p:cNvSpPr txBox="1"/>
          <p:nvPr/>
        </p:nvSpPr>
        <p:spPr>
          <a:xfrm>
            <a:off x="2848600" y="3252683"/>
            <a:ext cx="1292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solidFill>
                  <a:srgbClr val="C00000"/>
                </a:solidFill>
              </a:rPr>
              <a:t>Irradiated</a:t>
            </a:r>
            <a:r>
              <a:rPr lang="es-ES" sz="2000" b="1" dirty="0" smtClean="0">
                <a:solidFill>
                  <a:srgbClr val="C00000"/>
                </a:solidFill>
              </a:rPr>
              <a:t> </a:t>
            </a:r>
            <a:r>
              <a:rPr lang="es-ES" sz="2000" b="1" dirty="0" err="1" smtClean="0">
                <a:solidFill>
                  <a:srgbClr val="C00000"/>
                </a:solidFill>
              </a:rPr>
              <a:t>zone</a:t>
            </a:r>
            <a:endParaRPr lang="es-ES" sz="2000" b="1" dirty="0">
              <a:solidFill>
                <a:srgbClr val="C00000"/>
              </a:solidFill>
            </a:endParaRPr>
          </a:p>
        </p:txBody>
      </p:sp>
      <p:sp>
        <p:nvSpPr>
          <p:cNvPr id="83" name="82 CuadroTexto"/>
          <p:cNvSpPr txBox="1"/>
          <p:nvPr/>
        </p:nvSpPr>
        <p:spPr>
          <a:xfrm>
            <a:off x="-38451" y="1412584"/>
            <a:ext cx="1292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solidFill>
                  <a:srgbClr val="C00000"/>
                </a:solidFill>
              </a:rPr>
              <a:t>Pristine</a:t>
            </a:r>
            <a:r>
              <a:rPr lang="es-ES" sz="2000" b="1" dirty="0" smtClean="0">
                <a:solidFill>
                  <a:srgbClr val="C00000"/>
                </a:solidFill>
              </a:rPr>
              <a:t> </a:t>
            </a:r>
            <a:r>
              <a:rPr lang="es-ES" sz="2000" b="1" dirty="0" err="1" smtClean="0">
                <a:solidFill>
                  <a:srgbClr val="C00000"/>
                </a:solidFill>
              </a:rPr>
              <a:t>zone</a:t>
            </a:r>
            <a:endParaRPr lang="es-ES" sz="2000" b="1" dirty="0">
              <a:solidFill>
                <a:srgbClr val="C00000"/>
              </a:solidFill>
            </a:endParaRPr>
          </a:p>
        </p:txBody>
      </p:sp>
      <p:cxnSp>
        <p:nvCxnSpPr>
          <p:cNvPr id="73" name="72 Conector recto"/>
          <p:cNvCxnSpPr/>
          <p:nvPr/>
        </p:nvCxnSpPr>
        <p:spPr>
          <a:xfrm flipH="1">
            <a:off x="1183748" y="2366195"/>
            <a:ext cx="1083996" cy="1062805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recto de flecha"/>
          <p:cNvCxnSpPr/>
          <p:nvPr/>
        </p:nvCxnSpPr>
        <p:spPr>
          <a:xfrm>
            <a:off x="607683" y="2153015"/>
            <a:ext cx="576065" cy="4240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89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7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9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63" name="Fotografía de Photo Editor" r:id="rId4" imgW="857143" imgH="1209524" progId="">
                    <p:embed/>
                  </p:oleObj>
                </mc:Choice>
                <mc:Fallback>
                  <p:oleObj name="Fotografía de Photo Editor" r:id="rId4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64" name="Fotografía de Photo Editor" r:id="rId6" imgW="1000000" imgH="714286" progId="">
                    <p:embed/>
                  </p:oleObj>
                </mc:Choice>
                <mc:Fallback>
                  <p:oleObj name="Fotografía de Photo Editor" r:id="rId6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2" name="Picture 25" descr="Cna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457200" y="-26988"/>
            <a:ext cx="82296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ES" sz="2800" b="1" dirty="0" smtClean="0">
                <a:solidFill>
                  <a:srgbClr val="333399"/>
                </a:solidFill>
                <a:latin typeface="Lucida Sans Unicode" pitchFamily="34" charset="0"/>
                <a:cs typeface="+mn-cs"/>
              </a:rPr>
              <a:t>RD50 </a:t>
            </a:r>
            <a:r>
              <a:rPr lang="es-ES" altLang="es-ES" sz="2800" b="1" dirty="0" err="1" smtClean="0">
                <a:solidFill>
                  <a:srgbClr val="333399"/>
                </a:solidFill>
                <a:latin typeface="Lucida Sans Unicode" pitchFamily="34" charset="0"/>
                <a:cs typeface="+mn-cs"/>
              </a:rPr>
              <a:t>Proposal</a:t>
            </a:r>
            <a:endParaRPr lang="es-ES" altLang="es-ES" sz="2800" b="1" dirty="0" smtClean="0">
              <a:solidFill>
                <a:srgbClr val="333399"/>
              </a:solidFill>
              <a:latin typeface="Lucida Sans Unicode" pitchFamily="34" charset="0"/>
              <a:cs typeface="+mn-cs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02"/>
          <a:stretch/>
        </p:blipFill>
        <p:spPr bwMode="auto">
          <a:xfrm>
            <a:off x="1331640" y="836712"/>
            <a:ext cx="6993704" cy="539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89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3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6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7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14" name="Fotografía de Photo Editor" r:id="rId4" imgW="857143" imgH="1209524" progId="">
                    <p:embed/>
                  </p:oleObj>
                </mc:Choice>
                <mc:Fallback>
                  <p:oleObj name="Fotografía de Photo Editor" r:id="rId4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15" name="Fotografía de Photo Editor" r:id="rId6" imgW="1000000" imgH="714286" progId="">
                    <p:embed/>
                  </p:oleObj>
                </mc:Choice>
                <mc:Fallback>
                  <p:oleObj name="Fotografía de Photo Editor" r:id="rId6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0" name="Picture 25" descr="Cna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2"/>
          <p:cNvSpPr txBox="1"/>
          <p:nvPr/>
        </p:nvSpPr>
        <p:spPr>
          <a:xfrm>
            <a:off x="107504" y="-27384"/>
            <a:ext cx="8856984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32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Four</a:t>
            </a:r>
            <a:r>
              <a:rPr lang="es-ES" sz="32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32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sectors</a:t>
            </a:r>
            <a:r>
              <a:rPr lang="es-ES" sz="32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50 µm LGAD </a:t>
            </a:r>
            <a:r>
              <a:rPr lang="es-ES" sz="32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fabricated</a:t>
            </a:r>
            <a:r>
              <a:rPr lang="es-ES" sz="32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32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by</a:t>
            </a:r>
            <a:r>
              <a:rPr lang="es-ES" sz="32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IMB-CNM</a:t>
            </a:r>
            <a:endParaRPr lang="hr-HR" sz="32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" y="1754609"/>
            <a:ext cx="9144000" cy="4482703"/>
          </a:xfrm>
          <a:prstGeom prst="rect">
            <a:avLst/>
          </a:prstGeom>
        </p:spPr>
      </p:pic>
      <p:sp>
        <p:nvSpPr>
          <p:cNvPr id="12" name="11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886200" y="1052736"/>
            <a:ext cx="31502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2000" b="1" dirty="0" smtClean="0">
                <a:solidFill>
                  <a:srgbClr val="000099"/>
                </a:solidFill>
              </a:rPr>
              <a:t>Lateral </a:t>
            </a:r>
            <a:r>
              <a:rPr lang="es-ES" sz="2000" b="1" dirty="0" err="1" smtClean="0">
                <a:solidFill>
                  <a:srgbClr val="000099"/>
                </a:solidFill>
              </a:rPr>
              <a:t>charge</a:t>
            </a:r>
            <a:r>
              <a:rPr lang="es-ES" sz="2000" b="1" dirty="0" smtClean="0">
                <a:solidFill>
                  <a:srgbClr val="000099"/>
                </a:solidFill>
              </a:rPr>
              <a:t> </a:t>
            </a:r>
            <a:r>
              <a:rPr lang="es-ES" sz="2000" b="1" dirty="0" err="1" smtClean="0">
                <a:solidFill>
                  <a:srgbClr val="000099"/>
                </a:solidFill>
              </a:rPr>
              <a:t>collection</a:t>
            </a:r>
            <a:r>
              <a:rPr lang="es-ES" sz="2000" b="1" dirty="0" smtClean="0">
                <a:solidFill>
                  <a:srgbClr val="000099"/>
                </a:solidFill>
              </a:rPr>
              <a:t> </a:t>
            </a:r>
            <a:r>
              <a:rPr lang="es-ES" sz="2000" b="1" dirty="0" err="1" smtClean="0">
                <a:solidFill>
                  <a:srgbClr val="000099"/>
                </a:solidFill>
              </a:rPr>
              <a:t>homogeneity</a:t>
            </a:r>
            <a:endParaRPr lang="es-ES" sz="2000" b="1" dirty="0" smtClean="0">
              <a:solidFill>
                <a:srgbClr val="000099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sz="2000" b="1" dirty="0" err="1" smtClean="0">
                <a:solidFill>
                  <a:srgbClr val="000099"/>
                </a:solidFill>
              </a:rPr>
              <a:t>Peripheral</a:t>
            </a:r>
            <a:r>
              <a:rPr lang="es-ES" sz="2000" b="1" dirty="0" smtClean="0">
                <a:solidFill>
                  <a:srgbClr val="000099"/>
                </a:solidFill>
              </a:rPr>
              <a:t> </a:t>
            </a:r>
            <a:r>
              <a:rPr lang="es-ES" sz="2000" b="1" dirty="0" err="1" smtClean="0">
                <a:solidFill>
                  <a:srgbClr val="000099"/>
                </a:solidFill>
              </a:rPr>
              <a:t>Structures</a:t>
            </a:r>
            <a:endParaRPr lang="es-ES" sz="2000" b="1" dirty="0" smtClean="0">
              <a:solidFill>
                <a:srgbClr val="000099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sz="2000" b="1" dirty="0" err="1" smtClean="0">
                <a:solidFill>
                  <a:srgbClr val="000099"/>
                </a:solidFill>
              </a:rPr>
              <a:t>Gain</a:t>
            </a:r>
            <a:r>
              <a:rPr lang="es-ES" sz="2000" b="1" dirty="0" smtClean="0">
                <a:solidFill>
                  <a:srgbClr val="000099"/>
                </a:solidFill>
              </a:rPr>
              <a:t> curve</a:t>
            </a:r>
          </a:p>
          <a:p>
            <a:pPr marL="285750" indent="-285750">
              <a:buFontTx/>
              <a:buChar char="-"/>
            </a:pPr>
            <a:r>
              <a:rPr lang="es-ES" sz="2000" b="1" dirty="0" smtClean="0">
                <a:solidFill>
                  <a:srgbClr val="000099"/>
                </a:solidFill>
              </a:rPr>
              <a:t>TRIBIC</a:t>
            </a:r>
            <a:endParaRPr lang="es-ES" sz="2000" b="1" dirty="0">
              <a:solidFill>
                <a:srgbClr val="000099"/>
              </a:solidFill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89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3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6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7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0" name="Fotografía de Photo Editor" r:id="rId4" imgW="857143" imgH="1209524" progId="">
                    <p:embed/>
                  </p:oleObj>
                </mc:Choice>
                <mc:Fallback>
                  <p:oleObj name="Fotografía de Photo Editor" r:id="rId4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1" name="Fotografía de Photo Editor" r:id="rId6" imgW="1000000" imgH="714286" progId="">
                    <p:embed/>
                  </p:oleObj>
                </mc:Choice>
                <mc:Fallback>
                  <p:oleObj name="Fotografía de Photo Editor" r:id="rId6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0" name="Picture 25" descr="Cna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2"/>
          <p:cNvSpPr txBox="1"/>
          <p:nvPr/>
        </p:nvSpPr>
        <p:spPr>
          <a:xfrm>
            <a:off x="107504" y="-27384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32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Four</a:t>
            </a:r>
            <a:r>
              <a:rPr lang="es-ES" sz="32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32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sectors</a:t>
            </a:r>
            <a:r>
              <a:rPr lang="es-ES" sz="32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50 µm LGAD </a:t>
            </a:r>
            <a:r>
              <a:rPr lang="es-ES" sz="32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assembly</a:t>
            </a:r>
            <a:r>
              <a:rPr lang="es-ES" sz="32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3200" b="1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by</a:t>
            </a:r>
            <a:r>
              <a:rPr lang="es-ES" sz="32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IFCA</a:t>
            </a:r>
            <a:endParaRPr lang="hr-HR" sz="32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pic>
        <p:nvPicPr>
          <p:cNvPr id="13" name="Picture 2" descr="C:\Carmen\RD50\2018\IMG-20181017-WA000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67612" y="812710"/>
            <a:ext cx="4032448" cy="53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5868145" y="2636912"/>
            <a:ext cx="31785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000099"/>
                </a:solidFill>
              </a:rPr>
              <a:t>- </a:t>
            </a:r>
            <a:r>
              <a:rPr lang="es-ES" sz="2000" b="1" dirty="0" err="1" smtClean="0">
                <a:solidFill>
                  <a:srgbClr val="000099"/>
                </a:solidFill>
              </a:rPr>
              <a:t>Bonding</a:t>
            </a:r>
            <a:r>
              <a:rPr lang="es-ES" sz="2000" b="1" dirty="0" smtClean="0">
                <a:solidFill>
                  <a:srgbClr val="000099"/>
                </a:solidFill>
              </a:rPr>
              <a:t> and </a:t>
            </a:r>
            <a:r>
              <a:rPr lang="es-ES" sz="2000" b="1" dirty="0" err="1" smtClean="0">
                <a:solidFill>
                  <a:srgbClr val="000099"/>
                </a:solidFill>
              </a:rPr>
              <a:t>electrical</a:t>
            </a:r>
            <a:r>
              <a:rPr lang="es-ES" sz="2000" b="1" dirty="0" smtClean="0">
                <a:solidFill>
                  <a:srgbClr val="000099"/>
                </a:solidFill>
              </a:rPr>
              <a:t> </a:t>
            </a:r>
            <a:r>
              <a:rPr lang="es-ES" sz="2000" b="1" dirty="0" err="1" smtClean="0">
                <a:solidFill>
                  <a:srgbClr val="000099"/>
                </a:solidFill>
              </a:rPr>
              <a:t>characterization</a:t>
            </a:r>
            <a:r>
              <a:rPr lang="es-ES" sz="2000" b="1" dirty="0" smtClean="0">
                <a:solidFill>
                  <a:srgbClr val="000099"/>
                </a:solidFill>
              </a:rPr>
              <a:t> </a:t>
            </a:r>
            <a:r>
              <a:rPr lang="es-ES" sz="2000" b="1" dirty="0" err="1" smtClean="0">
                <a:solidFill>
                  <a:srgbClr val="000099"/>
                </a:solidFill>
              </a:rPr>
              <a:t>by</a:t>
            </a:r>
            <a:r>
              <a:rPr lang="es-ES" sz="2000" b="1" dirty="0" smtClean="0">
                <a:solidFill>
                  <a:srgbClr val="000099"/>
                </a:solidFill>
              </a:rPr>
              <a:t> IFCA/CERN</a:t>
            </a:r>
          </a:p>
          <a:p>
            <a:pPr algn="ctr"/>
            <a:endParaRPr lang="es-ES" sz="2000" b="1" dirty="0">
              <a:solidFill>
                <a:srgbClr val="000099"/>
              </a:solidFill>
            </a:endParaRPr>
          </a:p>
          <a:p>
            <a:pPr algn="ctr"/>
            <a:r>
              <a:rPr lang="es-ES" sz="2000" b="1" dirty="0" smtClean="0">
                <a:solidFill>
                  <a:srgbClr val="000099"/>
                </a:solidFill>
              </a:rPr>
              <a:t>- </a:t>
            </a:r>
            <a:r>
              <a:rPr lang="es-ES" sz="2000" b="1" dirty="0" err="1" smtClean="0">
                <a:solidFill>
                  <a:srgbClr val="000099"/>
                </a:solidFill>
              </a:rPr>
              <a:t>Dedicated</a:t>
            </a:r>
            <a:r>
              <a:rPr lang="es-ES" sz="2000" b="1" dirty="0" smtClean="0">
                <a:solidFill>
                  <a:srgbClr val="000099"/>
                </a:solidFill>
              </a:rPr>
              <a:t> PCB </a:t>
            </a:r>
            <a:r>
              <a:rPr lang="es-ES" sz="2000" b="1" dirty="0" err="1" smtClean="0">
                <a:solidFill>
                  <a:srgbClr val="000099"/>
                </a:solidFill>
              </a:rPr>
              <a:t>for</a:t>
            </a:r>
            <a:r>
              <a:rPr lang="es-ES" sz="2000" b="1" dirty="0" smtClean="0">
                <a:solidFill>
                  <a:srgbClr val="000099"/>
                </a:solidFill>
              </a:rPr>
              <a:t> </a:t>
            </a:r>
            <a:r>
              <a:rPr lang="es-ES" sz="2000" b="1" dirty="0">
                <a:solidFill>
                  <a:srgbClr val="000099"/>
                </a:solidFill>
              </a:rPr>
              <a:t>laser and IBIC </a:t>
            </a:r>
            <a:r>
              <a:rPr lang="es-ES" sz="2000" b="1" dirty="0" err="1">
                <a:solidFill>
                  <a:srgbClr val="000099"/>
                </a:solidFill>
              </a:rPr>
              <a:t>measuremts</a:t>
            </a:r>
            <a:endParaRPr lang="es-ES" sz="2000" b="1" dirty="0">
              <a:solidFill>
                <a:srgbClr val="000099"/>
              </a:solidFill>
            </a:endParaRPr>
          </a:p>
          <a:p>
            <a:pPr algn="ctr"/>
            <a:endParaRPr lang="es-ES" sz="2000" b="1" dirty="0">
              <a:solidFill>
                <a:srgbClr val="000099"/>
              </a:solidFill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67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/>
          <p:nvPr/>
        </p:nvCxnSpPr>
        <p:spPr>
          <a:xfrm>
            <a:off x="395536" y="764704"/>
            <a:ext cx="8208912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2 Conector recto"/>
          <p:cNvCxnSpPr/>
          <p:nvPr/>
        </p:nvCxnSpPr>
        <p:spPr>
          <a:xfrm>
            <a:off x="395536" y="6309320"/>
            <a:ext cx="7272808" cy="0"/>
          </a:xfrm>
          <a:prstGeom prst="line">
            <a:avLst/>
          </a:prstGeom>
          <a:ln w="38100">
            <a:solidFill>
              <a:srgbClr val="323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6"/>
          <p:cNvGrpSpPr>
            <a:grpSpLocks noChangeAspect="1"/>
          </p:cNvGrpSpPr>
          <p:nvPr/>
        </p:nvGrpSpPr>
        <p:grpSpPr bwMode="auto">
          <a:xfrm>
            <a:off x="7987638" y="6453466"/>
            <a:ext cx="1059976" cy="420767"/>
            <a:chOff x="4581" y="1769"/>
            <a:chExt cx="791" cy="256"/>
          </a:xfrm>
        </p:grpSpPr>
        <p:pic>
          <p:nvPicPr>
            <p:cNvPr id="5" name="Picture 20" descr="marca-dos-tintas_150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81" y="1781"/>
              <a:ext cx="2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6" name="Object 21"/>
            <p:cNvGraphicFramePr>
              <a:graphicFrameLocks noChangeAspect="1"/>
            </p:cNvGraphicFramePr>
            <p:nvPr/>
          </p:nvGraphicFramePr>
          <p:xfrm>
            <a:off x="4886" y="1769"/>
            <a:ext cx="21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68" name="Fotografía de Photo Editor" r:id="rId4" imgW="857143" imgH="1209524" progId="">
                    <p:embed/>
                  </p:oleObj>
                </mc:Choice>
                <mc:Fallback>
                  <p:oleObj name="Fotografía de Photo Editor" r:id="rId4" imgW="857143" imgH="120952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6" y="1769"/>
                          <a:ext cx="21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22"/>
            <p:cNvGraphicFramePr>
              <a:graphicFrameLocks noChangeAspect="1"/>
            </p:cNvGraphicFramePr>
            <p:nvPr/>
          </p:nvGraphicFramePr>
          <p:xfrm>
            <a:off x="5108" y="1816"/>
            <a:ext cx="264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69" name="Fotografía de Photo Editor" r:id="rId6" imgW="1000000" imgH="714286" progId="">
                    <p:embed/>
                  </p:oleObj>
                </mc:Choice>
                <mc:Fallback>
                  <p:oleObj name="Fotografía de Photo Editor" r:id="rId6" imgW="1000000" imgH="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8" y="1816"/>
                          <a:ext cx="264" cy="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0000CC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" name="Picture 25" descr="Cna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68884" y="6212502"/>
            <a:ext cx="1077792" cy="2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"/>
          <p:cNvSpPr txBox="1"/>
          <p:nvPr/>
        </p:nvSpPr>
        <p:spPr>
          <a:xfrm>
            <a:off x="107504" y="-27384"/>
            <a:ext cx="885698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Charge generated across the detector</a:t>
            </a:r>
            <a:endParaRPr lang="hr-HR" sz="3600" b="1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3455256" y="6409590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33th RD50 Workshop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B153-3770-4D08-9698-F005504D3107}" type="slidenum">
              <a:rPr lang="es-ES" smtClean="0"/>
              <a:t>9</a:t>
            </a:fld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6110488" y="2524056"/>
            <a:ext cx="2936188" cy="1631216"/>
          </a:xfrm>
          <a:prstGeom prst="rect">
            <a:avLst/>
          </a:prstGeom>
          <a:noFill/>
          <a:ln w="9525">
            <a:solidFill>
              <a:srgbClr val="000099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000099"/>
                </a:solidFill>
              </a:rPr>
              <a:t>Total </a:t>
            </a:r>
            <a:r>
              <a:rPr lang="es-ES" sz="2000" b="1" dirty="0" err="1" smtClean="0">
                <a:solidFill>
                  <a:srgbClr val="000099"/>
                </a:solidFill>
              </a:rPr>
              <a:t>charge</a:t>
            </a:r>
            <a:r>
              <a:rPr lang="es-ES" sz="2000" b="1" dirty="0" smtClean="0">
                <a:solidFill>
                  <a:srgbClr val="000099"/>
                </a:solidFill>
              </a:rPr>
              <a:t> in 50 µm:</a:t>
            </a:r>
          </a:p>
          <a:p>
            <a:pPr algn="ctr"/>
            <a:endParaRPr lang="es-ES" sz="2000" b="1" dirty="0" smtClean="0">
              <a:solidFill>
                <a:srgbClr val="000099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es-ES" sz="2000" b="1" dirty="0" smtClean="0">
                <a:solidFill>
                  <a:srgbClr val="000099"/>
                </a:solidFill>
              </a:rPr>
              <a:t>3 </a:t>
            </a:r>
            <a:r>
              <a:rPr lang="es-ES" sz="2000" b="1" dirty="0" err="1" smtClean="0">
                <a:solidFill>
                  <a:srgbClr val="000099"/>
                </a:solidFill>
              </a:rPr>
              <a:t>MeV</a:t>
            </a:r>
            <a:r>
              <a:rPr lang="es-ES" sz="2000" b="1" dirty="0" smtClean="0">
                <a:solidFill>
                  <a:srgbClr val="000099"/>
                </a:solidFill>
              </a:rPr>
              <a:t>  </a:t>
            </a:r>
            <a:r>
              <a:rPr lang="es-ES" sz="2000" b="1" dirty="0" err="1" smtClean="0">
                <a:solidFill>
                  <a:srgbClr val="000099"/>
                </a:solidFill>
              </a:rPr>
              <a:t>protons</a:t>
            </a:r>
            <a:r>
              <a:rPr lang="es-ES" sz="2000" b="1" dirty="0" smtClean="0">
                <a:solidFill>
                  <a:srgbClr val="000099"/>
                </a:solidFill>
              </a:rPr>
              <a:t> → 50fC</a:t>
            </a:r>
          </a:p>
          <a:p>
            <a:pPr algn="ctr"/>
            <a:endParaRPr lang="es-ES" sz="2000" b="1" dirty="0" smtClean="0">
              <a:solidFill>
                <a:srgbClr val="000099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es-ES" sz="2000" b="1" dirty="0" smtClean="0">
                <a:solidFill>
                  <a:srgbClr val="000099"/>
                </a:solidFill>
              </a:rPr>
              <a:t>MIP → 0,6 </a:t>
            </a:r>
            <a:r>
              <a:rPr lang="es-ES" sz="2000" b="1" dirty="0" err="1" smtClean="0">
                <a:solidFill>
                  <a:srgbClr val="000099"/>
                </a:solidFill>
              </a:rPr>
              <a:t>fC</a:t>
            </a:r>
            <a:endParaRPr lang="es-ES" sz="2000" b="1" dirty="0">
              <a:solidFill>
                <a:srgbClr val="000099"/>
              </a:solidFill>
            </a:endParaRPr>
          </a:p>
        </p:txBody>
      </p:sp>
      <p:pic>
        <p:nvPicPr>
          <p:cNvPr id="8357" name="Picture 16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071202"/>
            <a:ext cx="7047599" cy="4950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89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836</Words>
  <Application>Microsoft Office PowerPoint</Application>
  <PresentationFormat>Presentación en pantalla (4:3)</PresentationFormat>
  <Paragraphs>204</Paragraphs>
  <Slides>22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4" baseType="lpstr">
      <vt:lpstr>Tema de Office</vt:lpstr>
      <vt:lpstr>Fotografía de Photo Editor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95</cp:revision>
  <dcterms:created xsi:type="dcterms:W3CDTF">2018-11-23T11:40:05Z</dcterms:created>
  <dcterms:modified xsi:type="dcterms:W3CDTF">2018-11-27T00:25:28Z</dcterms:modified>
</cp:coreProperties>
</file>