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58" r:id="rId4"/>
    <p:sldId id="260" r:id="rId5"/>
    <p:sldId id="261" r:id="rId6"/>
    <p:sldId id="262" r:id="rId7"/>
    <p:sldId id="263" r:id="rId8"/>
    <p:sldId id="259" r:id="rId9"/>
    <p:sldId id="264" r:id="rId10"/>
    <p:sldId id="265" r:id="rId11"/>
    <p:sldId id="275" r:id="rId12"/>
    <p:sldId id="271" r:id="rId13"/>
    <p:sldId id="266" r:id="rId14"/>
    <p:sldId id="267" r:id="rId15"/>
    <p:sldId id="268" r:id="rId16"/>
    <p:sldId id="269" r:id="rId17"/>
    <p:sldId id="270" r:id="rId18"/>
    <p:sldId id="272" r:id="rId19"/>
    <p:sldId id="274"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OURCHES Nicolas" initials="FN" lastIdx="0" clrIdx="0">
    <p:extLst>
      <p:ext uri="{19B8F6BF-5375-455C-9EA6-DF929625EA0E}">
        <p15:presenceInfo xmlns:p15="http://schemas.microsoft.com/office/powerpoint/2012/main" userId="S-1-5-21-343818398-2000478354-839522115-24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0" autoAdjust="0"/>
    <p:restoredTop sz="94660"/>
  </p:normalViewPr>
  <p:slideViewPr>
    <p:cSldViewPr snapToGrid="0">
      <p:cViewPr varScale="1">
        <p:scale>
          <a:sx n="88" d="100"/>
          <a:sy n="88" d="100"/>
        </p:scale>
        <p:origin x="50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fr-FR" smtClean="0"/>
              <a:t>R&amp;D 50</a:t>
            </a:r>
            <a:endParaRPr lang="fr-F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C297875-C343-4133-BD7E-E591238B8B29}" type="datetime1">
              <a:rPr lang="fr-FR" smtClean="0"/>
              <a:t>27/11/2018</a:t>
            </a:fld>
            <a:endParaRPr lang="fr-F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22C5B74-7ADC-4CE7-958B-088243FE0DBA}" type="slidenum">
              <a:rPr lang="fr-FR" smtClean="0"/>
              <a:t>‹#›</a:t>
            </a:fld>
            <a:endParaRPr lang="fr-FR"/>
          </a:p>
        </p:txBody>
      </p:sp>
    </p:spTree>
    <p:extLst>
      <p:ext uri="{BB962C8B-B14F-4D97-AF65-F5344CB8AC3E}">
        <p14:creationId xmlns:p14="http://schemas.microsoft.com/office/powerpoint/2010/main" val="1634258886"/>
      </p:ext>
    </p:extLst>
  </p:cSld>
  <p:clrMap bg1="lt1" tx1="dk1" bg2="lt2" tx2="dk2" accent1="accent1" accent2="accent2" accent3="accent3" accent4="accent4" accent5="accent5" accent6="accent6" hlink="hlink" folHlink="folHlink"/>
  <p:hf sldNum="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fr-FR" smtClean="0"/>
              <a:t>R&amp;D 50</a:t>
            </a:r>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6C90CE-5C0D-4C76-946B-6E797B09106D}" type="datetime1">
              <a:rPr lang="fr-FR" smtClean="0"/>
              <a:t>27/11/2018</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015826-9187-41BF-9BC1-B461F4A77D95}" type="slidenum">
              <a:rPr lang="fr-FR" smtClean="0"/>
              <a:t>‹#›</a:t>
            </a:fld>
            <a:endParaRPr lang="fr-FR"/>
          </a:p>
        </p:txBody>
      </p:sp>
    </p:spTree>
    <p:extLst>
      <p:ext uri="{BB962C8B-B14F-4D97-AF65-F5344CB8AC3E}">
        <p14:creationId xmlns:p14="http://schemas.microsoft.com/office/powerpoint/2010/main" val="3997659696"/>
      </p:ext>
    </p:extLst>
  </p:cSld>
  <p:clrMap bg1="lt1" tx1="dk1" bg2="lt2" tx2="dk2" accent1="accent1" accent2="accent2" accent3="accent3" accent4="accent4" accent5="accent5" accent6="accent6" hlink="hlink" folHlink="folHlink"/>
  <p:hf sldNum="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AE94D0EA-3AEA-4984-A8D7-AC9EC86FD785}"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2652992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6F4AD206-DA58-4D2A-B17E-F395FCA7366A}"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3500719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632BB5CD-3077-4A86-9408-CA5073467C66}"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3460851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27D9AFFD-DF1D-4BF9-A636-C2841232CDED}"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2208196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061719-A926-49B3-990D-D20FF9DCEF13}"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2465319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6FBDC966-AA37-49A2-A3AD-F05F86E69949}" type="datetime1">
              <a:rPr lang="fr-FR" smtClean="0"/>
              <a:t>27/11/2018</a:t>
            </a:fld>
            <a:endParaRPr lang="fr-FR"/>
          </a:p>
        </p:txBody>
      </p:sp>
      <p:sp>
        <p:nvSpPr>
          <p:cNvPr id="6" name="Footer Placeholder 5"/>
          <p:cNvSpPr>
            <a:spLocks noGrp="1"/>
          </p:cNvSpPr>
          <p:nvPr>
            <p:ph type="ftr" sz="quarter" idx="11"/>
          </p:nvPr>
        </p:nvSpPr>
        <p:spPr/>
        <p:txBody>
          <a:bodyPr/>
          <a:lstStyle/>
          <a:p>
            <a:r>
              <a:rPr lang="en-US" smtClean="0"/>
              <a:t>Nicolas T. Fourches (IRFU)  ,RD50 33rd Workshop , CERN 2018</a:t>
            </a:r>
            <a:endParaRPr lang="fr-FR"/>
          </a:p>
        </p:txBody>
      </p:sp>
      <p:sp>
        <p:nvSpPr>
          <p:cNvPr id="7" name="Slide Number Placeholder 6"/>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557217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E0F5F0FD-DD21-4DE5-B652-3F003ACC1AD6}" type="datetime1">
              <a:rPr lang="fr-FR" smtClean="0"/>
              <a:t>27/11/2018</a:t>
            </a:fld>
            <a:endParaRPr lang="fr-FR"/>
          </a:p>
        </p:txBody>
      </p:sp>
      <p:sp>
        <p:nvSpPr>
          <p:cNvPr id="8" name="Footer Placeholder 7"/>
          <p:cNvSpPr>
            <a:spLocks noGrp="1"/>
          </p:cNvSpPr>
          <p:nvPr>
            <p:ph type="ftr" sz="quarter" idx="11"/>
          </p:nvPr>
        </p:nvSpPr>
        <p:spPr/>
        <p:txBody>
          <a:bodyPr/>
          <a:lstStyle/>
          <a:p>
            <a:r>
              <a:rPr lang="en-US" smtClean="0"/>
              <a:t>Nicolas T. Fourches (IRFU)  ,RD50 33rd Workshop , CERN 2018</a:t>
            </a:r>
            <a:endParaRPr lang="fr-FR"/>
          </a:p>
        </p:txBody>
      </p:sp>
      <p:sp>
        <p:nvSpPr>
          <p:cNvPr id="9" name="Slide Number Placeholder 8"/>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4287877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C591FF51-EC4F-4577-BF12-24D1B45E70F5}" type="datetime1">
              <a:rPr lang="fr-FR" smtClean="0"/>
              <a:t>27/11/2018</a:t>
            </a:fld>
            <a:endParaRPr lang="fr-FR"/>
          </a:p>
        </p:txBody>
      </p:sp>
      <p:sp>
        <p:nvSpPr>
          <p:cNvPr id="4" name="Footer Placeholder 3"/>
          <p:cNvSpPr>
            <a:spLocks noGrp="1"/>
          </p:cNvSpPr>
          <p:nvPr>
            <p:ph type="ftr" sz="quarter" idx="11"/>
          </p:nvPr>
        </p:nvSpPr>
        <p:spPr/>
        <p:txBody>
          <a:bodyPr/>
          <a:lstStyle/>
          <a:p>
            <a:r>
              <a:rPr lang="en-US" smtClean="0"/>
              <a:t>Nicolas T. Fourches (IRFU)  ,RD50 33rd Workshop , CERN 2018</a:t>
            </a:r>
            <a:endParaRPr lang="fr-FR"/>
          </a:p>
        </p:txBody>
      </p:sp>
      <p:sp>
        <p:nvSpPr>
          <p:cNvPr id="5" name="Slide Number Placeholder 4"/>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2635397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B6A4BF-3ACF-4255-A6C1-B658EEB23936}" type="datetime1">
              <a:rPr lang="fr-FR" smtClean="0"/>
              <a:t>27/11/2018</a:t>
            </a:fld>
            <a:endParaRPr lang="fr-FR"/>
          </a:p>
        </p:txBody>
      </p:sp>
      <p:sp>
        <p:nvSpPr>
          <p:cNvPr id="3" name="Footer Placeholder 2"/>
          <p:cNvSpPr>
            <a:spLocks noGrp="1"/>
          </p:cNvSpPr>
          <p:nvPr>
            <p:ph type="ftr" sz="quarter" idx="11"/>
          </p:nvPr>
        </p:nvSpPr>
        <p:spPr/>
        <p:txBody>
          <a:bodyPr/>
          <a:lstStyle/>
          <a:p>
            <a:r>
              <a:rPr lang="en-US" smtClean="0"/>
              <a:t>Nicolas T. Fourches (IRFU)  ,RD50 33rd Workshop , CERN 2018</a:t>
            </a:r>
            <a:endParaRPr lang="fr-FR"/>
          </a:p>
        </p:txBody>
      </p:sp>
      <p:sp>
        <p:nvSpPr>
          <p:cNvPr id="4" name="Slide Number Placeholder 3"/>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3121579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7913DDA-6A43-4DBF-BC0F-21F4C250DFBF}" type="datetime1">
              <a:rPr lang="fr-FR" smtClean="0"/>
              <a:t>27/11/2018</a:t>
            </a:fld>
            <a:endParaRPr lang="fr-FR"/>
          </a:p>
        </p:txBody>
      </p:sp>
      <p:sp>
        <p:nvSpPr>
          <p:cNvPr id="6" name="Footer Placeholder 5"/>
          <p:cNvSpPr>
            <a:spLocks noGrp="1"/>
          </p:cNvSpPr>
          <p:nvPr>
            <p:ph type="ftr" sz="quarter" idx="11"/>
          </p:nvPr>
        </p:nvSpPr>
        <p:spPr/>
        <p:txBody>
          <a:bodyPr/>
          <a:lstStyle/>
          <a:p>
            <a:r>
              <a:rPr lang="en-US" smtClean="0"/>
              <a:t>Nicolas T. Fourches (IRFU)  ,RD50 33rd Workshop , CERN 2018</a:t>
            </a:r>
            <a:endParaRPr lang="fr-FR"/>
          </a:p>
        </p:txBody>
      </p:sp>
      <p:sp>
        <p:nvSpPr>
          <p:cNvPr id="7" name="Slide Number Placeholder 6"/>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776160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C4AB88-D258-4931-9A67-801FCC664CDC}" type="datetime1">
              <a:rPr lang="fr-FR" smtClean="0"/>
              <a:t>27/11/2018</a:t>
            </a:fld>
            <a:endParaRPr lang="fr-FR"/>
          </a:p>
        </p:txBody>
      </p:sp>
      <p:sp>
        <p:nvSpPr>
          <p:cNvPr id="6" name="Footer Placeholder 5"/>
          <p:cNvSpPr>
            <a:spLocks noGrp="1"/>
          </p:cNvSpPr>
          <p:nvPr>
            <p:ph type="ftr" sz="quarter" idx="11"/>
          </p:nvPr>
        </p:nvSpPr>
        <p:spPr/>
        <p:txBody>
          <a:bodyPr/>
          <a:lstStyle/>
          <a:p>
            <a:r>
              <a:rPr lang="en-US" smtClean="0"/>
              <a:t>Nicolas T. Fourches (IRFU)  ,RD50 33rd Workshop , CERN 2018</a:t>
            </a:r>
            <a:endParaRPr lang="fr-FR"/>
          </a:p>
        </p:txBody>
      </p:sp>
      <p:sp>
        <p:nvSpPr>
          <p:cNvPr id="7" name="Slide Number Placeholder 6"/>
          <p:cNvSpPr>
            <a:spLocks noGrp="1"/>
          </p:cNvSpPr>
          <p:nvPr>
            <p:ph type="sldNum" sz="quarter" idx="12"/>
          </p:nvPr>
        </p:nvSpPr>
        <p:spPr/>
        <p:txBody>
          <a:bodyPr/>
          <a:lstStyle/>
          <a:p>
            <a:fld id="{42BC65F0-7E38-405B-8293-3C15CF99C548}" type="slidenum">
              <a:rPr lang="fr-FR" smtClean="0"/>
              <a:t>‹#›</a:t>
            </a:fld>
            <a:endParaRPr lang="fr-FR"/>
          </a:p>
        </p:txBody>
      </p:sp>
    </p:spTree>
    <p:extLst>
      <p:ext uri="{BB962C8B-B14F-4D97-AF65-F5344CB8AC3E}">
        <p14:creationId xmlns:p14="http://schemas.microsoft.com/office/powerpoint/2010/main" val="3924807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C36973-062D-4562-8B69-149C1BE2694F}" type="datetime1">
              <a:rPr lang="fr-FR" smtClean="0"/>
              <a:t>27/11/2018</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Nicolas T. Fourches (IRFU)  ,RD50 33rd Workshop , CERN 2018</a:t>
            </a:r>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BC65F0-7E38-405B-8293-3C15CF99C548}" type="slidenum">
              <a:rPr lang="fr-FR" smtClean="0"/>
              <a:t>‹#›</a:t>
            </a:fld>
            <a:endParaRPr lang="fr-FR"/>
          </a:p>
        </p:txBody>
      </p:sp>
    </p:spTree>
    <p:extLst>
      <p:ext uri="{BB962C8B-B14F-4D97-AF65-F5344CB8AC3E}">
        <p14:creationId xmlns:p14="http://schemas.microsoft.com/office/powerpoint/2010/main" val="2940262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nicolas.fourches@cea.f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9.jpe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4" Type="http://schemas.openxmlformats.org/officeDocument/2006/relationships/image" Target="../media/image210.png"/></Relationships>
</file>

<file path=ppt/slides/_rels/slide13.xml.rels><?xml version="1.0" encoding="UTF-8" standalone="yes"?>
<Relationships xmlns="http://schemas.openxmlformats.org/package/2006/relationships"><Relationship Id="rId8" Type="http://schemas.openxmlformats.org/officeDocument/2006/relationships/image" Target="../media/image28.tif"/><Relationship Id="rId3" Type="http://schemas.openxmlformats.org/officeDocument/2006/relationships/image" Target="../media/image1.png"/><Relationship Id="rId7" Type="http://schemas.openxmlformats.org/officeDocument/2006/relationships/image" Target="../media/image27.tif"/><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tif"/></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2.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1.png"/><Relationship Id="rId17" Type="http://schemas.openxmlformats.org/officeDocument/2006/relationships/image" Target="../media/image46.png"/><Relationship Id="rId2" Type="http://schemas.openxmlformats.org/officeDocument/2006/relationships/hyperlink" Target="mailto:nicolas.fourches@cea.fr" TargetMode="External"/><Relationship Id="rId16"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40.png"/><Relationship Id="rId5" Type="http://schemas.openxmlformats.org/officeDocument/2006/relationships/image" Target="../media/image35.png"/><Relationship Id="rId15" Type="http://schemas.openxmlformats.org/officeDocument/2006/relationships/image" Target="../media/image44.png"/><Relationship Id="rId10" Type="http://schemas.openxmlformats.org/officeDocument/2006/relationships/image" Target="../media/image1.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arxiv.org/abs/1602.00263" TargetMode="External"/><Relationship Id="rId3" Type="http://schemas.openxmlformats.org/officeDocument/2006/relationships/hyperlink" Target="http://dx.doi.org/10.1109/NSSMIC.2005.1596214" TargetMode="External"/><Relationship Id="rId7" Type="http://schemas.openxmlformats.org/officeDocument/2006/relationships/hyperlink" Target="http://dx.doi.org/10.1109/NSSMIC.2010.5873840" TargetMode="External"/><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6" Type="http://schemas.openxmlformats.org/officeDocument/2006/relationships/hyperlink" Target="http://dx.doi.org/10.1109/23.659553" TargetMode="External"/><Relationship Id="rId5" Type="http://schemas.openxmlformats.org/officeDocument/2006/relationships/hyperlink" Target="http://doi.org/10.1109/TED.2017.2670681" TargetMode="External"/><Relationship Id="rId4" Type="http://schemas.openxmlformats.org/officeDocument/2006/relationships/hyperlink" Target="http://doi.org/10.1109/TNS.2009.2031540" TargetMode="External"/><Relationship Id="rId9"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hyperlink" Target="mailto:nicolas.fourches@cea.fr" TargetMode="Externa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gif"/><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9508" y="1845053"/>
            <a:ext cx="8900746" cy="1348277"/>
          </a:xfrm>
        </p:spPr>
        <p:txBody>
          <a:bodyPr>
            <a:noAutofit/>
          </a:bodyPr>
          <a:lstStyle/>
          <a:p>
            <a:pPr>
              <a:lnSpc>
                <a:spcPct val="107000"/>
              </a:lnSpc>
              <a:spcBef>
                <a:spcPts val="0"/>
              </a:spcBef>
              <a:spcAft>
                <a:spcPts val="800"/>
              </a:spcAft>
            </a:pPr>
            <a:r>
              <a:rPr lang="en-GB"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on TRAMOS (Trapping MOS) and </a:t>
            </a:r>
            <a:r>
              <a:rPr lang="en-GB"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GB"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Q</a:t>
            </a:r>
            <a:r>
              <a:rPr lang="en-GB"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uantum Dot </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Pixel) ongoing developments</a:t>
            </a:r>
            <a:r>
              <a:rPr lang="fr-FR"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a:t>
            </a:r>
            <a:r>
              <a:rPr lang="en-GB"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France</a:t>
            </a:r>
            <a:r>
              <a:rPr lang="fr-FR" sz="20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20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GB"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2000" b="1" dirty="0">
                <a:latin typeface="Times New Roman" panose="02020603050405020304" pitchFamily="18" charset="0"/>
                <a:cs typeface="Times New Roman" panose="02020603050405020304" pitchFamily="18" charset="0"/>
              </a:rPr>
              <a:t>Charles </a:t>
            </a:r>
            <a:r>
              <a:rPr lang="en-GB" sz="2000" b="1" dirty="0" err="1">
                <a:latin typeface="Times New Roman" panose="02020603050405020304" pitchFamily="18" charset="0"/>
                <a:cs typeface="Times New Roman" panose="02020603050405020304" pitchFamily="18" charset="0"/>
              </a:rPr>
              <a:t>Renard</a:t>
            </a:r>
            <a:r>
              <a:rPr lang="en-GB" sz="2000" b="1" dirty="0">
                <a:latin typeface="Times New Roman" panose="02020603050405020304" pitchFamily="18" charset="0"/>
                <a:cs typeface="Times New Roman" panose="02020603050405020304" pitchFamily="18" charset="0"/>
              </a:rPr>
              <a:t> (C2N) and G. </a:t>
            </a:r>
            <a:r>
              <a:rPr lang="en-GB" sz="2000" b="1" dirty="0" err="1">
                <a:latin typeface="Times New Roman" panose="02020603050405020304" pitchFamily="18" charset="0"/>
                <a:cs typeface="Times New Roman" panose="02020603050405020304" pitchFamily="18" charset="0"/>
              </a:rPr>
              <a:t>Hallais</a:t>
            </a:r>
            <a:r>
              <a:rPr lang="en-GB" sz="2000" b="1" dirty="0">
                <a:latin typeface="Times New Roman" panose="02020603050405020304" pitchFamily="18" charset="0"/>
                <a:cs typeface="Times New Roman" panose="02020603050405020304" pitchFamily="18" charset="0"/>
              </a:rPr>
              <a:t>, Francois </a:t>
            </a:r>
            <a:r>
              <a:rPr lang="en-GB" sz="2000" b="1" dirty="0" err="1">
                <a:latin typeface="Times New Roman" panose="02020603050405020304" pitchFamily="18" charset="0"/>
                <a:cs typeface="Times New Roman" panose="02020603050405020304" pitchFamily="18" charset="0"/>
              </a:rPr>
              <a:t>Jomard</a:t>
            </a:r>
            <a:r>
              <a:rPr lang="en-GB" sz="2000" b="1" dirty="0">
                <a:latin typeface="Times New Roman" panose="02020603050405020304" pitchFamily="18" charset="0"/>
                <a:cs typeface="Times New Roman" panose="02020603050405020304" pitchFamily="18" charset="0"/>
              </a:rPr>
              <a:t>  (GEMAC), Francois </a:t>
            </a:r>
            <a:r>
              <a:rPr lang="en-GB" sz="2000" b="1" dirty="0" err="1" smtClean="0">
                <a:latin typeface="Times New Roman" panose="02020603050405020304" pitchFamily="18" charset="0"/>
                <a:cs typeface="Times New Roman" panose="02020603050405020304" pitchFamily="18" charset="0"/>
              </a:rPr>
              <a:t>Olivié</a:t>
            </a:r>
            <a:r>
              <a:rPr lang="en-GB" sz="2000" b="1" dirty="0" smtClean="0">
                <a:latin typeface="Times New Roman" panose="02020603050405020304" pitchFamily="18" charset="0"/>
                <a:cs typeface="Times New Roman" panose="02020603050405020304" pitchFamily="18" charset="0"/>
              </a:rPr>
              <a:t> </a:t>
            </a:r>
            <a:r>
              <a:rPr lang="en-GB" sz="2000" b="1" dirty="0">
                <a:latin typeface="Times New Roman" panose="02020603050405020304" pitchFamily="18" charset="0"/>
                <a:cs typeface="Times New Roman" panose="02020603050405020304" pitchFamily="18" charset="0"/>
              </a:rPr>
              <a:t>and </a:t>
            </a:r>
            <a:r>
              <a:rPr lang="en-GB" sz="2000" b="1" dirty="0" err="1">
                <a:latin typeface="Times New Roman" panose="02020603050405020304" pitchFamily="18" charset="0"/>
                <a:cs typeface="Times New Roman" panose="02020603050405020304" pitchFamily="18" charset="0"/>
              </a:rPr>
              <a:t>coworkers</a:t>
            </a:r>
            <a:r>
              <a:rPr lang="en-GB" sz="2000" b="1" dirty="0">
                <a:latin typeface="Times New Roman" panose="02020603050405020304" pitchFamily="18" charset="0"/>
                <a:cs typeface="Times New Roman" panose="02020603050405020304" pitchFamily="18" charset="0"/>
              </a:rPr>
              <a:t> (LAAS), the EMIR network (</a:t>
            </a:r>
            <a:r>
              <a:rPr lang="en-GB" sz="2000" b="1" dirty="0" err="1">
                <a:latin typeface="Times New Roman" panose="02020603050405020304" pitchFamily="18" charset="0"/>
                <a:cs typeface="Times New Roman" panose="02020603050405020304" pitchFamily="18" charset="0"/>
              </a:rPr>
              <a:t>Jannus</a:t>
            </a:r>
            <a:r>
              <a:rPr lang="en-GB" sz="2000" b="1" dirty="0">
                <a:latin typeface="Times New Roman" panose="02020603050405020304" pitchFamily="18" charset="0"/>
                <a:cs typeface="Times New Roman" panose="02020603050405020304" pitchFamily="18" charset="0"/>
              </a:rPr>
              <a:t>/</a:t>
            </a:r>
            <a:r>
              <a:rPr lang="en-GB" sz="2000" b="1" dirty="0" err="1">
                <a:latin typeface="Times New Roman" panose="02020603050405020304" pitchFamily="18" charset="0"/>
                <a:cs typeface="Times New Roman" panose="02020603050405020304" pitchFamily="18" charset="0"/>
              </a:rPr>
              <a:t>Saclay</a:t>
            </a:r>
            <a:r>
              <a:rPr lang="en-GB" sz="2000" b="1" dirty="0">
                <a:latin typeface="Times New Roman" panose="02020603050405020304" pitchFamily="18" charset="0"/>
                <a:cs typeface="Times New Roman" panose="02020603050405020304" pitchFamily="18" charset="0"/>
              </a:rPr>
              <a:t>)</a:t>
            </a:r>
            <a:r>
              <a:rPr lang="fr-FR" sz="2000" b="1" dirty="0">
                <a:latin typeface="Times New Roman" panose="02020603050405020304" pitchFamily="18" charset="0"/>
                <a:cs typeface="Times New Roman" panose="02020603050405020304" pitchFamily="18" charset="0"/>
              </a:rPr>
              <a:t/>
            </a:r>
            <a:br>
              <a:rPr lang="fr-FR" sz="2000" b="1" dirty="0">
                <a:latin typeface="Times New Roman" panose="02020603050405020304" pitchFamily="18" charset="0"/>
                <a:cs typeface="Times New Roman" panose="02020603050405020304" pitchFamily="18" charset="0"/>
              </a:rPr>
            </a:br>
            <a: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endParaRPr lang="fr-FR" sz="20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416510" y="2583730"/>
            <a:ext cx="9358980" cy="4202551"/>
          </a:xfrm>
        </p:spPr>
        <p:txBody>
          <a:bodyPr>
            <a:normAutofit/>
          </a:bodyPr>
          <a:lstStyle/>
          <a:p>
            <a:pPr algn="just"/>
            <a:r>
              <a:rPr lang="en-GB" sz="1400" dirty="0">
                <a:latin typeface="Times New Roman" panose="02020603050405020304" pitchFamily="18" charset="0"/>
                <a:cs typeface="Times New Roman" panose="02020603050405020304" pitchFamily="18" charset="0"/>
              </a:rPr>
              <a:t>	</a:t>
            </a:r>
            <a:r>
              <a:rPr lang="en-GB" sz="1400" dirty="0" smtClean="0">
                <a:latin typeface="Times New Roman" panose="02020603050405020304" pitchFamily="18" charset="0"/>
                <a:cs typeface="Times New Roman" panose="02020603050405020304" pitchFamily="18" charset="0"/>
              </a:rPr>
              <a:t>The purpose of the </a:t>
            </a:r>
            <a:r>
              <a:rPr lang="en-GB" sz="1400" dirty="0" err="1" smtClean="0">
                <a:latin typeface="Times New Roman" panose="02020603050405020304" pitchFamily="18" charset="0"/>
                <a:cs typeface="Times New Roman" panose="02020603050405020304" pitchFamily="18" charset="0"/>
              </a:rPr>
              <a:t>DotPix</a:t>
            </a:r>
            <a:r>
              <a:rPr lang="en-GB" sz="1400" dirty="0" smtClean="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project </a:t>
            </a:r>
            <a:r>
              <a:rPr lang="en-GB" sz="1400" dirty="0" smtClean="0">
                <a:latin typeface="Times New Roman" panose="02020603050405020304" pitchFamily="18" charset="0"/>
                <a:cs typeface="Times New Roman" panose="02020603050405020304" pitchFamily="18" charset="0"/>
              </a:rPr>
              <a:t> is to design </a:t>
            </a:r>
            <a:r>
              <a:rPr lang="en-GB" sz="1400" dirty="0">
                <a:latin typeface="Times New Roman" panose="02020603050405020304" pitchFamily="18" charset="0"/>
                <a:cs typeface="Times New Roman" panose="02020603050405020304" pitchFamily="18" charset="0"/>
              </a:rPr>
              <a:t>a new kind of pixel for inner vertex detectors arrays with enhanced point-to-point </a:t>
            </a:r>
            <a:r>
              <a:rPr lang="en-GB" sz="1400" dirty="0" smtClean="0">
                <a:latin typeface="Times New Roman" panose="02020603050405020304" pitchFamily="18" charset="0"/>
                <a:cs typeface="Times New Roman" panose="02020603050405020304" pitchFamily="18" charset="0"/>
              </a:rPr>
              <a:t>resolution. It is based </a:t>
            </a:r>
            <a:r>
              <a:rPr lang="en-GB" sz="1400" dirty="0">
                <a:latin typeface="Times New Roman" panose="02020603050405020304" pitchFamily="18" charset="0"/>
                <a:cs typeface="Times New Roman" panose="02020603050405020304" pitchFamily="18" charset="0"/>
              </a:rPr>
              <a:t>on a single </a:t>
            </a:r>
            <a:r>
              <a:rPr lang="en-GB" sz="1400" dirty="0" smtClean="0">
                <a:latin typeface="Times New Roman" panose="02020603050405020304" pitchFamily="18" charset="0"/>
                <a:cs typeface="Times New Roman" panose="02020603050405020304" pitchFamily="18" charset="0"/>
              </a:rPr>
              <a:t>MOS device</a:t>
            </a:r>
            <a:r>
              <a:rPr lang="en-GB" sz="1400" dirty="0">
                <a:latin typeface="Times New Roman" panose="02020603050405020304" pitchFamily="18" charset="0"/>
                <a:cs typeface="Times New Roman" panose="02020603050405020304" pitchFamily="18" charset="0"/>
              </a:rPr>
              <a:t>, which </a:t>
            </a:r>
            <a:r>
              <a:rPr lang="en-GB" sz="1400" dirty="0" smtClean="0">
                <a:latin typeface="Times New Roman" panose="02020603050405020304" pitchFamily="18" charset="0"/>
                <a:cs typeface="Times New Roman" panose="02020603050405020304" pitchFamily="18" charset="0"/>
              </a:rPr>
              <a:t>may allow </a:t>
            </a:r>
            <a:r>
              <a:rPr lang="en-GB" sz="1400" dirty="0">
                <a:latin typeface="Times New Roman" panose="02020603050405020304" pitchFamily="18" charset="0"/>
                <a:cs typeface="Times New Roman" panose="02020603050405020304" pitchFamily="18" charset="0"/>
              </a:rPr>
              <a:t>a resolution below the micron </a:t>
            </a:r>
            <a:r>
              <a:rPr lang="en-GB" sz="1400" dirty="0" smtClean="0">
                <a:latin typeface="Times New Roman" panose="02020603050405020304" pitchFamily="18" charset="0"/>
                <a:cs typeface="Times New Roman" panose="02020603050405020304" pitchFamily="18" charset="0"/>
              </a:rPr>
              <a:t>making </a:t>
            </a:r>
            <a:r>
              <a:rPr lang="en-GB" sz="1400" dirty="0">
                <a:latin typeface="Times New Roman" panose="02020603050405020304" pitchFamily="18" charset="0"/>
                <a:cs typeface="Times New Roman" panose="02020603050405020304" pitchFamily="18" charset="0"/>
              </a:rPr>
              <a:t>track reconstruction and vertex determination </a:t>
            </a:r>
            <a:r>
              <a:rPr lang="en-GB" sz="1400" dirty="0" smtClean="0">
                <a:latin typeface="Times New Roman" panose="02020603050405020304" pitchFamily="18" charset="0"/>
                <a:cs typeface="Times New Roman" panose="02020603050405020304" pitchFamily="18" charset="0"/>
              </a:rPr>
              <a:t>with an unprecedented </a:t>
            </a:r>
            <a:r>
              <a:rPr lang="en-GB" sz="1400" dirty="0">
                <a:latin typeface="Times New Roman" panose="02020603050405020304" pitchFamily="18" charset="0"/>
                <a:cs typeface="Times New Roman" panose="02020603050405020304" pitchFamily="18" charset="0"/>
              </a:rPr>
              <a:t>accuracy. </a:t>
            </a:r>
            <a:r>
              <a:rPr lang="en-GB" sz="1400" dirty="0" smtClean="0">
                <a:latin typeface="Times New Roman" panose="02020603050405020304" pitchFamily="18" charset="0"/>
                <a:cs typeface="Times New Roman" panose="02020603050405020304" pitchFamily="18" charset="0"/>
              </a:rPr>
              <a:t>It </a:t>
            </a:r>
            <a:r>
              <a:rPr lang="en-GB" sz="1400" dirty="0">
                <a:latin typeface="Times New Roman" panose="02020603050405020304" pitchFamily="18" charset="0"/>
                <a:cs typeface="Times New Roman" panose="02020603050405020304" pitchFamily="18" charset="0"/>
              </a:rPr>
              <a:t>comprises a buried gate, which acts as a charge-collecting electrode with memory effect and controls the current of a micron-size n-channel MOS transistor. </a:t>
            </a:r>
            <a:r>
              <a:rPr lang="en-GB" sz="1400" dirty="0" smtClean="0">
                <a:latin typeface="Times New Roman" panose="02020603050405020304" pitchFamily="18" charset="0"/>
                <a:cs typeface="Times New Roman" panose="02020603050405020304" pitchFamily="18" charset="0"/>
              </a:rPr>
              <a:t>The </a:t>
            </a:r>
            <a:r>
              <a:rPr lang="en-GB" sz="1400" dirty="0">
                <a:latin typeface="Times New Roman" panose="02020603050405020304" pitchFamily="18" charset="0"/>
                <a:cs typeface="Times New Roman" panose="02020603050405020304" pitchFamily="18" charset="0"/>
              </a:rPr>
              <a:t>design </a:t>
            </a:r>
            <a:r>
              <a:rPr lang="en-GB" sz="1400" dirty="0" smtClean="0">
                <a:latin typeface="Times New Roman" panose="02020603050405020304" pitchFamily="18" charset="0"/>
                <a:cs typeface="Times New Roman" panose="02020603050405020304" pitchFamily="18" charset="0"/>
              </a:rPr>
              <a:t>of such a pixel requires </a:t>
            </a:r>
            <a:r>
              <a:rPr lang="en-GB" sz="1400" dirty="0">
                <a:latin typeface="Times New Roman" panose="02020603050405020304" pitchFamily="18" charset="0"/>
                <a:cs typeface="Times New Roman" panose="02020603050405020304" pitchFamily="18" charset="0"/>
              </a:rPr>
              <a:t>the massive use of device simulations. Future </a:t>
            </a:r>
            <a:r>
              <a:rPr lang="en-GB" sz="1400" dirty="0" err="1">
                <a:latin typeface="Times New Roman" panose="02020603050405020304" pitchFamily="18" charset="0"/>
                <a:cs typeface="Times New Roman" panose="02020603050405020304" pitchFamily="18" charset="0"/>
              </a:rPr>
              <a:t>e+e</a:t>
            </a:r>
            <a:r>
              <a:rPr lang="en-GB" sz="1400" dirty="0">
                <a:latin typeface="Times New Roman" panose="02020603050405020304" pitchFamily="18" charset="0"/>
                <a:cs typeface="Times New Roman" panose="02020603050405020304" pitchFamily="18" charset="0"/>
              </a:rPr>
              <a:t>- colliders (FCC,ILC) will benefit </a:t>
            </a:r>
            <a:r>
              <a:rPr lang="en-GB" sz="1400" dirty="0" smtClean="0">
                <a:latin typeface="Times New Roman" panose="02020603050405020304" pitchFamily="18" charset="0"/>
                <a:cs typeface="Times New Roman" panose="02020603050405020304" pitchFamily="18" charset="0"/>
              </a:rPr>
              <a:t>from this development.  </a:t>
            </a:r>
          </a:p>
          <a:p>
            <a:pPr marL="400050" indent="-400050">
              <a:buFont typeface="+mj-lt"/>
              <a:buAutoNum type="romanUcPeriod"/>
            </a:pPr>
            <a:r>
              <a:rPr lang="en-GB" sz="1800" b="1" dirty="0" smtClean="0">
                <a:latin typeface="Times New Roman" panose="02020603050405020304" pitchFamily="18" charset="0"/>
                <a:cs typeface="Times New Roman" panose="02020603050405020304" pitchFamily="18" charset="0"/>
              </a:rPr>
              <a:t>Motivations for a new pixel design</a:t>
            </a:r>
          </a:p>
          <a:p>
            <a:pPr marL="400050" indent="-400050">
              <a:buFont typeface="+mj-lt"/>
              <a:buAutoNum type="romanUcPeriod"/>
            </a:pPr>
            <a:r>
              <a:rPr lang="en-GB" sz="1800" b="1" dirty="0" smtClean="0">
                <a:latin typeface="Times New Roman" panose="02020603050405020304" pitchFamily="18" charset="0"/>
                <a:cs typeface="Times New Roman" panose="02020603050405020304" pitchFamily="18" charset="0"/>
              </a:rPr>
              <a:t>How a buried gate can act as collecting electrode</a:t>
            </a:r>
          </a:p>
          <a:p>
            <a:pPr marL="400050" indent="-400050">
              <a:buFont typeface="+mj-lt"/>
              <a:buAutoNum type="romanUcPeriod"/>
            </a:pPr>
            <a:r>
              <a:rPr lang="en-GB" sz="1800" b="1" dirty="0" smtClean="0">
                <a:latin typeface="Times New Roman" panose="02020603050405020304" pitchFamily="18" charset="0"/>
                <a:cs typeface="Times New Roman" panose="02020603050405020304" pitchFamily="18" charset="0"/>
              </a:rPr>
              <a:t>How it </a:t>
            </a:r>
            <a:r>
              <a:rPr lang="en-GB" sz="1800" b="1" dirty="0">
                <a:latin typeface="Times New Roman" panose="02020603050405020304" pitchFamily="18" charset="0"/>
                <a:cs typeface="Times New Roman" panose="02020603050405020304" pitchFamily="18" charset="0"/>
              </a:rPr>
              <a:t> </a:t>
            </a:r>
            <a:r>
              <a:rPr lang="en-GB" sz="1800" b="1" dirty="0" smtClean="0">
                <a:latin typeface="Times New Roman" panose="02020603050405020304" pitchFamily="18" charset="0"/>
                <a:cs typeface="Times New Roman" panose="02020603050405020304" pitchFamily="18" charset="0"/>
              </a:rPr>
              <a:t>can operate as a memory</a:t>
            </a:r>
          </a:p>
          <a:p>
            <a:pPr marL="400050" indent="-400050">
              <a:buFont typeface="+mj-lt"/>
              <a:buAutoNum type="romanUcPeriod"/>
            </a:pPr>
            <a:r>
              <a:rPr lang="en-GB" sz="1800" b="1" dirty="0" smtClean="0">
                <a:latin typeface="Times New Roman" panose="02020603050405020304" pitchFamily="18" charset="0"/>
                <a:cs typeface="Times New Roman" panose="02020603050405020304" pitchFamily="18" charset="0"/>
              </a:rPr>
              <a:t>Designing and fabricating the buried gate </a:t>
            </a:r>
          </a:p>
          <a:p>
            <a:pPr marL="400050" indent="-400050">
              <a:buFont typeface="+mj-lt"/>
              <a:buAutoNum type="romanUcPeriod"/>
            </a:pPr>
            <a:r>
              <a:rPr lang="en-GB" sz="1800" b="1" dirty="0" smtClean="0">
                <a:latin typeface="Times New Roman" panose="02020603050405020304" pitchFamily="18" charset="0"/>
                <a:cs typeface="Times New Roman" panose="02020603050405020304" pitchFamily="18" charset="0"/>
              </a:rPr>
              <a:t>Simulation results</a:t>
            </a:r>
          </a:p>
          <a:p>
            <a:pPr marL="400050" indent="-400050">
              <a:buFont typeface="+mj-lt"/>
              <a:buAutoNum type="romanUcPeriod"/>
            </a:pPr>
            <a:r>
              <a:rPr lang="en-GB" sz="1800" b="1" dirty="0" smtClean="0">
                <a:latin typeface="Times New Roman" panose="02020603050405020304" pitchFamily="18" charset="0"/>
                <a:cs typeface="Times New Roman" panose="02020603050405020304" pitchFamily="18" charset="0"/>
              </a:rPr>
              <a:t>Technological progress</a:t>
            </a:r>
          </a:p>
          <a:p>
            <a:pPr marL="400050" indent="-400050">
              <a:buFont typeface="+mj-lt"/>
              <a:buAutoNum type="romanUcPeriod"/>
            </a:pPr>
            <a:r>
              <a:rPr lang="en-GB" sz="1800" b="1" dirty="0" smtClean="0">
                <a:latin typeface="Times New Roman" panose="02020603050405020304" pitchFamily="18" charset="0"/>
                <a:cs typeface="Times New Roman" panose="02020603050405020304" pitchFamily="18" charset="0"/>
              </a:rPr>
              <a:t>Summary and further  work</a:t>
            </a:r>
          </a:p>
          <a:p>
            <a:pPr marL="400050" indent="-400050" algn="just">
              <a:buFont typeface="+mj-lt"/>
              <a:buAutoNum type="romanUcPeriod"/>
            </a:pPr>
            <a:endParaRPr lang="en-GB" sz="1400" dirty="0" smtClean="0">
              <a:latin typeface="Times New Roman" panose="02020603050405020304" pitchFamily="18" charset="0"/>
              <a:cs typeface="Times New Roman" panose="02020603050405020304" pitchFamily="18" charset="0"/>
            </a:endParaRPr>
          </a:p>
          <a:p>
            <a:pPr marL="400050" indent="-400050" algn="just">
              <a:buFont typeface="+mj-lt"/>
              <a:buAutoNum type="romanUcPeriod"/>
            </a:pPr>
            <a:endParaRPr lang="en-GB" sz="1000" dirty="0" smtClean="0">
              <a:latin typeface="Times New Roman" panose="02020603050405020304" pitchFamily="18" charset="0"/>
              <a:cs typeface="Times New Roman" panose="02020603050405020304" pitchFamily="18" charset="0"/>
            </a:endParaRPr>
          </a:p>
          <a:p>
            <a:endParaRPr lang="en-GB" dirty="0"/>
          </a:p>
          <a:p>
            <a:endParaRPr lang="en-GB" dirty="0" smtClean="0"/>
          </a:p>
          <a:p>
            <a:endParaRPr lang="fr-FR"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sp>
        <p:nvSpPr>
          <p:cNvPr id="4" name="Date Placeholder 3"/>
          <p:cNvSpPr>
            <a:spLocks noGrp="1"/>
          </p:cNvSpPr>
          <p:nvPr>
            <p:ph type="dt" sz="half" idx="10"/>
          </p:nvPr>
        </p:nvSpPr>
        <p:spPr/>
        <p:txBody>
          <a:bodyPr/>
          <a:lstStyle/>
          <a:p>
            <a:fld id="{9BA40714-95A0-4A07-B538-AE238EC555F7}" type="datetime1">
              <a:rPr lang="fr-FR" smtClean="0"/>
              <a:t>27/11/2018</a:t>
            </a:fld>
            <a:endParaRPr lang="fr-FR"/>
          </a:p>
        </p:txBody>
      </p:sp>
      <p:sp>
        <p:nvSpPr>
          <p:cNvPr id="5" name="Footer Placeholder 4"/>
          <p:cNvSpPr>
            <a:spLocks noGrp="1"/>
          </p:cNvSpPr>
          <p:nvPr>
            <p:ph type="ftr" sz="quarter" idx="11"/>
          </p:nvPr>
        </p:nvSpPr>
        <p:spPr/>
        <p:txBody>
          <a:bodyPr/>
          <a:lstStyle/>
          <a:p>
            <a:r>
              <a:rPr lang="en-US" b="1" dirty="0" smtClean="0">
                <a:solidFill>
                  <a:schemeClr val="tx1"/>
                </a:solidFill>
              </a:rPr>
              <a:t>Nicolas T. </a:t>
            </a:r>
            <a:r>
              <a:rPr lang="en-US" b="1" dirty="0" err="1" smtClean="0">
                <a:solidFill>
                  <a:schemeClr val="tx1"/>
                </a:solidFill>
              </a:rPr>
              <a:t>Fourches</a:t>
            </a:r>
            <a:r>
              <a:rPr lang="en-US" b="1" dirty="0" smtClean="0">
                <a:solidFill>
                  <a:schemeClr val="tx1"/>
                </a:solidFill>
              </a:rPr>
              <a:t> (IRFU)  ,RD50 33rd Workshop , CERN 2018</a:t>
            </a:r>
            <a:endParaRPr lang="fr-FR" b="1" dirty="0">
              <a:solidFill>
                <a:schemeClr val="tx1"/>
              </a:solidFill>
            </a:endParaRPr>
          </a:p>
        </p:txBody>
      </p:sp>
      <p:sp>
        <p:nvSpPr>
          <p:cNvPr id="7" name="Slide Number Placeholder 6"/>
          <p:cNvSpPr>
            <a:spLocks noGrp="1"/>
          </p:cNvSpPr>
          <p:nvPr>
            <p:ph type="sldNum" sz="quarter" idx="12"/>
          </p:nvPr>
        </p:nvSpPr>
        <p:spPr/>
        <p:txBody>
          <a:bodyPr/>
          <a:lstStyle/>
          <a:p>
            <a:fld id="{42BC65F0-7E38-405B-8293-3C15CF99C548}" type="slidenum">
              <a:rPr lang="fr-FR" smtClean="0"/>
              <a:t>1</a:t>
            </a:fld>
            <a:endParaRPr lang="fr-FR"/>
          </a:p>
        </p:txBody>
      </p:sp>
    </p:spTree>
    <p:extLst>
      <p:ext uri="{BB962C8B-B14F-4D97-AF65-F5344CB8AC3E}">
        <p14:creationId xmlns:p14="http://schemas.microsoft.com/office/powerpoint/2010/main" val="38877195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985131" cy="558067"/>
          </a:xfrm>
        </p:spPr>
        <p:txBody>
          <a:bodyPr>
            <a:normAutofit fontScale="90000"/>
          </a:bodyPr>
          <a:lstStyle/>
          <a:p>
            <a:pPr algn="ct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nts</a:t>
            </a:r>
            <a: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3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3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3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3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3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3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300" dirty="0"/>
          </a:p>
        </p:txBody>
      </p:sp>
      <p:sp>
        <p:nvSpPr>
          <p:cNvPr id="4" name="Date Placeholder 3"/>
          <p:cNvSpPr>
            <a:spLocks noGrp="1"/>
          </p:cNvSpPr>
          <p:nvPr>
            <p:ph type="dt" sz="half" idx="10"/>
          </p:nvPr>
        </p:nvSpPr>
        <p:spPr/>
        <p:txBody>
          <a:bodyPr/>
          <a:lstStyle/>
          <a:p>
            <a:fld id="{3E6FE149-1BE6-4D48-AC9D-74CFB7B8F928}"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10</a:t>
            </a:fld>
            <a:endParaRPr lang="fr-FR"/>
          </a:p>
        </p:txBody>
      </p:sp>
      <p:sp>
        <p:nvSpPr>
          <p:cNvPr id="7" name="Rectangle 6"/>
          <p:cNvSpPr/>
          <p:nvPr/>
        </p:nvSpPr>
        <p:spPr>
          <a:xfrm>
            <a:off x="3695343" y="1018940"/>
            <a:ext cx="4801314" cy="369332"/>
          </a:xfrm>
          <a:prstGeom prst="rect">
            <a:avLst/>
          </a:prstGeom>
        </p:spPr>
        <p:txBody>
          <a:bodyPr wrap="none">
            <a:spAutoFit/>
          </a:bodyPr>
          <a:lstStyle/>
          <a:p>
            <a:pPr marL="400050" indent="-400050">
              <a:buFont typeface="+mj-lt"/>
              <a:buAutoNum type="romanUcPeriod" startAt="4"/>
            </a:pPr>
            <a:r>
              <a:rPr lang="en-GB" b="1" dirty="0" smtClean="0">
                <a:latin typeface="Times New Roman" panose="02020603050405020304" pitchFamily="18" charset="0"/>
                <a:cs typeface="Times New Roman" panose="02020603050405020304" pitchFamily="18" charset="0"/>
              </a:rPr>
              <a:t>Designing and fabricating  </a:t>
            </a:r>
            <a:r>
              <a:rPr lang="en-GB" b="1" dirty="0">
                <a:latin typeface="Times New Roman" panose="02020603050405020304" pitchFamily="18" charset="0"/>
                <a:cs typeface="Times New Roman" panose="02020603050405020304" pitchFamily="18" charset="0"/>
              </a:rPr>
              <a:t>the buried gate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95343" y="1755697"/>
            <a:ext cx="5881299" cy="1516967"/>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69096" y="3497928"/>
            <a:ext cx="2764133" cy="1593009"/>
          </a:xfrm>
          <a:prstGeom prst="rect">
            <a:avLst/>
          </a:prstGeom>
        </p:spPr>
      </p:pic>
      <p:sp>
        <p:nvSpPr>
          <p:cNvPr id="17" name="TextBox 16"/>
          <p:cNvSpPr txBox="1"/>
          <p:nvPr/>
        </p:nvSpPr>
        <p:spPr>
          <a:xfrm>
            <a:off x="7523738" y="3580255"/>
            <a:ext cx="4448908" cy="1754326"/>
          </a:xfrm>
          <a:prstGeom prst="rect">
            <a:avLst/>
          </a:prstGeom>
          <a:noFill/>
        </p:spPr>
        <p:txBody>
          <a:bodyPr wrap="square" rtlCol="0">
            <a:spAutoFit/>
          </a:bodyPr>
          <a:lstStyle/>
          <a:p>
            <a:pPr marL="285750" indent="-285750">
              <a:buFont typeface="Arial" panose="020B0604020202020204" pitchFamily="34" charset="0"/>
              <a:buChar char="•"/>
            </a:pPr>
            <a:r>
              <a:rPr lang="en-GB" sz="1200" b="1" dirty="0" smtClean="0">
                <a:latin typeface="Times New Roman" panose="02020603050405020304" pitchFamily="18" charset="0"/>
                <a:cs typeface="Times New Roman" panose="02020603050405020304" pitchFamily="18" charset="0"/>
              </a:rPr>
              <a:t>Ge has been implanted at 1MeV with high doses,  the maximum concentration obtained in the samples is 25% with a lot of scatter (down to 6%) , the concentration profile is not sharp but in accord with SRIM simulations </a:t>
            </a:r>
          </a:p>
          <a:p>
            <a:pPr marL="285750" indent="-285750">
              <a:buFont typeface="Arial" panose="020B0604020202020204" pitchFamily="34" charset="0"/>
              <a:buChar char="•"/>
            </a:pPr>
            <a:r>
              <a:rPr lang="en-GB" sz="1200" b="1" dirty="0" smtClean="0">
                <a:latin typeface="Times New Roman" panose="02020603050405020304" pitchFamily="18" charset="0"/>
                <a:cs typeface="Times New Roman" panose="02020603050405020304" pitchFamily="18" charset="0"/>
              </a:rPr>
              <a:t>No thermal anneal, was performed after implantation</a:t>
            </a:r>
          </a:p>
          <a:p>
            <a:pPr marL="285750" indent="-285750">
              <a:buFont typeface="Arial" panose="020B0604020202020204" pitchFamily="34" charset="0"/>
              <a:buChar char="•"/>
            </a:pPr>
            <a:r>
              <a:rPr lang="en-GB" sz="1200" b="1" dirty="0" smtClean="0">
                <a:latin typeface="Times New Roman" panose="02020603050405020304" pitchFamily="18" charset="0"/>
                <a:cs typeface="Times New Roman" panose="02020603050405020304" pitchFamily="18" charset="0"/>
              </a:rPr>
              <a:t>High dose implantations are take to much time !!!</a:t>
            </a:r>
          </a:p>
          <a:p>
            <a:pPr marL="285750" indent="-285750">
              <a:buFont typeface="Arial" panose="020B0604020202020204" pitchFamily="34" charset="0"/>
              <a:buChar char="•"/>
            </a:pPr>
            <a:r>
              <a:rPr lang="en-GB" sz="1200" b="1" dirty="0" smtClean="0">
                <a:latin typeface="Times New Roman" panose="02020603050405020304" pitchFamily="18" charset="0"/>
                <a:cs typeface="Times New Roman" panose="02020603050405020304" pitchFamily="18" charset="0"/>
              </a:rPr>
              <a:t>Could be used however </a:t>
            </a:r>
          </a:p>
          <a:p>
            <a:pPr marL="285750" indent="-285750">
              <a:buFont typeface="Arial" panose="020B0604020202020204" pitchFamily="34" charset="0"/>
              <a:buChar char="•"/>
            </a:pPr>
            <a:r>
              <a:rPr lang="en-GB" sz="1200" b="1" dirty="0" smtClean="0">
                <a:latin typeface="Times New Roman" panose="02020603050405020304" pitchFamily="18" charset="0"/>
                <a:cs typeface="Times New Roman" panose="02020603050405020304" pitchFamily="18" charset="0"/>
              </a:rPr>
              <a:t>This is for high resistivity silicon, similar results are obtained on low resistivity silicon </a:t>
            </a:r>
            <a:endParaRPr lang="fr-FR" sz="1200" b="1"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0" y="1647430"/>
            <a:ext cx="3695343" cy="1754326"/>
          </a:xfrm>
          <a:prstGeom prst="rect">
            <a:avLst/>
          </a:prstGeom>
          <a:noFill/>
        </p:spPr>
        <p:txBody>
          <a:bodyPr wrap="square" rtlCol="0">
            <a:spAutoFit/>
          </a:bodyPr>
          <a:lstStyle/>
          <a:p>
            <a:pPr marL="285750" indent="-2857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Zn can be implanted in the bulk silicon during the process of the n-channel MOS transistor</a:t>
            </a:r>
          </a:p>
          <a:p>
            <a:pPr marL="285750" indent="-2857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High energy ion implantation can be used but beware of contamination ( 1MeV energy )</a:t>
            </a:r>
          </a:p>
          <a:p>
            <a:pPr marL="285750" indent="-2857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But disappointing DLTS results , concentration do not </a:t>
            </a:r>
            <a:r>
              <a:rPr lang="en-US" sz="1200" b="1" dirty="0" smtClean="0">
                <a:latin typeface="Times New Roman" panose="02020603050405020304" pitchFamily="18" charset="0"/>
                <a:cs typeface="Times New Roman" panose="02020603050405020304" pitchFamily="18" charset="0"/>
              </a:rPr>
              <a:t>match&gt;&gt; </a:t>
            </a:r>
            <a:r>
              <a:rPr lang="en-US" sz="1200" b="1" dirty="0">
                <a:latin typeface="Times New Roman" panose="02020603050405020304" pitchFamily="18" charset="0"/>
                <a:cs typeface="Times New Roman" panose="02020603050405020304" pitchFamily="18" charset="0"/>
              </a:rPr>
              <a:t>Fermi level pinning </a:t>
            </a:r>
          </a:p>
          <a:p>
            <a:pPr marL="285750" indent="-2857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Substitutional Zn acts as a deep double hole trap</a:t>
            </a:r>
          </a:p>
          <a:p>
            <a:pPr marL="285750" indent="-2857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Needs stabilizing the buried layer (annealing)</a:t>
            </a:r>
          </a:p>
          <a:p>
            <a:pPr marL="285750" indent="-2857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Needs a sharper profile </a:t>
            </a: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6409" y="3660914"/>
            <a:ext cx="2228160" cy="1407559"/>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76642" y="1708241"/>
            <a:ext cx="2396004" cy="1513588"/>
          </a:xfrm>
          <a:prstGeom prst="rect">
            <a:avLst/>
          </a:prstGeom>
        </p:spPr>
      </p:pic>
      <p:sp>
        <p:nvSpPr>
          <p:cNvPr id="12" name="TextBox 11"/>
          <p:cNvSpPr txBox="1"/>
          <p:nvPr/>
        </p:nvSpPr>
        <p:spPr>
          <a:xfrm>
            <a:off x="2714569" y="3967659"/>
            <a:ext cx="1843453" cy="584775"/>
          </a:xfrm>
          <a:prstGeom prst="rect">
            <a:avLst/>
          </a:prstGeom>
          <a:noFill/>
        </p:spPr>
        <p:txBody>
          <a:bodyPr wrap="none" rtlCol="0">
            <a:spAutoFit/>
          </a:bodyPr>
          <a:lstStyle/>
          <a:p>
            <a:r>
              <a:rPr lang="fr-FR" sz="1600" dirty="0" err="1" smtClean="0">
                <a:latin typeface="Times New Roman" panose="02020603050405020304" pitchFamily="18" charset="0"/>
                <a:cs typeface="Times New Roman" panose="02020603050405020304" pitchFamily="18" charset="0"/>
              </a:rPr>
              <a:t>Very</a:t>
            </a:r>
            <a:r>
              <a:rPr lang="fr-FR" sz="1600" dirty="0" smtClean="0">
                <a:latin typeface="Times New Roman" panose="02020603050405020304" pitchFamily="18" charset="0"/>
                <a:cs typeface="Times New Roman" panose="02020603050405020304" pitchFamily="18" charset="0"/>
              </a:rPr>
              <a:t> </a:t>
            </a:r>
            <a:r>
              <a:rPr lang="fr-FR" sz="1600" dirty="0" err="1" smtClean="0">
                <a:latin typeface="Times New Roman" panose="02020603050405020304" pitchFamily="18" charset="0"/>
                <a:cs typeface="Times New Roman" panose="02020603050405020304" pitchFamily="18" charset="0"/>
              </a:rPr>
              <a:t>preliminary</a:t>
            </a:r>
            <a:r>
              <a:rPr lang="fr-FR" sz="1600" dirty="0" smtClean="0">
                <a:latin typeface="Times New Roman" panose="02020603050405020304" pitchFamily="18" charset="0"/>
                <a:cs typeface="Times New Roman" panose="02020603050405020304" pitchFamily="18" charset="0"/>
              </a:rPr>
              <a:t> !!!</a:t>
            </a:r>
          </a:p>
          <a:p>
            <a:r>
              <a:rPr lang="fr-FR" sz="1600" dirty="0" err="1" smtClean="0">
                <a:latin typeface="Times New Roman" panose="02020603050405020304" pitchFamily="18" charset="0"/>
                <a:cs typeface="Times New Roman" panose="02020603050405020304" pitchFamily="18" charset="0"/>
              </a:rPr>
              <a:t>Credit</a:t>
            </a:r>
            <a:r>
              <a:rPr lang="fr-FR" sz="1600" dirty="0" smtClean="0">
                <a:latin typeface="Times New Roman" panose="02020603050405020304" pitchFamily="18" charset="0"/>
                <a:cs typeface="Times New Roman" panose="02020603050405020304" pitchFamily="18" charset="0"/>
              </a:rPr>
              <a:t> F. </a:t>
            </a:r>
            <a:r>
              <a:rPr lang="fr-FR" sz="1600" dirty="0" err="1" smtClean="0">
                <a:latin typeface="Times New Roman" panose="02020603050405020304" pitchFamily="18" charset="0"/>
                <a:cs typeface="Times New Roman" panose="02020603050405020304" pitchFamily="18" charset="0"/>
              </a:rPr>
              <a:t>Olivié</a:t>
            </a:r>
            <a:endParaRPr lang="fr-FR" sz="1600" dirty="0">
              <a:latin typeface="Times New Roman" panose="02020603050405020304" pitchFamily="18" charset="0"/>
              <a:cs typeface="Times New Roman" panose="02020603050405020304" pitchFamily="18" charset="0"/>
            </a:endParaRPr>
          </a:p>
        </p:txBody>
      </p:sp>
      <p:sp>
        <p:nvSpPr>
          <p:cNvPr id="10" name="TextBox 9"/>
          <p:cNvSpPr txBox="1"/>
          <p:nvPr/>
        </p:nvSpPr>
        <p:spPr>
          <a:xfrm flipH="1">
            <a:off x="3972258" y="5502487"/>
            <a:ext cx="5604383" cy="646331"/>
          </a:xfrm>
          <a:prstGeom prst="rect">
            <a:avLst/>
          </a:prstGeom>
          <a:noFill/>
        </p:spPr>
        <p:txBody>
          <a:bodyPr wrap="square" rtlCol="0">
            <a:spAutoFit/>
          </a:bodyPr>
          <a:lstStyle/>
          <a:p>
            <a:r>
              <a:rPr lang="fr-FR" b="1" dirty="0" smtClean="0">
                <a:latin typeface="Times New Roman" panose="02020603050405020304" pitchFamily="18" charset="0"/>
                <a:cs typeface="Times New Roman" panose="02020603050405020304" pitchFamily="18" charset="0"/>
              </a:rPr>
              <a:t>Ion implantation : EMIR/</a:t>
            </a:r>
            <a:r>
              <a:rPr lang="fr-FR" b="1" dirty="0" err="1" smtClean="0">
                <a:latin typeface="Times New Roman" panose="02020603050405020304" pitchFamily="18" charset="0"/>
                <a:cs typeface="Times New Roman" panose="02020603050405020304" pitchFamily="18" charset="0"/>
              </a:rPr>
              <a:t>Jannus</a:t>
            </a:r>
            <a:r>
              <a:rPr lang="fr-FR" b="1" dirty="0" smtClean="0">
                <a:latin typeface="Times New Roman" panose="02020603050405020304" pitchFamily="18" charset="0"/>
                <a:cs typeface="Times New Roman" panose="02020603050405020304" pitchFamily="18" charset="0"/>
              </a:rPr>
              <a:t> Saclay (MeV range ) SIMS : GEMAC</a:t>
            </a:r>
          </a:p>
        </p:txBody>
      </p:sp>
    </p:spTree>
    <p:extLst>
      <p:ext uri="{BB962C8B-B14F-4D97-AF65-F5344CB8AC3E}">
        <p14:creationId xmlns:p14="http://schemas.microsoft.com/office/powerpoint/2010/main" val="8778565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589" y="40543"/>
            <a:ext cx="10515600" cy="1325563"/>
          </a:xfrm>
        </p:spPr>
        <p:txBody>
          <a:bodyPr>
            <a:normAutofit/>
          </a:bodyPr>
          <a:lstStyle/>
          <a:p>
            <a:pPr algn="ct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8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a:t>
            </a: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ents</a:t>
            </a:r>
            <a: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latin typeface="Times New Roman" panose="02020603050405020304" pitchFamily="18" charset="0"/>
              <a:cs typeface="Times New Roman" panose="02020603050405020304" pitchFamily="18" charset="0"/>
            </a:endParaRPr>
          </a:p>
        </p:txBody>
      </p:sp>
      <p:pic>
        <p:nvPicPr>
          <p:cNvPr id="7" name="Image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39589" y="1366106"/>
            <a:ext cx="10515600" cy="2741287"/>
          </a:xfrm>
        </p:spPr>
      </p:pic>
      <p:sp>
        <p:nvSpPr>
          <p:cNvPr id="4" name="Date Placeholder 3"/>
          <p:cNvSpPr>
            <a:spLocks noGrp="1"/>
          </p:cNvSpPr>
          <p:nvPr>
            <p:ph type="dt" sz="half" idx="10"/>
          </p:nvPr>
        </p:nvSpPr>
        <p:spPr/>
        <p:txBody>
          <a:bodyPr/>
          <a:lstStyle/>
          <a:p>
            <a:fld id="{27D9AFFD-DF1D-4BF9-A636-C2841232CDED}" type="datetime1">
              <a:rPr lang="fr-FR" smtClean="0"/>
              <a:pPr/>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pPr/>
              <a:t>11</a:t>
            </a:fld>
            <a:endParaRPr lang="fr-FR"/>
          </a:p>
        </p:txBody>
      </p:sp>
      <p:pic>
        <p:nvPicPr>
          <p:cNvPr id="8" name="Image 4"/>
          <p:cNvPicPr>
            <a:picLocks noChangeAspect="1"/>
          </p:cNvPicPr>
          <p:nvPr/>
        </p:nvPicPr>
        <p:blipFill>
          <a:blip r:embed="rId4"/>
          <a:srcRect/>
          <a:stretch>
            <a:fillRect/>
          </a:stretch>
        </p:blipFill>
        <p:spPr bwMode="auto">
          <a:xfrm>
            <a:off x="940701" y="4062001"/>
            <a:ext cx="5155299" cy="2339741"/>
          </a:xfrm>
          <a:prstGeom prst="rect">
            <a:avLst/>
          </a:prstGeom>
          <a:noFill/>
          <a:ln w="9525">
            <a:noFill/>
            <a:miter lim="800000"/>
            <a:headEnd/>
            <a:tailEnd/>
          </a:ln>
        </p:spPr>
      </p:pic>
      <p:pic>
        <p:nvPicPr>
          <p:cNvPr id="9" name="Picture 8"/>
          <p:cNvPicPr>
            <a:picLocks noChangeAspect="1"/>
          </p:cNvPicPr>
          <p:nvPr/>
        </p:nvPicPr>
        <p:blipFill>
          <a:blip r:embed="rId5"/>
          <a:stretch>
            <a:fillRect/>
          </a:stretch>
        </p:blipFill>
        <p:spPr>
          <a:xfrm>
            <a:off x="7829825" y="4107393"/>
            <a:ext cx="2969009" cy="2158171"/>
          </a:xfrm>
          <a:prstGeom prst="rect">
            <a:avLst/>
          </a:prstGeom>
        </p:spPr>
      </p:pic>
    </p:spTree>
    <p:extLst>
      <p:ext uri="{BB962C8B-B14F-4D97-AF65-F5344CB8AC3E}">
        <p14:creationId xmlns:p14="http://schemas.microsoft.com/office/powerpoint/2010/main" val="321912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5996"/>
            <a:ext cx="10415954" cy="1094398"/>
          </a:xfrm>
        </p:spPr>
        <p:txBody>
          <a:bodyPr/>
          <a:lstStyle/>
          <a:p>
            <a:pPr algn="ct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8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a:t>
            </a: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ents</a:t>
            </a:r>
            <a: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09600" y="1151792"/>
                <a:ext cx="10644554" cy="5204558"/>
              </a:xfrm>
            </p:spPr>
            <p:txBody>
              <a:bodyPr>
                <a:normAutofit fontScale="85000" lnSpcReduction="10000"/>
              </a:bodyPr>
              <a:lstStyle/>
              <a:p>
                <a:pPr marL="0" indent="0">
                  <a:buNone/>
                </a:pPr>
                <a:r>
                  <a:rPr lang="fr-FR" sz="1600" dirty="0" smtClean="0">
                    <a:latin typeface="Times New Roman" panose="02020603050405020304" pitchFamily="18" charset="0"/>
                    <a:cs typeface="Times New Roman" panose="02020603050405020304" pitchFamily="18" charset="0"/>
                  </a:rPr>
                  <a:t>Density gradient approximation (Quantum Moments Model)  : transport </a:t>
                </a:r>
                <a:r>
                  <a:rPr lang="fr-FR" sz="1600" dirty="0" err="1" smtClean="0">
                    <a:latin typeface="Times New Roman" panose="02020603050405020304" pitchFamily="18" charset="0"/>
                    <a:cs typeface="Times New Roman" panose="02020603050405020304" pitchFamily="18" charset="0"/>
                  </a:rPr>
                  <a:t>properties</a:t>
                </a:r>
                <a:r>
                  <a:rPr lang="fr-FR" sz="1600" dirty="0">
                    <a:latin typeface="Times New Roman" panose="02020603050405020304" pitchFamily="18" charset="0"/>
                    <a:cs typeface="Times New Roman" panose="02020603050405020304" pitchFamily="18" charset="0"/>
                  </a:rPr>
                  <a:t> </a:t>
                </a:r>
                <a:r>
                  <a:rPr lang="fr-FR" sz="1600" dirty="0" smtClean="0">
                    <a:latin typeface="Times New Roman" panose="02020603050405020304" pitchFamily="18" charset="0"/>
                    <a:cs typeface="Times New Roman" panose="02020603050405020304" pitchFamily="18" charset="0"/>
                  </a:rPr>
                  <a:t>for quantum </a:t>
                </a:r>
                <a:r>
                  <a:rPr lang="fr-FR" sz="1600" dirty="0" err="1" smtClean="0">
                    <a:latin typeface="Times New Roman" panose="02020603050405020304" pitchFamily="18" charset="0"/>
                    <a:cs typeface="Times New Roman" panose="02020603050405020304" pitchFamily="18" charset="0"/>
                  </a:rPr>
                  <a:t>level</a:t>
                </a:r>
                <a:r>
                  <a:rPr lang="fr-FR" sz="1600" dirty="0" smtClean="0">
                    <a:latin typeface="Times New Roman" panose="02020603050405020304" pitchFamily="18" charset="0"/>
                    <a:cs typeface="Times New Roman" panose="02020603050405020304" pitchFamily="18" charset="0"/>
                  </a:rPr>
                  <a:t> simulations </a:t>
                </a:r>
                <a:r>
                  <a:rPr lang="en-US" sz="1600" dirty="0" smtClean="0">
                    <a:latin typeface="Times New Roman" panose="02020603050405020304" pitchFamily="18" charset="0"/>
                    <a:cs typeface="Times New Roman" panose="02020603050405020304" pitchFamily="18" charset="0"/>
                  </a:rPr>
                  <a:t>Density </a:t>
                </a:r>
                <a:r>
                  <a:rPr lang="en-US" sz="1600" dirty="0">
                    <a:latin typeface="Times New Roman" panose="02020603050405020304" pitchFamily="18" charset="0"/>
                    <a:cs typeface="Times New Roman" panose="02020603050405020304" pitchFamily="18" charset="0"/>
                  </a:rPr>
                  <a:t>Gradient (Quantum Moments Model</a:t>
                </a:r>
                <a:r>
                  <a:rPr lang="en-US" sz="1600" dirty="0" smtClean="0">
                    <a:latin typeface="Times New Roman" panose="02020603050405020304" pitchFamily="18" charset="0"/>
                    <a:cs typeface="Times New Roman" panose="02020603050405020304" pitchFamily="18" charset="0"/>
                  </a:rPr>
                  <a:t>) ;</a:t>
                </a:r>
              </a:p>
              <a:p>
                <a:pPr marL="0" indent="0">
                  <a:buNone/>
                </a:pPr>
                <a:r>
                  <a:rPr lang="en-US" sz="1600" dirty="0" smtClean="0">
                    <a:latin typeface="Times New Roman" panose="02020603050405020304" pitchFamily="18" charset="0"/>
                    <a:cs typeface="Times New Roman" panose="02020603050405020304" pitchFamily="18" charset="0"/>
                  </a:rPr>
                  <a:t>See: </a:t>
                </a:r>
              </a:p>
              <a:p>
                <a:pPr marL="0" lvl="0" indent="0">
                  <a:buNone/>
                </a:pPr>
                <a:r>
                  <a:rPr lang="en-US" sz="1600" dirty="0">
                    <a:latin typeface="Times New Roman" panose="02020603050405020304" pitchFamily="18" charset="0"/>
                    <a:cs typeface="Times New Roman" panose="02020603050405020304" pitchFamily="18" charset="0"/>
                  </a:rPr>
                  <a:t>Andreas </a:t>
                </a:r>
                <a:r>
                  <a:rPr lang="en-US" sz="1600" dirty="0" err="1">
                    <a:latin typeface="Times New Roman" panose="02020603050405020304" pitchFamily="18" charset="0"/>
                    <a:cs typeface="Times New Roman" panose="02020603050405020304" pitchFamily="18" charset="0"/>
                  </a:rPr>
                  <a:t>Wettstein</a:t>
                </a:r>
                <a:r>
                  <a:rPr lang="en-US" sz="1600" dirty="0">
                    <a:latin typeface="Times New Roman" panose="02020603050405020304" pitchFamily="18" charset="0"/>
                    <a:cs typeface="Times New Roman" panose="02020603050405020304" pitchFamily="18" charset="0"/>
                  </a:rPr>
                  <a:t>, Andreas Schenk, and Wolfgang </a:t>
                </a:r>
                <a:r>
                  <a:rPr lang="en-US" sz="1600" dirty="0" err="1">
                    <a:latin typeface="Times New Roman" panose="02020603050405020304" pitchFamily="18" charset="0"/>
                    <a:cs typeface="Times New Roman" panose="02020603050405020304" pitchFamily="18" charset="0"/>
                  </a:rPr>
                  <a:t>Fichtner</a:t>
                </a:r>
                <a:r>
                  <a:rPr lang="en-US" sz="1600" dirty="0">
                    <a:latin typeface="Times New Roman" panose="02020603050405020304" pitchFamily="18" charset="0"/>
                    <a:cs typeface="Times New Roman" panose="02020603050405020304" pitchFamily="18" charset="0"/>
                  </a:rPr>
                  <a:t>, Fellow, </a:t>
                </a:r>
                <a:r>
                  <a:rPr lang="en-US" sz="1600" dirty="0" smtClean="0">
                    <a:latin typeface="Times New Roman" panose="02020603050405020304" pitchFamily="18" charset="0"/>
                    <a:cs typeface="Times New Roman" panose="02020603050405020304" pitchFamily="18" charset="0"/>
                  </a:rPr>
                  <a:t>IEEE, ‘</a:t>
                </a:r>
                <a:r>
                  <a:rPr lang="en-US" sz="1600" dirty="0">
                    <a:solidFill>
                      <a:prstClr val="black"/>
                    </a:solidFill>
                    <a:latin typeface="Times New Roman" panose="02020603050405020304" pitchFamily="18" charset="0"/>
                    <a:cs typeface="Times New Roman" panose="02020603050405020304" pitchFamily="18" charset="0"/>
                  </a:rPr>
                  <a:t>Quantum Device-Simulation with </a:t>
                </a:r>
                <a:r>
                  <a:rPr lang="en-US" sz="1600" dirty="0" smtClean="0">
                    <a:solidFill>
                      <a:prstClr val="black"/>
                    </a:solidFill>
                    <a:latin typeface="Times New Roman" panose="02020603050405020304" pitchFamily="18" charset="0"/>
                    <a:cs typeface="Times New Roman" panose="02020603050405020304" pitchFamily="18" charset="0"/>
                  </a:rPr>
                  <a:t>the Density-Gradient </a:t>
                </a:r>
                <a:r>
                  <a:rPr lang="en-US" sz="1600" dirty="0">
                    <a:solidFill>
                      <a:prstClr val="black"/>
                    </a:solidFill>
                    <a:latin typeface="Times New Roman" panose="02020603050405020304" pitchFamily="18" charset="0"/>
                    <a:cs typeface="Times New Roman" panose="02020603050405020304" pitchFamily="18" charset="0"/>
                  </a:rPr>
                  <a:t>Model on </a:t>
                </a:r>
                <a:r>
                  <a:rPr lang="en-US" sz="1600" dirty="0" smtClean="0">
                    <a:solidFill>
                      <a:prstClr val="black"/>
                    </a:solidFill>
                    <a:latin typeface="Times New Roman" panose="02020603050405020304" pitchFamily="18" charset="0"/>
                    <a:cs typeface="Times New Roman" panose="02020603050405020304" pitchFamily="18" charset="0"/>
                  </a:rPr>
                  <a:t>Unstructured Grids’, </a:t>
                </a:r>
                <a:r>
                  <a:rPr lang="en-US" sz="1600" dirty="0" smtClean="0">
                    <a:latin typeface="Times New Roman" panose="02020603050405020304" pitchFamily="18" charset="0"/>
                    <a:cs typeface="Times New Roman" panose="02020603050405020304" pitchFamily="18" charset="0"/>
                  </a:rPr>
                  <a:t>IEEE </a:t>
                </a:r>
                <a:r>
                  <a:rPr lang="en-US" sz="1600" dirty="0">
                    <a:latin typeface="Times New Roman" panose="02020603050405020304" pitchFamily="18" charset="0"/>
                    <a:cs typeface="Times New Roman" panose="02020603050405020304" pitchFamily="18" charset="0"/>
                  </a:rPr>
                  <a:t>TRANSACTIONS ON ELECTRON DEVICES, VOL. 48, NO. 2, FEBRUARY </a:t>
                </a:r>
                <a:r>
                  <a:rPr lang="en-US" sz="1600" dirty="0" smtClean="0">
                    <a:latin typeface="Times New Roman" panose="02020603050405020304" pitchFamily="18" charset="0"/>
                    <a:cs typeface="Times New Roman" panose="02020603050405020304" pitchFamily="18" charset="0"/>
                  </a:rPr>
                  <a:t>2001, 279 and references herein:</a:t>
                </a:r>
              </a:p>
              <a:p>
                <a:pPr marL="0" lvl="0" indent="0">
                  <a:buNone/>
                </a:pPr>
                <a:r>
                  <a:rPr lang="en-US" sz="1600" dirty="0" smtClean="0">
                    <a:latin typeface="Times New Roman" panose="02020603050405020304" pitchFamily="18" charset="0"/>
                    <a:cs typeface="Times New Roman" panose="02020603050405020304" pitchFamily="18" charset="0"/>
                  </a:rPr>
                  <a:t>Transport equation from reference above </a:t>
                </a:r>
              </a:p>
              <a:p>
                <a:pPr marL="0" lvl="0" indent="0">
                  <a:buNone/>
                </a:pPr>
                <a:endParaRPr lang="en-US" sz="1600" dirty="0" smtClean="0">
                  <a:latin typeface="Times New Roman" panose="02020603050405020304" pitchFamily="18" charset="0"/>
                  <a:cs typeface="Times New Roman" panose="02020603050405020304" pitchFamily="18" charset="0"/>
                </a:endParaRPr>
              </a:p>
              <a:p>
                <a:pPr marL="0" lvl="0" indent="0">
                  <a:buNone/>
                </a:pPr>
                <a:r>
                  <a:rPr lang="en-US" sz="1600" dirty="0" smtClean="0">
                    <a:latin typeface="Times New Roman" panose="02020603050405020304" pitchFamily="18" charset="0"/>
                    <a:cs typeface="Times New Roman" panose="02020603050405020304" pitchFamily="18" charset="0"/>
                  </a:rPr>
                  <a:t>With </a:t>
                </a:r>
                <a14:m>
                  <m:oMath xmlns:m="http://schemas.openxmlformats.org/officeDocument/2006/math">
                    <m:r>
                      <a:rPr lang="en-US" sz="1600" i="1" smtClean="0">
                        <a:latin typeface="Cambria Math" panose="02040503050406030204" pitchFamily="18" charset="0"/>
                        <a:ea typeface="Cambria Math" panose="02040503050406030204" pitchFamily="18" charset="0"/>
                        <a:cs typeface="Times New Roman" panose="02020603050405020304" pitchFamily="18" charset="0"/>
                      </a:rPr>
                      <m:t>∩</m:t>
                    </m:r>
                    <m:r>
                      <a:rPr lang="fr-FR" sz="1600" b="0" i="0" smtClean="0">
                        <a:latin typeface="Cambria Math" panose="02040503050406030204" pitchFamily="18" charset="0"/>
                        <a:ea typeface="Cambria Math" panose="02040503050406030204" pitchFamily="18" charset="0"/>
                        <a:cs typeface="Times New Roman" panose="02020603050405020304" pitchFamily="18" charset="0"/>
                      </a:rPr>
                      <m:t> </m:t>
                    </m:r>
                    <m:r>
                      <a:rPr lang="fr-FR" sz="1600" i="1">
                        <a:latin typeface="Cambria Math" panose="02040503050406030204" pitchFamily="18" charset="0"/>
                        <a:ea typeface="Cambria Math" panose="02040503050406030204" pitchFamily="18" charset="0"/>
                        <a:cs typeface="Times New Roman" panose="02020603050405020304" pitchFamily="18" charset="0"/>
                      </a:rPr>
                      <m:t> </m:t>
                    </m:r>
                  </m:oMath>
                </a14:m>
                <a:r>
                  <a:rPr lang="en-US" sz="1600" dirty="0" smtClean="0">
                    <a:latin typeface="Times New Roman" panose="02020603050405020304" pitchFamily="18" charset="0"/>
                    <a:cs typeface="Times New Roman" panose="02020603050405020304" pitchFamily="18" charset="0"/>
                  </a:rPr>
                  <a:t>is a quantum correction potential which is a function of n and h and the carrier effective mass and f(n) a vector  function of the electron density </a:t>
                </a:r>
                <a:endParaRPr lang="en-US" sz="1600" dirty="0">
                  <a:latin typeface="Times New Roman" panose="02020603050405020304" pitchFamily="18" charset="0"/>
                  <a:cs typeface="Times New Roman" panose="02020603050405020304" pitchFamily="18" charset="0"/>
                </a:endParaRPr>
              </a:p>
              <a:p>
                <a:pPr marL="0" indent="0">
                  <a:buNone/>
                </a:pPr>
                <a:r>
                  <a:rPr lang="en-US" sz="1600" dirty="0" smtClean="0">
                    <a:latin typeface="Times New Roman" panose="02020603050405020304" pitchFamily="18" charset="0"/>
                    <a:cs typeface="Times New Roman" panose="02020603050405020304" pitchFamily="18" charset="0"/>
                  </a:rPr>
                  <a:t>What we must take into consideration by TCAD : </a:t>
                </a:r>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Q</a:t>
                </a:r>
                <a:r>
                  <a:rPr lang="en-US" sz="1600" dirty="0" smtClean="0">
                    <a:latin typeface="Times New Roman" panose="02020603050405020304" pitchFamily="18" charset="0"/>
                    <a:cs typeface="Times New Roman" panose="02020603050405020304" pitchFamily="18" charset="0"/>
                  </a:rPr>
                  <a:t>uantum channel </a:t>
                </a:r>
                <a:r>
                  <a:rPr lang="en-US" sz="1600" dirty="0">
                    <a:latin typeface="Times New Roman" panose="02020603050405020304" pitchFamily="18" charset="0"/>
                    <a:cs typeface="Times New Roman" panose="02020603050405020304" pitchFamily="18" charset="0"/>
                  </a:rPr>
                  <a:t>confinement </a:t>
                </a:r>
                <a:r>
                  <a:rPr lang="en-US" sz="1600" dirty="0" smtClean="0">
                    <a:latin typeface="Times New Roman" panose="02020603050405020304" pitchFamily="18" charset="0"/>
                    <a:cs typeface="Times New Roman" panose="02020603050405020304" pitchFamily="18" charset="0"/>
                  </a:rPr>
                  <a:t>simulation </a:t>
                </a:r>
              </a:p>
              <a:p>
                <a:pPr algn="just"/>
                <a:r>
                  <a:rPr lang="en-US" sz="1600" dirty="0" smtClean="0">
                    <a:latin typeface="Times New Roman" panose="02020603050405020304" pitchFamily="18" charset="0"/>
                    <a:cs typeface="Times New Roman" panose="02020603050405020304" pitchFamily="18" charset="0"/>
                  </a:rPr>
                  <a:t>Thin </a:t>
                </a:r>
                <a:r>
                  <a:rPr lang="en-US" sz="1600" dirty="0">
                    <a:latin typeface="Times New Roman" panose="02020603050405020304" pitchFamily="18" charset="0"/>
                    <a:cs typeface="Times New Roman" panose="02020603050405020304" pitchFamily="18" charset="0"/>
                  </a:rPr>
                  <a:t>gate oxide MOS capacitors and </a:t>
                </a:r>
                <a:r>
                  <a:rPr lang="en-US" sz="1600" dirty="0" smtClean="0">
                    <a:latin typeface="Times New Roman" panose="02020603050405020304" pitchFamily="18" charset="0"/>
                    <a:cs typeface="Times New Roman" panose="02020603050405020304" pitchFamily="18" charset="0"/>
                  </a:rPr>
                  <a:t>transistors</a:t>
                </a:r>
              </a:p>
              <a:p>
                <a:pPr algn="just"/>
                <a:r>
                  <a:rPr lang="en-US" sz="1600" dirty="0" smtClean="0">
                    <a:latin typeface="Times New Roman" panose="02020603050405020304" pitchFamily="18" charset="0"/>
                    <a:cs typeface="Times New Roman" panose="02020603050405020304" pitchFamily="18" charset="0"/>
                  </a:rPr>
                  <a:t> Small geometry heterojunction diodes (QW are this case)</a:t>
                </a:r>
              </a:p>
              <a:p>
                <a:pPr algn="just"/>
                <a:r>
                  <a:rPr lang="en-US" sz="1600" dirty="0" smtClean="0">
                    <a:latin typeface="Times New Roman" panose="02020603050405020304" pitchFamily="18" charset="0"/>
                    <a:cs typeface="Times New Roman" panose="02020603050405020304" pitchFamily="18" charset="0"/>
                  </a:rPr>
                  <a:t> Confinement of carriers / electron </a:t>
                </a:r>
                <a:r>
                  <a:rPr lang="en-US" sz="1600" dirty="0">
                    <a:latin typeface="Times New Roman" panose="02020603050405020304" pitchFamily="18" charset="0"/>
                    <a:cs typeface="Times New Roman" panose="02020603050405020304" pitchFamily="18" charset="0"/>
                  </a:rPr>
                  <a:t>wave functions </a:t>
                </a:r>
                <a:r>
                  <a:rPr lang="en-US" sz="1600" dirty="0" smtClean="0">
                    <a:latin typeface="Times New Roman" panose="02020603050405020304" pitchFamily="18" charset="0"/>
                    <a:cs typeface="Times New Roman" panose="02020603050405020304" pitchFamily="18" charset="0"/>
                  </a:rPr>
                  <a:t>extension</a:t>
                </a:r>
              </a:p>
              <a:p>
                <a:pPr algn="just"/>
                <a:r>
                  <a:rPr lang="en-US" sz="1600" dirty="0" smtClean="0">
                    <a:latin typeface="Times New Roman" panose="02020603050405020304" pitchFamily="18" charset="0"/>
                    <a:cs typeface="Times New Roman" panose="02020603050405020304" pitchFamily="18" charset="0"/>
                  </a:rPr>
                  <a:t>This </a:t>
                </a:r>
                <a:r>
                  <a:rPr lang="en-US" sz="1600" dirty="0">
                    <a:latin typeface="Times New Roman" panose="02020603050405020304" pitchFamily="18" charset="0"/>
                    <a:cs typeface="Times New Roman" panose="02020603050405020304" pitchFamily="18" charset="0"/>
                  </a:rPr>
                  <a:t>model is based on the moments of the Wigner function </a:t>
                </a:r>
                <a:r>
                  <a:rPr lang="en-US" sz="1600" dirty="0" smtClean="0">
                    <a:latin typeface="Times New Roman" panose="02020603050405020304" pitchFamily="18" charset="0"/>
                    <a:cs typeface="Times New Roman" panose="02020603050405020304" pitchFamily="18" charset="0"/>
                  </a:rPr>
                  <a:t>equations-of motion (perturbation approximation, in a way semi-classical)</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which </a:t>
                </a:r>
                <a:r>
                  <a:rPr lang="en-US" sz="1600" dirty="0">
                    <a:latin typeface="Times New Roman" panose="02020603050405020304" pitchFamily="18" charset="0"/>
                    <a:cs typeface="Times New Roman" panose="02020603050405020304" pitchFamily="18" charset="0"/>
                  </a:rPr>
                  <a:t>consists of quantum </a:t>
                </a:r>
                <a:r>
                  <a:rPr lang="en-US" sz="1600" dirty="0" smtClean="0">
                    <a:latin typeface="Times New Roman" panose="02020603050405020304" pitchFamily="18" charset="0"/>
                    <a:cs typeface="Times New Roman" panose="02020603050405020304" pitchFamily="18" charset="0"/>
                  </a:rPr>
                  <a:t>correction to an hydrodynamic </a:t>
                </a:r>
                <a:r>
                  <a:rPr lang="en-US" sz="1600" smtClean="0">
                    <a:latin typeface="Times New Roman" panose="02020603050405020304" pitchFamily="18" charset="0"/>
                    <a:cs typeface="Times New Roman" panose="02020603050405020304" pitchFamily="18" charset="0"/>
                  </a:rPr>
                  <a:t>model </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N</a:t>
                </a:r>
                <a:r>
                  <a:rPr lang="en-US" sz="1600" dirty="0" smtClean="0">
                    <a:latin typeface="Times New Roman" panose="02020603050405020304" pitchFamily="18" charset="0"/>
                    <a:cs typeface="Times New Roman" panose="02020603050405020304" pitchFamily="18" charset="0"/>
                  </a:rPr>
                  <a:t>o </a:t>
                </a:r>
                <a:r>
                  <a:rPr lang="en-US" sz="1600" dirty="0" smtClean="0">
                    <a:latin typeface="Times New Roman" panose="02020603050405020304" pitchFamily="18" charset="0"/>
                    <a:cs typeface="Times New Roman" panose="02020603050405020304" pitchFamily="18" charset="0"/>
                  </a:rPr>
                  <a:t>need to determine stationary solution to Schrödinger  equation as with Poisson-Schrödinger method, hence better for transient behavior.</a:t>
                </a:r>
              </a:p>
              <a:p>
                <a:r>
                  <a:rPr lang="en-US" sz="1600" dirty="0" smtClean="0">
                    <a:latin typeface="Times New Roman" panose="02020603050405020304" pitchFamily="18" charset="0"/>
                    <a:cs typeface="Times New Roman" panose="02020603050405020304" pitchFamily="18" charset="0"/>
                  </a:rPr>
                  <a:t>Both holes and electrons are considered in the transport process : very important with the </a:t>
                </a:r>
                <a:r>
                  <a:rPr lang="en-US" sz="1600" dirty="0" err="1" smtClean="0">
                    <a:latin typeface="Times New Roman" panose="02020603050405020304" pitchFamily="18" charset="0"/>
                    <a:cs typeface="Times New Roman" panose="02020603050405020304" pitchFamily="18" charset="0"/>
                  </a:rPr>
                  <a:t>DotPix</a:t>
                </a:r>
                <a:r>
                  <a:rPr lang="en-US" sz="1600" dirty="0" smtClean="0">
                    <a:latin typeface="Times New Roman" panose="02020603050405020304" pitchFamily="18" charset="0"/>
                    <a:cs typeface="Times New Roman" panose="02020603050405020304" pitchFamily="18" charset="0"/>
                  </a:rPr>
                  <a:t> !!!</a:t>
                </a:r>
              </a:p>
              <a:p>
                <a:r>
                  <a:rPr lang="en-US" sz="1600" dirty="0" smtClean="0">
                    <a:latin typeface="Times New Roman" panose="02020603050405020304" pitchFamily="18" charset="0"/>
                    <a:cs typeface="Times New Roman" panose="02020603050405020304" pitchFamily="18" charset="0"/>
                  </a:rPr>
                  <a:t>Purely classical simulations were made showing that quantum simulations introduce only  limited corrections</a:t>
                </a:r>
                <a:endParaRPr lang="en-US" sz="1600"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09600" y="1151792"/>
                <a:ext cx="10644554" cy="5204558"/>
              </a:xfrm>
              <a:blipFill>
                <a:blip r:embed="rId3"/>
                <a:stretch>
                  <a:fillRect l="-172" t="-1054" r="-172"/>
                </a:stretch>
              </a:blipFill>
            </p:spPr>
            <p:txBody>
              <a:bodyPr/>
              <a:lstStyle/>
              <a:p>
                <a:r>
                  <a:rPr lang="fr-FR">
                    <a:noFill/>
                  </a:rPr>
                  <a:t> </a:t>
                </a:r>
              </a:p>
            </p:txBody>
          </p:sp>
        </mc:Fallback>
      </mc:AlternateContent>
      <p:sp>
        <p:nvSpPr>
          <p:cNvPr id="4" name="Date Placeholder 3"/>
          <p:cNvSpPr>
            <a:spLocks noGrp="1"/>
          </p:cNvSpPr>
          <p:nvPr>
            <p:ph type="dt" sz="half" idx="10"/>
          </p:nvPr>
        </p:nvSpPr>
        <p:spPr/>
        <p:txBody>
          <a:bodyPr/>
          <a:lstStyle/>
          <a:p>
            <a:fld id="{CBA81C0C-F9DB-4F84-957E-7611A9860213}"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12</a:t>
            </a:fld>
            <a:endParaRPr lang="fr-FR"/>
          </a:p>
        </p:txBody>
      </p:sp>
      <mc:AlternateContent xmlns:mc="http://schemas.openxmlformats.org/markup-compatibility/2006" xmlns:a14="http://schemas.microsoft.com/office/drawing/2010/main">
        <mc:Choice Requires="a14">
          <p:sp>
            <p:nvSpPr>
              <p:cNvPr id="7" name="TextBox 6"/>
              <p:cNvSpPr txBox="1"/>
              <p:nvPr/>
            </p:nvSpPr>
            <p:spPr>
              <a:xfrm>
                <a:off x="3755694" y="2246190"/>
                <a:ext cx="4680611" cy="31233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i="1" smtClean="0">
                              <a:latin typeface="Cambria Math" panose="02040503050406030204" pitchFamily="18" charset="0"/>
                            </a:rPr>
                          </m:ctrlPr>
                        </m:accPr>
                        <m:e>
                          <m:r>
                            <a:rPr lang="fr-FR" i="1" smtClean="0">
                              <a:latin typeface="Cambria Math" panose="02040503050406030204" pitchFamily="18" charset="0"/>
                            </a:rPr>
                            <m:t>𝑗</m:t>
                          </m:r>
                        </m:e>
                      </m:acc>
                      <m:r>
                        <a:rPr lang="fr-FR" i="1" smtClean="0">
                          <a:latin typeface="Cambria Math" panose="02040503050406030204" pitchFamily="18" charset="0"/>
                        </a:rPr>
                        <m:t>=</m:t>
                      </m:r>
                      <m:r>
                        <a:rPr lang="fr-FR" i="1" smtClean="0">
                          <a:latin typeface="Cambria Math" panose="02040503050406030204" pitchFamily="18" charset="0"/>
                        </a:rPr>
                        <m:t>𝑞</m:t>
                      </m:r>
                      <m:sSub>
                        <m:sSubPr>
                          <m:ctrlPr>
                            <a:rPr lang="fr-FR" i="1" smtClean="0">
                              <a:latin typeface="Cambria Math" panose="02040503050406030204" pitchFamily="18" charset="0"/>
                            </a:rPr>
                          </m:ctrlPr>
                        </m:sSubPr>
                        <m:e>
                          <m:r>
                            <a:rPr lang="fr-FR" b="0" i="1" smtClean="0">
                              <a:latin typeface="Cambria Math" panose="02040503050406030204" pitchFamily="18" charset="0"/>
                            </a:rPr>
                            <m:t>𝐷</m:t>
                          </m:r>
                        </m:e>
                        <m:sub>
                          <m:r>
                            <a:rPr lang="fr-FR" i="1" smtClean="0">
                              <a:latin typeface="Cambria Math" panose="02040503050406030204" pitchFamily="18" charset="0"/>
                            </a:rPr>
                            <m:t>𝑛</m:t>
                          </m:r>
                        </m:sub>
                      </m:sSub>
                      <m:sSub>
                        <m:sSubPr>
                          <m:ctrlPr>
                            <a:rPr lang="fr-FR" i="1" smtClean="0">
                              <a:latin typeface="Cambria Math" panose="02040503050406030204" pitchFamily="18" charset="0"/>
                            </a:rPr>
                          </m:ctrlPr>
                        </m:sSubPr>
                        <m:e>
                          <m:acc>
                            <m:accPr>
                              <m:chr m:val="⃗"/>
                              <m:ctrlPr>
                                <a:rPr lang="fr-FR" i="1" smtClean="0">
                                  <a:latin typeface="Cambria Math" panose="02040503050406030204" pitchFamily="18" charset="0"/>
                                </a:rPr>
                              </m:ctrlPr>
                            </m:accPr>
                            <m:e>
                              <m:r>
                                <a:rPr lang="fr-FR" i="1" smtClean="0">
                                  <a:latin typeface="Cambria Math" panose="02040503050406030204" pitchFamily="18" charset="0"/>
                                </a:rPr>
                                <m:t>𝛻</m:t>
                              </m:r>
                              <m:r>
                                <a:rPr lang="fr-FR" b="0" i="1" smtClean="0">
                                  <a:latin typeface="Cambria Math" panose="02040503050406030204" pitchFamily="18" charset="0"/>
                                </a:rPr>
                                <m:t>𝑛</m:t>
                              </m:r>
                            </m:e>
                          </m:acc>
                        </m:e>
                        <m:sub/>
                      </m:sSub>
                      <m:sSub>
                        <m:sSubPr>
                          <m:ctrlPr>
                            <a:rPr lang="fr-FR" i="1" smtClean="0">
                              <a:latin typeface="Cambria Math" panose="02040503050406030204" pitchFamily="18" charset="0"/>
                            </a:rPr>
                          </m:ctrlPr>
                        </m:sSubPr>
                        <m:e>
                          <m:r>
                            <a:rPr lang="fr-FR" b="0" i="1" smtClean="0">
                              <a:latin typeface="Cambria Math" panose="02040503050406030204" pitchFamily="18" charset="0"/>
                            </a:rPr>
                            <m:t>−µ</m:t>
                          </m:r>
                        </m:e>
                        <m:sub>
                          <m:r>
                            <a:rPr lang="fr-FR" i="1" smtClean="0">
                              <a:latin typeface="Cambria Math" panose="02040503050406030204" pitchFamily="18" charset="0"/>
                            </a:rPr>
                            <m:t>𝑛</m:t>
                          </m:r>
                        </m:sub>
                      </m:sSub>
                      <m:r>
                        <a:rPr lang="fr-FR" i="1" smtClean="0">
                          <a:latin typeface="Cambria Math" panose="02040503050406030204" pitchFamily="18" charset="0"/>
                        </a:rPr>
                        <m:t>𝑛</m:t>
                      </m:r>
                      <m:acc>
                        <m:accPr>
                          <m:chr m:val="⃗"/>
                          <m:ctrlPr>
                            <a:rPr lang="fr-FR" i="1" smtClean="0">
                              <a:latin typeface="Cambria Math" panose="02040503050406030204" pitchFamily="18" charset="0"/>
                            </a:rPr>
                          </m:ctrlPr>
                        </m:accPr>
                        <m:e>
                          <m:sSub>
                            <m:sSubPr>
                              <m:ctrlPr>
                                <a:rPr lang="fr-FR" i="1" smtClean="0">
                                  <a:latin typeface="Cambria Math" panose="02040503050406030204" pitchFamily="18" charset="0"/>
                                </a:rPr>
                              </m:ctrlPr>
                            </m:sSubPr>
                            <m:e>
                              <m:r>
                                <a:rPr lang="fr-FR" i="1">
                                  <a:latin typeface="Cambria Math" panose="02040503050406030204" pitchFamily="18" charset="0"/>
                                </a:rPr>
                                <m:t>𝛻</m:t>
                              </m:r>
                            </m:e>
                            <m:sub/>
                          </m:sSub>
                        </m:e>
                      </m:acc>
                      <m:d>
                        <m:dPr>
                          <m:ctrlPr>
                            <a:rPr lang="fr-FR" b="0" i="1" smtClean="0">
                              <a:latin typeface="Cambria Math" panose="02040503050406030204" pitchFamily="18" charset="0"/>
                            </a:rPr>
                          </m:ctrlPr>
                        </m:dPr>
                        <m:e>
                          <m:r>
                            <a:rPr lang="fr-FR" b="0" i="1" smtClean="0">
                              <a:latin typeface="Cambria Math" panose="02040503050406030204" pitchFamily="18" charset="0"/>
                              <a:ea typeface="Cambria Math" panose="02040503050406030204" pitchFamily="18" charset="0"/>
                            </a:rPr>
                            <m:t>∅+∩</m:t>
                          </m:r>
                        </m:e>
                      </m:d>
                      <m:r>
                        <a:rPr lang="fr-FR" b="0" i="1" smtClean="0">
                          <a:latin typeface="Cambria Math" panose="02040503050406030204" pitchFamily="18" charset="0"/>
                          <a:ea typeface="Cambria Math" panose="02040503050406030204" pitchFamily="18" charset="0"/>
                        </a:rPr>
                        <m:t>+</m:t>
                      </m:r>
                      <m:r>
                        <a:rPr lang="fr-FR" b="0" i="1" dirty="0" smtClean="0">
                          <a:latin typeface="Cambria Math" panose="02040503050406030204" pitchFamily="18" charset="0"/>
                          <a:ea typeface="Cambria Math" panose="02040503050406030204" pitchFamily="18" charset="0"/>
                        </a:rPr>
                        <m:t>𝑓</m:t>
                      </m:r>
                      <m:r>
                        <a:rPr lang="fr-FR" b="0" i="1" dirty="0" smtClean="0">
                          <a:latin typeface="Cambria Math" panose="02040503050406030204" pitchFamily="18" charset="0"/>
                          <a:ea typeface="Cambria Math" panose="02040503050406030204" pitchFamily="18" charset="0"/>
                        </a:rPr>
                        <m:t>(</m:t>
                      </m:r>
                      <m:r>
                        <a:rPr lang="fr-FR" b="0" i="1" dirty="0" smtClean="0">
                          <a:latin typeface="Cambria Math" panose="02040503050406030204" pitchFamily="18" charset="0"/>
                          <a:ea typeface="Cambria Math" panose="02040503050406030204" pitchFamily="18" charset="0"/>
                        </a:rPr>
                        <m:t>𝑛</m:t>
                      </m:r>
                      <m:r>
                        <a:rPr lang="fr-FR" b="0" i="1" dirty="0" smtClean="0">
                          <a:latin typeface="Cambria Math" panose="02040503050406030204" pitchFamily="18" charset="0"/>
                          <a:ea typeface="Cambria Math" panose="02040503050406030204" pitchFamily="18" charset="0"/>
                        </a:rPr>
                        <m:t>)</m:t>
                      </m:r>
                    </m:oMath>
                  </m:oMathPara>
                </a14:m>
                <a:endParaRPr lang="fr-FR" dirty="0">
                  <a:latin typeface="Symbol" panose="05050102010706020507" pitchFamily="18" charset="2"/>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755694" y="2246190"/>
                <a:ext cx="4680611" cy="312330"/>
              </a:xfrm>
              <a:prstGeom prst="rect">
                <a:avLst/>
              </a:prstGeom>
              <a:blipFill>
                <a:blip r:embed="rId4"/>
                <a:stretch>
                  <a:fillRect t="-26923" b="-30769"/>
                </a:stretch>
              </a:blipFill>
            </p:spPr>
            <p:txBody>
              <a:bodyPr/>
              <a:lstStyle/>
              <a:p>
                <a:r>
                  <a:rPr lang="fr-FR">
                    <a:noFill/>
                  </a:rPr>
                  <a:t> </a:t>
                </a:r>
              </a:p>
            </p:txBody>
          </p:sp>
        </mc:Fallback>
      </mc:AlternateContent>
    </p:spTree>
    <p:extLst>
      <p:ext uri="{BB962C8B-B14F-4D97-AF65-F5344CB8AC3E}">
        <p14:creationId xmlns:p14="http://schemas.microsoft.com/office/powerpoint/2010/main" val="2831037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915" y="242034"/>
            <a:ext cx="10301654" cy="795460"/>
          </a:xfrm>
        </p:spPr>
        <p:txBody>
          <a:bodyPr/>
          <a:lstStyle/>
          <a:p>
            <a:pPr algn="ct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6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934915" y="1266844"/>
            <a:ext cx="9922120" cy="581698"/>
          </a:xfrm>
        </p:spPr>
        <p:txBody>
          <a:bodyPr>
            <a:normAutofit/>
          </a:bodyPr>
          <a:lstStyle/>
          <a:p>
            <a:pPr marL="0" indent="0">
              <a:buNone/>
            </a:pPr>
            <a:r>
              <a:rPr lang="en-GB" sz="1600" b="1" dirty="0" smtClean="0">
                <a:latin typeface="Times New Roman" panose="02020603050405020304" pitchFamily="18" charset="0"/>
                <a:cs typeface="Times New Roman" panose="02020603050405020304" pitchFamily="18" charset="0"/>
              </a:rPr>
              <a:t>Focus on the Quantum Well design (results have been published) Germanium layer in the first figure, the thickness of the structure is set to 10 mm in the simulation file. Quantum density gradient simulations </a:t>
            </a:r>
          </a:p>
          <a:p>
            <a:pPr marL="0" indent="0">
              <a:buNone/>
            </a:pPr>
            <a:endParaRPr lang="en-GB" sz="1600" b="1" dirty="0" smtClean="0">
              <a:latin typeface="Times New Roman" panose="02020603050405020304" pitchFamily="18" charset="0"/>
              <a:cs typeface="Times New Roman" panose="02020603050405020304" pitchFamily="18" charset="0"/>
            </a:endParaRPr>
          </a:p>
          <a:p>
            <a:endParaRPr lang="fr-FR" sz="16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E580DA0-7E17-45A8-9913-90558310DC16}"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13</a:t>
            </a:fld>
            <a:endParaRPr lang="fr-FR"/>
          </a:p>
        </p:txBody>
      </p:sp>
      <p:sp>
        <p:nvSpPr>
          <p:cNvPr id="8" name="TextBox 7"/>
          <p:cNvSpPr txBox="1"/>
          <p:nvPr/>
        </p:nvSpPr>
        <p:spPr>
          <a:xfrm>
            <a:off x="4909296" y="1026983"/>
            <a:ext cx="2373407" cy="369332"/>
          </a:xfrm>
          <a:prstGeom prst="rect">
            <a:avLst/>
          </a:prstGeom>
          <a:noFill/>
        </p:spPr>
        <p:txBody>
          <a:bodyPr wrap="none" rtlCol="0">
            <a:spAutoFit/>
          </a:bodyPr>
          <a:lstStyle/>
          <a:p>
            <a:pPr marL="400050" indent="-400050">
              <a:buFont typeface="+mj-lt"/>
              <a:buAutoNum type="romanUcPeriod" startAt="5"/>
            </a:pPr>
            <a:r>
              <a:rPr lang="en-GB" b="1" dirty="0">
                <a:latin typeface="Times New Roman" panose="02020603050405020304" pitchFamily="18" charset="0"/>
                <a:cs typeface="Times New Roman" panose="02020603050405020304" pitchFamily="18" charset="0"/>
              </a:rPr>
              <a:t>Simulation results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941" y="3398094"/>
            <a:ext cx="2584667" cy="1974493"/>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1730" y="3761457"/>
            <a:ext cx="2941300" cy="1983405"/>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5774" y="2138607"/>
            <a:ext cx="4181927" cy="1204962"/>
          </a:xfrm>
          <a:prstGeom prst="rect">
            <a:avLst/>
          </a:prstGeom>
        </p:spPr>
      </p:pic>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49453" y="1866886"/>
            <a:ext cx="2951653" cy="2145653"/>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18655" y="4096454"/>
            <a:ext cx="2902932" cy="1954152"/>
          </a:xfrm>
          <a:prstGeom prst="rect">
            <a:avLst/>
          </a:prstGeom>
        </p:spPr>
      </p:pic>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57701" y="1913492"/>
            <a:ext cx="2255329" cy="1718895"/>
          </a:xfrm>
          <a:prstGeom prst="rect">
            <a:avLst/>
          </a:prstGeom>
        </p:spPr>
      </p:pic>
    </p:spTree>
    <p:extLst>
      <p:ext uri="{BB962C8B-B14F-4D97-AF65-F5344CB8AC3E}">
        <p14:creationId xmlns:p14="http://schemas.microsoft.com/office/powerpoint/2010/main" val="11110738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3205"/>
            <a:ext cx="10361023" cy="827949"/>
          </a:xfrm>
        </p:spPr>
        <p:txBody>
          <a:bodyPr/>
          <a:lstStyle/>
          <a:p>
            <a:pPr algn="ct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6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864326" y="3635298"/>
            <a:ext cx="9620794" cy="717278"/>
          </a:xfrm>
        </p:spPr>
        <p:txBody>
          <a:bodyPr/>
          <a:lstStyle/>
          <a:p>
            <a:endParaRPr lang="en-GB" dirty="0" smtClean="0"/>
          </a:p>
          <a:p>
            <a:endParaRPr lang="en-GB" dirty="0"/>
          </a:p>
          <a:p>
            <a:endParaRPr lang="en-GB" dirty="0" smtClean="0"/>
          </a:p>
          <a:p>
            <a:endParaRPr lang="fr-FR" dirty="0"/>
          </a:p>
        </p:txBody>
      </p:sp>
      <p:sp>
        <p:nvSpPr>
          <p:cNvPr id="4" name="Date Placeholder 3"/>
          <p:cNvSpPr>
            <a:spLocks noGrp="1"/>
          </p:cNvSpPr>
          <p:nvPr>
            <p:ph type="dt" sz="half" idx="10"/>
          </p:nvPr>
        </p:nvSpPr>
        <p:spPr/>
        <p:txBody>
          <a:bodyPr/>
          <a:lstStyle/>
          <a:p>
            <a:fld id="{F9947B23-4B7A-4F57-90C0-461E4650B1FC}"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14</a:t>
            </a:fld>
            <a:endParaRPr lang="fr-F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sp>
        <p:nvSpPr>
          <p:cNvPr id="8" name="TextBox 7"/>
          <p:cNvSpPr txBox="1"/>
          <p:nvPr/>
        </p:nvSpPr>
        <p:spPr>
          <a:xfrm>
            <a:off x="4676502" y="1072134"/>
            <a:ext cx="2373407" cy="369332"/>
          </a:xfrm>
          <a:prstGeom prst="rect">
            <a:avLst/>
          </a:prstGeom>
          <a:noFill/>
        </p:spPr>
        <p:txBody>
          <a:bodyPr wrap="none" rtlCol="0">
            <a:spAutoFit/>
          </a:bodyPr>
          <a:lstStyle/>
          <a:p>
            <a:pPr marL="400050" indent="-400050">
              <a:buFont typeface="+mj-lt"/>
              <a:buAutoNum type="romanUcPeriod" startAt="5"/>
            </a:pPr>
            <a:r>
              <a:rPr lang="en-GB" b="1" dirty="0">
                <a:latin typeface="Times New Roman" panose="02020603050405020304" pitchFamily="18" charset="0"/>
                <a:cs typeface="Times New Roman" panose="02020603050405020304" pitchFamily="18" charset="0"/>
              </a:rPr>
              <a:t>Simulation results</a:t>
            </a:r>
          </a:p>
        </p:txBody>
      </p:sp>
      <p:sp>
        <p:nvSpPr>
          <p:cNvPr id="12" name="Rectangle 11"/>
          <p:cNvSpPr/>
          <p:nvPr/>
        </p:nvSpPr>
        <p:spPr>
          <a:xfrm>
            <a:off x="542094" y="4188867"/>
            <a:ext cx="3783623" cy="954107"/>
          </a:xfrm>
          <a:prstGeom prst="rect">
            <a:avLst/>
          </a:prstGeom>
        </p:spPr>
        <p:txBody>
          <a:bodyPr wrap="square">
            <a:spAutoFit/>
          </a:bodyPr>
          <a:lstStyle/>
          <a:p>
            <a:pPr lvl="0" fontAlgn="base">
              <a:spcBef>
                <a:spcPct val="0"/>
              </a:spcBef>
              <a:spcAft>
                <a:spcPct val="0"/>
              </a:spcAft>
            </a:pPr>
            <a:r>
              <a:rPr lang="en-US" sz="1400" b="1" dirty="0">
                <a:solidFill>
                  <a:prstClr val="black"/>
                </a:solidFill>
                <a:latin typeface="Times New Roman" panose="02020603050405020304" pitchFamily="18" charset="0"/>
                <a:cs typeface="Times New Roman" panose="02020603050405020304" pitchFamily="18" charset="0"/>
              </a:rPr>
              <a:t>GEANT4 on a 1µm x 1µm x 10µm </a:t>
            </a:r>
            <a:r>
              <a:rPr lang="en-US" sz="1400" b="1" dirty="0" smtClean="0">
                <a:solidFill>
                  <a:prstClr val="black"/>
                </a:solidFill>
                <a:latin typeface="Times New Roman" panose="02020603050405020304" pitchFamily="18" charset="0"/>
                <a:cs typeface="Times New Roman" panose="02020603050405020304" pitchFamily="18" charset="0"/>
              </a:rPr>
              <a:t>structure,</a:t>
            </a:r>
          </a:p>
          <a:p>
            <a:pPr lvl="0" fontAlgn="base">
              <a:spcBef>
                <a:spcPct val="0"/>
              </a:spcBef>
              <a:spcAft>
                <a:spcPct val="0"/>
              </a:spcAft>
            </a:pPr>
            <a:r>
              <a:rPr lang="en-US" sz="1400" b="1" dirty="0" smtClean="0">
                <a:solidFill>
                  <a:prstClr val="black"/>
                </a:solidFill>
                <a:latin typeface="Times New Roman" panose="02020603050405020304" pitchFamily="18" charset="0"/>
                <a:cs typeface="Times New Roman" panose="02020603050405020304" pitchFamily="18" charset="0"/>
              </a:rPr>
              <a:t>Scattered Hits on the Silicon Layer : 130 GeV </a:t>
            </a:r>
            <a:r>
              <a:rPr lang="en-US" sz="1400" b="1" dirty="0" err="1" smtClean="0">
                <a:solidFill>
                  <a:prstClr val="black"/>
                </a:solidFill>
                <a:latin typeface="Times New Roman" panose="02020603050405020304" pitchFamily="18" charset="0"/>
                <a:cs typeface="Times New Roman" panose="02020603050405020304" pitchFamily="18" charset="0"/>
              </a:rPr>
              <a:t>pions</a:t>
            </a:r>
            <a:r>
              <a:rPr lang="en-US" sz="1400" b="1" dirty="0">
                <a:solidFill>
                  <a:prstClr val="black"/>
                </a:solidFill>
                <a:latin typeface="Times New Roman" panose="02020603050405020304" pitchFamily="18" charset="0"/>
                <a:cs typeface="Times New Roman" panose="02020603050405020304" pitchFamily="18" charset="0"/>
              </a:rPr>
              <a:t> </a:t>
            </a:r>
            <a:r>
              <a:rPr lang="en-US" sz="1400" b="1" dirty="0" smtClean="0">
                <a:solidFill>
                  <a:prstClr val="black"/>
                </a:solidFill>
                <a:latin typeface="Times New Roman" panose="02020603050405020304" pitchFamily="18" charset="0"/>
                <a:cs typeface="Times New Roman" panose="02020603050405020304" pitchFamily="18" charset="0"/>
              </a:rPr>
              <a:t>(credit to V. Kumar, </a:t>
            </a:r>
            <a:r>
              <a:rPr lang="en-US" sz="1400" b="1" dirty="0" err="1" smtClean="0">
                <a:solidFill>
                  <a:prstClr val="black"/>
                </a:solidFill>
                <a:latin typeface="Times New Roman" panose="02020603050405020304" pitchFamily="18" charset="0"/>
                <a:cs typeface="Times New Roman" panose="02020603050405020304" pitchFamily="18" charset="0"/>
              </a:rPr>
              <a:t>Saclay</a:t>
            </a:r>
            <a:r>
              <a:rPr lang="en-US" sz="1400" b="1" dirty="0" smtClean="0">
                <a:solidFill>
                  <a:prstClr val="black"/>
                </a:solidFill>
                <a:latin typeface="Times New Roman" panose="02020603050405020304" pitchFamily="18" charset="0"/>
                <a:cs typeface="Times New Roman" panose="02020603050405020304" pitchFamily="18" charset="0"/>
              </a:rPr>
              <a:t>, 2016 , M2 report)</a:t>
            </a:r>
            <a:endParaRPr lang="en-US" sz="1400" b="1" dirty="0">
              <a:solidFill>
                <a:prstClr val="black"/>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3868603" y="5168842"/>
            <a:ext cx="8218340" cy="307777"/>
          </a:xfrm>
          <a:prstGeom prst="rect">
            <a:avLst/>
          </a:prstGeom>
          <a:noFill/>
        </p:spPr>
        <p:txBody>
          <a:bodyPr wrap="none" rtlCol="0">
            <a:spAutoFit/>
          </a:bodyPr>
          <a:lstStyle/>
          <a:p>
            <a:r>
              <a:rPr lang="en-GB" sz="1400" b="1" dirty="0" smtClean="0">
                <a:latin typeface="Times New Roman" panose="02020603050405020304" pitchFamily="18" charset="0"/>
                <a:cs typeface="Times New Roman" panose="02020603050405020304" pitchFamily="18" charset="0"/>
              </a:rPr>
              <a:t>Wafer Thinning is necessary , detection efficiency remains  good enough for thicknesses</a:t>
            </a:r>
            <a:r>
              <a:rPr lang="fr-FR" sz="1400" b="1" dirty="0" smtClean="0">
                <a:latin typeface="Times New Roman" panose="02020603050405020304" pitchFamily="18" charset="0"/>
                <a:cs typeface="Times New Roman" panose="02020603050405020304" pitchFamily="18" charset="0"/>
              </a:rPr>
              <a:t> of 10 </a:t>
            </a:r>
            <a:r>
              <a:rPr lang="fr-FR" sz="1400" b="1" dirty="0" err="1" smtClean="0">
                <a:latin typeface="Times New Roman" panose="02020603050405020304" pitchFamily="18" charset="0"/>
                <a:cs typeface="Times New Roman" panose="02020603050405020304" pitchFamily="18" charset="0"/>
              </a:rPr>
              <a:t>micrometers</a:t>
            </a:r>
            <a:endParaRPr lang="en-GB" sz="1400" b="1" dirty="0" smtClean="0">
              <a:latin typeface="Times New Roman" panose="02020603050405020304" pitchFamily="18" charset="0"/>
              <a:cs typeface="Times New Roman" panose="02020603050405020304" pitchFamily="18" charset="0"/>
            </a:endParaRPr>
          </a:p>
        </p:txBody>
      </p:sp>
      <p:pic>
        <p:nvPicPr>
          <p:cNvPr id="15" name="Picture 14"/>
          <p:cNvPicPr>
            <a:picLocks noChangeAspect="1"/>
          </p:cNvPicPr>
          <p:nvPr/>
        </p:nvPicPr>
        <p:blipFill>
          <a:blip r:embed="rId4"/>
          <a:stretch>
            <a:fillRect/>
          </a:stretch>
        </p:blipFill>
        <p:spPr>
          <a:xfrm>
            <a:off x="148702" y="1532133"/>
            <a:ext cx="3578483" cy="2315489"/>
          </a:xfrm>
          <a:prstGeom prst="rect">
            <a:avLst/>
          </a:prstGeom>
        </p:spPr>
      </p:pic>
      <p:sp>
        <p:nvSpPr>
          <p:cNvPr id="18" name="TextBox 17"/>
          <p:cNvSpPr txBox="1"/>
          <p:nvPr/>
        </p:nvSpPr>
        <p:spPr>
          <a:xfrm>
            <a:off x="5855677" y="1951892"/>
            <a:ext cx="2523392" cy="1304204"/>
          </a:xfrm>
          <a:prstGeom prst="rect">
            <a:avLst/>
          </a:prstGeom>
          <a:noFill/>
        </p:spPr>
        <p:txBody>
          <a:bodyPr wrap="square" rtlCol="0">
            <a:spAutoFit/>
          </a:bodyPr>
          <a:lstStyle/>
          <a:p>
            <a:endParaRPr lang="fr-FR" dirty="0"/>
          </a:p>
        </p:txBody>
      </p:sp>
      <p:pic>
        <p:nvPicPr>
          <p:cNvPr id="20" name="Picture 19"/>
          <p:cNvPicPr>
            <a:picLocks noChangeAspect="1"/>
          </p:cNvPicPr>
          <p:nvPr/>
        </p:nvPicPr>
        <p:blipFill>
          <a:blip r:embed="rId5"/>
          <a:stretch>
            <a:fillRect/>
          </a:stretch>
        </p:blipFill>
        <p:spPr>
          <a:xfrm>
            <a:off x="7873440" y="1595331"/>
            <a:ext cx="4088721" cy="2352027"/>
          </a:xfrm>
          <a:prstGeom prst="rect">
            <a:avLst/>
          </a:prstGeom>
        </p:spPr>
      </p:pic>
      <p:pic>
        <p:nvPicPr>
          <p:cNvPr id="16" name="Picture 5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4038600" y="1532133"/>
            <a:ext cx="3254575" cy="2473477"/>
          </a:xfrm>
          <a:prstGeom prst="rect">
            <a:avLst/>
          </a:prstGeom>
          <a:ln/>
        </p:spPr>
      </p:pic>
      <p:sp>
        <p:nvSpPr>
          <p:cNvPr id="10" name="Rectangle 9"/>
          <p:cNvSpPr/>
          <p:nvPr/>
        </p:nvSpPr>
        <p:spPr>
          <a:xfrm>
            <a:off x="4187844" y="4004333"/>
            <a:ext cx="3335666" cy="800219"/>
          </a:xfrm>
          <a:prstGeom prst="rect">
            <a:avLst/>
          </a:prstGeom>
        </p:spPr>
        <p:txBody>
          <a:bodyPr wrap="square">
            <a:spAutoFit/>
          </a:bodyPr>
          <a:lstStyle/>
          <a:p>
            <a:endParaRPr lang="fr-FR" sz="1400" dirty="0">
              <a:solidFill>
                <a:srgbClr val="000000"/>
              </a:solidFill>
              <a:latin typeface="Calibri" panose="020F0502020204030204" pitchFamily="34" charset="0"/>
            </a:endParaRPr>
          </a:p>
          <a:p>
            <a:r>
              <a:rPr lang="en-US" sz="1400" b="1" dirty="0" smtClean="0">
                <a:solidFill>
                  <a:srgbClr val="000000"/>
                </a:solidFill>
                <a:latin typeface="Times New Roman" panose="02020603050405020304" pitchFamily="18" charset="0"/>
                <a:cs typeface="Times New Roman" panose="02020603050405020304" pitchFamily="18" charset="0"/>
              </a:rPr>
              <a:t>The same on Pixel </a:t>
            </a:r>
            <a:r>
              <a:rPr lang="en-US" sz="1400" b="1" dirty="0">
                <a:solidFill>
                  <a:srgbClr val="000000"/>
                </a:solidFill>
                <a:latin typeface="Times New Roman" panose="02020603050405020304" pitchFamily="18" charset="0"/>
                <a:cs typeface="Times New Roman" panose="02020603050405020304" pitchFamily="18" charset="0"/>
              </a:rPr>
              <a:t>Size 10 </a:t>
            </a:r>
            <a:r>
              <a:rPr lang="en-US" sz="1400" b="1" dirty="0" err="1">
                <a:solidFill>
                  <a:srgbClr val="000000"/>
                </a:solidFill>
                <a:latin typeface="Times New Roman" panose="02020603050405020304" pitchFamily="18" charset="0"/>
                <a:cs typeface="Times New Roman" panose="02020603050405020304" pitchFamily="18" charset="0"/>
              </a:rPr>
              <a:t>μm</a:t>
            </a:r>
            <a:r>
              <a:rPr lang="en-US" sz="1400" b="1" dirty="0">
                <a:solidFill>
                  <a:srgbClr val="000000"/>
                </a:solidFill>
                <a:latin typeface="Times New Roman" panose="02020603050405020304" pitchFamily="18" charset="0"/>
                <a:cs typeface="Times New Roman" panose="02020603050405020304" pitchFamily="18" charset="0"/>
              </a:rPr>
              <a:t> *10 </a:t>
            </a:r>
            <a:r>
              <a:rPr lang="en-US" sz="1400" b="1" dirty="0" err="1">
                <a:solidFill>
                  <a:srgbClr val="000000"/>
                </a:solidFill>
                <a:latin typeface="Times New Roman" panose="02020603050405020304" pitchFamily="18" charset="0"/>
                <a:cs typeface="Times New Roman" panose="02020603050405020304" pitchFamily="18" charset="0"/>
              </a:rPr>
              <a:t>μm</a:t>
            </a:r>
            <a:r>
              <a:rPr lang="en-US" sz="1400" b="1" dirty="0">
                <a:solidFill>
                  <a:srgbClr val="000000"/>
                </a:solidFill>
                <a:latin typeface="Times New Roman" panose="02020603050405020304" pitchFamily="18" charset="0"/>
                <a:cs typeface="Times New Roman" panose="02020603050405020304" pitchFamily="18" charset="0"/>
              </a:rPr>
              <a:t>, Thickness 10 </a:t>
            </a:r>
            <a:r>
              <a:rPr lang="en-US" sz="1400" b="1" dirty="0" err="1">
                <a:solidFill>
                  <a:srgbClr val="000000"/>
                </a:solidFill>
                <a:latin typeface="Times New Roman" panose="02020603050405020304" pitchFamily="18" charset="0"/>
                <a:cs typeface="Times New Roman" panose="02020603050405020304" pitchFamily="18" charset="0"/>
              </a:rPr>
              <a:t>μm</a:t>
            </a:r>
            <a:r>
              <a:rPr lang="en-US" b="1" dirty="0">
                <a:solidFill>
                  <a:srgbClr val="000000"/>
                </a:solidFill>
                <a:latin typeface="Calibri" panose="020F0502020204030204" pitchFamily="34" charset="0"/>
              </a:rPr>
              <a:t>: </a:t>
            </a:r>
            <a:endParaRPr lang="en-US" dirty="0">
              <a:solidFill>
                <a:srgbClr val="000000"/>
              </a:solidFill>
              <a:latin typeface="Calibri" panose="020F0502020204030204" pitchFamily="34" charset="0"/>
            </a:endParaRPr>
          </a:p>
        </p:txBody>
      </p:sp>
    </p:spTree>
    <p:extLst>
      <p:ext uri="{BB962C8B-B14F-4D97-AF65-F5344CB8AC3E}">
        <p14:creationId xmlns:p14="http://schemas.microsoft.com/office/powerpoint/2010/main" val="41560167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861" y="215656"/>
            <a:ext cx="10433538" cy="725121"/>
          </a:xfrm>
        </p:spPr>
        <p:txBody>
          <a:bodyPr>
            <a:noAutofit/>
          </a:bodyPr>
          <a:lstStyle/>
          <a:p>
            <a:pPr algn="ct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6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a:t>
            </a:r>
            <a:r>
              <a:rPr lang="fr-FR"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r</a:t>
            </a:r>
            <a:endParaRPr lang="fr-FR" sz="1600" dirty="0"/>
          </a:p>
        </p:txBody>
      </p:sp>
      <p:sp>
        <p:nvSpPr>
          <p:cNvPr id="4" name="Date Placeholder 3"/>
          <p:cNvSpPr>
            <a:spLocks noGrp="1"/>
          </p:cNvSpPr>
          <p:nvPr>
            <p:ph type="dt" sz="half" idx="10"/>
          </p:nvPr>
        </p:nvSpPr>
        <p:spPr/>
        <p:txBody>
          <a:bodyPr/>
          <a:lstStyle/>
          <a:p>
            <a:fld id="{FE458936-D71D-40FD-9470-DACEB7502F4C}"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15</a:t>
            </a:fld>
            <a:endParaRPr lang="fr-FR"/>
          </a:p>
        </p:txBody>
      </p:sp>
      <p:sp>
        <p:nvSpPr>
          <p:cNvPr id="7" name="TextBox 6"/>
          <p:cNvSpPr txBox="1"/>
          <p:nvPr/>
        </p:nvSpPr>
        <p:spPr>
          <a:xfrm>
            <a:off x="4566933" y="988313"/>
            <a:ext cx="2835392" cy="369332"/>
          </a:xfrm>
          <a:prstGeom prst="rect">
            <a:avLst/>
          </a:prstGeom>
          <a:noFill/>
        </p:spPr>
        <p:txBody>
          <a:bodyPr wrap="none" rtlCol="0">
            <a:spAutoFit/>
          </a:bodyPr>
          <a:lstStyle/>
          <a:p>
            <a:pPr marL="400050" indent="-400050">
              <a:buFont typeface="+mj-lt"/>
              <a:buAutoNum type="romanUcPeriod" startAt="6"/>
            </a:pPr>
            <a:r>
              <a:rPr lang="en-GB" b="1" dirty="0">
                <a:latin typeface="Times New Roman" panose="02020603050405020304" pitchFamily="18" charset="0"/>
                <a:cs typeface="Times New Roman" panose="02020603050405020304" pitchFamily="18" charset="0"/>
              </a:rPr>
              <a:t>Technological progress</a:t>
            </a:r>
          </a:p>
        </p:txBody>
      </p:sp>
      <p:sp>
        <p:nvSpPr>
          <p:cNvPr id="9" name="Rectangle 8"/>
          <p:cNvSpPr/>
          <p:nvPr/>
        </p:nvSpPr>
        <p:spPr>
          <a:xfrm>
            <a:off x="8312263" y="1436232"/>
            <a:ext cx="3094723" cy="1815882"/>
          </a:xfrm>
          <a:prstGeom prst="rect">
            <a:avLst/>
          </a:prstGeom>
        </p:spPr>
        <p:txBody>
          <a:bodyPr wrap="square">
            <a:spAutoFit/>
          </a:bodyPr>
          <a:lstStyle/>
          <a:p>
            <a:pPr algn="just"/>
            <a:r>
              <a:rPr lang="en-US" sz="1400" b="1" dirty="0">
                <a:latin typeface="Times New Roman" panose="02020603050405020304" pitchFamily="18" charset="0"/>
                <a:cs typeface="Times New Roman" panose="02020603050405020304" pitchFamily="18" charset="0"/>
              </a:rPr>
              <a:t>SRIM (Stopping and Range of Ions In Matter) simulations and SIMS (Secondary Ion Mass </a:t>
            </a:r>
            <a:r>
              <a:rPr lang="en-US" sz="1400" b="1" dirty="0" smtClean="0">
                <a:latin typeface="Times New Roman" panose="02020603050405020304" pitchFamily="18" charset="0"/>
                <a:cs typeface="Times New Roman" panose="02020603050405020304" pitchFamily="18" charset="0"/>
              </a:rPr>
              <a:t>Spectroscopy, GEMAC </a:t>
            </a:r>
            <a:r>
              <a:rPr lang="en-US" sz="1400" b="1" dirty="0" err="1" smtClean="0">
                <a:latin typeface="Times New Roman" panose="02020603050405020304" pitchFamily="18" charset="0"/>
                <a:cs typeface="Times New Roman" panose="02020603050405020304" pitchFamily="18" charset="0"/>
              </a:rPr>
              <a:t>equipement</a:t>
            </a:r>
            <a:r>
              <a:rPr lang="en-US" sz="1400" b="1" dirty="0" smtClean="0">
                <a:latin typeface="Times New Roman" panose="02020603050405020304" pitchFamily="18" charset="0"/>
                <a:cs typeface="Times New Roman" panose="02020603050405020304" pitchFamily="18" charset="0"/>
              </a:rPr>
              <a:t>) </a:t>
            </a:r>
            <a:r>
              <a:rPr lang="en-US" sz="1400" b="1" dirty="0">
                <a:latin typeface="Times New Roman" panose="02020603050405020304" pitchFamily="18" charset="0"/>
                <a:cs typeface="Times New Roman" panose="02020603050405020304" pitchFamily="18" charset="0"/>
              </a:rPr>
              <a:t>for </a:t>
            </a:r>
            <a:r>
              <a:rPr lang="en-US" sz="1400" b="1" dirty="0" smtClean="0">
                <a:latin typeface="Times New Roman" panose="02020603050405020304" pitchFamily="18" charset="0"/>
                <a:cs typeface="Times New Roman" panose="02020603050405020304" pitchFamily="18" charset="0"/>
              </a:rPr>
              <a:t> Phosphorous implanted </a:t>
            </a:r>
            <a:r>
              <a:rPr lang="en-US" sz="1400" b="1" dirty="0">
                <a:latin typeface="Times New Roman" panose="02020603050405020304" pitchFamily="18" charset="0"/>
                <a:cs typeface="Times New Roman" panose="02020603050405020304" pitchFamily="18" charset="0"/>
              </a:rPr>
              <a:t>at high energy (14 MeV in silicon ) for </a:t>
            </a:r>
            <a:r>
              <a:rPr lang="en-US" sz="1400" b="1" dirty="0" smtClean="0">
                <a:latin typeface="Times New Roman" panose="02020603050405020304" pitchFamily="18" charset="0"/>
                <a:cs typeface="Times New Roman" panose="02020603050405020304" pitchFamily="18" charset="0"/>
              </a:rPr>
              <a:t>Deep-n-well , at 5 </a:t>
            </a:r>
            <a:r>
              <a:rPr lang="en-US" sz="1400" b="1" dirty="0" smtClean="0">
                <a:latin typeface="Symbol" panose="05050102010706020507" pitchFamily="18" charset="2"/>
                <a:cs typeface="Times New Roman" panose="02020603050405020304" pitchFamily="18" charset="0"/>
              </a:rPr>
              <a:t>m</a:t>
            </a:r>
            <a:r>
              <a:rPr lang="en-US" sz="1400" b="1" dirty="0" smtClean="0">
                <a:latin typeface="Times New Roman" panose="02020603050405020304" pitchFamily="18" charset="0"/>
                <a:cs typeface="Times New Roman" panose="02020603050405020304" pitchFamily="18" charset="0"/>
              </a:rPr>
              <a:t>m below the surface, no need for high doses.</a:t>
            </a:r>
            <a:endParaRPr lang="en-US" sz="1400" dirty="0"/>
          </a:p>
        </p:txBody>
      </p:sp>
      <p:pic>
        <p:nvPicPr>
          <p:cNvPr id="12" name="Picture 11"/>
          <p:cNvPicPr>
            <a:picLocks noChangeAspect="1"/>
          </p:cNvPicPr>
          <p:nvPr/>
        </p:nvPicPr>
        <p:blipFill>
          <a:blip r:embed="rId3"/>
          <a:stretch>
            <a:fillRect/>
          </a:stretch>
        </p:blipFill>
        <p:spPr>
          <a:xfrm>
            <a:off x="32250" y="1418707"/>
            <a:ext cx="7792398" cy="1735748"/>
          </a:xfrm>
          <a:prstGeom prst="rect">
            <a:avLst/>
          </a:prstGeom>
        </p:spPr>
      </p:pic>
      <p:sp>
        <p:nvSpPr>
          <p:cNvPr id="24" name="TextBox 23"/>
          <p:cNvSpPr txBox="1"/>
          <p:nvPr/>
        </p:nvSpPr>
        <p:spPr>
          <a:xfrm>
            <a:off x="2735750" y="3300257"/>
            <a:ext cx="3627497" cy="2462213"/>
          </a:xfrm>
          <a:prstGeom prst="rect">
            <a:avLst/>
          </a:prstGeom>
          <a:noFill/>
        </p:spPr>
        <p:txBody>
          <a:bodyPr wrap="square" rtlCol="0">
            <a:spAutoFit/>
          </a:bodyPr>
          <a:lstStyle/>
          <a:p>
            <a:pPr marL="285750" indent="-285750">
              <a:buFont typeface="Arial" panose="020B0604020202020204" pitchFamily="34" charset="0"/>
              <a:buChar char="•"/>
            </a:pPr>
            <a:r>
              <a:rPr lang="en-US" sz="1400" b="1" dirty="0">
                <a:latin typeface="Times New Roman" pitchFamily="18" charset="0"/>
                <a:cs typeface="Times New Roman" pitchFamily="18" charset="0"/>
              </a:rPr>
              <a:t>Alternative to ion-implantation </a:t>
            </a:r>
          </a:p>
          <a:p>
            <a:pPr marL="285750" indent="-285750">
              <a:buFont typeface="Arial" panose="020B0604020202020204" pitchFamily="34" charset="0"/>
              <a:buChar char="•"/>
            </a:pPr>
            <a:r>
              <a:rPr lang="en-US" sz="1400" b="1" dirty="0">
                <a:latin typeface="Times New Roman" pitchFamily="18" charset="0"/>
                <a:cs typeface="Times New Roman" pitchFamily="18" charset="0"/>
              </a:rPr>
              <a:t>UHV/CVD of </a:t>
            </a:r>
            <a:r>
              <a:rPr lang="en-US" sz="1400" b="1" dirty="0" err="1">
                <a:latin typeface="Times New Roman" pitchFamily="18" charset="0"/>
                <a:cs typeface="Times New Roman" pitchFamily="18" charset="0"/>
              </a:rPr>
              <a:t>SiGe</a:t>
            </a:r>
            <a:r>
              <a:rPr lang="en-US" sz="1400" b="1" dirty="0">
                <a:latin typeface="Times New Roman" pitchFamily="18" charset="0"/>
                <a:cs typeface="Times New Roman" pitchFamily="18" charset="0"/>
              </a:rPr>
              <a:t> on a silicon substrate </a:t>
            </a:r>
            <a:r>
              <a:rPr lang="en-US" sz="1400" b="1" dirty="0" smtClean="0">
                <a:latin typeface="Times New Roman" pitchFamily="18" charset="0"/>
                <a:cs typeface="Times New Roman" pitchFamily="18" charset="0"/>
              </a:rPr>
              <a:t>grown </a:t>
            </a:r>
            <a:r>
              <a:rPr lang="en-US" sz="1400" b="1" dirty="0">
                <a:latin typeface="Times New Roman" pitchFamily="18" charset="0"/>
                <a:cs typeface="Times New Roman" pitchFamily="18" charset="0"/>
              </a:rPr>
              <a:t>on  the whole wafer surface </a:t>
            </a:r>
            <a:endParaRPr lang="en-US" sz="1400" b="1" dirty="0" smtClean="0">
              <a:latin typeface="Times New Roman" pitchFamily="18" charset="0"/>
              <a:cs typeface="Times New Roman" pitchFamily="18" charset="0"/>
            </a:endParaRPr>
          </a:p>
          <a:p>
            <a:pPr marL="285750" indent="-285750">
              <a:buFont typeface="Arial" panose="020B0604020202020204" pitchFamily="34" charset="0"/>
              <a:buChar char="•"/>
            </a:pPr>
            <a:r>
              <a:rPr lang="en-US" sz="1400" b="1" dirty="0" smtClean="0">
                <a:latin typeface="Times New Roman" pitchFamily="18" charset="0"/>
                <a:cs typeface="Times New Roman" pitchFamily="18" charset="0"/>
              </a:rPr>
              <a:t>Si/ grey and Ge/blue</a:t>
            </a:r>
          </a:p>
          <a:p>
            <a:pPr marL="285750" indent="-285750">
              <a:buFont typeface="Arial" panose="020B0604020202020204" pitchFamily="34" charset="0"/>
              <a:buChar char="•"/>
            </a:pPr>
            <a:r>
              <a:rPr lang="en-US" sz="1400" b="1" dirty="0">
                <a:latin typeface="Times New Roman" pitchFamily="18" charset="0"/>
                <a:cs typeface="Times New Roman" pitchFamily="18" charset="0"/>
              </a:rPr>
              <a:t> </a:t>
            </a:r>
            <a:r>
              <a:rPr lang="en-US" sz="1400" b="1" dirty="0" err="1">
                <a:latin typeface="Times New Roman" pitchFamily="18" charset="0"/>
                <a:cs typeface="Times New Roman" pitchFamily="18" charset="0"/>
              </a:rPr>
              <a:t>Pseudomorphic</a:t>
            </a:r>
            <a:r>
              <a:rPr lang="en-US" sz="1400" b="1" dirty="0">
                <a:latin typeface="Times New Roman" pitchFamily="18" charset="0"/>
                <a:cs typeface="Times New Roman" pitchFamily="18" charset="0"/>
              </a:rPr>
              <a:t> layer (4%, lattice mismatch between Ge and Si) </a:t>
            </a:r>
          </a:p>
          <a:p>
            <a:pPr marL="285750" indent="-285750">
              <a:buFont typeface="Arial" panose="020B0604020202020204" pitchFamily="34" charset="0"/>
              <a:buChar char="•"/>
            </a:pPr>
            <a:r>
              <a:rPr lang="en-US" sz="1400" b="1" dirty="0">
                <a:latin typeface="Times New Roman" pitchFamily="18" charset="0"/>
                <a:cs typeface="Times New Roman" pitchFamily="18" charset="0"/>
              </a:rPr>
              <a:t>Ge lattice constant : </a:t>
            </a:r>
            <a:r>
              <a:rPr lang="en-US" sz="1400" b="1" dirty="0" smtClean="0">
                <a:latin typeface="Times New Roman" pitchFamily="18" charset="0"/>
                <a:cs typeface="Times New Roman" pitchFamily="18" charset="0"/>
              </a:rPr>
              <a:t>0.565 </a:t>
            </a:r>
            <a:r>
              <a:rPr lang="en-US" sz="1400" b="1" dirty="0">
                <a:latin typeface="Times New Roman" pitchFamily="18" charset="0"/>
                <a:cs typeface="Times New Roman" pitchFamily="18" charset="0"/>
              </a:rPr>
              <a:t>nm and Si : </a:t>
            </a:r>
            <a:r>
              <a:rPr lang="en-US" sz="1400" b="1" dirty="0" smtClean="0">
                <a:latin typeface="Times New Roman" pitchFamily="18" charset="0"/>
                <a:cs typeface="Times New Roman" pitchFamily="18" charset="0"/>
              </a:rPr>
              <a:t>0.5431 </a:t>
            </a:r>
            <a:r>
              <a:rPr lang="en-US" sz="1400" b="1" dirty="0">
                <a:latin typeface="Times New Roman" pitchFamily="18" charset="0"/>
                <a:cs typeface="Times New Roman" pitchFamily="18" charset="0"/>
              </a:rPr>
              <a:t>nm</a:t>
            </a:r>
          </a:p>
          <a:p>
            <a:pPr marL="285750" indent="-285750">
              <a:buFont typeface="Arial" panose="020B0604020202020204" pitchFamily="34" charset="0"/>
              <a:buChar char="•"/>
            </a:pPr>
            <a:r>
              <a:rPr lang="en-US" sz="1400" b="1" dirty="0" smtClean="0">
                <a:latin typeface="Times New Roman" pitchFamily="18" charset="0"/>
                <a:cs typeface="Times New Roman" pitchFamily="18" charset="0"/>
              </a:rPr>
              <a:t>Normally </a:t>
            </a:r>
            <a:r>
              <a:rPr lang="en-US" sz="1400" b="1" dirty="0">
                <a:latin typeface="Times New Roman" pitchFamily="18" charset="0"/>
                <a:cs typeface="Times New Roman" pitchFamily="18" charset="0"/>
              </a:rPr>
              <a:t>Ge/Si compressively </a:t>
            </a:r>
            <a:r>
              <a:rPr lang="en-US" sz="1400" b="1" dirty="0" smtClean="0">
                <a:latin typeface="Times New Roman" pitchFamily="18" charset="0"/>
                <a:cs typeface="Times New Roman" pitchFamily="18" charset="0"/>
              </a:rPr>
              <a:t>strained</a:t>
            </a:r>
          </a:p>
          <a:p>
            <a:pPr marL="285750" indent="-285750">
              <a:buFont typeface="Arial" panose="020B0604020202020204" pitchFamily="34" charset="0"/>
              <a:buChar char="•"/>
            </a:pPr>
            <a:r>
              <a:rPr lang="en-US" sz="1400" b="1" dirty="0" smtClean="0">
                <a:latin typeface="Times New Roman" pitchFamily="18" charset="0"/>
                <a:cs typeface="Times New Roman" pitchFamily="18" charset="0"/>
              </a:rPr>
              <a:t>Ge &gt;&gt; 20 nm </a:t>
            </a:r>
            <a:r>
              <a:rPr lang="en-US" sz="1400" b="1" dirty="0">
                <a:latin typeface="Times New Roman" pitchFamily="18" charset="0"/>
                <a:cs typeface="Times New Roman" pitchFamily="18" charset="0"/>
              </a:rPr>
              <a:t>metastable or </a:t>
            </a:r>
            <a:r>
              <a:rPr lang="en-US" sz="1400" b="1" dirty="0" smtClean="0">
                <a:latin typeface="Times New Roman" pitchFamily="18" charset="0"/>
                <a:cs typeface="Times New Roman" pitchFamily="18" charset="0"/>
              </a:rPr>
              <a:t>relaxed</a:t>
            </a:r>
          </a:p>
          <a:p>
            <a:pPr marL="285750" indent="-285750">
              <a:buFont typeface="Arial" panose="020B0604020202020204" pitchFamily="34" charset="0"/>
              <a:buChar char="•"/>
            </a:pPr>
            <a:r>
              <a:rPr lang="en-US" sz="1400" b="1" dirty="0" smtClean="0">
                <a:latin typeface="Times New Roman" pitchFamily="18" charset="0"/>
                <a:cs typeface="Times New Roman" pitchFamily="18" charset="0"/>
              </a:rPr>
              <a:t>C2N </a:t>
            </a:r>
            <a:r>
              <a:rPr lang="en-US" sz="1400" b="1" dirty="0" err="1" smtClean="0">
                <a:latin typeface="Times New Roman" pitchFamily="18" charset="0"/>
                <a:cs typeface="Times New Roman" pitchFamily="18" charset="0"/>
              </a:rPr>
              <a:t>equipement</a:t>
            </a:r>
            <a:endParaRPr lang="en-US" sz="1400" b="1" dirty="0">
              <a:latin typeface="Times New Roman" pitchFamily="18" charset="0"/>
              <a:cs typeface="Times New Roman" pitchFamily="18" charset="0"/>
            </a:endParaRPr>
          </a:p>
        </p:txBody>
      </p:sp>
      <p:pic>
        <p:nvPicPr>
          <p:cNvPr id="31" name="Picture 30"/>
          <p:cNvPicPr>
            <a:picLocks noChangeAspect="1"/>
          </p:cNvPicPr>
          <p:nvPr/>
        </p:nvPicPr>
        <p:blipFill>
          <a:blip r:embed="rId4"/>
          <a:stretch>
            <a:fillRect/>
          </a:stretch>
        </p:blipFill>
        <p:spPr>
          <a:xfrm>
            <a:off x="6463054" y="5511930"/>
            <a:ext cx="2177178" cy="278195"/>
          </a:xfrm>
          <a:prstGeom prst="rect">
            <a:avLst/>
          </a:prstGeom>
        </p:spPr>
      </p:pic>
      <p:pic>
        <p:nvPicPr>
          <p:cNvPr id="32" name="Picture 31"/>
          <p:cNvPicPr>
            <a:picLocks noChangeAspect="1"/>
          </p:cNvPicPr>
          <p:nvPr/>
        </p:nvPicPr>
        <p:blipFill>
          <a:blip r:embed="rId5"/>
          <a:stretch>
            <a:fillRect/>
          </a:stretch>
        </p:blipFill>
        <p:spPr>
          <a:xfrm>
            <a:off x="6219233" y="3814442"/>
            <a:ext cx="2491905" cy="759402"/>
          </a:xfrm>
          <a:prstGeom prst="rect">
            <a:avLst/>
          </a:prstGeom>
        </p:spPr>
      </p:pic>
      <p:pic>
        <p:nvPicPr>
          <p:cNvPr id="33" name="Picture 32"/>
          <p:cNvPicPr>
            <a:picLocks noChangeAspect="1"/>
          </p:cNvPicPr>
          <p:nvPr/>
        </p:nvPicPr>
        <p:blipFill>
          <a:blip r:embed="rId6"/>
          <a:stretch>
            <a:fillRect/>
          </a:stretch>
        </p:blipFill>
        <p:spPr>
          <a:xfrm>
            <a:off x="6248134" y="4668516"/>
            <a:ext cx="2463004" cy="750594"/>
          </a:xfrm>
          <a:prstGeom prst="rect">
            <a:avLst/>
          </a:prstGeom>
        </p:spPr>
      </p:pic>
      <p:pic>
        <p:nvPicPr>
          <p:cNvPr id="34" name="Picture 33"/>
          <p:cNvPicPr>
            <a:picLocks noChangeAspect="1"/>
          </p:cNvPicPr>
          <p:nvPr/>
        </p:nvPicPr>
        <p:blipFill>
          <a:blip r:embed="rId7"/>
          <a:stretch>
            <a:fillRect/>
          </a:stretch>
        </p:blipFill>
        <p:spPr>
          <a:xfrm flipV="1">
            <a:off x="6452002" y="4959836"/>
            <a:ext cx="2055267" cy="125368"/>
          </a:xfrm>
          <a:prstGeom prst="rect">
            <a:avLst/>
          </a:prstGeom>
        </p:spPr>
      </p:pic>
      <p:pic>
        <p:nvPicPr>
          <p:cNvPr id="35" name="Picture 34"/>
          <p:cNvPicPr>
            <a:picLocks noChangeAspect="1"/>
          </p:cNvPicPr>
          <p:nvPr/>
        </p:nvPicPr>
        <p:blipFill>
          <a:blip r:embed="rId8"/>
          <a:stretch>
            <a:fillRect/>
          </a:stretch>
        </p:blipFill>
        <p:spPr>
          <a:xfrm>
            <a:off x="6246559" y="5507981"/>
            <a:ext cx="2493480" cy="762066"/>
          </a:xfrm>
          <a:prstGeom prst="rect">
            <a:avLst/>
          </a:prstGeom>
        </p:spPr>
      </p:pic>
      <p:pic>
        <p:nvPicPr>
          <p:cNvPr id="36" name="Picture 35"/>
          <p:cNvPicPr>
            <a:picLocks noChangeAspect="1"/>
          </p:cNvPicPr>
          <p:nvPr/>
        </p:nvPicPr>
        <p:blipFill>
          <a:blip r:embed="rId9"/>
          <a:stretch>
            <a:fillRect/>
          </a:stretch>
        </p:blipFill>
        <p:spPr>
          <a:xfrm>
            <a:off x="6466034" y="5788641"/>
            <a:ext cx="2054530" cy="121931"/>
          </a:xfrm>
          <a:prstGeom prst="rect">
            <a:avLst/>
          </a:prstGeom>
        </p:spPr>
      </p:pic>
      <p:sp>
        <p:nvSpPr>
          <p:cNvPr id="37" name="TextBox 36"/>
          <p:cNvSpPr txBox="1"/>
          <p:nvPr/>
        </p:nvSpPr>
        <p:spPr>
          <a:xfrm>
            <a:off x="6789353" y="3397774"/>
            <a:ext cx="1225943" cy="738664"/>
          </a:xfrm>
          <a:prstGeom prst="rect">
            <a:avLst/>
          </a:prstGeom>
          <a:noFill/>
        </p:spPr>
        <p:txBody>
          <a:bodyPr wrap="square" rtlCol="0">
            <a:spAutoFit/>
          </a:bodyPr>
          <a:lstStyle/>
          <a:p>
            <a:r>
              <a:rPr lang="en-GB" sz="1400" b="1" dirty="0" smtClean="0">
                <a:latin typeface="Times New Roman" panose="02020603050405020304" pitchFamily="18" charset="0"/>
                <a:cs typeface="Times New Roman" panose="02020603050405020304" pitchFamily="18" charset="0"/>
              </a:rPr>
              <a:t>Selectively etched and </a:t>
            </a:r>
          </a:p>
          <a:p>
            <a:r>
              <a:rPr lang="en-GB" sz="1400" b="1" dirty="0" smtClean="0">
                <a:latin typeface="Times New Roman" panose="02020603050405020304" pitchFamily="18" charset="0"/>
                <a:cs typeface="Times New Roman" panose="02020603050405020304" pitchFamily="18" charset="0"/>
              </a:rPr>
              <a:t>grown</a:t>
            </a:r>
            <a:endParaRPr lang="fr-FR" sz="1400" b="1" dirty="0">
              <a:latin typeface="Times New Roman" panose="02020603050405020304" pitchFamily="18" charset="0"/>
              <a:cs typeface="Times New Roman" panose="02020603050405020304" pitchFamily="18" charset="0"/>
            </a:endParaRPr>
          </a:p>
        </p:txBody>
      </p:sp>
      <p:pic>
        <p:nvPicPr>
          <p:cNvPr id="38" name="Picture 3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0310" y="5624857"/>
            <a:ext cx="2286198" cy="723963"/>
          </a:xfrm>
          <a:prstGeom prst="rect">
            <a:avLst/>
          </a:prstGeom>
        </p:spPr>
      </p:pic>
      <p:pic>
        <p:nvPicPr>
          <p:cNvPr id="25" name="Picture 24"/>
          <p:cNvPicPr>
            <a:picLocks noChangeAspect="1"/>
          </p:cNvPicPr>
          <p:nvPr/>
        </p:nvPicPr>
        <p:blipFill>
          <a:blip r:embed="rId11"/>
          <a:stretch>
            <a:fillRect/>
          </a:stretch>
        </p:blipFill>
        <p:spPr>
          <a:xfrm>
            <a:off x="227289" y="3317564"/>
            <a:ext cx="2271365" cy="313532"/>
          </a:xfrm>
          <a:prstGeom prst="rect">
            <a:avLst/>
          </a:prstGeom>
        </p:spPr>
      </p:pic>
      <p:pic>
        <p:nvPicPr>
          <p:cNvPr id="26" name="Picture 25"/>
          <p:cNvPicPr>
            <a:picLocks noChangeAspect="1"/>
          </p:cNvPicPr>
          <p:nvPr/>
        </p:nvPicPr>
        <p:blipFill>
          <a:blip r:embed="rId12"/>
          <a:stretch>
            <a:fillRect/>
          </a:stretch>
        </p:blipFill>
        <p:spPr>
          <a:xfrm>
            <a:off x="235210" y="3720287"/>
            <a:ext cx="2271365" cy="111478"/>
          </a:xfrm>
          <a:prstGeom prst="rect">
            <a:avLst/>
          </a:prstGeom>
          <a:solidFill>
            <a:srgbClr val="00B050">
              <a:alpha val="10000"/>
            </a:srgbClr>
          </a:solidFill>
        </p:spPr>
      </p:pic>
      <p:pic>
        <p:nvPicPr>
          <p:cNvPr id="27" name="Picture 26"/>
          <p:cNvPicPr>
            <a:picLocks noChangeAspect="1"/>
          </p:cNvPicPr>
          <p:nvPr/>
        </p:nvPicPr>
        <p:blipFill>
          <a:blip r:embed="rId13"/>
          <a:stretch>
            <a:fillRect/>
          </a:stretch>
        </p:blipFill>
        <p:spPr>
          <a:xfrm>
            <a:off x="232570" y="3828625"/>
            <a:ext cx="2274005" cy="310923"/>
          </a:xfrm>
          <a:prstGeom prst="rect">
            <a:avLst/>
          </a:prstGeom>
        </p:spPr>
      </p:pic>
      <p:pic>
        <p:nvPicPr>
          <p:cNvPr id="28" name="Picture 27"/>
          <p:cNvPicPr>
            <a:picLocks noChangeAspect="1"/>
          </p:cNvPicPr>
          <p:nvPr/>
        </p:nvPicPr>
        <p:blipFill>
          <a:blip r:embed="rId14"/>
          <a:stretch>
            <a:fillRect/>
          </a:stretch>
        </p:blipFill>
        <p:spPr>
          <a:xfrm>
            <a:off x="227288" y="4273309"/>
            <a:ext cx="2271365" cy="111479"/>
          </a:xfrm>
          <a:prstGeom prst="rect">
            <a:avLst/>
          </a:prstGeom>
        </p:spPr>
      </p:pic>
      <p:pic>
        <p:nvPicPr>
          <p:cNvPr id="29" name="Picture 28"/>
          <p:cNvPicPr>
            <a:picLocks noChangeAspect="1"/>
          </p:cNvPicPr>
          <p:nvPr/>
        </p:nvPicPr>
        <p:blipFill>
          <a:blip r:embed="rId13"/>
          <a:stretch>
            <a:fillRect/>
          </a:stretch>
        </p:blipFill>
        <p:spPr>
          <a:xfrm>
            <a:off x="227288" y="4515409"/>
            <a:ext cx="2274005" cy="310923"/>
          </a:xfrm>
          <a:prstGeom prst="rect">
            <a:avLst/>
          </a:prstGeom>
        </p:spPr>
      </p:pic>
      <p:pic>
        <p:nvPicPr>
          <p:cNvPr id="30" name="Picture 29"/>
          <p:cNvPicPr>
            <a:picLocks noChangeAspect="1"/>
          </p:cNvPicPr>
          <p:nvPr/>
        </p:nvPicPr>
        <p:blipFill>
          <a:blip r:embed="rId15"/>
          <a:stretch>
            <a:fillRect/>
          </a:stretch>
        </p:blipFill>
        <p:spPr>
          <a:xfrm>
            <a:off x="235210" y="4393225"/>
            <a:ext cx="2274005" cy="115834"/>
          </a:xfrm>
          <a:prstGeom prst="rect">
            <a:avLst/>
          </a:prstGeom>
        </p:spPr>
      </p:pic>
      <p:pic>
        <p:nvPicPr>
          <p:cNvPr id="3" name="Picture 2"/>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279878" y="3397774"/>
            <a:ext cx="1921521" cy="1630921"/>
          </a:xfrm>
          <a:prstGeom prst="rect">
            <a:avLst/>
          </a:prstGeom>
        </p:spPr>
      </p:pic>
      <p:pic>
        <p:nvPicPr>
          <p:cNvPr id="10" name="Picture 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279878" y="5073410"/>
            <a:ext cx="2127108" cy="960522"/>
          </a:xfrm>
          <a:prstGeom prst="rect">
            <a:avLst/>
          </a:prstGeom>
        </p:spPr>
      </p:pic>
    </p:spTree>
    <p:extLst>
      <p:ext uri="{BB962C8B-B14F-4D97-AF65-F5344CB8AC3E}">
        <p14:creationId xmlns:p14="http://schemas.microsoft.com/office/powerpoint/2010/main" val="13886824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085" y="233240"/>
            <a:ext cx="10275277" cy="830629"/>
          </a:xfrm>
        </p:spPr>
        <p:txBody>
          <a:bodyPr/>
          <a:lstStyle/>
          <a:p>
            <a:pPr algn="ct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6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970085" y="1505596"/>
            <a:ext cx="10908324" cy="2679542"/>
          </a:xfrm>
        </p:spPr>
        <p:txBody>
          <a:bodyPr>
            <a:normAutofit lnSpcReduction="10000"/>
          </a:bodyPr>
          <a:lstStyle/>
          <a:p>
            <a:r>
              <a:rPr lang="en-GB" sz="1600" b="1" dirty="0" smtClean="0">
                <a:latin typeface="Times New Roman" panose="02020603050405020304" pitchFamily="18" charset="0"/>
                <a:cs typeface="Times New Roman" panose="02020603050405020304" pitchFamily="18" charset="0"/>
              </a:rPr>
              <a:t>Device simulations have been extended to the case of p-channel device and are encouraging</a:t>
            </a:r>
          </a:p>
          <a:p>
            <a:r>
              <a:rPr lang="en-GB" sz="1600" b="1" dirty="0" smtClean="0">
                <a:latin typeface="Times New Roman" panose="02020603050405020304" pitchFamily="18" charset="0"/>
                <a:cs typeface="Times New Roman" panose="02020603050405020304" pitchFamily="18" charset="0"/>
              </a:rPr>
              <a:t>Characterisation of Si/Ge/Si epi layers are under way. These were made at C2N by Charles </a:t>
            </a:r>
            <a:r>
              <a:rPr lang="en-GB" sz="1600" b="1" dirty="0" err="1" smtClean="0">
                <a:latin typeface="Times New Roman" panose="02020603050405020304" pitchFamily="18" charset="0"/>
                <a:cs typeface="Times New Roman" panose="02020603050405020304" pitchFamily="18" charset="0"/>
              </a:rPr>
              <a:t>Renard</a:t>
            </a:r>
            <a:r>
              <a:rPr lang="en-GB" sz="1600" b="1" dirty="0" smtClean="0">
                <a:latin typeface="Times New Roman" panose="02020603050405020304" pitchFamily="18" charset="0"/>
                <a:cs typeface="Times New Roman" panose="02020603050405020304" pitchFamily="18" charset="0"/>
              </a:rPr>
              <a:t> and </a:t>
            </a:r>
            <a:r>
              <a:rPr lang="en-GB" sz="1600" b="1" dirty="0" err="1" smtClean="0">
                <a:latin typeface="Times New Roman" panose="02020603050405020304" pitchFamily="18" charset="0"/>
                <a:cs typeface="Times New Roman" panose="02020603050405020304" pitchFamily="18" charset="0"/>
              </a:rPr>
              <a:t>coworkers</a:t>
            </a:r>
            <a:r>
              <a:rPr lang="en-GB" sz="1600" b="1" dirty="0" smtClean="0">
                <a:latin typeface="Times New Roman" panose="02020603050405020304" pitchFamily="18" charset="0"/>
                <a:cs typeface="Times New Roman" panose="02020603050405020304" pitchFamily="18" charset="0"/>
              </a:rPr>
              <a:t> </a:t>
            </a:r>
          </a:p>
          <a:p>
            <a:r>
              <a:rPr lang="en-GB" sz="1600" b="1" dirty="0" smtClean="0">
                <a:latin typeface="Times New Roman" panose="02020603050405020304" pitchFamily="18" charset="0"/>
                <a:cs typeface="Times New Roman" panose="02020603050405020304" pitchFamily="18" charset="0"/>
              </a:rPr>
              <a:t>Work is under way to make a MOS process with reduced thermal budget, to limit inter diffusion</a:t>
            </a:r>
          </a:p>
          <a:p>
            <a:r>
              <a:rPr lang="en-GB" sz="1600" b="1" dirty="0" smtClean="0">
                <a:latin typeface="Times New Roman" panose="02020603050405020304" pitchFamily="18" charset="0"/>
                <a:cs typeface="Times New Roman" panose="02020603050405020304" pitchFamily="18" charset="0"/>
              </a:rPr>
              <a:t>Participating institutes are welcome, and people too, for simulation, modelling , characterisation and technology</a:t>
            </a:r>
          </a:p>
          <a:p>
            <a:r>
              <a:rPr lang="en-GB" sz="1600" b="1" dirty="0" smtClean="0">
                <a:latin typeface="Times New Roman" panose="02020603050405020304" pitchFamily="18" charset="0"/>
                <a:cs typeface="Times New Roman" panose="02020603050405020304" pitchFamily="18" charset="0"/>
              </a:rPr>
              <a:t>The project is open, some collaboration with </a:t>
            </a:r>
            <a:r>
              <a:rPr lang="en-GB" sz="1600" b="1" dirty="0" err="1" smtClean="0">
                <a:latin typeface="Times New Roman" panose="02020603050405020304" pitchFamily="18" charset="0"/>
                <a:cs typeface="Times New Roman" panose="02020603050405020304" pitchFamily="18" charset="0"/>
              </a:rPr>
              <a:t>DEPFETor</a:t>
            </a:r>
            <a:r>
              <a:rPr lang="en-GB" sz="1600" b="1" dirty="0" smtClean="0">
                <a:latin typeface="Times New Roman" panose="02020603050405020304" pitchFamily="18" charset="0"/>
                <a:cs typeface="Times New Roman" panose="02020603050405020304" pitchFamily="18" charset="0"/>
              </a:rPr>
              <a:t> CMOS researchers   would be particularly appreciated</a:t>
            </a:r>
          </a:p>
          <a:p>
            <a:r>
              <a:rPr lang="en-GB" sz="1600" b="1" dirty="0" smtClean="0">
                <a:latin typeface="Times New Roman" panose="02020603050405020304" pitchFamily="18" charset="0"/>
                <a:cs typeface="Times New Roman" panose="02020603050405020304" pitchFamily="18" charset="0"/>
              </a:rPr>
              <a:t>ILC and FCC would benefit from this R&amp;D , joint R&amp;D ?</a:t>
            </a:r>
          </a:p>
          <a:p>
            <a:r>
              <a:rPr lang="en-GB" sz="1600" b="1" dirty="0" smtClean="0">
                <a:latin typeface="Times New Roman" panose="02020603050405020304" pitchFamily="18" charset="0"/>
                <a:cs typeface="Times New Roman" panose="02020603050405020304" pitchFamily="18" charset="0"/>
              </a:rPr>
              <a:t>Work with  facilities or laboratories with material characterisation competences  is sought: ion implantation, SIMS, RBS, electrical measurements such DLTS, epitaxial growth and CMOS processing , this would contribute to accelerate the developments along with irradiation facilities</a:t>
            </a:r>
            <a:endParaRPr lang="fr-FR" sz="16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056F26E1-5A78-485C-B6A2-8AC7A18BBF80}"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16</a:t>
            </a:fld>
            <a:endParaRPr lang="fr-FR"/>
          </a:p>
        </p:txBody>
      </p:sp>
      <p:sp>
        <p:nvSpPr>
          <p:cNvPr id="10" name="TextBox 9"/>
          <p:cNvSpPr txBox="1"/>
          <p:nvPr/>
        </p:nvSpPr>
        <p:spPr>
          <a:xfrm>
            <a:off x="4331677" y="1063869"/>
            <a:ext cx="3821723" cy="369332"/>
          </a:xfrm>
          <a:prstGeom prst="rect">
            <a:avLst/>
          </a:prstGeom>
          <a:noFill/>
        </p:spPr>
        <p:txBody>
          <a:bodyPr wrap="square" rtlCol="0">
            <a:spAutoFit/>
          </a:bodyPr>
          <a:lstStyle/>
          <a:p>
            <a:pPr marL="400050" indent="-400050">
              <a:buFont typeface="+mj-lt"/>
              <a:buAutoNum type="romanUcPeriod" startAt="7"/>
            </a:pPr>
            <a:r>
              <a:rPr lang="en-GB" b="1" dirty="0">
                <a:latin typeface="Times New Roman" panose="02020603050405020304" pitchFamily="18" charset="0"/>
                <a:cs typeface="Times New Roman" panose="02020603050405020304" pitchFamily="18" charset="0"/>
              </a:rPr>
              <a:t>Summary and further  work</a:t>
            </a:r>
          </a:p>
        </p:txBody>
      </p:sp>
      <p:sp>
        <p:nvSpPr>
          <p:cNvPr id="11" name="TextBox 10"/>
          <p:cNvSpPr txBox="1"/>
          <p:nvPr/>
        </p:nvSpPr>
        <p:spPr>
          <a:xfrm>
            <a:off x="833803" y="4185138"/>
            <a:ext cx="11196831" cy="1477328"/>
          </a:xfrm>
          <a:prstGeom prst="rect">
            <a:avLst/>
          </a:prstGeom>
          <a:noFill/>
        </p:spPr>
        <p:txBody>
          <a:bodyPr wrap="square" rtlCol="0">
            <a:spAutoFit/>
          </a:bodyPr>
          <a:lstStyle/>
          <a:p>
            <a:r>
              <a:rPr lang="en-GB" b="1" dirty="0" smtClean="0">
                <a:solidFill>
                  <a:srgbClr val="0070C0"/>
                </a:solidFill>
                <a:latin typeface="Times New Roman" panose="02020603050405020304" pitchFamily="18" charset="0"/>
                <a:cs typeface="Times New Roman" panose="02020603050405020304" pitchFamily="18" charset="0"/>
              </a:rPr>
              <a:t>Contributions from : Charles </a:t>
            </a:r>
            <a:r>
              <a:rPr lang="en-GB" b="1" dirty="0" err="1" smtClean="0">
                <a:solidFill>
                  <a:srgbClr val="0070C0"/>
                </a:solidFill>
                <a:latin typeface="Times New Roman" panose="02020603050405020304" pitchFamily="18" charset="0"/>
                <a:cs typeface="Times New Roman" panose="02020603050405020304" pitchFamily="18" charset="0"/>
              </a:rPr>
              <a:t>Renard</a:t>
            </a:r>
            <a:r>
              <a:rPr lang="en-GB" b="1" dirty="0" smtClean="0">
                <a:solidFill>
                  <a:srgbClr val="0070C0"/>
                </a:solidFill>
                <a:latin typeface="Times New Roman" panose="02020603050405020304" pitchFamily="18" charset="0"/>
                <a:cs typeface="Times New Roman" panose="02020603050405020304" pitchFamily="18" charset="0"/>
              </a:rPr>
              <a:t> (C2N) and G. </a:t>
            </a:r>
            <a:r>
              <a:rPr lang="en-GB" b="1" dirty="0" err="1" smtClean="0">
                <a:solidFill>
                  <a:srgbClr val="0070C0"/>
                </a:solidFill>
                <a:latin typeface="Times New Roman" panose="02020603050405020304" pitchFamily="18" charset="0"/>
                <a:cs typeface="Times New Roman" panose="02020603050405020304" pitchFamily="18" charset="0"/>
              </a:rPr>
              <a:t>Hallais</a:t>
            </a:r>
            <a:r>
              <a:rPr lang="en-GB" b="1" dirty="0" smtClean="0">
                <a:solidFill>
                  <a:srgbClr val="0070C0"/>
                </a:solidFill>
                <a:latin typeface="Times New Roman" panose="02020603050405020304" pitchFamily="18" charset="0"/>
                <a:cs typeface="Times New Roman" panose="02020603050405020304" pitchFamily="18" charset="0"/>
              </a:rPr>
              <a:t>, Francois </a:t>
            </a:r>
            <a:r>
              <a:rPr lang="en-GB" b="1" dirty="0" err="1" smtClean="0">
                <a:solidFill>
                  <a:srgbClr val="0070C0"/>
                </a:solidFill>
                <a:latin typeface="Times New Roman" panose="02020603050405020304" pitchFamily="18" charset="0"/>
                <a:cs typeface="Times New Roman" panose="02020603050405020304" pitchFamily="18" charset="0"/>
              </a:rPr>
              <a:t>Jomard</a:t>
            </a:r>
            <a:r>
              <a:rPr lang="en-GB" b="1" dirty="0" smtClean="0">
                <a:solidFill>
                  <a:srgbClr val="0070C0"/>
                </a:solidFill>
                <a:latin typeface="Times New Roman" panose="02020603050405020304" pitchFamily="18" charset="0"/>
                <a:cs typeface="Times New Roman" panose="02020603050405020304" pitchFamily="18" charset="0"/>
              </a:rPr>
              <a:t>  (GEMAC), Francois </a:t>
            </a:r>
            <a:r>
              <a:rPr lang="en-GB" b="1" dirty="0" err="1" smtClean="0">
                <a:solidFill>
                  <a:srgbClr val="0070C0"/>
                </a:solidFill>
                <a:latin typeface="Times New Roman" panose="02020603050405020304" pitchFamily="18" charset="0"/>
                <a:cs typeface="Times New Roman" panose="02020603050405020304" pitchFamily="18" charset="0"/>
              </a:rPr>
              <a:t>Olivie</a:t>
            </a:r>
            <a:r>
              <a:rPr lang="en-GB" b="1" dirty="0" smtClean="0">
                <a:solidFill>
                  <a:srgbClr val="0070C0"/>
                </a:solidFill>
                <a:latin typeface="Times New Roman" panose="02020603050405020304" pitchFamily="18" charset="0"/>
                <a:cs typeface="Times New Roman" panose="02020603050405020304" pitchFamily="18" charset="0"/>
              </a:rPr>
              <a:t> and </a:t>
            </a:r>
            <a:r>
              <a:rPr lang="en-GB" b="1" dirty="0" err="1" smtClean="0">
                <a:solidFill>
                  <a:srgbClr val="0070C0"/>
                </a:solidFill>
                <a:latin typeface="Times New Roman" panose="02020603050405020304" pitchFamily="18" charset="0"/>
                <a:cs typeface="Times New Roman" panose="02020603050405020304" pitchFamily="18" charset="0"/>
              </a:rPr>
              <a:t>coworkers</a:t>
            </a:r>
            <a:r>
              <a:rPr lang="en-GB" b="1" dirty="0" smtClean="0">
                <a:solidFill>
                  <a:srgbClr val="0070C0"/>
                </a:solidFill>
                <a:latin typeface="Times New Roman" panose="02020603050405020304" pitchFamily="18" charset="0"/>
                <a:cs typeface="Times New Roman" panose="02020603050405020304" pitchFamily="18" charset="0"/>
              </a:rPr>
              <a:t> (LAAS), the EMIR network </a:t>
            </a:r>
            <a:r>
              <a:rPr lang="en-GB" b="1" dirty="0">
                <a:solidFill>
                  <a:srgbClr val="0070C0"/>
                </a:solidFill>
                <a:latin typeface="Times New Roman" panose="02020603050405020304" pitchFamily="18" charset="0"/>
                <a:cs typeface="Times New Roman" panose="02020603050405020304" pitchFamily="18" charset="0"/>
              </a:rPr>
              <a:t>(</a:t>
            </a:r>
            <a:r>
              <a:rPr lang="en-GB" b="1" dirty="0" err="1" smtClean="0">
                <a:solidFill>
                  <a:srgbClr val="0070C0"/>
                </a:solidFill>
                <a:latin typeface="Times New Roman" panose="02020603050405020304" pitchFamily="18" charset="0"/>
                <a:cs typeface="Times New Roman" panose="02020603050405020304" pitchFamily="18" charset="0"/>
              </a:rPr>
              <a:t>Jannus</a:t>
            </a:r>
            <a:r>
              <a:rPr lang="en-GB" b="1" dirty="0" smtClean="0">
                <a:solidFill>
                  <a:srgbClr val="0070C0"/>
                </a:solidFill>
                <a:latin typeface="Times New Roman" panose="02020603050405020304" pitchFamily="18" charset="0"/>
                <a:cs typeface="Times New Roman" panose="02020603050405020304" pitchFamily="18" charset="0"/>
              </a:rPr>
              <a:t>/</a:t>
            </a:r>
            <a:r>
              <a:rPr lang="en-GB" b="1" dirty="0" err="1" smtClean="0">
                <a:solidFill>
                  <a:srgbClr val="0070C0"/>
                </a:solidFill>
                <a:latin typeface="Times New Roman" panose="02020603050405020304" pitchFamily="18" charset="0"/>
                <a:cs typeface="Times New Roman" panose="02020603050405020304" pitchFamily="18" charset="0"/>
              </a:rPr>
              <a:t>Saclay</a:t>
            </a:r>
            <a:r>
              <a:rPr lang="en-GB" b="1" dirty="0" smtClean="0">
                <a:solidFill>
                  <a:srgbClr val="0070C0"/>
                </a:solidFill>
                <a:latin typeface="Times New Roman" panose="02020603050405020304" pitchFamily="18" charset="0"/>
                <a:cs typeface="Times New Roman" panose="02020603050405020304" pitchFamily="18" charset="0"/>
              </a:rPr>
              <a:t>) with </a:t>
            </a:r>
            <a:r>
              <a:rPr lang="en-GB" b="1" dirty="0" err="1" smtClean="0">
                <a:solidFill>
                  <a:srgbClr val="0070C0"/>
                </a:solidFill>
                <a:latin typeface="Times New Roman" panose="02020603050405020304" pitchFamily="18" charset="0"/>
                <a:cs typeface="Times New Roman" panose="02020603050405020304" pitchFamily="18" charset="0"/>
              </a:rPr>
              <a:t>G.Gutierrez</a:t>
            </a:r>
            <a:r>
              <a:rPr lang="en-GB" b="1" dirty="0" smtClean="0">
                <a:solidFill>
                  <a:srgbClr val="0070C0"/>
                </a:solidFill>
                <a:latin typeface="Times New Roman" panose="02020603050405020304" pitchFamily="18" charset="0"/>
                <a:cs typeface="Times New Roman" panose="02020603050405020304" pitchFamily="18" charset="0"/>
              </a:rPr>
              <a:t> </a:t>
            </a:r>
          </a:p>
          <a:p>
            <a:r>
              <a:rPr lang="en-GB" b="1" dirty="0" err="1" smtClean="0">
                <a:solidFill>
                  <a:srgbClr val="0070C0"/>
                </a:solidFill>
                <a:latin typeface="Times New Roman" panose="02020603050405020304" pitchFamily="18" charset="0"/>
                <a:cs typeface="Times New Roman" panose="02020603050405020304" pitchFamily="18" charset="0"/>
              </a:rPr>
              <a:t>Jannus</a:t>
            </a:r>
            <a:r>
              <a:rPr lang="en-GB" b="1" dirty="0" smtClean="0">
                <a:solidFill>
                  <a:srgbClr val="0070C0"/>
                </a:solidFill>
                <a:latin typeface="Times New Roman" panose="02020603050405020304" pitchFamily="18" charset="0"/>
                <a:cs typeface="Times New Roman" panose="02020603050405020304" pitchFamily="18" charset="0"/>
              </a:rPr>
              <a:t>: Joint Accelerators for Nano  and Nuclear Science); C2N Centre de Nano Science et de Nanotechnologies</a:t>
            </a:r>
          </a:p>
          <a:p>
            <a:r>
              <a:rPr lang="en-GB" b="1" dirty="0" err="1" smtClean="0">
                <a:solidFill>
                  <a:srgbClr val="0070C0"/>
                </a:solidFill>
                <a:latin typeface="Times New Roman" panose="02020603050405020304" pitchFamily="18" charset="0"/>
                <a:cs typeface="Times New Roman" panose="02020603050405020304" pitchFamily="18" charset="0"/>
              </a:rPr>
              <a:t>Laboratoire</a:t>
            </a:r>
            <a:r>
              <a:rPr lang="en-GB" b="1" dirty="0" smtClean="0">
                <a:solidFill>
                  <a:srgbClr val="0070C0"/>
                </a:solidFill>
                <a:latin typeface="Times New Roman" panose="02020603050405020304" pitchFamily="18" charset="0"/>
                <a:cs typeface="Times New Roman" panose="02020603050405020304" pitchFamily="18" charset="0"/>
              </a:rPr>
              <a:t> </a:t>
            </a:r>
            <a:r>
              <a:rPr lang="en-GB" b="1" dirty="0" err="1" smtClean="0">
                <a:solidFill>
                  <a:srgbClr val="0070C0"/>
                </a:solidFill>
                <a:latin typeface="Times New Roman" panose="02020603050405020304" pitchFamily="18" charset="0"/>
                <a:cs typeface="Times New Roman" panose="02020603050405020304" pitchFamily="18" charset="0"/>
              </a:rPr>
              <a:t>d’Analyse</a:t>
            </a:r>
            <a:r>
              <a:rPr lang="en-GB" b="1" dirty="0" smtClean="0">
                <a:solidFill>
                  <a:srgbClr val="0070C0"/>
                </a:solidFill>
                <a:latin typeface="Times New Roman" panose="02020603050405020304" pitchFamily="18" charset="0"/>
                <a:cs typeface="Times New Roman" panose="02020603050405020304" pitchFamily="18" charset="0"/>
              </a:rPr>
              <a:t> et </a:t>
            </a:r>
            <a:r>
              <a:rPr lang="en-GB" b="1" dirty="0" err="1" smtClean="0">
                <a:solidFill>
                  <a:srgbClr val="0070C0"/>
                </a:solidFill>
                <a:latin typeface="Times New Roman" panose="02020603050405020304" pitchFamily="18" charset="0"/>
                <a:cs typeface="Times New Roman" panose="02020603050405020304" pitchFamily="18" charset="0"/>
              </a:rPr>
              <a:t>d’Architecture</a:t>
            </a:r>
            <a:r>
              <a:rPr lang="en-GB" b="1" dirty="0" smtClean="0">
                <a:solidFill>
                  <a:srgbClr val="0070C0"/>
                </a:solidFill>
                <a:latin typeface="Times New Roman" panose="02020603050405020304" pitchFamily="18" charset="0"/>
                <a:cs typeface="Times New Roman" panose="02020603050405020304" pitchFamily="18" charset="0"/>
              </a:rPr>
              <a:t> des </a:t>
            </a:r>
            <a:r>
              <a:rPr lang="en-GB" b="1" dirty="0" err="1" smtClean="0">
                <a:solidFill>
                  <a:srgbClr val="0070C0"/>
                </a:solidFill>
                <a:latin typeface="Times New Roman" panose="02020603050405020304" pitchFamily="18" charset="0"/>
                <a:cs typeface="Times New Roman" panose="02020603050405020304" pitchFamily="18" charset="0"/>
              </a:rPr>
              <a:t>Systèmes</a:t>
            </a:r>
            <a:r>
              <a:rPr lang="en-GB" b="1" dirty="0" smtClean="0">
                <a:solidFill>
                  <a:srgbClr val="0070C0"/>
                </a:solidFill>
                <a:latin typeface="Times New Roman" panose="02020603050405020304" pitchFamily="18" charset="0"/>
                <a:cs typeface="Times New Roman" panose="02020603050405020304" pitchFamily="18" charset="0"/>
              </a:rPr>
              <a:t>; GEMAC (</a:t>
            </a:r>
            <a:r>
              <a:rPr lang="en-GB" b="1" dirty="0" err="1" smtClean="0">
                <a:solidFill>
                  <a:srgbClr val="0070C0"/>
                </a:solidFill>
                <a:latin typeface="Times New Roman" panose="02020603050405020304" pitchFamily="18" charset="0"/>
                <a:cs typeface="Times New Roman" panose="02020603050405020304" pitchFamily="18" charset="0"/>
              </a:rPr>
              <a:t>Groupe</a:t>
            </a:r>
            <a:r>
              <a:rPr lang="en-GB" b="1" dirty="0" smtClean="0">
                <a:solidFill>
                  <a:srgbClr val="0070C0"/>
                </a:solidFill>
                <a:latin typeface="Times New Roman" panose="02020603050405020304" pitchFamily="18" charset="0"/>
                <a:cs typeface="Times New Roman" panose="02020603050405020304" pitchFamily="18" charset="0"/>
              </a:rPr>
              <a:t> </a:t>
            </a:r>
            <a:r>
              <a:rPr lang="en-GB" b="1" dirty="0" err="1" smtClean="0">
                <a:solidFill>
                  <a:srgbClr val="0070C0"/>
                </a:solidFill>
                <a:latin typeface="Times New Roman" panose="02020603050405020304" pitchFamily="18" charset="0"/>
                <a:cs typeface="Times New Roman" panose="02020603050405020304" pitchFamily="18" charset="0"/>
              </a:rPr>
              <a:t>d’Etude</a:t>
            </a:r>
            <a:r>
              <a:rPr lang="en-GB" b="1" dirty="0" smtClean="0">
                <a:solidFill>
                  <a:srgbClr val="0070C0"/>
                </a:solidFill>
                <a:latin typeface="Times New Roman" panose="02020603050405020304" pitchFamily="18" charset="0"/>
                <a:cs typeface="Times New Roman" panose="02020603050405020304" pitchFamily="18" charset="0"/>
              </a:rPr>
              <a:t> de la </a:t>
            </a:r>
            <a:r>
              <a:rPr lang="en-GB" b="1" dirty="0" err="1" smtClean="0">
                <a:solidFill>
                  <a:srgbClr val="0070C0"/>
                </a:solidFill>
                <a:latin typeface="Times New Roman" panose="02020603050405020304" pitchFamily="18" charset="0"/>
                <a:cs typeface="Times New Roman" panose="02020603050405020304" pitchFamily="18" charset="0"/>
              </a:rPr>
              <a:t>Matière</a:t>
            </a:r>
            <a:r>
              <a:rPr lang="en-GB" b="1" dirty="0" smtClean="0">
                <a:solidFill>
                  <a:srgbClr val="0070C0"/>
                </a:solidFill>
                <a:latin typeface="Times New Roman" panose="02020603050405020304" pitchFamily="18" charset="0"/>
                <a:cs typeface="Times New Roman" panose="02020603050405020304" pitchFamily="18" charset="0"/>
              </a:rPr>
              <a:t> </a:t>
            </a:r>
            <a:r>
              <a:rPr lang="en-GB" b="1" dirty="0" err="1">
                <a:solidFill>
                  <a:srgbClr val="0070C0"/>
                </a:solidFill>
                <a:latin typeface="Times New Roman" panose="02020603050405020304" pitchFamily="18" charset="0"/>
                <a:cs typeface="Times New Roman" panose="02020603050405020304" pitchFamily="18" charset="0"/>
              </a:rPr>
              <a:t>C</a:t>
            </a:r>
            <a:r>
              <a:rPr lang="en-GB" b="1" dirty="0" err="1" smtClean="0">
                <a:solidFill>
                  <a:srgbClr val="0070C0"/>
                </a:solidFill>
                <a:latin typeface="Times New Roman" panose="02020603050405020304" pitchFamily="18" charset="0"/>
                <a:cs typeface="Times New Roman" panose="02020603050405020304" pitchFamily="18" charset="0"/>
              </a:rPr>
              <a:t>ondensée</a:t>
            </a:r>
            <a:r>
              <a:rPr lang="en-GB" b="1" dirty="0" smtClean="0">
                <a:solidFill>
                  <a:srgbClr val="0070C0"/>
                </a:solidFill>
                <a:latin typeface="Times New Roman" panose="02020603050405020304" pitchFamily="18" charset="0"/>
                <a:cs typeface="Times New Roman" panose="02020603050405020304" pitchFamily="18" charset="0"/>
              </a:rPr>
              <a:t>)</a:t>
            </a:r>
          </a:p>
          <a:p>
            <a:endParaRPr lang="fr-FR" b="1" dirty="0">
              <a:solidFill>
                <a:srgbClr val="0070C0"/>
              </a:solidFill>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284" y="5452928"/>
            <a:ext cx="2286198" cy="723963"/>
          </a:xfrm>
          <a:prstGeom prst="rect">
            <a:avLst/>
          </a:prstGeom>
        </p:spPr>
      </p:pic>
    </p:spTree>
    <p:extLst>
      <p:ext uri="{BB962C8B-B14F-4D97-AF65-F5344CB8AC3E}">
        <p14:creationId xmlns:p14="http://schemas.microsoft.com/office/powerpoint/2010/main" val="17080986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6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838200" y="1375301"/>
            <a:ext cx="10723685" cy="3898168"/>
          </a:xfrm>
        </p:spPr>
        <p:txBody>
          <a:bodyPr>
            <a:normAutofit/>
          </a:bodyPr>
          <a:lstStyle/>
          <a:p>
            <a:r>
              <a:rPr lang="fr-FR" sz="1800" b="1" dirty="0" err="1" smtClean="0">
                <a:latin typeface="Times New Roman" panose="02020603050405020304" pitchFamily="18" charset="0"/>
                <a:cs typeface="Times New Roman" panose="02020603050405020304" pitchFamily="18" charset="0"/>
              </a:rPr>
              <a:t>Work</a:t>
            </a:r>
            <a:r>
              <a:rPr lang="fr-FR" sz="1800" b="1" dirty="0" smtClean="0">
                <a:latin typeface="Times New Roman" panose="02020603050405020304" pitchFamily="18" charset="0"/>
                <a:cs typeface="Times New Roman" panose="02020603050405020304" pitchFamily="18" charset="0"/>
              </a:rPr>
              <a:t> </a:t>
            </a:r>
            <a:r>
              <a:rPr lang="fr-FR" sz="1800" b="1" dirty="0" err="1" smtClean="0">
                <a:latin typeface="Times New Roman" panose="02020603050405020304" pitchFamily="18" charset="0"/>
                <a:cs typeface="Times New Roman" panose="02020603050405020304" pitchFamily="18" charset="0"/>
              </a:rPr>
              <a:t>published</a:t>
            </a:r>
            <a:r>
              <a:rPr lang="fr-FR" sz="1800" b="1" dirty="0" smtClean="0">
                <a:latin typeface="Times New Roman" panose="02020603050405020304" pitchFamily="18" charset="0"/>
                <a:cs typeface="Times New Roman" panose="02020603050405020304" pitchFamily="18" charset="0"/>
              </a:rPr>
              <a:t> up to </a:t>
            </a:r>
            <a:r>
              <a:rPr lang="fr-FR" sz="1800" b="1" dirty="0" err="1" smtClean="0">
                <a:latin typeface="Times New Roman" panose="02020603050405020304" pitchFamily="18" charset="0"/>
                <a:cs typeface="Times New Roman" panose="02020603050405020304" pitchFamily="18" charset="0"/>
              </a:rPr>
              <a:t>now</a:t>
            </a:r>
            <a:r>
              <a:rPr lang="fr-FR" sz="1800" b="1" dirty="0" smtClean="0">
                <a:latin typeface="Times New Roman" panose="02020603050405020304" pitchFamily="18" charset="0"/>
                <a:cs typeface="Times New Roman" panose="02020603050405020304" pitchFamily="18" charset="0"/>
              </a:rPr>
              <a:t>:</a:t>
            </a:r>
          </a:p>
          <a:p>
            <a:r>
              <a:rPr lang="en-US" sz="1200" dirty="0">
                <a:solidFill>
                  <a:prstClr val="black"/>
                </a:solidFill>
                <a:latin typeface="Times New Roman" panose="02020603050405020304" pitchFamily="18" charset="0"/>
                <a:cs typeface="Times New Roman" panose="02020603050405020304" pitchFamily="18" charset="0"/>
              </a:rPr>
              <a:t> </a:t>
            </a:r>
            <a:r>
              <a:rPr lang="en-US" sz="1200" b="1" dirty="0">
                <a:solidFill>
                  <a:prstClr val="black"/>
                </a:solidFill>
                <a:latin typeface="Times New Roman" panose="02020603050405020304" pitchFamily="18" charset="0"/>
                <a:cs typeface="Times New Roman" panose="02020603050405020304" pitchFamily="18" charset="0"/>
              </a:rPr>
              <a:t>N. </a:t>
            </a:r>
            <a:r>
              <a:rPr lang="en-US" sz="1200" b="1" dirty="0" err="1">
                <a:solidFill>
                  <a:prstClr val="black"/>
                </a:solidFill>
                <a:latin typeface="Times New Roman" panose="02020603050405020304" pitchFamily="18" charset="0"/>
                <a:cs typeface="Times New Roman" panose="02020603050405020304" pitchFamily="18" charset="0"/>
              </a:rPr>
              <a:t>Fourches,Y</a:t>
            </a:r>
            <a:r>
              <a:rPr lang="en-US" sz="1200" b="1" dirty="0">
                <a:solidFill>
                  <a:prstClr val="black"/>
                </a:solidFill>
                <a:latin typeface="Times New Roman" panose="02020603050405020304" pitchFamily="18" charset="0"/>
                <a:cs typeface="Times New Roman" panose="02020603050405020304" pitchFamily="18" charset="0"/>
              </a:rPr>
              <a:t>. </a:t>
            </a:r>
            <a:r>
              <a:rPr lang="en-US" sz="1200" b="1" dirty="0" err="1">
                <a:solidFill>
                  <a:prstClr val="black"/>
                </a:solidFill>
                <a:latin typeface="Times New Roman" panose="02020603050405020304" pitchFamily="18" charset="0"/>
                <a:cs typeface="Times New Roman" panose="02020603050405020304" pitchFamily="18" charset="0"/>
              </a:rPr>
              <a:t>Degerli</a:t>
            </a:r>
            <a:r>
              <a:rPr lang="en-US" sz="1200" b="1" dirty="0">
                <a:solidFill>
                  <a:prstClr val="black"/>
                </a:solidFill>
                <a:latin typeface="Times New Roman" panose="02020603050405020304" pitchFamily="18" charset="0"/>
                <a:cs typeface="Times New Roman" panose="02020603050405020304" pitchFamily="18" charset="0"/>
              </a:rPr>
              <a:t>, </a:t>
            </a:r>
            <a:r>
              <a:rPr lang="en-US" sz="1200" b="1" dirty="0" err="1">
                <a:solidFill>
                  <a:prstClr val="black"/>
                </a:solidFill>
                <a:latin typeface="Times New Roman" panose="02020603050405020304" pitchFamily="18" charset="0"/>
                <a:cs typeface="Times New Roman" panose="02020603050405020304" pitchFamily="18" charset="0"/>
              </a:rPr>
              <a:t>M.Besançon</a:t>
            </a:r>
            <a:r>
              <a:rPr lang="en-US" sz="1200" b="1" dirty="0">
                <a:solidFill>
                  <a:prstClr val="black"/>
                </a:solidFill>
                <a:latin typeface="Times New Roman" panose="02020603050405020304" pitchFamily="18" charset="0"/>
                <a:cs typeface="Times New Roman" panose="02020603050405020304" pitchFamily="18" charset="0"/>
              </a:rPr>
              <a:t>, </a:t>
            </a:r>
            <a:r>
              <a:rPr lang="en-US" sz="1200" b="1" dirty="0" err="1">
                <a:solidFill>
                  <a:prstClr val="black"/>
                </a:solidFill>
                <a:latin typeface="Times New Roman" panose="02020603050405020304" pitchFamily="18" charset="0"/>
                <a:cs typeface="Times New Roman" panose="02020603050405020304" pitchFamily="18" charset="0"/>
              </a:rPr>
              <a:t>A.Besson</a:t>
            </a:r>
            <a:r>
              <a:rPr lang="en-US" sz="1200" b="1" dirty="0">
                <a:solidFill>
                  <a:prstClr val="black"/>
                </a:solidFill>
                <a:latin typeface="Times New Roman" panose="02020603050405020304" pitchFamily="18" charset="0"/>
                <a:cs typeface="Times New Roman" panose="02020603050405020304" pitchFamily="18" charset="0"/>
              </a:rPr>
              <a:t>, G. </a:t>
            </a:r>
            <a:r>
              <a:rPr lang="en-US" sz="1200" b="1" dirty="0" err="1">
                <a:solidFill>
                  <a:prstClr val="black"/>
                </a:solidFill>
                <a:latin typeface="Times New Roman" panose="02020603050405020304" pitchFamily="18" charset="0"/>
                <a:cs typeface="Times New Roman" panose="02020603050405020304" pitchFamily="18" charset="0"/>
              </a:rPr>
              <a:t>Claus,G</a:t>
            </a:r>
            <a:r>
              <a:rPr lang="en-US" sz="1200" b="1" dirty="0">
                <a:solidFill>
                  <a:prstClr val="black"/>
                </a:solidFill>
                <a:latin typeface="Times New Roman" panose="02020603050405020304" pitchFamily="18" charset="0"/>
                <a:cs typeface="Times New Roman" panose="02020603050405020304" pitchFamily="18" charset="0"/>
              </a:rPr>
              <a:t>. </a:t>
            </a:r>
            <a:r>
              <a:rPr lang="en-US" sz="1200" b="1" dirty="0" err="1">
                <a:solidFill>
                  <a:prstClr val="black"/>
                </a:solidFill>
                <a:latin typeface="Times New Roman" panose="02020603050405020304" pitchFamily="18" charset="0"/>
                <a:cs typeface="Times New Roman" panose="02020603050405020304" pitchFamily="18" charset="0"/>
              </a:rPr>
              <a:t>Deptuch</a:t>
            </a:r>
            <a:r>
              <a:rPr lang="en-US" sz="1200" b="1" dirty="0">
                <a:solidFill>
                  <a:prstClr val="black"/>
                </a:solidFill>
                <a:latin typeface="Times New Roman" panose="02020603050405020304" pitchFamily="18" charset="0"/>
                <a:cs typeface="Times New Roman" panose="02020603050405020304" pitchFamily="18" charset="0"/>
              </a:rPr>
              <a:t>,  W. </a:t>
            </a:r>
            <a:r>
              <a:rPr lang="en-US" sz="1200" b="1" dirty="0" err="1">
                <a:solidFill>
                  <a:prstClr val="black"/>
                </a:solidFill>
                <a:latin typeface="Times New Roman" panose="02020603050405020304" pitchFamily="18" charset="0"/>
                <a:cs typeface="Times New Roman" panose="02020603050405020304" pitchFamily="18" charset="0"/>
              </a:rPr>
              <a:t>Dulinski</a:t>
            </a:r>
            <a:r>
              <a:rPr lang="en-US" sz="1200" b="1" dirty="0">
                <a:solidFill>
                  <a:prstClr val="black"/>
                </a:solidFill>
                <a:latin typeface="Times New Roman" panose="02020603050405020304" pitchFamily="18" charset="0"/>
                <a:cs typeface="Times New Roman" panose="02020603050405020304" pitchFamily="18" charset="0"/>
              </a:rPr>
              <a:t>, M. </a:t>
            </a:r>
            <a:r>
              <a:rPr lang="en-US" sz="1200" b="1" dirty="0" err="1">
                <a:solidFill>
                  <a:prstClr val="black"/>
                </a:solidFill>
                <a:latin typeface="Times New Roman" panose="02020603050405020304" pitchFamily="18" charset="0"/>
                <a:cs typeface="Times New Roman" panose="02020603050405020304" pitchFamily="18" charset="0"/>
              </a:rPr>
              <a:t>Goffe</a:t>
            </a:r>
            <a:r>
              <a:rPr lang="en-US" sz="1200" b="1" dirty="0">
                <a:solidFill>
                  <a:prstClr val="black"/>
                </a:solidFill>
                <a:latin typeface="Times New Roman" panose="02020603050405020304" pitchFamily="18" charset="0"/>
                <a:cs typeface="Times New Roman" panose="02020603050405020304" pitchFamily="18" charset="0"/>
              </a:rPr>
              <a:t>, A. </a:t>
            </a:r>
            <a:r>
              <a:rPr lang="en-US" sz="1200" b="1" dirty="0" err="1">
                <a:solidFill>
                  <a:prstClr val="black"/>
                </a:solidFill>
                <a:latin typeface="Times New Roman" panose="02020603050405020304" pitchFamily="18" charset="0"/>
                <a:cs typeface="Times New Roman" panose="02020603050405020304" pitchFamily="18" charset="0"/>
              </a:rPr>
              <a:t>Himmi</a:t>
            </a:r>
            <a:r>
              <a:rPr lang="en-US" sz="1200" b="1" dirty="0">
                <a:solidFill>
                  <a:prstClr val="black"/>
                </a:solidFill>
                <a:latin typeface="Times New Roman" panose="02020603050405020304" pitchFamily="18" charset="0"/>
                <a:cs typeface="Times New Roman" panose="02020603050405020304" pitchFamily="18" charset="0"/>
              </a:rPr>
              <a:t>, Y. Li, P. Lutz, </a:t>
            </a:r>
            <a:r>
              <a:rPr lang="en-US" sz="1200" b="1" dirty="0" err="1">
                <a:solidFill>
                  <a:prstClr val="black"/>
                </a:solidFill>
                <a:latin typeface="Times New Roman" panose="02020603050405020304" pitchFamily="18" charset="0"/>
                <a:cs typeface="Times New Roman" panose="02020603050405020304" pitchFamily="18" charset="0"/>
              </a:rPr>
              <a:t>F.Orsini</a:t>
            </a:r>
            <a:r>
              <a:rPr lang="en-US" sz="1200" b="1" dirty="0">
                <a:solidFill>
                  <a:prstClr val="black"/>
                </a:solidFill>
                <a:latin typeface="Times New Roman" panose="02020603050405020304" pitchFamily="18" charset="0"/>
                <a:cs typeface="Times New Roman" panose="02020603050405020304" pitchFamily="18" charset="0"/>
              </a:rPr>
              <a:t>, M. </a:t>
            </a:r>
            <a:r>
              <a:rPr lang="en-US" sz="1200" b="1" dirty="0" err="1">
                <a:solidFill>
                  <a:prstClr val="black"/>
                </a:solidFill>
                <a:latin typeface="Times New Roman" panose="02020603050405020304" pitchFamily="18" charset="0"/>
                <a:cs typeface="Times New Roman" panose="02020603050405020304" pitchFamily="18" charset="0"/>
              </a:rPr>
              <a:t>Szelezniak</a:t>
            </a:r>
            <a:r>
              <a:rPr lang="en-US" sz="1200" b="1" dirty="0">
                <a:solidFill>
                  <a:prstClr val="black"/>
                </a:solidFill>
                <a:latin typeface="Times New Roman" panose="02020603050405020304" pitchFamily="18" charset="0"/>
                <a:cs typeface="Times New Roman" panose="02020603050405020304" pitchFamily="18" charset="0"/>
              </a:rPr>
              <a:t>.. (2005, October). “Performance of a fast programmable active pixel sensor chip designed for charged particle detection”. In </a:t>
            </a:r>
            <a:r>
              <a:rPr lang="en-US" sz="1200" b="1" i="1" dirty="0">
                <a:solidFill>
                  <a:prstClr val="black"/>
                </a:solidFill>
                <a:latin typeface="Times New Roman" panose="02020603050405020304" pitchFamily="18" charset="0"/>
                <a:cs typeface="Times New Roman" panose="02020603050405020304" pitchFamily="18" charset="0"/>
              </a:rPr>
              <a:t>IEEE Nuclear Science Symposium Conference Record, 2005</a:t>
            </a:r>
            <a:r>
              <a:rPr lang="en-US" sz="1200" b="1" dirty="0">
                <a:solidFill>
                  <a:prstClr val="black"/>
                </a:solidFill>
                <a:latin typeface="Times New Roman" panose="02020603050405020304" pitchFamily="18" charset="0"/>
                <a:cs typeface="Times New Roman" panose="02020603050405020304" pitchFamily="18" charset="0"/>
              </a:rPr>
              <a:t> (Vol. 1, pp. 93-97). IEEE. </a:t>
            </a:r>
            <a:r>
              <a:rPr lang="en-GB" sz="1200" b="1" u="sng" dirty="0">
                <a:solidFill>
                  <a:prstClr val="black"/>
                </a:solidFill>
                <a:latin typeface="Times New Roman" panose="02020603050405020304" pitchFamily="18" charset="0"/>
                <a:cs typeface="Times New Roman" panose="02020603050405020304" pitchFamily="18" charset="0"/>
                <a:hlinkClick r:id="rId3"/>
              </a:rPr>
              <a:t>http://dx.doi.org/10.1109/NSSMIC.2005.1596214</a:t>
            </a:r>
            <a:endParaRPr lang="en-GB" sz="1200" b="1" u="sng" dirty="0">
              <a:solidFill>
                <a:prstClr val="black"/>
              </a:solidFill>
              <a:latin typeface="Times New Roman" panose="02020603050405020304" pitchFamily="18" charset="0"/>
              <a:cs typeface="Times New Roman" panose="02020603050405020304" pitchFamily="18" charset="0"/>
            </a:endParaRPr>
          </a:p>
          <a:p>
            <a:pPr marL="180000" lvl="0" algn="just">
              <a:lnSpc>
                <a:spcPct val="120000"/>
              </a:lnSpc>
              <a:spcBef>
                <a:spcPts val="0"/>
              </a:spcBef>
              <a:defRPr/>
            </a:pPr>
            <a:r>
              <a:rPr lang="en-GB" sz="1200" b="1" dirty="0">
                <a:solidFill>
                  <a:prstClr val="black"/>
                </a:solidFill>
                <a:latin typeface="Times New Roman" panose="02020603050405020304" pitchFamily="18" charset="0"/>
                <a:cs typeface="Times New Roman" panose="02020603050405020304" pitchFamily="18" charset="0"/>
              </a:rPr>
              <a:t>NT. </a:t>
            </a:r>
            <a:r>
              <a:rPr lang="en-GB" sz="1200" b="1" dirty="0" err="1">
                <a:solidFill>
                  <a:prstClr val="black"/>
                </a:solidFill>
                <a:latin typeface="Times New Roman" panose="02020603050405020304" pitchFamily="18" charset="0"/>
                <a:cs typeface="Times New Roman" panose="02020603050405020304" pitchFamily="18" charset="0"/>
              </a:rPr>
              <a:t>Fourches</a:t>
            </a:r>
            <a:r>
              <a:rPr lang="en-GB" sz="1200" b="1" dirty="0">
                <a:solidFill>
                  <a:prstClr val="black"/>
                </a:solidFill>
                <a:latin typeface="Times New Roman" panose="02020603050405020304" pitchFamily="18" charset="0"/>
                <a:cs typeface="Times New Roman" panose="02020603050405020304" pitchFamily="18" charset="0"/>
              </a:rPr>
              <a:t>,“Device simulation of Monolithic Active Pixel Sensors: Radiation damage effects”, Nuclear Science Symposium Record , Pages 2523-2529 ,  IEEE Transactions On Nuclear Science, Vol. 56, No.6,December 2009, Pages 3743-3751,</a:t>
            </a:r>
            <a:r>
              <a:rPr lang="en-GB" sz="1200" b="1" dirty="0">
                <a:solidFill>
                  <a:prstClr val="black"/>
                </a:solidFill>
                <a:latin typeface="Times New Roman" panose="02020603050405020304" pitchFamily="18" charset="0"/>
                <a:cs typeface="Times New Roman" panose="02020603050405020304" pitchFamily="18" charset="0"/>
                <a:hlinkClick r:id="rId4"/>
              </a:rPr>
              <a:t> http://</a:t>
            </a:r>
            <a:r>
              <a:rPr lang="en-GB" sz="1200" b="1" dirty="0" smtClean="0">
                <a:solidFill>
                  <a:prstClr val="black"/>
                </a:solidFill>
                <a:latin typeface="Times New Roman" panose="02020603050405020304" pitchFamily="18" charset="0"/>
                <a:cs typeface="Times New Roman" panose="02020603050405020304" pitchFamily="18" charset="0"/>
                <a:hlinkClick r:id="rId4"/>
              </a:rPr>
              <a:t>doi.org/10.1109/TNS.2009.2031540</a:t>
            </a:r>
            <a:endParaRPr lang="en-GB" sz="1200" b="1" dirty="0" smtClean="0">
              <a:solidFill>
                <a:prstClr val="black"/>
              </a:solidFill>
              <a:latin typeface="Times New Roman" panose="02020603050405020304" pitchFamily="18" charset="0"/>
              <a:cs typeface="Times New Roman" panose="02020603050405020304" pitchFamily="18" charset="0"/>
            </a:endParaRPr>
          </a:p>
          <a:p>
            <a:pPr marL="180000" lvl="0" algn="just">
              <a:lnSpc>
                <a:spcPct val="120000"/>
              </a:lnSpc>
              <a:spcBef>
                <a:spcPts val="0"/>
              </a:spcBef>
              <a:defRPr/>
            </a:pPr>
            <a:r>
              <a:rPr lang="en-US" sz="1200" b="1" dirty="0" smtClean="0">
                <a:solidFill>
                  <a:prstClr val="black"/>
                </a:solidFill>
                <a:latin typeface="Times New Roman" panose="02020603050405020304" pitchFamily="18" charset="0"/>
                <a:cs typeface="Times New Roman" panose="02020603050405020304" pitchFamily="18" charset="0"/>
              </a:rPr>
              <a:t>Nicolas </a:t>
            </a:r>
            <a:r>
              <a:rPr lang="en-US" sz="1200" b="1" dirty="0">
                <a:solidFill>
                  <a:prstClr val="black"/>
                </a:solidFill>
                <a:latin typeface="Times New Roman" panose="02020603050405020304" pitchFamily="18" charset="0"/>
                <a:cs typeface="Times New Roman" panose="02020603050405020304" pitchFamily="18" charset="0"/>
              </a:rPr>
              <a:t>T. </a:t>
            </a:r>
            <a:r>
              <a:rPr lang="en-US" sz="1200" b="1" dirty="0" err="1">
                <a:solidFill>
                  <a:prstClr val="black"/>
                </a:solidFill>
                <a:latin typeface="Times New Roman" panose="02020603050405020304" pitchFamily="18" charset="0"/>
                <a:cs typeface="Times New Roman" panose="02020603050405020304" pitchFamily="18" charset="0"/>
              </a:rPr>
              <a:t>Fourches</a:t>
            </a:r>
            <a:r>
              <a:rPr lang="en-US" sz="1200" b="1" dirty="0">
                <a:solidFill>
                  <a:prstClr val="black"/>
                </a:solidFill>
                <a:latin typeface="Times New Roman" panose="02020603050405020304" pitchFamily="18" charset="0"/>
                <a:cs typeface="Times New Roman" panose="02020603050405020304" pitchFamily="18" charset="0"/>
              </a:rPr>
              <a:t>, “Ultimate Pixel Based on a Single Transistor With Deep Trapping Gate”, IEEE Transactions On Electron Devices”, Volume 64, Issue 4, (2017) 1619-1623    </a:t>
            </a:r>
            <a:r>
              <a:rPr lang="en-US" sz="1200" b="1" dirty="0">
                <a:solidFill>
                  <a:prstClr val="black"/>
                </a:solidFill>
                <a:latin typeface="Times New Roman" panose="02020603050405020304" pitchFamily="18" charset="0"/>
                <a:cs typeface="Times New Roman" panose="02020603050405020304" pitchFamily="18" charset="0"/>
                <a:hlinkClick r:id="rId5"/>
              </a:rPr>
              <a:t>http://doi.org/10.1109/TED.2017.2670681 </a:t>
            </a:r>
            <a:endParaRPr lang="en-US" sz="1200" b="1" dirty="0" smtClean="0">
              <a:solidFill>
                <a:prstClr val="black"/>
              </a:solidFill>
              <a:latin typeface="Times New Roman" panose="02020603050405020304" pitchFamily="18" charset="0"/>
              <a:cs typeface="Times New Roman" panose="02020603050405020304" pitchFamily="18" charset="0"/>
            </a:endParaRPr>
          </a:p>
          <a:p>
            <a:pPr marL="180000" lvl="0" algn="just">
              <a:lnSpc>
                <a:spcPct val="120000"/>
              </a:lnSpc>
              <a:spcBef>
                <a:spcPts val="0"/>
              </a:spcBef>
              <a:defRPr/>
            </a:pPr>
            <a:r>
              <a:rPr lang="en-US" sz="1200" b="1" dirty="0" smtClean="0">
                <a:solidFill>
                  <a:prstClr val="black"/>
                </a:solidFill>
                <a:latin typeface="Times New Roman" panose="02020603050405020304" pitchFamily="18" charset="0"/>
                <a:cs typeface="Times New Roman" panose="02020603050405020304" pitchFamily="18" charset="0"/>
              </a:rPr>
              <a:t>N</a:t>
            </a:r>
            <a:r>
              <a:rPr lang="en-US" sz="1200" b="1" dirty="0">
                <a:solidFill>
                  <a:prstClr val="black"/>
                </a:solidFill>
                <a:latin typeface="Times New Roman" panose="02020603050405020304" pitchFamily="18" charset="0"/>
                <a:cs typeface="Times New Roman" panose="02020603050405020304" pitchFamily="18" charset="0"/>
              </a:rPr>
              <a:t>. </a:t>
            </a:r>
            <a:r>
              <a:rPr lang="en-US" sz="1200" b="1" dirty="0" err="1">
                <a:solidFill>
                  <a:prstClr val="black"/>
                </a:solidFill>
                <a:latin typeface="Times New Roman" panose="02020603050405020304" pitchFamily="18" charset="0"/>
                <a:cs typeface="Times New Roman" panose="02020603050405020304" pitchFamily="18" charset="0"/>
              </a:rPr>
              <a:t>Fourches</a:t>
            </a:r>
            <a:r>
              <a:rPr lang="en-US" sz="1200" b="1" dirty="0">
                <a:solidFill>
                  <a:prstClr val="black"/>
                </a:solidFill>
                <a:latin typeface="Times New Roman" panose="02020603050405020304" pitchFamily="18" charset="0"/>
                <a:cs typeface="Times New Roman" panose="02020603050405020304" pitchFamily="18" charset="0"/>
              </a:rPr>
              <a:t>, E. </a:t>
            </a:r>
            <a:r>
              <a:rPr lang="en-US" sz="1200" b="1" dirty="0" err="1">
                <a:solidFill>
                  <a:prstClr val="black"/>
                </a:solidFill>
                <a:latin typeface="Times New Roman" panose="02020603050405020304" pitchFamily="18" charset="0"/>
                <a:cs typeface="Times New Roman" panose="02020603050405020304" pitchFamily="18" charset="0"/>
              </a:rPr>
              <a:t>Orsier</a:t>
            </a:r>
            <a:r>
              <a:rPr lang="en-US" sz="1200" b="1" dirty="0">
                <a:solidFill>
                  <a:prstClr val="black"/>
                </a:solidFill>
                <a:latin typeface="Times New Roman" panose="02020603050405020304" pitchFamily="18" charset="0"/>
                <a:cs typeface="Times New Roman" panose="02020603050405020304" pitchFamily="18" charset="0"/>
              </a:rPr>
              <a:t> , J du Port de </a:t>
            </a:r>
            <a:r>
              <a:rPr lang="en-US" sz="1200" b="1" dirty="0" err="1">
                <a:solidFill>
                  <a:prstClr val="black"/>
                </a:solidFill>
                <a:latin typeface="Times New Roman" panose="02020603050405020304" pitchFamily="18" charset="0"/>
                <a:cs typeface="Times New Roman" panose="02020603050405020304" pitchFamily="18" charset="0"/>
              </a:rPr>
              <a:t>Pontcharra</a:t>
            </a:r>
            <a:r>
              <a:rPr lang="en-US" sz="1200" b="1" dirty="0">
                <a:solidFill>
                  <a:prstClr val="black"/>
                </a:solidFill>
                <a:latin typeface="Times New Roman" panose="02020603050405020304" pitchFamily="18" charset="0"/>
                <a:cs typeface="Times New Roman" panose="02020603050405020304" pitchFamily="18" charset="0"/>
              </a:rPr>
              <a:t>, R. </a:t>
            </a:r>
            <a:r>
              <a:rPr lang="en-US" sz="1200" b="1" dirty="0" err="1">
                <a:solidFill>
                  <a:prstClr val="black"/>
                </a:solidFill>
                <a:latin typeface="Times New Roman" panose="02020603050405020304" pitchFamily="18" charset="0"/>
                <a:cs typeface="Times New Roman" panose="02020603050405020304" pitchFamily="18" charset="0"/>
              </a:rPr>
              <a:t>Truche</a:t>
            </a:r>
            <a:r>
              <a:rPr lang="en-US" sz="1200" b="1" dirty="0">
                <a:solidFill>
                  <a:prstClr val="black"/>
                </a:solidFill>
                <a:latin typeface="Times New Roman" panose="02020603050405020304" pitchFamily="18" charset="0"/>
                <a:cs typeface="Times New Roman" panose="02020603050405020304" pitchFamily="18" charset="0"/>
              </a:rPr>
              <a:t> , “Design and test of elementary digital circuits based on monolithic SOI JFETs”, IEEE Transactions on Nuclear Science Vol 45 N° 1 February 1998, </a:t>
            </a:r>
            <a:r>
              <a:rPr lang="en-US" sz="1200" b="1" u="sng" dirty="0">
                <a:solidFill>
                  <a:prstClr val="black"/>
                </a:solidFill>
                <a:latin typeface="Times New Roman" panose="02020603050405020304" pitchFamily="18" charset="0"/>
                <a:cs typeface="Times New Roman" panose="02020603050405020304" pitchFamily="18" charset="0"/>
                <a:hlinkClick r:id="rId6"/>
              </a:rPr>
              <a:t>http://</a:t>
            </a:r>
            <a:r>
              <a:rPr lang="en-US" sz="1200" b="1" u="sng" dirty="0" smtClean="0">
                <a:solidFill>
                  <a:prstClr val="black"/>
                </a:solidFill>
                <a:latin typeface="Times New Roman" panose="02020603050405020304" pitchFamily="18" charset="0"/>
                <a:cs typeface="Times New Roman" panose="02020603050405020304" pitchFamily="18" charset="0"/>
                <a:hlinkClick r:id="rId6"/>
              </a:rPr>
              <a:t>dx.doi.org/10.1109/23.659553</a:t>
            </a:r>
            <a:endParaRPr lang="en-US" sz="1200" b="1" u="sng" dirty="0" smtClean="0">
              <a:solidFill>
                <a:prstClr val="black"/>
              </a:solidFill>
              <a:latin typeface="Times New Roman" panose="02020603050405020304" pitchFamily="18" charset="0"/>
              <a:cs typeface="Times New Roman" panose="02020603050405020304" pitchFamily="18" charset="0"/>
            </a:endParaRPr>
          </a:p>
          <a:p>
            <a:pPr marL="180000" lvl="0" algn="just">
              <a:lnSpc>
                <a:spcPct val="120000"/>
              </a:lnSpc>
              <a:spcBef>
                <a:spcPts val="0"/>
              </a:spcBef>
              <a:defRPr/>
            </a:pPr>
            <a:r>
              <a:rPr lang="en-GB" sz="1200" b="1" dirty="0" smtClean="0">
                <a:solidFill>
                  <a:prstClr val="black"/>
                </a:solidFill>
                <a:latin typeface="Times New Roman" panose="02020603050405020304" pitchFamily="18" charset="0"/>
                <a:cs typeface="Times New Roman" panose="02020603050405020304" pitchFamily="18" charset="0"/>
              </a:rPr>
              <a:t>Nicolas </a:t>
            </a:r>
            <a:r>
              <a:rPr lang="en-GB" sz="1200" b="1" dirty="0">
                <a:solidFill>
                  <a:prstClr val="black"/>
                </a:solidFill>
                <a:latin typeface="Times New Roman" panose="02020603050405020304" pitchFamily="18" charset="0"/>
                <a:cs typeface="Times New Roman" panose="02020603050405020304" pitchFamily="18" charset="0"/>
              </a:rPr>
              <a:t>T. </a:t>
            </a:r>
            <a:r>
              <a:rPr lang="en-GB" sz="1200" b="1" dirty="0" err="1">
                <a:solidFill>
                  <a:prstClr val="black"/>
                </a:solidFill>
                <a:latin typeface="Times New Roman" panose="02020603050405020304" pitchFamily="18" charset="0"/>
                <a:cs typeface="Times New Roman" panose="02020603050405020304" pitchFamily="18" charset="0"/>
              </a:rPr>
              <a:t>Fourches</a:t>
            </a:r>
            <a:r>
              <a:rPr lang="en-GB" sz="1200" b="1" dirty="0">
                <a:solidFill>
                  <a:prstClr val="black"/>
                </a:solidFill>
                <a:latin typeface="Times New Roman" panose="02020603050405020304" pitchFamily="18" charset="0"/>
                <a:cs typeface="Times New Roman" panose="02020603050405020304" pitchFamily="18" charset="0"/>
              </a:rPr>
              <a:t>, “A novel CMOS detector based on a deep trapping gate”, Nuclear Science Symposium Conference Record (NSS/MIC, 2010), p 655-658, 2010, Knoxville, Tennessee: </a:t>
            </a:r>
            <a:r>
              <a:rPr lang="en-GB" sz="1200" b="1" u="sng" dirty="0">
                <a:solidFill>
                  <a:prstClr val="black"/>
                </a:solidFill>
                <a:latin typeface="Times New Roman" panose="02020603050405020304" pitchFamily="18" charset="0"/>
                <a:cs typeface="Times New Roman" panose="02020603050405020304" pitchFamily="18" charset="0"/>
                <a:hlinkClick r:id="rId7"/>
              </a:rPr>
              <a:t>http://</a:t>
            </a:r>
            <a:r>
              <a:rPr lang="en-GB" sz="1200" b="1" u="sng" dirty="0" smtClean="0">
                <a:solidFill>
                  <a:prstClr val="black"/>
                </a:solidFill>
                <a:latin typeface="Times New Roman" panose="02020603050405020304" pitchFamily="18" charset="0"/>
                <a:cs typeface="Times New Roman" panose="02020603050405020304" pitchFamily="18" charset="0"/>
                <a:hlinkClick r:id="rId7"/>
              </a:rPr>
              <a:t>dx.doi.org/10.1109/NSSMIC.2010.5873840</a:t>
            </a:r>
            <a:r>
              <a:rPr lang="en-GB" sz="1200" b="1" dirty="0" smtClean="0">
                <a:solidFill>
                  <a:prstClr val="black"/>
                </a:solidFill>
                <a:latin typeface="Times New Roman" panose="02020603050405020304" pitchFamily="18" charset="0"/>
                <a:cs typeface="Times New Roman" panose="02020603050405020304" pitchFamily="18" charset="0"/>
              </a:rPr>
              <a:t>,Nicolas </a:t>
            </a:r>
            <a:r>
              <a:rPr lang="en-GB" sz="1200" b="1" dirty="0" err="1">
                <a:solidFill>
                  <a:prstClr val="black"/>
                </a:solidFill>
                <a:latin typeface="Times New Roman" panose="02020603050405020304" pitchFamily="18" charset="0"/>
                <a:cs typeface="Times New Roman" panose="02020603050405020304" pitchFamily="18" charset="0"/>
              </a:rPr>
              <a:t>Fourches</a:t>
            </a:r>
            <a:r>
              <a:rPr lang="en-GB" sz="1200" b="1" dirty="0">
                <a:solidFill>
                  <a:prstClr val="black"/>
                </a:solidFill>
                <a:latin typeface="Times New Roman" panose="02020603050405020304" pitchFamily="18" charset="0"/>
                <a:cs typeface="Times New Roman" panose="02020603050405020304" pitchFamily="18" charset="0"/>
              </a:rPr>
              <a:t>, "Semiconductor device ", U.S. Patent No. 7,936,018. 3 May </a:t>
            </a:r>
            <a:r>
              <a:rPr lang="en-GB" sz="1200" b="1" dirty="0" smtClean="0">
                <a:solidFill>
                  <a:prstClr val="black"/>
                </a:solidFill>
                <a:latin typeface="Times New Roman" panose="02020603050405020304" pitchFamily="18" charset="0"/>
                <a:cs typeface="Times New Roman" panose="02020603050405020304" pitchFamily="18" charset="0"/>
              </a:rPr>
              <a:t>2011</a:t>
            </a:r>
            <a:endParaRPr lang="en-US" sz="1200" b="1" dirty="0">
              <a:solidFill>
                <a:prstClr val="black"/>
              </a:solidFill>
              <a:latin typeface="Times New Roman" panose="02020603050405020304" pitchFamily="18" charset="0"/>
              <a:cs typeface="Times New Roman" panose="02020603050405020304" pitchFamily="18" charset="0"/>
            </a:endParaRPr>
          </a:p>
          <a:p>
            <a:pPr marL="180000" lvl="0" algn="just">
              <a:lnSpc>
                <a:spcPct val="120000"/>
              </a:lnSpc>
              <a:spcBef>
                <a:spcPts val="0"/>
              </a:spcBef>
              <a:defRPr/>
            </a:pPr>
            <a:r>
              <a:rPr lang="en-GB" sz="1200" b="1" dirty="0" err="1" smtClean="0">
                <a:solidFill>
                  <a:prstClr val="black"/>
                </a:solidFill>
                <a:latin typeface="Times New Roman" panose="02020603050405020304" pitchFamily="18" charset="0"/>
                <a:cs typeface="Times New Roman" panose="02020603050405020304" pitchFamily="18" charset="0"/>
              </a:rPr>
              <a:t>Vishant</a:t>
            </a:r>
            <a:r>
              <a:rPr lang="en-GB" sz="1200" b="1" dirty="0" smtClean="0">
                <a:solidFill>
                  <a:prstClr val="black"/>
                </a:solidFill>
                <a:latin typeface="Times New Roman" panose="02020603050405020304" pitchFamily="18" charset="0"/>
                <a:cs typeface="Times New Roman" panose="02020603050405020304" pitchFamily="18" charset="0"/>
              </a:rPr>
              <a:t> </a:t>
            </a:r>
            <a:r>
              <a:rPr lang="en-GB" sz="1200" b="1" dirty="0">
                <a:solidFill>
                  <a:prstClr val="black"/>
                </a:solidFill>
                <a:latin typeface="Times New Roman" panose="02020603050405020304" pitchFamily="18" charset="0"/>
                <a:cs typeface="Times New Roman" panose="02020603050405020304" pitchFamily="18" charset="0"/>
              </a:rPr>
              <a:t>Kumar, Master II, Thesis, </a:t>
            </a:r>
            <a:r>
              <a:rPr lang="en-GB" sz="1200" b="1" dirty="0" err="1">
                <a:solidFill>
                  <a:prstClr val="black"/>
                </a:solidFill>
                <a:latin typeface="Times New Roman" panose="02020603050405020304" pitchFamily="18" charset="0"/>
                <a:cs typeface="Times New Roman" panose="02020603050405020304" pitchFamily="18" charset="0"/>
              </a:rPr>
              <a:t>Ecole</a:t>
            </a:r>
            <a:r>
              <a:rPr lang="en-GB" sz="1200" b="1" dirty="0">
                <a:solidFill>
                  <a:prstClr val="black"/>
                </a:solidFill>
                <a:latin typeface="Times New Roman" panose="02020603050405020304" pitchFamily="18" charset="0"/>
                <a:cs typeface="Times New Roman" panose="02020603050405020304" pitchFamily="18" charset="0"/>
              </a:rPr>
              <a:t> des Mines de Nantes, defended September 2016, available on request at IRFU </a:t>
            </a:r>
            <a:endParaRPr lang="en-GB" sz="1200" b="1" dirty="0" smtClean="0">
              <a:solidFill>
                <a:prstClr val="black"/>
              </a:solidFill>
              <a:latin typeface="Times New Roman" panose="02020603050405020304" pitchFamily="18" charset="0"/>
              <a:cs typeface="Times New Roman" panose="02020603050405020304" pitchFamily="18" charset="0"/>
            </a:endParaRPr>
          </a:p>
          <a:p>
            <a:pPr marL="180000" lvl="0" algn="just">
              <a:lnSpc>
                <a:spcPct val="120000"/>
              </a:lnSpc>
              <a:spcBef>
                <a:spcPts val="0"/>
              </a:spcBef>
              <a:defRPr/>
            </a:pPr>
            <a:r>
              <a:rPr lang="en-GB" sz="1200" b="1" dirty="0" smtClean="0">
                <a:solidFill>
                  <a:prstClr val="black"/>
                </a:solidFill>
                <a:latin typeface="Times New Roman" panose="02020603050405020304" pitchFamily="18" charset="0"/>
                <a:cs typeface="Times New Roman" panose="02020603050405020304" pitchFamily="18" charset="0"/>
              </a:rPr>
              <a:t>N</a:t>
            </a:r>
            <a:r>
              <a:rPr lang="en-GB" sz="1200" b="1" dirty="0">
                <a:solidFill>
                  <a:prstClr val="black"/>
                </a:solidFill>
                <a:latin typeface="Times New Roman" panose="02020603050405020304" pitchFamily="18" charset="0"/>
                <a:cs typeface="Times New Roman" panose="02020603050405020304" pitchFamily="18" charset="0"/>
              </a:rPr>
              <a:t>. T. </a:t>
            </a:r>
            <a:r>
              <a:rPr lang="en-GB" sz="1200" b="1" dirty="0" err="1">
                <a:solidFill>
                  <a:prstClr val="black"/>
                </a:solidFill>
                <a:latin typeface="Times New Roman" panose="02020603050405020304" pitchFamily="18" charset="0"/>
                <a:cs typeface="Times New Roman" panose="02020603050405020304" pitchFamily="18" charset="0"/>
              </a:rPr>
              <a:t>Fourches</a:t>
            </a:r>
            <a:r>
              <a:rPr lang="en-GB" sz="1200" b="1" dirty="0">
                <a:solidFill>
                  <a:prstClr val="black"/>
                </a:solidFill>
                <a:latin typeface="Times New Roman" panose="02020603050405020304" pitchFamily="18" charset="0"/>
                <a:cs typeface="Times New Roman" panose="02020603050405020304" pitchFamily="18" charset="0"/>
              </a:rPr>
              <a:t>, &amp; W. </a:t>
            </a:r>
            <a:r>
              <a:rPr lang="en-GB" sz="1200" b="1" dirty="0" err="1">
                <a:solidFill>
                  <a:prstClr val="black"/>
                </a:solidFill>
                <a:latin typeface="Times New Roman" panose="02020603050405020304" pitchFamily="18" charset="0"/>
                <a:cs typeface="Times New Roman" panose="02020603050405020304" pitchFamily="18" charset="0"/>
              </a:rPr>
              <a:t>Vervisch</a:t>
            </a:r>
            <a:r>
              <a:rPr lang="en-GB" sz="1200" b="1" dirty="0">
                <a:solidFill>
                  <a:prstClr val="black"/>
                </a:solidFill>
                <a:latin typeface="Times New Roman" panose="02020603050405020304" pitchFamily="18" charset="0"/>
                <a:cs typeface="Times New Roman" panose="02020603050405020304" pitchFamily="18" charset="0"/>
              </a:rPr>
              <a:t>, (2016). “Simulations of a silicon pixel based on MOS Deep Trapping Gate Principle, </a:t>
            </a:r>
            <a:r>
              <a:rPr lang="en-GB" sz="1200" b="1" dirty="0" err="1">
                <a:solidFill>
                  <a:prstClr val="black"/>
                </a:solidFill>
                <a:latin typeface="Times New Roman" panose="02020603050405020304" pitchFamily="18" charset="0"/>
                <a:cs typeface="Times New Roman" panose="02020603050405020304" pitchFamily="18" charset="0"/>
              </a:rPr>
              <a:t>arXiv</a:t>
            </a:r>
            <a:r>
              <a:rPr lang="en-GB" sz="1200" b="1" dirty="0">
                <a:solidFill>
                  <a:prstClr val="black"/>
                </a:solidFill>
                <a:latin typeface="Times New Roman" panose="02020603050405020304" pitchFamily="18" charset="0"/>
                <a:cs typeface="Times New Roman" panose="02020603050405020304" pitchFamily="18" charset="0"/>
              </a:rPr>
              <a:t> preprint </a:t>
            </a:r>
            <a:r>
              <a:rPr lang="en-GB" sz="1200" b="1" dirty="0" err="1">
                <a:solidFill>
                  <a:prstClr val="black"/>
                </a:solidFill>
                <a:latin typeface="Times New Roman" panose="02020603050405020304" pitchFamily="18" charset="0"/>
                <a:cs typeface="Times New Roman" panose="02020603050405020304" pitchFamily="18" charset="0"/>
              </a:rPr>
              <a:t>arXiv</a:t>
            </a:r>
            <a:r>
              <a:rPr lang="en-GB" sz="1200" b="1" dirty="0">
                <a:solidFill>
                  <a:prstClr val="black"/>
                </a:solidFill>
                <a:latin typeface="Times New Roman" panose="02020603050405020304" pitchFamily="18" charset="0"/>
                <a:cs typeface="Times New Roman" panose="02020603050405020304" pitchFamily="18" charset="0"/>
              </a:rPr>
              <a:t>: 1602.00263. </a:t>
            </a:r>
            <a:r>
              <a:rPr lang="en-GB" sz="1200" b="1" u="sng" dirty="0">
                <a:solidFill>
                  <a:prstClr val="black"/>
                </a:solidFill>
                <a:latin typeface="Times New Roman" panose="02020603050405020304" pitchFamily="18" charset="0"/>
                <a:cs typeface="Times New Roman" panose="02020603050405020304" pitchFamily="18" charset="0"/>
                <a:hlinkClick r:id="rId8"/>
              </a:rPr>
              <a:t>http://arxiv.org/abs/1602.00263</a:t>
            </a:r>
            <a:endParaRPr lang="en-US" sz="1200" b="1" dirty="0">
              <a:solidFill>
                <a:prstClr val="black"/>
              </a:solidFill>
              <a:latin typeface="Times New Roman" panose="02020603050405020304" pitchFamily="18" charset="0"/>
              <a:cs typeface="Times New Roman" panose="02020603050405020304" pitchFamily="18" charset="0"/>
            </a:endParaRPr>
          </a:p>
          <a:p>
            <a:pPr algn="just"/>
            <a:endParaRPr lang="fr-FR" sz="1200" dirty="0" smtClean="0">
              <a:latin typeface="Times New Roman" panose="02020603050405020304" pitchFamily="18" charset="0"/>
              <a:cs typeface="Times New Roman" panose="02020603050405020304" pitchFamily="18" charset="0"/>
            </a:endParaRPr>
          </a:p>
          <a:p>
            <a:endParaRPr lang="fr-FR" sz="1200"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4EEF627C-806D-466C-9680-DD57C0E9142D}"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17</a:t>
            </a:fld>
            <a:endParaRPr lang="fr-FR"/>
          </a:p>
        </p:txBody>
      </p:sp>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0284" y="5452928"/>
            <a:ext cx="2286198" cy="723963"/>
          </a:xfrm>
          <a:prstGeom prst="rect">
            <a:avLst/>
          </a:prstGeom>
        </p:spPr>
      </p:pic>
    </p:spTree>
    <p:extLst>
      <p:ext uri="{BB962C8B-B14F-4D97-AF65-F5344CB8AC3E}">
        <p14:creationId xmlns:p14="http://schemas.microsoft.com/office/powerpoint/2010/main" val="11397804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6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r>
              <a:rPr lang="fr-FR"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EXTRA SLIDES </a:t>
            </a:r>
            <a:endParaRPr lang="fr-FR" sz="2000" dirty="0"/>
          </a:p>
        </p:txBody>
      </p:sp>
      <p:pic>
        <p:nvPicPr>
          <p:cNvPr id="7" name="Content Placeholder 6"/>
          <p:cNvPicPr>
            <a:picLocks noGrp="1" noChangeAspect="1"/>
          </p:cNvPicPr>
          <p:nvPr>
            <p:ph idx="1"/>
          </p:nvPr>
        </p:nvPicPr>
        <p:blipFill>
          <a:blip r:embed="rId3"/>
          <a:stretch>
            <a:fillRect/>
          </a:stretch>
        </p:blipFill>
        <p:spPr>
          <a:xfrm>
            <a:off x="942703" y="3179310"/>
            <a:ext cx="10515600" cy="562806"/>
          </a:xfrm>
          <a:prstGeom prst="rect">
            <a:avLst/>
          </a:prstGeom>
        </p:spPr>
      </p:pic>
      <p:sp>
        <p:nvSpPr>
          <p:cNvPr id="4" name="Date Placeholder 3"/>
          <p:cNvSpPr>
            <a:spLocks noGrp="1"/>
          </p:cNvSpPr>
          <p:nvPr>
            <p:ph type="dt" sz="half" idx="10"/>
          </p:nvPr>
        </p:nvSpPr>
        <p:spPr/>
        <p:txBody>
          <a:bodyPr/>
          <a:lstStyle/>
          <a:p>
            <a:fld id="{27D9AFFD-DF1D-4BF9-A636-C2841232CDED}"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18</a:t>
            </a:fld>
            <a:endParaRPr lang="fr-FR"/>
          </a:p>
        </p:txBody>
      </p:sp>
      <p:pic>
        <p:nvPicPr>
          <p:cNvPr id="8" name="Picture 7"/>
          <p:cNvPicPr>
            <a:picLocks noChangeAspect="1"/>
          </p:cNvPicPr>
          <p:nvPr/>
        </p:nvPicPr>
        <p:blipFill>
          <a:blip r:embed="rId4"/>
          <a:stretch>
            <a:fillRect/>
          </a:stretch>
        </p:blipFill>
        <p:spPr>
          <a:xfrm>
            <a:off x="1053000" y="2126813"/>
            <a:ext cx="2528400" cy="388000"/>
          </a:xfrm>
          <a:prstGeom prst="rect">
            <a:avLst/>
          </a:prstGeom>
        </p:spPr>
      </p:pic>
      <p:pic>
        <p:nvPicPr>
          <p:cNvPr id="9" name="Picture 8"/>
          <p:cNvPicPr>
            <a:picLocks noChangeAspect="1"/>
          </p:cNvPicPr>
          <p:nvPr/>
        </p:nvPicPr>
        <p:blipFill>
          <a:blip r:embed="rId5"/>
          <a:stretch>
            <a:fillRect/>
          </a:stretch>
        </p:blipFill>
        <p:spPr>
          <a:xfrm>
            <a:off x="1053000" y="2710034"/>
            <a:ext cx="3359954" cy="407318"/>
          </a:xfrm>
          <a:prstGeom prst="rect">
            <a:avLst/>
          </a:prstGeom>
        </p:spPr>
      </p:pic>
      <p:pic>
        <p:nvPicPr>
          <p:cNvPr id="10" name="Picture 9"/>
          <p:cNvPicPr>
            <a:picLocks noChangeAspect="1"/>
          </p:cNvPicPr>
          <p:nvPr/>
        </p:nvPicPr>
        <p:blipFill>
          <a:blip r:embed="rId6"/>
          <a:stretch>
            <a:fillRect/>
          </a:stretch>
        </p:blipFill>
        <p:spPr>
          <a:xfrm>
            <a:off x="5089800" y="2236746"/>
            <a:ext cx="2012400" cy="556133"/>
          </a:xfrm>
          <a:prstGeom prst="rect">
            <a:avLst/>
          </a:prstGeom>
        </p:spPr>
      </p:pic>
    </p:spTree>
    <p:extLst>
      <p:ext uri="{BB962C8B-B14F-4D97-AF65-F5344CB8AC3E}">
        <p14:creationId xmlns:p14="http://schemas.microsoft.com/office/powerpoint/2010/main" val="16116099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6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60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60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fr-FR"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EXTRA SLIDES </a:t>
            </a:r>
            <a:endParaRPr lang="fr-FR" dirty="0"/>
          </a:p>
        </p:txBody>
      </p:sp>
      <p:sp>
        <p:nvSpPr>
          <p:cNvPr id="4" name="Date Placeholder 3"/>
          <p:cNvSpPr>
            <a:spLocks noGrp="1"/>
          </p:cNvSpPr>
          <p:nvPr>
            <p:ph type="dt" sz="half" idx="10"/>
          </p:nvPr>
        </p:nvSpPr>
        <p:spPr/>
        <p:txBody>
          <a:bodyPr/>
          <a:lstStyle/>
          <a:p>
            <a:fld id="{27D9AFFD-DF1D-4BF9-A636-C2841232CDED}"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19</a:t>
            </a:fld>
            <a:endParaRPr lang="fr-FR"/>
          </a:p>
        </p:txBody>
      </p:sp>
      <p:pic>
        <p:nvPicPr>
          <p:cNvPr id="7" name="Picture 5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00149" y="2200478"/>
            <a:ext cx="3481251" cy="2645751"/>
          </a:xfrm>
          <a:prstGeom prst="rect">
            <a:avLst/>
          </a:prstGeom>
          <a:ln/>
        </p:spPr>
      </p:pic>
      <p:sp>
        <p:nvSpPr>
          <p:cNvPr id="3" name="Rectangle 2"/>
          <p:cNvSpPr/>
          <p:nvPr/>
        </p:nvSpPr>
        <p:spPr>
          <a:xfrm>
            <a:off x="717177" y="1190098"/>
            <a:ext cx="6096000" cy="677108"/>
          </a:xfrm>
          <a:prstGeom prst="rect">
            <a:avLst/>
          </a:prstGeom>
        </p:spPr>
        <p:txBody>
          <a:bodyPr>
            <a:spAutoFit/>
          </a:bodyPr>
          <a:lstStyle/>
          <a:p>
            <a:endParaRPr lang="fr-FR" sz="2000" dirty="0">
              <a:solidFill>
                <a:srgbClr val="000000"/>
              </a:solidFill>
              <a:latin typeface="Calibri" panose="020F0502020204030204" pitchFamily="34" charset="0"/>
            </a:endParaRPr>
          </a:p>
          <a:p>
            <a:r>
              <a:rPr lang="en-US" b="1" dirty="0">
                <a:solidFill>
                  <a:srgbClr val="000000"/>
                </a:solidFill>
                <a:latin typeface="Calibri" panose="020F0502020204030204" pitchFamily="34" charset="0"/>
              </a:rPr>
              <a:t>Pixel Size 10 </a:t>
            </a:r>
            <a:r>
              <a:rPr lang="en-US" b="1" dirty="0" err="1">
                <a:solidFill>
                  <a:srgbClr val="000000"/>
                </a:solidFill>
                <a:latin typeface="Calibri" panose="020F0502020204030204" pitchFamily="34" charset="0"/>
              </a:rPr>
              <a:t>μm</a:t>
            </a:r>
            <a:r>
              <a:rPr lang="en-US" b="1" dirty="0">
                <a:solidFill>
                  <a:srgbClr val="000000"/>
                </a:solidFill>
                <a:latin typeface="Calibri" panose="020F0502020204030204" pitchFamily="34" charset="0"/>
              </a:rPr>
              <a:t> *10 </a:t>
            </a:r>
            <a:r>
              <a:rPr lang="en-US" b="1" dirty="0" err="1">
                <a:solidFill>
                  <a:srgbClr val="000000"/>
                </a:solidFill>
                <a:latin typeface="Calibri" panose="020F0502020204030204" pitchFamily="34" charset="0"/>
              </a:rPr>
              <a:t>μm</a:t>
            </a:r>
            <a:r>
              <a:rPr lang="en-US" b="1" dirty="0">
                <a:solidFill>
                  <a:srgbClr val="000000"/>
                </a:solidFill>
                <a:latin typeface="Calibri" panose="020F0502020204030204" pitchFamily="34" charset="0"/>
              </a:rPr>
              <a:t>, Thickness 10 </a:t>
            </a:r>
            <a:r>
              <a:rPr lang="en-US" b="1" dirty="0" err="1">
                <a:solidFill>
                  <a:srgbClr val="000000"/>
                </a:solidFill>
                <a:latin typeface="Calibri" panose="020F0502020204030204" pitchFamily="34" charset="0"/>
              </a:rPr>
              <a:t>μm</a:t>
            </a:r>
            <a:r>
              <a:rPr lang="en-US" b="1" dirty="0">
                <a:solidFill>
                  <a:srgbClr val="000000"/>
                </a:solidFill>
                <a:latin typeface="Calibri" panose="020F0502020204030204" pitchFamily="34" charset="0"/>
              </a:rPr>
              <a:t>: </a:t>
            </a:r>
            <a:endParaRPr lang="en-US" dirty="0">
              <a:solidFill>
                <a:srgbClr val="000000"/>
              </a:solidFill>
              <a:latin typeface="Calibri" panose="020F0502020204030204" pitchFamily="34" charset="0"/>
            </a:endParaRPr>
          </a:p>
        </p:txBody>
      </p:sp>
      <p:sp>
        <p:nvSpPr>
          <p:cNvPr id="9" name="Rectangle 8"/>
          <p:cNvSpPr/>
          <p:nvPr/>
        </p:nvSpPr>
        <p:spPr>
          <a:xfrm>
            <a:off x="3581400" y="1788829"/>
            <a:ext cx="8426823" cy="3970318"/>
          </a:xfrm>
          <a:prstGeom prst="rect">
            <a:avLst/>
          </a:prstGeom>
        </p:spPr>
        <p:txBody>
          <a:bodyPr wrap="square">
            <a:spAutoFit/>
          </a:bodyPr>
          <a:lstStyle/>
          <a:p>
            <a:r>
              <a:rPr lang="en-US" sz="1400" dirty="0">
                <a:latin typeface="Times New Roman" panose="02020603050405020304" pitchFamily="18" charset="0"/>
                <a:cs typeface="Times New Roman" panose="02020603050405020304" pitchFamily="18" charset="0"/>
              </a:rPr>
              <a:t>Appl. Phys. A 50, 151-156 (1990) Applied so,,,,</a:t>
            </a:r>
          </a:p>
          <a:p>
            <a:r>
              <a:rPr lang="en-US" sz="1400" dirty="0">
                <a:latin typeface="Times New Roman" panose="02020603050405020304" pitchFamily="18" charset="0"/>
                <a:cs typeface="Times New Roman" panose="02020603050405020304" pitchFamily="18" charset="0"/>
              </a:rPr>
              <a:t>Physics A </a:t>
            </a:r>
            <a:r>
              <a:rPr lang="en-US" sz="1400" dirty="0" err="1">
                <a:latin typeface="Times New Roman" panose="02020603050405020304" pitchFamily="18" charset="0"/>
                <a:cs typeface="Times New Roman" panose="02020603050405020304" pitchFamily="18" charset="0"/>
              </a:rPr>
              <a:t>S"u'rf</a:t>
            </a:r>
            <a:r>
              <a:rPr lang="en-US" sz="1400" dirty="0">
                <a:latin typeface="Times New Roman" panose="02020603050405020304" pitchFamily="18" charset="0"/>
                <a:cs typeface="Times New Roman" panose="02020603050405020304" pitchFamily="18" charset="0"/>
              </a:rPr>
              <a:t> aces</a:t>
            </a:r>
          </a:p>
          <a:p>
            <a:r>
              <a:rPr lang="en-US" sz="1400" dirty="0">
                <a:latin typeface="Times New Roman" panose="02020603050405020304" pitchFamily="18" charset="0"/>
                <a:cs typeface="Times New Roman" panose="02020603050405020304" pitchFamily="18" charset="0"/>
              </a:rPr>
              <a:t>© Springer-</a:t>
            </a:r>
            <a:r>
              <a:rPr lang="en-US" sz="1400" dirty="0" err="1">
                <a:latin typeface="Times New Roman" panose="02020603050405020304" pitchFamily="18" charset="0"/>
                <a:cs typeface="Times New Roman" panose="02020603050405020304" pitchFamily="18" charset="0"/>
              </a:rPr>
              <a:t>Verlag</a:t>
            </a:r>
            <a:r>
              <a:rPr lang="en-US" sz="1400" dirty="0">
                <a:latin typeface="Times New Roman" panose="02020603050405020304" pitchFamily="18" charset="0"/>
                <a:cs typeface="Times New Roman" panose="02020603050405020304" pitchFamily="18" charset="0"/>
              </a:rPr>
              <a:t> 1990</a:t>
            </a:r>
          </a:p>
          <a:p>
            <a:r>
              <a:rPr lang="en-US" sz="1400" dirty="0">
                <a:latin typeface="Times New Roman" panose="02020603050405020304" pitchFamily="18" charset="0"/>
                <a:cs typeface="Times New Roman" panose="02020603050405020304" pitchFamily="18" charset="0"/>
              </a:rPr>
              <a:t>The Electrical Properties of Zinc in Silicon</a:t>
            </a:r>
          </a:p>
          <a:p>
            <a:r>
              <a:rPr lang="en-US" sz="1400" dirty="0">
                <a:latin typeface="Times New Roman" panose="02020603050405020304" pitchFamily="18" charset="0"/>
                <a:cs typeface="Times New Roman" panose="02020603050405020304" pitchFamily="18" charset="0"/>
              </a:rPr>
              <a:t>S. Weiss, R. Beckmann, and R. </a:t>
            </a:r>
            <a:r>
              <a:rPr lang="en-US" sz="1400" dirty="0" err="1">
                <a:latin typeface="Times New Roman" panose="02020603050405020304" pitchFamily="18" charset="0"/>
                <a:cs typeface="Times New Roman" panose="02020603050405020304" pitchFamily="18" charset="0"/>
              </a:rPr>
              <a:t>Kassing</a:t>
            </a:r>
            <a:endParaRPr lang="en-US" sz="1400" dirty="0">
              <a:latin typeface="Times New Roman" panose="02020603050405020304" pitchFamily="18" charset="0"/>
              <a:cs typeface="Times New Roman" panose="02020603050405020304" pitchFamily="18" charset="0"/>
            </a:endParaRPr>
          </a:p>
          <a:p>
            <a:r>
              <a:rPr lang="en-US" sz="1400" dirty="0" err="1">
                <a:latin typeface="Times New Roman" panose="02020603050405020304" pitchFamily="18" charset="0"/>
                <a:cs typeface="Times New Roman" panose="02020603050405020304" pitchFamily="18" charset="0"/>
              </a:rPr>
              <a:t>Institut</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fiir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Technische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Physik</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Universit</a:t>
            </a:r>
            <a:r>
              <a:rPr lang="en-US" sz="1400" dirty="0">
                <a:latin typeface="Times New Roman" panose="02020603050405020304" pitchFamily="18" charset="0"/>
                <a:cs typeface="Times New Roman" panose="02020603050405020304" pitchFamily="18" charset="0"/>
              </a:rPr>
              <a:t>/it, D-3500 Kassel, Fed. Rep. Germany</a:t>
            </a:r>
          </a:p>
          <a:p>
            <a:r>
              <a:rPr lang="en-US" sz="1400" dirty="0">
                <a:latin typeface="Times New Roman" panose="02020603050405020304" pitchFamily="18" charset="0"/>
                <a:cs typeface="Times New Roman" panose="02020603050405020304" pitchFamily="18" charset="0"/>
              </a:rPr>
              <a:t>Received 25 May 1989/Accepted 7 September 1989</a:t>
            </a:r>
          </a:p>
          <a:p>
            <a:r>
              <a:rPr lang="en-US" sz="1400" dirty="0">
                <a:latin typeface="Times New Roman" panose="02020603050405020304" pitchFamily="18" charset="0"/>
                <a:cs typeface="Times New Roman" panose="02020603050405020304" pitchFamily="18" charset="0"/>
              </a:rPr>
              <a:t>Abstract. Electrically active deep levels related to zinc in silicon are investigated in n- and</a:t>
            </a:r>
          </a:p>
          <a:p>
            <a:r>
              <a:rPr lang="en-US" sz="1400" dirty="0">
                <a:latin typeface="Times New Roman" panose="02020603050405020304" pitchFamily="18" charset="0"/>
                <a:cs typeface="Times New Roman" panose="02020603050405020304" pitchFamily="18" charset="0"/>
              </a:rPr>
              <a:t>p-type silicon using Deep-Level Transient Fourier Spectroscopy (DLTFS) measurements.</a:t>
            </a:r>
          </a:p>
          <a:p>
            <a:r>
              <a:rPr lang="en-US" sz="1400" dirty="0">
                <a:latin typeface="Times New Roman" panose="02020603050405020304" pitchFamily="18" charset="0"/>
                <a:cs typeface="Times New Roman" panose="02020603050405020304" pitchFamily="18" charset="0"/>
              </a:rPr>
              <a:t>While in n-type silicon a level at Ec-0.49 eV is observed, the main zinc-related levels in</a:t>
            </a:r>
          </a:p>
          <a:p>
            <a:r>
              <a:rPr lang="en-US" sz="1400" dirty="0">
                <a:latin typeface="Times New Roman" panose="02020603050405020304" pitchFamily="18" charset="0"/>
                <a:cs typeface="Times New Roman" panose="02020603050405020304" pitchFamily="18" charset="0"/>
              </a:rPr>
              <a:t>p-type silicon are determined to be E v + 0.27 eV and </a:t>
            </a:r>
            <a:r>
              <a:rPr lang="en-US" sz="1400" dirty="0" err="1">
                <a:latin typeface="Times New Roman" panose="02020603050405020304" pitchFamily="18" charset="0"/>
                <a:cs typeface="Times New Roman" panose="02020603050405020304" pitchFamily="18" charset="0"/>
              </a:rPr>
              <a:t>Ev</a:t>
            </a:r>
            <a:r>
              <a:rPr lang="en-US" sz="1400" dirty="0">
                <a:latin typeface="Times New Roman" panose="02020603050405020304" pitchFamily="18" charset="0"/>
                <a:cs typeface="Times New Roman" panose="02020603050405020304" pitchFamily="18" charset="0"/>
              </a:rPr>
              <a:t> + 0.60 eV. The latter are associated</a:t>
            </a:r>
          </a:p>
          <a:p>
            <a:r>
              <a:rPr lang="en-US" sz="1400" dirty="0">
                <a:latin typeface="Times New Roman" panose="02020603050405020304" pitchFamily="18" charset="0"/>
                <a:cs typeface="Times New Roman" panose="02020603050405020304" pitchFamily="18" charset="0"/>
              </a:rPr>
              <a:t>with zinc situated on regular silicon lattice sites. The emission rate of these centers exhibits a</a:t>
            </a:r>
          </a:p>
          <a:p>
            <a:r>
              <a:rPr lang="en-US" sz="1400" dirty="0">
                <a:latin typeface="Times New Roman" panose="02020603050405020304" pitchFamily="18" charset="0"/>
                <a:cs typeface="Times New Roman" panose="02020603050405020304" pitchFamily="18" charset="0"/>
              </a:rPr>
              <a:t>field dependence which cannot be quantitatively explained with the Poole-</a:t>
            </a:r>
            <a:r>
              <a:rPr lang="en-US" sz="1400" dirty="0" err="1">
                <a:latin typeface="Times New Roman" panose="02020603050405020304" pitchFamily="18" charset="0"/>
                <a:cs typeface="Times New Roman" panose="02020603050405020304" pitchFamily="18" charset="0"/>
              </a:rPr>
              <a:t>Frenkel</a:t>
            </a:r>
            <a:r>
              <a:rPr lang="en-US" sz="1400" dirty="0">
                <a:latin typeface="Times New Roman" panose="02020603050405020304" pitchFamily="18" charset="0"/>
                <a:cs typeface="Times New Roman" panose="02020603050405020304" pitchFamily="18" charset="0"/>
              </a:rPr>
              <a:t> model.</a:t>
            </a:r>
          </a:p>
          <a:p>
            <a:r>
              <a:rPr lang="en-US" sz="1400" dirty="0">
                <a:latin typeface="Times New Roman" panose="02020603050405020304" pitchFamily="18" charset="0"/>
                <a:cs typeface="Times New Roman" panose="02020603050405020304" pitchFamily="18" charset="0"/>
              </a:rPr>
              <a:t>On the other hand, a shallow level at E v + 0.09 eV is observed only in boron-doped silicon</a:t>
            </a:r>
          </a:p>
          <a:p>
            <a:r>
              <a:rPr lang="en-US" sz="1400" dirty="0">
                <a:latin typeface="Times New Roman" panose="02020603050405020304" pitchFamily="18" charset="0"/>
                <a:cs typeface="Times New Roman" panose="02020603050405020304" pitchFamily="18" charset="0"/>
              </a:rPr>
              <a:t>which may be related to a zinc-boron complex. Other zinc-related levels are found at</a:t>
            </a:r>
          </a:p>
          <a:p>
            <a:r>
              <a:rPr lang="en-US" sz="1400" dirty="0">
                <a:latin typeface="Times New Roman" panose="02020603050405020304" pitchFamily="18" charset="0"/>
                <a:cs typeface="Times New Roman" panose="02020603050405020304" pitchFamily="18" charset="0"/>
              </a:rPr>
              <a:t>E v +0.23 eV and </a:t>
            </a:r>
            <a:r>
              <a:rPr lang="en-US" sz="1400" dirty="0" err="1">
                <a:latin typeface="Times New Roman" panose="02020603050405020304" pitchFamily="18" charset="0"/>
                <a:cs typeface="Times New Roman" panose="02020603050405020304" pitchFamily="18" charset="0"/>
              </a:rPr>
              <a:t>Ev</a:t>
            </a:r>
            <a:r>
              <a:rPr lang="en-US" sz="1400" dirty="0">
                <a:latin typeface="Times New Roman" panose="02020603050405020304" pitchFamily="18" charset="0"/>
                <a:cs typeface="Times New Roman" panose="02020603050405020304" pitchFamily="18" charset="0"/>
              </a:rPr>
              <a:t>+ 0.33 eV, their concentration depending on that of zinc on substitutional</a:t>
            </a:r>
          </a:p>
          <a:p>
            <a:r>
              <a:rPr lang="en-US" sz="1400" dirty="0">
                <a:latin typeface="Times New Roman" panose="02020603050405020304" pitchFamily="18" charset="0"/>
                <a:cs typeface="Times New Roman" panose="02020603050405020304" pitchFamily="18" charset="0"/>
              </a:rPr>
              <a:t>sites. In addition, the evaluation of depth profiles and the analysis of the field</a:t>
            </a:r>
          </a:p>
          <a:p>
            <a:r>
              <a:rPr lang="en-US" sz="1400" dirty="0">
                <a:latin typeface="Times New Roman" panose="02020603050405020304" pitchFamily="18" charset="0"/>
                <a:cs typeface="Times New Roman" panose="02020603050405020304" pitchFamily="18" charset="0"/>
              </a:rPr>
              <a:t>dependence of the emission rate based on the DLTFS method is presented</a:t>
            </a:r>
            <a:endParaRPr lang="fr-F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1267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0696" y="338894"/>
            <a:ext cx="10515600" cy="1252660"/>
          </a:xfrm>
        </p:spPr>
        <p:txBody>
          <a:bodyPr>
            <a:normAutofit fontScale="90000"/>
          </a:bodyPr>
          <a:lstStyle/>
          <a:p>
            <a:pPr algn="ctr"/>
            <a:r>
              <a:rPr lang="en-GB"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on TRAMOS (Trapping MOS) and </a:t>
            </a:r>
            <a:r>
              <a:rPr lang="en-GB"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GB"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(Quantum </a:t>
            </a:r>
            <a:r>
              <a:rPr lang="en-GB"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 Pixel) ongoing developments</a:t>
            </a:r>
            <a:r>
              <a:rPr lang="fr-FR"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fr-FR" sz="13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GB"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T. </a:t>
            </a:r>
            <a:r>
              <a:rPr lang="en-GB" sz="13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3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3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3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3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3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r>
              <a:rPr lang="fr-FR"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3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endParaRPr lang="fr-FR" dirty="0"/>
          </a:p>
        </p:txBody>
      </p:sp>
      <p:sp>
        <p:nvSpPr>
          <p:cNvPr id="6" name="TextBox 5"/>
          <p:cNvSpPr txBox="1"/>
          <p:nvPr/>
        </p:nvSpPr>
        <p:spPr>
          <a:xfrm>
            <a:off x="4156703" y="1154592"/>
            <a:ext cx="3963586" cy="369332"/>
          </a:xfrm>
          <a:prstGeom prst="rect">
            <a:avLst/>
          </a:prstGeom>
          <a:noFill/>
        </p:spPr>
        <p:txBody>
          <a:bodyPr wrap="none" rtlCol="0">
            <a:spAutoFit/>
          </a:bodyPr>
          <a:lstStyle/>
          <a:p>
            <a:pPr marL="400050" indent="-400050">
              <a:buFont typeface="+mj-lt"/>
              <a:buAutoNum type="romanUcPeriod"/>
            </a:pPr>
            <a:r>
              <a:rPr lang="en-GB" b="1" dirty="0">
                <a:latin typeface="Times New Roman" panose="02020603050405020304" pitchFamily="18" charset="0"/>
                <a:cs typeface="Times New Roman" panose="02020603050405020304" pitchFamily="18" charset="0"/>
              </a:rPr>
              <a:t>Motivations for a new pixel design</a:t>
            </a:r>
          </a:p>
        </p:txBody>
      </p:sp>
      <p:sp>
        <p:nvSpPr>
          <p:cNvPr id="7" name="Content Placeholder 6"/>
          <p:cNvSpPr>
            <a:spLocks noGrp="1"/>
          </p:cNvSpPr>
          <p:nvPr>
            <p:ph idx="1"/>
          </p:nvPr>
        </p:nvSpPr>
        <p:spPr>
          <a:xfrm>
            <a:off x="880696" y="1708813"/>
            <a:ext cx="11040208" cy="3599229"/>
          </a:xfrm>
        </p:spPr>
        <p:txBody>
          <a:bodyPr>
            <a:normAutofit fontScale="25000" lnSpcReduction="20000"/>
          </a:bodyPr>
          <a:lstStyle/>
          <a:p>
            <a:r>
              <a:rPr lang="en-US" sz="6400" b="1" dirty="0">
                <a:latin typeface="Times New Roman" panose="02020603050405020304" pitchFamily="18" charset="0"/>
                <a:cs typeface="Times New Roman" panose="02020603050405020304" pitchFamily="18" charset="0"/>
              </a:rPr>
              <a:t>F</a:t>
            </a:r>
            <a:r>
              <a:rPr lang="en-US" sz="6400" b="1" dirty="0" smtClean="0">
                <a:latin typeface="Times New Roman" panose="02020603050405020304" pitchFamily="18" charset="0"/>
                <a:cs typeface="Times New Roman" panose="02020603050405020304" pitchFamily="18" charset="0"/>
              </a:rPr>
              <a:t>uture trackers </a:t>
            </a:r>
            <a:r>
              <a:rPr lang="en-US" sz="6400" b="1" dirty="0">
                <a:latin typeface="Times New Roman" panose="02020603050405020304" pitchFamily="18" charset="0"/>
                <a:cs typeface="Times New Roman" panose="02020603050405020304" pitchFamily="18" charset="0"/>
              </a:rPr>
              <a:t>and vertex </a:t>
            </a:r>
            <a:r>
              <a:rPr lang="en-US" sz="6400" b="1" dirty="0" smtClean="0">
                <a:latin typeface="Times New Roman" panose="02020603050405020304" pitchFamily="18" charset="0"/>
                <a:cs typeface="Times New Roman" panose="02020603050405020304" pitchFamily="18" charset="0"/>
              </a:rPr>
              <a:t>detectors need accurate track reconstruction and precise vertex determination down to the micrometer</a:t>
            </a:r>
          </a:p>
          <a:p>
            <a:r>
              <a:rPr lang="en-US" sz="6400" b="1" dirty="0" smtClean="0">
                <a:latin typeface="Times New Roman" panose="02020603050405020304" pitchFamily="18" charset="0"/>
                <a:cs typeface="Times New Roman" panose="02020603050405020304" pitchFamily="18" charset="0"/>
              </a:rPr>
              <a:t>This is a prerequisite for the  </a:t>
            </a:r>
            <a:r>
              <a:rPr lang="en-US" sz="6400" b="1" dirty="0" err="1" smtClean="0">
                <a:latin typeface="Times New Roman" panose="02020603050405020304" pitchFamily="18" charset="0"/>
                <a:cs typeface="Times New Roman" panose="02020603050405020304" pitchFamily="18" charset="0"/>
              </a:rPr>
              <a:t>e+e</a:t>
            </a:r>
            <a:r>
              <a:rPr lang="en-US" sz="6400" b="1" dirty="0" smtClean="0">
                <a:latin typeface="Times New Roman" panose="02020603050405020304" pitchFamily="18" charset="0"/>
                <a:cs typeface="Times New Roman" panose="02020603050405020304" pitchFamily="18" charset="0"/>
              </a:rPr>
              <a:t>- colliders in the future</a:t>
            </a:r>
          </a:p>
          <a:p>
            <a:r>
              <a:rPr lang="en-US" sz="6400" b="1" dirty="0" smtClean="0">
                <a:latin typeface="Times New Roman" panose="02020603050405020304" pitchFamily="18" charset="0"/>
                <a:cs typeface="Times New Roman" panose="02020603050405020304" pitchFamily="18" charset="0"/>
              </a:rPr>
              <a:t>Fast response should be also sought  for bunch identification,  this means accessory detector</a:t>
            </a:r>
          </a:p>
          <a:p>
            <a:pPr lvl="0"/>
            <a:r>
              <a:rPr lang="en-US" sz="6400" b="1" dirty="0">
                <a:solidFill>
                  <a:prstClr val="black"/>
                </a:solidFill>
                <a:latin typeface="Times New Roman" panose="02020603050405020304" pitchFamily="18" charset="0"/>
                <a:cs typeface="Times New Roman" panose="02020603050405020304" pitchFamily="18" charset="0"/>
              </a:rPr>
              <a:t>High radiation </a:t>
            </a:r>
            <a:r>
              <a:rPr lang="en-US" sz="6400" b="1" dirty="0" smtClean="0">
                <a:solidFill>
                  <a:prstClr val="black"/>
                </a:solidFill>
                <a:latin typeface="Times New Roman" panose="02020603050405020304" pitchFamily="18" charset="0"/>
                <a:cs typeface="Times New Roman" panose="02020603050405020304" pitchFamily="18" charset="0"/>
              </a:rPr>
              <a:t>hardness is still a challenge however less constraining with respect to hadron colliders</a:t>
            </a:r>
          </a:p>
          <a:p>
            <a:pPr lvl="0"/>
            <a:r>
              <a:rPr lang="en-US" sz="6400" b="1" dirty="0" smtClean="0">
                <a:solidFill>
                  <a:prstClr val="black"/>
                </a:solidFill>
                <a:latin typeface="Times New Roman" panose="02020603050405020304" pitchFamily="18" charset="0"/>
                <a:cs typeface="Times New Roman" panose="02020603050405020304" pitchFamily="18" charset="0"/>
              </a:rPr>
              <a:t>This impose to reduce the area of each pixel , increase the number of pixel per unit area</a:t>
            </a:r>
          </a:p>
          <a:p>
            <a:r>
              <a:rPr lang="en-US" sz="6400" b="1" dirty="0" smtClean="0">
                <a:latin typeface="Times New Roman" panose="02020603050405020304" pitchFamily="18" charset="0"/>
                <a:cs typeface="Times New Roman" panose="02020603050405020304" pitchFamily="18" charset="0"/>
              </a:rPr>
              <a:t>Low hit rate per pixel , </a:t>
            </a:r>
            <a:r>
              <a:rPr lang="en-US" sz="6400" b="1" dirty="0">
                <a:latin typeface="Times New Roman" panose="02020603050405020304" pitchFamily="18" charset="0"/>
                <a:cs typeface="Times New Roman" panose="02020603050405020304" pitchFamily="18" charset="0"/>
              </a:rPr>
              <a:t>in favor of reduced data </a:t>
            </a:r>
            <a:r>
              <a:rPr lang="en-US" sz="6400" b="1" dirty="0" smtClean="0">
                <a:latin typeface="Times New Roman" panose="02020603050405020304" pitchFamily="18" charset="0"/>
                <a:cs typeface="Times New Roman" panose="02020603050405020304" pitchFamily="18" charset="0"/>
              </a:rPr>
              <a:t>flux by data compression </a:t>
            </a:r>
            <a:r>
              <a:rPr lang="en-US" sz="6400" b="1" dirty="0">
                <a:latin typeface="Times New Roman" panose="02020603050405020304" pitchFamily="18" charset="0"/>
                <a:cs typeface="Times New Roman" panose="02020603050405020304" pitchFamily="18" charset="0"/>
              </a:rPr>
              <a:t>, low multiple hit rate , limited single pixel </a:t>
            </a:r>
            <a:r>
              <a:rPr lang="en-US" sz="6400" b="1" dirty="0" smtClean="0">
                <a:latin typeface="Times New Roman" panose="02020603050405020304" pitchFamily="18" charset="0"/>
                <a:cs typeface="Times New Roman" panose="02020603050405020304" pitchFamily="18" charset="0"/>
              </a:rPr>
              <a:t>area</a:t>
            </a:r>
          </a:p>
          <a:p>
            <a:r>
              <a:rPr lang="en-US" sz="6400" b="1" dirty="0" smtClean="0">
                <a:latin typeface="Times New Roman" panose="02020603050405020304" pitchFamily="18" charset="0"/>
                <a:cs typeface="Times New Roman" panose="02020603050405020304" pitchFamily="18" charset="0"/>
              </a:rPr>
              <a:t>High </a:t>
            </a:r>
            <a:r>
              <a:rPr lang="en-US" sz="6400" b="1" dirty="0" err="1">
                <a:latin typeface="Times New Roman" panose="02020603050405020304" pitchFamily="18" charset="0"/>
                <a:cs typeface="Times New Roman" panose="02020603050405020304" pitchFamily="18" charset="0"/>
              </a:rPr>
              <a:t>pT</a:t>
            </a:r>
            <a:r>
              <a:rPr lang="en-US" sz="6400" b="1" dirty="0">
                <a:latin typeface="Times New Roman" panose="02020603050405020304" pitchFamily="18" charset="0"/>
                <a:cs typeface="Times New Roman" panose="02020603050405020304" pitchFamily="18" charset="0"/>
              </a:rPr>
              <a:t> events ( - infinite &lt; h &lt; 0) , h=-ln (tan(</a:t>
            </a:r>
            <a:r>
              <a:rPr lang="en-US" sz="6400" b="1" dirty="0">
                <a:latin typeface="Symbol" panose="05050102010706020507" pitchFamily="18" charset="2"/>
                <a:cs typeface="Times New Roman" panose="02020603050405020304" pitchFamily="18" charset="0"/>
              </a:rPr>
              <a:t>q</a:t>
            </a:r>
            <a:r>
              <a:rPr lang="en-US" sz="6400" b="1" dirty="0">
                <a:latin typeface="Times New Roman" panose="02020603050405020304" pitchFamily="18" charset="0"/>
                <a:cs typeface="Times New Roman" panose="02020603050405020304" pitchFamily="18" charset="0"/>
              </a:rPr>
              <a:t>/2)) </a:t>
            </a:r>
            <a:r>
              <a:rPr lang="en-US" sz="6400" b="1" dirty="0" err="1">
                <a:latin typeface="Times New Roman" panose="02020603050405020304" pitchFamily="18" charset="0"/>
                <a:cs typeface="Times New Roman" panose="02020603050405020304" pitchFamily="18" charset="0"/>
              </a:rPr>
              <a:t>pseudorapidity</a:t>
            </a:r>
            <a:r>
              <a:rPr lang="en-US" sz="6400" b="1" dirty="0">
                <a:latin typeface="Times New Roman" panose="02020603050405020304" pitchFamily="18" charset="0"/>
                <a:cs typeface="Times New Roman" panose="02020603050405020304" pitchFamily="18" charset="0"/>
              </a:rPr>
              <a:t>, where</a:t>
            </a:r>
            <a:r>
              <a:rPr lang="en-US" sz="6400" b="1" dirty="0">
                <a:latin typeface="Symbol" panose="05050102010706020507" pitchFamily="18" charset="2"/>
                <a:cs typeface="Times New Roman" panose="02020603050405020304" pitchFamily="18" charset="0"/>
              </a:rPr>
              <a:t> q </a:t>
            </a:r>
            <a:r>
              <a:rPr lang="en-US" sz="6400" b="1" dirty="0">
                <a:latin typeface="Times New Roman" panose="02020603050405020304" pitchFamily="18" charset="0"/>
                <a:cs typeface="Times New Roman" panose="02020603050405020304" pitchFamily="18" charset="0"/>
              </a:rPr>
              <a:t>is the angle w.r.t. incident </a:t>
            </a:r>
            <a:r>
              <a:rPr lang="en-US" sz="6400" b="1" dirty="0" smtClean="0">
                <a:latin typeface="Times New Roman" panose="02020603050405020304" pitchFamily="18" charset="0"/>
                <a:cs typeface="Times New Roman" panose="02020603050405020304" pitchFamily="18" charset="0"/>
              </a:rPr>
              <a:t>beam</a:t>
            </a:r>
          </a:p>
          <a:p>
            <a:pPr marL="0" indent="0">
              <a:buNone/>
            </a:pPr>
            <a:r>
              <a:rPr lang="en-US" sz="6400" b="1" dirty="0">
                <a:latin typeface="Times New Roman" panose="02020603050405020304" pitchFamily="18" charset="0"/>
                <a:cs typeface="Times New Roman" panose="02020603050405020304" pitchFamily="18" charset="0"/>
              </a:rPr>
              <a:t>	</a:t>
            </a:r>
            <a:r>
              <a:rPr lang="en-US" sz="6400" b="1" dirty="0" smtClean="0">
                <a:latin typeface="Times New Roman" panose="02020603050405020304" pitchFamily="18" charset="0"/>
                <a:cs typeface="Times New Roman" panose="02020603050405020304" pitchFamily="18" charset="0"/>
              </a:rPr>
              <a:t>			</a:t>
            </a:r>
            <a:endParaRPr lang="en-US" sz="6400" b="1" dirty="0">
              <a:latin typeface="Times New Roman" panose="02020603050405020304" pitchFamily="18" charset="0"/>
              <a:cs typeface="Times New Roman" panose="02020603050405020304" pitchFamily="18" charset="0"/>
            </a:endParaRPr>
          </a:p>
          <a:p>
            <a:endParaRPr lang="en-US" sz="6400" b="1" dirty="0" smtClean="0">
              <a:latin typeface="Times New Roman" panose="02020603050405020304" pitchFamily="18" charset="0"/>
              <a:cs typeface="Times New Roman" panose="02020603050405020304" pitchFamily="18" charset="0"/>
            </a:endParaRPr>
          </a:p>
          <a:p>
            <a:endParaRPr lang="en-US" sz="6400" b="1" dirty="0">
              <a:latin typeface="Times New Roman" panose="02020603050405020304" pitchFamily="18" charset="0"/>
              <a:cs typeface="Times New Roman" panose="02020603050405020304" pitchFamily="18" charset="0"/>
            </a:endParaRPr>
          </a:p>
          <a:p>
            <a:pPr lvl="0"/>
            <a:endParaRPr lang="en-US" sz="3500" b="1" dirty="0">
              <a:solidFill>
                <a:prstClr val="black"/>
              </a:solidFill>
              <a:latin typeface="Times New Roman" panose="02020603050405020304" pitchFamily="18" charset="0"/>
              <a:cs typeface="Times New Roman" panose="02020603050405020304" pitchFamily="18" charset="0"/>
            </a:endParaRPr>
          </a:p>
          <a:p>
            <a:endParaRPr lang="en-US" b="1" dirty="0" smtClean="0">
              <a:latin typeface="Times New Roman" panose="02020603050405020304" pitchFamily="18" charset="0"/>
              <a:cs typeface="Times New Roman" panose="02020603050405020304" pitchFamily="18" charset="0"/>
            </a:endParaRPr>
          </a:p>
          <a:p>
            <a:endParaRPr lang="en-US" b="1" dirty="0" smtClean="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endParaRPr lang="en-US" b="1" dirty="0" smtClean="0">
              <a:latin typeface="Times New Roman" panose="02020603050405020304" pitchFamily="18" charset="0"/>
              <a:cs typeface="Times New Roman" panose="02020603050405020304" pitchFamily="18" charset="0"/>
            </a:endParaRPr>
          </a:p>
          <a:p>
            <a:endParaRPr lang="en-US" b="1"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pic>
        <p:nvPicPr>
          <p:cNvPr id="10" name="Picture 9"/>
          <p:cNvPicPr/>
          <p:nvPr/>
        </p:nvPicPr>
        <p:blipFill>
          <a:blip r:embed="rId3">
            <a:extLst>
              <a:ext uri="{28A0092B-C50C-407E-A947-70E740481C1C}">
                <a14:useLocalDpi xmlns:a14="http://schemas.microsoft.com/office/drawing/2010/main" val="0"/>
              </a:ext>
            </a:extLst>
          </a:blip>
          <a:srcRect/>
          <a:stretch>
            <a:fillRect/>
          </a:stretch>
        </p:blipFill>
        <p:spPr bwMode="auto">
          <a:xfrm>
            <a:off x="3915214" y="4088505"/>
            <a:ext cx="3936316" cy="2673591"/>
          </a:xfrm>
          <a:prstGeom prst="rect">
            <a:avLst/>
          </a:prstGeom>
          <a:noFill/>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sp>
        <p:nvSpPr>
          <p:cNvPr id="3" name="Date Placeholder 2"/>
          <p:cNvSpPr>
            <a:spLocks noGrp="1"/>
          </p:cNvSpPr>
          <p:nvPr>
            <p:ph type="dt" sz="half" idx="10"/>
          </p:nvPr>
        </p:nvSpPr>
        <p:spPr/>
        <p:txBody>
          <a:bodyPr/>
          <a:lstStyle/>
          <a:p>
            <a:fld id="{C7BDE34A-D3A4-46BC-BC13-E29E35AF4A10}" type="datetime1">
              <a:rPr lang="fr-FR" smtClean="0"/>
              <a:t>27/11/2018</a:t>
            </a:fld>
            <a:endParaRPr lang="fr-FR"/>
          </a:p>
        </p:txBody>
      </p:sp>
      <p:sp>
        <p:nvSpPr>
          <p:cNvPr id="4" name="Footer Placeholder 3"/>
          <p:cNvSpPr>
            <a:spLocks noGrp="1"/>
          </p:cNvSpPr>
          <p:nvPr>
            <p:ph type="ftr" sz="quarter" idx="11"/>
          </p:nvPr>
        </p:nvSpPr>
        <p:spPr/>
        <p:txBody>
          <a:bodyPr/>
          <a:lstStyle/>
          <a:p>
            <a:r>
              <a:rPr lang="en-US" smtClean="0"/>
              <a:t>Nicolas T. Fourches (IRFU)  ,RD50 33rd Workshop , CERN 2018</a:t>
            </a:r>
            <a:endParaRPr lang="fr-FR"/>
          </a:p>
        </p:txBody>
      </p:sp>
      <p:sp>
        <p:nvSpPr>
          <p:cNvPr id="5" name="Slide Number Placeholder 4"/>
          <p:cNvSpPr>
            <a:spLocks noGrp="1"/>
          </p:cNvSpPr>
          <p:nvPr>
            <p:ph type="sldNum" sz="quarter" idx="12"/>
          </p:nvPr>
        </p:nvSpPr>
        <p:spPr/>
        <p:txBody>
          <a:bodyPr/>
          <a:lstStyle/>
          <a:p>
            <a:fld id="{42BC65F0-7E38-405B-8293-3C15CF99C548}" type="slidenum">
              <a:rPr lang="fr-FR" smtClean="0"/>
              <a:t>2</a:t>
            </a:fld>
            <a:endParaRPr lang="fr-FR"/>
          </a:p>
        </p:txBody>
      </p:sp>
    </p:spTree>
    <p:extLst>
      <p:ext uri="{BB962C8B-B14F-4D97-AF65-F5344CB8AC3E}">
        <p14:creationId xmlns:p14="http://schemas.microsoft.com/office/powerpoint/2010/main" val="2195432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044" y="77742"/>
            <a:ext cx="10515600" cy="1325563"/>
          </a:xfrm>
        </p:spPr>
        <p:txBody>
          <a:bodyPr/>
          <a:lstStyle/>
          <a:p>
            <a:pPr algn="ct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8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fr-FR" sz="12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486409" y="1825625"/>
            <a:ext cx="11278871" cy="4235541"/>
          </a:xfrm>
        </p:spPr>
        <p:txBody>
          <a:bodyPr/>
          <a:lstStyle/>
          <a:p>
            <a:pPr marL="400050" lvl="0" indent="-400050" algn="ctr">
              <a:buFont typeface="+mj-lt"/>
              <a:buAutoNum type="romanUcPeriod"/>
            </a:pPr>
            <a:r>
              <a:rPr lang="en-GB" sz="1800" b="1" dirty="0">
                <a:solidFill>
                  <a:prstClr val="black"/>
                </a:solidFill>
                <a:latin typeface="Times New Roman" panose="02020603050405020304" pitchFamily="18" charset="0"/>
                <a:cs typeface="Times New Roman" panose="02020603050405020304" pitchFamily="18" charset="0"/>
              </a:rPr>
              <a:t>Motivations for a new pixel design</a:t>
            </a:r>
          </a:p>
          <a:p>
            <a:r>
              <a:rPr lang="en-GB" sz="1600" b="1" dirty="0" smtClean="0">
                <a:latin typeface="Times New Roman" panose="02020603050405020304" pitchFamily="18" charset="0"/>
                <a:cs typeface="Times New Roman" panose="02020603050405020304" pitchFamily="18" charset="0"/>
              </a:rPr>
              <a:t>Classic and modified CMOS pixels, in many cases too slow, need depleted area to be fast (three transistors at least) NIEL tolerance bad in many case due to diffusion the solution has been DMAPS ( with highly resistive  substrates)</a:t>
            </a:r>
          </a:p>
          <a:p>
            <a:r>
              <a:rPr lang="en-GB" sz="1600" b="1" dirty="0" smtClean="0">
                <a:latin typeface="Times New Roman" panose="02020603050405020304" pitchFamily="18" charset="0"/>
                <a:cs typeface="Times New Roman" panose="02020603050405020304" pitchFamily="18" charset="0"/>
              </a:rPr>
              <a:t>CCD could be reduced in size  but not random addressable. </a:t>
            </a:r>
          </a:p>
          <a:p>
            <a:r>
              <a:rPr lang="en-GB" sz="1600" b="1" dirty="0" smtClean="0">
                <a:latin typeface="Times New Roman" panose="02020603050405020304" pitchFamily="18" charset="0"/>
                <a:cs typeface="Times New Roman" panose="02020603050405020304" pitchFamily="18" charset="0"/>
              </a:rPr>
              <a:t>DEPFET is single device, but should be  improved in terms of size </a:t>
            </a:r>
          </a:p>
          <a:p>
            <a:r>
              <a:rPr lang="en-GB" sz="1600" b="1" dirty="0" smtClean="0">
                <a:latin typeface="Times New Roman" panose="02020603050405020304" pitchFamily="18" charset="0"/>
                <a:cs typeface="Times New Roman" panose="02020603050405020304" pitchFamily="18" charset="0"/>
              </a:rPr>
              <a:t>We need a monolithic depleted device with low power consumption, with downscaling possible</a:t>
            </a:r>
          </a:p>
          <a:p>
            <a:r>
              <a:rPr lang="en-GB" sz="1600" b="1" dirty="0" smtClean="0">
                <a:latin typeface="Times New Roman" panose="02020603050405020304" pitchFamily="18" charset="0"/>
                <a:cs typeface="Times New Roman" panose="02020603050405020304" pitchFamily="18" charset="0"/>
              </a:rPr>
              <a:t>Pixel need local readout and memory and a depleted diode,  this means many transistors and pixel size  &gt; 1 micron squared</a:t>
            </a:r>
          </a:p>
          <a:p>
            <a:r>
              <a:rPr lang="en-GB" sz="1600" b="1" dirty="0" smtClean="0">
                <a:latin typeface="Times New Roman" panose="02020603050405020304" pitchFamily="18" charset="0"/>
                <a:cs typeface="Times New Roman" panose="02020603050405020304" pitchFamily="18" charset="0"/>
              </a:rPr>
              <a:t>We propose to combine every function  in a single device pixel : one device + memory in a CMOS compatible process , with a target of 100 nm feature line, and 10 </a:t>
            </a:r>
            <a:r>
              <a:rPr lang="en-GB" sz="1600" b="1" dirty="0" err="1" smtClean="0">
                <a:latin typeface="Times New Roman" panose="02020603050405020304" pitchFamily="18" charset="0"/>
                <a:cs typeface="Times New Roman" panose="02020603050405020304" pitchFamily="18" charset="0"/>
              </a:rPr>
              <a:t>micrometer</a:t>
            </a:r>
            <a:r>
              <a:rPr lang="en-GB" sz="1600" b="1" dirty="0" smtClean="0">
                <a:latin typeface="Times New Roman" panose="02020603050405020304" pitchFamily="18" charset="0"/>
                <a:cs typeface="Times New Roman" panose="02020603050405020304" pitchFamily="18" charset="0"/>
              </a:rPr>
              <a:t> in depletion layer thickness </a:t>
            </a:r>
          </a:p>
          <a:p>
            <a:r>
              <a:rPr lang="en-GB" sz="1600" b="1" dirty="0" smtClean="0">
                <a:latin typeface="Times New Roman" panose="02020603050405020304" pitchFamily="18" charset="0"/>
                <a:cs typeface="Times New Roman" panose="02020603050405020304" pitchFamily="18" charset="0"/>
              </a:rPr>
              <a:t>Up to now no submicron pixel for charged particle detection has been operating, sizes above 10 x 10 </a:t>
            </a:r>
            <a:r>
              <a:rPr lang="en-GB" sz="1600" b="1" dirty="0" err="1" smtClean="0">
                <a:latin typeface="Times New Roman" panose="02020603050405020304" pitchFamily="18" charset="0"/>
                <a:cs typeface="Times New Roman" panose="02020603050405020304" pitchFamily="18" charset="0"/>
              </a:rPr>
              <a:t>micrometers</a:t>
            </a:r>
            <a:r>
              <a:rPr lang="en-GB" sz="1600" b="1" dirty="0" smtClean="0">
                <a:latin typeface="Times New Roman" panose="02020603050405020304" pitchFamily="18" charset="0"/>
                <a:cs typeface="Times New Roman" panose="02020603050405020304" pitchFamily="18" charset="0"/>
              </a:rPr>
              <a:t>, this could improve by CMOS downscaling but still need many transistors. </a:t>
            </a:r>
            <a:endParaRPr lang="fr-FR" sz="16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sp>
        <p:nvSpPr>
          <p:cNvPr id="5" name="Date Placeholder 4"/>
          <p:cNvSpPr>
            <a:spLocks noGrp="1"/>
          </p:cNvSpPr>
          <p:nvPr>
            <p:ph type="dt" sz="half" idx="10"/>
          </p:nvPr>
        </p:nvSpPr>
        <p:spPr/>
        <p:txBody>
          <a:bodyPr/>
          <a:lstStyle/>
          <a:p>
            <a:fld id="{65E563F3-A7F2-4B68-B536-717F348C5F86}" type="datetime1">
              <a:rPr lang="fr-FR" smtClean="0"/>
              <a:t>27/11/2018</a:t>
            </a:fld>
            <a:endParaRPr lang="fr-FR"/>
          </a:p>
        </p:txBody>
      </p:sp>
      <p:sp>
        <p:nvSpPr>
          <p:cNvPr id="6" name="Footer Placeholder 5"/>
          <p:cNvSpPr>
            <a:spLocks noGrp="1"/>
          </p:cNvSpPr>
          <p:nvPr>
            <p:ph type="ftr" sz="quarter" idx="11"/>
          </p:nvPr>
        </p:nvSpPr>
        <p:spPr/>
        <p:txBody>
          <a:bodyPr/>
          <a:lstStyle/>
          <a:p>
            <a:r>
              <a:rPr lang="en-US" smtClean="0"/>
              <a:t>Nicolas T. Fourches (IRFU)  ,RD50 33rd Workshop , CERN 2018</a:t>
            </a:r>
            <a:endParaRPr lang="fr-FR"/>
          </a:p>
        </p:txBody>
      </p:sp>
      <p:sp>
        <p:nvSpPr>
          <p:cNvPr id="7" name="Slide Number Placeholder 6"/>
          <p:cNvSpPr>
            <a:spLocks noGrp="1"/>
          </p:cNvSpPr>
          <p:nvPr>
            <p:ph type="sldNum" sz="quarter" idx="12"/>
          </p:nvPr>
        </p:nvSpPr>
        <p:spPr/>
        <p:txBody>
          <a:bodyPr/>
          <a:lstStyle/>
          <a:p>
            <a:fld id="{42BC65F0-7E38-405B-8293-3C15CF99C548}" type="slidenum">
              <a:rPr lang="fr-FR" smtClean="0"/>
              <a:t>3</a:t>
            </a:fld>
            <a:endParaRPr lang="fr-FR"/>
          </a:p>
        </p:txBody>
      </p:sp>
    </p:spTree>
    <p:extLst>
      <p:ext uri="{BB962C8B-B14F-4D97-AF65-F5344CB8AC3E}">
        <p14:creationId xmlns:p14="http://schemas.microsoft.com/office/powerpoint/2010/main" val="2395306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7330" y="162903"/>
            <a:ext cx="10503878" cy="1164736"/>
          </a:xfrm>
        </p:spPr>
        <p:txBody>
          <a:bodyPr/>
          <a:lstStyle/>
          <a:p>
            <a:pPr algn="ct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8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GB"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(Quantum </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 Pixel) ongoing developments</a:t>
            </a:r>
            <a: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1691054" y="1248508"/>
            <a:ext cx="9932377" cy="386861"/>
          </a:xfrm>
        </p:spPr>
        <p:txBody>
          <a:bodyPr/>
          <a:lstStyle/>
          <a:p>
            <a:pPr marL="400050" lvl="0" indent="-400050" algn="ctr">
              <a:buFont typeface="+mj-lt"/>
              <a:buAutoNum type="romanUcPeriod" startAt="2"/>
            </a:pPr>
            <a:r>
              <a:rPr lang="en-GB" sz="1700" b="1" dirty="0">
                <a:solidFill>
                  <a:prstClr val="black"/>
                </a:solidFill>
                <a:latin typeface="Times New Roman" panose="02020603050405020304" pitchFamily="18" charset="0"/>
                <a:cs typeface="Times New Roman" panose="02020603050405020304" pitchFamily="18" charset="0"/>
              </a:rPr>
              <a:t>How a buried gate can act as collecting electrode</a:t>
            </a:r>
          </a:p>
          <a:p>
            <a:endParaRPr lang="fr-FR" dirty="0"/>
          </a:p>
        </p:txBody>
      </p:sp>
      <p:sp>
        <p:nvSpPr>
          <p:cNvPr id="4" name="TextBox 3"/>
          <p:cNvSpPr txBox="1"/>
          <p:nvPr/>
        </p:nvSpPr>
        <p:spPr>
          <a:xfrm>
            <a:off x="1485900" y="1846384"/>
            <a:ext cx="8625254" cy="646331"/>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latin typeface="Times New Roman" panose="02020603050405020304" pitchFamily="18" charset="0"/>
                <a:cs typeface="Times New Roman" panose="02020603050405020304" pitchFamily="18" charset="0"/>
              </a:rPr>
              <a:t>A charged particle make a track in the silicon bulk  along the vertical or inclined</a:t>
            </a:r>
          </a:p>
          <a:p>
            <a:pPr marL="285750" indent="-285750">
              <a:buFont typeface="Arial" panose="020B0604020202020204" pitchFamily="34" charset="0"/>
              <a:buChar char="•"/>
            </a:pPr>
            <a:r>
              <a:rPr lang="en-GB" b="1" dirty="0" smtClean="0">
                <a:latin typeface="Times New Roman" panose="02020603050405020304" pitchFamily="18" charset="0"/>
                <a:cs typeface="Times New Roman" panose="02020603050405020304" pitchFamily="18" charset="0"/>
              </a:rPr>
              <a:t> We start from a MOS structure, which can be reduced to a MOS capacitor </a:t>
            </a:r>
            <a:endParaRPr lang="fr-FR"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TextBox 6"/>
              <p:cNvSpPr txBox="1"/>
              <p:nvPr/>
            </p:nvSpPr>
            <p:spPr>
              <a:xfrm>
                <a:off x="5134707" y="2720974"/>
                <a:ext cx="6418385" cy="3545009"/>
              </a:xfrm>
              <a:prstGeom prst="rect">
                <a:avLst/>
              </a:prstGeom>
              <a:noFill/>
            </p:spPr>
            <p:txBody>
              <a:bodyPr wrap="square" rtlCol="0">
                <a:spAutoFit/>
              </a:bodyPr>
              <a:lstStyle/>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The  thickness of the depleted zone 5 µm to a fen tens  of µm : need for thinning or implanted zone </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With a negative bias on the gate the holes accumulate under the gate oxide and the electrons are evacuated into ground</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This operation is close to that of a CCD</a:t>
                </a:r>
              </a:p>
              <a:p>
                <a:pPr marL="285750" indent="-285750">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Source and drain may be floating during this operation  </a:t>
                </a:r>
                <a:r>
                  <a:rPr lang="en-GB" sz="1600" b="1" dirty="0" smtClean="0">
                    <a:latin typeface="Times New Roman" panose="02020603050405020304" pitchFamily="18" charset="0"/>
                    <a:cs typeface="Times New Roman" panose="02020603050405020304" pitchFamily="18" charset="0"/>
                  </a:rPr>
                  <a:t>phase</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There </a:t>
                </a:r>
                <a:r>
                  <a:rPr lang="en-GB" sz="1600" b="1" dirty="0">
                    <a:latin typeface="Times New Roman" panose="02020603050405020304" pitchFamily="18" charset="0"/>
                    <a:cs typeface="Times New Roman" panose="02020603050405020304" pitchFamily="18" charset="0"/>
                  </a:rPr>
                  <a:t>is no permanent leakage because of the insulated upper gate only a displacement current during charge migration which should be fast : </a:t>
                </a:r>
                <a14:m>
                  <m:oMath xmlns:m="http://schemas.openxmlformats.org/officeDocument/2006/math">
                    <m:sSub>
                      <m:sSubPr>
                        <m:ctrlPr>
                          <a:rPr lang="en-GB" sz="1600" b="1" i="1">
                            <a:latin typeface="Cambria Math" panose="02040503050406030204" pitchFamily="18" charset="0"/>
                          </a:rPr>
                        </m:ctrlPr>
                      </m:sSubPr>
                      <m:e>
                        <m:r>
                          <a:rPr lang="en-GB" sz="1600" b="1">
                            <a:latin typeface="Cambria Math" panose="02040503050406030204" pitchFamily="18" charset="0"/>
                          </a:rPr>
                          <m:t>𝐯</m:t>
                        </m:r>
                      </m:e>
                      <m:sub>
                        <m:r>
                          <a:rPr lang="en-GB" sz="1600" b="1">
                            <a:latin typeface="Cambria Math" panose="02040503050406030204" pitchFamily="18" charset="0"/>
                          </a:rPr>
                          <m:t>𝐡</m:t>
                        </m:r>
                      </m:sub>
                    </m:sSub>
                    <m:r>
                      <a:rPr lang="en-GB" sz="1600" b="1">
                        <a:latin typeface="Cambria Math" panose="02040503050406030204" pitchFamily="18" charset="0"/>
                      </a:rPr>
                      <m:t>=</m:t>
                    </m:r>
                    <m:sSup>
                      <m:sSupPr>
                        <m:ctrlPr>
                          <a:rPr lang="en-GB" sz="1600" b="1" i="1">
                            <a:latin typeface="Cambria Math" panose="02040503050406030204" pitchFamily="18" charset="0"/>
                          </a:rPr>
                        </m:ctrlPr>
                      </m:sSupPr>
                      <m:e>
                        <m:r>
                          <a:rPr lang="en-GB" sz="1600" b="1">
                            <a:latin typeface="Cambria Math" panose="02040503050406030204" pitchFamily="18" charset="0"/>
                          </a:rPr>
                          <m:t>𝟏𝟎</m:t>
                        </m:r>
                      </m:e>
                      <m:sup>
                        <m:r>
                          <a:rPr lang="en-GB" sz="1600" b="1">
                            <a:latin typeface="Cambria Math" panose="02040503050406030204" pitchFamily="18" charset="0"/>
                          </a:rPr>
                          <m:t>𝟕</m:t>
                        </m:r>
                      </m:sup>
                    </m:sSup>
                    <m:r>
                      <a:rPr lang="en-GB" sz="1600" b="1">
                        <a:latin typeface="Cambria Math" panose="02040503050406030204" pitchFamily="18" charset="0"/>
                      </a:rPr>
                      <m:t>𝐜𝐦</m:t>
                    </m:r>
                    <m:sSup>
                      <m:sSupPr>
                        <m:ctrlPr>
                          <a:rPr lang="en-GB" sz="1600" b="1" i="1">
                            <a:latin typeface="Cambria Math" panose="02040503050406030204" pitchFamily="18" charset="0"/>
                          </a:rPr>
                        </m:ctrlPr>
                      </m:sSupPr>
                      <m:e>
                        <m:r>
                          <a:rPr lang="en-GB" sz="1600" b="1">
                            <a:latin typeface="Cambria Math" panose="02040503050406030204" pitchFamily="18" charset="0"/>
                          </a:rPr>
                          <m:t>𝐬</m:t>
                        </m:r>
                      </m:e>
                      <m:sup>
                        <m:r>
                          <a:rPr lang="en-GB" sz="1600" b="1">
                            <a:latin typeface="Cambria Math" panose="02040503050406030204" pitchFamily="18" charset="0"/>
                          </a:rPr>
                          <m:t>−</m:t>
                        </m:r>
                        <m:r>
                          <a:rPr lang="en-GB" sz="1600" b="1">
                            <a:latin typeface="Cambria Math" panose="02040503050406030204" pitchFamily="18" charset="0"/>
                          </a:rPr>
                          <m:t>𝟏</m:t>
                        </m:r>
                      </m:sup>
                    </m:sSup>
                  </m:oMath>
                </a14:m>
                <a:r>
                  <a:rPr lang="en-GB" sz="1600" b="1" dirty="0">
                    <a:latin typeface="Times New Roman" panose="02020603050405020304" pitchFamily="18" charset="0"/>
                    <a:cs typeface="Times New Roman" panose="02020603050405020304" pitchFamily="18" charset="0"/>
                  </a:rPr>
                  <a:t> for thickness : </a:t>
                </a:r>
                <a14:m>
                  <m:oMath xmlns:m="http://schemas.openxmlformats.org/officeDocument/2006/math">
                    <m:r>
                      <a:rPr lang="en-GB" sz="1600" b="1" i="1">
                        <a:latin typeface="Cambria Math" panose="02040503050406030204" pitchFamily="18" charset="0"/>
                      </a:rPr>
                      <m:t>𝒕</m:t>
                    </m:r>
                    <m:r>
                      <a:rPr lang="fr-FR" sz="1600" b="1" i="1" smtClean="0">
                        <a:latin typeface="Cambria Math" panose="02040503050406030204" pitchFamily="18" charset="0"/>
                      </a:rPr>
                      <m:t>𝒉𝒊𝒄𝒌𝒏𝒆𝒔𝒔</m:t>
                    </m:r>
                    <m:r>
                      <a:rPr lang="en-GB" sz="1600" b="1" i="1">
                        <a:latin typeface="Cambria Math" panose="02040503050406030204" pitchFamily="18" charset="0"/>
                      </a:rPr>
                      <m:t>=</m:t>
                    </m:r>
                    <m:sSup>
                      <m:sSupPr>
                        <m:ctrlPr>
                          <a:rPr lang="en-GB" sz="1600" b="1" i="1">
                            <a:latin typeface="Cambria Math" panose="02040503050406030204" pitchFamily="18" charset="0"/>
                          </a:rPr>
                        </m:ctrlPr>
                      </m:sSupPr>
                      <m:e>
                        <m:r>
                          <a:rPr lang="en-GB" sz="1600" b="1" i="1">
                            <a:latin typeface="Cambria Math" panose="02040503050406030204" pitchFamily="18" charset="0"/>
                          </a:rPr>
                          <m:t>𝟏𝟎</m:t>
                        </m:r>
                      </m:e>
                      <m:sup>
                        <m:r>
                          <a:rPr lang="en-GB" sz="1600" b="1" i="1">
                            <a:latin typeface="Cambria Math" panose="02040503050406030204" pitchFamily="18" charset="0"/>
                          </a:rPr>
                          <m:t>−</m:t>
                        </m:r>
                        <m:r>
                          <a:rPr lang="en-GB" sz="1600" b="1" i="1">
                            <a:latin typeface="Cambria Math" panose="02040503050406030204" pitchFamily="18" charset="0"/>
                          </a:rPr>
                          <m:t>𝟑</m:t>
                        </m:r>
                      </m:sup>
                    </m:sSup>
                    <m:r>
                      <a:rPr lang="en-GB" sz="1600" b="1" i="1">
                        <a:latin typeface="Cambria Math" panose="02040503050406030204" pitchFamily="18" charset="0"/>
                      </a:rPr>
                      <m:t>𝒄𝒎</m:t>
                    </m:r>
                  </m:oMath>
                </a14:m>
                <a:r>
                  <a:rPr lang="en-GB" sz="1600" b="1" dirty="0">
                    <a:latin typeface="Times New Roman" panose="02020603050405020304" pitchFamily="18" charset="0"/>
                    <a:cs typeface="Times New Roman" panose="02020603050405020304" pitchFamily="18" charset="0"/>
                  </a:rPr>
                  <a:t> , drift time is </a:t>
                </a:r>
                <a:r>
                  <a:rPr lang="en-GB" sz="1600" b="1" dirty="0">
                    <a:latin typeface="Symbol" panose="05050102010706020507" pitchFamily="18" charset="2"/>
                    <a:cs typeface="Times New Roman" panose="02020603050405020304" pitchFamily="18" charset="0"/>
                  </a:rPr>
                  <a:t>t</a:t>
                </a:r>
                <a14:m>
                  <m:oMath xmlns:m="http://schemas.openxmlformats.org/officeDocument/2006/math">
                    <m:r>
                      <a:rPr lang="en-GB" sz="1600" b="1" i="1">
                        <a:latin typeface="Cambria Math" panose="02040503050406030204" pitchFamily="18" charset="0"/>
                      </a:rPr>
                      <m:t>=</m:t>
                    </m:r>
                    <m:r>
                      <a:rPr lang="en-GB" sz="1600" b="1" i="1">
                        <a:latin typeface="Cambria Math" panose="02040503050406030204" pitchFamily="18" charset="0"/>
                      </a:rPr>
                      <m:t>𝟎</m:t>
                    </m:r>
                    <m:r>
                      <a:rPr lang="en-GB" sz="1600" b="1" i="1">
                        <a:latin typeface="Cambria Math" panose="02040503050406030204" pitchFamily="18" charset="0"/>
                      </a:rPr>
                      <m:t>.</m:t>
                    </m:r>
                    <m:r>
                      <a:rPr lang="en-GB" sz="1600" b="1" i="1">
                        <a:latin typeface="Cambria Math" panose="02040503050406030204" pitchFamily="18" charset="0"/>
                      </a:rPr>
                      <m:t>𝟏</m:t>
                    </m:r>
                    <m:r>
                      <a:rPr lang="en-GB" sz="1600" b="1" i="1">
                        <a:latin typeface="Cambria Math" panose="02040503050406030204" pitchFamily="18" charset="0"/>
                      </a:rPr>
                      <m:t> </m:t>
                    </m:r>
                    <m:r>
                      <a:rPr lang="en-GB" sz="1600" b="1">
                        <a:latin typeface="Cambria Math" panose="02040503050406030204" pitchFamily="18" charset="0"/>
                      </a:rPr>
                      <m:t>𝐧𝐬</m:t>
                    </m:r>
                  </m:oMath>
                </a14:m>
                <a:endParaRPr lang="en-GB" sz="1600"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No use at this stage , but we can introduce a buried control gate.</a:t>
                </a:r>
              </a:p>
              <a:p>
                <a:pPr marL="285750" indent="-285750">
                  <a:buFont typeface="Arial" panose="020B0604020202020204" pitchFamily="34" charset="0"/>
                  <a:buChar char="•"/>
                </a:pPr>
                <a:endParaRPr lang="en-GB" sz="1600"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1600" b="1"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1600" b="1" dirty="0">
                  <a:latin typeface="Times New Roman" panose="02020603050405020304" pitchFamily="18" charset="0"/>
                  <a:cs typeface="Times New Roman" panose="020206030504050203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134707" y="2720974"/>
                <a:ext cx="6418385" cy="3545009"/>
              </a:xfrm>
              <a:prstGeom prst="rect">
                <a:avLst/>
              </a:prstGeom>
              <a:blipFill>
                <a:blip r:embed="rId3"/>
                <a:stretch>
                  <a:fillRect l="-380" t="-515" r="-1045"/>
                </a:stretch>
              </a:blipFill>
            </p:spPr>
            <p:txBody>
              <a:bodyPr/>
              <a:lstStyle/>
              <a:p>
                <a:r>
                  <a:rPr lang="fr-FR">
                    <a:noFill/>
                  </a:rPr>
                  <a:t> </a:t>
                </a:r>
              </a:p>
            </p:txBody>
          </p:sp>
        </mc:Fallback>
      </mc:AlternateContent>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268" y="2706260"/>
            <a:ext cx="4517048" cy="3081994"/>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sp>
        <p:nvSpPr>
          <p:cNvPr id="5" name="Date Placeholder 4"/>
          <p:cNvSpPr>
            <a:spLocks noGrp="1"/>
          </p:cNvSpPr>
          <p:nvPr>
            <p:ph type="dt" sz="half" idx="10"/>
          </p:nvPr>
        </p:nvSpPr>
        <p:spPr/>
        <p:txBody>
          <a:bodyPr/>
          <a:lstStyle/>
          <a:p>
            <a:fld id="{9D628CE8-7DFC-4DE2-AB24-162AC77F94BE}" type="datetime1">
              <a:rPr lang="fr-FR" smtClean="0"/>
              <a:t>27/11/2018</a:t>
            </a:fld>
            <a:endParaRPr lang="fr-FR"/>
          </a:p>
        </p:txBody>
      </p:sp>
      <p:sp>
        <p:nvSpPr>
          <p:cNvPr id="6" name="Footer Placeholder 5"/>
          <p:cNvSpPr>
            <a:spLocks noGrp="1"/>
          </p:cNvSpPr>
          <p:nvPr>
            <p:ph type="ftr" sz="quarter" idx="11"/>
          </p:nvPr>
        </p:nvSpPr>
        <p:spPr/>
        <p:txBody>
          <a:bodyPr/>
          <a:lstStyle/>
          <a:p>
            <a:r>
              <a:rPr lang="en-US" dirty="0" smtClean="0"/>
              <a:t>Nicolas T. </a:t>
            </a:r>
            <a:r>
              <a:rPr lang="en-US" dirty="0" err="1" smtClean="0"/>
              <a:t>Fourches</a:t>
            </a:r>
            <a:r>
              <a:rPr lang="en-US" dirty="0" smtClean="0"/>
              <a:t> (IRFU)  ,RD50 33rd Workshop , CERN 2018</a:t>
            </a:r>
            <a:endParaRPr lang="fr-FR" dirty="0"/>
          </a:p>
        </p:txBody>
      </p:sp>
      <p:sp>
        <p:nvSpPr>
          <p:cNvPr id="10" name="Slide Number Placeholder 9"/>
          <p:cNvSpPr>
            <a:spLocks noGrp="1"/>
          </p:cNvSpPr>
          <p:nvPr>
            <p:ph type="sldNum" sz="quarter" idx="12"/>
          </p:nvPr>
        </p:nvSpPr>
        <p:spPr/>
        <p:txBody>
          <a:bodyPr/>
          <a:lstStyle/>
          <a:p>
            <a:fld id="{42BC65F0-7E38-405B-8293-3C15CF99C548}" type="slidenum">
              <a:rPr lang="fr-FR" smtClean="0"/>
              <a:t>4</a:t>
            </a:fld>
            <a:endParaRPr lang="fr-FR"/>
          </a:p>
        </p:txBody>
      </p:sp>
    </p:spTree>
    <p:extLst>
      <p:ext uri="{BB962C8B-B14F-4D97-AF65-F5344CB8AC3E}">
        <p14:creationId xmlns:p14="http://schemas.microsoft.com/office/powerpoint/2010/main" val="32784634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378" y="171694"/>
            <a:ext cx="10515600" cy="1325563"/>
          </a:xfrm>
        </p:spPr>
        <p:txBody>
          <a:bodyPr/>
          <a:lstStyle/>
          <a:p>
            <a:pPr algn="ct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8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1172308" y="1579441"/>
            <a:ext cx="9976338" cy="504337"/>
          </a:xfrm>
        </p:spPr>
        <p:txBody>
          <a:bodyPr/>
          <a:lstStyle/>
          <a:p>
            <a:pPr marL="400050" lvl="0" indent="-400050" algn="ctr">
              <a:buFont typeface="+mj-lt"/>
              <a:buAutoNum type="romanUcPeriod" startAt="2"/>
            </a:pPr>
            <a:r>
              <a:rPr lang="en-GB" sz="1700" b="1" dirty="0">
                <a:solidFill>
                  <a:prstClr val="black"/>
                </a:solidFill>
                <a:latin typeface="Times New Roman" panose="02020603050405020304" pitchFamily="18" charset="0"/>
                <a:cs typeface="Times New Roman" panose="02020603050405020304" pitchFamily="18" charset="0"/>
              </a:rPr>
              <a:t>How a buried gate can act as collecting electrode</a:t>
            </a:r>
          </a:p>
          <a:p>
            <a:endParaRPr lang="fr-FR"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116" y="2284536"/>
            <a:ext cx="4920954" cy="3175488"/>
          </a:xfrm>
          <a:prstGeom prst="rect">
            <a:avLst/>
          </a:prstGeom>
        </p:spPr>
      </p:pic>
      <p:sp>
        <p:nvSpPr>
          <p:cNvPr id="5" name="TextBox 4"/>
          <p:cNvSpPr txBox="1"/>
          <p:nvPr/>
        </p:nvSpPr>
        <p:spPr>
          <a:xfrm>
            <a:off x="5551070" y="2483582"/>
            <a:ext cx="6418385" cy="3293209"/>
          </a:xfrm>
          <a:prstGeom prst="rect">
            <a:avLst/>
          </a:prstGeom>
          <a:noFill/>
        </p:spPr>
        <p:txBody>
          <a:bodyPr wrap="square" rtlCol="0">
            <a:spAutoFit/>
          </a:bodyPr>
          <a:lstStyle/>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A buried gate is introduced below the channel </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With a negative bias on the upper gate the holes accumulate in the buried gate , whereas the electrons are evacuated</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The buried gate should act as a potential well for the hole and not for the electrons </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The buried gate should also retain the holes during a long enough time</a:t>
            </a:r>
          </a:p>
          <a:p>
            <a:pPr marL="285750" indent="-285750">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The same holds for the collection time and the permanent leakage current </a:t>
            </a:r>
            <a:endParaRPr lang="en-GB" sz="1600" b="1"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Source and drain may be floating during this operation  phase</a:t>
            </a:r>
          </a:p>
          <a:p>
            <a:pPr marL="285750" indent="-285750">
              <a:buFont typeface="Arial" panose="020B0604020202020204" pitchFamily="34" charset="0"/>
              <a:buChar char="•"/>
            </a:pPr>
            <a:endParaRPr lang="en-GB" sz="1600"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1600" b="1"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1600" b="1"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sp>
        <p:nvSpPr>
          <p:cNvPr id="7" name="Date Placeholder 6"/>
          <p:cNvSpPr>
            <a:spLocks noGrp="1"/>
          </p:cNvSpPr>
          <p:nvPr>
            <p:ph type="dt" sz="half" idx="10"/>
          </p:nvPr>
        </p:nvSpPr>
        <p:spPr/>
        <p:txBody>
          <a:bodyPr/>
          <a:lstStyle/>
          <a:p>
            <a:fld id="{CE883C51-480C-4841-8577-9872C5399C3A}" type="datetime1">
              <a:rPr lang="fr-FR" smtClean="0"/>
              <a:t>27/11/2018</a:t>
            </a:fld>
            <a:endParaRPr lang="fr-FR"/>
          </a:p>
        </p:txBody>
      </p:sp>
      <p:sp>
        <p:nvSpPr>
          <p:cNvPr id="8" name="Footer Placeholder 7"/>
          <p:cNvSpPr>
            <a:spLocks noGrp="1"/>
          </p:cNvSpPr>
          <p:nvPr>
            <p:ph type="ftr" sz="quarter" idx="11"/>
          </p:nvPr>
        </p:nvSpPr>
        <p:spPr/>
        <p:txBody>
          <a:bodyPr/>
          <a:lstStyle/>
          <a:p>
            <a:r>
              <a:rPr lang="en-US" smtClean="0"/>
              <a:t>Nicolas T. Fourches (IRFU)  ,RD50 33rd Workshop , CERN 2018</a:t>
            </a:r>
            <a:endParaRPr lang="fr-FR"/>
          </a:p>
        </p:txBody>
      </p:sp>
      <p:sp>
        <p:nvSpPr>
          <p:cNvPr id="9" name="Slide Number Placeholder 8"/>
          <p:cNvSpPr>
            <a:spLocks noGrp="1"/>
          </p:cNvSpPr>
          <p:nvPr>
            <p:ph type="sldNum" sz="quarter" idx="12"/>
          </p:nvPr>
        </p:nvSpPr>
        <p:spPr/>
        <p:txBody>
          <a:bodyPr/>
          <a:lstStyle/>
          <a:p>
            <a:fld id="{42BC65F0-7E38-405B-8293-3C15CF99C548}" type="slidenum">
              <a:rPr lang="fr-FR" smtClean="0"/>
              <a:t>5</a:t>
            </a:fld>
            <a:endParaRPr lang="fr-FR"/>
          </a:p>
        </p:txBody>
      </p:sp>
    </p:spTree>
    <p:extLst>
      <p:ext uri="{BB962C8B-B14F-4D97-AF65-F5344CB8AC3E}">
        <p14:creationId xmlns:p14="http://schemas.microsoft.com/office/powerpoint/2010/main" val="39128339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8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1172308" y="1579441"/>
            <a:ext cx="9976338" cy="504337"/>
          </a:xfrm>
        </p:spPr>
        <p:txBody>
          <a:bodyPr/>
          <a:lstStyle/>
          <a:p>
            <a:pPr marL="400050" lvl="0" indent="-400050" algn="ctr">
              <a:buFont typeface="+mj-lt"/>
              <a:buAutoNum type="romanUcPeriod" startAt="2"/>
            </a:pPr>
            <a:r>
              <a:rPr lang="en-GB" sz="1700" b="1" dirty="0">
                <a:solidFill>
                  <a:prstClr val="black"/>
                </a:solidFill>
                <a:latin typeface="Times New Roman" panose="02020603050405020304" pitchFamily="18" charset="0"/>
                <a:cs typeface="Times New Roman" panose="02020603050405020304" pitchFamily="18" charset="0"/>
              </a:rPr>
              <a:t>How a buried gate can act as collecting electrode</a:t>
            </a:r>
          </a:p>
          <a:p>
            <a:endParaRPr lang="fr-FR" dirty="0"/>
          </a:p>
        </p:txBody>
      </p:sp>
      <p:sp>
        <p:nvSpPr>
          <p:cNvPr id="5" name="TextBox 4"/>
          <p:cNvSpPr txBox="1"/>
          <p:nvPr/>
        </p:nvSpPr>
        <p:spPr>
          <a:xfrm>
            <a:off x="5551070" y="2483582"/>
            <a:ext cx="6418385" cy="3539430"/>
          </a:xfrm>
          <a:prstGeom prst="rect">
            <a:avLst/>
          </a:prstGeom>
          <a:noFill/>
        </p:spPr>
        <p:txBody>
          <a:bodyPr wrap="square" rtlCol="0">
            <a:spAutoFit/>
          </a:bodyPr>
          <a:lstStyle/>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Alternative design with a deep-n-well used for electron/hole separation</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The MOS structure can be operated with a slightly positive bias on the upper gate</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The buried gate is made of a high density of holes traps </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A deep impurity can be used for creating the trap zone</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The thickness in which the useful electron-hole pairs are  created is</a:t>
            </a:r>
          </a:p>
          <a:p>
            <a:r>
              <a:rPr lang="en-GB" sz="1600" b="1" dirty="0" smtClean="0">
                <a:latin typeface="Times New Roman" panose="02020603050405020304" pitchFamily="18" charset="0"/>
                <a:cs typeface="Times New Roman" panose="02020603050405020304" pitchFamily="18" charset="0"/>
              </a:rPr>
              <a:t>	limited ( 1micrometer) , transition region of the buried gate/	deep n-well region </a:t>
            </a:r>
          </a:p>
          <a:p>
            <a:pPr marL="285750" indent="-285750">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 </a:t>
            </a:r>
            <a:r>
              <a:rPr lang="en-GB" sz="1600" b="1" dirty="0" smtClean="0">
                <a:latin typeface="Times New Roman" panose="02020603050405020304" pitchFamily="18" charset="0"/>
                <a:cs typeface="Times New Roman" panose="02020603050405020304" pitchFamily="18" charset="0"/>
              </a:rPr>
              <a:t>Source and drain can be bias during this phase</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This is the first version </a:t>
            </a:r>
            <a:r>
              <a:rPr lang="en-GB" sz="1600" b="1" smtClean="0">
                <a:latin typeface="Times New Roman" panose="02020603050405020304" pitchFamily="18" charset="0"/>
                <a:cs typeface="Times New Roman" panose="02020603050405020304" pitchFamily="18" charset="0"/>
              </a:rPr>
              <a:t>of the TRAMOS (2010)</a:t>
            </a:r>
            <a:endParaRPr lang="en-GB" sz="1600"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1600"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1600" b="1"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1600" b="1"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529" y="2175980"/>
            <a:ext cx="4545825" cy="2933417"/>
          </a:xfrm>
          <a:prstGeom prst="rect">
            <a:avLst/>
          </a:prstGeom>
        </p:spPr>
      </p:pic>
      <p:sp>
        <p:nvSpPr>
          <p:cNvPr id="7" name="Date Placeholder 6"/>
          <p:cNvSpPr>
            <a:spLocks noGrp="1"/>
          </p:cNvSpPr>
          <p:nvPr>
            <p:ph type="dt" sz="half" idx="10"/>
          </p:nvPr>
        </p:nvSpPr>
        <p:spPr/>
        <p:txBody>
          <a:bodyPr/>
          <a:lstStyle/>
          <a:p>
            <a:fld id="{8EB37396-2579-410A-BDD9-D591A40A081C}" type="datetime1">
              <a:rPr lang="fr-FR" smtClean="0"/>
              <a:t>27/11/2018</a:t>
            </a:fld>
            <a:endParaRPr lang="fr-FR"/>
          </a:p>
        </p:txBody>
      </p:sp>
      <p:sp>
        <p:nvSpPr>
          <p:cNvPr id="8" name="Footer Placeholder 7"/>
          <p:cNvSpPr>
            <a:spLocks noGrp="1"/>
          </p:cNvSpPr>
          <p:nvPr>
            <p:ph type="ftr" sz="quarter" idx="11"/>
          </p:nvPr>
        </p:nvSpPr>
        <p:spPr/>
        <p:txBody>
          <a:bodyPr/>
          <a:lstStyle/>
          <a:p>
            <a:r>
              <a:rPr lang="en-US" smtClean="0"/>
              <a:t>Nicolas T. Fourches (IRFU)  ,RD50 33rd Workshop , CERN 2018</a:t>
            </a:r>
            <a:endParaRPr lang="fr-FR"/>
          </a:p>
        </p:txBody>
      </p:sp>
      <p:sp>
        <p:nvSpPr>
          <p:cNvPr id="9" name="Slide Number Placeholder 8"/>
          <p:cNvSpPr>
            <a:spLocks noGrp="1"/>
          </p:cNvSpPr>
          <p:nvPr>
            <p:ph type="sldNum" sz="quarter" idx="12"/>
          </p:nvPr>
        </p:nvSpPr>
        <p:spPr/>
        <p:txBody>
          <a:bodyPr/>
          <a:lstStyle/>
          <a:p>
            <a:fld id="{42BC65F0-7E38-405B-8293-3C15CF99C548}" type="slidenum">
              <a:rPr lang="fr-FR" smtClean="0"/>
              <a:t>6</a:t>
            </a:fld>
            <a:endParaRPr lang="fr-FR"/>
          </a:p>
        </p:txBody>
      </p:sp>
    </p:spTree>
    <p:extLst>
      <p:ext uri="{BB962C8B-B14F-4D97-AF65-F5344CB8AC3E}">
        <p14:creationId xmlns:p14="http://schemas.microsoft.com/office/powerpoint/2010/main" val="2808869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861" y="65528"/>
            <a:ext cx="10515600" cy="1325563"/>
          </a:xfrm>
        </p:spPr>
        <p:txBody>
          <a:bodyPr/>
          <a:lstStyle/>
          <a:p>
            <a:pPr algn="ct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8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(Quantum Dot Pixel) ongoing developments</a:t>
            </a:r>
            <a: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838200" y="1825625"/>
            <a:ext cx="9985131" cy="451583"/>
          </a:xfrm>
        </p:spPr>
        <p:txBody>
          <a:bodyPr>
            <a:normAutofit lnSpcReduction="10000"/>
          </a:bodyPr>
          <a:lstStyle/>
          <a:p>
            <a:endParaRPr lang="en-GB" dirty="0" smtClean="0"/>
          </a:p>
          <a:p>
            <a:endParaRPr lang="en-GB" dirty="0"/>
          </a:p>
          <a:p>
            <a:endParaRPr lang="en-GB" dirty="0" smtClean="0"/>
          </a:p>
          <a:p>
            <a:endParaRPr lang="en-GB" dirty="0"/>
          </a:p>
          <a:p>
            <a:endParaRPr lang="en-GB" dirty="0" smtClean="0"/>
          </a:p>
          <a:p>
            <a:endParaRPr lang="en-GB" dirty="0"/>
          </a:p>
          <a:p>
            <a:endParaRPr lang="fr-FR"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861" y="1889346"/>
            <a:ext cx="3520116" cy="213013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0390" y="1579962"/>
            <a:ext cx="3541445" cy="242446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sp>
        <p:nvSpPr>
          <p:cNvPr id="9" name="TextBox 8"/>
          <p:cNvSpPr txBox="1"/>
          <p:nvPr/>
        </p:nvSpPr>
        <p:spPr>
          <a:xfrm>
            <a:off x="767861" y="4555506"/>
            <a:ext cx="4193931" cy="738664"/>
          </a:xfrm>
          <a:prstGeom prst="rect">
            <a:avLst/>
          </a:prstGeom>
          <a:noFill/>
        </p:spPr>
        <p:txBody>
          <a:bodyPr wrap="square" rtlCol="0">
            <a:spAutoFit/>
          </a:bodyPr>
          <a:lstStyle/>
          <a:p>
            <a:pPr marL="342900" indent="-342900" algn="just">
              <a:buFont typeface="+mj-lt"/>
              <a:buAutoNum type="arabicPeriod"/>
            </a:pPr>
            <a:r>
              <a:rPr lang="en-GB" sz="1400" dirty="0" smtClean="0">
                <a:latin typeface="Times New Roman" panose="02020603050405020304" pitchFamily="18" charset="0"/>
                <a:cs typeface="Times New Roman" panose="02020603050405020304" pitchFamily="18" charset="0"/>
              </a:rPr>
              <a:t>The zone between the deep-n-well and the buried gate enable the drift of holes towards the buried gate </a:t>
            </a:r>
            <a:endParaRPr lang="fr-FR" sz="140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6415356" y="4447784"/>
            <a:ext cx="4193931" cy="954107"/>
          </a:xfrm>
          <a:prstGeom prst="rect">
            <a:avLst/>
          </a:prstGeom>
          <a:noFill/>
        </p:spPr>
        <p:txBody>
          <a:bodyPr wrap="square" rtlCol="0">
            <a:spAutoFit/>
          </a:bodyPr>
          <a:lstStyle/>
          <a:p>
            <a:pPr marL="342900" indent="-342900" algn="just">
              <a:buFont typeface="+mj-lt"/>
              <a:buAutoNum type="arabicPeriod" startAt="2"/>
            </a:pPr>
            <a:r>
              <a:rPr lang="en-GB" sz="1400" dirty="0" smtClean="0">
                <a:latin typeface="Times New Roman" panose="02020603050405020304" pitchFamily="18" charset="0"/>
                <a:cs typeface="Times New Roman" panose="02020603050405020304" pitchFamily="18" charset="0"/>
              </a:rPr>
              <a:t>In the absence of deep n-well the holes drift towards the  buried gate. This impose that the upper gate should be  negatively biased. High resistivity p-type substrate. </a:t>
            </a:r>
            <a:endParaRPr lang="fr-FR" sz="14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3128779" y="5502487"/>
            <a:ext cx="8401659" cy="307777"/>
          </a:xfrm>
          <a:prstGeom prst="rect">
            <a:avLst/>
          </a:prstGeom>
          <a:noFill/>
        </p:spPr>
        <p:txBody>
          <a:bodyPr wrap="none" rtlCol="0">
            <a:spAutoFit/>
          </a:bodyPr>
          <a:lstStyle/>
          <a:p>
            <a:pPr marL="342900" indent="-342900">
              <a:buFont typeface="+mj-lt"/>
              <a:buAutoNum type="arabicPeriod" startAt="3"/>
            </a:pPr>
            <a:r>
              <a:rPr lang="en-GB" sz="1400" dirty="0" smtClean="0">
                <a:latin typeface="Times New Roman" panose="02020603050405020304" pitchFamily="18" charset="0"/>
                <a:cs typeface="Times New Roman" panose="02020603050405020304" pitchFamily="18" charset="0"/>
              </a:rPr>
              <a:t>We could use the version 2 with a p-channel MOSFET operating permanently with a negative upper gate bias</a:t>
            </a:r>
            <a:endParaRPr lang="fr-FR" sz="1400" dirty="0">
              <a:latin typeface="Times New Roman" panose="02020603050405020304" pitchFamily="18" charset="0"/>
              <a:cs typeface="Times New Roman" panose="02020603050405020304" pitchFamily="18" charset="0"/>
            </a:endParaRPr>
          </a:p>
        </p:txBody>
      </p:sp>
      <p:sp>
        <p:nvSpPr>
          <p:cNvPr id="14" name="Date Placeholder 13"/>
          <p:cNvSpPr>
            <a:spLocks noGrp="1"/>
          </p:cNvSpPr>
          <p:nvPr>
            <p:ph type="dt" sz="half" idx="10"/>
          </p:nvPr>
        </p:nvSpPr>
        <p:spPr/>
        <p:txBody>
          <a:bodyPr/>
          <a:lstStyle/>
          <a:p>
            <a:fld id="{709EE0EA-488E-420E-851F-E98733D18AED}" type="datetime1">
              <a:rPr lang="fr-FR" smtClean="0"/>
              <a:t>27/11/2018</a:t>
            </a:fld>
            <a:endParaRPr lang="fr-FR"/>
          </a:p>
        </p:txBody>
      </p:sp>
      <p:sp>
        <p:nvSpPr>
          <p:cNvPr id="15" name="Footer Placeholder 14"/>
          <p:cNvSpPr>
            <a:spLocks noGrp="1"/>
          </p:cNvSpPr>
          <p:nvPr>
            <p:ph type="ftr" sz="quarter" idx="11"/>
          </p:nvPr>
        </p:nvSpPr>
        <p:spPr/>
        <p:txBody>
          <a:bodyPr/>
          <a:lstStyle/>
          <a:p>
            <a:r>
              <a:rPr lang="en-US" smtClean="0"/>
              <a:t>Nicolas T. Fourches (IRFU)  ,RD50 33rd Workshop , CERN 2018</a:t>
            </a:r>
            <a:endParaRPr lang="fr-FR"/>
          </a:p>
        </p:txBody>
      </p:sp>
      <p:sp>
        <p:nvSpPr>
          <p:cNvPr id="16" name="Slide Number Placeholder 15"/>
          <p:cNvSpPr>
            <a:spLocks noGrp="1"/>
          </p:cNvSpPr>
          <p:nvPr>
            <p:ph type="sldNum" sz="quarter" idx="12"/>
          </p:nvPr>
        </p:nvSpPr>
        <p:spPr/>
        <p:txBody>
          <a:bodyPr/>
          <a:lstStyle/>
          <a:p>
            <a:fld id="{42BC65F0-7E38-405B-8293-3C15CF99C548}" type="slidenum">
              <a:rPr lang="fr-FR" smtClean="0"/>
              <a:t>7</a:t>
            </a:fld>
            <a:endParaRPr lang="fr-FR"/>
          </a:p>
        </p:txBody>
      </p:sp>
      <p:sp>
        <p:nvSpPr>
          <p:cNvPr id="17" name="Content Placeholder 2"/>
          <p:cNvSpPr txBox="1">
            <a:spLocks/>
          </p:cNvSpPr>
          <p:nvPr/>
        </p:nvSpPr>
        <p:spPr>
          <a:xfrm>
            <a:off x="1242646" y="1176692"/>
            <a:ext cx="9976338" cy="5043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00050" indent="-400050" algn="ctr">
              <a:buFont typeface="+mj-lt"/>
              <a:buAutoNum type="romanUcPeriod" startAt="2"/>
            </a:pPr>
            <a:r>
              <a:rPr lang="en-GB" sz="1700" b="1" dirty="0" smtClean="0">
                <a:solidFill>
                  <a:prstClr val="black"/>
                </a:solidFill>
                <a:latin typeface="Times New Roman" panose="02020603050405020304" pitchFamily="18" charset="0"/>
                <a:cs typeface="Times New Roman" panose="02020603050405020304" pitchFamily="18" charset="0"/>
              </a:rPr>
              <a:t>How a buried gate can act as collecting electrode</a:t>
            </a:r>
          </a:p>
          <a:p>
            <a:endParaRPr lang="fr-FR" dirty="0"/>
          </a:p>
        </p:txBody>
      </p:sp>
    </p:spTree>
    <p:extLst>
      <p:ext uri="{BB962C8B-B14F-4D97-AF65-F5344CB8AC3E}">
        <p14:creationId xmlns:p14="http://schemas.microsoft.com/office/powerpoint/2010/main" val="1179794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238" y="-37549"/>
            <a:ext cx="10515600" cy="1325563"/>
          </a:xfrm>
        </p:spPr>
        <p:txBody>
          <a:bodyPr/>
          <a:lstStyle/>
          <a:p>
            <a:pPr algn="ct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8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GB"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(Quantum </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 Pixel) ongoing </a:t>
            </a:r>
            <a:r>
              <a:rPr lang="en-GB"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developments</a:t>
            </a:r>
            <a: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1051656" y="1108120"/>
            <a:ext cx="10442331" cy="609844"/>
          </a:xfrm>
        </p:spPr>
        <p:txBody>
          <a:bodyPr>
            <a:normAutofit fontScale="92500" lnSpcReduction="20000"/>
          </a:bodyPr>
          <a:lstStyle/>
          <a:p>
            <a:pPr marL="0" lvl="0" indent="0" algn="ctr">
              <a:buNone/>
            </a:pPr>
            <a:endParaRPr lang="en-GB" sz="1800" b="1" dirty="0" smtClean="0">
              <a:solidFill>
                <a:prstClr val="black"/>
              </a:solidFill>
              <a:latin typeface="Times New Roman" panose="02020603050405020304" pitchFamily="18" charset="0"/>
              <a:cs typeface="Times New Roman" panose="02020603050405020304" pitchFamily="18" charset="0"/>
            </a:endParaRPr>
          </a:p>
          <a:p>
            <a:pPr marL="400050" lvl="0" indent="-400050" algn="ctr">
              <a:buFont typeface="+mj-lt"/>
              <a:buAutoNum type="romanUcPeriod" startAt="2"/>
            </a:pPr>
            <a:r>
              <a:rPr lang="en-GB" sz="1800" b="1" dirty="0" smtClean="0">
                <a:solidFill>
                  <a:prstClr val="black"/>
                </a:solidFill>
                <a:latin typeface="Times New Roman" panose="02020603050405020304" pitchFamily="18" charset="0"/>
                <a:cs typeface="Times New Roman" panose="02020603050405020304" pitchFamily="18" charset="0"/>
              </a:rPr>
              <a:t>How </a:t>
            </a:r>
            <a:r>
              <a:rPr lang="en-GB" sz="1800" b="1" dirty="0">
                <a:solidFill>
                  <a:prstClr val="black"/>
                </a:solidFill>
                <a:latin typeface="Times New Roman" panose="02020603050405020304" pitchFamily="18" charset="0"/>
                <a:cs typeface="Times New Roman" panose="02020603050405020304" pitchFamily="18" charset="0"/>
              </a:rPr>
              <a:t>a buried gate can act as collecting electrode</a:t>
            </a:r>
            <a:endParaRPr lang="en-GB" sz="1800" b="1" dirty="0" smtClean="0">
              <a:solidFill>
                <a:prstClr val="black"/>
              </a:solidFill>
              <a:latin typeface="Times New Roman" panose="02020603050405020304" pitchFamily="18" charset="0"/>
              <a:cs typeface="Times New Roman" panose="02020603050405020304" pitchFamily="18" charset="0"/>
            </a:endParaRPr>
          </a:p>
          <a:p>
            <a:pPr marL="400050" lvl="0" indent="-400050" algn="ctr">
              <a:buFont typeface="+mj-lt"/>
              <a:buAutoNum type="romanUcPeriod" startAt="2"/>
            </a:pPr>
            <a:endParaRPr lang="en-GB" sz="1800" b="1" dirty="0">
              <a:solidFill>
                <a:prstClr val="black"/>
              </a:solidFill>
              <a:latin typeface="Times New Roman" panose="02020603050405020304" pitchFamily="18" charset="0"/>
              <a:cs typeface="Times New Roman" panose="02020603050405020304" pitchFamily="18" charset="0"/>
            </a:endParaRPr>
          </a:p>
          <a:p>
            <a:endParaRPr lang="fr-FR"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pic>
        <p:nvPicPr>
          <p:cNvPr id="5" name="Image 2"/>
          <p:cNvPicPr>
            <a:picLocks noChangeAspect="1"/>
          </p:cNvPicPr>
          <p:nvPr/>
        </p:nvPicPr>
        <p:blipFill>
          <a:blip r:embed="rId4"/>
          <a:srcRect/>
          <a:stretch>
            <a:fillRect/>
          </a:stretch>
        </p:blipFill>
        <p:spPr bwMode="auto">
          <a:xfrm>
            <a:off x="246611" y="1901282"/>
            <a:ext cx="6103937" cy="1543050"/>
          </a:xfrm>
          <a:prstGeom prst="rect">
            <a:avLst/>
          </a:prstGeom>
          <a:noFill/>
          <a:ln w="9525">
            <a:noFill/>
            <a:miter lim="800000"/>
            <a:headEnd/>
            <a:tailEnd/>
          </a:ln>
        </p:spPr>
      </p:pic>
      <p:pic>
        <p:nvPicPr>
          <p:cNvPr id="7" name="Espace réservé du contenu 3"/>
          <p:cNvPicPr>
            <a:picLocks/>
          </p:cNvPicPr>
          <p:nvPr/>
        </p:nvPicPr>
        <p:blipFill>
          <a:blip r:embed="rId5"/>
          <a:srcRect/>
          <a:stretch>
            <a:fillRect/>
          </a:stretch>
        </p:blipFill>
        <p:spPr>
          <a:xfrm>
            <a:off x="3012831" y="4629982"/>
            <a:ext cx="3497262" cy="1874837"/>
          </a:xfrm>
          <a:prstGeom prst="rect">
            <a:avLst/>
          </a:prstGeom>
        </p:spPr>
      </p:pic>
      <p:pic>
        <p:nvPicPr>
          <p:cNvPr id="8" name="Image 4"/>
          <p:cNvPicPr>
            <a:picLocks noChangeAspect="1"/>
          </p:cNvPicPr>
          <p:nvPr/>
        </p:nvPicPr>
        <p:blipFill>
          <a:blip r:embed="rId6"/>
          <a:srcRect/>
          <a:stretch>
            <a:fillRect/>
          </a:stretch>
        </p:blipFill>
        <p:spPr bwMode="auto">
          <a:xfrm>
            <a:off x="6052038" y="2978469"/>
            <a:ext cx="6097587" cy="3429000"/>
          </a:xfrm>
          <a:prstGeom prst="rect">
            <a:avLst/>
          </a:prstGeom>
          <a:noFill/>
          <a:ln w="9525">
            <a:noFill/>
            <a:miter lim="800000"/>
            <a:headEnd/>
            <a:tailEnd/>
          </a:ln>
        </p:spPr>
      </p:pic>
      <p:sp>
        <p:nvSpPr>
          <p:cNvPr id="9" name="TextBox 8"/>
          <p:cNvSpPr txBox="1"/>
          <p:nvPr/>
        </p:nvSpPr>
        <p:spPr>
          <a:xfrm>
            <a:off x="7194510" y="2315995"/>
            <a:ext cx="4115328" cy="1077218"/>
          </a:xfrm>
          <a:prstGeom prst="rect">
            <a:avLst/>
          </a:prstGeom>
          <a:noFill/>
        </p:spPr>
        <p:txBody>
          <a:bodyPr wrap="square" rtlCol="0">
            <a:spAutoFit/>
          </a:bodyPr>
          <a:lstStyle/>
          <a:p>
            <a:pPr marL="285750" indent="-285750">
              <a:buFont typeface="Arial" panose="020B0604020202020204" pitchFamily="34" charset="0"/>
              <a:buChar char="•"/>
            </a:pPr>
            <a:endParaRPr lang="en-GB" sz="1600" b="1"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The CMOS : MAPS by IPHC</a:t>
            </a:r>
            <a:r>
              <a:rPr lang="en-GB" sz="1600" b="1" dirty="0">
                <a:latin typeface="Times New Roman" panose="02020603050405020304" pitchFamily="18" charset="0"/>
                <a:cs typeface="Times New Roman" panose="02020603050405020304" pitchFamily="18" charset="0"/>
              </a:rPr>
              <a:t> </a:t>
            </a:r>
            <a:r>
              <a:rPr lang="en-GB" sz="1600" b="1" dirty="0" smtClean="0">
                <a:latin typeface="Times New Roman" panose="02020603050405020304" pitchFamily="18" charset="0"/>
                <a:cs typeface="Times New Roman" panose="02020603050405020304" pitchFamily="18" charset="0"/>
              </a:rPr>
              <a:t>Strasbourg </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First proposed the TRAMOS (2010)</a:t>
            </a:r>
          </a:p>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Then the </a:t>
            </a:r>
            <a:r>
              <a:rPr lang="en-GB" sz="1600" b="1" dirty="0" err="1" smtClean="0">
                <a:latin typeface="Times New Roman" panose="02020603050405020304" pitchFamily="18" charset="0"/>
                <a:cs typeface="Times New Roman" panose="02020603050405020304" pitchFamily="18" charset="0"/>
              </a:rPr>
              <a:t>Dotpix</a:t>
            </a:r>
            <a:r>
              <a:rPr lang="en-GB" sz="1600" b="1" dirty="0" smtClean="0">
                <a:latin typeface="Times New Roman" panose="02020603050405020304" pitchFamily="18" charset="0"/>
                <a:cs typeface="Times New Roman" panose="02020603050405020304" pitchFamily="18" charset="0"/>
              </a:rPr>
              <a:t> (2016)</a:t>
            </a:r>
          </a:p>
        </p:txBody>
      </p:sp>
      <p:sp>
        <p:nvSpPr>
          <p:cNvPr id="10" name="TextBox 9"/>
          <p:cNvSpPr txBox="1"/>
          <p:nvPr/>
        </p:nvSpPr>
        <p:spPr>
          <a:xfrm>
            <a:off x="7042638" y="1746875"/>
            <a:ext cx="4082469" cy="584775"/>
          </a:xfrm>
          <a:prstGeom prst="rect">
            <a:avLst/>
          </a:prstGeom>
          <a:noFill/>
        </p:spPr>
        <p:txBody>
          <a:bodyPr wrap="square" rtlCol="0">
            <a:spAutoFit/>
          </a:bodyPr>
          <a:lstStyle/>
          <a:p>
            <a:pPr marL="285750" indent="-285750">
              <a:buFont typeface="Arial" panose="020B0604020202020204" pitchFamily="34" charset="0"/>
              <a:buChar char="•"/>
            </a:pPr>
            <a:r>
              <a:rPr lang="en-GB" sz="1600" b="1" dirty="0" smtClean="0">
                <a:latin typeface="Times New Roman" panose="02020603050405020304" pitchFamily="18" charset="0"/>
                <a:cs typeface="Times New Roman" panose="02020603050405020304" pitchFamily="18" charset="0"/>
              </a:rPr>
              <a:t>FET with internal gate : the DEPFET (1987) by MPI Munich </a:t>
            </a:r>
            <a:endParaRPr lang="fr-FR" sz="1600" b="1"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167407" y="3727185"/>
            <a:ext cx="2605200" cy="646331"/>
          </a:xfrm>
          <a:prstGeom prst="rect">
            <a:avLst/>
          </a:prstGeom>
          <a:noFill/>
        </p:spPr>
        <p:txBody>
          <a:bodyPr wrap="none" rtlCol="0">
            <a:spAutoFit/>
          </a:bodyPr>
          <a:lstStyle/>
          <a:p>
            <a:r>
              <a:rPr lang="en-GB" b="1" dirty="0" smtClean="0">
                <a:latin typeface="Times New Roman" panose="02020603050405020304" pitchFamily="18" charset="0"/>
                <a:cs typeface="Times New Roman" panose="02020603050405020304" pitchFamily="18" charset="0"/>
              </a:rPr>
              <a:t>TRAMOS + Deep n-well</a:t>
            </a:r>
          </a:p>
          <a:p>
            <a:r>
              <a:rPr lang="en-GB" b="1" dirty="0" smtClean="0">
                <a:latin typeface="Times New Roman" panose="02020603050405020304" pitchFamily="18" charset="0"/>
                <a:cs typeface="Times New Roman" panose="02020603050405020304" pitchFamily="18" charset="0"/>
              </a:rPr>
              <a:t>Use Traps </a:t>
            </a:r>
            <a:endParaRPr lang="fr-FR"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202115" y="3727185"/>
            <a:ext cx="2537874" cy="646331"/>
          </a:xfrm>
          <a:prstGeom prst="rect">
            <a:avLst/>
          </a:prstGeom>
          <a:noFill/>
        </p:spPr>
        <p:txBody>
          <a:bodyPr wrap="none" rtlCol="0">
            <a:spAutoFit/>
          </a:bodyPr>
          <a:lstStyle/>
          <a:p>
            <a:r>
              <a:rPr lang="en-GB" b="1" dirty="0" err="1" smtClean="0">
                <a:latin typeface="Times New Roman" panose="02020603050405020304" pitchFamily="18" charset="0"/>
                <a:cs typeface="Times New Roman" panose="02020603050405020304" pitchFamily="18" charset="0"/>
              </a:rPr>
              <a:t>DOTPiX</a:t>
            </a:r>
            <a:r>
              <a:rPr lang="en-GB" b="1" dirty="0" smtClean="0">
                <a:latin typeface="Times New Roman" panose="02020603050405020304" pitchFamily="18" charset="0"/>
                <a:cs typeface="Times New Roman" panose="02020603050405020304" pitchFamily="18" charset="0"/>
              </a:rPr>
              <a:t> + Deep n-well</a:t>
            </a:r>
          </a:p>
          <a:p>
            <a:r>
              <a:rPr lang="en-GB" b="1" dirty="0" smtClean="0">
                <a:latin typeface="Times New Roman" panose="02020603050405020304" pitchFamily="18" charset="0"/>
                <a:cs typeface="Times New Roman" panose="02020603050405020304" pitchFamily="18" charset="0"/>
              </a:rPr>
              <a:t>Use VB quantum well</a:t>
            </a:r>
            <a:endParaRPr lang="fr-FR"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0BFBEC6F-B29A-4D52-AB9F-293B1738BEB4}" type="datetime1">
              <a:rPr lang="fr-FR" smtClean="0"/>
              <a:t>27/11/2018</a:t>
            </a:fld>
            <a:endParaRPr lang="fr-FR"/>
          </a:p>
        </p:txBody>
      </p:sp>
      <p:sp>
        <p:nvSpPr>
          <p:cNvPr id="13" name="Footer Placeholder 12"/>
          <p:cNvSpPr>
            <a:spLocks noGrp="1"/>
          </p:cNvSpPr>
          <p:nvPr>
            <p:ph type="ftr" sz="quarter" idx="11"/>
          </p:nvPr>
        </p:nvSpPr>
        <p:spPr/>
        <p:txBody>
          <a:bodyPr/>
          <a:lstStyle/>
          <a:p>
            <a:r>
              <a:rPr lang="en-US" smtClean="0"/>
              <a:t>Nicolas T. Fourches (IRFU)  ,RD50 33rd Workshop , CERN 2018</a:t>
            </a:r>
            <a:endParaRPr lang="fr-FR"/>
          </a:p>
        </p:txBody>
      </p:sp>
      <p:sp>
        <p:nvSpPr>
          <p:cNvPr id="14" name="Slide Number Placeholder 13"/>
          <p:cNvSpPr>
            <a:spLocks noGrp="1"/>
          </p:cNvSpPr>
          <p:nvPr>
            <p:ph type="sldNum" sz="quarter" idx="12"/>
          </p:nvPr>
        </p:nvSpPr>
        <p:spPr/>
        <p:txBody>
          <a:bodyPr/>
          <a:lstStyle/>
          <a:p>
            <a:fld id="{42BC65F0-7E38-405B-8293-3C15CF99C548}" type="slidenum">
              <a:rPr lang="fr-FR" smtClean="0"/>
              <a:t>8</a:t>
            </a:fld>
            <a:endParaRPr lang="fr-FR"/>
          </a:p>
        </p:txBody>
      </p:sp>
    </p:spTree>
    <p:extLst>
      <p:ext uri="{BB962C8B-B14F-4D97-AF65-F5344CB8AC3E}">
        <p14:creationId xmlns:p14="http://schemas.microsoft.com/office/powerpoint/2010/main" val="20690786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9317"/>
            <a:ext cx="10301654" cy="848213"/>
          </a:xfrm>
        </p:spPr>
        <p:txBody>
          <a:bodyPr/>
          <a:lstStyle/>
          <a:p>
            <a:pPr algn="ct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Status on TRAMOS (Trapping MOS) and </a:t>
            </a:r>
            <a:r>
              <a:rPr lang="en-GB" sz="18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DotPix</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GB"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(Quantum </a:t>
            </a:r>
            <a:r>
              <a:rPr lang="en-GB"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Dot Pixel) ongoing developments</a:t>
            </a:r>
            <a: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Nicolas </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Fourches</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IRFU/CEA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Saclay</a:t>
            </a: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91191 GIF/YVETTE, France</a:t>
            </a:r>
            <a: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
            <a:br>
              <a:rPr lang="fr-FR"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GB"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E-mail: </a:t>
            </a:r>
            <a:r>
              <a:rPr lang="en-GB" sz="12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nicolas.fourches</a:t>
            </a:r>
            <a:r>
              <a:rPr lang="fr-FR"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2"/>
              </a:rPr>
              <a:t>@cea.fr</a:t>
            </a:r>
            <a:endParaRPr lang="fr-FR" sz="1200" dirty="0"/>
          </a:p>
        </p:txBody>
      </p:sp>
      <p:sp>
        <p:nvSpPr>
          <p:cNvPr id="3" name="Content Placeholder 2"/>
          <p:cNvSpPr>
            <a:spLocks noGrp="1"/>
          </p:cNvSpPr>
          <p:nvPr>
            <p:ph idx="1"/>
          </p:nvPr>
        </p:nvSpPr>
        <p:spPr>
          <a:xfrm>
            <a:off x="838200" y="1513131"/>
            <a:ext cx="9721362" cy="1807536"/>
          </a:xfrm>
        </p:spPr>
        <p:txBody>
          <a:bodyPr>
            <a:normAutofit fontScale="70000" lnSpcReduction="20000"/>
          </a:bodyPr>
          <a:lstStyle/>
          <a:p>
            <a:pPr>
              <a:lnSpc>
                <a:spcPct val="100000"/>
              </a:lnSpc>
            </a:pPr>
            <a:r>
              <a:rPr lang="en-GB" sz="1600" b="1" dirty="0" smtClean="0">
                <a:latin typeface="Times New Roman" panose="02020603050405020304" pitchFamily="18" charset="0"/>
                <a:cs typeface="Times New Roman" panose="02020603050405020304" pitchFamily="18" charset="0"/>
              </a:rPr>
              <a:t>We need  a buried gate that act as a control gate for the channel current with the ability to retain its hole charge sufficiently long to enable  readout. This means the device should act as a memory. </a:t>
            </a:r>
          </a:p>
          <a:p>
            <a:pPr marL="342900" indent="-342900">
              <a:lnSpc>
                <a:spcPct val="100000"/>
              </a:lnSpc>
              <a:buFont typeface="+mj-lt"/>
              <a:buAutoNum type="arabicParenR"/>
            </a:pPr>
            <a:r>
              <a:rPr lang="en-GB" sz="1600" b="1" dirty="0" smtClean="0">
                <a:latin typeface="Times New Roman" panose="02020603050405020304" pitchFamily="18" charset="0"/>
                <a:cs typeface="Times New Roman" panose="02020603050405020304" pitchFamily="18" charset="0"/>
              </a:rPr>
              <a:t>First use a shallow doped p-type buried with a high concentration of deep impurities (such as Zn) which selectively trap hole and not electrons. Substitutional Zn is double hole trap. Problem how to get a high peak substitutional Zn concentration with no contamination ? </a:t>
            </a:r>
            <a:r>
              <a:rPr lang="en-GB" sz="1600" b="1" smtClean="0">
                <a:latin typeface="Times New Roman" panose="02020603050405020304" pitchFamily="18" charset="0"/>
                <a:cs typeface="Times New Roman" panose="02020603050405020304" pitchFamily="18" charset="0"/>
              </a:rPr>
              <a:t>Implant +RTP. </a:t>
            </a:r>
            <a:endParaRPr lang="en-GB" sz="1600" b="1" dirty="0" smtClean="0">
              <a:latin typeface="Times New Roman" panose="02020603050405020304" pitchFamily="18" charset="0"/>
              <a:cs typeface="Times New Roman" panose="02020603050405020304" pitchFamily="18" charset="0"/>
            </a:endParaRPr>
          </a:p>
          <a:p>
            <a:pPr marL="342900" indent="-342900">
              <a:lnSpc>
                <a:spcPct val="100000"/>
              </a:lnSpc>
              <a:buFont typeface="+mj-lt"/>
              <a:buAutoNum type="arabicParenR"/>
            </a:pPr>
            <a:r>
              <a:rPr lang="en-GB" sz="1600" b="1" dirty="0" smtClean="0">
                <a:latin typeface="Times New Roman" panose="02020603050405020304" pitchFamily="18" charset="0"/>
                <a:cs typeface="Times New Roman" panose="02020603050405020304" pitchFamily="18" charset="0"/>
              </a:rPr>
              <a:t>Second use a Quantum Well for holes, not for electrons.</a:t>
            </a:r>
          </a:p>
          <a:p>
            <a:pPr>
              <a:lnSpc>
                <a:spcPct val="100000"/>
              </a:lnSpc>
            </a:pPr>
            <a:r>
              <a:rPr lang="en-GB" sz="1600" b="1" dirty="0" smtClean="0">
                <a:latin typeface="Times New Roman" panose="02020603050405020304" pitchFamily="18" charset="0"/>
                <a:cs typeface="Times New Roman" panose="02020603050405020304" pitchFamily="18" charset="0"/>
              </a:rPr>
              <a:t>In the first solution the thermal emission rate for holes trapped on impurity sites determines the </a:t>
            </a:r>
            <a:r>
              <a:rPr lang="en-GB" sz="1600" b="1" dirty="0" smtClean="0">
                <a:solidFill>
                  <a:srgbClr val="FF0000"/>
                </a:solidFill>
                <a:latin typeface="Times New Roman" panose="02020603050405020304" pitchFamily="18" charset="0"/>
                <a:cs typeface="Times New Roman" panose="02020603050405020304" pitchFamily="18" charset="0"/>
              </a:rPr>
              <a:t>retention time </a:t>
            </a:r>
            <a:r>
              <a:rPr lang="en-GB" sz="1600" b="1" dirty="0" smtClean="0">
                <a:latin typeface="Times New Roman" panose="02020603050405020304" pitchFamily="18" charset="0"/>
                <a:cs typeface="Times New Roman" panose="02020603050405020304" pitchFamily="18" charset="0"/>
              </a:rPr>
              <a:t>for holes.</a:t>
            </a:r>
          </a:p>
          <a:p>
            <a:pPr>
              <a:lnSpc>
                <a:spcPct val="100000"/>
              </a:lnSpc>
            </a:pPr>
            <a:r>
              <a:rPr lang="en-GB" sz="1600" b="1" dirty="0" smtClean="0">
                <a:latin typeface="Times New Roman" panose="02020603050405020304" pitchFamily="18" charset="0"/>
                <a:cs typeface="Times New Roman" panose="02020603050405020304" pitchFamily="18" charset="0"/>
              </a:rPr>
              <a:t>In the second solution, hole emission to the  VB of silicon and other mechanism set the </a:t>
            </a:r>
            <a:r>
              <a:rPr lang="en-GB" sz="1600" b="1" dirty="0" smtClean="0">
                <a:solidFill>
                  <a:srgbClr val="FF0000"/>
                </a:solidFill>
                <a:latin typeface="Times New Roman" panose="02020603050405020304" pitchFamily="18" charset="0"/>
                <a:cs typeface="Times New Roman" panose="02020603050405020304" pitchFamily="18" charset="0"/>
              </a:rPr>
              <a:t>retention time. </a:t>
            </a:r>
          </a:p>
          <a:p>
            <a:pPr>
              <a:lnSpc>
                <a:spcPct val="100000"/>
              </a:lnSpc>
            </a:pPr>
            <a:r>
              <a:rPr lang="en-GB" sz="1600" b="1" dirty="0" smtClean="0">
                <a:latin typeface="Times New Roman" panose="02020603050405020304" pitchFamily="18" charset="0"/>
                <a:cs typeface="Times New Roman" panose="02020603050405020304" pitchFamily="18" charset="0"/>
              </a:rPr>
              <a:t>In any case </a:t>
            </a:r>
            <a:r>
              <a:rPr lang="en-GB" sz="1600" b="1" dirty="0" smtClean="0">
                <a:solidFill>
                  <a:srgbClr val="FF0000"/>
                </a:solidFill>
                <a:latin typeface="Times New Roman" panose="02020603050405020304" pitchFamily="18" charset="0"/>
                <a:cs typeface="Times New Roman" panose="02020603050405020304" pitchFamily="18" charset="0"/>
              </a:rPr>
              <a:t>device simulation </a:t>
            </a:r>
            <a:r>
              <a:rPr lang="en-GB" sz="1600" b="1" dirty="0" smtClean="0">
                <a:latin typeface="Times New Roman" panose="02020603050405020304" pitchFamily="18" charset="0"/>
                <a:cs typeface="Times New Roman" panose="02020603050405020304" pitchFamily="18" charset="0"/>
              </a:rPr>
              <a:t>is the way to evaluate the functionality of the proposed devices as a way to make a </a:t>
            </a:r>
            <a:r>
              <a:rPr lang="en-GB" sz="1600" b="1" dirty="0" smtClean="0">
                <a:solidFill>
                  <a:srgbClr val="FF0000"/>
                </a:solidFill>
                <a:latin typeface="Times New Roman" panose="02020603050405020304" pitchFamily="18" charset="0"/>
                <a:cs typeface="Times New Roman" panose="02020603050405020304" pitchFamily="18" charset="0"/>
              </a:rPr>
              <a:t>proof of principle.</a:t>
            </a:r>
          </a:p>
          <a:p>
            <a:pPr marL="0" indent="0">
              <a:buNone/>
            </a:pPr>
            <a:endParaRPr lang="en-GB" sz="1600" dirty="0" smtClean="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962535A-3180-40F1-BEC0-87B7B592A95D}" type="datetime1">
              <a:rPr lang="fr-FR" smtClean="0"/>
              <a:t>27/11/2018</a:t>
            </a:fld>
            <a:endParaRPr lang="fr-FR"/>
          </a:p>
        </p:txBody>
      </p:sp>
      <p:sp>
        <p:nvSpPr>
          <p:cNvPr id="5" name="Footer Placeholder 4"/>
          <p:cNvSpPr>
            <a:spLocks noGrp="1"/>
          </p:cNvSpPr>
          <p:nvPr>
            <p:ph type="ftr" sz="quarter" idx="11"/>
          </p:nvPr>
        </p:nvSpPr>
        <p:spPr/>
        <p:txBody>
          <a:bodyPr/>
          <a:lstStyle/>
          <a:p>
            <a:r>
              <a:rPr lang="en-US" smtClean="0"/>
              <a:t>Nicolas T. Fourches (IRFU)  ,RD50 33rd Workshop , CERN 2018</a:t>
            </a:r>
            <a:endParaRPr lang="fr-FR"/>
          </a:p>
        </p:txBody>
      </p:sp>
      <p:sp>
        <p:nvSpPr>
          <p:cNvPr id="6" name="Slide Number Placeholder 5"/>
          <p:cNvSpPr>
            <a:spLocks noGrp="1"/>
          </p:cNvSpPr>
          <p:nvPr>
            <p:ph type="sldNum" sz="quarter" idx="12"/>
          </p:nvPr>
        </p:nvSpPr>
        <p:spPr/>
        <p:txBody>
          <a:bodyPr/>
          <a:lstStyle/>
          <a:p>
            <a:fld id="{42BC65F0-7E38-405B-8293-3C15CF99C548}" type="slidenum">
              <a:rPr lang="fr-FR" smtClean="0"/>
              <a:t>9</a:t>
            </a:fld>
            <a:endParaRPr lang="fr-F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09" y="5502487"/>
            <a:ext cx="2286198" cy="723963"/>
          </a:xfrm>
          <a:prstGeom prst="rect">
            <a:avLst/>
          </a:prstGeom>
        </p:spPr>
      </p:pic>
      <p:sp>
        <p:nvSpPr>
          <p:cNvPr id="8" name="Rectangle 7"/>
          <p:cNvSpPr/>
          <p:nvPr/>
        </p:nvSpPr>
        <p:spPr>
          <a:xfrm>
            <a:off x="4038600" y="1096634"/>
            <a:ext cx="3768980" cy="369332"/>
          </a:xfrm>
          <a:prstGeom prst="rect">
            <a:avLst/>
          </a:prstGeom>
        </p:spPr>
        <p:txBody>
          <a:bodyPr wrap="none">
            <a:spAutoFit/>
          </a:bodyPr>
          <a:lstStyle/>
          <a:p>
            <a:pPr marL="400050" indent="-400050">
              <a:buFont typeface="+mj-lt"/>
              <a:buAutoNum type="romanUcPeriod" startAt="3"/>
            </a:pPr>
            <a:r>
              <a:rPr lang="en-GB" b="1" dirty="0">
                <a:latin typeface="Times New Roman" panose="02020603050405020304" pitchFamily="18" charset="0"/>
                <a:cs typeface="Times New Roman" panose="02020603050405020304" pitchFamily="18" charset="0"/>
              </a:rPr>
              <a:t>How </a:t>
            </a:r>
            <a:r>
              <a:rPr lang="en-GB" b="1" dirty="0" smtClean="0">
                <a:latin typeface="Times New Roman" panose="02020603050405020304" pitchFamily="18" charset="0"/>
                <a:cs typeface="Times New Roman" panose="02020603050405020304" pitchFamily="18" charset="0"/>
              </a:rPr>
              <a:t>it can </a:t>
            </a:r>
            <a:r>
              <a:rPr lang="en-GB" b="1" dirty="0">
                <a:latin typeface="Times New Roman" panose="02020603050405020304" pitchFamily="18" charset="0"/>
                <a:cs typeface="Times New Roman" panose="02020603050405020304" pitchFamily="18" charset="0"/>
              </a:rPr>
              <a:t>operate as a memory</a:t>
            </a: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544616"/>
            <a:ext cx="2541185" cy="2047526"/>
          </a:xfrm>
          <a:prstGeom prst="rect">
            <a:avLst/>
          </a:prstGeom>
        </p:spPr>
      </p:pic>
      <p:sp>
        <p:nvSpPr>
          <p:cNvPr id="10" name="TextBox 9"/>
          <p:cNvSpPr txBox="1"/>
          <p:nvPr/>
        </p:nvSpPr>
        <p:spPr>
          <a:xfrm>
            <a:off x="3233295" y="5295989"/>
            <a:ext cx="1890347" cy="923330"/>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Impurity profile in the TRAMOS</a:t>
            </a:r>
            <a:endParaRPr lang="fr-FR" dirty="0">
              <a:latin typeface="Times New Roman" panose="02020603050405020304" pitchFamily="18" charset="0"/>
              <a:cs typeface="Times New Roman" panose="02020603050405020304" pitchFamily="18" charset="0"/>
            </a:endParaRPr>
          </a:p>
        </p:txBody>
      </p:sp>
      <p:pic>
        <p:nvPicPr>
          <p:cNvPr id="11" name="Image 2"/>
          <p:cNvPicPr>
            <a:picLocks noChangeAspect="1"/>
          </p:cNvPicPr>
          <p:nvPr/>
        </p:nvPicPr>
        <p:blipFill>
          <a:blip r:embed="rId5"/>
          <a:srcRect/>
          <a:stretch>
            <a:fillRect/>
          </a:stretch>
        </p:blipFill>
        <p:spPr bwMode="auto">
          <a:xfrm>
            <a:off x="2408182" y="3290471"/>
            <a:ext cx="2841724" cy="2131631"/>
          </a:xfrm>
          <a:prstGeom prst="rect">
            <a:avLst/>
          </a:prstGeom>
          <a:noFill/>
          <a:ln w="9525">
            <a:noFill/>
            <a:miter lim="800000"/>
            <a:headEnd/>
            <a:tailEnd/>
          </a:ln>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60226" y="3406056"/>
            <a:ext cx="2720460" cy="1811336"/>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65546" y="3397235"/>
            <a:ext cx="4408535" cy="1903178"/>
          </a:xfrm>
          <a:prstGeom prst="rect">
            <a:avLst/>
          </a:prstGeom>
        </p:spPr>
      </p:pic>
      <p:sp>
        <p:nvSpPr>
          <p:cNvPr id="14" name="TextBox 13"/>
          <p:cNvSpPr txBox="1"/>
          <p:nvPr/>
        </p:nvSpPr>
        <p:spPr>
          <a:xfrm>
            <a:off x="7287357" y="5289268"/>
            <a:ext cx="2646485" cy="923330"/>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Structure of the </a:t>
            </a:r>
            <a:r>
              <a:rPr lang="en-GB" dirty="0" err="1" smtClean="0">
                <a:latin typeface="Times New Roman" panose="02020603050405020304" pitchFamily="18" charset="0"/>
                <a:cs typeface="Times New Roman" panose="02020603050405020304" pitchFamily="18" charset="0"/>
              </a:rPr>
              <a:t>DotPix</a:t>
            </a:r>
            <a:r>
              <a:rPr lang="en-GB" dirty="0" smtClean="0">
                <a:latin typeface="Times New Roman" panose="02020603050405020304" pitchFamily="18" charset="0"/>
                <a:cs typeface="Times New Roman" panose="02020603050405020304" pitchFamily="18" charset="0"/>
              </a:rPr>
              <a:t> (a)=10-20 nm (b)=20 nm</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43694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780</TotalTime>
  <Words>2614</Words>
  <Application>Microsoft Office PowerPoint</Application>
  <PresentationFormat>Widescreen</PresentationFormat>
  <Paragraphs>260</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Cambria Math</vt:lpstr>
      <vt:lpstr>Symbol</vt:lpstr>
      <vt:lpstr>Times New Roman</vt:lpstr>
      <vt:lpstr>Office Theme</vt:lpstr>
      <vt:lpstr>Status on TRAMOS (Trapping MOS) and DotPix (Quantum Dot Pixel) ongoing developments Nicolas T. Fourches, IRFU/CEA Saclay, 91191 GIF/YVETTE, France E-mail: nicolas.fourches@cea.fr Charles Renard (C2N) and G. Hallais, Francois Jomard  (GEMAC), Francois Olivié and coworkers (LAAS), the EMIR network (Jannus/Saclay)   </vt:lpstr>
      <vt:lpstr>Status on TRAMOS (Trapping MOS) and DotPix (Quantum Dot Pixel) ongoing developments  Nicolas T. Fourches, IRFU/CEA Saclay, 91191 GIF/YVETTE, France E-mail: nicolas.fourches@cea.fr  </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vt:lpstr>
      <vt:lpstr>Status on TRAMOS (Trapping MOS) and DotPix (Quantum Dot Pixel) ongoing developments Nicolas T. Fourches, IRFU/CEA Saclay, 91191 GIF/YVETTE, France E-mail: nicolas.fourches@cea.fr EXTRA SLIDES </vt:lpstr>
      <vt:lpstr>Status on TRAMOS (Trapping MOS) and DotPix (Quantum Dot Pixel) ongoing developments Nicolas T. Fourches, IRFU/CEA Saclay, 91191 GIF/YVETTE, France E-mail: nicolas.fourches@cea.fr EXTRA SLIDES </vt:lpstr>
    </vt:vector>
  </TitlesOfParts>
  <Company>CEA Saclay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FOURCHES Nicolas</dc:creator>
  <cp:keywords>RD50</cp:keywords>
  <cp:lastModifiedBy>FOURCHES Nicolas</cp:lastModifiedBy>
  <cp:revision>302</cp:revision>
  <dcterms:created xsi:type="dcterms:W3CDTF">2018-11-22T10:59:46Z</dcterms:created>
  <dcterms:modified xsi:type="dcterms:W3CDTF">2018-11-27T10:52:39Z</dcterms:modified>
</cp:coreProperties>
</file>