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6858000" cx="9144000"/>
  <p:notesSz cx="6858000" cy="9144000"/>
  <p:embeddedFontLst>
    <p:embeddedFont>
      <p:font typeface="Montserrat SemiBold"/>
      <p:regular r:id="rId30"/>
      <p:bold r:id="rId31"/>
      <p:italic r:id="rId32"/>
      <p:boldItalic r:id="rId33"/>
    </p:embeddedFont>
    <p:embeddedFont>
      <p:font typeface="Montserrat"/>
      <p:regular r:id="rId34"/>
      <p:bold r:id="rId35"/>
      <p:italic r:id="rId36"/>
      <p:boldItalic r:id="rId37"/>
    </p:embeddedFont>
    <p:embeddedFont>
      <p:font typeface="Montserrat Medium"/>
      <p:regular r:id="rId38"/>
      <p:bold r:id="rId39"/>
      <p:italic r:id="rId40"/>
      <p:boldItalic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ontserratMedium-italic.fntdata"/><Relationship Id="rId20" Type="http://schemas.openxmlformats.org/officeDocument/2006/relationships/slide" Target="slides/slide15.xml"/><Relationship Id="rId41" Type="http://schemas.openxmlformats.org/officeDocument/2006/relationships/font" Target="fonts/MontserratMedium-boldItalic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MontserratSemiBold-bold.fntdata"/><Relationship Id="rId30" Type="http://schemas.openxmlformats.org/officeDocument/2006/relationships/font" Target="fonts/MontserratSemiBold-regular.fntdata"/><Relationship Id="rId11" Type="http://schemas.openxmlformats.org/officeDocument/2006/relationships/slide" Target="slides/slide6.xml"/><Relationship Id="rId33" Type="http://schemas.openxmlformats.org/officeDocument/2006/relationships/font" Target="fonts/MontserratSemiBold-boldItalic.fntdata"/><Relationship Id="rId10" Type="http://schemas.openxmlformats.org/officeDocument/2006/relationships/slide" Target="slides/slide5.xml"/><Relationship Id="rId32" Type="http://schemas.openxmlformats.org/officeDocument/2006/relationships/font" Target="fonts/MontserratSemiBold-italic.fntdata"/><Relationship Id="rId13" Type="http://schemas.openxmlformats.org/officeDocument/2006/relationships/slide" Target="slides/slide8.xml"/><Relationship Id="rId35" Type="http://schemas.openxmlformats.org/officeDocument/2006/relationships/font" Target="fonts/Montserrat-bold.fntdata"/><Relationship Id="rId12" Type="http://schemas.openxmlformats.org/officeDocument/2006/relationships/slide" Target="slides/slide7.xml"/><Relationship Id="rId34" Type="http://schemas.openxmlformats.org/officeDocument/2006/relationships/font" Target="fonts/Montserrat-regular.fntdata"/><Relationship Id="rId15" Type="http://schemas.openxmlformats.org/officeDocument/2006/relationships/slide" Target="slides/slide10.xml"/><Relationship Id="rId37" Type="http://schemas.openxmlformats.org/officeDocument/2006/relationships/font" Target="fonts/Montserrat-boldItalic.fntdata"/><Relationship Id="rId14" Type="http://schemas.openxmlformats.org/officeDocument/2006/relationships/slide" Target="slides/slide9.xml"/><Relationship Id="rId36" Type="http://schemas.openxmlformats.org/officeDocument/2006/relationships/font" Target="fonts/Montserrat-italic.fntdata"/><Relationship Id="rId17" Type="http://schemas.openxmlformats.org/officeDocument/2006/relationships/slide" Target="slides/slide12.xml"/><Relationship Id="rId39" Type="http://schemas.openxmlformats.org/officeDocument/2006/relationships/font" Target="fonts/MontserratMedium-bold.fntdata"/><Relationship Id="rId16" Type="http://schemas.openxmlformats.org/officeDocument/2006/relationships/slide" Target="slides/slide11.xml"/><Relationship Id="rId38" Type="http://schemas.openxmlformats.org/officeDocument/2006/relationships/font" Target="fonts/MontserratMedium-regular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45fca88f39_0_116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45fca88f39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45fd534556_0_5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45fd53455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46019ffd86_0_178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46019ffd86_0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46019ffd86_0_106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46019ffd86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46019ffd86_0_198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46019ffd86_0_1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45fca88f39_0_165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45fca88f39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460c3023f6_0_1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460c3023f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482eea453f_0_1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482eea453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46019ffd86_0_82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46019ffd86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460c3023f6_0_16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460c3023f6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46019ffd86_0_95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46019ffd86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460c3023f6_0_29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460c3023f6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460e7fa885_0_40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460e7fa885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46019ffd86_0_129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46019ffd86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460e7fa885_0_72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460e7fa885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460e7fa885_0_93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460e7fa885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460e7fa885_5_0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460e7fa885_5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5fca88f39_0_6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45fca88f39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45fca88f39_0_16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45fca88f39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45fca88f39_0_22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45fca88f39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45fca88f39_0_28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45fca88f39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45fca88f39_0_122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45fca88f39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46019ffd86_0_237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46019ffd86_0_2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3.png"/><Relationship Id="rId4" Type="http://schemas.openxmlformats.org/officeDocument/2006/relationships/image" Target="../media/image22.png"/><Relationship Id="rId5" Type="http://schemas.openxmlformats.org/officeDocument/2006/relationships/image" Target="../media/image3.png"/><Relationship Id="rId6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4.png"/><Relationship Id="rId4" Type="http://schemas.openxmlformats.org/officeDocument/2006/relationships/image" Target="../media/image3.png"/><Relationship Id="rId5" Type="http://schemas.openxmlformats.org/officeDocument/2006/relationships/image" Target="../media/image8.png"/><Relationship Id="rId6" Type="http://schemas.openxmlformats.org/officeDocument/2006/relationships/image" Target="../media/image2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2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2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28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1.png"/><Relationship Id="rId4" Type="http://schemas.openxmlformats.org/officeDocument/2006/relationships/image" Target="../media/image3.png"/><Relationship Id="rId5" Type="http://schemas.openxmlformats.org/officeDocument/2006/relationships/image" Target="../media/image8.png"/><Relationship Id="rId6" Type="http://schemas.openxmlformats.org/officeDocument/2006/relationships/image" Target="../media/image32.png"/><Relationship Id="rId7" Type="http://schemas.openxmlformats.org/officeDocument/2006/relationships/image" Target="../media/image3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30.png"/><Relationship Id="rId6" Type="http://schemas.openxmlformats.org/officeDocument/2006/relationships/image" Target="../media/image29.png"/><Relationship Id="rId7" Type="http://schemas.openxmlformats.org/officeDocument/2006/relationships/image" Target="../media/image34.png"/><Relationship Id="rId8" Type="http://schemas.openxmlformats.org/officeDocument/2006/relationships/image" Target="../media/image3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9" Type="http://schemas.openxmlformats.org/officeDocument/2006/relationships/image" Target="../media/image40.png"/><Relationship Id="rId5" Type="http://schemas.openxmlformats.org/officeDocument/2006/relationships/image" Target="../media/image36.png"/><Relationship Id="rId6" Type="http://schemas.openxmlformats.org/officeDocument/2006/relationships/image" Target="../media/image49.jpg"/><Relationship Id="rId7" Type="http://schemas.openxmlformats.org/officeDocument/2006/relationships/image" Target="../media/image51.jpg"/><Relationship Id="rId8" Type="http://schemas.openxmlformats.org/officeDocument/2006/relationships/image" Target="../media/image3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3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4.png"/><Relationship Id="rId6" Type="http://schemas.openxmlformats.org/officeDocument/2006/relationships/image" Target="../media/image7.png"/><Relationship Id="rId7" Type="http://schemas.openxmlformats.org/officeDocument/2006/relationships/image" Target="../media/image10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9" Type="http://schemas.openxmlformats.org/officeDocument/2006/relationships/image" Target="../media/image46.png"/><Relationship Id="rId5" Type="http://schemas.openxmlformats.org/officeDocument/2006/relationships/image" Target="../media/image45.png"/><Relationship Id="rId6" Type="http://schemas.openxmlformats.org/officeDocument/2006/relationships/image" Target="../media/image41.png"/><Relationship Id="rId7" Type="http://schemas.openxmlformats.org/officeDocument/2006/relationships/image" Target="../media/image43.png"/><Relationship Id="rId8" Type="http://schemas.openxmlformats.org/officeDocument/2006/relationships/image" Target="../media/image4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44.png"/><Relationship Id="rId6" Type="http://schemas.openxmlformats.org/officeDocument/2006/relationships/image" Target="../media/image47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8.png"/><Relationship Id="rId4" Type="http://schemas.openxmlformats.org/officeDocument/2006/relationships/image" Target="../media/image3.png"/><Relationship Id="rId5" Type="http://schemas.openxmlformats.org/officeDocument/2006/relationships/image" Target="../media/image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2.png"/><Relationship Id="rId4" Type="http://schemas.openxmlformats.org/officeDocument/2006/relationships/image" Target="../media/image5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6.png"/><Relationship Id="rId6" Type="http://schemas.openxmlformats.org/officeDocument/2006/relationships/image" Target="../media/image9.png"/><Relationship Id="rId7" Type="http://schemas.openxmlformats.org/officeDocument/2006/relationships/image" Target="../media/image18.png"/></Relationships>
</file>

<file path=ppt/slides/_rels/slide4.xml.rels><?xml version="1.0" encoding="UTF-8" standalone="yes"?><Relationships xmlns="http://schemas.openxmlformats.org/package/2006/relationships"><Relationship Id="rId11" Type="http://schemas.openxmlformats.org/officeDocument/2006/relationships/hyperlink" Target="https://doi.org/10.1109/TNS.2018.2819506" TargetMode="External"/><Relationship Id="rId10" Type="http://schemas.openxmlformats.org/officeDocument/2006/relationships/hyperlink" Target="https://indico.cern.ch/event/577879/" TargetMode="External"/><Relationship Id="rId13" Type="http://schemas.openxmlformats.org/officeDocument/2006/relationships/image" Target="../media/image50.png"/><Relationship Id="rId12" Type="http://schemas.openxmlformats.org/officeDocument/2006/relationships/image" Target="../media/image56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9" Type="http://schemas.openxmlformats.org/officeDocument/2006/relationships/hyperlink" Target="https://indico.cern.ch/event/637212/" TargetMode="External"/><Relationship Id="rId5" Type="http://schemas.openxmlformats.org/officeDocument/2006/relationships/hyperlink" Target="https://doi.org/10.1088/1748-0221/11/04/P04007" TargetMode="External"/><Relationship Id="rId6" Type="http://schemas.openxmlformats.org/officeDocument/2006/relationships/hyperlink" Target="https://doi.org/10.1088/1748-0221/12/01/C01074" TargetMode="External"/><Relationship Id="rId7" Type="http://schemas.openxmlformats.org/officeDocument/2006/relationships/hyperlink" Target="https://doi.org/10.1088/1748-0221/12/10/P10020" TargetMode="External"/><Relationship Id="rId8" Type="http://schemas.openxmlformats.org/officeDocument/2006/relationships/hyperlink" Target="https://doi.org/10.1088/1748-0221/12/02/P02021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5.png"/><Relationship Id="rId4" Type="http://schemas.openxmlformats.org/officeDocument/2006/relationships/image" Target="../media/image3.png"/><Relationship Id="rId5" Type="http://schemas.openxmlformats.org/officeDocument/2006/relationships/image" Target="../media/image8.png"/><Relationship Id="rId6" Type="http://schemas.openxmlformats.org/officeDocument/2006/relationships/image" Target="../media/image19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14.jpg"/><Relationship Id="rId6" Type="http://schemas.openxmlformats.org/officeDocument/2006/relationships/image" Target="../media/image11.png"/><Relationship Id="rId7" Type="http://schemas.openxmlformats.org/officeDocument/2006/relationships/image" Target="../media/image53.png"/></Relationships>
</file>

<file path=ppt/slides/_rels/slide7.xml.rels><?xml version="1.0" encoding="UTF-8" standalone="yes"?><Relationships xmlns="http://schemas.openxmlformats.org/package/2006/relationships"><Relationship Id="rId10" Type="http://schemas.openxmlformats.org/officeDocument/2006/relationships/image" Target="../media/image20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9" Type="http://schemas.openxmlformats.org/officeDocument/2006/relationships/image" Target="../media/image21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5.png"/><Relationship Id="rId8" Type="http://schemas.openxmlformats.org/officeDocument/2006/relationships/image" Target="../media/image1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91000" y="1508575"/>
            <a:ext cx="8907300" cy="149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Trebuchet MS"/>
                <a:ea typeface="Trebuchet MS"/>
                <a:cs typeface="Trebuchet MS"/>
                <a:sym typeface="Trebuchet MS"/>
              </a:rPr>
              <a:t>RD50 </a:t>
            </a:r>
            <a:r>
              <a:rPr lang="en" sz="3000">
                <a:solidFill>
                  <a:srgbClr val="1155CC"/>
                </a:solidFill>
                <a:latin typeface="Trebuchet MS"/>
                <a:ea typeface="Trebuchet MS"/>
                <a:cs typeface="Trebuchet MS"/>
                <a:sym typeface="Trebuchet MS"/>
              </a:rPr>
              <a:t>Acceptor</a:t>
            </a:r>
            <a:r>
              <a:rPr lang="en" sz="3000"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" sz="3000">
                <a:solidFill>
                  <a:srgbClr val="1155CC"/>
                </a:solidFill>
                <a:latin typeface="Trebuchet MS"/>
                <a:ea typeface="Trebuchet MS"/>
                <a:cs typeface="Trebuchet MS"/>
                <a:sym typeface="Trebuchet MS"/>
              </a:rPr>
              <a:t>Removal</a:t>
            </a:r>
            <a:r>
              <a:rPr lang="en" sz="3000">
                <a:latin typeface="Trebuchet MS"/>
                <a:ea typeface="Trebuchet MS"/>
                <a:cs typeface="Trebuchet MS"/>
                <a:sym typeface="Trebuchet MS"/>
              </a:rPr>
              <a:t> Project </a:t>
            </a:r>
            <a:br>
              <a:rPr lang="en" sz="3000"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" sz="3000">
                <a:latin typeface="Trebuchet MS"/>
                <a:ea typeface="Trebuchet MS"/>
                <a:cs typeface="Trebuchet MS"/>
                <a:sym typeface="Trebuchet MS"/>
              </a:rPr>
              <a:t>and Defect Characterization at CERN</a:t>
            </a:r>
            <a:endParaRPr sz="30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764100" y="3942650"/>
            <a:ext cx="7732800" cy="25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50" spcFirstLastPara="1" rIns="68550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42852"/>
              </a:buClr>
              <a:buSzPts val="1500"/>
              <a:buFont typeface="Calibri"/>
              <a:buNone/>
            </a:pPr>
            <a:r>
              <a:rPr b="0" i="0" lang="en" sz="1600" u="sng" cap="none" strike="noStrike">
                <a:latin typeface="Calibri"/>
                <a:ea typeface="Calibri"/>
                <a:cs typeface="Calibri"/>
                <a:sym typeface="Calibri"/>
              </a:rPr>
              <a:t>Y. Gurimskaya</a:t>
            </a:r>
            <a:r>
              <a:rPr b="0" baseline="30000" i="0" lang="en" sz="1600" cap="none" strike="noStrike"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b="0" i="0" lang="en" sz="1600" u="none" cap="none" strike="noStrike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P. Dias de Almeida</a:t>
            </a:r>
            <a:r>
              <a:rPr baseline="30000" lang="en" sz="1600">
                <a:latin typeface="Calibri"/>
                <a:ea typeface="Calibri"/>
                <a:cs typeface="Calibri"/>
                <a:sym typeface="Calibri"/>
              </a:rPr>
              <a:t>a,b</a:t>
            </a: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, M. Fernández Garcia</a:t>
            </a:r>
            <a:r>
              <a:rPr baseline="30000" lang="en" sz="1600">
                <a:latin typeface="Calibri"/>
                <a:ea typeface="Calibri"/>
                <a:cs typeface="Calibri"/>
                <a:sym typeface="Calibri"/>
              </a:rPr>
              <a:t>b</a:t>
            </a: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, I. Mateu</a:t>
            </a:r>
            <a:r>
              <a:rPr baseline="30000" lang="en" sz="1600"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,</a:t>
            </a:r>
            <a:r>
              <a:rPr b="0" i="0" lang="en" sz="1600" u="none" cap="none" strike="noStrike">
                <a:latin typeface="Calibri"/>
                <a:ea typeface="Calibri"/>
                <a:cs typeface="Calibri"/>
                <a:sym typeface="Calibri"/>
              </a:rPr>
              <a:t> M. Moll</a:t>
            </a:r>
            <a:r>
              <a:rPr b="0" baseline="30000" i="0" lang="en" sz="1600" u="none" cap="none" strike="noStrike"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, I. Veliscek</a:t>
            </a:r>
            <a:r>
              <a:rPr baseline="30000" lang="en" sz="1600">
                <a:latin typeface="Calibri"/>
                <a:ea typeface="Calibri"/>
                <a:cs typeface="Calibri"/>
                <a:sym typeface="Calibri"/>
              </a:rPr>
              <a:t>c</a:t>
            </a:r>
            <a:endParaRPr baseline="30000"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42852"/>
              </a:buClr>
              <a:buSzPts val="1500"/>
              <a:buFont typeface="Calibri"/>
              <a:buNone/>
            </a:pPr>
            <a:r>
              <a:t/>
            </a:r>
            <a:endParaRPr baseline="30000"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42852"/>
              </a:buClr>
              <a:buSzPts val="1500"/>
              <a:buFont typeface="Calibri"/>
              <a:buNone/>
            </a:pPr>
            <a:r>
              <a:rPr i="1" lang="en" sz="1600">
                <a:latin typeface="Calibri"/>
                <a:ea typeface="Calibri"/>
                <a:cs typeface="Calibri"/>
                <a:sym typeface="Calibri"/>
              </a:rPr>
              <a:t>Co-authors</a:t>
            </a: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: Eckhart Fretwurst</a:t>
            </a:r>
            <a:r>
              <a:rPr baseline="30000"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, Ioana  Pintilie</a:t>
            </a:r>
            <a:r>
              <a:rPr baseline="30000"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, Leonid Makarenko</a:t>
            </a:r>
            <a:r>
              <a:rPr baseline="30000"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</a:t>
            </a: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   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42852"/>
              </a:buClr>
              <a:buSzPts val="1500"/>
              <a:buFont typeface="Calibri"/>
              <a:buNone/>
            </a:pPr>
            <a:r>
              <a:t/>
            </a:r>
            <a:endParaRPr baseline="30000"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42852"/>
              </a:buClr>
              <a:buSzPts val="1500"/>
              <a:buFont typeface="Calibri"/>
              <a:buNone/>
            </a:pPr>
            <a:r>
              <a:t/>
            </a:r>
            <a:endParaRPr baseline="30000"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42852"/>
              </a:buClr>
              <a:buSzPts val="1350"/>
              <a:buFont typeface="Calibri"/>
              <a:buNone/>
            </a:pPr>
            <a:r>
              <a:rPr baseline="30000" i="0" lang="en" u="none" cap="none" strike="noStrik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i="0" lang="en" u="none" cap="none" strike="noStrik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CERN</a:t>
            </a:r>
            <a:endParaRPr i="0" u="none" cap="none" strike="noStrike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42852"/>
              </a:buClr>
              <a:buSzPts val="1350"/>
              <a:buFont typeface="Calibri"/>
              <a:buNone/>
            </a:pPr>
            <a:r>
              <a:rPr baseline="30000" lang="en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r>
              <a:rPr baseline="30000" i="0" lang="en" u="none" cap="none" strike="noStrik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0" lang="en" u="none" cap="none" strike="noStrik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IFCA(CSIC-UC) </a:t>
            </a:r>
            <a:endParaRPr i="0" u="none" cap="none" strike="noStrike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42852"/>
              </a:buClr>
              <a:buSzPts val="1350"/>
              <a:buFont typeface="Calibri"/>
              <a:buNone/>
            </a:pPr>
            <a:r>
              <a:rPr baseline="30000" lang="en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c </a:t>
            </a:r>
            <a:r>
              <a:rPr lang="en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Imperial College London</a:t>
            </a:r>
            <a:endParaRPr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42852"/>
              </a:buClr>
              <a:buSzPts val="1350"/>
              <a:buFont typeface="Calibri"/>
              <a:buNone/>
            </a:pPr>
            <a:r>
              <a:rPr baseline="30000" lang="en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d </a:t>
            </a:r>
            <a:r>
              <a:rPr lang="en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Institute for Experimental Physics, University of Hamburg</a:t>
            </a:r>
            <a:endParaRPr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42852"/>
              </a:buClr>
              <a:buSzPts val="1350"/>
              <a:buFont typeface="Calibri"/>
              <a:buNone/>
            </a:pPr>
            <a:r>
              <a:rPr baseline="30000" lang="en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e </a:t>
            </a:r>
            <a:r>
              <a:rPr lang="en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National Institute of Material Physics, Magurele, Romania</a:t>
            </a:r>
            <a:endParaRPr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42852"/>
              </a:buClr>
              <a:buSzPts val="1350"/>
              <a:buFont typeface="Calibri"/>
              <a:buNone/>
            </a:pPr>
            <a:r>
              <a:rPr baseline="30000" lang="en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f </a:t>
            </a:r>
            <a:r>
              <a:rPr lang="en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Belarusian State University, Minsk, Belarus</a:t>
            </a:r>
            <a:endParaRPr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42852"/>
              </a:buClr>
              <a:buSzPts val="1350"/>
              <a:buFont typeface="Calibri"/>
              <a:buNone/>
            </a:pPr>
            <a:r>
              <a:t/>
            </a:r>
            <a:endParaRPr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42852"/>
              </a:buClr>
              <a:buSzPts val="1350"/>
              <a:buFont typeface="Calibri"/>
              <a:buNone/>
            </a:pPr>
            <a:r>
              <a:t/>
            </a:r>
            <a:endParaRPr sz="1600"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42852"/>
              </a:buClr>
              <a:buSzPts val="1350"/>
              <a:buFont typeface="Calibri"/>
              <a:buNone/>
            </a:pPr>
            <a:r>
              <a:rPr lang="en" sz="1350">
                <a:solidFill>
                  <a:srgbClr val="24285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350">
              <a:solidFill>
                <a:srgbClr val="2428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t/>
            </a:r>
            <a:endParaRPr b="0" baseline="30000" i="0" sz="1350" u="none" cap="none" strike="noStrike">
              <a:solidFill>
                <a:srgbClr val="24285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ome" id="56" name="Google Shape;5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36826" y="146650"/>
            <a:ext cx="2161424" cy="4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45100" y="146654"/>
            <a:ext cx="806828" cy="4969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/>
          <p:nvPr/>
        </p:nvSpPr>
        <p:spPr>
          <a:xfrm>
            <a:off x="1447350" y="3084475"/>
            <a:ext cx="63663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b="1" i="0" lang="en" sz="1200" u="none" cap="none" strike="noStrike">
                <a:solidFill>
                  <a:srgbClr val="EE795B"/>
                </a:solidFill>
                <a:latin typeface="Trebuchet MS"/>
                <a:ea typeface="Trebuchet MS"/>
                <a:cs typeface="Trebuchet MS"/>
                <a:sym typeface="Trebuchet MS"/>
              </a:rPr>
              <a:t>3</a:t>
            </a:r>
            <a:r>
              <a:rPr b="1" lang="en" sz="1200">
                <a:solidFill>
                  <a:srgbClr val="EE795B"/>
                </a:solidFill>
                <a:latin typeface="Trebuchet MS"/>
                <a:ea typeface="Trebuchet MS"/>
                <a:cs typeface="Trebuchet MS"/>
                <a:sym typeface="Trebuchet MS"/>
              </a:rPr>
              <a:t>3rd</a:t>
            </a:r>
            <a:r>
              <a:rPr b="1" i="0" lang="en" sz="1200" u="none" cap="none" strike="noStrike">
                <a:solidFill>
                  <a:srgbClr val="EE795B"/>
                </a:solidFill>
                <a:latin typeface="Trebuchet MS"/>
                <a:ea typeface="Trebuchet MS"/>
                <a:cs typeface="Trebuchet MS"/>
                <a:sym typeface="Trebuchet MS"/>
              </a:rPr>
              <a:t> RD50 Workshop, 2</a:t>
            </a:r>
            <a:r>
              <a:rPr b="1" lang="en" sz="1200">
                <a:solidFill>
                  <a:srgbClr val="EE795B"/>
                </a:solidFill>
                <a:latin typeface="Trebuchet MS"/>
                <a:ea typeface="Trebuchet MS"/>
                <a:cs typeface="Trebuchet MS"/>
                <a:sym typeface="Trebuchet MS"/>
              </a:rPr>
              <a:t>6</a:t>
            </a:r>
            <a:r>
              <a:rPr b="1" i="0" lang="en" sz="1200" u="none" cap="none" strike="noStrike">
                <a:solidFill>
                  <a:srgbClr val="EE795B"/>
                </a:solidFill>
                <a:latin typeface="Trebuchet MS"/>
                <a:ea typeface="Trebuchet MS"/>
                <a:cs typeface="Trebuchet MS"/>
                <a:sym typeface="Trebuchet MS"/>
              </a:rPr>
              <a:t>-2</a:t>
            </a:r>
            <a:r>
              <a:rPr b="1" lang="en" sz="1200">
                <a:solidFill>
                  <a:srgbClr val="EE795B"/>
                </a:solidFill>
                <a:latin typeface="Trebuchet MS"/>
                <a:ea typeface="Trebuchet MS"/>
                <a:cs typeface="Trebuchet MS"/>
                <a:sym typeface="Trebuchet MS"/>
              </a:rPr>
              <a:t>8</a:t>
            </a:r>
            <a:r>
              <a:rPr b="1" i="0" lang="en" sz="1200" u="none" cap="none" strike="noStrike">
                <a:solidFill>
                  <a:srgbClr val="EE795B"/>
                </a:solidFill>
                <a:latin typeface="Trebuchet MS"/>
                <a:ea typeface="Trebuchet MS"/>
                <a:cs typeface="Trebuchet MS"/>
                <a:sym typeface="Trebuchet MS"/>
              </a:rPr>
              <a:t> of November, 201</a:t>
            </a:r>
            <a:r>
              <a:rPr b="1" lang="en" sz="1200">
                <a:solidFill>
                  <a:srgbClr val="EE795B"/>
                </a:solidFill>
                <a:latin typeface="Trebuchet MS"/>
                <a:ea typeface="Trebuchet MS"/>
                <a:cs typeface="Trebuchet MS"/>
                <a:sym typeface="Trebuchet MS"/>
              </a:rPr>
              <a:t>8</a:t>
            </a:r>
            <a:r>
              <a:rPr b="1" i="0" lang="en" sz="1200" u="none" cap="none" strike="noStrike">
                <a:solidFill>
                  <a:srgbClr val="EE795B"/>
                </a:solidFill>
                <a:latin typeface="Trebuchet MS"/>
                <a:ea typeface="Trebuchet MS"/>
                <a:cs typeface="Trebuchet MS"/>
                <a:sym typeface="Trebuchet MS"/>
              </a:rPr>
              <a:t>, CERN, Geneva, Switzerland</a:t>
            </a:r>
            <a:endParaRPr b="1" i="0" sz="1200" u="none" cap="none" strike="noStrike">
              <a:solidFill>
                <a:srgbClr val="EE795B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8825" y="146650"/>
            <a:ext cx="1896750" cy="49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450" y="1413712"/>
            <a:ext cx="4487567" cy="343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12246" y="1391788"/>
            <a:ext cx="4544804" cy="34810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ome" id="263" name="Google Shape;263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47495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22"/>
          <p:cNvSpPr txBox="1"/>
          <p:nvPr/>
        </p:nvSpPr>
        <p:spPr>
          <a:xfrm>
            <a:off x="311700" y="213700"/>
            <a:ext cx="8520600" cy="9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Proton vs </a:t>
            </a:r>
            <a:r>
              <a:rPr lang="en" sz="2600">
                <a:solidFill>
                  <a:srgbClr val="1155C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Neutron</a:t>
            </a: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 irradiation </a:t>
            </a:r>
            <a:r>
              <a:rPr lang="en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(𝜙=7.8E18 n</a:t>
            </a:r>
            <a:r>
              <a:rPr baseline="-25000" lang="en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eq</a:t>
            </a:r>
            <a:r>
              <a:rPr lang="en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/cm</a:t>
            </a:r>
            <a:r>
              <a:rPr baseline="30000" lang="en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2</a:t>
            </a:r>
            <a:r>
              <a:rPr lang="en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)</a:t>
            </a: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.         TSC spectra</a:t>
            </a:r>
            <a:endParaRPr sz="26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266" name="Google Shape;266;p22"/>
          <p:cNvSpPr txBox="1"/>
          <p:nvPr/>
        </p:nvSpPr>
        <p:spPr>
          <a:xfrm>
            <a:off x="401950" y="5051663"/>
            <a:ext cx="8483100" cy="7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Comparison of </a:t>
            </a:r>
            <a:r>
              <a:rPr lang="en"/>
              <a:t>TSC spectra measured on </a:t>
            </a:r>
            <a:r>
              <a:rPr b="1" lang="en"/>
              <a:t>proton</a:t>
            </a:r>
            <a:r>
              <a:rPr lang="en"/>
              <a:t> and </a:t>
            </a:r>
            <a:r>
              <a:rPr b="1" lang="en">
                <a:solidFill>
                  <a:srgbClr val="1155CC"/>
                </a:solidFill>
              </a:rPr>
              <a:t>neutron</a:t>
            </a:r>
            <a:r>
              <a:rPr lang="en"/>
              <a:t> irradiated with fluence 7.8E13 n</a:t>
            </a:r>
            <a:r>
              <a:rPr baseline="-25000" lang="en"/>
              <a:t>eq</a:t>
            </a:r>
            <a:r>
              <a:rPr lang="en"/>
              <a:t>/cm</a:t>
            </a:r>
            <a:r>
              <a:rPr baseline="30000" lang="en"/>
              <a:t>2 </a:t>
            </a:r>
            <a:br>
              <a:rPr lang="en"/>
            </a:br>
            <a:r>
              <a:rPr lang="en"/>
              <a:t> thin EPI Si pad diodes with different resistivity. </a:t>
            </a:r>
            <a:endParaRPr/>
          </a:p>
        </p:txBody>
      </p:sp>
      <p:sp>
        <p:nvSpPr>
          <p:cNvPr id="267" name="Google Shape;267;p22"/>
          <p:cNvSpPr txBox="1"/>
          <p:nvPr/>
        </p:nvSpPr>
        <p:spPr>
          <a:xfrm>
            <a:off x="1180200" y="2158150"/>
            <a:ext cx="8970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Protons</a:t>
            </a:r>
            <a:endParaRPr b="1"/>
          </a:p>
        </p:txBody>
      </p:sp>
      <p:sp>
        <p:nvSpPr>
          <p:cNvPr id="268" name="Google Shape;268;p22"/>
          <p:cNvSpPr txBox="1"/>
          <p:nvPr/>
        </p:nvSpPr>
        <p:spPr>
          <a:xfrm>
            <a:off x="5564425" y="2158150"/>
            <a:ext cx="13548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1155CC"/>
                </a:solidFill>
              </a:rPr>
              <a:t>Neutrons</a:t>
            </a:r>
            <a:endParaRPr b="1">
              <a:solidFill>
                <a:srgbClr val="1155CC"/>
              </a:solidFill>
            </a:endParaRPr>
          </a:p>
        </p:txBody>
      </p:sp>
      <p:sp>
        <p:nvSpPr>
          <p:cNvPr id="269" name="Google Shape;269;p22"/>
          <p:cNvSpPr/>
          <p:nvPr/>
        </p:nvSpPr>
        <p:spPr>
          <a:xfrm rot="-5400000">
            <a:off x="-2776675" y="3313500"/>
            <a:ext cx="5887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Yana Gurimskaya, 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3rd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RD50 Workshop, 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-2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of November, 201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, CERN, Geneva, Switzerland</a:t>
            </a:r>
            <a:endParaRPr i="0" sz="9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70" name="Google Shape;270;p2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1" name="Google Shape;271;p22"/>
          <p:cNvSpPr txBox="1"/>
          <p:nvPr/>
        </p:nvSpPr>
        <p:spPr>
          <a:xfrm>
            <a:off x="6120000" y="947875"/>
            <a:ext cx="2712300" cy="3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Annealing: 10 min @60ºC</a:t>
            </a:r>
            <a:endParaRPr sz="1200"/>
          </a:p>
        </p:txBody>
      </p:sp>
      <p:sp>
        <p:nvSpPr>
          <p:cNvPr id="272" name="Google Shape;272;p22"/>
          <p:cNvSpPr txBox="1"/>
          <p:nvPr/>
        </p:nvSpPr>
        <p:spPr>
          <a:xfrm>
            <a:off x="2301175" y="1969650"/>
            <a:ext cx="312000" cy="2079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22"/>
          <p:cNvSpPr txBox="1"/>
          <p:nvPr/>
        </p:nvSpPr>
        <p:spPr>
          <a:xfrm>
            <a:off x="6431850" y="3175125"/>
            <a:ext cx="312000" cy="2079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22"/>
          <p:cNvSpPr txBox="1"/>
          <p:nvPr/>
        </p:nvSpPr>
        <p:spPr>
          <a:xfrm>
            <a:off x="1180200" y="3769550"/>
            <a:ext cx="312000" cy="207900"/>
          </a:xfrm>
          <a:prstGeom prst="rect">
            <a:avLst/>
          </a:prstGeom>
          <a:noFill/>
          <a:ln cap="flat" cmpd="sng" w="9525">
            <a:solidFill>
              <a:srgbClr val="1155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22"/>
          <p:cNvSpPr txBox="1"/>
          <p:nvPr/>
        </p:nvSpPr>
        <p:spPr>
          <a:xfrm>
            <a:off x="5325700" y="3977450"/>
            <a:ext cx="201600" cy="131700"/>
          </a:xfrm>
          <a:prstGeom prst="rect">
            <a:avLst/>
          </a:prstGeom>
          <a:noFill/>
          <a:ln cap="flat" cmpd="sng" w="9525">
            <a:solidFill>
              <a:srgbClr val="1155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22"/>
          <p:cNvSpPr txBox="1"/>
          <p:nvPr/>
        </p:nvSpPr>
        <p:spPr>
          <a:xfrm>
            <a:off x="2562150" y="3726375"/>
            <a:ext cx="772800" cy="3363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22"/>
          <p:cNvSpPr txBox="1"/>
          <p:nvPr/>
        </p:nvSpPr>
        <p:spPr>
          <a:xfrm>
            <a:off x="6666850" y="3750500"/>
            <a:ext cx="772800" cy="3489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22"/>
          <p:cNvSpPr txBox="1"/>
          <p:nvPr/>
        </p:nvSpPr>
        <p:spPr>
          <a:xfrm>
            <a:off x="2736700" y="1027075"/>
            <a:ext cx="566400" cy="2862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0000"/>
                </a:solidFill>
              </a:rPr>
              <a:t>+SC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279" name="Google Shape;279;p22"/>
          <p:cNvSpPr txBox="1"/>
          <p:nvPr/>
        </p:nvSpPr>
        <p:spPr>
          <a:xfrm>
            <a:off x="2736700" y="1342000"/>
            <a:ext cx="566400" cy="286200"/>
          </a:xfrm>
          <a:prstGeom prst="rect">
            <a:avLst/>
          </a:prstGeom>
          <a:noFill/>
          <a:ln cap="flat" cmpd="sng" w="9525">
            <a:solidFill>
              <a:srgbClr val="1155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1155CC"/>
                </a:solidFill>
              </a:rPr>
              <a:t>-</a:t>
            </a:r>
            <a:r>
              <a:rPr b="1" lang="en">
                <a:solidFill>
                  <a:srgbClr val="1155CC"/>
                </a:solidFill>
              </a:rPr>
              <a:t>SC</a:t>
            </a:r>
            <a:endParaRPr b="1">
              <a:solidFill>
                <a:srgbClr val="1155CC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08736" y="679450"/>
            <a:ext cx="6187125" cy="47390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ome" id="285" name="Google Shape;285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47495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23"/>
          <p:cNvSpPr txBox="1"/>
          <p:nvPr/>
        </p:nvSpPr>
        <p:spPr>
          <a:xfrm>
            <a:off x="210800" y="213700"/>
            <a:ext cx="86214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Filling </a:t>
            </a:r>
            <a:r>
              <a:rPr lang="en" sz="2600">
                <a:solidFill>
                  <a:srgbClr val="1155C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Temperature</a:t>
            </a: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 variation. Protons </a:t>
            </a:r>
            <a:r>
              <a:rPr lang="en">
                <a:latin typeface="Montserrat SemiBold"/>
                <a:ea typeface="Montserrat SemiBold"/>
                <a:cs typeface="Montserrat SemiBold"/>
                <a:sym typeface="Montserrat SemiBold"/>
              </a:rPr>
              <a:t>(𝜙=3.32E14 n</a:t>
            </a:r>
            <a:r>
              <a:rPr baseline="-25000" lang="en">
                <a:latin typeface="Montserrat SemiBold"/>
                <a:ea typeface="Montserrat SemiBold"/>
                <a:cs typeface="Montserrat SemiBold"/>
                <a:sym typeface="Montserrat SemiBold"/>
              </a:rPr>
              <a:t>eq</a:t>
            </a:r>
            <a:r>
              <a:rPr lang="en">
                <a:latin typeface="Montserrat SemiBold"/>
                <a:ea typeface="Montserrat SemiBold"/>
                <a:cs typeface="Montserrat SemiBold"/>
                <a:sym typeface="Montserrat SemiBold"/>
              </a:rPr>
              <a:t>/cm</a:t>
            </a:r>
            <a:r>
              <a:rPr baseline="30000" lang="en">
                <a:latin typeface="Montserrat SemiBold"/>
                <a:ea typeface="Montserrat SemiBold"/>
                <a:cs typeface="Montserrat SemiBold"/>
                <a:sym typeface="Montserrat SemiBold"/>
              </a:rPr>
              <a:t>2</a:t>
            </a:r>
            <a:r>
              <a:rPr lang="en">
                <a:latin typeface="Montserrat SemiBold"/>
                <a:ea typeface="Montserrat SemiBold"/>
                <a:cs typeface="Montserrat SemiBold"/>
                <a:sym typeface="Montserrat SemiBold"/>
              </a:rPr>
              <a:t>) </a:t>
            </a:r>
            <a:r>
              <a:rPr lang="en" sz="1800"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endParaRPr sz="18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288" name="Google Shape;288;p23"/>
          <p:cNvSpPr/>
          <p:nvPr/>
        </p:nvSpPr>
        <p:spPr>
          <a:xfrm rot="-5400000">
            <a:off x="-2776675" y="3313500"/>
            <a:ext cx="5887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Yana Gurimskaya, 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3rd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RD50 Workshop, 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-2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of November, 201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, CERN, Geneva, Switzerland</a:t>
            </a:r>
            <a:endParaRPr i="0" sz="9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9" name="Google Shape;289;p23"/>
          <p:cNvSpPr txBox="1"/>
          <p:nvPr/>
        </p:nvSpPr>
        <p:spPr>
          <a:xfrm>
            <a:off x="463750" y="5538400"/>
            <a:ext cx="8368800" cy="7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Peak height of the TSC signal in dependence of the filling temperature T</a:t>
            </a:r>
            <a:r>
              <a:rPr baseline="-25000" lang="en"/>
              <a:t>fill</a:t>
            </a:r>
            <a:r>
              <a:rPr lang="en"/>
              <a:t>=&gt;strong dependence of the peak height for E(30), H(40), H(140-152), V</a:t>
            </a:r>
            <a:r>
              <a:rPr baseline="-25000" lang="en"/>
              <a:t>2</a:t>
            </a:r>
            <a:r>
              <a:rPr lang="en"/>
              <a:t> is observed =&gt;can be governed by fractional occupation of the defect or T-dependent capture cross section 𝝈</a:t>
            </a:r>
            <a:endParaRPr/>
          </a:p>
        </p:txBody>
      </p:sp>
      <p:sp>
        <p:nvSpPr>
          <p:cNvPr id="290" name="Google Shape;290;p2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91" name="Google Shape;291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7475" y="2174200"/>
            <a:ext cx="1351949" cy="1351949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23"/>
          <p:cNvSpPr txBox="1"/>
          <p:nvPr/>
        </p:nvSpPr>
        <p:spPr>
          <a:xfrm>
            <a:off x="6120000" y="947875"/>
            <a:ext cx="2712300" cy="3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Annealing: 10 min @60ºC</a:t>
            </a:r>
            <a:endParaRPr sz="12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ome" id="297" name="Google Shape;297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47495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24"/>
          <p:cNvSpPr txBox="1"/>
          <p:nvPr/>
        </p:nvSpPr>
        <p:spPr>
          <a:xfrm>
            <a:off x="311700" y="213700"/>
            <a:ext cx="85206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Bias </a:t>
            </a:r>
            <a:r>
              <a:rPr lang="en" sz="2600">
                <a:solidFill>
                  <a:srgbClr val="1155C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Voltage</a:t>
            </a: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 variation. Protons </a:t>
            </a:r>
            <a:r>
              <a:rPr lang="en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(𝜙=3.32E14 n</a:t>
            </a:r>
            <a:r>
              <a:rPr baseline="-25000" lang="en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eq</a:t>
            </a:r>
            <a:r>
              <a:rPr lang="en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/cm</a:t>
            </a:r>
            <a:r>
              <a:rPr baseline="30000" lang="en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2</a:t>
            </a:r>
            <a:r>
              <a:rPr lang="en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)</a:t>
            </a: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r>
              <a:rPr lang="en" sz="2400"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endParaRPr sz="24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300" name="Google Shape;300;p24"/>
          <p:cNvSpPr/>
          <p:nvPr/>
        </p:nvSpPr>
        <p:spPr>
          <a:xfrm rot="-5400000">
            <a:off x="-2776675" y="3313500"/>
            <a:ext cx="5887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Yana Gurimskaya, 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3rd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RD50 Workshop, 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-2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of November, 201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, CERN, Geneva, Switzerland</a:t>
            </a:r>
            <a:endParaRPr i="0" sz="9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01" name="Google Shape;301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61352" y="874300"/>
            <a:ext cx="6021299" cy="4612075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2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3" name="Google Shape;303;p24"/>
          <p:cNvSpPr txBox="1"/>
          <p:nvPr/>
        </p:nvSpPr>
        <p:spPr>
          <a:xfrm>
            <a:off x="715050" y="5538400"/>
            <a:ext cx="7774500" cy="7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TSC spectra and temperature shift in the peak position due to the variation of the bias voltage =&gt; </a:t>
            </a:r>
            <a:r>
              <a:rPr i="1" lang="en"/>
              <a:t>Poole-Frenkel effect</a:t>
            </a:r>
            <a:endParaRPr i="1"/>
          </a:p>
        </p:txBody>
      </p:sp>
      <p:sp>
        <p:nvSpPr>
          <p:cNvPr id="304" name="Google Shape;304;p24"/>
          <p:cNvSpPr txBox="1"/>
          <p:nvPr/>
        </p:nvSpPr>
        <p:spPr>
          <a:xfrm>
            <a:off x="6120000" y="947875"/>
            <a:ext cx="2712300" cy="3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Annealing: 10 min @60ºC</a:t>
            </a:r>
            <a:endParaRPr sz="12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ome" id="309" name="Google Shape;309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47495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25"/>
          <p:cNvSpPr txBox="1"/>
          <p:nvPr/>
        </p:nvSpPr>
        <p:spPr>
          <a:xfrm>
            <a:off x="311700" y="213700"/>
            <a:ext cx="85206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Proton vs </a:t>
            </a:r>
            <a:r>
              <a:rPr lang="en" sz="2600">
                <a:solidFill>
                  <a:srgbClr val="1155C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Neutron</a:t>
            </a: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 irradiation. TSC comparison</a:t>
            </a:r>
            <a:endParaRPr sz="26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312" name="Google Shape;312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50626" y="760326"/>
            <a:ext cx="6196875" cy="4746550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25"/>
          <p:cNvSpPr txBox="1"/>
          <p:nvPr/>
        </p:nvSpPr>
        <p:spPr>
          <a:xfrm>
            <a:off x="812550" y="5564400"/>
            <a:ext cx="7810800" cy="7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Fluence and particle type dependance of TSC spectra measured on thin EPI Si pad diodes with 250 ohm.cm resistivity</a:t>
            </a:r>
            <a:endParaRPr/>
          </a:p>
        </p:txBody>
      </p:sp>
      <p:sp>
        <p:nvSpPr>
          <p:cNvPr id="314" name="Google Shape;314;p25"/>
          <p:cNvSpPr/>
          <p:nvPr/>
        </p:nvSpPr>
        <p:spPr>
          <a:xfrm rot="-5400000">
            <a:off x="-2776675" y="3313500"/>
            <a:ext cx="5887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Yana Gurimskaya, 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3rd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RD50 Workshop, 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-2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of November, 201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, CERN, Geneva, Switzerland</a:t>
            </a:r>
            <a:endParaRPr i="0" sz="9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5" name="Google Shape;315;p2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16" name="Google Shape;316;p25"/>
          <p:cNvSpPr txBox="1"/>
          <p:nvPr/>
        </p:nvSpPr>
        <p:spPr>
          <a:xfrm>
            <a:off x="7092000" y="942575"/>
            <a:ext cx="2052000" cy="59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𝞺 = 250 Ω·cm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Annealing: 10 min @60ºC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317" name="Google Shape;317;p25"/>
          <p:cNvSpPr txBox="1"/>
          <p:nvPr/>
        </p:nvSpPr>
        <p:spPr>
          <a:xfrm>
            <a:off x="2561175" y="4140800"/>
            <a:ext cx="246900" cy="539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18" name="Google Shape;318;p25"/>
          <p:cNvCxnSpPr>
            <a:stCxn id="317" idx="1"/>
          </p:cNvCxnSpPr>
          <p:nvPr/>
        </p:nvCxnSpPr>
        <p:spPr>
          <a:xfrm rot="10800000">
            <a:off x="1904775" y="4108250"/>
            <a:ext cx="656400" cy="3024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stealth"/>
            <a:tailEnd len="med" w="med" type="none"/>
          </a:ln>
        </p:spPr>
      </p:cxnSp>
      <p:sp>
        <p:nvSpPr>
          <p:cNvPr id="319" name="Google Shape;319;p25"/>
          <p:cNvSpPr txBox="1"/>
          <p:nvPr/>
        </p:nvSpPr>
        <p:spPr>
          <a:xfrm>
            <a:off x="423175" y="3789775"/>
            <a:ext cx="1997400" cy="4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High 𝝆 - E(27) defect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ome" id="324" name="Google Shape;324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47495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26"/>
          <p:cNvSpPr txBox="1"/>
          <p:nvPr/>
        </p:nvSpPr>
        <p:spPr>
          <a:xfrm>
            <a:off x="311700" y="213700"/>
            <a:ext cx="8753400" cy="8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Proton vs </a:t>
            </a:r>
            <a:r>
              <a:rPr lang="en" sz="2600">
                <a:solidFill>
                  <a:srgbClr val="1155C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Neutron</a:t>
            </a: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 irradiation. Defect concentration</a:t>
            </a:r>
            <a:endParaRPr sz="26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327" name="Google Shape;327;p26"/>
          <p:cNvSpPr txBox="1"/>
          <p:nvPr/>
        </p:nvSpPr>
        <p:spPr>
          <a:xfrm>
            <a:off x="636000" y="5530713"/>
            <a:ext cx="7872000" cy="5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Concentration of the defects B</a:t>
            </a:r>
            <a:r>
              <a:rPr baseline="-25000" lang="en" sz="1600"/>
              <a:t>i</a:t>
            </a:r>
            <a:r>
              <a:rPr lang="en" sz="1600"/>
              <a:t>O</a:t>
            </a:r>
            <a:r>
              <a:rPr baseline="-25000" lang="en" sz="1600"/>
              <a:t>i</a:t>
            </a:r>
            <a:r>
              <a:rPr lang="en" sz="1600"/>
              <a:t> and E(30), H(40), B</a:t>
            </a:r>
            <a:r>
              <a:rPr baseline="-25000" lang="en" sz="1600"/>
              <a:t>i</a:t>
            </a:r>
            <a:r>
              <a:rPr lang="en" sz="1600"/>
              <a:t>O</a:t>
            </a:r>
            <a:r>
              <a:rPr baseline="-25000" lang="en" sz="1600"/>
              <a:t>i</a:t>
            </a:r>
            <a:r>
              <a:rPr lang="en" sz="1600"/>
              <a:t> and clusters vs resistivity and type of irradiation</a:t>
            </a:r>
            <a:endParaRPr sz="1600"/>
          </a:p>
        </p:txBody>
      </p:sp>
      <p:sp>
        <p:nvSpPr>
          <p:cNvPr id="328" name="Google Shape;328;p26"/>
          <p:cNvSpPr/>
          <p:nvPr/>
        </p:nvSpPr>
        <p:spPr>
          <a:xfrm rot="-5400000">
            <a:off x="-2776675" y="3313500"/>
            <a:ext cx="5887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Yana Gurimskaya, 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3rd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RD50 Workshop, 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-2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of November, 201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, CERN, Geneva, Switzerland</a:t>
            </a:r>
            <a:endParaRPr i="0" sz="9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29" name="Google Shape;329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23546" y="1655450"/>
            <a:ext cx="4744554" cy="3634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26"/>
          <p:cNvPicPr preferRelativeResize="0"/>
          <p:nvPr/>
        </p:nvPicPr>
        <p:blipFill rotWithShape="1">
          <a:blip r:embed="rId6">
            <a:alphaModFix/>
          </a:blip>
          <a:srcRect b="0" l="2833" r="11549" t="0"/>
          <a:stretch/>
        </p:blipFill>
        <p:spPr>
          <a:xfrm>
            <a:off x="323225" y="1702525"/>
            <a:ext cx="3924700" cy="3510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2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224744">
            <a:off x="2102824" y="1408171"/>
            <a:ext cx="910200" cy="52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2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224744">
            <a:off x="5851099" y="1408171"/>
            <a:ext cx="910200" cy="527700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2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Google Shape;338;p27"/>
          <p:cNvPicPr preferRelativeResize="0"/>
          <p:nvPr/>
        </p:nvPicPr>
        <p:blipFill rotWithShape="1">
          <a:blip r:embed="rId3">
            <a:alphaModFix/>
          </a:blip>
          <a:srcRect b="0" l="6900" r="9564" t="0"/>
          <a:stretch/>
        </p:blipFill>
        <p:spPr>
          <a:xfrm>
            <a:off x="303300" y="1917975"/>
            <a:ext cx="4419802" cy="405278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ome" id="339" name="Google Shape;339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47495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27"/>
          <p:cNvSpPr txBox="1"/>
          <p:nvPr/>
        </p:nvSpPr>
        <p:spPr>
          <a:xfrm>
            <a:off x="311700" y="213700"/>
            <a:ext cx="85206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Isothermal </a:t>
            </a:r>
            <a:r>
              <a:rPr lang="en" sz="2600">
                <a:solidFill>
                  <a:srgbClr val="1155C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Annealing</a:t>
            </a: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r>
              <a:rPr lang="en" sz="260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@60</a:t>
            </a:r>
            <a:r>
              <a:rPr baseline="30000" lang="en" sz="260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∘</a:t>
            </a:r>
            <a:r>
              <a:rPr lang="en" sz="260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C. Protons</a:t>
            </a: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r>
              <a:rPr lang="en" sz="2400"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endParaRPr sz="24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342" name="Google Shape;342;p27"/>
          <p:cNvSpPr txBox="1"/>
          <p:nvPr/>
        </p:nvSpPr>
        <p:spPr>
          <a:xfrm>
            <a:off x="531900" y="845500"/>
            <a:ext cx="8080200" cy="110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Annealing evolution of the TSC spectra and </a:t>
            </a:r>
            <a:r>
              <a:rPr lang="en"/>
              <a:t>defects </a:t>
            </a:r>
            <a:r>
              <a:rPr lang="en">
                <a:solidFill>
                  <a:srgbClr val="000000"/>
                </a:solidFill>
              </a:rPr>
              <a:t>concentration in p-type EPI silicon </a:t>
            </a:r>
            <a:r>
              <a:rPr lang="en"/>
              <a:t>sensors</a:t>
            </a:r>
            <a:r>
              <a:rPr lang="en">
                <a:solidFill>
                  <a:srgbClr val="000000"/>
                </a:solidFill>
              </a:rPr>
              <a:t> obtained by TSC spectroscopy method due to the proton irradiation with two different fluences</a:t>
            </a:r>
            <a:r>
              <a:rPr lang="en"/>
              <a:t>: </a:t>
            </a:r>
            <a:r>
              <a:rPr lang="en"/>
              <a:t>7.8E13 n</a:t>
            </a:r>
            <a:r>
              <a:rPr baseline="-25000" lang="en"/>
              <a:t>eq</a:t>
            </a:r>
            <a:r>
              <a:rPr lang="en"/>
              <a:t>/cm</a:t>
            </a:r>
            <a:r>
              <a:rPr baseline="30000" lang="en"/>
              <a:t>2</a:t>
            </a:r>
            <a:r>
              <a:rPr lang="en"/>
              <a:t> and 3.32E14 </a:t>
            </a:r>
            <a:r>
              <a:rPr lang="en">
                <a:solidFill>
                  <a:schemeClr val="dk1"/>
                </a:solidFill>
              </a:rPr>
              <a:t>n</a:t>
            </a:r>
            <a:r>
              <a:rPr baseline="-25000" lang="en">
                <a:solidFill>
                  <a:schemeClr val="dk1"/>
                </a:solidFill>
              </a:rPr>
              <a:t>eq</a:t>
            </a:r>
            <a:r>
              <a:rPr lang="en"/>
              <a:t>/cm</a:t>
            </a:r>
            <a:r>
              <a:rPr baseline="30000" lang="en"/>
              <a:t>2</a:t>
            </a:r>
            <a:r>
              <a:rPr lang="en">
                <a:solidFill>
                  <a:srgbClr val="000000"/>
                </a:solidFill>
              </a:rPr>
              <a:t>.</a:t>
            </a:r>
            <a:endParaRPr/>
          </a:p>
        </p:txBody>
      </p:sp>
      <p:pic>
        <p:nvPicPr>
          <p:cNvPr id="343" name="Google Shape;343;p27"/>
          <p:cNvPicPr preferRelativeResize="0"/>
          <p:nvPr/>
        </p:nvPicPr>
        <p:blipFill rotWithShape="1">
          <a:blip r:embed="rId6">
            <a:alphaModFix/>
          </a:blip>
          <a:srcRect b="0" l="3467" r="9636" t="0"/>
          <a:stretch/>
        </p:blipFill>
        <p:spPr>
          <a:xfrm>
            <a:off x="4682688" y="2053425"/>
            <a:ext cx="4444062" cy="3917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2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224744">
            <a:off x="6637299" y="1765696"/>
            <a:ext cx="910200" cy="527700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p27"/>
          <p:cNvSpPr/>
          <p:nvPr/>
        </p:nvSpPr>
        <p:spPr>
          <a:xfrm rot="-5400000">
            <a:off x="-2776675" y="3313500"/>
            <a:ext cx="5887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Yana Gurimskaya, 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3rd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RD50 Workshop, 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-2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of November, 201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, CERN, Geneva, Switzerland</a:t>
            </a:r>
            <a:endParaRPr i="0" sz="9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6" name="Google Shape;346;p2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ome" id="351" name="Google Shape;351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47495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352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28"/>
          <p:cNvSpPr txBox="1"/>
          <p:nvPr/>
        </p:nvSpPr>
        <p:spPr>
          <a:xfrm>
            <a:off x="311700" y="213700"/>
            <a:ext cx="85206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Isothermal </a:t>
            </a:r>
            <a:r>
              <a:rPr lang="en" sz="2600">
                <a:solidFill>
                  <a:srgbClr val="1155C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Annealing</a:t>
            </a: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r>
              <a:rPr lang="en" sz="260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@60</a:t>
            </a:r>
            <a:r>
              <a:rPr baseline="30000" lang="en" sz="260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∘</a:t>
            </a:r>
            <a:r>
              <a:rPr lang="en" sz="260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C. Protons</a:t>
            </a: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r>
              <a:rPr lang="en" sz="2400"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endParaRPr sz="24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354" name="Google Shape;354;p28"/>
          <p:cNvSpPr txBox="1"/>
          <p:nvPr/>
        </p:nvSpPr>
        <p:spPr>
          <a:xfrm>
            <a:off x="390525" y="744300"/>
            <a:ext cx="8115600" cy="110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</a:t>
            </a:r>
            <a:r>
              <a:rPr lang="en">
                <a:solidFill>
                  <a:srgbClr val="000000"/>
                </a:solidFill>
              </a:rPr>
              <a:t>volution of the </a:t>
            </a:r>
            <a:r>
              <a:rPr lang="en"/>
              <a:t>defects </a:t>
            </a:r>
            <a:r>
              <a:rPr lang="en">
                <a:solidFill>
                  <a:srgbClr val="000000"/>
                </a:solidFill>
              </a:rPr>
              <a:t>concentrations normalized by fluence in p-type EPI silicon </a:t>
            </a:r>
            <a:r>
              <a:rPr lang="en"/>
              <a:t>sensors</a:t>
            </a:r>
            <a:r>
              <a:rPr lang="en">
                <a:solidFill>
                  <a:srgbClr val="000000"/>
                </a:solidFill>
              </a:rPr>
              <a:t> obtained by TSC spectroscopy method due to the proton irradiation with two different fluences of </a:t>
            </a:r>
            <a:r>
              <a:rPr lang="en"/>
              <a:t>7.8E13 n</a:t>
            </a:r>
            <a:r>
              <a:rPr baseline="-25000" lang="en"/>
              <a:t>eq</a:t>
            </a:r>
            <a:r>
              <a:rPr lang="en"/>
              <a:t>/cm</a:t>
            </a:r>
            <a:r>
              <a:rPr baseline="30000" lang="en"/>
              <a:t>2</a:t>
            </a:r>
            <a:r>
              <a:rPr lang="en"/>
              <a:t> and 3.32E14 </a:t>
            </a:r>
            <a:r>
              <a:rPr lang="en">
                <a:solidFill>
                  <a:schemeClr val="dk1"/>
                </a:solidFill>
              </a:rPr>
              <a:t>n</a:t>
            </a:r>
            <a:r>
              <a:rPr baseline="-25000" lang="en">
                <a:solidFill>
                  <a:schemeClr val="dk1"/>
                </a:solidFill>
              </a:rPr>
              <a:t>eq</a:t>
            </a:r>
            <a:r>
              <a:rPr lang="en"/>
              <a:t>/cm</a:t>
            </a:r>
            <a:r>
              <a:rPr baseline="30000" lang="en"/>
              <a:t>2 </a:t>
            </a:r>
            <a:r>
              <a:rPr lang="en"/>
              <a:t>with isothermal annealing</a:t>
            </a:r>
            <a:r>
              <a:rPr lang="en">
                <a:solidFill>
                  <a:srgbClr val="000000"/>
                </a:solidFill>
              </a:rPr>
              <a:t>. Comparison with the results on annealing study of LGAD</a:t>
            </a:r>
            <a:r>
              <a:rPr lang="en"/>
              <a:t>s.</a:t>
            </a:r>
            <a:endParaRPr/>
          </a:p>
        </p:txBody>
      </p:sp>
      <p:pic>
        <p:nvPicPr>
          <p:cNvPr id="355" name="Google Shape;355;p28"/>
          <p:cNvPicPr preferRelativeResize="0"/>
          <p:nvPr/>
        </p:nvPicPr>
        <p:blipFill rotWithShape="1">
          <a:blip r:embed="rId5">
            <a:alphaModFix/>
          </a:blip>
          <a:srcRect b="6620" l="4251" r="0" t="0"/>
          <a:stretch/>
        </p:blipFill>
        <p:spPr>
          <a:xfrm>
            <a:off x="4922225" y="1708925"/>
            <a:ext cx="3910075" cy="3813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28"/>
          <p:cNvPicPr preferRelativeResize="0"/>
          <p:nvPr/>
        </p:nvPicPr>
        <p:blipFill rotWithShape="1">
          <a:blip r:embed="rId6">
            <a:alphaModFix/>
          </a:blip>
          <a:srcRect b="0" l="8329" r="3618" t="0"/>
          <a:stretch/>
        </p:blipFill>
        <p:spPr>
          <a:xfrm>
            <a:off x="321575" y="1765284"/>
            <a:ext cx="4600649" cy="400206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57" name="Google Shape;357;p28"/>
          <p:cNvCxnSpPr>
            <a:stCxn id="356" idx="3"/>
          </p:cNvCxnSpPr>
          <p:nvPr/>
        </p:nvCxnSpPr>
        <p:spPr>
          <a:xfrm flipH="1">
            <a:off x="4075924" y="3766317"/>
            <a:ext cx="846300" cy="54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triangle"/>
            <a:tailEnd len="med" w="med" type="triangle"/>
          </a:ln>
        </p:spPr>
      </p:cxnSp>
      <p:pic>
        <p:nvPicPr>
          <p:cNvPr id="358" name="Google Shape;358;p2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224744">
            <a:off x="6637299" y="1765696"/>
            <a:ext cx="910200" cy="527700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28"/>
          <p:cNvSpPr txBox="1"/>
          <p:nvPr/>
        </p:nvSpPr>
        <p:spPr>
          <a:xfrm rot="-5400000">
            <a:off x="6457300" y="3509625"/>
            <a:ext cx="48039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See presentation of </a:t>
            </a:r>
            <a:r>
              <a:rPr i="1" lang="en" sz="1000"/>
              <a:t>Moritz O. Wiehe “Annealing and Characterization of LGADs”</a:t>
            </a:r>
            <a:endParaRPr i="1" sz="1000"/>
          </a:p>
        </p:txBody>
      </p:sp>
      <p:pic>
        <p:nvPicPr>
          <p:cNvPr id="360" name="Google Shape;360;p2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224744">
            <a:off x="1881824" y="1765696"/>
            <a:ext cx="910200" cy="527700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28"/>
          <p:cNvSpPr/>
          <p:nvPr/>
        </p:nvSpPr>
        <p:spPr>
          <a:xfrm rot="-5400000">
            <a:off x="-2776675" y="3313500"/>
            <a:ext cx="5887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Yana Gurimskaya, 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3rd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RD50 Workshop, 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-2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of November, 201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, CERN, Geneva, Switzerland</a:t>
            </a:r>
            <a:endParaRPr i="0" sz="9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62" name="Google Shape;362;p2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63" name="Google Shape;363;p2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283300" y="5577400"/>
            <a:ext cx="3338450" cy="495775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28"/>
          <p:cNvSpPr txBox="1"/>
          <p:nvPr/>
        </p:nvSpPr>
        <p:spPr>
          <a:xfrm>
            <a:off x="570200" y="5622900"/>
            <a:ext cx="4600800" cy="4359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B</a:t>
            </a:r>
            <a:r>
              <a:rPr baseline="-25000" lang="en" sz="1200"/>
              <a:t>i</a:t>
            </a:r>
            <a:r>
              <a:rPr lang="en" sz="1200"/>
              <a:t>O</a:t>
            </a:r>
            <a:r>
              <a:rPr baseline="-25000" lang="en" sz="1200"/>
              <a:t>i</a:t>
            </a:r>
            <a:r>
              <a:rPr lang="en" sz="1200"/>
              <a:t> concentration is flat       doesn’t change much with annealing</a:t>
            </a:r>
            <a:r>
              <a:rPr lang="en" sz="1200"/>
              <a:t> </a:t>
            </a:r>
            <a:endParaRPr sz="1200"/>
          </a:p>
        </p:txBody>
      </p:sp>
      <p:cxnSp>
        <p:nvCxnSpPr>
          <p:cNvPr id="365" name="Google Shape;365;p28"/>
          <p:cNvCxnSpPr/>
          <p:nvPr/>
        </p:nvCxnSpPr>
        <p:spPr>
          <a:xfrm>
            <a:off x="2352800" y="5817925"/>
            <a:ext cx="182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ome" id="370" name="Google Shape;370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3820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29"/>
          <p:cNvSpPr txBox="1"/>
          <p:nvPr/>
        </p:nvSpPr>
        <p:spPr>
          <a:xfrm>
            <a:off x="311700" y="213700"/>
            <a:ext cx="85206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TSC</a:t>
            </a: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r>
              <a:rPr lang="en" sz="2600">
                <a:solidFill>
                  <a:srgbClr val="1155C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workstation</a:t>
            </a: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endParaRPr sz="26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373" name="Google Shape;373;p29"/>
          <p:cNvSpPr txBox="1"/>
          <p:nvPr/>
        </p:nvSpPr>
        <p:spPr>
          <a:xfrm>
            <a:off x="1612375" y="5217325"/>
            <a:ext cx="30000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sudden loss of cooling power</a:t>
            </a:r>
            <a:endParaRPr sz="1600"/>
          </a:p>
        </p:txBody>
      </p:sp>
      <p:sp>
        <p:nvSpPr>
          <p:cNvPr id="374" name="Google Shape;374;p29"/>
          <p:cNvSpPr txBox="1"/>
          <p:nvPr/>
        </p:nvSpPr>
        <p:spPr>
          <a:xfrm>
            <a:off x="4354625" y="5893300"/>
            <a:ext cx="33588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to</a:t>
            </a:r>
            <a:r>
              <a:rPr i="1" lang="en" sz="1600">
                <a:solidFill>
                  <a:schemeClr val="dk1"/>
                </a:solidFill>
              </a:rPr>
              <a:t> </a:t>
            </a:r>
            <a:r>
              <a:rPr i="1" lang="en" sz="1600">
                <a:solidFill>
                  <a:schemeClr val="dk1"/>
                </a:solidFill>
              </a:rPr>
              <a:t>Advanced Research Systems</a:t>
            </a:r>
            <a:endParaRPr i="1" sz="1600"/>
          </a:p>
        </p:txBody>
      </p:sp>
      <p:sp>
        <p:nvSpPr>
          <p:cNvPr id="375" name="Google Shape;375;p29"/>
          <p:cNvSpPr txBox="1"/>
          <p:nvPr/>
        </p:nvSpPr>
        <p:spPr>
          <a:xfrm>
            <a:off x="4600275" y="1104388"/>
            <a:ext cx="3358800" cy="54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EE795B"/>
                </a:solidFill>
              </a:rPr>
              <a:t>&gt;</a:t>
            </a:r>
            <a:r>
              <a:rPr b="1" lang="en" sz="1600">
                <a:solidFill>
                  <a:srgbClr val="EE795B"/>
                </a:solidFill>
              </a:rPr>
              <a:t>10 000 hours of working time</a:t>
            </a:r>
            <a:endParaRPr b="1" sz="1600">
              <a:solidFill>
                <a:srgbClr val="EE795B"/>
              </a:solidFill>
            </a:endParaRPr>
          </a:p>
        </p:txBody>
      </p:sp>
      <p:pic>
        <p:nvPicPr>
          <p:cNvPr id="376" name="Google Shape;376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30172" y="5652899"/>
            <a:ext cx="895803" cy="94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52403" y="2297887"/>
            <a:ext cx="1517551" cy="2697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Google Shape;378;p2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146125" y="2297875"/>
            <a:ext cx="4915344" cy="2764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Google Shape;379;p2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302300" y="3073825"/>
            <a:ext cx="895800" cy="572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0" name="Google Shape;380;p2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200375" y="363350"/>
            <a:ext cx="1786850" cy="2197826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29"/>
          <p:cNvSpPr/>
          <p:nvPr/>
        </p:nvSpPr>
        <p:spPr>
          <a:xfrm rot="4880968">
            <a:off x="3691385" y="5634210"/>
            <a:ext cx="368998" cy="453982"/>
          </a:xfrm>
          <a:custGeom>
            <a:rect b="b" l="l" r="r" t="t"/>
            <a:pathLst>
              <a:path extrusionOk="0" h="120000" w="120000">
                <a:moveTo>
                  <a:pt x="26398" y="81259"/>
                </a:moveTo>
                <a:lnTo>
                  <a:pt x="29202" y="78450"/>
                </a:lnTo>
                <a:cubicBezTo>
                  <a:pt x="29685" y="77966"/>
                  <a:pt x="29975" y="77384"/>
                  <a:pt x="29975" y="76610"/>
                </a:cubicBezTo>
                <a:cubicBezTo>
                  <a:pt x="29975" y="74963"/>
                  <a:pt x="28912" y="73801"/>
                  <a:pt x="27268" y="73801"/>
                </a:cubicBezTo>
                <a:cubicBezTo>
                  <a:pt x="26398" y="73801"/>
                  <a:pt x="25914" y="74092"/>
                  <a:pt x="25334" y="74673"/>
                </a:cubicBezTo>
                <a:lnTo>
                  <a:pt x="22626" y="77384"/>
                </a:lnTo>
                <a:cubicBezTo>
                  <a:pt x="22046" y="77966"/>
                  <a:pt x="21756" y="78450"/>
                  <a:pt x="21756" y="79322"/>
                </a:cubicBezTo>
                <a:cubicBezTo>
                  <a:pt x="21756" y="80968"/>
                  <a:pt x="22917" y="82033"/>
                  <a:pt x="24560" y="82033"/>
                </a:cubicBezTo>
                <a:cubicBezTo>
                  <a:pt x="25334" y="82033"/>
                  <a:pt x="25914" y="81743"/>
                  <a:pt x="26398" y="81259"/>
                </a:cubicBezTo>
                <a:close/>
                <a:moveTo>
                  <a:pt x="43609" y="79322"/>
                </a:moveTo>
                <a:cubicBezTo>
                  <a:pt x="43609" y="77675"/>
                  <a:pt x="42546" y="76610"/>
                  <a:pt x="40902" y="76610"/>
                </a:cubicBezTo>
                <a:cubicBezTo>
                  <a:pt x="40032" y="76610"/>
                  <a:pt x="39548" y="76803"/>
                  <a:pt x="38968" y="77384"/>
                </a:cubicBezTo>
                <a:lnTo>
                  <a:pt x="11700" y="104697"/>
                </a:lnTo>
                <a:cubicBezTo>
                  <a:pt x="11120" y="105278"/>
                  <a:pt x="10829" y="105859"/>
                  <a:pt x="10829" y="106634"/>
                </a:cubicBezTo>
                <a:cubicBezTo>
                  <a:pt x="10829" y="108280"/>
                  <a:pt x="11990" y="109346"/>
                  <a:pt x="13634" y="109346"/>
                </a:cubicBezTo>
                <a:cubicBezTo>
                  <a:pt x="14407" y="109346"/>
                  <a:pt x="14987" y="109152"/>
                  <a:pt x="15471" y="108571"/>
                </a:cubicBezTo>
                <a:lnTo>
                  <a:pt x="42836" y="81259"/>
                </a:lnTo>
                <a:cubicBezTo>
                  <a:pt x="43319" y="80677"/>
                  <a:pt x="43609" y="80096"/>
                  <a:pt x="43609" y="79322"/>
                </a:cubicBezTo>
                <a:close/>
                <a:moveTo>
                  <a:pt x="43609" y="90266"/>
                </a:moveTo>
                <a:cubicBezTo>
                  <a:pt x="42836" y="90266"/>
                  <a:pt x="42256" y="90556"/>
                  <a:pt x="41676" y="91041"/>
                </a:cubicBezTo>
                <a:lnTo>
                  <a:pt x="33553" y="99273"/>
                </a:lnTo>
                <a:cubicBezTo>
                  <a:pt x="32973" y="99854"/>
                  <a:pt x="32683" y="100338"/>
                  <a:pt x="32683" y="101210"/>
                </a:cubicBezTo>
                <a:cubicBezTo>
                  <a:pt x="32683" y="102857"/>
                  <a:pt x="33843" y="103922"/>
                  <a:pt x="35390" y="103922"/>
                </a:cubicBezTo>
                <a:cubicBezTo>
                  <a:pt x="36261" y="103922"/>
                  <a:pt x="36841" y="103631"/>
                  <a:pt x="37324" y="103050"/>
                </a:cubicBezTo>
                <a:lnTo>
                  <a:pt x="45543" y="94915"/>
                </a:lnTo>
                <a:cubicBezTo>
                  <a:pt x="46124" y="94334"/>
                  <a:pt x="46317" y="93753"/>
                  <a:pt x="46317" y="92978"/>
                </a:cubicBezTo>
                <a:cubicBezTo>
                  <a:pt x="46317" y="91331"/>
                  <a:pt x="45253" y="90266"/>
                  <a:pt x="43609" y="90266"/>
                </a:cubicBezTo>
                <a:close/>
                <a:moveTo>
                  <a:pt x="120000" y="2808"/>
                </a:moveTo>
                <a:cubicBezTo>
                  <a:pt x="120000" y="1162"/>
                  <a:pt x="118936" y="0"/>
                  <a:pt x="117292" y="0"/>
                </a:cubicBezTo>
                <a:cubicBezTo>
                  <a:pt x="116712" y="0"/>
                  <a:pt x="116518" y="0"/>
                  <a:pt x="116228" y="290"/>
                </a:cubicBezTo>
                <a:lnTo>
                  <a:pt x="116228" y="290"/>
                </a:lnTo>
                <a:lnTo>
                  <a:pt x="1547" y="49491"/>
                </a:lnTo>
                <a:lnTo>
                  <a:pt x="1547" y="49491"/>
                </a:lnTo>
                <a:lnTo>
                  <a:pt x="1547" y="49491"/>
                </a:lnTo>
                <a:lnTo>
                  <a:pt x="1547" y="49491"/>
                </a:lnTo>
                <a:cubicBezTo>
                  <a:pt x="773" y="50072"/>
                  <a:pt x="0" y="50847"/>
                  <a:pt x="0" y="52009"/>
                </a:cubicBezTo>
                <a:cubicBezTo>
                  <a:pt x="0" y="53365"/>
                  <a:pt x="773" y="54140"/>
                  <a:pt x="1837" y="54430"/>
                </a:cubicBezTo>
                <a:lnTo>
                  <a:pt x="1837" y="54430"/>
                </a:lnTo>
                <a:lnTo>
                  <a:pt x="46897" y="73026"/>
                </a:lnTo>
                <a:lnTo>
                  <a:pt x="65463" y="118159"/>
                </a:lnTo>
                <a:lnTo>
                  <a:pt x="65463" y="118159"/>
                </a:lnTo>
                <a:cubicBezTo>
                  <a:pt x="65753" y="119225"/>
                  <a:pt x="66817" y="120000"/>
                  <a:pt x="67880" y="120000"/>
                </a:cubicBezTo>
                <a:cubicBezTo>
                  <a:pt x="69041" y="120000"/>
                  <a:pt x="69814" y="119515"/>
                  <a:pt x="70394" y="118353"/>
                </a:cubicBezTo>
                <a:lnTo>
                  <a:pt x="70394" y="118353"/>
                </a:lnTo>
                <a:lnTo>
                  <a:pt x="70394" y="118353"/>
                </a:lnTo>
                <a:lnTo>
                  <a:pt x="70394" y="118353"/>
                </a:lnTo>
                <a:lnTo>
                  <a:pt x="119516" y="3583"/>
                </a:lnTo>
                <a:lnTo>
                  <a:pt x="119516" y="3583"/>
                </a:lnTo>
                <a:cubicBezTo>
                  <a:pt x="120000" y="3583"/>
                  <a:pt x="120000" y="3292"/>
                  <a:pt x="120000" y="2808"/>
                </a:cubicBezTo>
                <a:close/>
                <a:moveTo>
                  <a:pt x="9766" y="52009"/>
                </a:moveTo>
                <a:lnTo>
                  <a:pt x="105302" y="10944"/>
                </a:lnTo>
                <a:lnTo>
                  <a:pt x="48251" y="68087"/>
                </a:lnTo>
                <a:lnTo>
                  <a:pt x="9766" y="52009"/>
                </a:lnTo>
                <a:close/>
                <a:moveTo>
                  <a:pt x="68170" y="110508"/>
                </a:moveTo>
                <a:lnTo>
                  <a:pt x="52312" y="71670"/>
                </a:lnTo>
                <a:lnTo>
                  <a:pt x="109363" y="14527"/>
                </a:lnTo>
                <a:lnTo>
                  <a:pt x="68170" y="110508"/>
                </a:lnTo>
                <a:close/>
              </a:path>
            </a:pathLst>
          </a:custGeom>
          <a:solidFill>
            <a:srgbClr val="1155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82" name="Google Shape;382;p29"/>
          <p:cNvGrpSpPr/>
          <p:nvPr/>
        </p:nvGrpSpPr>
        <p:grpSpPr>
          <a:xfrm>
            <a:off x="1197517" y="5146079"/>
            <a:ext cx="338663" cy="338992"/>
            <a:chOff x="2762251" y="2287588"/>
            <a:chExt cx="4879875" cy="4884612"/>
          </a:xfrm>
        </p:grpSpPr>
        <p:sp>
          <p:nvSpPr>
            <p:cNvPr id="383" name="Google Shape;383;p29"/>
            <p:cNvSpPr/>
            <p:nvPr/>
          </p:nvSpPr>
          <p:spPr>
            <a:xfrm>
              <a:off x="2762251" y="2755900"/>
              <a:ext cx="4411800" cy="4416300"/>
            </a:xfrm>
            <a:custGeom>
              <a:rect b="b" l="l" r="r" t="t"/>
              <a:pathLst>
                <a:path extrusionOk="0" h="120000" w="120000">
                  <a:moveTo>
                    <a:pt x="22022" y="0"/>
                  </a:moveTo>
                  <a:lnTo>
                    <a:pt x="23468" y="129"/>
                  </a:lnTo>
                  <a:lnTo>
                    <a:pt x="24915" y="539"/>
                  </a:lnTo>
                  <a:lnTo>
                    <a:pt x="26340" y="1143"/>
                  </a:lnTo>
                  <a:lnTo>
                    <a:pt x="27700" y="2027"/>
                  </a:lnTo>
                  <a:lnTo>
                    <a:pt x="29039" y="3191"/>
                  </a:lnTo>
                  <a:lnTo>
                    <a:pt x="33033" y="7160"/>
                  </a:lnTo>
                  <a:lnTo>
                    <a:pt x="37006" y="11150"/>
                  </a:lnTo>
                  <a:lnTo>
                    <a:pt x="40870" y="14989"/>
                  </a:lnTo>
                  <a:lnTo>
                    <a:pt x="44713" y="18871"/>
                  </a:lnTo>
                  <a:lnTo>
                    <a:pt x="45966" y="20273"/>
                  </a:lnTo>
                  <a:lnTo>
                    <a:pt x="46894" y="21696"/>
                  </a:lnTo>
                  <a:lnTo>
                    <a:pt x="47585" y="23141"/>
                  </a:lnTo>
                  <a:lnTo>
                    <a:pt x="47974" y="24608"/>
                  </a:lnTo>
                  <a:lnTo>
                    <a:pt x="48103" y="26096"/>
                  </a:lnTo>
                  <a:lnTo>
                    <a:pt x="47974" y="27541"/>
                  </a:lnTo>
                  <a:lnTo>
                    <a:pt x="47585" y="29007"/>
                  </a:lnTo>
                  <a:lnTo>
                    <a:pt x="46894" y="30452"/>
                  </a:lnTo>
                  <a:lnTo>
                    <a:pt x="45966" y="31876"/>
                  </a:lnTo>
                  <a:lnTo>
                    <a:pt x="44757" y="33256"/>
                  </a:lnTo>
                  <a:lnTo>
                    <a:pt x="39899" y="38130"/>
                  </a:lnTo>
                  <a:lnTo>
                    <a:pt x="35019" y="42983"/>
                  </a:lnTo>
                  <a:lnTo>
                    <a:pt x="34609" y="43457"/>
                  </a:lnTo>
                  <a:lnTo>
                    <a:pt x="34372" y="43953"/>
                  </a:lnTo>
                  <a:lnTo>
                    <a:pt x="34242" y="44428"/>
                  </a:lnTo>
                  <a:lnTo>
                    <a:pt x="34328" y="44967"/>
                  </a:lnTo>
                  <a:lnTo>
                    <a:pt x="34523" y="45571"/>
                  </a:lnTo>
                  <a:lnTo>
                    <a:pt x="35710" y="48116"/>
                  </a:lnTo>
                  <a:lnTo>
                    <a:pt x="37006" y="50575"/>
                  </a:lnTo>
                  <a:lnTo>
                    <a:pt x="38452" y="52947"/>
                  </a:lnTo>
                  <a:lnTo>
                    <a:pt x="39985" y="55255"/>
                  </a:lnTo>
                  <a:lnTo>
                    <a:pt x="41604" y="57476"/>
                  </a:lnTo>
                  <a:lnTo>
                    <a:pt x="43332" y="59654"/>
                  </a:lnTo>
                  <a:lnTo>
                    <a:pt x="46052" y="62890"/>
                  </a:lnTo>
                  <a:lnTo>
                    <a:pt x="48837" y="65995"/>
                  </a:lnTo>
                  <a:lnTo>
                    <a:pt x="51687" y="68993"/>
                  </a:lnTo>
                  <a:lnTo>
                    <a:pt x="54731" y="71861"/>
                  </a:lnTo>
                  <a:lnTo>
                    <a:pt x="57840" y="74601"/>
                  </a:lnTo>
                  <a:lnTo>
                    <a:pt x="61057" y="77232"/>
                  </a:lnTo>
                  <a:lnTo>
                    <a:pt x="64426" y="79734"/>
                  </a:lnTo>
                  <a:lnTo>
                    <a:pt x="67923" y="82041"/>
                  </a:lnTo>
                  <a:lnTo>
                    <a:pt x="69499" y="82969"/>
                  </a:lnTo>
                  <a:lnTo>
                    <a:pt x="71119" y="83767"/>
                  </a:lnTo>
                  <a:lnTo>
                    <a:pt x="72738" y="84586"/>
                  </a:lnTo>
                  <a:lnTo>
                    <a:pt x="74357" y="85427"/>
                  </a:lnTo>
                  <a:lnTo>
                    <a:pt x="74962" y="85664"/>
                  </a:lnTo>
                  <a:lnTo>
                    <a:pt x="75523" y="85751"/>
                  </a:lnTo>
                  <a:lnTo>
                    <a:pt x="76041" y="85664"/>
                  </a:lnTo>
                  <a:lnTo>
                    <a:pt x="76538" y="85384"/>
                  </a:lnTo>
                  <a:lnTo>
                    <a:pt x="77056" y="84910"/>
                  </a:lnTo>
                  <a:lnTo>
                    <a:pt x="81935" y="79971"/>
                  </a:lnTo>
                  <a:lnTo>
                    <a:pt x="86880" y="75097"/>
                  </a:lnTo>
                  <a:lnTo>
                    <a:pt x="88089" y="74040"/>
                  </a:lnTo>
                  <a:lnTo>
                    <a:pt x="89298" y="73199"/>
                  </a:lnTo>
                  <a:lnTo>
                    <a:pt x="90593" y="72552"/>
                  </a:lnTo>
                  <a:lnTo>
                    <a:pt x="91932" y="72099"/>
                  </a:lnTo>
                  <a:lnTo>
                    <a:pt x="93206" y="71905"/>
                  </a:lnTo>
                  <a:lnTo>
                    <a:pt x="94544" y="71905"/>
                  </a:lnTo>
                  <a:lnTo>
                    <a:pt x="95883" y="72099"/>
                  </a:lnTo>
                  <a:lnTo>
                    <a:pt x="97178" y="72552"/>
                  </a:lnTo>
                  <a:lnTo>
                    <a:pt x="98474" y="73199"/>
                  </a:lnTo>
                  <a:lnTo>
                    <a:pt x="99726" y="74040"/>
                  </a:lnTo>
                  <a:lnTo>
                    <a:pt x="100935" y="75097"/>
                  </a:lnTo>
                  <a:lnTo>
                    <a:pt x="108837" y="82969"/>
                  </a:lnTo>
                  <a:lnTo>
                    <a:pt x="116718" y="90841"/>
                  </a:lnTo>
                  <a:lnTo>
                    <a:pt x="117819" y="92092"/>
                  </a:lnTo>
                  <a:lnTo>
                    <a:pt x="118704" y="93342"/>
                  </a:lnTo>
                  <a:lnTo>
                    <a:pt x="119352" y="94680"/>
                  </a:lnTo>
                  <a:lnTo>
                    <a:pt x="119740" y="95974"/>
                  </a:lnTo>
                  <a:lnTo>
                    <a:pt x="120000" y="97311"/>
                  </a:lnTo>
                  <a:lnTo>
                    <a:pt x="120000" y="98670"/>
                  </a:lnTo>
                  <a:lnTo>
                    <a:pt x="119740" y="100007"/>
                  </a:lnTo>
                  <a:lnTo>
                    <a:pt x="119309" y="101344"/>
                  </a:lnTo>
                  <a:lnTo>
                    <a:pt x="118661" y="102638"/>
                  </a:lnTo>
                  <a:lnTo>
                    <a:pt x="117776" y="103932"/>
                  </a:lnTo>
                  <a:lnTo>
                    <a:pt x="116675" y="105183"/>
                  </a:lnTo>
                  <a:lnTo>
                    <a:pt x="114408" y="107404"/>
                  </a:lnTo>
                  <a:lnTo>
                    <a:pt x="112119" y="109626"/>
                  </a:lnTo>
                  <a:lnTo>
                    <a:pt x="109852" y="111890"/>
                  </a:lnTo>
                  <a:lnTo>
                    <a:pt x="107715" y="114176"/>
                  </a:lnTo>
                  <a:lnTo>
                    <a:pt x="106290" y="115643"/>
                  </a:lnTo>
                  <a:lnTo>
                    <a:pt x="104800" y="116808"/>
                  </a:lnTo>
                  <a:lnTo>
                    <a:pt x="103224" y="117821"/>
                  </a:lnTo>
                  <a:lnTo>
                    <a:pt x="101604" y="118619"/>
                  </a:lnTo>
                  <a:lnTo>
                    <a:pt x="99920" y="119245"/>
                  </a:lnTo>
                  <a:lnTo>
                    <a:pt x="98172" y="119633"/>
                  </a:lnTo>
                  <a:lnTo>
                    <a:pt x="96358" y="119913"/>
                  </a:lnTo>
                  <a:lnTo>
                    <a:pt x="94458" y="120000"/>
                  </a:lnTo>
                  <a:lnTo>
                    <a:pt x="92536" y="119956"/>
                  </a:lnTo>
                  <a:lnTo>
                    <a:pt x="89341" y="119676"/>
                  </a:lnTo>
                  <a:lnTo>
                    <a:pt x="86232" y="119202"/>
                  </a:lnTo>
                  <a:lnTo>
                    <a:pt x="83123" y="118511"/>
                  </a:lnTo>
                  <a:lnTo>
                    <a:pt x="80122" y="117692"/>
                  </a:lnTo>
                  <a:lnTo>
                    <a:pt x="77142" y="116700"/>
                  </a:lnTo>
                  <a:lnTo>
                    <a:pt x="74184" y="115557"/>
                  </a:lnTo>
                  <a:lnTo>
                    <a:pt x="71291" y="114306"/>
                  </a:lnTo>
                  <a:lnTo>
                    <a:pt x="68420" y="112969"/>
                  </a:lnTo>
                  <a:lnTo>
                    <a:pt x="63843" y="110639"/>
                  </a:lnTo>
                  <a:lnTo>
                    <a:pt x="59417" y="108159"/>
                  </a:lnTo>
                  <a:lnTo>
                    <a:pt x="55120" y="105506"/>
                  </a:lnTo>
                  <a:lnTo>
                    <a:pt x="50931" y="102724"/>
                  </a:lnTo>
                  <a:lnTo>
                    <a:pt x="46851" y="99769"/>
                  </a:lnTo>
                  <a:lnTo>
                    <a:pt x="42900" y="96707"/>
                  </a:lnTo>
                  <a:lnTo>
                    <a:pt x="39057" y="93429"/>
                  </a:lnTo>
                  <a:lnTo>
                    <a:pt x="35343" y="90043"/>
                  </a:lnTo>
                  <a:lnTo>
                    <a:pt x="31738" y="86484"/>
                  </a:lnTo>
                  <a:lnTo>
                    <a:pt x="28240" y="82753"/>
                  </a:lnTo>
                  <a:lnTo>
                    <a:pt x="24872" y="78892"/>
                  </a:lnTo>
                  <a:lnTo>
                    <a:pt x="21979" y="75291"/>
                  </a:lnTo>
                  <a:lnTo>
                    <a:pt x="19150" y="71646"/>
                  </a:lnTo>
                  <a:lnTo>
                    <a:pt x="16473" y="67893"/>
                  </a:lnTo>
                  <a:lnTo>
                    <a:pt x="13925" y="64054"/>
                  </a:lnTo>
                  <a:lnTo>
                    <a:pt x="11550" y="60150"/>
                  </a:lnTo>
                  <a:lnTo>
                    <a:pt x="9327" y="56139"/>
                  </a:lnTo>
                  <a:lnTo>
                    <a:pt x="7275" y="52020"/>
                  </a:lnTo>
                  <a:lnTo>
                    <a:pt x="5376" y="47836"/>
                  </a:lnTo>
                  <a:lnTo>
                    <a:pt x="3627" y="43501"/>
                  </a:lnTo>
                  <a:lnTo>
                    <a:pt x="2677" y="40805"/>
                  </a:lnTo>
                  <a:lnTo>
                    <a:pt x="1813" y="38044"/>
                  </a:lnTo>
                  <a:lnTo>
                    <a:pt x="1101" y="35262"/>
                  </a:lnTo>
                  <a:lnTo>
                    <a:pt x="518" y="32480"/>
                  </a:lnTo>
                  <a:lnTo>
                    <a:pt x="172" y="29611"/>
                  </a:lnTo>
                  <a:lnTo>
                    <a:pt x="0" y="26743"/>
                  </a:lnTo>
                  <a:lnTo>
                    <a:pt x="129" y="23831"/>
                  </a:lnTo>
                  <a:lnTo>
                    <a:pt x="323" y="22063"/>
                  </a:lnTo>
                  <a:lnTo>
                    <a:pt x="690" y="20359"/>
                  </a:lnTo>
                  <a:lnTo>
                    <a:pt x="1252" y="18698"/>
                  </a:lnTo>
                  <a:lnTo>
                    <a:pt x="1943" y="17167"/>
                  </a:lnTo>
                  <a:lnTo>
                    <a:pt x="2828" y="15722"/>
                  </a:lnTo>
                  <a:lnTo>
                    <a:pt x="3886" y="14342"/>
                  </a:lnTo>
                  <a:lnTo>
                    <a:pt x="5138" y="13005"/>
                  </a:lnTo>
                  <a:lnTo>
                    <a:pt x="8441" y="9769"/>
                  </a:lnTo>
                  <a:lnTo>
                    <a:pt x="11723" y="6513"/>
                  </a:lnTo>
                  <a:lnTo>
                    <a:pt x="14983" y="3191"/>
                  </a:lnTo>
                  <a:lnTo>
                    <a:pt x="16322" y="2070"/>
                  </a:lnTo>
                  <a:lnTo>
                    <a:pt x="17682" y="1186"/>
                  </a:lnTo>
                  <a:lnTo>
                    <a:pt x="19107" y="539"/>
                  </a:lnTo>
                  <a:lnTo>
                    <a:pt x="20554" y="129"/>
                  </a:lnTo>
                  <a:lnTo>
                    <a:pt x="22022" y="0"/>
                  </a:lnTo>
                  <a:close/>
                </a:path>
              </a:pathLst>
            </a:custGeom>
            <a:solidFill>
              <a:srgbClr val="EE79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" name="Google Shape;384;p29"/>
            <p:cNvSpPr/>
            <p:nvPr/>
          </p:nvSpPr>
          <p:spPr>
            <a:xfrm>
              <a:off x="5178426" y="3262313"/>
              <a:ext cx="1474800" cy="1446300"/>
            </a:xfrm>
            <a:custGeom>
              <a:rect b="b" l="l" r="r" t="t"/>
              <a:pathLst>
                <a:path extrusionOk="0" h="120000" w="120000">
                  <a:moveTo>
                    <a:pt x="4324" y="0"/>
                  </a:moveTo>
                  <a:lnTo>
                    <a:pt x="13039" y="1580"/>
                  </a:lnTo>
                  <a:lnTo>
                    <a:pt x="21689" y="3688"/>
                  </a:lnTo>
                  <a:lnTo>
                    <a:pt x="30016" y="6256"/>
                  </a:lnTo>
                  <a:lnTo>
                    <a:pt x="38214" y="9484"/>
                  </a:lnTo>
                  <a:lnTo>
                    <a:pt x="46218" y="13304"/>
                  </a:lnTo>
                  <a:lnTo>
                    <a:pt x="53964" y="17519"/>
                  </a:lnTo>
                  <a:lnTo>
                    <a:pt x="61323" y="22327"/>
                  </a:lnTo>
                  <a:lnTo>
                    <a:pt x="68552" y="27596"/>
                  </a:lnTo>
                  <a:lnTo>
                    <a:pt x="75330" y="33326"/>
                  </a:lnTo>
                  <a:lnTo>
                    <a:pt x="81850" y="39582"/>
                  </a:lnTo>
                  <a:lnTo>
                    <a:pt x="88370" y="46630"/>
                  </a:lnTo>
                  <a:lnTo>
                    <a:pt x="94244" y="54006"/>
                  </a:lnTo>
                  <a:lnTo>
                    <a:pt x="99601" y="61909"/>
                  </a:lnTo>
                  <a:lnTo>
                    <a:pt x="104443" y="69945"/>
                  </a:lnTo>
                  <a:lnTo>
                    <a:pt x="108768" y="78309"/>
                  </a:lnTo>
                  <a:lnTo>
                    <a:pt x="112383" y="87069"/>
                  </a:lnTo>
                  <a:lnTo>
                    <a:pt x="115545" y="96092"/>
                  </a:lnTo>
                  <a:lnTo>
                    <a:pt x="118063" y="105181"/>
                  </a:lnTo>
                  <a:lnTo>
                    <a:pt x="120000" y="114731"/>
                  </a:lnTo>
                  <a:lnTo>
                    <a:pt x="89467" y="119999"/>
                  </a:lnTo>
                  <a:lnTo>
                    <a:pt x="87724" y="111767"/>
                  </a:lnTo>
                  <a:lnTo>
                    <a:pt x="85465" y="103863"/>
                  </a:lnTo>
                  <a:lnTo>
                    <a:pt x="82689" y="96092"/>
                  </a:lnTo>
                  <a:lnTo>
                    <a:pt x="79203" y="88649"/>
                  </a:lnTo>
                  <a:lnTo>
                    <a:pt x="75201" y="81405"/>
                  </a:lnTo>
                  <a:lnTo>
                    <a:pt x="70747" y="74621"/>
                  </a:lnTo>
                  <a:lnTo>
                    <a:pt x="65648" y="68100"/>
                  </a:lnTo>
                  <a:lnTo>
                    <a:pt x="60096" y="61909"/>
                  </a:lnTo>
                  <a:lnTo>
                    <a:pt x="54416" y="56575"/>
                  </a:lnTo>
                  <a:lnTo>
                    <a:pt x="48477" y="51701"/>
                  </a:lnTo>
                  <a:lnTo>
                    <a:pt x="42216" y="47222"/>
                  </a:lnTo>
                  <a:lnTo>
                    <a:pt x="35825" y="43402"/>
                  </a:lnTo>
                  <a:lnTo>
                    <a:pt x="29047" y="39978"/>
                  </a:lnTo>
                  <a:lnTo>
                    <a:pt x="22076" y="37014"/>
                  </a:lnTo>
                  <a:lnTo>
                    <a:pt x="14911" y="34511"/>
                  </a:lnTo>
                  <a:lnTo>
                    <a:pt x="7423" y="32667"/>
                  </a:lnTo>
                  <a:lnTo>
                    <a:pt x="0" y="31350"/>
                  </a:lnTo>
                  <a:lnTo>
                    <a:pt x="4324" y="0"/>
                  </a:lnTo>
                  <a:close/>
                </a:path>
              </a:pathLst>
            </a:custGeom>
            <a:solidFill>
              <a:srgbClr val="EE79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" name="Google Shape;385;p29"/>
            <p:cNvSpPr/>
            <p:nvPr/>
          </p:nvSpPr>
          <p:spPr>
            <a:xfrm>
              <a:off x="5229226" y="2287588"/>
              <a:ext cx="2412900" cy="2355900"/>
            </a:xfrm>
            <a:custGeom>
              <a:rect b="b" l="l" r="r" t="t"/>
              <a:pathLst>
                <a:path extrusionOk="0" h="120000" w="120000">
                  <a:moveTo>
                    <a:pt x="2603" y="0"/>
                  </a:moveTo>
                  <a:lnTo>
                    <a:pt x="10059" y="1293"/>
                  </a:lnTo>
                  <a:lnTo>
                    <a:pt x="17357" y="2950"/>
                  </a:lnTo>
                  <a:lnTo>
                    <a:pt x="24497" y="5011"/>
                  </a:lnTo>
                  <a:lnTo>
                    <a:pt x="31597" y="7436"/>
                  </a:lnTo>
                  <a:lnTo>
                    <a:pt x="38461" y="10225"/>
                  </a:lnTo>
                  <a:lnTo>
                    <a:pt x="45167" y="13499"/>
                  </a:lnTo>
                  <a:lnTo>
                    <a:pt x="51676" y="17056"/>
                  </a:lnTo>
                  <a:lnTo>
                    <a:pt x="57988" y="20976"/>
                  </a:lnTo>
                  <a:lnTo>
                    <a:pt x="64220" y="25301"/>
                  </a:lnTo>
                  <a:lnTo>
                    <a:pt x="70098" y="29909"/>
                  </a:lnTo>
                  <a:lnTo>
                    <a:pt x="75857" y="34920"/>
                  </a:lnTo>
                  <a:lnTo>
                    <a:pt x="81301" y="40296"/>
                  </a:lnTo>
                  <a:lnTo>
                    <a:pt x="86272" y="45671"/>
                  </a:lnTo>
                  <a:lnTo>
                    <a:pt x="90927" y="51168"/>
                  </a:lnTo>
                  <a:lnTo>
                    <a:pt x="95266" y="56948"/>
                  </a:lnTo>
                  <a:lnTo>
                    <a:pt x="99329" y="62930"/>
                  </a:lnTo>
                  <a:lnTo>
                    <a:pt x="102998" y="69114"/>
                  </a:lnTo>
                  <a:lnTo>
                    <a:pt x="106469" y="75459"/>
                  </a:lnTo>
                  <a:lnTo>
                    <a:pt x="109585" y="82007"/>
                  </a:lnTo>
                  <a:lnTo>
                    <a:pt x="112307" y="88635"/>
                  </a:lnTo>
                  <a:lnTo>
                    <a:pt x="114753" y="95466"/>
                  </a:lnTo>
                  <a:lnTo>
                    <a:pt x="116804" y="102418"/>
                  </a:lnTo>
                  <a:lnTo>
                    <a:pt x="118579" y="109531"/>
                  </a:lnTo>
                  <a:lnTo>
                    <a:pt x="120000" y="116726"/>
                  </a:lnTo>
                  <a:lnTo>
                    <a:pt x="101380" y="119999"/>
                  </a:lnTo>
                  <a:lnTo>
                    <a:pt x="100078" y="113169"/>
                  </a:lnTo>
                  <a:lnTo>
                    <a:pt x="98382" y="106500"/>
                  </a:lnTo>
                  <a:lnTo>
                    <a:pt x="96291" y="99993"/>
                  </a:lnTo>
                  <a:lnTo>
                    <a:pt x="93925" y="93647"/>
                  </a:lnTo>
                  <a:lnTo>
                    <a:pt x="91203" y="87342"/>
                  </a:lnTo>
                  <a:lnTo>
                    <a:pt x="88126" y="81320"/>
                  </a:lnTo>
                  <a:lnTo>
                    <a:pt x="84733" y="75459"/>
                  </a:lnTo>
                  <a:lnTo>
                    <a:pt x="81025" y="69801"/>
                  </a:lnTo>
                  <a:lnTo>
                    <a:pt x="76962" y="64264"/>
                  </a:lnTo>
                  <a:lnTo>
                    <a:pt x="72702" y="59050"/>
                  </a:lnTo>
                  <a:lnTo>
                    <a:pt x="67968" y="53997"/>
                  </a:lnTo>
                  <a:lnTo>
                    <a:pt x="62800" y="48986"/>
                  </a:lnTo>
                  <a:lnTo>
                    <a:pt x="57396" y="44297"/>
                  </a:lnTo>
                  <a:lnTo>
                    <a:pt x="51715" y="40053"/>
                  </a:lnTo>
                  <a:lnTo>
                    <a:pt x="45917" y="36052"/>
                  </a:lnTo>
                  <a:lnTo>
                    <a:pt x="39842" y="32495"/>
                  </a:lnTo>
                  <a:lnTo>
                    <a:pt x="33570" y="29302"/>
                  </a:lnTo>
                  <a:lnTo>
                    <a:pt x="27140" y="26513"/>
                  </a:lnTo>
                  <a:lnTo>
                    <a:pt x="20591" y="24088"/>
                  </a:lnTo>
                  <a:lnTo>
                    <a:pt x="13885" y="22027"/>
                  </a:lnTo>
                  <a:lnTo>
                    <a:pt x="7021" y="20451"/>
                  </a:lnTo>
                  <a:lnTo>
                    <a:pt x="0" y="19157"/>
                  </a:lnTo>
                  <a:lnTo>
                    <a:pt x="2603" y="0"/>
                  </a:lnTo>
                  <a:close/>
                </a:path>
              </a:pathLst>
            </a:custGeom>
            <a:solidFill>
              <a:srgbClr val="EE79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86" name="Google Shape;386;p29"/>
          <p:cNvSpPr/>
          <p:nvPr/>
        </p:nvSpPr>
        <p:spPr>
          <a:xfrm rot="-5400000">
            <a:off x="-2776675" y="3313500"/>
            <a:ext cx="5887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Yana Gurimskaya, 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3rd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RD50 Workshop, 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-2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of November, 201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, CERN, Geneva, Switzerland</a:t>
            </a:r>
            <a:endParaRPr i="0" sz="9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87" name="Google Shape;387;p2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ome" id="392" name="Google Shape;392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47495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p30"/>
          <p:cNvSpPr txBox="1"/>
          <p:nvPr/>
        </p:nvSpPr>
        <p:spPr>
          <a:xfrm>
            <a:off x="311700" y="213700"/>
            <a:ext cx="85206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Summary and </a:t>
            </a:r>
            <a:r>
              <a:rPr lang="en" sz="2600">
                <a:solidFill>
                  <a:srgbClr val="1155C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Outlook</a:t>
            </a: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  </a:t>
            </a:r>
            <a:endParaRPr sz="26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395" name="Google Shape;395;p30"/>
          <p:cNvSpPr txBox="1"/>
          <p:nvPr/>
        </p:nvSpPr>
        <p:spPr>
          <a:xfrm>
            <a:off x="624673" y="1174925"/>
            <a:ext cx="7543800" cy="47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50" lIns="68550" spcFirstLastPara="1" rIns="68550" wrap="square" tIns="68550">
            <a:noAutofit/>
          </a:bodyPr>
          <a:lstStyle/>
          <a:p>
            <a:pPr indent="-244468" lvl="0" marL="33336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n" sz="1600"/>
              <a:t>A new acceptor removal measurement campaign was started within four RD50 research centers - CERN, Hamburg University, NIMP Magurele/Bucharest and University of Minsk: irradiations and distribution of the samples are on the way, first data are presented or will be presented in the workshop</a:t>
            </a:r>
            <a:endParaRPr sz="1600"/>
          </a:p>
          <a:p>
            <a:pPr indent="0" lvl="0" marL="33336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33336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244468" lvl="0" marL="33336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i="0" lang="en" sz="1600" u="none" cap="none" strike="noStrike">
                <a:solidFill>
                  <a:srgbClr val="000000"/>
                </a:solidFill>
              </a:rPr>
              <a:t>Strong dependence between </a:t>
            </a:r>
            <a:r>
              <a:rPr lang="en" sz="1600" u="none" cap="none" strike="noStrike">
                <a:solidFill>
                  <a:srgbClr val="000000"/>
                </a:solidFill>
              </a:rPr>
              <a:t>B</a:t>
            </a:r>
            <a:r>
              <a:rPr baseline="-25000" lang="en" sz="1600" u="none" cap="none" strike="noStrike">
                <a:solidFill>
                  <a:srgbClr val="000000"/>
                </a:solidFill>
              </a:rPr>
              <a:t>i</a:t>
            </a:r>
            <a:r>
              <a:rPr lang="en" sz="1600" u="none" cap="none" strike="noStrike">
                <a:solidFill>
                  <a:srgbClr val="000000"/>
                </a:solidFill>
              </a:rPr>
              <a:t>O</a:t>
            </a:r>
            <a:r>
              <a:rPr baseline="-25000" lang="en" sz="1600" u="none" cap="none" strike="noStrike">
                <a:solidFill>
                  <a:srgbClr val="000000"/>
                </a:solidFill>
              </a:rPr>
              <a:t>i</a:t>
            </a:r>
            <a:r>
              <a:rPr i="0" lang="en" sz="1600" u="none" cap="none" strike="noStrike">
                <a:solidFill>
                  <a:srgbClr val="000000"/>
                </a:solidFill>
              </a:rPr>
              <a:t> production and the resistivity was detected for both proton and neutron irradiation</a:t>
            </a:r>
            <a:endParaRPr i="0" sz="16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244468" lvl="0" marL="333367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n" sz="1600"/>
              <a:t>First thermal annealing studies show that </a:t>
            </a:r>
            <a:r>
              <a:rPr lang="en" sz="1600">
                <a:solidFill>
                  <a:schemeClr val="dk1"/>
                </a:solidFill>
              </a:rPr>
              <a:t>B</a:t>
            </a:r>
            <a:r>
              <a:rPr baseline="-25000" lang="en" sz="1600">
                <a:solidFill>
                  <a:schemeClr val="dk1"/>
                </a:solidFill>
              </a:rPr>
              <a:t>i</a:t>
            </a:r>
            <a:r>
              <a:rPr lang="en" sz="1600">
                <a:solidFill>
                  <a:schemeClr val="dk1"/>
                </a:solidFill>
              </a:rPr>
              <a:t>O</a:t>
            </a:r>
            <a:r>
              <a:rPr baseline="-25000" lang="en" sz="1600">
                <a:solidFill>
                  <a:schemeClr val="dk1"/>
                </a:solidFill>
              </a:rPr>
              <a:t>i</a:t>
            </a:r>
            <a:r>
              <a:rPr lang="en" sz="1600"/>
              <a:t> does not anneal </a:t>
            </a:r>
            <a:r>
              <a:rPr lang="en" sz="1600">
                <a:solidFill>
                  <a:schemeClr val="dk1"/>
                </a:solidFill>
              </a:rPr>
              <a:t>@60ºC (max 640 min), which is coherent with the annealing study results on LGADs: the gain is not affected by the annealing</a:t>
            </a:r>
            <a:endParaRPr sz="16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-244468" lvl="0" marL="333367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n" sz="1600"/>
              <a:t>Further measurements should be performed</a:t>
            </a:r>
            <a:r>
              <a:rPr i="0" lang="en" sz="1600" u="none" cap="none" strike="noStrike">
                <a:solidFill>
                  <a:srgbClr val="000000"/>
                </a:solidFill>
              </a:rPr>
              <a:t> for </a:t>
            </a:r>
            <a:r>
              <a:rPr lang="en" sz="1600"/>
              <a:t>additional fluences and </a:t>
            </a:r>
            <a:r>
              <a:rPr i="0" lang="en" sz="1600" u="none" cap="none" strike="noStrike">
                <a:solidFill>
                  <a:srgbClr val="000000"/>
                </a:solidFill>
              </a:rPr>
              <a:t>other materials - Cz and Fz. Additional TSC with red light illumination, determination of </a:t>
            </a:r>
            <a:r>
              <a:rPr lang="en" sz="1600"/>
              <a:t>the signatures</a:t>
            </a:r>
            <a:r>
              <a:rPr i="0" lang="en" sz="1600" u="none" cap="none" strike="noStrike">
                <a:solidFill>
                  <a:srgbClr val="000000"/>
                </a:solidFill>
              </a:rPr>
              <a:t> for other observed defects should be </a:t>
            </a:r>
            <a:r>
              <a:rPr lang="en" sz="1600"/>
              <a:t>obtained</a:t>
            </a:r>
            <a:r>
              <a:rPr i="0" lang="en" sz="1600" u="none" cap="none" strike="noStrike">
                <a:solidFill>
                  <a:srgbClr val="000000"/>
                </a:solidFill>
              </a:rPr>
              <a:t> to complete existing result. Comparison with macroscopic measuremen</a:t>
            </a:r>
            <a:r>
              <a:rPr lang="en" sz="1600"/>
              <a:t>t</a:t>
            </a:r>
            <a:r>
              <a:rPr i="0" lang="en" sz="1600" u="none" cap="none" strike="noStrike">
                <a:solidFill>
                  <a:srgbClr val="000000"/>
                </a:solidFill>
              </a:rPr>
              <a:t>s is on its way</a:t>
            </a:r>
            <a:endParaRPr baseline="-25000" i="0" sz="1600" u="none" cap="none" strike="noStrike">
              <a:solidFill>
                <a:srgbClr val="000000"/>
              </a:solidFill>
            </a:endParaRPr>
          </a:p>
        </p:txBody>
      </p:sp>
      <p:sp>
        <p:nvSpPr>
          <p:cNvPr id="396" name="Google Shape;396;p30"/>
          <p:cNvSpPr/>
          <p:nvPr/>
        </p:nvSpPr>
        <p:spPr>
          <a:xfrm rot="-5400000">
            <a:off x="-2776675" y="3313500"/>
            <a:ext cx="5887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Yana Gurimskaya, 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3rd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RD50 Workshop, 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-2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of November, 201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, CERN, Geneva, Switzerland</a:t>
            </a:r>
            <a:endParaRPr i="0" sz="9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7" name="Google Shape;397;p3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ome" id="402" name="Google Shape;402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47495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31"/>
          <p:cNvSpPr/>
          <p:nvPr/>
        </p:nvSpPr>
        <p:spPr>
          <a:xfrm rot="-5400000">
            <a:off x="-2776675" y="3313500"/>
            <a:ext cx="5887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Yana Gurimskaya, 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3rd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RD50 Workshop, 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-2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of November, 201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, CERN, Geneva, Switzerland</a:t>
            </a:r>
            <a:endParaRPr i="0" sz="9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05" name="Google Shape;405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03171" y="2373163"/>
            <a:ext cx="3337649" cy="2111675"/>
          </a:xfrm>
          <a:prstGeom prst="rect">
            <a:avLst/>
          </a:prstGeom>
          <a:noFill/>
          <a:ln>
            <a:noFill/>
          </a:ln>
        </p:spPr>
      </p:pic>
      <p:sp>
        <p:nvSpPr>
          <p:cNvPr id="406" name="Google Shape;406;p3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/>
          <p:nvPr/>
        </p:nvSpPr>
        <p:spPr>
          <a:xfrm rot="-5400000">
            <a:off x="-2776675" y="3313500"/>
            <a:ext cx="5887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Yana Gurimskaya, 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3rd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RD50 Workshop, 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-2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of November, 201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, CERN, Geneva, Switzerland</a:t>
            </a:r>
            <a:endParaRPr i="0" sz="9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descr="Home"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47495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311700" y="213700"/>
            <a:ext cx="85206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Montserrat SemiBold"/>
                <a:ea typeface="Montserrat SemiBold"/>
                <a:cs typeface="Montserrat SemiBold"/>
                <a:sym typeface="Montserrat SemiBold"/>
              </a:rPr>
              <a:t>Motiv</a:t>
            </a:r>
            <a:r>
              <a:rPr lang="en" sz="2800">
                <a:solidFill>
                  <a:srgbClr val="1155C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ation</a:t>
            </a:r>
            <a:endParaRPr sz="2800">
              <a:solidFill>
                <a:srgbClr val="1155C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444625" y="754050"/>
            <a:ext cx="8387400" cy="14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/>
              <a:t>‘Acceptor removal’:</a:t>
            </a:r>
            <a:endParaRPr b="1"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Apparent de-activation of B as a shallow dopant with fluence leading to the change of </a:t>
            </a:r>
            <a:r>
              <a:rPr i="1" lang="en"/>
              <a:t>V</a:t>
            </a:r>
            <a:r>
              <a:rPr baseline="-25000" i="1" lang="en"/>
              <a:t>dep</a:t>
            </a:r>
            <a:r>
              <a:rPr lang="en"/>
              <a:t> and </a:t>
            </a:r>
            <a:r>
              <a:rPr i="1" lang="en"/>
              <a:t>N</a:t>
            </a:r>
            <a:r>
              <a:rPr baseline="-25000" i="1" lang="en"/>
              <a:t>eff</a:t>
            </a:r>
            <a:r>
              <a:rPr lang="en"/>
              <a:t> on the macroscopic level 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0" name="Google Shape;70;p14"/>
          <p:cNvSpPr/>
          <p:nvPr/>
        </p:nvSpPr>
        <p:spPr>
          <a:xfrm>
            <a:off x="4756050" y="1865550"/>
            <a:ext cx="4076100" cy="4507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4"/>
          <p:cNvSpPr/>
          <p:nvPr/>
        </p:nvSpPr>
        <p:spPr>
          <a:xfrm>
            <a:off x="473175" y="1865550"/>
            <a:ext cx="4076100" cy="4507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2" name="Google Shape;72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937303" y="2592900"/>
            <a:ext cx="1674048" cy="1139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980025" y="3808375"/>
            <a:ext cx="3260349" cy="204932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4"/>
          <p:cNvSpPr txBox="1"/>
          <p:nvPr/>
        </p:nvSpPr>
        <p:spPr>
          <a:xfrm>
            <a:off x="4951415" y="1825100"/>
            <a:ext cx="32856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 u="sng"/>
              <a:t>Fast timing sensors: </a:t>
            </a:r>
            <a:endParaRPr b="1" sz="1800" u="sng"/>
          </a:p>
        </p:txBody>
      </p:sp>
      <p:sp>
        <p:nvSpPr>
          <p:cNvPr id="75" name="Google Shape;75;p14"/>
          <p:cNvSpPr txBox="1"/>
          <p:nvPr/>
        </p:nvSpPr>
        <p:spPr>
          <a:xfrm>
            <a:off x="4944049" y="2224250"/>
            <a:ext cx="37812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LGAD (Low Gain Avalanche Detector)</a:t>
            </a:r>
            <a:endParaRPr/>
          </a:p>
        </p:txBody>
      </p:sp>
      <p:sp>
        <p:nvSpPr>
          <p:cNvPr id="76" name="Google Shape;76;p14"/>
          <p:cNvSpPr txBox="1"/>
          <p:nvPr/>
        </p:nvSpPr>
        <p:spPr>
          <a:xfrm>
            <a:off x="4756050" y="5831725"/>
            <a:ext cx="4076100" cy="54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Gain of these sensors decreases with exposure to the radiation due to the ‘acceptor removal’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7" name="Google Shape;77;p14"/>
          <p:cNvSpPr txBox="1"/>
          <p:nvPr/>
        </p:nvSpPr>
        <p:spPr>
          <a:xfrm rot="-5400000">
            <a:off x="7165675" y="4613189"/>
            <a:ext cx="2747700" cy="2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G. Kramberger et al, JINST (2015)</a:t>
            </a:r>
            <a:endParaRPr i="1"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8" name="Google Shape;78;p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47800" y="3168400"/>
            <a:ext cx="3660600" cy="2318471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4"/>
          <p:cNvSpPr txBox="1"/>
          <p:nvPr/>
        </p:nvSpPr>
        <p:spPr>
          <a:xfrm>
            <a:off x="1260323" y="5556100"/>
            <a:ext cx="3075600" cy="2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Calibri"/>
              <a:buNone/>
            </a:pPr>
            <a:r>
              <a:rPr b="0" i="1" lang="en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G. Kramberger et al, </a:t>
            </a:r>
            <a:r>
              <a:rPr i="1" lang="en" sz="1200">
                <a:latin typeface="Calibri"/>
                <a:ea typeface="Calibri"/>
                <a:cs typeface="Calibri"/>
                <a:sym typeface="Calibri"/>
              </a:rPr>
              <a:t>VERTEX (2016)</a:t>
            </a:r>
            <a:endParaRPr/>
          </a:p>
        </p:txBody>
      </p:sp>
      <p:sp>
        <p:nvSpPr>
          <p:cNvPr id="80" name="Google Shape;80;p14"/>
          <p:cNvSpPr txBox="1"/>
          <p:nvPr/>
        </p:nvSpPr>
        <p:spPr>
          <a:xfrm>
            <a:off x="562669" y="1865550"/>
            <a:ext cx="32856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 u="sng"/>
              <a:t>Macroscopic studies:</a:t>
            </a:r>
            <a:r>
              <a:rPr b="1" lang="en" sz="1800"/>
              <a:t> </a:t>
            </a:r>
            <a:endParaRPr b="1" sz="1800"/>
          </a:p>
        </p:txBody>
      </p:sp>
      <p:sp>
        <p:nvSpPr>
          <p:cNvPr id="81" name="Google Shape;81;p14"/>
          <p:cNvSpPr txBox="1"/>
          <p:nvPr/>
        </p:nvSpPr>
        <p:spPr>
          <a:xfrm>
            <a:off x="1155333" y="2361899"/>
            <a:ext cx="32856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4"/>
          <p:cNvSpPr txBox="1"/>
          <p:nvPr/>
        </p:nvSpPr>
        <p:spPr>
          <a:xfrm>
            <a:off x="601076" y="2234975"/>
            <a:ext cx="3781200" cy="7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‘Acceptor removal’ is observed in sensors mainly as a shift of </a:t>
            </a:r>
            <a:r>
              <a:rPr i="1" lang="en"/>
              <a:t>V</a:t>
            </a:r>
            <a:r>
              <a:rPr baseline="-25000" i="1" lang="en"/>
              <a:t>dep</a:t>
            </a:r>
            <a:r>
              <a:rPr baseline="-25000" lang="en"/>
              <a:t> </a:t>
            </a:r>
            <a:r>
              <a:rPr lang="en"/>
              <a:t>obtained from CV measurements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32"/>
          <p:cNvSpPr txBox="1"/>
          <p:nvPr/>
        </p:nvSpPr>
        <p:spPr>
          <a:xfrm>
            <a:off x="2699850" y="3078000"/>
            <a:ext cx="3744300" cy="7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Spare slides</a:t>
            </a:r>
            <a:endParaRPr sz="3000"/>
          </a:p>
        </p:txBody>
      </p:sp>
      <p:pic>
        <p:nvPicPr>
          <p:cNvPr descr="Home" id="412" name="Google Shape;412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47495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32"/>
          <p:cNvSpPr/>
          <p:nvPr/>
        </p:nvSpPr>
        <p:spPr>
          <a:xfrm rot="-5400000">
            <a:off x="-2776675" y="3313500"/>
            <a:ext cx="5887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Yana Gurimskaya, 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3rd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RD50 Workshop, 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-2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of November, 201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, CERN, Geneva, Switzerland</a:t>
            </a:r>
            <a:endParaRPr i="0" sz="9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15" name="Google Shape;415;p3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ome" id="420" name="Google Shape;420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47495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Google Shape;421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p33"/>
          <p:cNvSpPr/>
          <p:nvPr/>
        </p:nvSpPr>
        <p:spPr>
          <a:xfrm rot="-5400000">
            <a:off x="-2776675" y="3313500"/>
            <a:ext cx="5887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Yana Gurimskaya, 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3rd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RD50 Workshop, 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-2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of November, 201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, CERN, Geneva, Switzerland</a:t>
            </a:r>
            <a:endParaRPr i="0" sz="9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23" name="Google Shape;423;p3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24" name="Google Shape;424;p33"/>
          <p:cNvSpPr txBox="1"/>
          <p:nvPr/>
        </p:nvSpPr>
        <p:spPr>
          <a:xfrm>
            <a:off x="458247" y="286361"/>
            <a:ext cx="6888300" cy="948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Acceptor removal</a:t>
            </a:r>
            <a:endParaRPr sz="48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5" name="Google Shape;425;p33"/>
          <p:cNvSpPr txBox="1"/>
          <p:nvPr/>
        </p:nvSpPr>
        <p:spPr>
          <a:xfrm>
            <a:off x="6159943" y="1286522"/>
            <a:ext cx="2530800" cy="2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Calibri"/>
              <a:buNone/>
            </a:pPr>
            <a:r>
              <a:rPr b="0" i="1" lang="en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G. Kramberger, 23</a:t>
            </a:r>
            <a:r>
              <a:rPr b="0" baseline="30000" i="1" lang="en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rd</a:t>
            </a:r>
            <a:r>
              <a:rPr b="0" i="1" lang="en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RD50 Workshop</a:t>
            </a:r>
            <a:endParaRPr/>
          </a:p>
        </p:txBody>
      </p:sp>
      <p:pic>
        <p:nvPicPr>
          <p:cNvPr id="426" name="Google Shape;426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684058" y="1504800"/>
            <a:ext cx="3158817" cy="2041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p3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553160" y="3774925"/>
            <a:ext cx="3279600" cy="2531500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33"/>
          <p:cNvSpPr txBox="1"/>
          <p:nvPr/>
        </p:nvSpPr>
        <p:spPr>
          <a:xfrm>
            <a:off x="65500" y="1723951"/>
            <a:ext cx="4981800" cy="39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79248" lvl="1" marL="38404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66AC"/>
              </a:buClr>
              <a:buSzPts val="1665"/>
              <a:buFont typeface="Arial"/>
              <a:buChar char="•"/>
            </a:pPr>
            <a:r>
              <a:rPr b="1" i="0" lang="en" sz="1665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Apparent</a:t>
            </a:r>
            <a:r>
              <a:rPr b="0" i="0" lang="en" sz="1665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dopant removal due to the irradiation</a:t>
            </a:r>
            <a:endParaRPr/>
          </a:p>
          <a:p>
            <a:pPr indent="-79248" lvl="1" marL="384048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4A66AC"/>
              </a:buClr>
              <a:buSzPts val="1665"/>
              <a:buFont typeface="Arial"/>
              <a:buChar char="•"/>
            </a:pPr>
            <a:r>
              <a:rPr b="0" i="0" lang="en" sz="1665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Parameterization a</a:t>
            </a:r>
            <a:r>
              <a:rPr lang="en" sz="1665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endParaRPr b="0" i="0" sz="1665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65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65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79248" lvl="1" marL="384048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4A66AC"/>
              </a:buClr>
              <a:buSzPts val="1665"/>
              <a:buFont typeface="Arial"/>
              <a:buChar char="•"/>
            </a:pPr>
            <a:r>
              <a:rPr lang="en" sz="1665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For neutron irradiation, incomplete acceptor removal is also considered (N</a:t>
            </a:r>
            <a:r>
              <a:rPr baseline="-25000" lang="en" sz="1665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en" sz="1665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&lt; N</a:t>
            </a:r>
            <a:r>
              <a:rPr baseline="-25000" lang="en" sz="1665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eff0</a:t>
            </a:r>
            <a:r>
              <a:rPr lang="en" sz="1665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b="0" i="0" sz="1665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65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3048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4A66AC"/>
              </a:buClr>
              <a:buSzPts val="1665"/>
              <a:buFont typeface="Calibri"/>
              <a:buNone/>
            </a:pPr>
            <a:br>
              <a:rPr b="0" i="0" lang="en" sz="1665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665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br>
              <a:rPr b="0" i="0" lang="en" sz="1665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" sz="1665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665" u="none" cap="none" strike="noStrike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9" name="Google Shape;429;p33"/>
          <p:cNvSpPr txBox="1"/>
          <p:nvPr/>
        </p:nvSpPr>
        <p:spPr>
          <a:xfrm>
            <a:off x="2166950" y="5863850"/>
            <a:ext cx="3135600" cy="5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Simulation can qualitatively reproduce this behaviour 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without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Boron removal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Isidre\Downloads\CodeCogsEqn (1).png" id="430" name="Google Shape;430;p3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57100" y="2690164"/>
            <a:ext cx="3198600" cy="3521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Isidre\Downloads\CodeCogsEqn (7).png" id="431" name="Google Shape;431;p3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58375" y="4300625"/>
            <a:ext cx="3996046" cy="307800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33"/>
          <p:cNvSpPr/>
          <p:nvPr/>
        </p:nvSpPr>
        <p:spPr>
          <a:xfrm>
            <a:off x="2135445" y="5882125"/>
            <a:ext cx="3198600" cy="575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3" name="Google Shape;433;p33"/>
          <p:cNvCxnSpPr/>
          <p:nvPr/>
        </p:nvCxnSpPr>
        <p:spPr>
          <a:xfrm>
            <a:off x="5334054" y="6169982"/>
            <a:ext cx="4743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34" name="Google Shape;434;p33"/>
          <p:cNvSpPr txBox="1"/>
          <p:nvPr/>
        </p:nvSpPr>
        <p:spPr>
          <a:xfrm>
            <a:off x="5868000" y="3570761"/>
            <a:ext cx="2892300" cy="2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Calibri"/>
              <a:buNone/>
            </a:pPr>
            <a:r>
              <a:rPr b="0" i="1" lang="en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Ranjeet Dalal et al, 25</a:t>
            </a:r>
            <a:r>
              <a:rPr b="0" baseline="30000" i="1" lang="en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b="0" i="1" lang="en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RD50 Workshop</a:t>
            </a:r>
            <a:endParaRPr/>
          </a:p>
        </p:txBody>
      </p:sp>
      <p:pic>
        <p:nvPicPr>
          <p:cNvPr id="435" name="Google Shape;435;p3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58250" y="4969476"/>
            <a:ext cx="2668899" cy="8425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ome" id="440" name="Google Shape;440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47495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Google Shape;441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34"/>
          <p:cNvSpPr txBox="1"/>
          <p:nvPr/>
        </p:nvSpPr>
        <p:spPr>
          <a:xfrm>
            <a:off x="311700" y="213700"/>
            <a:ext cx="85206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Isothermal </a:t>
            </a:r>
            <a:r>
              <a:rPr lang="en" sz="2600">
                <a:solidFill>
                  <a:srgbClr val="1155C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Annealing</a:t>
            </a: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r>
              <a:rPr lang="en" sz="260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@60</a:t>
            </a:r>
            <a:r>
              <a:rPr baseline="30000" lang="en" sz="260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∘</a:t>
            </a:r>
            <a:r>
              <a:rPr lang="en" sz="260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C. Protons</a:t>
            </a: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r>
              <a:rPr lang="en" sz="2400"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endParaRPr sz="24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443" name="Google Shape;443;p34"/>
          <p:cNvPicPr preferRelativeResize="0"/>
          <p:nvPr/>
        </p:nvPicPr>
        <p:blipFill rotWithShape="1">
          <a:blip r:embed="rId5">
            <a:alphaModFix/>
          </a:blip>
          <a:srcRect b="0" l="7017" r="10228" t="0"/>
          <a:stretch/>
        </p:blipFill>
        <p:spPr>
          <a:xfrm>
            <a:off x="331625" y="1410550"/>
            <a:ext cx="4361562" cy="403688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ome" id="444" name="Google Shape;444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47495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45" name="Google Shape;445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34"/>
          <p:cNvSpPr/>
          <p:nvPr/>
        </p:nvSpPr>
        <p:spPr>
          <a:xfrm rot="-5400000">
            <a:off x="-2776675" y="3313500"/>
            <a:ext cx="5887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Yana Gurimskaya, 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3rd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RD50 Workshop, 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-2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of November, 201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, CERN, Geneva, Switzerland</a:t>
            </a:r>
            <a:endParaRPr i="0" sz="9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47" name="Google Shape;447;p34"/>
          <p:cNvPicPr preferRelativeResize="0"/>
          <p:nvPr/>
        </p:nvPicPr>
        <p:blipFill rotWithShape="1">
          <a:blip r:embed="rId6">
            <a:alphaModFix/>
          </a:blip>
          <a:srcRect b="0" l="6183" r="10932" t="0"/>
          <a:stretch/>
        </p:blipFill>
        <p:spPr>
          <a:xfrm>
            <a:off x="4731631" y="1410550"/>
            <a:ext cx="4412369" cy="4077625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3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3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54" name="Google Shape;45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7664" y="852063"/>
            <a:ext cx="6728675" cy="5153875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p35"/>
          <p:cNvSpPr txBox="1"/>
          <p:nvPr/>
        </p:nvSpPr>
        <p:spPr>
          <a:xfrm>
            <a:off x="311700" y="213700"/>
            <a:ext cx="85206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Isothermal </a:t>
            </a:r>
            <a:r>
              <a:rPr lang="en" sz="2600">
                <a:solidFill>
                  <a:srgbClr val="1155C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Annealing</a:t>
            </a: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r>
              <a:rPr lang="en" sz="260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@60</a:t>
            </a:r>
            <a:r>
              <a:rPr baseline="30000" lang="en" sz="260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∘</a:t>
            </a:r>
            <a:r>
              <a:rPr lang="en" sz="260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C. Protons</a:t>
            </a: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r>
              <a:rPr lang="en" sz="2400"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endParaRPr sz="24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descr="Home" id="456" name="Google Shape;456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47495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57" name="Google Shape;457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458" name="Google Shape;458;p35"/>
          <p:cNvSpPr/>
          <p:nvPr/>
        </p:nvSpPr>
        <p:spPr>
          <a:xfrm rot="-5400000">
            <a:off x="-2776675" y="3313500"/>
            <a:ext cx="5887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Yana Gurimskaya, 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3rd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RD50 Workshop, 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-2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of November, 201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, CERN, Geneva, Switzerland</a:t>
            </a:r>
            <a:endParaRPr i="0" sz="9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59" name="Google Shape;459;p3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3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65" name="Google Shape;465;p36"/>
          <p:cNvSpPr txBox="1"/>
          <p:nvPr/>
        </p:nvSpPr>
        <p:spPr>
          <a:xfrm>
            <a:off x="458247" y="286361"/>
            <a:ext cx="8229600" cy="948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Annealing Study </a:t>
            </a:r>
            <a:r>
              <a:rPr lang="en" sz="30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Interpretation of Neff</a:t>
            </a:r>
            <a:endParaRPr sz="30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6" name="Google Shape;466;p36"/>
          <p:cNvSpPr txBox="1"/>
          <p:nvPr/>
        </p:nvSpPr>
        <p:spPr>
          <a:xfrm>
            <a:off x="5102098" y="1346575"/>
            <a:ext cx="34776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alibri"/>
                <a:ea typeface="Calibri"/>
                <a:cs typeface="Calibri"/>
                <a:sym typeface="Calibri"/>
              </a:rPr>
              <a:t>Interpretation of the data assuming type inversion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7" name="Google Shape;467;p36"/>
          <p:cNvSpPr txBox="1"/>
          <p:nvPr/>
        </p:nvSpPr>
        <p:spPr>
          <a:xfrm>
            <a:off x="253075" y="5242200"/>
            <a:ext cx="8083800" cy="9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Annealing at 60ºC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Up to 20480 min or  ~14 days of accumulated annealing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Neff calculated from CV measurements</a:t>
            </a:r>
            <a:endParaRPr sz="1800"/>
          </a:p>
        </p:txBody>
      </p:sp>
      <p:pic>
        <p:nvPicPr>
          <p:cNvPr descr="Screenshot from 2017-11-10 00-20-30.png" id="468" name="Google Shape;468;p36"/>
          <p:cNvPicPr preferRelativeResize="0"/>
          <p:nvPr/>
        </p:nvPicPr>
        <p:blipFill rotWithShape="1">
          <a:blip r:embed="rId3">
            <a:alphaModFix/>
          </a:blip>
          <a:srcRect b="0" l="0" r="50201" t="0"/>
          <a:stretch/>
        </p:blipFill>
        <p:spPr>
          <a:xfrm>
            <a:off x="4443175" y="1979900"/>
            <a:ext cx="4452184" cy="32545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creenshot from 2017-11-10 00-19-38.png" id="469" name="Google Shape;469;p36"/>
          <p:cNvPicPr preferRelativeResize="0"/>
          <p:nvPr/>
        </p:nvPicPr>
        <p:blipFill rotWithShape="1">
          <a:blip r:embed="rId4">
            <a:alphaModFix/>
          </a:blip>
          <a:srcRect b="0" l="0" r="49553" t="0"/>
          <a:stretch/>
        </p:blipFill>
        <p:spPr>
          <a:xfrm>
            <a:off x="14422" y="1642175"/>
            <a:ext cx="4464710" cy="3447375"/>
          </a:xfrm>
          <a:prstGeom prst="rect">
            <a:avLst/>
          </a:prstGeom>
          <a:noFill/>
          <a:ln>
            <a:noFill/>
          </a:ln>
        </p:spPr>
      </p:pic>
      <p:sp>
        <p:nvSpPr>
          <p:cNvPr id="470" name="Google Shape;470;p36"/>
          <p:cNvSpPr txBox="1"/>
          <p:nvPr/>
        </p:nvSpPr>
        <p:spPr>
          <a:xfrm>
            <a:off x="1604992" y="1422767"/>
            <a:ext cx="2082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Data</a:t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/>
          <p:nvPr/>
        </p:nvSpPr>
        <p:spPr>
          <a:xfrm rot="-5400000">
            <a:off x="-2776675" y="3313500"/>
            <a:ext cx="5887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Yana Gurimskaya, 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3rd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RD50 Workshop, 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-2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of November, 201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, CERN, Geneva, Switzerland</a:t>
            </a:r>
            <a:endParaRPr i="0" sz="9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descr="Home" id="88" name="Google Shape;8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47495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5"/>
          <p:cNvSpPr txBox="1"/>
          <p:nvPr/>
        </p:nvSpPr>
        <p:spPr>
          <a:xfrm>
            <a:off x="311700" y="213700"/>
            <a:ext cx="85206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Montserrat SemiBold"/>
                <a:ea typeface="Montserrat SemiBold"/>
                <a:cs typeface="Montserrat SemiBold"/>
                <a:sym typeface="Montserrat SemiBold"/>
              </a:rPr>
              <a:t>Motiv</a:t>
            </a:r>
            <a:r>
              <a:rPr lang="en" sz="2800">
                <a:solidFill>
                  <a:srgbClr val="1155C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ation</a:t>
            </a:r>
            <a:endParaRPr sz="2800">
              <a:solidFill>
                <a:srgbClr val="1155C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91" name="Google Shape;91;p15"/>
          <p:cNvSpPr txBox="1"/>
          <p:nvPr/>
        </p:nvSpPr>
        <p:spPr>
          <a:xfrm>
            <a:off x="444625" y="754050"/>
            <a:ext cx="7973400" cy="14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/>
              <a:t>‘Acceptor removal’:</a:t>
            </a:r>
            <a:endParaRPr b="1" u="sng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Originated from B</a:t>
            </a:r>
            <a:r>
              <a:rPr baseline="-25000" lang="en"/>
              <a:t>i</a:t>
            </a:r>
            <a:r>
              <a:rPr lang="en"/>
              <a:t>O</a:t>
            </a:r>
            <a:r>
              <a:rPr baseline="-25000" lang="en"/>
              <a:t>i</a:t>
            </a:r>
            <a:r>
              <a:rPr lang="en"/>
              <a:t> complex formation on the microscopic level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2" name="Google Shape;92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6200" y="1706209"/>
            <a:ext cx="5678299" cy="938866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6200" y="3105525"/>
            <a:ext cx="5158499" cy="3192075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/>
          <p:nvPr/>
        </p:nvSpPr>
        <p:spPr>
          <a:xfrm>
            <a:off x="5529150" y="2876363"/>
            <a:ext cx="3744300" cy="11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B and C competing for interstitials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High </a:t>
            </a:r>
            <a:r>
              <a:rPr lang="en">
                <a:solidFill>
                  <a:schemeClr val="dk1"/>
                </a:solidFill>
              </a:rPr>
              <a:t>𝞺 Si: O≫C≫B leading to the production of mainly CiOi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5" name="Google Shape;95;p15"/>
          <p:cNvPicPr preferRelativeResize="0"/>
          <p:nvPr/>
        </p:nvPicPr>
        <p:blipFill rotWithShape="1">
          <a:blip r:embed="rId7">
            <a:alphaModFix/>
          </a:blip>
          <a:srcRect b="2669" l="2419" r="39145" t="12057"/>
          <a:stretch/>
        </p:blipFill>
        <p:spPr>
          <a:xfrm>
            <a:off x="5921925" y="3753375"/>
            <a:ext cx="3030024" cy="2315626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7" name="Google Shape;97;p15"/>
          <p:cNvSpPr txBox="1"/>
          <p:nvPr/>
        </p:nvSpPr>
        <p:spPr>
          <a:xfrm>
            <a:off x="5921925" y="5945550"/>
            <a:ext cx="3269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</a:rPr>
              <a:t>TSC measurement on defects produced by 23 MeV protons</a:t>
            </a:r>
            <a:endParaRPr sz="900">
              <a:solidFill>
                <a:schemeClr val="dk1"/>
              </a:solidFill>
            </a:endParaRPr>
          </a:p>
        </p:txBody>
      </p:sp>
      <p:sp>
        <p:nvSpPr>
          <p:cNvPr id="98" name="Google Shape;98;p15"/>
          <p:cNvSpPr txBox="1"/>
          <p:nvPr/>
        </p:nvSpPr>
        <p:spPr>
          <a:xfrm>
            <a:off x="6788400" y="1459750"/>
            <a:ext cx="2355600" cy="131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i="1"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+ B</a:t>
            </a:r>
            <a:r>
              <a:rPr baseline="-25000" i="1"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i="1"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→ B</a:t>
            </a:r>
            <a:r>
              <a:rPr baseline="-25000" i="1"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endParaRPr i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B</a:t>
            </a:r>
            <a:r>
              <a:rPr baseline="-25000" i="1"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i="1"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+ O</a:t>
            </a:r>
            <a:r>
              <a:rPr baseline="-25000" i="1"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i="1"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→ B</a:t>
            </a:r>
            <a:r>
              <a:rPr baseline="-25000" i="1"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i="1"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aseline="-25000" i="1"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endParaRPr/>
          </a:p>
        </p:txBody>
      </p:sp>
      <p:sp>
        <p:nvSpPr>
          <p:cNvPr id="99" name="Google Shape;99;p15"/>
          <p:cNvSpPr/>
          <p:nvPr/>
        </p:nvSpPr>
        <p:spPr>
          <a:xfrm>
            <a:off x="7016996" y="1724645"/>
            <a:ext cx="268800" cy="788400"/>
          </a:xfrm>
          <a:prstGeom prst="leftBrace">
            <a:avLst>
              <a:gd fmla="val 21859" name="adj1"/>
              <a:gd fmla="val 50000" name="adj2"/>
            </a:avLst>
          </a:prstGeom>
          <a:noFill/>
          <a:ln cap="flat" cmpd="sng" w="19050">
            <a:solidFill>
              <a:srgbClr val="24285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/>
          <p:nvPr/>
        </p:nvSpPr>
        <p:spPr>
          <a:xfrm>
            <a:off x="282575" y="1675675"/>
            <a:ext cx="4878900" cy="3199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Home" id="105" name="Google Shape;105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47495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6"/>
          <p:cNvSpPr txBox="1"/>
          <p:nvPr/>
        </p:nvSpPr>
        <p:spPr>
          <a:xfrm>
            <a:off x="5301250" y="1750325"/>
            <a:ext cx="3916200" cy="30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</a:rPr>
              <a:t>K. Kaska (2014)</a:t>
            </a:r>
            <a:endParaRPr sz="1200">
              <a:solidFill>
                <a:srgbClr val="0000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 u="sng">
                <a:solidFill>
                  <a:srgbClr val="4A86E8"/>
                </a:solidFill>
              </a:rPr>
              <a:t>http://repositum.tuwien.ac.at/obvutwhs/content/titleinfo/1633435</a:t>
            </a:r>
            <a:endParaRPr i="1" sz="1000">
              <a:solidFill>
                <a:srgbClr val="4A86E8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</a:rPr>
              <a:t>A. Affolder </a:t>
            </a:r>
            <a:r>
              <a:rPr i="1" lang="en" sz="1200">
                <a:solidFill>
                  <a:srgbClr val="000000"/>
                </a:solidFill>
              </a:rPr>
              <a:t>et al.</a:t>
            </a:r>
            <a:r>
              <a:rPr lang="en" sz="1200">
                <a:solidFill>
                  <a:srgbClr val="000000"/>
                </a:solidFill>
              </a:rPr>
              <a:t> (2016)</a:t>
            </a:r>
            <a:endParaRPr sz="1200">
              <a:solidFill>
                <a:srgbClr val="0000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 u="sng">
                <a:solidFill>
                  <a:srgbClr val="4A86E8"/>
                </a:solidFill>
                <a:hlinkClick r:id="rId5"/>
              </a:rPr>
              <a:t>https://doi.org/10.1088/1748-0221/11/04/P04007</a:t>
            </a:r>
            <a:endParaRPr i="1" sz="1000">
              <a:solidFill>
                <a:srgbClr val="4A86E8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</a:rPr>
              <a:t>E. Cavallaro </a:t>
            </a:r>
            <a:r>
              <a:rPr i="1" lang="en" sz="1200">
                <a:solidFill>
                  <a:srgbClr val="000000"/>
                </a:solidFill>
              </a:rPr>
              <a:t>et al. </a:t>
            </a:r>
            <a:r>
              <a:rPr lang="en" sz="1200">
                <a:solidFill>
                  <a:srgbClr val="000000"/>
                </a:solidFill>
              </a:rPr>
              <a:t>(2017) </a:t>
            </a:r>
            <a:endParaRPr sz="1200">
              <a:solidFill>
                <a:srgbClr val="0000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 u="sng">
                <a:solidFill>
                  <a:srgbClr val="4A86E8"/>
                </a:solidFill>
                <a:hlinkClick r:id="rId6"/>
              </a:rPr>
              <a:t>https://doi.org/10.1088/1748-0221/12/01/C01074</a:t>
            </a:r>
            <a:endParaRPr i="1" sz="1000">
              <a:solidFill>
                <a:srgbClr val="4A86E8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</a:rPr>
              <a:t>B. Hiti </a:t>
            </a:r>
            <a:r>
              <a:rPr i="1" lang="en" sz="1200">
                <a:solidFill>
                  <a:srgbClr val="000000"/>
                </a:solidFill>
              </a:rPr>
              <a:t>et al. </a:t>
            </a:r>
            <a:r>
              <a:rPr lang="en" sz="1200">
                <a:solidFill>
                  <a:srgbClr val="000000"/>
                </a:solidFill>
              </a:rPr>
              <a:t>(2017)</a:t>
            </a:r>
            <a:r>
              <a:rPr lang="en" sz="1200"/>
              <a:t> </a:t>
            </a:r>
            <a:endParaRPr sz="12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 u="sng">
                <a:solidFill>
                  <a:srgbClr val="4A86E8"/>
                </a:solidFill>
                <a:hlinkClick r:id="rId7"/>
              </a:rPr>
              <a:t>https://doi.org/10.1088/1748-0221/12/10/P10020</a:t>
            </a:r>
            <a:endParaRPr i="1" sz="1000">
              <a:solidFill>
                <a:srgbClr val="4A86E8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</a:rPr>
              <a:t>I. Mandić </a:t>
            </a:r>
            <a:r>
              <a:rPr i="1" lang="en" sz="1200">
                <a:solidFill>
                  <a:srgbClr val="000000"/>
                </a:solidFill>
              </a:rPr>
              <a:t>et al. </a:t>
            </a:r>
            <a:r>
              <a:rPr lang="en" sz="1200">
                <a:solidFill>
                  <a:srgbClr val="000000"/>
                </a:solidFill>
              </a:rPr>
              <a:t>(2017)</a:t>
            </a:r>
            <a:r>
              <a:rPr lang="en" sz="1200"/>
              <a:t> </a:t>
            </a:r>
            <a:endParaRPr sz="12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 u="sng">
                <a:solidFill>
                  <a:srgbClr val="4A86E8"/>
                </a:solidFill>
                <a:hlinkClick r:id="rId8"/>
              </a:rPr>
              <a:t>https://doi.org/10.1088/1748-0221/12/02/P02021</a:t>
            </a:r>
            <a:endParaRPr i="1" sz="1000">
              <a:solidFill>
                <a:srgbClr val="4A86E8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</a:rPr>
              <a:t>P. Dias de Almeida (2017)</a:t>
            </a:r>
            <a:r>
              <a:rPr lang="en" sz="1200"/>
              <a:t> </a:t>
            </a:r>
            <a:endParaRPr sz="12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 u="sng">
                <a:solidFill>
                  <a:srgbClr val="4A86E8"/>
                </a:solidFill>
                <a:hlinkClick r:id="rId9"/>
              </a:rPr>
              <a:t>https://indico.cern.ch/event/637212/</a:t>
            </a:r>
            <a:endParaRPr i="1" sz="1000">
              <a:solidFill>
                <a:srgbClr val="4A86E8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</a:rPr>
              <a:t>G. Kramberger (2017)</a:t>
            </a:r>
            <a:r>
              <a:rPr lang="en" sz="1200"/>
              <a:t> </a:t>
            </a:r>
            <a:endParaRPr sz="12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 u="sng">
                <a:solidFill>
                  <a:srgbClr val="4A86E8"/>
                </a:solidFill>
                <a:hlinkClick r:id="rId10"/>
              </a:rPr>
              <a:t>https://indico.cern.ch/event/577879/</a:t>
            </a:r>
            <a:endParaRPr i="1" sz="1000">
              <a:solidFill>
                <a:srgbClr val="4A86E8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M. Moll (2018)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000" u="sng">
                <a:solidFill>
                  <a:srgbClr val="4A86E8"/>
                </a:solidFill>
                <a:hlinkClick r:id="rId11"/>
              </a:rPr>
              <a:t>https://doi.org/10.1109/TNS.2018.2819506</a:t>
            </a:r>
            <a:endParaRPr sz="1000">
              <a:solidFill>
                <a:srgbClr val="4A86E8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4A86E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6"/>
          <p:cNvSpPr txBox="1"/>
          <p:nvPr/>
        </p:nvSpPr>
        <p:spPr>
          <a:xfrm>
            <a:off x="311700" y="213700"/>
            <a:ext cx="85206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Montserrat SemiBold"/>
                <a:ea typeface="Montserrat SemiBold"/>
                <a:cs typeface="Montserrat SemiBold"/>
                <a:sym typeface="Montserrat SemiBold"/>
              </a:rPr>
              <a:t>Motiv</a:t>
            </a:r>
            <a:r>
              <a:rPr lang="en" sz="2800">
                <a:solidFill>
                  <a:srgbClr val="1155C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ation</a:t>
            </a:r>
            <a:endParaRPr sz="2800">
              <a:solidFill>
                <a:srgbClr val="1155C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09" name="Google Shape;109;p16"/>
          <p:cNvSpPr txBox="1"/>
          <p:nvPr/>
        </p:nvSpPr>
        <p:spPr>
          <a:xfrm>
            <a:off x="380050" y="5122025"/>
            <a:ext cx="8505300" cy="113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b="1" i="0" lang="en" sz="1800" cap="none" strike="noStrike">
                <a:solidFill>
                  <a:srgbClr val="EE795B"/>
                </a:solidFill>
              </a:rPr>
              <a:t>Solution:</a:t>
            </a:r>
            <a:r>
              <a:rPr i="0" lang="en" sz="1800" cap="none" strike="noStrike">
                <a:solidFill>
                  <a:srgbClr val="000000"/>
                </a:solidFill>
              </a:rPr>
              <a:t> </a:t>
            </a:r>
            <a:r>
              <a:rPr i="0" lang="en" sz="1800" u="sng" cap="none" strike="noStrike">
                <a:solidFill>
                  <a:srgbClr val="000000"/>
                </a:solidFill>
              </a:rPr>
              <a:t>dedicated defect and material characterization experiment</a:t>
            </a:r>
            <a:endParaRPr i="0" sz="1800" u="sng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</a:pPr>
            <a:r>
              <a:rPr i="0" lang="en" sz="1600" u="none" cap="none" strike="noStrike">
                <a:solidFill>
                  <a:srgbClr val="000000"/>
                </a:solidFill>
              </a:rPr>
              <a:t>A large number of simple test structures with known B content in order to concentrate on the bulk features</a:t>
            </a:r>
            <a:r>
              <a:rPr lang="en" sz="1600"/>
              <a:t>:</a:t>
            </a:r>
            <a:r>
              <a:rPr i="0" lang="en" sz="1600" u="none" cap="none" strike="noStrike">
                <a:solidFill>
                  <a:srgbClr val="000000"/>
                </a:solidFill>
              </a:rPr>
              <a:t> </a:t>
            </a:r>
            <a:r>
              <a:rPr lang="en" sz="1600"/>
              <a:t>unify</a:t>
            </a:r>
            <a:r>
              <a:rPr i="0" lang="en" sz="1600" u="none" cap="none" strike="noStrike">
                <a:solidFill>
                  <a:srgbClr val="000000"/>
                </a:solidFill>
              </a:rPr>
              <a:t> list of the defects and their impact on sensor properties including introdu</a:t>
            </a:r>
            <a:r>
              <a:rPr lang="en" sz="1600"/>
              <a:t>ction rates and annealing behaviour for different types of irradiations and materials</a:t>
            </a:r>
            <a:endParaRPr i="0" sz="1600" u="none" cap="none" strike="noStrike">
              <a:solidFill>
                <a:srgbClr val="000000"/>
              </a:solidFill>
            </a:endParaRPr>
          </a:p>
        </p:txBody>
      </p:sp>
      <p:sp>
        <p:nvSpPr>
          <p:cNvPr id="110" name="Google Shape;110;p16"/>
          <p:cNvSpPr txBox="1"/>
          <p:nvPr/>
        </p:nvSpPr>
        <p:spPr>
          <a:xfrm>
            <a:off x="380050" y="802075"/>
            <a:ext cx="3744300" cy="4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Parameterisation as</a:t>
            </a:r>
            <a:endParaRPr/>
          </a:p>
        </p:txBody>
      </p:sp>
      <p:sp>
        <p:nvSpPr>
          <p:cNvPr id="111" name="Google Shape;111;p16"/>
          <p:cNvSpPr txBox="1"/>
          <p:nvPr/>
        </p:nvSpPr>
        <p:spPr>
          <a:xfrm>
            <a:off x="2320850" y="802075"/>
            <a:ext cx="1950000" cy="4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N</a:t>
            </a:r>
            <a:r>
              <a:rPr baseline="-25000" i="1" lang="en"/>
              <a:t>eff</a:t>
            </a:r>
            <a:r>
              <a:rPr i="1" lang="en"/>
              <a:t>(𝚽)=N</a:t>
            </a:r>
            <a:r>
              <a:rPr baseline="-25000" i="1" lang="en"/>
              <a:t>C0</a:t>
            </a:r>
            <a:r>
              <a:rPr i="1" lang="en"/>
              <a:t>exp(-c𝚽)</a:t>
            </a:r>
            <a:endParaRPr i="1"/>
          </a:p>
        </p:txBody>
      </p:sp>
      <p:sp>
        <p:nvSpPr>
          <p:cNvPr id="112" name="Google Shape;112;p16"/>
          <p:cNvSpPr txBox="1"/>
          <p:nvPr/>
        </p:nvSpPr>
        <p:spPr>
          <a:xfrm>
            <a:off x="380050" y="1238875"/>
            <a:ext cx="8261400" cy="4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with (often) complete acceptor removal (</a:t>
            </a:r>
            <a:r>
              <a:rPr i="1" lang="en">
                <a:solidFill>
                  <a:schemeClr val="dk1"/>
                </a:solidFill>
              </a:rPr>
              <a:t>N</a:t>
            </a:r>
            <a:r>
              <a:rPr baseline="-25000" i="1" lang="en">
                <a:solidFill>
                  <a:schemeClr val="dk1"/>
                </a:solidFill>
              </a:rPr>
              <a:t>C0</a:t>
            </a:r>
            <a:r>
              <a:rPr i="1" lang="en">
                <a:solidFill>
                  <a:schemeClr val="dk1"/>
                </a:solidFill>
              </a:rPr>
              <a:t>=N</a:t>
            </a:r>
            <a:r>
              <a:rPr baseline="-25000" i="1" lang="en">
                <a:solidFill>
                  <a:schemeClr val="dk1"/>
                </a:solidFill>
              </a:rPr>
              <a:t>eff,0</a:t>
            </a:r>
            <a:r>
              <a:rPr lang="en"/>
              <a:t>) for proton and incomplete - for  neutron irradiation</a:t>
            </a:r>
            <a:endParaRPr/>
          </a:p>
        </p:txBody>
      </p:sp>
      <p:sp>
        <p:nvSpPr>
          <p:cNvPr id="113" name="Google Shape;113;p16"/>
          <p:cNvSpPr/>
          <p:nvPr/>
        </p:nvSpPr>
        <p:spPr>
          <a:xfrm rot="-5400000">
            <a:off x="-2776675" y="3313500"/>
            <a:ext cx="5887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Yana Gurimskaya, 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3rd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RD50 Workshop, 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-2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of November, 201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, CERN, Geneva, Switzerland</a:t>
            </a:r>
            <a:endParaRPr i="0" sz="9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4" name="Google Shape;114;p1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5" name="Google Shape;115;p16"/>
          <p:cNvPicPr preferRelativeResize="0"/>
          <p:nvPr/>
        </p:nvPicPr>
        <p:blipFill rotWithShape="1">
          <a:blip r:embed="rId12">
            <a:alphaModFix/>
          </a:blip>
          <a:srcRect b="12387" l="38530" r="13740" t="32655"/>
          <a:stretch/>
        </p:blipFill>
        <p:spPr>
          <a:xfrm>
            <a:off x="579600" y="2159036"/>
            <a:ext cx="4142053" cy="2630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6"/>
          <p:cNvPicPr preferRelativeResize="0"/>
          <p:nvPr/>
        </p:nvPicPr>
        <p:blipFill rotWithShape="1">
          <a:blip r:embed="rId13">
            <a:alphaModFix/>
          </a:blip>
          <a:srcRect b="23776" l="20616" r="20445" t="10269"/>
          <a:stretch/>
        </p:blipFill>
        <p:spPr>
          <a:xfrm>
            <a:off x="1339631" y="2345810"/>
            <a:ext cx="2061745" cy="15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6"/>
          <p:cNvSpPr txBox="1"/>
          <p:nvPr/>
        </p:nvSpPr>
        <p:spPr>
          <a:xfrm>
            <a:off x="3739649" y="2467172"/>
            <a:ext cx="1482300" cy="1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6"/>
          <p:cNvSpPr/>
          <p:nvPr/>
        </p:nvSpPr>
        <p:spPr>
          <a:xfrm>
            <a:off x="3366809" y="1967103"/>
            <a:ext cx="141900" cy="136800"/>
          </a:xfrm>
          <a:prstGeom prst="mathMultiply">
            <a:avLst>
              <a:gd fmla="val 23520" name="adj1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6"/>
          <p:cNvSpPr/>
          <p:nvPr/>
        </p:nvSpPr>
        <p:spPr>
          <a:xfrm>
            <a:off x="3361606" y="1826578"/>
            <a:ext cx="141900" cy="132600"/>
          </a:xfrm>
          <a:prstGeom prst="star4">
            <a:avLst>
              <a:gd fmla="val 12500" name="adj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6"/>
          <p:cNvSpPr txBox="1"/>
          <p:nvPr/>
        </p:nvSpPr>
        <p:spPr>
          <a:xfrm>
            <a:off x="3463200" y="1885800"/>
            <a:ext cx="2451300" cy="29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Updated EPI Neutrons</a:t>
            </a:r>
            <a:endParaRPr b="1" sz="1000"/>
          </a:p>
        </p:txBody>
      </p:sp>
      <p:sp>
        <p:nvSpPr>
          <p:cNvPr id="121" name="Google Shape;121;p16"/>
          <p:cNvSpPr txBox="1"/>
          <p:nvPr/>
        </p:nvSpPr>
        <p:spPr>
          <a:xfrm>
            <a:off x="3463200" y="1725370"/>
            <a:ext cx="28701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Updated EPI Protons</a:t>
            </a:r>
            <a:endParaRPr b="1" sz="1000"/>
          </a:p>
        </p:txBody>
      </p:sp>
      <p:sp>
        <p:nvSpPr>
          <p:cNvPr id="122" name="Google Shape;122;p16"/>
          <p:cNvSpPr txBox="1"/>
          <p:nvPr/>
        </p:nvSpPr>
        <p:spPr>
          <a:xfrm rot="-5400000">
            <a:off x="-1267525" y="2973700"/>
            <a:ext cx="33771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Calibri"/>
                <a:ea typeface="Calibri"/>
                <a:cs typeface="Calibri"/>
                <a:sym typeface="Calibri"/>
              </a:rPr>
              <a:t>P. Almeida </a:t>
            </a:r>
            <a:r>
              <a:rPr i="1" lang="en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et al, </a:t>
            </a:r>
            <a:r>
              <a:rPr i="1" lang="en" sz="1200">
                <a:latin typeface="Calibri"/>
                <a:ea typeface="Calibri"/>
                <a:cs typeface="Calibri"/>
                <a:sym typeface="Calibri"/>
              </a:rPr>
              <a:t>32nd RD50 workshop </a:t>
            </a:r>
            <a:r>
              <a:rPr i="1" lang="en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(20</a:t>
            </a:r>
            <a:r>
              <a:rPr i="1" lang="en" sz="1200">
                <a:latin typeface="Calibri"/>
                <a:ea typeface="Calibri"/>
                <a:cs typeface="Calibri"/>
                <a:sym typeface="Calibri"/>
              </a:rPr>
              <a:t>18</a:t>
            </a:r>
            <a:r>
              <a:rPr i="1" lang="en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i="1"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7050" y="273825"/>
            <a:ext cx="8118600" cy="6101699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7"/>
          <p:cNvSpPr/>
          <p:nvPr/>
        </p:nvSpPr>
        <p:spPr>
          <a:xfrm>
            <a:off x="5365249" y="2463456"/>
            <a:ext cx="1220100" cy="1252500"/>
          </a:xfrm>
          <a:prstGeom prst="ellipse">
            <a:avLst/>
          </a:prstGeom>
          <a:solidFill>
            <a:srgbClr val="FFFFFF"/>
          </a:solidFill>
          <a:ln cap="flat" cmpd="sng" w="38100">
            <a:solidFill>
              <a:srgbClr val="EE79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Home" id="129" name="Google Shape;129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47495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7"/>
          <p:cNvSpPr txBox="1"/>
          <p:nvPr/>
        </p:nvSpPr>
        <p:spPr>
          <a:xfrm>
            <a:off x="718852" y="3875747"/>
            <a:ext cx="1555200" cy="32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rebuchet MS"/>
                <a:ea typeface="Trebuchet MS"/>
                <a:cs typeface="Trebuchet MS"/>
                <a:sym typeface="Trebuchet MS"/>
              </a:rPr>
              <a:t>CERN, Geneva</a:t>
            </a:r>
            <a:r>
              <a:rPr b="1" lang="en">
                <a:solidFill>
                  <a:srgbClr val="566579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1">
              <a:solidFill>
                <a:srgbClr val="56657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32" name="Google Shape;132;p17"/>
          <p:cNvSpPr/>
          <p:nvPr/>
        </p:nvSpPr>
        <p:spPr>
          <a:xfrm>
            <a:off x="886416" y="2436406"/>
            <a:ext cx="1220100" cy="1252500"/>
          </a:xfrm>
          <a:prstGeom prst="ellipse">
            <a:avLst/>
          </a:prstGeom>
          <a:noFill/>
          <a:ln cap="flat" cmpd="sng" w="38100">
            <a:solidFill>
              <a:srgbClr val="EE79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7"/>
          <p:cNvSpPr txBox="1"/>
          <p:nvPr/>
        </p:nvSpPr>
        <p:spPr>
          <a:xfrm>
            <a:off x="374175" y="4430805"/>
            <a:ext cx="2244600" cy="9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TSC</a:t>
            </a:r>
            <a:r>
              <a:rPr lang="en" sz="1000"/>
              <a:t> and </a:t>
            </a:r>
            <a:r>
              <a:rPr b="1" lang="en" sz="1000"/>
              <a:t>DLTS</a:t>
            </a:r>
            <a:r>
              <a:rPr lang="en" sz="1000"/>
              <a:t> starting from 2019</a:t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Fluence dependence</a:t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Isothermal annealing @60</a:t>
            </a:r>
            <a:r>
              <a:rPr baseline="30000" lang="en" sz="1000"/>
              <a:t>∘</a:t>
            </a:r>
            <a:r>
              <a:rPr lang="en" sz="1000"/>
              <a:t>C</a:t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999999"/>
                </a:solidFill>
              </a:rPr>
              <a:t> </a:t>
            </a:r>
            <a:endParaRPr sz="1100">
              <a:solidFill>
                <a:srgbClr val="999999"/>
              </a:solidFill>
            </a:endParaRPr>
          </a:p>
        </p:txBody>
      </p:sp>
      <p:sp>
        <p:nvSpPr>
          <p:cNvPr id="134" name="Google Shape;134;p17"/>
          <p:cNvSpPr/>
          <p:nvPr/>
        </p:nvSpPr>
        <p:spPr>
          <a:xfrm>
            <a:off x="3050476" y="2436406"/>
            <a:ext cx="1220100" cy="1252500"/>
          </a:xfrm>
          <a:prstGeom prst="ellipse">
            <a:avLst/>
          </a:prstGeom>
          <a:solidFill>
            <a:srgbClr val="FFFFFF"/>
          </a:solidFill>
          <a:ln cap="flat" cmpd="sng" w="38100">
            <a:solidFill>
              <a:srgbClr val="EE79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7"/>
          <p:cNvSpPr txBox="1"/>
          <p:nvPr/>
        </p:nvSpPr>
        <p:spPr>
          <a:xfrm>
            <a:off x="2416487" y="3951955"/>
            <a:ext cx="26712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rebuchet MS"/>
                <a:ea typeface="Trebuchet MS"/>
                <a:cs typeface="Trebuchet MS"/>
                <a:sym typeface="Trebuchet MS"/>
              </a:rPr>
              <a:t>University of Hamburg, Hamburg</a:t>
            </a:r>
            <a:r>
              <a:rPr b="1" lang="en">
                <a:solidFill>
                  <a:srgbClr val="566579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1">
              <a:solidFill>
                <a:srgbClr val="56657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36" name="Google Shape;136;p17"/>
          <p:cNvSpPr txBox="1"/>
          <p:nvPr/>
        </p:nvSpPr>
        <p:spPr>
          <a:xfrm>
            <a:off x="2622234" y="4430805"/>
            <a:ext cx="20766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TSC </a:t>
            </a:r>
            <a:r>
              <a:rPr lang="en" sz="1000">
                <a:solidFill>
                  <a:srgbClr val="000000"/>
                </a:solidFill>
              </a:rPr>
              <a:t>and </a:t>
            </a:r>
            <a:r>
              <a:rPr b="1" lang="en" sz="1000">
                <a:solidFill>
                  <a:srgbClr val="000000"/>
                </a:solidFill>
              </a:rPr>
              <a:t>DLTS</a:t>
            </a:r>
            <a:endParaRPr b="1" sz="10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Isochronal annealing </a:t>
            </a:r>
            <a:endParaRPr sz="1100"/>
          </a:p>
        </p:txBody>
      </p:sp>
      <p:sp>
        <p:nvSpPr>
          <p:cNvPr id="137" name="Google Shape;137;p17"/>
          <p:cNvSpPr txBox="1"/>
          <p:nvPr/>
        </p:nvSpPr>
        <p:spPr>
          <a:xfrm>
            <a:off x="5147219" y="3875755"/>
            <a:ext cx="1743000" cy="32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NIMP, Bucharest</a:t>
            </a:r>
            <a:endParaRPr b="1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38" name="Google Shape;138;p17"/>
          <p:cNvSpPr txBox="1"/>
          <p:nvPr/>
        </p:nvSpPr>
        <p:spPr>
          <a:xfrm>
            <a:off x="4935285" y="4430812"/>
            <a:ext cx="18621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</a:rPr>
              <a:t>TSC</a:t>
            </a:r>
            <a:r>
              <a:rPr lang="en" sz="1000">
                <a:solidFill>
                  <a:srgbClr val="000000"/>
                </a:solidFill>
              </a:rPr>
              <a:t> and </a:t>
            </a:r>
            <a:r>
              <a:rPr b="1" lang="en" sz="1000">
                <a:solidFill>
                  <a:srgbClr val="000000"/>
                </a:solidFill>
              </a:rPr>
              <a:t>DLTS</a:t>
            </a:r>
            <a:r>
              <a:rPr lang="en" sz="1000"/>
              <a:t> </a:t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</a:rPr>
              <a:t>Isothermal annealing @80</a:t>
            </a:r>
            <a:r>
              <a:rPr baseline="30000" lang="en" sz="1000">
                <a:solidFill>
                  <a:schemeClr val="dk1"/>
                </a:solidFill>
              </a:rPr>
              <a:t>∘</a:t>
            </a:r>
            <a:r>
              <a:rPr lang="en" sz="1000">
                <a:solidFill>
                  <a:schemeClr val="dk1"/>
                </a:solidFill>
              </a:rPr>
              <a:t>C</a:t>
            </a:r>
            <a:endParaRPr sz="1000"/>
          </a:p>
        </p:txBody>
      </p:sp>
      <p:grpSp>
        <p:nvGrpSpPr>
          <p:cNvPr id="139" name="Google Shape;139;p17"/>
          <p:cNvGrpSpPr/>
          <p:nvPr/>
        </p:nvGrpSpPr>
        <p:grpSpPr>
          <a:xfrm>
            <a:off x="6767000" y="2436390"/>
            <a:ext cx="2297923" cy="2909184"/>
            <a:chOff x="6223915" y="2020200"/>
            <a:chExt cx="2077500" cy="2562029"/>
          </a:xfrm>
        </p:grpSpPr>
        <p:sp>
          <p:nvSpPr>
            <p:cNvPr id="140" name="Google Shape;140;p17"/>
            <p:cNvSpPr/>
            <p:nvPr/>
          </p:nvSpPr>
          <p:spPr>
            <a:xfrm>
              <a:off x="6777277" y="2020200"/>
              <a:ext cx="1103100" cy="1103100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EE795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17"/>
            <p:cNvSpPr txBox="1"/>
            <p:nvPr/>
          </p:nvSpPr>
          <p:spPr>
            <a:xfrm>
              <a:off x="6625777" y="3287775"/>
              <a:ext cx="1406100" cy="28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Trebuchet MS"/>
                  <a:ea typeface="Trebuchet MS"/>
                  <a:cs typeface="Trebuchet MS"/>
                  <a:sym typeface="Trebuchet MS"/>
                </a:rPr>
                <a:t>BSU, Minsk</a:t>
              </a:r>
              <a:endParaRPr b="1"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142" name="Google Shape;142;p17"/>
            <p:cNvSpPr txBox="1"/>
            <p:nvPr/>
          </p:nvSpPr>
          <p:spPr>
            <a:xfrm>
              <a:off x="6223915" y="3768029"/>
              <a:ext cx="2077500" cy="81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lang="en" sz="1000">
                  <a:solidFill>
                    <a:srgbClr val="000000"/>
                  </a:solidFill>
                </a:rPr>
                <a:t>DLTS</a:t>
              </a:r>
              <a:endParaRPr b="1" sz="1000">
                <a:solidFill>
                  <a:srgbClr val="000000"/>
                </a:solidFill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1" sz="10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000">
                  <a:solidFill>
                    <a:schemeClr val="dk1"/>
                  </a:solidFill>
                </a:rPr>
                <a:t>Isochronal annealing</a:t>
              </a:r>
              <a:endParaRPr sz="1000">
                <a:solidFill>
                  <a:schemeClr val="dk1"/>
                </a:solidFill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000">
                  <a:solidFill>
                    <a:schemeClr val="dk1"/>
                  </a:solidFill>
                </a:rPr>
                <a:t>Forward current injection annealing</a:t>
              </a:r>
              <a:endParaRPr sz="1000">
                <a:solidFill>
                  <a:schemeClr val="dk1"/>
                </a:solidFill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sz="1000">
                <a:solidFill>
                  <a:schemeClr val="dk1"/>
                </a:solidFill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1" sz="1000"/>
            </a:p>
          </p:txBody>
        </p:sp>
      </p:grpSp>
      <p:sp>
        <p:nvSpPr>
          <p:cNvPr id="143" name="Google Shape;143;p17"/>
          <p:cNvSpPr txBox="1"/>
          <p:nvPr/>
        </p:nvSpPr>
        <p:spPr>
          <a:xfrm>
            <a:off x="341925" y="781425"/>
            <a:ext cx="8520600" cy="31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In the framework of RD50 collaboration</a:t>
            </a:r>
            <a:endParaRPr>
              <a:solidFill>
                <a:srgbClr val="99999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144" name="Google Shape;144;p17"/>
          <p:cNvPicPr preferRelativeResize="0"/>
          <p:nvPr/>
        </p:nvPicPr>
        <p:blipFill rotWithShape="1">
          <a:blip r:embed="rId6">
            <a:alphaModFix amt="99000"/>
          </a:blip>
          <a:srcRect b="4942" l="5302" r="3122" t="0"/>
          <a:stretch/>
        </p:blipFill>
        <p:spPr>
          <a:xfrm>
            <a:off x="7479725" y="2778800"/>
            <a:ext cx="996900" cy="60845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7"/>
          <p:cNvSpPr txBox="1"/>
          <p:nvPr/>
        </p:nvSpPr>
        <p:spPr>
          <a:xfrm>
            <a:off x="311700" y="213700"/>
            <a:ext cx="85206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Acceptor </a:t>
            </a:r>
            <a:r>
              <a:rPr lang="en" sz="2600">
                <a:solidFill>
                  <a:srgbClr val="1155C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Removal</a:t>
            </a: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 project </a:t>
            </a:r>
            <a:endParaRPr sz="26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146" name="Google Shape;146;p17"/>
          <p:cNvPicPr preferRelativeResize="0"/>
          <p:nvPr/>
        </p:nvPicPr>
        <p:blipFill rotWithShape="1">
          <a:blip r:embed="rId7">
            <a:alphaModFix/>
          </a:blip>
          <a:srcRect b="-3103" l="0" r="0" t="0"/>
          <a:stretch/>
        </p:blipFill>
        <p:spPr>
          <a:xfrm>
            <a:off x="3179780" y="2908588"/>
            <a:ext cx="1020045" cy="3488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ome" id="147" name="Google Shape;147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99586" y="2945824"/>
            <a:ext cx="1193725" cy="27442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7"/>
          <p:cNvSpPr txBox="1"/>
          <p:nvPr/>
        </p:nvSpPr>
        <p:spPr>
          <a:xfrm>
            <a:off x="3678055" y="1496863"/>
            <a:ext cx="2076600" cy="4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 u="sng">
                <a:solidFill>
                  <a:srgbClr val="1155CC"/>
                </a:solidFill>
              </a:rPr>
              <a:t>Working group</a:t>
            </a:r>
            <a:endParaRPr b="1" sz="1800" u="sng">
              <a:solidFill>
                <a:srgbClr val="1155CC"/>
              </a:solidFill>
            </a:endParaRPr>
          </a:p>
        </p:txBody>
      </p:sp>
      <p:sp>
        <p:nvSpPr>
          <p:cNvPr id="149" name="Google Shape;149;p17"/>
          <p:cNvSpPr/>
          <p:nvPr/>
        </p:nvSpPr>
        <p:spPr>
          <a:xfrm rot="-5400000">
            <a:off x="-2776675" y="3313500"/>
            <a:ext cx="5887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Yana Gurimskaya, 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3rd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RD50 Workshop, 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-2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of November, 201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, CERN, Geneva, Switzerland</a:t>
            </a:r>
            <a:endParaRPr i="0" sz="9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0" name="Google Shape;150;p1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1" name="Google Shape;151;p17"/>
          <p:cNvPicPr preferRelativeResize="0"/>
          <p:nvPr/>
        </p:nvPicPr>
        <p:blipFill rotWithShape="1">
          <a:blip r:embed="rId8">
            <a:alphaModFix/>
          </a:blip>
          <a:srcRect b="18393" l="18719" r="18100" t="18005"/>
          <a:stretch/>
        </p:blipFill>
        <p:spPr>
          <a:xfrm>
            <a:off x="5603161" y="2751224"/>
            <a:ext cx="744287" cy="6769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ome" id="156" name="Google Shape;156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47495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18"/>
          <p:cNvSpPr txBox="1"/>
          <p:nvPr/>
        </p:nvSpPr>
        <p:spPr>
          <a:xfrm>
            <a:off x="311700" y="213700"/>
            <a:ext cx="87168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Acceptor </a:t>
            </a:r>
            <a:r>
              <a:rPr lang="en" sz="2600">
                <a:solidFill>
                  <a:srgbClr val="1155C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Removal</a:t>
            </a:r>
            <a:r>
              <a:rPr lang="en" sz="2600">
                <a:latin typeface="Montserrat SemiBold"/>
                <a:ea typeface="Montserrat SemiBold"/>
                <a:cs typeface="Montserrat SemiBold"/>
                <a:sym typeface="Montserrat SemiBold"/>
              </a:rPr>
              <a:t> project: materials and samples</a:t>
            </a:r>
            <a:endParaRPr sz="26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59" name="Google Shape;159;p18"/>
          <p:cNvSpPr txBox="1"/>
          <p:nvPr/>
        </p:nvSpPr>
        <p:spPr>
          <a:xfrm>
            <a:off x="341925" y="781425"/>
            <a:ext cx="8520600" cy="31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In the framework of RD50 collaboration</a:t>
            </a:r>
            <a:endParaRPr>
              <a:solidFill>
                <a:srgbClr val="99999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160" name="Google Shape;160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89344" y="2199429"/>
            <a:ext cx="4376304" cy="304733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1" name="Google Shape;161;p18"/>
          <p:cNvCxnSpPr/>
          <p:nvPr/>
        </p:nvCxnSpPr>
        <p:spPr>
          <a:xfrm rot="10800000">
            <a:off x="1786477" y="2607131"/>
            <a:ext cx="2268900" cy="9357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EE795B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162" name="Google Shape;162;p18"/>
          <p:cNvCxnSpPr/>
          <p:nvPr/>
        </p:nvCxnSpPr>
        <p:spPr>
          <a:xfrm flipH="1">
            <a:off x="4669516" y="2449543"/>
            <a:ext cx="2487600" cy="9450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EE795B"/>
            </a:solidFill>
            <a:prstDash val="solid"/>
            <a:round/>
            <a:headEnd len="med" w="med" type="oval"/>
            <a:tailEnd len="med" w="med" type="none"/>
          </a:ln>
        </p:spPr>
      </p:cxnSp>
      <p:cxnSp>
        <p:nvCxnSpPr>
          <p:cNvPr id="163" name="Google Shape;163;p18"/>
          <p:cNvCxnSpPr/>
          <p:nvPr/>
        </p:nvCxnSpPr>
        <p:spPr>
          <a:xfrm flipH="1">
            <a:off x="1747077" y="3675799"/>
            <a:ext cx="2229900" cy="1044000"/>
          </a:xfrm>
          <a:prstGeom prst="bentConnector3">
            <a:avLst>
              <a:gd fmla="val 47467" name="adj1"/>
            </a:avLst>
          </a:prstGeom>
          <a:noFill/>
          <a:ln cap="flat" cmpd="sng" w="19050">
            <a:solidFill>
              <a:srgbClr val="EE795B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164" name="Google Shape;164;p18"/>
          <p:cNvSpPr txBox="1"/>
          <p:nvPr/>
        </p:nvSpPr>
        <p:spPr>
          <a:xfrm>
            <a:off x="7157125" y="1805300"/>
            <a:ext cx="1940400" cy="10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EPI</a:t>
            </a:r>
            <a:br>
              <a:rPr lang="en" sz="1200"/>
            </a:br>
            <a:r>
              <a:rPr lang="en" sz="1200">
                <a:solidFill>
                  <a:schemeClr val="dk1"/>
                </a:solidFill>
              </a:rPr>
              <a:t>Resistivity 𝞺 ~ </a:t>
            </a:r>
            <a:r>
              <a:rPr lang="en" sz="1200"/>
              <a:t>10   (limited amount), 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50, 250 or 1000 Ω·cm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 50, 100 or 275 μm </a:t>
            </a:r>
            <a:endParaRPr sz="1200"/>
          </a:p>
        </p:txBody>
      </p:sp>
      <p:sp>
        <p:nvSpPr>
          <p:cNvPr id="165" name="Google Shape;165;p18"/>
          <p:cNvSpPr txBox="1"/>
          <p:nvPr/>
        </p:nvSpPr>
        <p:spPr>
          <a:xfrm>
            <a:off x="194925" y="1983125"/>
            <a:ext cx="2177700" cy="73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Fz</a:t>
            </a:r>
            <a:br>
              <a:rPr lang="en" sz="1200"/>
            </a:br>
            <a:r>
              <a:rPr lang="en" sz="1200"/>
              <a:t>Resistivity 𝞺 &gt;10 000 Ω·cm</a:t>
            </a:r>
            <a:br>
              <a:rPr lang="en" sz="1200"/>
            </a:br>
            <a:r>
              <a:rPr lang="en" sz="1200"/>
              <a:t>285 μm </a:t>
            </a:r>
            <a:endParaRPr sz="1200"/>
          </a:p>
        </p:txBody>
      </p:sp>
      <p:sp>
        <p:nvSpPr>
          <p:cNvPr id="166" name="Google Shape;166;p18"/>
          <p:cNvSpPr txBox="1"/>
          <p:nvPr/>
        </p:nvSpPr>
        <p:spPr>
          <a:xfrm>
            <a:off x="203325" y="4110325"/>
            <a:ext cx="2008500" cy="73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Cz</a:t>
            </a:r>
            <a:br>
              <a:rPr lang="en" sz="1200"/>
            </a:br>
            <a:r>
              <a:rPr lang="en" sz="1200">
                <a:solidFill>
                  <a:schemeClr val="dk1"/>
                </a:solidFill>
              </a:rPr>
              <a:t>Resistivity 𝞺 ~ </a:t>
            </a:r>
            <a:r>
              <a:rPr lang="en" sz="1200"/>
              <a:t>100 Ω·cm</a:t>
            </a:r>
            <a:br>
              <a:rPr lang="en" sz="1200"/>
            </a:br>
            <a:r>
              <a:rPr lang="en" sz="1200"/>
              <a:t>100 or 285 μm </a:t>
            </a:r>
            <a:endParaRPr sz="1200"/>
          </a:p>
        </p:txBody>
      </p:sp>
      <p:pic>
        <p:nvPicPr>
          <p:cNvPr id="167" name="Google Shape;167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8700" y="3285508"/>
            <a:ext cx="2229900" cy="2337992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18"/>
          <p:cNvSpPr txBox="1"/>
          <p:nvPr/>
        </p:nvSpPr>
        <p:spPr>
          <a:xfrm>
            <a:off x="7936216" y="5324533"/>
            <a:ext cx="740100" cy="23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</a:rPr>
              <a:t>2,5 mm</a:t>
            </a:r>
            <a:endParaRPr b="1" sz="1000"/>
          </a:p>
        </p:txBody>
      </p:sp>
      <p:sp>
        <p:nvSpPr>
          <p:cNvPr id="169" name="Google Shape;169;p18"/>
          <p:cNvSpPr txBox="1"/>
          <p:nvPr/>
        </p:nvSpPr>
        <p:spPr>
          <a:xfrm>
            <a:off x="5773025" y="3150500"/>
            <a:ext cx="999300" cy="3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FFFFFF"/>
                </a:solidFill>
              </a:rPr>
              <a:t>50 μm</a:t>
            </a:r>
            <a:endParaRPr b="1"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t/>
            </a:r>
            <a:endParaRPr/>
          </a:p>
        </p:txBody>
      </p:sp>
      <p:pic>
        <p:nvPicPr>
          <p:cNvPr id="170" name="Google Shape;170;p18"/>
          <p:cNvPicPr preferRelativeResize="0"/>
          <p:nvPr/>
        </p:nvPicPr>
        <p:blipFill rotWithShape="1">
          <a:blip r:embed="rId7">
            <a:alphaModFix/>
          </a:blip>
          <a:srcRect b="75316" l="15494" r="60309" t="13169"/>
          <a:stretch/>
        </p:blipFill>
        <p:spPr>
          <a:xfrm>
            <a:off x="5393642" y="5324534"/>
            <a:ext cx="1372005" cy="3736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1" name="Google Shape;171;p18"/>
          <p:cNvCxnSpPr/>
          <p:nvPr/>
        </p:nvCxnSpPr>
        <p:spPr>
          <a:xfrm>
            <a:off x="6936000" y="3308750"/>
            <a:ext cx="5721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2" name="Google Shape;172;p18"/>
          <p:cNvCxnSpPr/>
          <p:nvPr/>
        </p:nvCxnSpPr>
        <p:spPr>
          <a:xfrm>
            <a:off x="6936000" y="3390525"/>
            <a:ext cx="5721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3" name="Google Shape;173;p18"/>
          <p:cNvCxnSpPr/>
          <p:nvPr/>
        </p:nvCxnSpPr>
        <p:spPr>
          <a:xfrm rot="5400000">
            <a:off x="7662700" y="5200575"/>
            <a:ext cx="5721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4" name="Google Shape;174;p18"/>
          <p:cNvCxnSpPr/>
          <p:nvPr/>
        </p:nvCxnSpPr>
        <p:spPr>
          <a:xfrm rot="5400000">
            <a:off x="8387125" y="5200575"/>
            <a:ext cx="5721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5" name="Google Shape;175;p18"/>
          <p:cNvCxnSpPr/>
          <p:nvPr/>
        </p:nvCxnSpPr>
        <p:spPr>
          <a:xfrm>
            <a:off x="8046720" y="5560800"/>
            <a:ext cx="5721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6" name="Google Shape;176;p18"/>
          <p:cNvSpPr/>
          <p:nvPr/>
        </p:nvSpPr>
        <p:spPr>
          <a:xfrm rot="-5400000">
            <a:off x="-2776675" y="3313500"/>
            <a:ext cx="5887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Yana Gurimskaya, 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3rd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RD50 Workshop, 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-2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of November, 201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, CERN, Geneva, Switzerland</a:t>
            </a:r>
            <a:endParaRPr i="0" sz="9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7" name="Google Shape;177;p1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ome" id="182" name="Google Shape;182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60520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9"/>
          <p:cNvSpPr txBox="1"/>
          <p:nvPr/>
        </p:nvSpPr>
        <p:spPr>
          <a:xfrm>
            <a:off x="311700" y="213700"/>
            <a:ext cx="85206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Montserrat SemiBold"/>
                <a:ea typeface="Montserrat SemiBold"/>
                <a:cs typeface="Montserrat SemiBold"/>
                <a:sym typeface="Montserrat SemiBold"/>
              </a:rPr>
              <a:t>Irradiation</a:t>
            </a:r>
            <a:r>
              <a:rPr lang="en" sz="2800">
                <a:solidFill>
                  <a:srgbClr val="566579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r>
              <a:rPr lang="en" sz="2800">
                <a:solidFill>
                  <a:srgbClr val="1155C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Campaign </a:t>
            </a:r>
            <a:r>
              <a:rPr lang="en" sz="2800">
                <a:latin typeface="Montserrat SemiBold"/>
                <a:ea typeface="Montserrat SemiBold"/>
                <a:cs typeface="Montserrat SemiBold"/>
                <a:sym typeface="Montserrat SemiBold"/>
              </a:rPr>
              <a:t>and Distribution</a:t>
            </a:r>
            <a:endParaRPr sz="28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85" name="Google Shape;185;p19"/>
          <p:cNvSpPr/>
          <p:nvPr/>
        </p:nvSpPr>
        <p:spPr>
          <a:xfrm>
            <a:off x="392850" y="1803475"/>
            <a:ext cx="2587800" cy="14982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9"/>
          <p:cNvSpPr/>
          <p:nvPr/>
        </p:nvSpPr>
        <p:spPr>
          <a:xfrm>
            <a:off x="3413038" y="1803475"/>
            <a:ext cx="2587800" cy="14982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9"/>
          <p:cNvSpPr/>
          <p:nvPr/>
        </p:nvSpPr>
        <p:spPr>
          <a:xfrm>
            <a:off x="1279350" y="2872925"/>
            <a:ext cx="814800" cy="814800"/>
          </a:xfrm>
          <a:prstGeom prst="ellipse">
            <a:avLst/>
          </a:prstGeom>
          <a:solidFill>
            <a:srgbClr val="EE79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9"/>
          <p:cNvSpPr/>
          <p:nvPr/>
        </p:nvSpPr>
        <p:spPr>
          <a:xfrm>
            <a:off x="4299539" y="2872925"/>
            <a:ext cx="814800" cy="814800"/>
          </a:xfrm>
          <a:prstGeom prst="ellipse">
            <a:avLst/>
          </a:prstGeom>
          <a:solidFill>
            <a:srgbClr val="EE79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9"/>
          <p:cNvSpPr txBox="1"/>
          <p:nvPr/>
        </p:nvSpPr>
        <p:spPr>
          <a:xfrm>
            <a:off x="412525" y="3761700"/>
            <a:ext cx="2548500" cy="93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46 samples in total irradiated with 10 different fluences (1E10 - 5E14 </a:t>
            </a:r>
            <a:r>
              <a:rPr lang="en" sz="900">
                <a:solidFill>
                  <a:schemeClr val="dk1"/>
                </a:solidFill>
              </a:rPr>
              <a:t>p/cm</a:t>
            </a:r>
            <a:r>
              <a:rPr baseline="30000" lang="en" sz="900">
                <a:solidFill>
                  <a:schemeClr val="dk1"/>
                </a:solidFill>
              </a:rPr>
              <a:t>2</a:t>
            </a:r>
            <a:r>
              <a:rPr lang="en" sz="900"/>
              <a:t>)</a:t>
            </a:r>
            <a:endParaRPr sz="900"/>
          </a:p>
        </p:txBody>
      </p:sp>
      <p:sp>
        <p:nvSpPr>
          <p:cNvPr id="190" name="Google Shape;190;p19"/>
          <p:cNvSpPr txBox="1"/>
          <p:nvPr/>
        </p:nvSpPr>
        <p:spPr>
          <a:xfrm>
            <a:off x="3431325" y="3761700"/>
            <a:ext cx="2548500" cy="93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43 samples in total irradiated with 10 different fluences (6E09 - 3E14 </a:t>
            </a:r>
            <a:r>
              <a:rPr lang="en" sz="900">
                <a:solidFill>
                  <a:schemeClr val="dk1"/>
                </a:solidFill>
              </a:rPr>
              <a:t>n</a:t>
            </a:r>
            <a:r>
              <a:rPr baseline="-25000" lang="en" sz="900">
                <a:solidFill>
                  <a:schemeClr val="dk1"/>
                </a:solidFill>
              </a:rPr>
              <a:t>1MeV</a:t>
            </a:r>
            <a:r>
              <a:rPr lang="en" sz="900">
                <a:solidFill>
                  <a:schemeClr val="dk1"/>
                </a:solidFill>
              </a:rPr>
              <a:t>/cm</a:t>
            </a:r>
            <a:r>
              <a:rPr baseline="30000" lang="en" sz="900">
                <a:solidFill>
                  <a:schemeClr val="dk1"/>
                </a:solidFill>
              </a:rPr>
              <a:t>2</a:t>
            </a:r>
            <a:r>
              <a:rPr lang="en" sz="900"/>
              <a:t>)</a:t>
            </a:r>
            <a:endParaRPr sz="900"/>
          </a:p>
        </p:txBody>
      </p:sp>
      <p:sp>
        <p:nvSpPr>
          <p:cNvPr id="191" name="Google Shape;191;p19"/>
          <p:cNvSpPr txBox="1"/>
          <p:nvPr/>
        </p:nvSpPr>
        <p:spPr>
          <a:xfrm>
            <a:off x="412525" y="1343450"/>
            <a:ext cx="2548500" cy="3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50">
                <a:latin typeface="Trebuchet MS"/>
                <a:ea typeface="Trebuchet MS"/>
                <a:cs typeface="Trebuchet MS"/>
                <a:sym typeface="Trebuchet MS"/>
              </a:rPr>
              <a:t>Proton Irradiation</a:t>
            </a:r>
            <a:endParaRPr sz="185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92" name="Google Shape;192;p19"/>
          <p:cNvSpPr txBox="1"/>
          <p:nvPr/>
        </p:nvSpPr>
        <p:spPr>
          <a:xfrm>
            <a:off x="3416775" y="1343450"/>
            <a:ext cx="2587800" cy="3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50">
                <a:latin typeface="Trebuchet MS"/>
                <a:ea typeface="Trebuchet MS"/>
                <a:cs typeface="Trebuchet MS"/>
                <a:sym typeface="Trebuchet MS"/>
              </a:rPr>
              <a:t>Neutron Irradiation</a:t>
            </a:r>
            <a:endParaRPr sz="185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93" name="Google Shape;193;p19"/>
          <p:cNvSpPr txBox="1"/>
          <p:nvPr/>
        </p:nvSpPr>
        <p:spPr>
          <a:xfrm>
            <a:off x="341925" y="781425"/>
            <a:ext cx="8520600" cy="31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In the framework of the Acceptor Removal project</a:t>
            </a:r>
            <a:endParaRPr>
              <a:solidFill>
                <a:srgbClr val="999999"/>
              </a:solidFill>
            </a:endParaRPr>
          </a:p>
        </p:txBody>
      </p:sp>
      <p:pic>
        <p:nvPicPr>
          <p:cNvPr id="194" name="Google Shape;194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72387" y="6465500"/>
            <a:ext cx="4199225" cy="245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ps-irrad.web.cern.ch/images/logo.png" id="195" name="Google Shape;195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04675" y="1955875"/>
            <a:ext cx="1364153" cy="465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rcp.ijs.si/ric/Logo_eng.png" id="196" name="Google Shape;196;p1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505767" y="1976374"/>
            <a:ext cx="2409821" cy="42460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19"/>
          <p:cNvSpPr/>
          <p:nvPr/>
        </p:nvSpPr>
        <p:spPr>
          <a:xfrm>
            <a:off x="6394788" y="1803475"/>
            <a:ext cx="2587800" cy="14982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19"/>
          <p:cNvSpPr/>
          <p:nvPr/>
        </p:nvSpPr>
        <p:spPr>
          <a:xfrm>
            <a:off x="7281300" y="2892150"/>
            <a:ext cx="814800" cy="795600"/>
          </a:xfrm>
          <a:prstGeom prst="ellipse">
            <a:avLst/>
          </a:prstGeom>
          <a:solidFill>
            <a:srgbClr val="EE79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19"/>
          <p:cNvSpPr txBox="1"/>
          <p:nvPr/>
        </p:nvSpPr>
        <p:spPr>
          <a:xfrm>
            <a:off x="6414450" y="3801450"/>
            <a:ext cx="2548500" cy="93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Discussion in progress</a:t>
            </a:r>
            <a:endParaRPr sz="900"/>
          </a:p>
        </p:txBody>
      </p:sp>
      <p:sp>
        <p:nvSpPr>
          <p:cNvPr id="200" name="Google Shape;200;p19"/>
          <p:cNvSpPr txBox="1"/>
          <p:nvPr/>
        </p:nvSpPr>
        <p:spPr>
          <a:xfrm>
            <a:off x="6394800" y="1344275"/>
            <a:ext cx="2587800" cy="3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50">
                <a:latin typeface="Trebuchet MS"/>
                <a:ea typeface="Trebuchet MS"/>
                <a:cs typeface="Trebuchet MS"/>
                <a:sym typeface="Trebuchet MS"/>
              </a:rPr>
              <a:t>Electron Irradiation </a:t>
            </a:r>
            <a:endParaRPr sz="185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01" name="Google Shape;201;p19"/>
          <p:cNvSpPr txBox="1"/>
          <p:nvPr/>
        </p:nvSpPr>
        <p:spPr>
          <a:xfrm>
            <a:off x="1256650" y="3117200"/>
            <a:ext cx="915000" cy="3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24 GeV/c</a:t>
            </a:r>
            <a:endParaRPr b="1" sz="1200"/>
          </a:p>
        </p:txBody>
      </p:sp>
      <p:sp>
        <p:nvSpPr>
          <p:cNvPr id="202" name="Google Shape;202;p19"/>
          <p:cNvSpPr txBox="1"/>
          <p:nvPr/>
        </p:nvSpPr>
        <p:spPr>
          <a:xfrm>
            <a:off x="7281300" y="3117200"/>
            <a:ext cx="814800" cy="3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3.5 MeV</a:t>
            </a:r>
            <a:endParaRPr b="1" sz="1200"/>
          </a:p>
        </p:txBody>
      </p:sp>
      <p:pic>
        <p:nvPicPr>
          <p:cNvPr id="203" name="Google Shape;203;p19"/>
          <p:cNvPicPr preferRelativeResize="0"/>
          <p:nvPr/>
        </p:nvPicPr>
        <p:blipFill rotWithShape="1">
          <a:blip r:embed="rId8">
            <a:alphaModFix amt="99000"/>
          </a:blip>
          <a:srcRect b="4942" l="5299" r="1893" t="0"/>
          <a:stretch/>
        </p:blipFill>
        <p:spPr>
          <a:xfrm>
            <a:off x="7131850" y="1932550"/>
            <a:ext cx="1113702" cy="653275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19"/>
          <p:cNvSpPr txBox="1"/>
          <p:nvPr/>
        </p:nvSpPr>
        <p:spPr>
          <a:xfrm>
            <a:off x="4351925" y="3125538"/>
            <a:ext cx="749100" cy="3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reactor</a:t>
            </a:r>
            <a:endParaRPr b="1" sz="1200"/>
          </a:p>
        </p:txBody>
      </p:sp>
      <p:sp>
        <p:nvSpPr>
          <p:cNvPr id="205" name="Google Shape;205;p19"/>
          <p:cNvSpPr txBox="1"/>
          <p:nvPr/>
        </p:nvSpPr>
        <p:spPr>
          <a:xfrm>
            <a:off x="3991925" y="5952425"/>
            <a:ext cx="1469100" cy="4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1155CC"/>
                </a:solidFill>
                <a:latin typeface="Montserrat"/>
                <a:ea typeface="Montserrat"/>
                <a:cs typeface="Montserrat"/>
                <a:sym typeface="Montserrat"/>
              </a:rPr>
              <a:t>distribution</a:t>
            </a:r>
            <a:endParaRPr b="1">
              <a:solidFill>
                <a:srgbClr val="1155C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6" name="Google Shape;206;p19"/>
          <p:cNvSpPr/>
          <p:nvPr/>
        </p:nvSpPr>
        <p:spPr>
          <a:xfrm>
            <a:off x="1488300" y="4626175"/>
            <a:ext cx="5392650" cy="1066049"/>
          </a:xfrm>
          <a:custGeom>
            <a:rect b="b" l="l" r="r" t="t"/>
            <a:pathLst>
              <a:path extrusionOk="0" h="45763" w="215706">
                <a:moveTo>
                  <a:pt x="124821" y="0"/>
                </a:moveTo>
                <a:cubicBezTo>
                  <a:pt x="107951" y="3615"/>
                  <a:pt x="90833" y="6127"/>
                  <a:pt x="74118" y="10400"/>
                </a:cubicBezTo>
                <a:cubicBezTo>
                  <a:pt x="70618" y="11295"/>
                  <a:pt x="65541" y="12335"/>
                  <a:pt x="64757" y="15861"/>
                </a:cubicBezTo>
                <a:cubicBezTo>
                  <a:pt x="62640" y="25388"/>
                  <a:pt x="82580" y="25098"/>
                  <a:pt x="92319" y="25741"/>
                </a:cubicBezTo>
                <a:cubicBezTo>
                  <a:pt x="99502" y="26216"/>
                  <a:pt x="111783" y="31841"/>
                  <a:pt x="113901" y="24961"/>
                </a:cubicBezTo>
                <a:cubicBezTo>
                  <a:pt x="115298" y="20423"/>
                  <a:pt x="105333" y="20483"/>
                  <a:pt x="100640" y="19761"/>
                </a:cubicBezTo>
                <a:cubicBezTo>
                  <a:pt x="92576" y="18520"/>
                  <a:pt x="83230" y="14324"/>
                  <a:pt x="76198" y="18461"/>
                </a:cubicBezTo>
                <a:cubicBezTo>
                  <a:pt x="74674" y="19357"/>
                  <a:pt x="73908" y="22411"/>
                  <a:pt x="75158" y="23661"/>
                </a:cubicBezTo>
                <a:cubicBezTo>
                  <a:pt x="82886" y="31391"/>
                  <a:pt x="96470" y="29760"/>
                  <a:pt x="107400" y="29642"/>
                </a:cubicBezTo>
                <a:cubicBezTo>
                  <a:pt x="132380" y="29373"/>
                  <a:pt x="156979" y="23207"/>
                  <a:pt x="181506" y="18461"/>
                </a:cubicBezTo>
                <a:cubicBezTo>
                  <a:pt x="183293" y="18115"/>
                  <a:pt x="185596" y="17263"/>
                  <a:pt x="186966" y="18461"/>
                </a:cubicBezTo>
                <a:cubicBezTo>
                  <a:pt x="188077" y="19433"/>
                  <a:pt x="186658" y="21519"/>
                  <a:pt x="187226" y="22881"/>
                </a:cubicBezTo>
                <a:cubicBezTo>
                  <a:pt x="188523" y="25993"/>
                  <a:pt x="190973" y="29357"/>
                  <a:pt x="194247" y="30162"/>
                </a:cubicBezTo>
                <a:cubicBezTo>
                  <a:pt x="200532" y="31707"/>
                  <a:pt x="207029" y="33166"/>
                  <a:pt x="213488" y="32762"/>
                </a:cubicBezTo>
                <a:cubicBezTo>
                  <a:pt x="214735" y="32684"/>
                  <a:pt x="216076" y="30784"/>
                  <a:pt x="215568" y="29642"/>
                </a:cubicBezTo>
                <a:cubicBezTo>
                  <a:pt x="213000" y="23865"/>
                  <a:pt x="205001" y="22296"/>
                  <a:pt x="198927" y="20541"/>
                </a:cubicBezTo>
                <a:cubicBezTo>
                  <a:pt x="195896" y="19665"/>
                  <a:pt x="192171" y="15830"/>
                  <a:pt x="189826" y="17941"/>
                </a:cubicBezTo>
                <a:cubicBezTo>
                  <a:pt x="187113" y="20382"/>
                  <a:pt x="188968" y="25213"/>
                  <a:pt x="189046" y="28862"/>
                </a:cubicBezTo>
                <a:cubicBezTo>
                  <a:pt x="189127" y="32647"/>
                  <a:pt x="189552" y="37044"/>
                  <a:pt x="192166" y="39782"/>
                </a:cubicBezTo>
                <a:cubicBezTo>
                  <a:pt x="192355" y="39980"/>
                  <a:pt x="197973" y="43930"/>
                  <a:pt x="197107" y="43683"/>
                </a:cubicBezTo>
                <a:cubicBezTo>
                  <a:pt x="178589" y="38395"/>
                  <a:pt x="158853" y="36341"/>
                  <a:pt x="139643" y="37702"/>
                </a:cubicBezTo>
                <a:cubicBezTo>
                  <a:pt x="133072" y="38168"/>
                  <a:pt x="125430" y="40993"/>
                  <a:pt x="119881" y="37442"/>
                </a:cubicBezTo>
                <a:cubicBezTo>
                  <a:pt x="112926" y="32991"/>
                  <a:pt x="104813" y="30332"/>
                  <a:pt x="96739" y="28602"/>
                </a:cubicBezTo>
                <a:cubicBezTo>
                  <a:pt x="93523" y="27913"/>
                  <a:pt x="93463" y="34677"/>
                  <a:pt x="93619" y="37962"/>
                </a:cubicBezTo>
                <a:cubicBezTo>
                  <a:pt x="93663" y="38895"/>
                  <a:pt x="93859" y="41044"/>
                  <a:pt x="94659" y="40563"/>
                </a:cubicBezTo>
                <a:cubicBezTo>
                  <a:pt x="97958" y="38581"/>
                  <a:pt x="94438" y="32731"/>
                  <a:pt x="93099" y="29122"/>
                </a:cubicBezTo>
                <a:cubicBezTo>
                  <a:pt x="88906" y="17819"/>
                  <a:pt x="72494" y="15205"/>
                  <a:pt x="60597" y="13261"/>
                </a:cubicBezTo>
                <a:cubicBezTo>
                  <a:pt x="46275" y="10921"/>
                  <a:pt x="27975" y="6689"/>
                  <a:pt x="17174" y="16381"/>
                </a:cubicBezTo>
                <a:cubicBezTo>
                  <a:pt x="14705" y="18597"/>
                  <a:pt x="12182" y="22841"/>
                  <a:pt x="13793" y="25741"/>
                </a:cubicBezTo>
                <a:cubicBezTo>
                  <a:pt x="15054" y="28012"/>
                  <a:pt x="19103" y="31077"/>
                  <a:pt x="20814" y="29122"/>
                </a:cubicBezTo>
                <a:cubicBezTo>
                  <a:pt x="24873" y="24483"/>
                  <a:pt x="10136" y="18202"/>
                  <a:pt x="4433" y="20541"/>
                </a:cubicBezTo>
                <a:cubicBezTo>
                  <a:pt x="1082" y="21916"/>
                  <a:pt x="-977" y="27390"/>
                  <a:pt x="532" y="30682"/>
                </a:cubicBezTo>
                <a:cubicBezTo>
                  <a:pt x="3424" y="36990"/>
                  <a:pt x="14382" y="35897"/>
                  <a:pt x="21074" y="34062"/>
                </a:cubicBezTo>
                <a:cubicBezTo>
                  <a:pt x="22680" y="33622"/>
                  <a:pt x="26274" y="31982"/>
                  <a:pt x="24974" y="30942"/>
                </a:cubicBezTo>
                <a:cubicBezTo>
                  <a:pt x="24185" y="30311"/>
                  <a:pt x="22774" y="32760"/>
                  <a:pt x="23414" y="33542"/>
                </a:cubicBezTo>
                <a:cubicBezTo>
                  <a:pt x="27585" y="38640"/>
                  <a:pt x="36778" y="35112"/>
                  <a:pt x="43175" y="33542"/>
                </a:cubicBezTo>
                <a:cubicBezTo>
                  <a:pt x="51796" y="31426"/>
                  <a:pt x="64290" y="30262"/>
                  <a:pt x="67097" y="21841"/>
                </a:cubicBezTo>
                <a:cubicBezTo>
                  <a:pt x="67629" y="20245"/>
                  <a:pt x="64442" y="18228"/>
                  <a:pt x="62937" y="18981"/>
                </a:cubicBezTo>
                <a:cubicBezTo>
                  <a:pt x="59503" y="20698"/>
                  <a:pt x="54080" y="27334"/>
                  <a:pt x="57477" y="29122"/>
                </a:cubicBezTo>
                <a:cubicBezTo>
                  <a:pt x="64254" y="32688"/>
                  <a:pt x="73874" y="31118"/>
                  <a:pt x="80358" y="27042"/>
                </a:cubicBezTo>
                <a:cubicBezTo>
                  <a:pt x="81343" y="26423"/>
                  <a:pt x="82858" y="23237"/>
                  <a:pt x="81918" y="23921"/>
                </a:cubicBezTo>
                <a:cubicBezTo>
                  <a:pt x="79457" y="25712"/>
                  <a:pt x="76972" y="30067"/>
                  <a:pt x="78798" y="32502"/>
                </a:cubicBezTo>
                <a:cubicBezTo>
                  <a:pt x="82514" y="37456"/>
                  <a:pt x="91254" y="31936"/>
                  <a:pt x="97259" y="30422"/>
                </a:cubicBezTo>
                <a:cubicBezTo>
                  <a:pt x="111233" y="26898"/>
                  <a:pt x="110079" y="26502"/>
                  <a:pt x="123001" y="22361"/>
                </a:cubicBezTo>
                <a:cubicBezTo>
                  <a:pt x="129452" y="20293"/>
                  <a:pt x="135760" y="15989"/>
                  <a:pt x="142503" y="16641"/>
                </a:cubicBezTo>
                <a:cubicBezTo>
                  <a:pt x="150066" y="17373"/>
                  <a:pt x="156130" y="23742"/>
                  <a:pt x="161744" y="28862"/>
                </a:cubicBezTo>
                <a:cubicBezTo>
                  <a:pt x="163345" y="30322"/>
                  <a:pt x="166405" y="32033"/>
                  <a:pt x="165644" y="34062"/>
                </a:cubicBezTo>
                <a:cubicBezTo>
                  <a:pt x="164038" y="38345"/>
                  <a:pt x="155734" y="33595"/>
                  <a:pt x="152123" y="36402"/>
                </a:cubicBezTo>
                <a:cubicBezTo>
                  <a:pt x="149974" y="38073"/>
                  <a:pt x="155058" y="41064"/>
                  <a:pt x="157064" y="42903"/>
                </a:cubicBezTo>
                <a:cubicBezTo>
                  <a:pt x="158104" y="43856"/>
                  <a:pt x="155282" y="45317"/>
                  <a:pt x="153944" y="45763"/>
                </a:cubicBezTo>
              </a:path>
            </a:pathLst>
          </a:custGeom>
          <a:noFill/>
          <a:ln cap="flat" cmpd="sng" w="9525">
            <a:solidFill>
              <a:srgbClr val="EE795B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07" name="Google Shape;207;p19"/>
          <p:cNvSpPr/>
          <p:nvPr/>
        </p:nvSpPr>
        <p:spPr>
          <a:xfrm>
            <a:off x="1476971" y="4626175"/>
            <a:ext cx="7131325" cy="1249975"/>
          </a:xfrm>
          <a:custGeom>
            <a:rect b="b" l="l" r="r" t="t"/>
            <a:pathLst>
              <a:path extrusionOk="0" h="49999" w="285253">
                <a:moveTo>
                  <a:pt x="18667" y="0"/>
                </a:moveTo>
                <a:cubicBezTo>
                  <a:pt x="46594" y="11500"/>
                  <a:pt x="78952" y="4372"/>
                  <a:pt x="109153" y="4680"/>
                </a:cubicBezTo>
                <a:cubicBezTo>
                  <a:pt x="126446" y="4856"/>
                  <a:pt x="126443" y="5030"/>
                  <a:pt x="143736" y="5200"/>
                </a:cubicBezTo>
                <a:cubicBezTo>
                  <a:pt x="152966" y="5290"/>
                  <a:pt x="152995" y="4474"/>
                  <a:pt x="162197" y="5200"/>
                </a:cubicBezTo>
                <a:cubicBezTo>
                  <a:pt x="163209" y="5280"/>
                  <a:pt x="164396" y="6288"/>
                  <a:pt x="163497" y="6760"/>
                </a:cubicBezTo>
                <a:cubicBezTo>
                  <a:pt x="152516" y="12526"/>
                  <a:pt x="139530" y="13236"/>
                  <a:pt x="127355" y="15601"/>
                </a:cubicBezTo>
                <a:cubicBezTo>
                  <a:pt x="103451" y="20244"/>
                  <a:pt x="103327" y="19624"/>
                  <a:pt x="79511" y="24702"/>
                </a:cubicBezTo>
                <a:cubicBezTo>
                  <a:pt x="67946" y="27168"/>
                  <a:pt x="67975" y="27350"/>
                  <a:pt x="56629" y="30682"/>
                </a:cubicBezTo>
                <a:cubicBezTo>
                  <a:pt x="50710" y="32420"/>
                  <a:pt x="42681" y="32807"/>
                  <a:pt x="39728" y="38223"/>
                </a:cubicBezTo>
                <a:cubicBezTo>
                  <a:pt x="39084" y="39404"/>
                  <a:pt x="42312" y="37463"/>
                  <a:pt x="43628" y="37183"/>
                </a:cubicBezTo>
                <a:cubicBezTo>
                  <a:pt x="52535" y="35290"/>
                  <a:pt x="52609" y="35677"/>
                  <a:pt x="61570" y="34062"/>
                </a:cubicBezTo>
                <a:cubicBezTo>
                  <a:pt x="66288" y="33212"/>
                  <a:pt x="73467" y="35230"/>
                  <a:pt x="75611" y="30942"/>
                </a:cubicBezTo>
                <a:cubicBezTo>
                  <a:pt x="76192" y="29779"/>
                  <a:pt x="74310" y="30898"/>
                  <a:pt x="73011" y="30942"/>
                </a:cubicBezTo>
                <a:cubicBezTo>
                  <a:pt x="62738" y="31288"/>
                  <a:pt x="62714" y="30893"/>
                  <a:pt x="52469" y="31722"/>
                </a:cubicBezTo>
                <a:cubicBezTo>
                  <a:pt x="37546" y="32930"/>
                  <a:pt x="22699" y="35127"/>
                  <a:pt x="7746" y="35882"/>
                </a:cubicBezTo>
                <a:cubicBezTo>
                  <a:pt x="5322" y="36004"/>
                  <a:pt x="2063" y="37709"/>
                  <a:pt x="465" y="35882"/>
                </a:cubicBezTo>
                <a:cubicBezTo>
                  <a:pt x="-1424" y="33723"/>
                  <a:pt x="3360" y="30853"/>
                  <a:pt x="4106" y="28082"/>
                </a:cubicBezTo>
                <a:cubicBezTo>
                  <a:pt x="6233" y="20184"/>
                  <a:pt x="2200" y="7716"/>
                  <a:pt x="9566" y="4160"/>
                </a:cubicBezTo>
                <a:cubicBezTo>
                  <a:pt x="16401" y="860"/>
                  <a:pt x="24858" y="4790"/>
                  <a:pt x="32188" y="6760"/>
                </a:cubicBezTo>
                <a:cubicBezTo>
                  <a:pt x="44734" y="10132"/>
                  <a:pt x="44614" y="10565"/>
                  <a:pt x="56889" y="14821"/>
                </a:cubicBezTo>
                <a:cubicBezTo>
                  <a:pt x="72429" y="20210"/>
                  <a:pt x="88749" y="25187"/>
                  <a:pt x="101873" y="35102"/>
                </a:cubicBezTo>
                <a:cubicBezTo>
                  <a:pt x="106141" y="38327"/>
                  <a:pt x="110560" y="44242"/>
                  <a:pt x="109153" y="49403"/>
                </a:cubicBezTo>
                <a:cubicBezTo>
                  <a:pt x="108901" y="50327"/>
                  <a:pt x="107201" y="49966"/>
                  <a:pt x="106293" y="49663"/>
                </a:cubicBezTo>
                <a:cubicBezTo>
                  <a:pt x="97449" y="46715"/>
                  <a:pt x="77868" y="35657"/>
                  <a:pt x="85752" y="30682"/>
                </a:cubicBezTo>
                <a:cubicBezTo>
                  <a:pt x="98133" y="22870"/>
                  <a:pt x="112815" y="19088"/>
                  <a:pt x="127095" y="15861"/>
                </a:cubicBezTo>
                <a:cubicBezTo>
                  <a:pt x="135902" y="13871"/>
                  <a:pt x="145519" y="11608"/>
                  <a:pt x="154137" y="14301"/>
                </a:cubicBezTo>
                <a:cubicBezTo>
                  <a:pt x="159029" y="15829"/>
                  <a:pt x="153096" y="24517"/>
                  <a:pt x="153096" y="29642"/>
                </a:cubicBezTo>
                <a:cubicBezTo>
                  <a:pt x="153096" y="31767"/>
                  <a:pt x="157364" y="31731"/>
                  <a:pt x="159337" y="30942"/>
                </a:cubicBezTo>
                <a:cubicBezTo>
                  <a:pt x="176635" y="24023"/>
                  <a:pt x="189630" y="6712"/>
                  <a:pt x="207960" y="3380"/>
                </a:cubicBezTo>
                <a:cubicBezTo>
                  <a:pt x="213691" y="2338"/>
                  <a:pt x="216369" y="11447"/>
                  <a:pt x="220701" y="15341"/>
                </a:cubicBezTo>
                <a:cubicBezTo>
                  <a:pt x="226214" y="20296"/>
                  <a:pt x="226041" y="20637"/>
                  <a:pt x="232402" y="24442"/>
                </a:cubicBezTo>
                <a:cubicBezTo>
                  <a:pt x="242824" y="30676"/>
                  <a:pt x="254880" y="33984"/>
                  <a:pt x="266725" y="36662"/>
                </a:cubicBezTo>
                <a:cubicBezTo>
                  <a:pt x="272681" y="38009"/>
                  <a:pt x="282195" y="44205"/>
                  <a:pt x="284926" y="38743"/>
                </a:cubicBezTo>
                <a:cubicBezTo>
                  <a:pt x="285923" y="36750"/>
                  <a:pt x="284178" y="34317"/>
                  <a:pt x="283366" y="32242"/>
                </a:cubicBezTo>
                <a:cubicBezTo>
                  <a:pt x="279499" y="22359"/>
                  <a:pt x="268528" y="15663"/>
                  <a:pt x="258404" y="12481"/>
                </a:cubicBezTo>
                <a:cubicBezTo>
                  <a:pt x="236918" y="5728"/>
                  <a:pt x="213523" y="5401"/>
                  <a:pt x="191059" y="7020"/>
                </a:cubicBezTo>
                <a:cubicBezTo>
                  <a:pt x="180172" y="7805"/>
                  <a:pt x="175474" y="23870"/>
                  <a:pt x="173378" y="34582"/>
                </a:cubicBezTo>
                <a:cubicBezTo>
                  <a:pt x="173108" y="35963"/>
                  <a:pt x="173611" y="45584"/>
                  <a:pt x="172858" y="45243"/>
                </a:cubicBezTo>
                <a:cubicBezTo>
                  <a:pt x="154087" y="36737"/>
                  <a:pt x="136641" y="25531"/>
                  <a:pt x="119034" y="14821"/>
                </a:cubicBezTo>
                <a:cubicBezTo>
                  <a:pt x="116102" y="13037"/>
                  <a:pt x="116052" y="13036"/>
                  <a:pt x="113574" y="10661"/>
                </a:cubicBezTo>
                <a:cubicBezTo>
                  <a:pt x="112397" y="9533"/>
                  <a:pt x="112922" y="7982"/>
                  <a:pt x="112534" y="8060"/>
                </a:cubicBezTo>
                <a:cubicBezTo>
                  <a:pt x="108507" y="8867"/>
                  <a:pt x="106825" y="13984"/>
                  <a:pt x="103693" y="16641"/>
                </a:cubicBezTo>
                <a:cubicBezTo>
                  <a:pt x="98771" y="20817"/>
                  <a:pt x="98272" y="20153"/>
                  <a:pt x="93032" y="23922"/>
                </a:cubicBezTo>
                <a:cubicBezTo>
                  <a:pt x="86986" y="28271"/>
                  <a:pt x="88797" y="28871"/>
                  <a:pt x="88092" y="28342"/>
                </a:cubicBezTo>
                <a:cubicBezTo>
                  <a:pt x="86981" y="27508"/>
                  <a:pt x="87316" y="22892"/>
                  <a:pt x="87832" y="24182"/>
                </a:cubicBezTo>
                <a:cubicBezTo>
                  <a:pt x="90706" y="31366"/>
                  <a:pt x="98237" y="36260"/>
                  <a:pt x="105253" y="39523"/>
                </a:cubicBezTo>
                <a:cubicBezTo>
                  <a:pt x="114982" y="44048"/>
                  <a:pt x="126994" y="46363"/>
                  <a:pt x="137235" y="43163"/>
                </a:cubicBezTo>
                <a:cubicBezTo>
                  <a:pt x="138962" y="42623"/>
                  <a:pt x="136995" y="39201"/>
                  <a:pt x="135675" y="37963"/>
                </a:cubicBezTo>
                <a:cubicBezTo>
                  <a:pt x="131893" y="34417"/>
                  <a:pt x="125496" y="33107"/>
                  <a:pt x="123454" y="28342"/>
                </a:cubicBezTo>
                <a:cubicBezTo>
                  <a:pt x="122965" y="27201"/>
                  <a:pt x="122926" y="24274"/>
                  <a:pt x="121894" y="24962"/>
                </a:cubicBezTo>
                <a:cubicBezTo>
                  <a:pt x="120921" y="25611"/>
                  <a:pt x="121829" y="26134"/>
                  <a:pt x="121894" y="27302"/>
                </a:cubicBezTo>
                <a:cubicBezTo>
                  <a:pt x="122017" y="29519"/>
                  <a:pt x="124894" y="31749"/>
                  <a:pt x="127095" y="31462"/>
                </a:cubicBezTo>
                <a:cubicBezTo>
                  <a:pt x="128202" y="31318"/>
                  <a:pt x="132559" y="27569"/>
                  <a:pt x="133335" y="28862"/>
                </a:cubicBezTo>
                <a:cubicBezTo>
                  <a:pt x="134495" y="30796"/>
                  <a:pt x="133622" y="33434"/>
                  <a:pt x="133075" y="35622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pic>
        <p:nvPicPr>
          <p:cNvPr id="208" name="Google Shape;208;p19"/>
          <p:cNvPicPr preferRelativeResize="0"/>
          <p:nvPr/>
        </p:nvPicPr>
        <p:blipFill rotWithShape="1">
          <a:blip r:embed="rId9">
            <a:alphaModFix/>
          </a:blip>
          <a:srcRect b="85471" l="2092" r="79038" t="1507"/>
          <a:stretch/>
        </p:blipFill>
        <p:spPr>
          <a:xfrm>
            <a:off x="1124725" y="4780025"/>
            <a:ext cx="814801" cy="653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19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329175" y="4769225"/>
            <a:ext cx="719050" cy="699875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19"/>
          <p:cNvSpPr/>
          <p:nvPr/>
        </p:nvSpPr>
        <p:spPr>
          <a:xfrm rot="-5400000">
            <a:off x="-2776675" y="3313500"/>
            <a:ext cx="5887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Yana Gurimskaya, 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3rd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RD50 Workshop, 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-2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of November, 201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, CERN, Geneva, Switzerland</a:t>
            </a:r>
            <a:endParaRPr i="0" sz="9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1" name="Google Shape;211;p1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ome" id="216" name="Google Shape;21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47495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20"/>
          <p:cNvSpPr/>
          <p:nvPr/>
        </p:nvSpPr>
        <p:spPr>
          <a:xfrm>
            <a:off x="0" y="100"/>
            <a:ext cx="9144000" cy="6858000"/>
          </a:xfrm>
          <a:prstGeom prst="rect">
            <a:avLst/>
          </a:prstGeom>
          <a:solidFill>
            <a:srgbClr val="566579">
              <a:alpha val="842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20"/>
          <p:cNvSpPr/>
          <p:nvPr/>
        </p:nvSpPr>
        <p:spPr>
          <a:xfrm>
            <a:off x="964400" y="100"/>
            <a:ext cx="1022700" cy="6858000"/>
          </a:xfrm>
          <a:prstGeom prst="rect">
            <a:avLst/>
          </a:prstGeom>
          <a:solidFill>
            <a:srgbClr val="EE79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0" name="Google Shape;220;p20"/>
          <p:cNvGrpSpPr/>
          <p:nvPr/>
        </p:nvGrpSpPr>
        <p:grpSpPr>
          <a:xfrm>
            <a:off x="2393950" y="1430884"/>
            <a:ext cx="3838200" cy="1033674"/>
            <a:chOff x="2393950" y="501675"/>
            <a:chExt cx="3838200" cy="775275"/>
          </a:xfrm>
        </p:grpSpPr>
        <p:sp>
          <p:nvSpPr>
            <p:cNvPr id="221" name="Google Shape;221;p20"/>
            <p:cNvSpPr txBox="1"/>
            <p:nvPr/>
          </p:nvSpPr>
          <p:spPr>
            <a:xfrm>
              <a:off x="2393950" y="793950"/>
              <a:ext cx="3838200" cy="48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FFFFFF"/>
                  </a:solidFill>
                </a:rPr>
                <a:t>Preliminary TSC results, irradiation type and fluence dependence</a:t>
              </a:r>
              <a:endParaRPr sz="900">
                <a:solidFill>
                  <a:srgbClr val="FFFFFF"/>
                </a:solidFill>
              </a:endParaRPr>
            </a:p>
          </p:txBody>
        </p:sp>
        <p:sp>
          <p:nvSpPr>
            <p:cNvPr id="222" name="Google Shape;222;p20"/>
            <p:cNvSpPr txBox="1"/>
            <p:nvPr/>
          </p:nvSpPr>
          <p:spPr>
            <a:xfrm>
              <a:off x="2393950" y="501675"/>
              <a:ext cx="3838200" cy="32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750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Proton vs Neutron irradiation</a:t>
              </a:r>
              <a:endParaRPr sz="185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grpSp>
        <p:nvGrpSpPr>
          <p:cNvPr id="223" name="Google Shape;223;p20"/>
          <p:cNvGrpSpPr/>
          <p:nvPr/>
        </p:nvGrpSpPr>
        <p:grpSpPr>
          <a:xfrm>
            <a:off x="2393950" y="3734941"/>
            <a:ext cx="3838200" cy="1033674"/>
            <a:chOff x="2393950" y="1330915"/>
            <a:chExt cx="3838200" cy="775275"/>
          </a:xfrm>
        </p:grpSpPr>
        <p:sp>
          <p:nvSpPr>
            <p:cNvPr id="224" name="Google Shape;224;p20"/>
            <p:cNvSpPr txBox="1"/>
            <p:nvPr/>
          </p:nvSpPr>
          <p:spPr>
            <a:xfrm>
              <a:off x="2393950" y="1623190"/>
              <a:ext cx="3838200" cy="48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FFFFFF"/>
                  </a:solidFill>
                </a:rPr>
                <a:t>Isothermal annealing study on p-type EPI proton irradiated small pad diodes, Neff vs fluence by TSC measurements</a:t>
              </a:r>
              <a:endParaRPr sz="900">
                <a:solidFill>
                  <a:srgbClr val="FFFFFF"/>
                </a:solidFill>
              </a:endParaRPr>
            </a:p>
          </p:txBody>
        </p:sp>
        <p:sp>
          <p:nvSpPr>
            <p:cNvPr id="225" name="Google Shape;225;p20"/>
            <p:cNvSpPr txBox="1"/>
            <p:nvPr/>
          </p:nvSpPr>
          <p:spPr>
            <a:xfrm>
              <a:off x="2393950" y="1330915"/>
              <a:ext cx="3838200" cy="32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750">
                  <a:solidFill>
                    <a:srgbClr val="FFFFFF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Annealing study</a:t>
              </a:r>
              <a:endParaRPr sz="1850"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grpSp>
        <p:nvGrpSpPr>
          <p:cNvPr id="226" name="Google Shape;226;p20"/>
          <p:cNvGrpSpPr/>
          <p:nvPr/>
        </p:nvGrpSpPr>
        <p:grpSpPr>
          <a:xfrm>
            <a:off x="2393950" y="2464547"/>
            <a:ext cx="3838200" cy="1082349"/>
            <a:chOff x="6232150" y="-397165"/>
            <a:chExt cx="3838200" cy="811782"/>
          </a:xfrm>
        </p:grpSpPr>
        <p:sp>
          <p:nvSpPr>
            <p:cNvPr id="227" name="Google Shape;227;p20"/>
            <p:cNvSpPr txBox="1"/>
            <p:nvPr/>
          </p:nvSpPr>
          <p:spPr>
            <a:xfrm>
              <a:off x="6232150" y="-68383"/>
              <a:ext cx="3838200" cy="48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900">
                  <a:solidFill>
                    <a:schemeClr val="lt1"/>
                  </a:solidFill>
                </a:rPr>
                <a:t>Filling temperature dependence and field-enhanced behaviour of TSC spectra </a:t>
              </a:r>
              <a:endParaRPr sz="900">
                <a:solidFill>
                  <a:schemeClr val="lt1"/>
                </a:solidFill>
              </a:endParaRPr>
            </a:p>
            <a:p>
              <a:pPr indent="0" lvl="0" marL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900">
                <a:solidFill>
                  <a:srgbClr val="FFFFFF"/>
                </a:solidFill>
              </a:endParaRPr>
            </a:p>
          </p:txBody>
        </p:sp>
        <p:sp>
          <p:nvSpPr>
            <p:cNvPr id="228" name="Google Shape;228;p20"/>
            <p:cNvSpPr txBox="1"/>
            <p:nvPr/>
          </p:nvSpPr>
          <p:spPr>
            <a:xfrm>
              <a:off x="6232150" y="-397165"/>
              <a:ext cx="3838200" cy="32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750">
                  <a:solidFill>
                    <a:srgbClr val="FFFFFF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Filling conditions variation</a:t>
              </a:r>
              <a:endParaRPr sz="1850"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grpSp>
        <p:nvGrpSpPr>
          <p:cNvPr id="229" name="Google Shape;229;p20"/>
          <p:cNvGrpSpPr/>
          <p:nvPr/>
        </p:nvGrpSpPr>
        <p:grpSpPr>
          <a:xfrm>
            <a:off x="2393950" y="4886979"/>
            <a:ext cx="3838200" cy="1033674"/>
            <a:chOff x="2393950" y="466875"/>
            <a:chExt cx="3838200" cy="775275"/>
          </a:xfrm>
        </p:grpSpPr>
        <p:sp>
          <p:nvSpPr>
            <p:cNvPr id="230" name="Google Shape;230;p20"/>
            <p:cNvSpPr txBox="1"/>
            <p:nvPr/>
          </p:nvSpPr>
          <p:spPr>
            <a:xfrm>
              <a:off x="2393950" y="759150"/>
              <a:ext cx="3838200" cy="48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900">
                  <a:solidFill>
                    <a:schemeClr val="lt1"/>
                  </a:solidFill>
                </a:rPr>
                <a:t>Future plans</a:t>
              </a:r>
              <a:endParaRPr sz="900">
                <a:solidFill>
                  <a:srgbClr val="FFFFFF"/>
                </a:solidFill>
              </a:endParaRPr>
            </a:p>
          </p:txBody>
        </p:sp>
        <p:sp>
          <p:nvSpPr>
            <p:cNvPr id="231" name="Google Shape;231;p20"/>
            <p:cNvSpPr txBox="1"/>
            <p:nvPr/>
          </p:nvSpPr>
          <p:spPr>
            <a:xfrm>
              <a:off x="2393950" y="466875"/>
              <a:ext cx="3838200" cy="32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 sz="1750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Summary and Outlook</a:t>
              </a:r>
              <a:endParaRPr sz="1850"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cxnSp>
        <p:nvCxnSpPr>
          <p:cNvPr id="232" name="Google Shape;232;p20"/>
          <p:cNvCxnSpPr/>
          <p:nvPr/>
        </p:nvCxnSpPr>
        <p:spPr>
          <a:xfrm>
            <a:off x="1470725" y="2057507"/>
            <a:ext cx="0" cy="4164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3" name="Google Shape;233;p20"/>
          <p:cNvCxnSpPr/>
          <p:nvPr/>
        </p:nvCxnSpPr>
        <p:spPr>
          <a:xfrm>
            <a:off x="1470725" y="2926932"/>
            <a:ext cx="0" cy="4164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4" name="Google Shape;234;p20"/>
          <p:cNvCxnSpPr/>
          <p:nvPr/>
        </p:nvCxnSpPr>
        <p:spPr>
          <a:xfrm>
            <a:off x="1470725" y="3767132"/>
            <a:ext cx="0" cy="4164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5" name="Google Shape;235;p20"/>
          <p:cNvCxnSpPr/>
          <p:nvPr/>
        </p:nvCxnSpPr>
        <p:spPr>
          <a:xfrm>
            <a:off x="1470725" y="4607332"/>
            <a:ext cx="0" cy="4164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236" name="Google Shape;236;p20"/>
          <p:cNvGrpSpPr/>
          <p:nvPr/>
        </p:nvGrpSpPr>
        <p:grpSpPr>
          <a:xfrm>
            <a:off x="1343719" y="1749754"/>
            <a:ext cx="254022" cy="253867"/>
            <a:chOff x="4667251" y="4117975"/>
            <a:chExt cx="5205362" cy="5202188"/>
          </a:xfrm>
        </p:grpSpPr>
        <p:sp>
          <p:nvSpPr>
            <p:cNvPr id="237" name="Google Shape;237;p20"/>
            <p:cNvSpPr/>
            <p:nvPr/>
          </p:nvSpPr>
          <p:spPr>
            <a:xfrm>
              <a:off x="7847013" y="7294563"/>
              <a:ext cx="2025600" cy="2025600"/>
            </a:xfrm>
            <a:custGeom>
              <a:rect b="b" l="l" r="r" t="t"/>
              <a:pathLst>
                <a:path extrusionOk="0" h="120000" w="120000">
                  <a:moveTo>
                    <a:pt x="40893" y="0"/>
                  </a:moveTo>
                  <a:lnTo>
                    <a:pt x="111586" y="70795"/>
                  </a:lnTo>
                  <a:lnTo>
                    <a:pt x="113983" y="73477"/>
                  </a:lnTo>
                  <a:lnTo>
                    <a:pt x="115957" y="76393"/>
                  </a:lnTo>
                  <a:lnTo>
                    <a:pt x="117649" y="79498"/>
                  </a:lnTo>
                  <a:lnTo>
                    <a:pt x="118777" y="82791"/>
                  </a:lnTo>
                  <a:lnTo>
                    <a:pt x="119623" y="86036"/>
                  </a:lnTo>
                  <a:lnTo>
                    <a:pt x="120000" y="89517"/>
                  </a:lnTo>
                  <a:lnTo>
                    <a:pt x="120000" y="92904"/>
                  </a:lnTo>
                  <a:lnTo>
                    <a:pt x="119623" y="96291"/>
                  </a:lnTo>
                  <a:lnTo>
                    <a:pt x="118777" y="99678"/>
                  </a:lnTo>
                  <a:lnTo>
                    <a:pt x="117649" y="102830"/>
                  </a:lnTo>
                  <a:lnTo>
                    <a:pt x="115957" y="105934"/>
                  </a:lnTo>
                  <a:lnTo>
                    <a:pt x="113983" y="108945"/>
                  </a:lnTo>
                  <a:lnTo>
                    <a:pt x="111586" y="111673"/>
                  </a:lnTo>
                  <a:lnTo>
                    <a:pt x="108860" y="113978"/>
                  </a:lnTo>
                  <a:lnTo>
                    <a:pt x="105945" y="116048"/>
                  </a:lnTo>
                  <a:lnTo>
                    <a:pt x="102843" y="117647"/>
                  </a:lnTo>
                  <a:lnTo>
                    <a:pt x="99647" y="118871"/>
                  </a:lnTo>
                  <a:lnTo>
                    <a:pt x="96263" y="119623"/>
                  </a:lnTo>
                  <a:lnTo>
                    <a:pt x="92925" y="120000"/>
                  </a:lnTo>
                  <a:lnTo>
                    <a:pt x="89447" y="120000"/>
                  </a:lnTo>
                  <a:lnTo>
                    <a:pt x="86063" y="119623"/>
                  </a:lnTo>
                  <a:lnTo>
                    <a:pt x="82773" y="118871"/>
                  </a:lnTo>
                  <a:lnTo>
                    <a:pt x="79482" y="117647"/>
                  </a:lnTo>
                  <a:lnTo>
                    <a:pt x="76427" y="116048"/>
                  </a:lnTo>
                  <a:lnTo>
                    <a:pt x="73513" y="113978"/>
                  </a:lnTo>
                  <a:lnTo>
                    <a:pt x="70693" y="111673"/>
                  </a:lnTo>
                  <a:lnTo>
                    <a:pt x="0" y="40878"/>
                  </a:lnTo>
                  <a:lnTo>
                    <a:pt x="6862" y="36174"/>
                  </a:lnTo>
                  <a:lnTo>
                    <a:pt x="13396" y="30999"/>
                  </a:lnTo>
                  <a:lnTo>
                    <a:pt x="19694" y="25495"/>
                  </a:lnTo>
                  <a:lnTo>
                    <a:pt x="25522" y="19662"/>
                  </a:lnTo>
                  <a:lnTo>
                    <a:pt x="31022" y="13406"/>
                  </a:lnTo>
                  <a:lnTo>
                    <a:pt x="36192" y="6820"/>
                  </a:lnTo>
                  <a:lnTo>
                    <a:pt x="408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8" name="Google Shape;238;p20"/>
            <p:cNvSpPr/>
            <p:nvPr/>
          </p:nvSpPr>
          <p:spPr>
            <a:xfrm>
              <a:off x="4667251" y="4117975"/>
              <a:ext cx="3905100" cy="3903600"/>
            </a:xfrm>
            <a:custGeom>
              <a:rect b="b" l="l" r="r" t="t"/>
              <a:pathLst>
                <a:path extrusionOk="0" h="120000" w="120000">
                  <a:moveTo>
                    <a:pt x="59963" y="15030"/>
                  </a:moveTo>
                  <a:lnTo>
                    <a:pt x="56330" y="15176"/>
                  </a:lnTo>
                  <a:lnTo>
                    <a:pt x="52672" y="15616"/>
                  </a:lnTo>
                  <a:lnTo>
                    <a:pt x="49160" y="16299"/>
                  </a:lnTo>
                  <a:lnTo>
                    <a:pt x="45771" y="17324"/>
                  </a:lnTo>
                  <a:lnTo>
                    <a:pt x="42503" y="18519"/>
                  </a:lnTo>
                  <a:lnTo>
                    <a:pt x="39357" y="20032"/>
                  </a:lnTo>
                  <a:lnTo>
                    <a:pt x="36285" y="21740"/>
                  </a:lnTo>
                  <a:lnTo>
                    <a:pt x="33407" y="23692"/>
                  </a:lnTo>
                  <a:lnTo>
                    <a:pt x="30749" y="25815"/>
                  </a:lnTo>
                  <a:lnTo>
                    <a:pt x="28213" y="28206"/>
                  </a:lnTo>
                  <a:lnTo>
                    <a:pt x="25824" y="30744"/>
                  </a:lnTo>
                  <a:lnTo>
                    <a:pt x="23678" y="33452"/>
                  </a:lnTo>
                  <a:lnTo>
                    <a:pt x="21751" y="36331"/>
                  </a:lnTo>
                  <a:lnTo>
                    <a:pt x="20044" y="39357"/>
                  </a:lnTo>
                  <a:lnTo>
                    <a:pt x="18532" y="42505"/>
                  </a:lnTo>
                  <a:lnTo>
                    <a:pt x="17313" y="45774"/>
                  </a:lnTo>
                  <a:lnTo>
                    <a:pt x="16289" y="49166"/>
                  </a:lnTo>
                  <a:lnTo>
                    <a:pt x="15557" y="52728"/>
                  </a:lnTo>
                  <a:lnTo>
                    <a:pt x="15118" y="56315"/>
                  </a:lnTo>
                  <a:lnTo>
                    <a:pt x="14972" y="60024"/>
                  </a:lnTo>
                  <a:lnTo>
                    <a:pt x="15118" y="63660"/>
                  </a:lnTo>
                  <a:lnTo>
                    <a:pt x="15557" y="67271"/>
                  </a:lnTo>
                  <a:lnTo>
                    <a:pt x="16289" y="70809"/>
                  </a:lnTo>
                  <a:lnTo>
                    <a:pt x="17313" y="74225"/>
                  </a:lnTo>
                  <a:lnTo>
                    <a:pt x="18532" y="77470"/>
                  </a:lnTo>
                  <a:lnTo>
                    <a:pt x="20044" y="80642"/>
                  </a:lnTo>
                  <a:lnTo>
                    <a:pt x="21751" y="83668"/>
                  </a:lnTo>
                  <a:lnTo>
                    <a:pt x="23678" y="86522"/>
                  </a:lnTo>
                  <a:lnTo>
                    <a:pt x="25824" y="89255"/>
                  </a:lnTo>
                  <a:lnTo>
                    <a:pt x="28213" y="91769"/>
                  </a:lnTo>
                  <a:lnTo>
                    <a:pt x="30749" y="94160"/>
                  </a:lnTo>
                  <a:lnTo>
                    <a:pt x="33407" y="96307"/>
                  </a:lnTo>
                  <a:lnTo>
                    <a:pt x="36285" y="98259"/>
                  </a:lnTo>
                  <a:lnTo>
                    <a:pt x="39357" y="99943"/>
                  </a:lnTo>
                  <a:lnTo>
                    <a:pt x="42503" y="101455"/>
                  </a:lnTo>
                  <a:lnTo>
                    <a:pt x="45771" y="102675"/>
                  </a:lnTo>
                  <a:lnTo>
                    <a:pt x="49160" y="103700"/>
                  </a:lnTo>
                  <a:lnTo>
                    <a:pt x="52672" y="104383"/>
                  </a:lnTo>
                  <a:lnTo>
                    <a:pt x="56330" y="104823"/>
                  </a:lnTo>
                  <a:lnTo>
                    <a:pt x="59963" y="104969"/>
                  </a:lnTo>
                  <a:lnTo>
                    <a:pt x="63669" y="104823"/>
                  </a:lnTo>
                  <a:lnTo>
                    <a:pt x="67254" y="104383"/>
                  </a:lnTo>
                  <a:lnTo>
                    <a:pt x="70766" y="103700"/>
                  </a:lnTo>
                  <a:lnTo>
                    <a:pt x="74180" y="102675"/>
                  </a:lnTo>
                  <a:lnTo>
                    <a:pt x="77472" y="101455"/>
                  </a:lnTo>
                  <a:lnTo>
                    <a:pt x="80642" y="99943"/>
                  </a:lnTo>
                  <a:lnTo>
                    <a:pt x="83665" y="98259"/>
                  </a:lnTo>
                  <a:lnTo>
                    <a:pt x="86519" y="96307"/>
                  </a:lnTo>
                  <a:lnTo>
                    <a:pt x="89250" y="94160"/>
                  </a:lnTo>
                  <a:lnTo>
                    <a:pt x="91786" y="91769"/>
                  </a:lnTo>
                  <a:lnTo>
                    <a:pt x="94102" y="89255"/>
                  </a:lnTo>
                  <a:lnTo>
                    <a:pt x="96297" y="86522"/>
                  </a:lnTo>
                  <a:lnTo>
                    <a:pt x="98199" y="83668"/>
                  </a:lnTo>
                  <a:lnTo>
                    <a:pt x="99955" y="80642"/>
                  </a:lnTo>
                  <a:lnTo>
                    <a:pt x="101418" y="77470"/>
                  </a:lnTo>
                  <a:lnTo>
                    <a:pt x="102662" y="74225"/>
                  </a:lnTo>
                  <a:lnTo>
                    <a:pt x="103637" y="70809"/>
                  </a:lnTo>
                  <a:lnTo>
                    <a:pt x="104369" y="67271"/>
                  </a:lnTo>
                  <a:lnTo>
                    <a:pt x="104807" y="63660"/>
                  </a:lnTo>
                  <a:lnTo>
                    <a:pt x="104954" y="60024"/>
                  </a:lnTo>
                  <a:lnTo>
                    <a:pt x="104807" y="56315"/>
                  </a:lnTo>
                  <a:lnTo>
                    <a:pt x="104369" y="52728"/>
                  </a:lnTo>
                  <a:lnTo>
                    <a:pt x="103637" y="49166"/>
                  </a:lnTo>
                  <a:lnTo>
                    <a:pt x="102662" y="45774"/>
                  </a:lnTo>
                  <a:lnTo>
                    <a:pt x="101418" y="42505"/>
                  </a:lnTo>
                  <a:lnTo>
                    <a:pt x="99955" y="39357"/>
                  </a:lnTo>
                  <a:lnTo>
                    <a:pt x="98199" y="36331"/>
                  </a:lnTo>
                  <a:lnTo>
                    <a:pt x="96297" y="33452"/>
                  </a:lnTo>
                  <a:lnTo>
                    <a:pt x="94102" y="30744"/>
                  </a:lnTo>
                  <a:lnTo>
                    <a:pt x="91786" y="28206"/>
                  </a:lnTo>
                  <a:lnTo>
                    <a:pt x="89250" y="25815"/>
                  </a:lnTo>
                  <a:lnTo>
                    <a:pt x="86519" y="23692"/>
                  </a:lnTo>
                  <a:lnTo>
                    <a:pt x="83665" y="21740"/>
                  </a:lnTo>
                  <a:lnTo>
                    <a:pt x="80642" y="20032"/>
                  </a:lnTo>
                  <a:lnTo>
                    <a:pt x="77472" y="18519"/>
                  </a:lnTo>
                  <a:lnTo>
                    <a:pt x="74180" y="17324"/>
                  </a:lnTo>
                  <a:lnTo>
                    <a:pt x="70766" y="16299"/>
                  </a:lnTo>
                  <a:lnTo>
                    <a:pt x="67254" y="15616"/>
                  </a:lnTo>
                  <a:lnTo>
                    <a:pt x="63669" y="15176"/>
                  </a:lnTo>
                  <a:lnTo>
                    <a:pt x="59963" y="15030"/>
                  </a:lnTo>
                  <a:close/>
                  <a:moveTo>
                    <a:pt x="59963" y="0"/>
                  </a:moveTo>
                  <a:lnTo>
                    <a:pt x="64255" y="146"/>
                  </a:lnTo>
                  <a:lnTo>
                    <a:pt x="68473" y="585"/>
                  </a:lnTo>
                  <a:lnTo>
                    <a:pt x="72570" y="1317"/>
                  </a:lnTo>
                  <a:lnTo>
                    <a:pt x="76594" y="2342"/>
                  </a:lnTo>
                  <a:lnTo>
                    <a:pt x="80495" y="3586"/>
                  </a:lnTo>
                  <a:lnTo>
                    <a:pt x="84251" y="5099"/>
                  </a:lnTo>
                  <a:lnTo>
                    <a:pt x="87884" y="6905"/>
                  </a:lnTo>
                  <a:lnTo>
                    <a:pt x="91396" y="8906"/>
                  </a:lnTo>
                  <a:lnTo>
                    <a:pt x="94736" y="11126"/>
                  </a:lnTo>
                  <a:lnTo>
                    <a:pt x="97955" y="13566"/>
                  </a:lnTo>
                  <a:lnTo>
                    <a:pt x="100979" y="16201"/>
                  </a:lnTo>
                  <a:lnTo>
                    <a:pt x="103783" y="19007"/>
                  </a:lnTo>
                  <a:lnTo>
                    <a:pt x="106417" y="22033"/>
                  </a:lnTo>
                  <a:lnTo>
                    <a:pt x="108855" y="25254"/>
                  </a:lnTo>
                  <a:lnTo>
                    <a:pt x="111099" y="28548"/>
                  </a:lnTo>
                  <a:lnTo>
                    <a:pt x="113074" y="32061"/>
                  </a:lnTo>
                  <a:lnTo>
                    <a:pt x="114830" y="35697"/>
                  </a:lnTo>
                  <a:lnTo>
                    <a:pt x="116390" y="39503"/>
                  </a:lnTo>
                  <a:lnTo>
                    <a:pt x="117659" y="43383"/>
                  </a:lnTo>
                  <a:lnTo>
                    <a:pt x="118634" y="47409"/>
                  </a:lnTo>
                  <a:lnTo>
                    <a:pt x="119365" y="51508"/>
                  </a:lnTo>
                  <a:lnTo>
                    <a:pt x="119804" y="55681"/>
                  </a:lnTo>
                  <a:lnTo>
                    <a:pt x="120000" y="60024"/>
                  </a:lnTo>
                  <a:lnTo>
                    <a:pt x="119804" y="64294"/>
                  </a:lnTo>
                  <a:lnTo>
                    <a:pt x="119365" y="68491"/>
                  </a:lnTo>
                  <a:lnTo>
                    <a:pt x="118634" y="72566"/>
                  </a:lnTo>
                  <a:lnTo>
                    <a:pt x="117659" y="76592"/>
                  </a:lnTo>
                  <a:lnTo>
                    <a:pt x="116390" y="80496"/>
                  </a:lnTo>
                  <a:lnTo>
                    <a:pt x="114830" y="84278"/>
                  </a:lnTo>
                  <a:lnTo>
                    <a:pt x="113074" y="87938"/>
                  </a:lnTo>
                  <a:lnTo>
                    <a:pt x="111099" y="91427"/>
                  </a:lnTo>
                  <a:lnTo>
                    <a:pt x="108855" y="94745"/>
                  </a:lnTo>
                  <a:lnTo>
                    <a:pt x="106417" y="97966"/>
                  </a:lnTo>
                  <a:lnTo>
                    <a:pt x="103783" y="100967"/>
                  </a:lnTo>
                  <a:lnTo>
                    <a:pt x="100979" y="103798"/>
                  </a:lnTo>
                  <a:lnTo>
                    <a:pt x="97955" y="106409"/>
                  </a:lnTo>
                  <a:lnTo>
                    <a:pt x="94736" y="108849"/>
                  </a:lnTo>
                  <a:lnTo>
                    <a:pt x="91396" y="111093"/>
                  </a:lnTo>
                  <a:lnTo>
                    <a:pt x="87884" y="113070"/>
                  </a:lnTo>
                  <a:lnTo>
                    <a:pt x="84251" y="114875"/>
                  </a:lnTo>
                  <a:lnTo>
                    <a:pt x="80495" y="116388"/>
                  </a:lnTo>
                  <a:lnTo>
                    <a:pt x="76594" y="117657"/>
                  </a:lnTo>
                  <a:lnTo>
                    <a:pt x="72570" y="118682"/>
                  </a:lnTo>
                  <a:lnTo>
                    <a:pt x="68473" y="119414"/>
                  </a:lnTo>
                  <a:lnTo>
                    <a:pt x="64255" y="119853"/>
                  </a:lnTo>
                  <a:lnTo>
                    <a:pt x="59963" y="120000"/>
                  </a:lnTo>
                  <a:lnTo>
                    <a:pt x="55695" y="119853"/>
                  </a:lnTo>
                  <a:lnTo>
                    <a:pt x="51501" y="119414"/>
                  </a:lnTo>
                  <a:lnTo>
                    <a:pt x="47380" y="118682"/>
                  </a:lnTo>
                  <a:lnTo>
                    <a:pt x="43381" y="117657"/>
                  </a:lnTo>
                  <a:lnTo>
                    <a:pt x="39504" y="116388"/>
                  </a:lnTo>
                  <a:lnTo>
                    <a:pt x="35700" y="114875"/>
                  </a:lnTo>
                  <a:lnTo>
                    <a:pt x="32042" y="113070"/>
                  </a:lnTo>
                  <a:lnTo>
                    <a:pt x="28555" y="111093"/>
                  </a:lnTo>
                  <a:lnTo>
                    <a:pt x="25190" y="108849"/>
                  </a:lnTo>
                  <a:lnTo>
                    <a:pt x="22044" y="106409"/>
                  </a:lnTo>
                  <a:lnTo>
                    <a:pt x="19020" y="103798"/>
                  </a:lnTo>
                  <a:lnTo>
                    <a:pt x="16191" y="100967"/>
                  </a:lnTo>
                  <a:lnTo>
                    <a:pt x="13509" y="97966"/>
                  </a:lnTo>
                  <a:lnTo>
                    <a:pt x="11095" y="94745"/>
                  </a:lnTo>
                  <a:lnTo>
                    <a:pt x="8900" y="91427"/>
                  </a:lnTo>
                  <a:lnTo>
                    <a:pt x="6901" y="87938"/>
                  </a:lnTo>
                  <a:lnTo>
                    <a:pt x="5096" y="84278"/>
                  </a:lnTo>
                  <a:lnTo>
                    <a:pt x="3609" y="80496"/>
                  </a:lnTo>
                  <a:lnTo>
                    <a:pt x="2340" y="76592"/>
                  </a:lnTo>
                  <a:lnTo>
                    <a:pt x="1316" y="72566"/>
                  </a:lnTo>
                  <a:lnTo>
                    <a:pt x="585" y="68491"/>
                  </a:lnTo>
                  <a:lnTo>
                    <a:pt x="146" y="64294"/>
                  </a:lnTo>
                  <a:lnTo>
                    <a:pt x="0" y="60024"/>
                  </a:lnTo>
                  <a:lnTo>
                    <a:pt x="146" y="55681"/>
                  </a:lnTo>
                  <a:lnTo>
                    <a:pt x="585" y="51508"/>
                  </a:lnTo>
                  <a:lnTo>
                    <a:pt x="1316" y="47409"/>
                  </a:lnTo>
                  <a:lnTo>
                    <a:pt x="2340" y="43383"/>
                  </a:lnTo>
                  <a:lnTo>
                    <a:pt x="3609" y="39503"/>
                  </a:lnTo>
                  <a:lnTo>
                    <a:pt x="5096" y="35697"/>
                  </a:lnTo>
                  <a:lnTo>
                    <a:pt x="6901" y="32061"/>
                  </a:lnTo>
                  <a:lnTo>
                    <a:pt x="8900" y="28548"/>
                  </a:lnTo>
                  <a:lnTo>
                    <a:pt x="11095" y="25254"/>
                  </a:lnTo>
                  <a:lnTo>
                    <a:pt x="13509" y="22033"/>
                  </a:lnTo>
                  <a:lnTo>
                    <a:pt x="16191" y="19007"/>
                  </a:lnTo>
                  <a:lnTo>
                    <a:pt x="19020" y="16201"/>
                  </a:lnTo>
                  <a:lnTo>
                    <a:pt x="22044" y="13566"/>
                  </a:lnTo>
                  <a:lnTo>
                    <a:pt x="25190" y="11126"/>
                  </a:lnTo>
                  <a:lnTo>
                    <a:pt x="28555" y="8906"/>
                  </a:lnTo>
                  <a:lnTo>
                    <a:pt x="32042" y="6905"/>
                  </a:lnTo>
                  <a:lnTo>
                    <a:pt x="35700" y="5099"/>
                  </a:lnTo>
                  <a:lnTo>
                    <a:pt x="39504" y="3586"/>
                  </a:lnTo>
                  <a:lnTo>
                    <a:pt x="43381" y="2342"/>
                  </a:lnTo>
                  <a:lnTo>
                    <a:pt x="47380" y="1317"/>
                  </a:lnTo>
                  <a:lnTo>
                    <a:pt x="51501" y="585"/>
                  </a:lnTo>
                  <a:lnTo>
                    <a:pt x="55695" y="146"/>
                  </a:lnTo>
                  <a:lnTo>
                    <a:pt x="5996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9" name="Google Shape;239;p20"/>
            <p:cNvSpPr/>
            <p:nvPr/>
          </p:nvSpPr>
          <p:spPr>
            <a:xfrm>
              <a:off x="5481638" y="4930775"/>
              <a:ext cx="1138200" cy="113970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34285"/>
                  </a:lnTo>
                  <a:lnTo>
                    <a:pt x="110711" y="34787"/>
                  </a:lnTo>
                  <a:lnTo>
                    <a:pt x="101673" y="36292"/>
                  </a:lnTo>
                  <a:lnTo>
                    <a:pt x="92970" y="38634"/>
                  </a:lnTo>
                  <a:lnTo>
                    <a:pt x="84602" y="41811"/>
                  </a:lnTo>
                  <a:lnTo>
                    <a:pt x="76820" y="45993"/>
                  </a:lnTo>
                  <a:lnTo>
                    <a:pt x="69456" y="50843"/>
                  </a:lnTo>
                  <a:lnTo>
                    <a:pt x="62594" y="56278"/>
                  </a:lnTo>
                  <a:lnTo>
                    <a:pt x="56401" y="62466"/>
                  </a:lnTo>
                  <a:lnTo>
                    <a:pt x="50962" y="69324"/>
                  </a:lnTo>
                  <a:lnTo>
                    <a:pt x="46108" y="76599"/>
                  </a:lnTo>
                  <a:lnTo>
                    <a:pt x="41924" y="84459"/>
                  </a:lnTo>
                  <a:lnTo>
                    <a:pt x="38744" y="92822"/>
                  </a:lnTo>
                  <a:lnTo>
                    <a:pt x="36234" y="101435"/>
                  </a:lnTo>
                  <a:lnTo>
                    <a:pt x="34728" y="110634"/>
                  </a:lnTo>
                  <a:lnTo>
                    <a:pt x="34225" y="120000"/>
                  </a:lnTo>
                  <a:lnTo>
                    <a:pt x="0" y="120000"/>
                  </a:lnTo>
                  <a:lnTo>
                    <a:pt x="502" y="108961"/>
                  </a:lnTo>
                  <a:lnTo>
                    <a:pt x="1841" y="98341"/>
                  </a:lnTo>
                  <a:lnTo>
                    <a:pt x="4351" y="87972"/>
                  </a:lnTo>
                  <a:lnTo>
                    <a:pt x="7531" y="78104"/>
                  </a:lnTo>
                  <a:lnTo>
                    <a:pt x="11548" y="68487"/>
                  </a:lnTo>
                  <a:lnTo>
                    <a:pt x="16401" y="59456"/>
                  </a:lnTo>
                  <a:lnTo>
                    <a:pt x="22008" y="50843"/>
                  </a:lnTo>
                  <a:lnTo>
                    <a:pt x="28200" y="42648"/>
                  </a:lnTo>
                  <a:lnTo>
                    <a:pt x="35230" y="35121"/>
                  </a:lnTo>
                  <a:lnTo>
                    <a:pt x="42761" y="28097"/>
                  </a:lnTo>
                  <a:lnTo>
                    <a:pt x="50962" y="21993"/>
                  </a:lnTo>
                  <a:lnTo>
                    <a:pt x="59414" y="16306"/>
                  </a:lnTo>
                  <a:lnTo>
                    <a:pt x="68619" y="11456"/>
                  </a:lnTo>
                  <a:lnTo>
                    <a:pt x="78326" y="7442"/>
                  </a:lnTo>
                  <a:lnTo>
                    <a:pt x="88117" y="4264"/>
                  </a:lnTo>
                  <a:lnTo>
                    <a:pt x="98493" y="1923"/>
                  </a:lnTo>
                  <a:lnTo>
                    <a:pt x="109205" y="501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40" name="Google Shape;240;p20"/>
          <p:cNvSpPr/>
          <p:nvPr/>
        </p:nvSpPr>
        <p:spPr>
          <a:xfrm>
            <a:off x="1322230" y="2519246"/>
            <a:ext cx="297000" cy="297000"/>
          </a:xfrm>
          <a:custGeom>
            <a:rect b="b" l="l" r="r" t="t"/>
            <a:pathLst>
              <a:path extrusionOk="0" h="120000" w="120000">
                <a:moveTo>
                  <a:pt x="59710" y="75265"/>
                </a:moveTo>
                <a:lnTo>
                  <a:pt x="34396" y="49951"/>
                </a:lnTo>
                <a:cubicBezTo>
                  <a:pt x="33816" y="49371"/>
                  <a:pt x="33333" y="49082"/>
                  <a:pt x="32463" y="49082"/>
                </a:cubicBezTo>
                <a:cubicBezTo>
                  <a:pt x="30821" y="49082"/>
                  <a:pt x="29758" y="50144"/>
                  <a:pt x="29758" y="51787"/>
                </a:cubicBezTo>
                <a:cubicBezTo>
                  <a:pt x="29758" y="52657"/>
                  <a:pt x="30048" y="53140"/>
                  <a:pt x="30531" y="53719"/>
                </a:cubicBezTo>
                <a:lnTo>
                  <a:pt x="57874" y="80966"/>
                </a:lnTo>
                <a:cubicBezTo>
                  <a:pt x="58357" y="81545"/>
                  <a:pt x="58937" y="81835"/>
                  <a:pt x="59710" y="81835"/>
                </a:cubicBezTo>
                <a:cubicBezTo>
                  <a:pt x="60579" y="81835"/>
                  <a:pt x="61159" y="81545"/>
                  <a:pt x="61642" y="80966"/>
                </a:cubicBezTo>
                <a:lnTo>
                  <a:pt x="61642" y="80966"/>
                </a:lnTo>
                <a:lnTo>
                  <a:pt x="107246" y="33236"/>
                </a:lnTo>
                <a:lnTo>
                  <a:pt x="107246" y="33236"/>
                </a:lnTo>
                <a:lnTo>
                  <a:pt x="111014" y="29178"/>
                </a:lnTo>
                <a:lnTo>
                  <a:pt x="111014" y="29178"/>
                </a:lnTo>
                <a:lnTo>
                  <a:pt x="118937" y="20966"/>
                </a:lnTo>
                <a:lnTo>
                  <a:pt x="118937" y="20966"/>
                </a:lnTo>
                <a:cubicBezTo>
                  <a:pt x="119516" y="20483"/>
                  <a:pt x="119710" y="19903"/>
                  <a:pt x="119710" y="19130"/>
                </a:cubicBezTo>
                <a:cubicBezTo>
                  <a:pt x="119710" y="17487"/>
                  <a:pt x="118647" y="16328"/>
                  <a:pt x="117004" y="16328"/>
                </a:cubicBezTo>
                <a:cubicBezTo>
                  <a:pt x="116231" y="16328"/>
                  <a:pt x="115652" y="16618"/>
                  <a:pt x="115072" y="17198"/>
                </a:cubicBezTo>
                <a:lnTo>
                  <a:pt x="115072" y="17198"/>
                </a:lnTo>
                <a:lnTo>
                  <a:pt x="108019" y="24541"/>
                </a:lnTo>
                <a:lnTo>
                  <a:pt x="108019" y="24541"/>
                </a:lnTo>
                <a:lnTo>
                  <a:pt x="104154" y="28599"/>
                </a:lnTo>
                <a:lnTo>
                  <a:pt x="104154" y="28599"/>
                </a:lnTo>
                <a:lnTo>
                  <a:pt x="59710" y="75265"/>
                </a:lnTo>
                <a:close/>
                <a:moveTo>
                  <a:pt x="114879" y="37101"/>
                </a:moveTo>
                <a:cubicBezTo>
                  <a:pt x="113719" y="36038"/>
                  <a:pt x="112077" y="36038"/>
                  <a:pt x="111014" y="37101"/>
                </a:cubicBezTo>
                <a:cubicBezTo>
                  <a:pt x="110241" y="37874"/>
                  <a:pt x="110241" y="39033"/>
                  <a:pt x="110434" y="39806"/>
                </a:cubicBezTo>
                <a:lnTo>
                  <a:pt x="110434" y="39806"/>
                </a:lnTo>
                <a:cubicBezTo>
                  <a:pt x="112946" y="46086"/>
                  <a:pt x="114299" y="52946"/>
                  <a:pt x="114299" y="60000"/>
                </a:cubicBezTo>
                <a:cubicBezTo>
                  <a:pt x="114299" y="89951"/>
                  <a:pt x="89758" y="114492"/>
                  <a:pt x="59710" y="114492"/>
                </a:cubicBezTo>
                <a:cubicBezTo>
                  <a:pt x="29758" y="114492"/>
                  <a:pt x="5217" y="89951"/>
                  <a:pt x="5217" y="60000"/>
                </a:cubicBezTo>
                <a:cubicBezTo>
                  <a:pt x="5217" y="30048"/>
                  <a:pt x="29758" y="5507"/>
                  <a:pt x="59710" y="5507"/>
                </a:cubicBezTo>
                <a:cubicBezTo>
                  <a:pt x="75265" y="5507"/>
                  <a:pt x="89178" y="11980"/>
                  <a:pt x="99033" y="22125"/>
                </a:cubicBezTo>
                <a:lnTo>
                  <a:pt x="99033" y="22125"/>
                </a:lnTo>
                <a:cubicBezTo>
                  <a:pt x="100096" y="23188"/>
                  <a:pt x="101739" y="22898"/>
                  <a:pt x="102801" y="22125"/>
                </a:cubicBezTo>
                <a:cubicBezTo>
                  <a:pt x="103961" y="20966"/>
                  <a:pt x="103961" y="19323"/>
                  <a:pt x="102801" y="18260"/>
                </a:cubicBezTo>
                <a:lnTo>
                  <a:pt x="102608" y="17971"/>
                </a:lnTo>
                <a:cubicBezTo>
                  <a:pt x="91690" y="6859"/>
                  <a:pt x="76618" y="0"/>
                  <a:pt x="60000" y="0"/>
                </a:cubicBezTo>
                <a:cubicBezTo>
                  <a:pt x="26763" y="0"/>
                  <a:pt x="0" y="26763"/>
                  <a:pt x="0" y="60000"/>
                </a:cubicBezTo>
                <a:cubicBezTo>
                  <a:pt x="0" y="93236"/>
                  <a:pt x="26763" y="120000"/>
                  <a:pt x="60000" y="120000"/>
                </a:cubicBezTo>
                <a:cubicBezTo>
                  <a:pt x="93333" y="120000"/>
                  <a:pt x="120000" y="93236"/>
                  <a:pt x="120000" y="60000"/>
                </a:cubicBezTo>
                <a:cubicBezTo>
                  <a:pt x="120000" y="52367"/>
                  <a:pt x="118357" y="45024"/>
                  <a:pt x="115942" y="38164"/>
                </a:cubicBezTo>
                <a:cubicBezTo>
                  <a:pt x="115362" y="37681"/>
                  <a:pt x="115362" y="37391"/>
                  <a:pt x="114879" y="3710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20"/>
          <p:cNvSpPr/>
          <p:nvPr/>
        </p:nvSpPr>
        <p:spPr>
          <a:xfrm>
            <a:off x="1327252" y="4275123"/>
            <a:ext cx="297000" cy="240600"/>
          </a:xfrm>
          <a:custGeom>
            <a:rect b="b" l="l" r="r" t="t"/>
            <a:pathLst>
              <a:path extrusionOk="0" h="120000" w="120000">
                <a:moveTo>
                  <a:pt x="8212" y="66614"/>
                </a:moveTo>
                <a:cubicBezTo>
                  <a:pt x="3574" y="66614"/>
                  <a:pt x="0" y="70984"/>
                  <a:pt x="0" y="76653"/>
                </a:cubicBezTo>
                <a:cubicBezTo>
                  <a:pt x="0" y="82322"/>
                  <a:pt x="3574" y="86574"/>
                  <a:pt x="8212" y="86574"/>
                </a:cubicBezTo>
                <a:cubicBezTo>
                  <a:pt x="12850" y="86574"/>
                  <a:pt x="16328" y="82322"/>
                  <a:pt x="16328" y="76653"/>
                </a:cubicBezTo>
                <a:cubicBezTo>
                  <a:pt x="16328" y="70984"/>
                  <a:pt x="12850" y="66614"/>
                  <a:pt x="8212" y="66614"/>
                </a:cubicBezTo>
                <a:close/>
                <a:moveTo>
                  <a:pt x="8212" y="33307"/>
                </a:moveTo>
                <a:cubicBezTo>
                  <a:pt x="3574" y="33307"/>
                  <a:pt x="0" y="37677"/>
                  <a:pt x="0" y="43346"/>
                </a:cubicBezTo>
                <a:cubicBezTo>
                  <a:pt x="0" y="49015"/>
                  <a:pt x="3574" y="53267"/>
                  <a:pt x="8212" y="53267"/>
                </a:cubicBezTo>
                <a:cubicBezTo>
                  <a:pt x="12850" y="53267"/>
                  <a:pt x="16328" y="49015"/>
                  <a:pt x="16328" y="43346"/>
                </a:cubicBezTo>
                <a:cubicBezTo>
                  <a:pt x="16328" y="37677"/>
                  <a:pt x="12850" y="33307"/>
                  <a:pt x="8212" y="33307"/>
                </a:cubicBezTo>
                <a:close/>
                <a:moveTo>
                  <a:pt x="8212" y="99921"/>
                </a:moveTo>
                <a:cubicBezTo>
                  <a:pt x="3574" y="99921"/>
                  <a:pt x="0" y="104291"/>
                  <a:pt x="0" y="109960"/>
                </a:cubicBezTo>
                <a:cubicBezTo>
                  <a:pt x="0" y="115629"/>
                  <a:pt x="3574" y="120000"/>
                  <a:pt x="8212" y="120000"/>
                </a:cubicBezTo>
                <a:cubicBezTo>
                  <a:pt x="12850" y="120000"/>
                  <a:pt x="16328" y="115629"/>
                  <a:pt x="16328" y="109960"/>
                </a:cubicBezTo>
                <a:cubicBezTo>
                  <a:pt x="16328" y="104291"/>
                  <a:pt x="12850" y="99921"/>
                  <a:pt x="8212" y="99921"/>
                </a:cubicBezTo>
                <a:close/>
                <a:moveTo>
                  <a:pt x="29951" y="13346"/>
                </a:moveTo>
                <a:lnTo>
                  <a:pt x="117198" y="13346"/>
                </a:lnTo>
                <a:cubicBezTo>
                  <a:pt x="118840" y="13346"/>
                  <a:pt x="120000" y="11929"/>
                  <a:pt x="120000" y="9921"/>
                </a:cubicBezTo>
                <a:cubicBezTo>
                  <a:pt x="120000" y="7913"/>
                  <a:pt x="118840" y="6614"/>
                  <a:pt x="117198" y="6614"/>
                </a:cubicBezTo>
                <a:lnTo>
                  <a:pt x="29951" y="6614"/>
                </a:lnTo>
                <a:cubicBezTo>
                  <a:pt x="28309" y="6614"/>
                  <a:pt x="27246" y="7913"/>
                  <a:pt x="27246" y="9921"/>
                </a:cubicBezTo>
                <a:cubicBezTo>
                  <a:pt x="27246" y="11929"/>
                  <a:pt x="28309" y="13346"/>
                  <a:pt x="29951" y="13346"/>
                </a:cubicBezTo>
                <a:close/>
                <a:moveTo>
                  <a:pt x="117198" y="106653"/>
                </a:moveTo>
                <a:lnTo>
                  <a:pt x="29951" y="106653"/>
                </a:lnTo>
                <a:cubicBezTo>
                  <a:pt x="28309" y="106653"/>
                  <a:pt x="27246" y="107952"/>
                  <a:pt x="27246" y="109960"/>
                </a:cubicBezTo>
                <a:cubicBezTo>
                  <a:pt x="27246" y="111968"/>
                  <a:pt x="28309" y="113267"/>
                  <a:pt x="29951" y="113267"/>
                </a:cubicBezTo>
                <a:lnTo>
                  <a:pt x="117198" y="113267"/>
                </a:lnTo>
                <a:cubicBezTo>
                  <a:pt x="118840" y="113267"/>
                  <a:pt x="120000" y="111968"/>
                  <a:pt x="120000" y="109960"/>
                </a:cubicBezTo>
                <a:cubicBezTo>
                  <a:pt x="120000" y="107952"/>
                  <a:pt x="118840" y="106653"/>
                  <a:pt x="117198" y="106653"/>
                </a:cubicBezTo>
                <a:close/>
                <a:moveTo>
                  <a:pt x="8212" y="0"/>
                </a:moveTo>
                <a:cubicBezTo>
                  <a:pt x="3574" y="0"/>
                  <a:pt x="0" y="4251"/>
                  <a:pt x="0" y="9921"/>
                </a:cubicBezTo>
                <a:cubicBezTo>
                  <a:pt x="0" y="15590"/>
                  <a:pt x="3574" y="19960"/>
                  <a:pt x="8212" y="19960"/>
                </a:cubicBezTo>
                <a:cubicBezTo>
                  <a:pt x="12850" y="19960"/>
                  <a:pt x="16328" y="15590"/>
                  <a:pt x="16328" y="9921"/>
                </a:cubicBezTo>
                <a:cubicBezTo>
                  <a:pt x="16328" y="4251"/>
                  <a:pt x="12850" y="0"/>
                  <a:pt x="8212" y="0"/>
                </a:cubicBezTo>
                <a:close/>
                <a:moveTo>
                  <a:pt x="117198" y="39921"/>
                </a:moveTo>
                <a:lnTo>
                  <a:pt x="29951" y="39921"/>
                </a:lnTo>
                <a:cubicBezTo>
                  <a:pt x="28309" y="39921"/>
                  <a:pt x="27246" y="41338"/>
                  <a:pt x="27246" y="43346"/>
                </a:cubicBezTo>
                <a:cubicBezTo>
                  <a:pt x="27246" y="45236"/>
                  <a:pt x="28309" y="46653"/>
                  <a:pt x="29951" y="46653"/>
                </a:cubicBezTo>
                <a:lnTo>
                  <a:pt x="117198" y="46653"/>
                </a:lnTo>
                <a:cubicBezTo>
                  <a:pt x="118840" y="46653"/>
                  <a:pt x="120000" y="45236"/>
                  <a:pt x="120000" y="43346"/>
                </a:cubicBezTo>
                <a:cubicBezTo>
                  <a:pt x="120000" y="41338"/>
                  <a:pt x="118840" y="39921"/>
                  <a:pt x="117198" y="39921"/>
                </a:cubicBezTo>
                <a:close/>
                <a:moveTo>
                  <a:pt x="117198" y="73346"/>
                </a:moveTo>
                <a:lnTo>
                  <a:pt x="29951" y="73346"/>
                </a:lnTo>
                <a:cubicBezTo>
                  <a:pt x="28309" y="73346"/>
                  <a:pt x="27246" y="74645"/>
                  <a:pt x="27246" y="76653"/>
                </a:cubicBezTo>
                <a:cubicBezTo>
                  <a:pt x="27246" y="78661"/>
                  <a:pt x="28309" y="79960"/>
                  <a:pt x="29951" y="79960"/>
                </a:cubicBezTo>
                <a:lnTo>
                  <a:pt x="117198" y="79960"/>
                </a:lnTo>
                <a:cubicBezTo>
                  <a:pt x="118840" y="79960"/>
                  <a:pt x="120000" y="78661"/>
                  <a:pt x="120000" y="76653"/>
                </a:cubicBezTo>
                <a:cubicBezTo>
                  <a:pt x="120000" y="74645"/>
                  <a:pt x="118840" y="73346"/>
                  <a:pt x="117198" y="7334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20"/>
          <p:cNvSpPr/>
          <p:nvPr/>
        </p:nvSpPr>
        <p:spPr>
          <a:xfrm>
            <a:off x="1318315" y="3404271"/>
            <a:ext cx="304800" cy="272700"/>
          </a:xfrm>
          <a:custGeom>
            <a:rect b="b" l="l" r="r" t="t"/>
            <a:pathLst>
              <a:path extrusionOk="0" h="120000" w="120000">
                <a:moveTo>
                  <a:pt x="120000" y="40496"/>
                </a:moveTo>
                <a:cubicBezTo>
                  <a:pt x="120000" y="18069"/>
                  <a:pt x="100386" y="0"/>
                  <a:pt x="76328" y="0"/>
                </a:cubicBezTo>
                <a:cubicBezTo>
                  <a:pt x="58357" y="0"/>
                  <a:pt x="42801" y="10203"/>
                  <a:pt x="36328" y="24658"/>
                </a:cubicBezTo>
                <a:cubicBezTo>
                  <a:pt x="38454" y="24340"/>
                  <a:pt x="40676" y="24021"/>
                  <a:pt x="42801" y="24021"/>
                </a:cubicBezTo>
                <a:cubicBezTo>
                  <a:pt x="49371" y="13179"/>
                  <a:pt x="61932" y="6058"/>
                  <a:pt x="76328" y="6058"/>
                </a:cubicBezTo>
                <a:cubicBezTo>
                  <a:pt x="97391" y="6058"/>
                  <a:pt x="114589" y="21576"/>
                  <a:pt x="114589" y="40496"/>
                </a:cubicBezTo>
                <a:cubicBezTo>
                  <a:pt x="114589" y="49849"/>
                  <a:pt x="110434" y="58565"/>
                  <a:pt x="103091" y="65155"/>
                </a:cubicBezTo>
                <a:cubicBezTo>
                  <a:pt x="101449" y="66643"/>
                  <a:pt x="100676" y="68981"/>
                  <a:pt x="101159" y="71426"/>
                </a:cubicBezTo>
                <a:lnTo>
                  <a:pt x="103381" y="80141"/>
                </a:lnTo>
                <a:lnTo>
                  <a:pt x="92173" y="75358"/>
                </a:lnTo>
                <a:cubicBezTo>
                  <a:pt x="91884" y="77378"/>
                  <a:pt x="91594" y="79185"/>
                  <a:pt x="91111" y="81310"/>
                </a:cubicBezTo>
                <a:lnTo>
                  <a:pt x="111787" y="90026"/>
                </a:lnTo>
                <a:lnTo>
                  <a:pt x="106666" y="69619"/>
                </a:lnTo>
                <a:cubicBezTo>
                  <a:pt x="114782" y="62391"/>
                  <a:pt x="120000" y="51868"/>
                  <a:pt x="120000" y="40496"/>
                </a:cubicBezTo>
                <a:close/>
                <a:moveTo>
                  <a:pt x="43671" y="29973"/>
                </a:moveTo>
                <a:cubicBezTo>
                  <a:pt x="19613" y="29973"/>
                  <a:pt x="0" y="48042"/>
                  <a:pt x="0" y="70469"/>
                </a:cubicBezTo>
                <a:cubicBezTo>
                  <a:pt x="0" y="81948"/>
                  <a:pt x="5217" y="92364"/>
                  <a:pt x="13429" y="99592"/>
                </a:cubicBezTo>
                <a:lnTo>
                  <a:pt x="8212" y="120000"/>
                </a:lnTo>
                <a:lnTo>
                  <a:pt x="32753" y="109796"/>
                </a:lnTo>
                <a:cubicBezTo>
                  <a:pt x="36328" y="110752"/>
                  <a:pt x="39806" y="110965"/>
                  <a:pt x="43671" y="110965"/>
                </a:cubicBezTo>
                <a:cubicBezTo>
                  <a:pt x="67632" y="110965"/>
                  <a:pt x="87246" y="93002"/>
                  <a:pt x="87246" y="70469"/>
                </a:cubicBezTo>
                <a:cubicBezTo>
                  <a:pt x="87246" y="48042"/>
                  <a:pt x="67632" y="29973"/>
                  <a:pt x="43671" y="29973"/>
                </a:cubicBezTo>
                <a:close/>
                <a:moveTo>
                  <a:pt x="43671" y="105013"/>
                </a:moveTo>
                <a:cubicBezTo>
                  <a:pt x="40386" y="105013"/>
                  <a:pt x="37101" y="104694"/>
                  <a:pt x="33816" y="103844"/>
                </a:cubicBezTo>
                <a:lnTo>
                  <a:pt x="32753" y="103844"/>
                </a:lnTo>
                <a:cubicBezTo>
                  <a:pt x="32173" y="103844"/>
                  <a:pt x="31400" y="103844"/>
                  <a:pt x="30821" y="104162"/>
                </a:cubicBezTo>
                <a:lnTo>
                  <a:pt x="16618" y="110115"/>
                </a:lnTo>
                <a:lnTo>
                  <a:pt x="18840" y="101399"/>
                </a:lnTo>
                <a:cubicBezTo>
                  <a:pt x="19420" y="99061"/>
                  <a:pt x="18840" y="96616"/>
                  <a:pt x="16908" y="95128"/>
                </a:cubicBezTo>
                <a:cubicBezTo>
                  <a:pt x="9565" y="88538"/>
                  <a:pt x="5507" y="79822"/>
                  <a:pt x="5507" y="70469"/>
                </a:cubicBezTo>
                <a:cubicBezTo>
                  <a:pt x="5507" y="51656"/>
                  <a:pt x="22608" y="36031"/>
                  <a:pt x="43671" y="36031"/>
                </a:cubicBezTo>
                <a:cubicBezTo>
                  <a:pt x="64637" y="36031"/>
                  <a:pt x="81835" y="51656"/>
                  <a:pt x="81835" y="70469"/>
                </a:cubicBezTo>
                <a:cubicBezTo>
                  <a:pt x="81835" y="89388"/>
                  <a:pt x="64637" y="105013"/>
                  <a:pt x="43671" y="1050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20"/>
          <p:cNvSpPr txBox="1"/>
          <p:nvPr/>
        </p:nvSpPr>
        <p:spPr>
          <a:xfrm>
            <a:off x="1987100" y="273025"/>
            <a:ext cx="6782100" cy="59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</a:t>
            </a:r>
            <a:r>
              <a:rPr lang="en" sz="30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tatus of TSC measurements at CERN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44" name="Google Shape;244;p20"/>
          <p:cNvSpPr/>
          <p:nvPr/>
        </p:nvSpPr>
        <p:spPr>
          <a:xfrm rot="-5400000">
            <a:off x="-2776675" y="3313500"/>
            <a:ext cx="5887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Yana Gurimskaya, 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3rd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RD50 Workshop, 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-2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of November, 201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, CERN, Geneva, Switzerland</a:t>
            </a:r>
            <a:endParaRPr i="0" sz="9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ome" id="249" name="Google Shape;249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47495" y="6413557"/>
            <a:ext cx="1517550" cy="34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575" y="6413551"/>
            <a:ext cx="566477" cy="348863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21"/>
          <p:cNvSpPr txBox="1"/>
          <p:nvPr/>
        </p:nvSpPr>
        <p:spPr>
          <a:xfrm>
            <a:off x="311700" y="213700"/>
            <a:ext cx="85206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Montserrat SemiBold"/>
                <a:ea typeface="Montserrat SemiBold"/>
                <a:cs typeface="Montserrat SemiBold"/>
                <a:sym typeface="Montserrat SemiBold"/>
              </a:rPr>
              <a:t>Experimental </a:t>
            </a:r>
            <a:r>
              <a:rPr lang="en" sz="2800">
                <a:solidFill>
                  <a:srgbClr val="1155C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Details</a:t>
            </a:r>
            <a:endParaRPr sz="2800">
              <a:solidFill>
                <a:srgbClr val="1155C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252" name="Google Shape;252;p21"/>
          <p:cNvSpPr txBox="1"/>
          <p:nvPr/>
        </p:nvSpPr>
        <p:spPr>
          <a:xfrm>
            <a:off x="812550" y="867575"/>
            <a:ext cx="7657500" cy="53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Materials: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Standard EPI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Resistivity 𝞺</a:t>
            </a:r>
            <a:r>
              <a:rPr lang="en" sz="1200"/>
              <a:t> </a:t>
            </a:r>
            <a:r>
              <a:rPr lang="en" sz="1200">
                <a:solidFill>
                  <a:schemeClr val="dk1"/>
                </a:solidFill>
              </a:rPr>
              <a:t> ~ 50, 250 or 1000 Ω·cm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EPI layer 50 μm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Substrate under EPI layer 0-255 μm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</a:t>
            </a:r>
            <a:r>
              <a:rPr b="1" lang="en"/>
              <a:t>-type Si pad diodes produced by CiS (Erfurt, Germany):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Pad area </a:t>
            </a:r>
            <a:r>
              <a:rPr i="1" lang="en" sz="1200"/>
              <a:t>A</a:t>
            </a:r>
            <a:r>
              <a:rPr lang="en" sz="1200"/>
              <a:t>: 2.5</a:t>
            </a:r>
            <a:r>
              <a:rPr lang="en" sz="1200">
                <a:solidFill>
                  <a:schemeClr val="dk1"/>
                </a:solidFill>
              </a:rPr>
              <a:t>×2.5 mm</a:t>
            </a:r>
            <a:r>
              <a:rPr baseline="30000" lang="en" sz="1200">
                <a:solidFill>
                  <a:schemeClr val="dk1"/>
                </a:solidFill>
              </a:rPr>
              <a:t>2 </a:t>
            </a:r>
            <a:r>
              <a:rPr lang="en" sz="1200">
                <a:solidFill>
                  <a:schemeClr val="dk1"/>
                </a:solidFill>
              </a:rPr>
              <a:t>with guard rings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Passivated with openings for connection, window opening on FS and BS for light injection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Active thickness </a:t>
            </a:r>
            <a:r>
              <a:rPr i="1" lang="en" sz="1200">
                <a:solidFill>
                  <a:schemeClr val="dk1"/>
                </a:solidFill>
              </a:rPr>
              <a:t>d</a:t>
            </a:r>
            <a:r>
              <a:rPr lang="en" sz="1200">
                <a:solidFill>
                  <a:schemeClr val="dk1"/>
                </a:solidFill>
              </a:rPr>
              <a:t>: </a:t>
            </a:r>
            <a:r>
              <a:rPr lang="en" sz="1200">
                <a:solidFill>
                  <a:schemeClr val="dk1"/>
                </a:solidFill>
              </a:rPr>
              <a:t>50 μm in this particular case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Irradiation: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PS protons (</a:t>
            </a:r>
            <a:r>
              <a:rPr lang="en" sz="1200"/>
              <a:t>CERN)</a:t>
            </a:r>
            <a:r>
              <a:rPr lang="en" sz="1200"/>
              <a:t>: fluences 7.8E13 and 3.32E14 n</a:t>
            </a:r>
            <a:r>
              <a:rPr baseline="-25000" lang="en" sz="1200"/>
              <a:t>eq</a:t>
            </a:r>
            <a:r>
              <a:rPr lang="en" sz="1200"/>
              <a:t>/cm</a:t>
            </a:r>
            <a:r>
              <a:rPr baseline="30000" lang="en" sz="1200"/>
              <a:t>2</a:t>
            </a:r>
            <a:endParaRPr baseline="30000"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Reactor neutrons (Ljubljana): fluences </a:t>
            </a:r>
            <a:r>
              <a:rPr lang="en" sz="1200">
                <a:solidFill>
                  <a:schemeClr val="dk1"/>
                </a:solidFill>
              </a:rPr>
              <a:t>7.8E13 and 3.32E14 n</a:t>
            </a:r>
            <a:r>
              <a:rPr baseline="-25000" lang="en" sz="1200">
                <a:solidFill>
                  <a:schemeClr val="dk1"/>
                </a:solidFill>
              </a:rPr>
              <a:t>eq</a:t>
            </a:r>
            <a:r>
              <a:rPr lang="en" sz="1200">
                <a:solidFill>
                  <a:schemeClr val="dk1"/>
                </a:solidFill>
              </a:rPr>
              <a:t>/cm</a:t>
            </a:r>
            <a:r>
              <a:rPr baseline="30000" lang="en" sz="1200">
                <a:solidFill>
                  <a:schemeClr val="dk1"/>
                </a:solidFill>
              </a:rPr>
              <a:t>2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Microscopic measurements: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TSC (Thermally Stimulated Current) technique: colling (250K    20K) under -100V, trap filling with 1 mA forward current during 60 sec, ramping up to 250K under reverse bias (standard -100V but can vary) with constant heating rate 𝜷=11 K/min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Macroscopic measurements: 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IV and CV measurements </a:t>
            </a:r>
            <a:r>
              <a:rPr lang="en" sz="1200">
                <a:solidFill>
                  <a:schemeClr val="dk1"/>
                </a:solidFill>
              </a:rPr>
              <a:t>@</a:t>
            </a:r>
            <a:r>
              <a:rPr lang="en" sz="1200"/>
              <a:t> +20 and -20</a:t>
            </a:r>
            <a:r>
              <a:rPr b="1" lang="en" sz="1200"/>
              <a:t> </a:t>
            </a:r>
            <a:r>
              <a:rPr baseline="30000" lang="en" sz="1200">
                <a:solidFill>
                  <a:schemeClr val="dk1"/>
                </a:solidFill>
              </a:rPr>
              <a:t>∘</a:t>
            </a:r>
            <a:r>
              <a:rPr lang="en" sz="1200">
                <a:solidFill>
                  <a:schemeClr val="dk1"/>
                </a:solidFill>
              </a:rPr>
              <a:t>C, guard ring connected to the ground (analysis of data in progress)</a:t>
            </a:r>
            <a:endParaRPr b="1"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53" name="Google Shape;253;p21"/>
          <p:cNvCxnSpPr/>
          <p:nvPr/>
        </p:nvCxnSpPr>
        <p:spPr>
          <a:xfrm>
            <a:off x="5011875" y="4953350"/>
            <a:ext cx="714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4" name="Google Shape;254;p21"/>
          <p:cNvSpPr/>
          <p:nvPr/>
        </p:nvSpPr>
        <p:spPr>
          <a:xfrm rot="-5400000">
            <a:off x="-2776675" y="3313500"/>
            <a:ext cx="5887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Yana Gurimskaya, 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3rd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RD50 Workshop, 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-2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 of November, 201</a:t>
            </a:r>
            <a:r>
              <a:rPr lang="en" sz="9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r>
              <a:rPr i="0" lang="en" sz="9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, CERN, Geneva, Switzerland</a:t>
            </a:r>
            <a:endParaRPr i="0" sz="9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5" name="Google Shape;255;p2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56" name="Google Shape;256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20392" y="366100"/>
            <a:ext cx="2603599" cy="2246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