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0" r:id="rId2"/>
    <p:sldId id="275" r:id="rId3"/>
    <p:sldId id="271" r:id="rId4"/>
    <p:sldId id="287" r:id="rId5"/>
    <p:sldId id="279" r:id="rId6"/>
    <p:sldId id="288" r:id="rId7"/>
    <p:sldId id="289" r:id="rId8"/>
    <p:sldId id="298" r:id="rId9"/>
    <p:sldId id="278" r:id="rId10"/>
    <p:sldId id="293" r:id="rId11"/>
    <p:sldId id="294" r:id="rId12"/>
    <p:sldId id="291" r:id="rId13"/>
    <p:sldId id="295" r:id="rId14"/>
    <p:sldId id="283" r:id="rId15"/>
    <p:sldId id="285" r:id="rId16"/>
    <p:sldId id="296" r:id="rId17"/>
    <p:sldId id="28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CCCCFF"/>
    <a:srgbClr val="D60093"/>
    <a:srgbClr val="FF9900"/>
    <a:srgbClr val="CE62A7"/>
    <a:srgbClr val="0AA6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42" autoAdjust="0"/>
    <p:restoredTop sz="94660"/>
  </p:normalViewPr>
  <p:slideViewPr>
    <p:cSldViewPr snapToGrid="0">
      <p:cViewPr varScale="1">
        <p:scale>
          <a:sx n="89" d="100"/>
          <a:sy n="89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32D4D-C222-400E-A7A5-EABD2F22A04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83DFB-3219-4C53-B2C7-17C0F17C8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95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712355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702025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951010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0867228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7615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519779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0925236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832237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275677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876426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157948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853498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266564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783325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603971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266857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424" y="105273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0096" y="2924944"/>
            <a:ext cx="4171189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2192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431371" y="3429000"/>
            <a:ext cx="5184576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897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121920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67" y="3"/>
            <a:ext cx="9601067" cy="806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908720"/>
            <a:ext cx="1152128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6BFD-79FB-4141-9582-E1967ED52E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5787" y="6604688"/>
            <a:ext cx="7392821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Ioana Pintilie – 2018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84566" y="6597352"/>
            <a:ext cx="768085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-</a:t>
            </a:r>
            <a:fld id="{4BC41057-E5DD-4345-B334-EB94862F885B}" type="slidenum">
              <a:rPr smtClean="0">
                <a:solidFill>
                  <a:prstClr val="black"/>
                </a:solidFill>
              </a:rPr>
              <a:pPr/>
              <a:t>‹#›</a:t>
            </a:fld>
            <a:r>
              <a:rPr smtClean="0">
                <a:solidFill>
                  <a:prstClr val="black"/>
                </a:solidFill>
              </a:rPr>
              <a:t>-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8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4435" y="2"/>
            <a:ext cx="1077565" cy="80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12192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3065" y="6597352"/>
            <a:ext cx="12192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3" y="2"/>
            <a:ext cx="1769183" cy="79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67" y="2"/>
            <a:ext cx="9601067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360" y="3429000"/>
            <a:ext cx="5184576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97352"/>
            <a:ext cx="28448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E7349-AB71-4306-99C1-0CAFD386AB8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787" y="6604688"/>
            <a:ext cx="674112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Ioana Pintilie – 2018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054" y="6597352"/>
            <a:ext cx="73256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6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3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27.png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1.png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11" Type="http://schemas.openxmlformats.org/officeDocument/2006/relationships/image" Target="../media/image30.wmf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6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3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i="1" dirty="0"/>
              <a:t>Electrically </a:t>
            </a:r>
            <a:r>
              <a:rPr lang="en-US" i="1" dirty="0" smtClean="0"/>
              <a:t>active </a:t>
            </a:r>
            <a:r>
              <a:rPr lang="ro-RO" i="1" dirty="0" smtClean="0"/>
              <a:t>defects </a:t>
            </a:r>
            <a:r>
              <a:rPr lang="ro-RO" i="1" dirty="0"/>
              <a:t>in unirradiated p-type silicon detectors fabricated by different vendors</a:t>
            </a:r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373287" y="5075199"/>
            <a:ext cx="9862350" cy="1045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u="sng" dirty="0">
                <a:solidFill>
                  <a:schemeClr val="tx1"/>
                </a:solidFill>
                <a:latin typeface="Times New Roman" panose="02020603050405020304" pitchFamily="18" charset="0"/>
              </a:rPr>
              <a:t>Cristina </a:t>
            </a:r>
            <a:r>
              <a:rPr lang="en-US" sz="2400" u="sng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Besleaga</a:t>
            </a:r>
            <a:r>
              <a:rPr lang="en-US" sz="2400" u="sng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Stan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, Roxana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Radu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Raluca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Negrea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and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Ioana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Pintilie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National Institute of Materials Physics, Bucharest-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Magurele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, Romania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08" y="5483194"/>
            <a:ext cx="810838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8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2809" y="4488418"/>
            <a:ext cx="83898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741683" y="107654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10529" y="168306"/>
            <a:ext cx="2868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diodes -FBK </a:t>
            </a:r>
            <a:endParaRPr lang="en-US" sz="28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70258"/>
              </p:ext>
            </p:extLst>
          </p:nvPr>
        </p:nvGraphicFramePr>
        <p:xfrm>
          <a:off x="82370" y="1766717"/>
          <a:ext cx="7856318" cy="417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964">
                  <a:extLst>
                    <a:ext uri="{9D8B030D-6E8A-4147-A177-3AD203B41FA5}">
                      <a16:colId xmlns="" xmlns:a16="http://schemas.microsoft.com/office/drawing/2014/main" val="4098237472"/>
                    </a:ext>
                  </a:extLst>
                </a:gridCol>
                <a:gridCol w="2230713">
                  <a:extLst>
                    <a:ext uri="{9D8B030D-6E8A-4147-A177-3AD203B41FA5}">
                      <a16:colId xmlns="" xmlns:a16="http://schemas.microsoft.com/office/drawing/2014/main" val="1498866"/>
                    </a:ext>
                  </a:extLst>
                </a:gridCol>
                <a:gridCol w="997527">
                  <a:extLst>
                    <a:ext uri="{9D8B030D-6E8A-4147-A177-3AD203B41FA5}">
                      <a16:colId xmlns="" xmlns:a16="http://schemas.microsoft.com/office/drawing/2014/main" val="2411460363"/>
                    </a:ext>
                  </a:extLst>
                </a:gridCol>
                <a:gridCol w="964276">
                  <a:extLst>
                    <a:ext uri="{9D8B030D-6E8A-4147-A177-3AD203B41FA5}">
                      <a16:colId xmlns="" xmlns:a16="http://schemas.microsoft.com/office/drawing/2014/main" val="2540628982"/>
                    </a:ext>
                  </a:extLst>
                </a:gridCol>
                <a:gridCol w="1055717">
                  <a:extLst>
                    <a:ext uri="{9D8B030D-6E8A-4147-A177-3AD203B41FA5}">
                      <a16:colId xmlns="" xmlns:a16="http://schemas.microsoft.com/office/drawing/2014/main" val="1232109258"/>
                    </a:ext>
                  </a:extLst>
                </a:gridCol>
                <a:gridCol w="989214">
                  <a:extLst>
                    <a:ext uri="{9D8B030D-6E8A-4147-A177-3AD203B41FA5}">
                      <a16:colId xmlns="" xmlns:a16="http://schemas.microsoft.com/office/drawing/2014/main" val="1125952933"/>
                    </a:ext>
                  </a:extLst>
                </a:gridCol>
                <a:gridCol w="1113907">
                  <a:extLst>
                    <a:ext uri="{9D8B030D-6E8A-4147-A177-3AD203B41FA5}">
                      <a16:colId xmlns="" xmlns:a16="http://schemas.microsoft.com/office/drawing/2014/main" val="2403529993"/>
                    </a:ext>
                  </a:extLst>
                </a:gridCol>
              </a:tblGrid>
              <a:tr h="5552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Depletion voltage (</a:t>
                      </a: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2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Leakage 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at 20°C (A)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Area(mm</a:t>
                      </a:r>
                      <a:r>
                        <a:rPr lang="en-US" sz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)- thickness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(µm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2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from CV(cm</a:t>
                      </a:r>
                      <a:r>
                        <a:rPr lang="en-US" sz="1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948238268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 B-0.98L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3.48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3.03x10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772654291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 B-0.98L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3.42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4.03x10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1.79 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001136195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W6 BC-1.02 HL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3.40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3.35x10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 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593702486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W6 BC-1.02 HL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3.49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2.80x10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 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3196403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W8 B-1.02H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3.48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2.18x10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 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4264224918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W8 B-1.02H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</a:t>
                      </a:r>
                      <a:endParaRPr lang="en-US" sz="12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3.55x10</a:t>
                      </a:r>
                      <a:r>
                        <a:rPr lang="en-US" sz="1200" baseline="3000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1.77 x10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2604054726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W14 G-1.04L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3.51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7.54x10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 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1030220402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W14 G-1.04L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3.40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1.09x10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 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590031448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W18 G-1.08L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2.07 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444104602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W18 G-1.08L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4.05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2.81x10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2.15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916226622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W15 GC-1.04LL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4.29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4.71x10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2.25 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1737076816"/>
                  </a:ext>
                </a:extLst>
              </a:tr>
              <a:tr h="2776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W15 GC-1.04LL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4.90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6.09x10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200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sz="12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2.62 x10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993041269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042" y="826937"/>
            <a:ext cx="1572904" cy="8718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6620" y="772601"/>
            <a:ext cx="2210125" cy="101606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09081" y="6110986"/>
            <a:ext cx="11378152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-diodes processed on W1,W6 and W8 wafers has lower LC then those processed on W14, W15 and W18 wafers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618498"/>
              </p:ext>
            </p:extLst>
          </p:nvPr>
        </p:nvGraphicFramePr>
        <p:xfrm>
          <a:off x="7939088" y="1981200"/>
          <a:ext cx="4213225" cy="322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3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939088" y="1981200"/>
                        <a:ext cx="4213225" cy="32242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885813" y="1732105"/>
            <a:ext cx="4319847" cy="338554"/>
          </a:xfrm>
          <a:prstGeom prst="rect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leakage current of all 12 </a:t>
            </a:r>
            <a:r>
              <a:rPr kumimoji="0" lang="en-US" altLang="en-US" sz="16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unirradiated</a:t>
            </a:r>
            <a:r>
              <a:rPr kumimoji="0" lang="en-US" altLang="en-US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kumimoji="0" lang="en-US" altLang="en-US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diodes. </a:t>
            </a:r>
            <a:endParaRPr kumimoji="0" lang="en-US" alt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75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741683" y="107654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10529" y="168306"/>
            <a:ext cx="3326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LGAD diodes -FBK </a:t>
            </a:r>
            <a:endParaRPr lang="en-US" sz="2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0901" y="990896"/>
            <a:ext cx="1572904" cy="8718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02" y="960430"/>
            <a:ext cx="2179080" cy="101606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99654" y="5865713"/>
            <a:ext cx="11378152" cy="70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Similar to </a:t>
            </a:r>
            <a:r>
              <a:rPr lang="en-US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diodes, also the LGADs processed on W1,W6 and W8 wafers has lower LC then those processed on W14, W15 and W18 wafers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443851"/>
              </p:ext>
            </p:extLst>
          </p:nvPr>
        </p:nvGraphicFramePr>
        <p:xfrm>
          <a:off x="3358343" y="2024740"/>
          <a:ext cx="8739390" cy="3455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117">
                  <a:extLst>
                    <a:ext uri="{9D8B030D-6E8A-4147-A177-3AD203B41FA5}">
                      <a16:colId xmlns="" xmlns:a16="http://schemas.microsoft.com/office/drawing/2014/main" val="3437669140"/>
                    </a:ext>
                  </a:extLst>
                </a:gridCol>
                <a:gridCol w="2032561">
                  <a:extLst>
                    <a:ext uri="{9D8B030D-6E8A-4147-A177-3AD203B41FA5}">
                      <a16:colId xmlns="" xmlns:a16="http://schemas.microsoft.com/office/drawing/2014/main" val="1629299262"/>
                    </a:ext>
                  </a:extLst>
                </a:gridCol>
                <a:gridCol w="750051">
                  <a:extLst>
                    <a:ext uri="{9D8B030D-6E8A-4147-A177-3AD203B41FA5}">
                      <a16:colId xmlns="" xmlns:a16="http://schemas.microsoft.com/office/drawing/2014/main" val="67695135"/>
                    </a:ext>
                  </a:extLst>
                </a:gridCol>
                <a:gridCol w="816512">
                  <a:extLst>
                    <a:ext uri="{9D8B030D-6E8A-4147-A177-3AD203B41FA5}">
                      <a16:colId xmlns="" xmlns:a16="http://schemas.microsoft.com/office/drawing/2014/main" val="868474893"/>
                    </a:ext>
                  </a:extLst>
                </a:gridCol>
                <a:gridCol w="826006">
                  <a:extLst>
                    <a:ext uri="{9D8B030D-6E8A-4147-A177-3AD203B41FA5}">
                      <a16:colId xmlns="" xmlns:a16="http://schemas.microsoft.com/office/drawing/2014/main" val="985967619"/>
                    </a:ext>
                  </a:extLst>
                </a:gridCol>
                <a:gridCol w="1047346">
                  <a:extLst>
                    <a:ext uri="{9D8B030D-6E8A-4147-A177-3AD203B41FA5}">
                      <a16:colId xmlns="" xmlns:a16="http://schemas.microsoft.com/office/drawing/2014/main" val="701700054"/>
                    </a:ext>
                  </a:extLst>
                </a:gridCol>
                <a:gridCol w="1155337">
                  <a:extLst>
                    <a:ext uri="{9D8B030D-6E8A-4147-A177-3AD203B41FA5}">
                      <a16:colId xmlns="" xmlns:a16="http://schemas.microsoft.com/office/drawing/2014/main" val="534032774"/>
                    </a:ext>
                  </a:extLst>
                </a:gridCol>
                <a:gridCol w="863984">
                  <a:extLst>
                    <a:ext uri="{9D8B030D-6E8A-4147-A177-3AD203B41FA5}">
                      <a16:colId xmlns="" xmlns:a16="http://schemas.microsoft.com/office/drawing/2014/main" val="1257910379"/>
                    </a:ext>
                  </a:extLst>
                </a:gridCol>
                <a:gridCol w="873476">
                  <a:extLst>
                    <a:ext uri="{9D8B030D-6E8A-4147-A177-3AD203B41FA5}">
                      <a16:colId xmlns="" xmlns:a16="http://schemas.microsoft.com/office/drawing/2014/main" val="1387499066"/>
                    </a:ext>
                  </a:extLst>
                </a:gridCol>
              </a:tblGrid>
              <a:tr h="80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Depletion voltage of the gain layer(V)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 depletion voltage of sensor(V)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Leakage Current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at 20°C (A) (full depletion)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Area(mm</a:t>
                      </a:r>
                      <a:r>
                        <a:rPr lang="en-US" sz="1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)- thickness (mm)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 gain layer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from CV(cm</a:t>
                      </a:r>
                      <a:r>
                        <a:rPr lang="en-US" sz="1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0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 bulk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from CV(cm</a:t>
                      </a:r>
                      <a:r>
                        <a:rPr lang="en-US" sz="1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extLst>
                  <a:ext uri="{0D108BD9-81ED-4DB2-BD59-A6C34878D82A}">
                    <a16:rowId xmlns="" xmlns:a16="http://schemas.microsoft.com/office/drawing/2014/main" val="100562461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 B-0.98L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7.27x10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μm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2292787857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 B-0.98L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6.42x10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μm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5.9x10</a:t>
                      </a:r>
                      <a:r>
                        <a:rPr lang="en-US" sz="1000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1.79 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411528807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W6 BC-1.02 HL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2.45x10</a:t>
                      </a:r>
                      <a:r>
                        <a:rPr lang="en-US" sz="10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</a:t>
                      </a:r>
                      <a:r>
                        <a:rPr lang="en-US" sz="10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5.9x10</a:t>
                      </a:r>
                      <a:r>
                        <a:rPr lang="en-US" sz="1000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 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4168621864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W6 BC-1.02 HL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2.49x10</a:t>
                      </a:r>
                      <a:r>
                        <a:rPr lang="en-US" sz="1000" baseline="30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</a:t>
                      </a:r>
                      <a:r>
                        <a:rPr lang="en-US" sz="10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 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92455707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W8 B-1.02H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4.72x10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μm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 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845298100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W8 B-1.02H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6.75x10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μm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5.9x10</a:t>
                      </a:r>
                      <a:r>
                        <a:rPr lang="en-US" sz="1000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1.77 x10</a:t>
                      </a:r>
                      <a:r>
                        <a:rPr lang="en-US" sz="1000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58701999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W14 G-1.04L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μm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3.95x10</a:t>
                      </a:r>
                      <a:r>
                        <a:rPr lang="en-US" sz="1000" baseline="30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 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4475286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W14 G-1.04L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1.72x10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</a:t>
                      </a:r>
                      <a:r>
                        <a:rPr lang="en-US" sz="10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 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951743190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W18 G-1.08L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μm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2.07 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2747287774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W18 G-1.08L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μm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2.36 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855089871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W15 GC-1.04LL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rings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</a:t>
                      </a:r>
                      <a:r>
                        <a:rPr lang="en-US" sz="10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3.95x10</a:t>
                      </a:r>
                      <a:r>
                        <a:rPr lang="en-US" sz="1000" baseline="30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2.25 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2106571230"/>
                  </a:ext>
                </a:extLst>
              </a:tr>
              <a:tr h="220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W15 GC-1.04LL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rings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2.04x10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MM- 50 </a:t>
                      </a:r>
                      <a:r>
                        <a:rPr lang="en-US" sz="10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2.62 x10</a:t>
                      </a:r>
                      <a:r>
                        <a:rPr lang="en-US" sz="1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849" marR="16849" marT="0" marB="0"/>
                </a:tc>
                <a:extLst>
                  <a:ext uri="{0D108BD9-81ED-4DB2-BD59-A6C34878D82A}">
                    <a16:rowId xmlns="" xmlns:a16="http://schemas.microsoft.com/office/drawing/2014/main" val="3406254350"/>
                  </a:ext>
                </a:extLst>
              </a:tr>
            </a:tbl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697314"/>
              </p:ext>
            </p:extLst>
          </p:nvPr>
        </p:nvGraphicFramePr>
        <p:xfrm>
          <a:off x="9427" y="2035747"/>
          <a:ext cx="3348916" cy="2562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9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427" y="2035747"/>
                        <a:ext cx="3348916" cy="256253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850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741683" y="107654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387" y="1087974"/>
            <a:ext cx="1816765" cy="8352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10529" y="168306"/>
            <a:ext cx="2868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diodes -FBK </a:t>
            </a:r>
            <a:endParaRPr lang="en-US" sz="2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0228" y="2006073"/>
            <a:ext cx="4126200" cy="71680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5234" y="4158604"/>
            <a:ext cx="4667985" cy="75040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7956" y="2816386"/>
            <a:ext cx="4033852" cy="11278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3349" y="5047808"/>
            <a:ext cx="4090653" cy="101321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205235" y="999868"/>
            <a:ext cx="421876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Schockley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-Read-Hall - statistics used to calculate the impact the detected defects have on the device electrical performance</a:t>
            </a: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52407" y="1264402"/>
            <a:ext cx="331589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DLTS investigations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846" y="1897097"/>
            <a:ext cx="5182049" cy="416392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03166" y="6143901"/>
            <a:ext cx="9867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H(250K) trapping parameters:  </a:t>
            </a:r>
            <a:r>
              <a:rPr lang="en-US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="1" i="1" baseline="-25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=0.52 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eV, </a:t>
            </a:r>
            <a:r>
              <a:rPr lang="pt-B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pt-BR" b="1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t-B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3x10</a:t>
            </a:r>
            <a:r>
              <a:rPr lang="pt-BR" b="1" i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pt-B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pt-BR" b="1" i="1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(direct measurement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with T </a:t>
            </a:r>
            <a:r>
              <a:rPr lang="pt-B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98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225160"/>
              </p:ext>
            </p:extLst>
          </p:nvPr>
        </p:nvGraphicFramePr>
        <p:xfrm>
          <a:off x="124831" y="847688"/>
          <a:ext cx="4473117" cy="3602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4" name="Graph" r:id="rId5" imgW="4023360" imgH="3108960" progId="Origin50.Graph">
                  <p:embed/>
                </p:oleObj>
              </mc:Choice>
              <mc:Fallback>
                <p:oleObj name="Graph" r:id="rId5" imgW="4023360" imgH="3108960" progId="Origin50.Graph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2904" t="9248" r="13416" b="3973"/>
                      <a:stretch>
                        <a:fillRect/>
                      </a:stretch>
                    </p:blipFill>
                    <p:spPr bwMode="auto">
                      <a:xfrm>
                        <a:off x="124831" y="847688"/>
                        <a:ext cx="4473117" cy="36027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9848" y="4640464"/>
                <a:ext cx="8324848" cy="9233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defects as in Hamamatsu and Infineon samples (H150K) and </a:t>
                </a:r>
                <a:r>
                  <a:rPr lang="en-US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H(217K)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H(217K) can explain the low values of LC (&lt;1.5x10</a:t>
                </a:r>
                <a:r>
                  <a:rPr lang="en-US" b="1" baseline="30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-10</a:t>
                </a:r>
                <a:r>
                  <a:rPr lang="en-US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A) in W1, W6 and W8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H(250K) in W14, W15 and W18 if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pt-B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=9x10</a:t>
                </a:r>
                <a:r>
                  <a:rPr lang="pt-BR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-14 </a:t>
                </a:r>
                <a:r>
                  <a:rPr lang="pt-BR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pt-BR" b="1" i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48" y="4640464"/>
                <a:ext cx="8324848" cy="923330"/>
              </a:xfrm>
              <a:prstGeom prst="rect">
                <a:avLst/>
              </a:prstGeom>
              <a:blipFill>
                <a:blip r:embed="rId7"/>
                <a:stretch>
                  <a:fillRect l="-513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741683" y="107654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0" y="5797713"/>
                <a:ext cx="7764087" cy="10156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sym typeface="Symbol" panose="05050102010706020507" pitchFamily="18" charset="2"/>
                  </a:rPr>
                  <a:t>H(250K) – with </a:t>
                </a:r>
                <a:r>
                  <a:rPr lang="en-US" sz="2000" b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sym typeface="Symbol" panose="05050102010706020507" pitchFamily="18" charset="2"/>
                  </a:rPr>
                  <a:t>Ea</a:t>
                </a:r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sym typeface="Symbol" panose="05050102010706020507" pitchFamily="18" charset="2"/>
                  </a:rPr>
                  <a:t>=0.52eV, </a:t>
                </a:r>
                <a:r>
                  <a:rPr lang="pt-BR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pt-BR" sz="2000" b="1" i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pt-BR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3x10</a:t>
                </a:r>
                <a:r>
                  <a:rPr lang="pt-BR" sz="2000" b="1" i="1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-15</a:t>
                </a:r>
                <a:r>
                  <a:rPr lang="pt-BR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BR" sz="20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pt-BR" sz="2000" b="1" i="1" baseline="30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𝐚𝐧𝐝</m:t>
                    </m:r>
                    <m:r>
                      <a:rPr lang="en-US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000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pt-BR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=9x10</a:t>
                </a:r>
                <a:r>
                  <a:rPr lang="pt-BR" sz="20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-14 </a:t>
                </a:r>
                <a:r>
                  <a:rPr lang="pt-BR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pt-BR" sz="20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sym typeface="Symbol" panose="05050102010706020507" pitchFamily="18" charset="2"/>
                  </a:rPr>
                  <a:t>    </a:t>
                </a:r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large impact on </a:t>
                </a:r>
                <a:r>
                  <a:rPr lang="en-US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LC and ~ </a:t>
                </a:r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53% of its concentration is positively charged at 20</a:t>
                </a:r>
                <a:r>
                  <a:rPr lang="en-US" sz="2000" b="1" baseline="30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</a:t>
                </a:r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C</a:t>
                </a:r>
                <a:endParaRPr lang="en-US" sz="2000" dirty="0">
                  <a:solidFill>
                    <a:srgbClr val="C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97713"/>
                <a:ext cx="7764087" cy="1015663"/>
              </a:xfrm>
              <a:prstGeom prst="rect">
                <a:avLst/>
              </a:prstGeom>
              <a:blipFill rotWithShape="0">
                <a:blip r:embed="rId8"/>
                <a:stretch>
                  <a:fillRect t="-2367" b="-8876"/>
                </a:stretch>
              </a:blipFill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05064" y="2115702"/>
            <a:ext cx="1816765" cy="8352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10529" y="168306"/>
            <a:ext cx="2868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diodes -FBK </a:t>
            </a:r>
            <a:endParaRPr lang="en-US" sz="28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989919"/>
              </p:ext>
            </p:extLst>
          </p:nvPr>
        </p:nvGraphicFramePr>
        <p:xfrm>
          <a:off x="7828945" y="543109"/>
          <a:ext cx="4304333" cy="3293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5" name="Graph" r:id="rId10" imgW="3920760" imgH="3000960" progId="Origin50.Graph">
                  <p:embed/>
                </p:oleObj>
              </mc:Choice>
              <mc:Fallback>
                <p:oleObj name="Graph" r:id="rId10" imgW="3920760" imgH="3000960" progId="Origin50.Graph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828945" y="543109"/>
                        <a:ext cx="4304333" cy="329359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4089968" y="1441491"/>
            <a:ext cx="4450717" cy="370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57212" y="3836708"/>
            <a:ext cx="3599658" cy="2756342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3535052" y="2717748"/>
            <a:ext cx="5213022" cy="1973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30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91" y="2658220"/>
            <a:ext cx="5351223" cy="3588179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2905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4441" y="5893496"/>
            <a:ext cx="54015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(a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TEM image at low magnification showing the structure of </a:t>
            </a:r>
            <a:r>
              <a:rPr lang="en-US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W6 sample(LGAD implanted with B&amp;C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 and </a:t>
            </a:r>
            <a:r>
              <a:rPr lang="en-US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b) EELS spectra extracted from the areas inside of green circles. 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443" y="2113037"/>
            <a:ext cx="5944872" cy="194967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018443" y="4106158"/>
            <a:ext cx="5621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HRTEM images at the </a:t>
            </a:r>
            <a:r>
              <a:rPr lang="en-US" sz="16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SiOx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-Si interface and (b) a detail from the Si; (c) FFT pattern corresponding to the image (a).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324541" y="853947"/>
            <a:ext cx="5716630" cy="120032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on FBK STFZ </a:t>
            </a:r>
            <a:r>
              <a:rPr lang="en-US" dirty="0" smtClean="0"/>
              <a:t>Si with gain layer </a:t>
            </a:r>
            <a:r>
              <a:rPr lang="en-US" dirty="0"/>
              <a:t>implanted </a:t>
            </a:r>
            <a:r>
              <a:rPr lang="en-US" dirty="0" smtClean="0"/>
              <a:t>with: 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B </a:t>
            </a:r>
            <a:r>
              <a:rPr lang="en-US" b="1" dirty="0"/>
              <a:t>and co-implanted with </a:t>
            </a:r>
            <a:r>
              <a:rPr lang="en-US" b="1" dirty="0" smtClean="0"/>
              <a:t>C </a:t>
            </a:r>
          </a:p>
          <a:p>
            <a:r>
              <a:rPr lang="en-US" dirty="0" smtClean="0"/>
              <a:t>and  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Ga </a:t>
            </a:r>
            <a:r>
              <a:rPr lang="en-US" b="1" dirty="0"/>
              <a:t>and co-implanted with </a:t>
            </a:r>
            <a:r>
              <a:rPr lang="en-US" b="1" dirty="0" smtClean="0"/>
              <a:t>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247964" y="4976525"/>
            <a:ext cx="5485829" cy="136652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800"/>
              <a:tabLst>
                <a:tab pos="457200" algn="l"/>
                <a:tab pos="1143000" algn="l"/>
              </a:tabLst>
            </a:pPr>
            <a:r>
              <a:rPr lang="en-US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The HRTEM analyses on samples implanted with boron, gallium or co-implanted with carbon reveal a continuous pattern of high resolution fringes, without any obvious structural defects. </a:t>
            </a:r>
            <a:endParaRPr lang="en-US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80693" y="187945"/>
            <a:ext cx="401584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o-R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n-irradiated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LGAD </a:t>
            </a:r>
            <a:r>
              <a:rPr lang="ro-R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sensors</a:t>
            </a:r>
            <a:endParaRPr lang="en-US" sz="24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7792" y="935914"/>
            <a:ext cx="2411966" cy="1964611"/>
          </a:xfrm>
          <a:prstGeom prst="rect">
            <a:avLst/>
          </a:prstGeom>
          <a:solidFill>
            <a:srgbClr val="7030A0"/>
          </a:solidFill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3" y="914419"/>
            <a:ext cx="3160520" cy="147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21"/>
          <p:cNvSpPr/>
          <p:nvPr/>
        </p:nvSpPr>
        <p:spPr>
          <a:xfrm>
            <a:off x="1101213" y="1061884"/>
            <a:ext cx="1042219" cy="5978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1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4091" y="913169"/>
            <a:ext cx="11285919" cy="563231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 found several electrically active defects in as-grown/processed samples manufactured by different vendors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67562"/>
              </p:ext>
            </p:extLst>
          </p:nvPr>
        </p:nvGraphicFramePr>
        <p:xfrm>
          <a:off x="758926" y="2266918"/>
          <a:ext cx="7913906" cy="3505200"/>
        </p:xfrm>
        <a:graphic>
          <a:graphicData uri="http://schemas.openxmlformats.org/drawingml/2006/table">
            <a:tbl>
              <a:tblPr firstRow="1" firstCol="1" bandRow="1"/>
              <a:tblGrid>
                <a:gridCol w="1852471">
                  <a:extLst>
                    <a:ext uri="{9D8B030D-6E8A-4147-A177-3AD203B41FA5}">
                      <a16:colId xmlns="" xmlns:a16="http://schemas.microsoft.com/office/drawing/2014/main" val="494337103"/>
                    </a:ext>
                  </a:extLst>
                </a:gridCol>
                <a:gridCol w="1838227">
                  <a:extLst>
                    <a:ext uri="{9D8B030D-6E8A-4147-A177-3AD203B41FA5}">
                      <a16:colId xmlns="" xmlns:a16="http://schemas.microsoft.com/office/drawing/2014/main" val="3840540336"/>
                    </a:ext>
                  </a:extLst>
                </a:gridCol>
                <a:gridCol w="2196446">
                  <a:extLst>
                    <a:ext uri="{9D8B030D-6E8A-4147-A177-3AD203B41FA5}">
                      <a16:colId xmlns="" xmlns:a16="http://schemas.microsoft.com/office/drawing/2014/main" val="1215388030"/>
                    </a:ext>
                  </a:extLst>
                </a:gridCol>
                <a:gridCol w="2026762">
                  <a:extLst>
                    <a:ext uri="{9D8B030D-6E8A-4147-A177-3AD203B41FA5}">
                      <a16:colId xmlns="" xmlns:a16="http://schemas.microsoft.com/office/drawing/2014/main" val="1533734743"/>
                    </a:ext>
                  </a:extLst>
                </a:gridCol>
              </a:tblGrid>
              <a:tr h="306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Defect/impact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Activation energy  (eV)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Capture cross section for holes at 20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 (cm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Capture cross section for electrons at 20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 (cm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85887160"/>
                  </a:ext>
                </a:extLst>
              </a:tr>
              <a:tr h="153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H(150K)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0.31 eV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7x10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85727457"/>
                  </a:ext>
                </a:extLst>
              </a:tr>
              <a:tr h="153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H(217K</a:t>
                      </a:r>
                      <a:r>
                        <a:rPr lang="en-US" sz="20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Impact on LC</a:t>
                      </a:r>
                      <a:endParaRPr lang="en-US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0.437 eV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1.25x10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(XT=30.3)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2.0x10</a:t>
                      </a:r>
                      <a:r>
                        <a:rPr lang="pt-BR" sz="2000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 </a:t>
                      </a:r>
                      <a:r>
                        <a:rPr lang="pt-BR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pt-BR" sz="20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42162467"/>
                  </a:ext>
                </a:extLst>
              </a:tr>
              <a:tr h="153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H(250K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Impact on both LC and Neff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 eV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3x10</a:t>
                      </a:r>
                      <a:r>
                        <a:rPr lang="pt-BR" sz="2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9x10</a:t>
                      </a:r>
                      <a:r>
                        <a:rPr lang="pt-BR" sz="2000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 </a:t>
                      </a:r>
                      <a:r>
                        <a:rPr lang="pt-BR" sz="2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pt-BR" sz="20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88" marR="5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70991366"/>
                  </a:ext>
                </a:extLst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8828812" y="3836709"/>
            <a:ext cx="216217" cy="64605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69805" y="3975068"/>
            <a:ext cx="21788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to p-type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49958" y="4753285"/>
            <a:ext cx="3018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likely due to accidental </a:t>
            </a:r>
            <a:r>
              <a:rPr lang="en-US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impurification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wafers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1171" y="166047"/>
            <a:ext cx="2215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26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846" y="983420"/>
            <a:ext cx="11285919" cy="526297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Near future research activities</a:t>
            </a:r>
          </a:p>
          <a:p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Proceed with DLTS measurements on LGAD samples produced by FBK (DLTS not available for the moment)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Irradiation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existing defect engineered FBK sensors (neutrons and/or protons) – this year with 1MeV neutrons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 on EPI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 samples (STFZ has large amount of processing induced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defects in different concentrations even when processed on wafers from the same batch)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29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9311" y="2856307"/>
            <a:ext cx="70310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 !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43" y="1343834"/>
            <a:ext cx="10369483" cy="5255480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14846" y="779969"/>
            <a:ext cx="8415251" cy="563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structures based on p-type silicon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42712" y="133638"/>
            <a:ext cx="2364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69656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3122" y="3792969"/>
            <a:ext cx="57126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20</a:t>
            </a:r>
            <a:r>
              <a:rPr lang="ro-RO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Calibri" panose="020F0502020204030204" pitchFamily="34" charset="0"/>
              </a:rPr>
              <a:t>different p-type bulk Boron doped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STFZ diodes</a:t>
            </a:r>
            <a:r>
              <a:rPr lang="ro-RO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dirty="0">
                <a:latin typeface="Times New Roman" panose="02020603050405020304" pitchFamily="18" charset="0"/>
                <a:ea typeface="Calibri" panose="020F0502020204030204" pitchFamily="34" charset="0"/>
              </a:rPr>
              <a:t>manufactured by different 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companies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Hamamatsu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(2)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Infineon Technologies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(6)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b="1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Fondazione </a:t>
            </a:r>
            <a:r>
              <a:rPr lang="ro-RO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Bruno Kessler (FBK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(12)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846" y="1754811"/>
            <a:ext cx="3617568" cy="1697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17337" y="1164716"/>
            <a:ext cx="130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pads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93891" y="1164716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LGADs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588" y="1754811"/>
            <a:ext cx="3578662" cy="164606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111177" y="4212207"/>
            <a:ext cx="52055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ro-RO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LGAD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structures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dirty="0">
                <a:latin typeface="Times New Roman" panose="02020603050405020304" pitchFamily="18" charset="0"/>
                <a:ea typeface="Calibri" panose="020F0502020204030204" pitchFamily="34" charset="0"/>
              </a:rPr>
              <a:t>produced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on STFZ silicon 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by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Fondazione </a:t>
            </a:r>
            <a:r>
              <a:rPr lang="ro-RO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Bruno Kessler (FBK)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with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dirty="0">
                <a:latin typeface="Times New Roman" panose="02020603050405020304" pitchFamily="18" charset="0"/>
                <a:ea typeface="Calibri" panose="020F0502020204030204" pitchFamily="34" charset="0"/>
              </a:rPr>
              <a:t>defect engineered gain layers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implantations </a:t>
            </a:r>
            <a:r>
              <a:rPr lang="ro-RO" dirty="0">
                <a:latin typeface="Times New Roman" panose="02020603050405020304" pitchFamily="18" charset="0"/>
                <a:ea typeface="Calibri" panose="020F0502020204030204" pitchFamily="34" charset="0"/>
              </a:rPr>
              <a:t>of B or Ga alone and co-doped  with 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78021" y="194777"/>
            <a:ext cx="6070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Investigated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unirradiated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p-type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amples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669" y="4812372"/>
            <a:ext cx="1573381" cy="87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4364182" y="5131797"/>
            <a:ext cx="4156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475615" y="5131797"/>
            <a:ext cx="5108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20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55883" y="25781"/>
            <a:ext cx="9398523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pad diodes –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Hamamatsu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Infineon</a:t>
            </a:r>
            <a:endParaRPr lang="en-US" sz="24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1045" y="2002652"/>
            <a:ext cx="1900161" cy="872523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196943"/>
              </p:ext>
            </p:extLst>
          </p:nvPr>
        </p:nvGraphicFramePr>
        <p:xfrm>
          <a:off x="1122501" y="1631934"/>
          <a:ext cx="8154501" cy="3541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165">
                  <a:extLst>
                    <a:ext uri="{9D8B030D-6E8A-4147-A177-3AD203B41FA5}">
                      <a16:colId xmlns="" xmlns:a16="http://schemas.microsoft.com/office/drawing/2014/main" val="2903636750"/>
                    </a:ext>
                  </a:extLst>
                </a:gridCol>
                <a:gridCol w="1379589">
                  <a:extLst>
                    <a:ext uri="{9D8B030D-6E8A-4147-A177-3AD203B41FA5}">
                      <a16:colId xmlns="" xmlns:a16="http://schemas.microsoft.com/office/drawing/2014/main" val="1710130642"/>
                    </a:ext>
                  </a:extLst>
                </a:gridCol>
                <a:gridCol w="1651781">
                  <a:extLst>
                    <a:ext uri="{9D8B030D-6E8A-4147-A177-3AD203B41FA5}">
                      <a16:colId xmlns="" xmlns:a16="http://schemas.microsoft.com/office/drawing/2014/main" val="3663138256"/>
                    </a:ext>
                  </a:extLst>
                </a:gridCol>
                <a:gridCol w="1278920">
                  <a:extLst>
                    <a:ext uri="{9D8B030D-6E8A-4147-A177-3AD203B41FA5}">
                      <a16:colId xmlns="" xmlns:a16="http://schemas.microsoft.com/office/drawing/2014/main" val="918100357"/>
                    </a:ext>
                  </a:extLst>
                </a:gridCol>
                <a:gridCol w="1387048">
                  <a:extLst>
                    <a:ext uri="{9D8B030D-6E8A-4147-A177-3AD203B41FA5}">
                      <a16:colId xmlns="" xmlns:a16="http://schemas.microsoft.com/office/drawing/2014/main" val="4010990277"/>
                    </a:ext>
                  </a:extLst>
                </a:gridCol>
                <a:gridCol w="755046">
                  <a:extLst>
                    <a:ext uri="{9D8B030D-6E8A-4147-A177-3AD203B41FA5}">
                      <a16:colId xmlns="" xmlns:a16="http://schemas.microsoft.com/office/drawing/2014/main" val="3338200781"/>
                    </a:ext>
                  </a:extLst>
                </a:gridCol>
                <a:gridCol w="1250952">
                  <a:extLst>
                    <a:ext uri="{9D8B030D-6E8A-4147-A177-3AD203B41FA5}">
                      <a16:colId xmlns="" xmlns:a16="http://schemas.microsoft.com/office/drawing/2014/main" val="3426380108"/>
                    </a:ext>
                  </a:extLst>
                </a:gridCol>
              </a:tblGrid>
              <a:tr h="4042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Depletion voltage (V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Doping concentration N</a:t>
                      </a:r>
                      <a:r>
                        <a:rPr lang="en-US" sz="1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Leakage Current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at 20°C (A)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(cm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density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(A/cm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693014189"/>
                  </a:ext>
                </a:extLst>
              </a:tr>
              <a:tr h="1324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VPX18592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4.42x10</a:t>
                      </a:r>
                      <a:r>
                        <a:rPr lang="en-US" sz="14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3.28x10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400" baseline="30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1.48x10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3801672808"/>
                  </a:ext>
                </a:extLst>
              </a:tr>
              <a:tr h="166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VPX21779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 x10</a:t>
                      </a:r>
                      <a:r>
                        <a:rPr lang="en-US" sz="1400" baseline="30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2.51x10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0.065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4x10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3947913631"/>
                  </a:ext>
                </a:extLst>
              </a:tr>
              <a:tr h="1627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VE711408-09 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x10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2.488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3478578617"/>
                  </a:ext>
                </a:extLst>
              </a:tr>
              <a:tr h="1291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VE711408-24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 x 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8.83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3.532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1809382301"/>
                  </a:ext>
                </a:extLst>
              </a:tr>
              <a:tr h="362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VE543425-06 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x 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1429607925"/>
                  </a:ext>
                </a:extLst>
              </a:tr>
              <a:tr h="1324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VE543425-10 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 x 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5.96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1958666734"/>
                  </a:ext>
                </a:extLst>
              </a:tr>
              <a:tr h="2394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VL740654-18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saturation&gt;500V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 x 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at 500V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1.538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3472086496"/>
                  </a:ext>
                </a:extLst>
              </a:tr>
              <a:tr h="1425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VE525852-01 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x 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2.32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9.28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309" marR="40309" marT="0" marB="0"/>
                </a:tc>
                <a:extLst>
                  <a:ext uri="{0D108BD9-81ED-4DB2-BD59-A6C34878D82A}">
                    <a16:rowId xmlns="" xmlns:a16="http://schemas.microsoft.com/office/drawing/2014/main" val="4247429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29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55883" y="25781"/>
            <a:ext cx="9398523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diodes – Hamamatsu</a:t>
            </a:r>
            <a:endParaRPr lang="en-US" sz="24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175787" y="199290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1924590" y="7442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667809" y="132545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9856" y="1535215"/>
            <a:ext cx="1810669" cy="835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12" y="1325452"/>
            <a:ext cx="4327023" cy="33761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18"/>
          <p:cNvSpPr>
            <a:spLocks noChangeArrowheads="1"/>
          </p:cNvSpPr>
          <p:nvPr/>
        </p:nvSpPr>
        <p:spPr bwMode="auto">
          <a:xfrm>
            <a:off x="7695192" y="1451728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080076"/>
              </p:ext>
            </p:extLst>
          </p:nvPr>
        </p:nvGraphicFramePr>
        <p:xfrm>
          <a:off x="7019550" y="967820"/>
          <a:ext cx="4739232" cy="3675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" name="Graph" r:id="rId7" imgW="4023360" imgH="3108960" progId="Origin50.Graph">
                  <p:embed/>
                </p:oleObj>
              </mc:Choice>
              <mc:Fallback>
                <p:oleObj name="Graph" r:id="rId7" imgW="4023360" imgH="3108960" progId="Origin50.Graph">
                  <p:embed/>
                  <p:pic>
                    <p:nvPicPr>
                      <p:cNvPr id="0" name="Object 4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550" y="967820"/>
                        <a:ext cx="4739232" cy="36758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24180" y="900643"/>
            <a:ext cx="22560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C-V, I-V characteristics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05034" y="1007782"/>
            <a:ext cx="20806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DLTS investigations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760303"/>
              </p:ext>
            </p:extLst>
          </p:nvPr>
        </p:nvGraphicFramePr>
        <p:xfrm>
          <a:off x="228225" y="4757110"/>
          <a:ext cx="5184774" cy="1682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2387">
                  <a:extLst>
                    <a:ext uri="{9D8B030D-6E8A-4147-A177-3AD203B41FA5}">
                      <a16:colId xmlns="" xmlns:a16="http://schemas.microsoft.com/office/drawing/2014/main" val="2926169080"/>
                    </a:ext>
                  </a:extLst>
                </a:gridCol>
                <a:gridCol w="2592387">
                  <a:extLst>
                    <a:ext uri="{9D8B030D-6E8A-4147-A177-3AD203B41FA5}">
                      <a16:colId xmlns="" xmlns:a16="http://schemas.microsoft.com/office/drawing/2014/main" val="3386488200"/>
                    </a:ext>
                  </a:extLst>
                </a:gridCol>
              </a:tblGrid>
              <a:tr h="168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Depletion voltage (V)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extLst>
                  <a:ext uri="{0D108BD9-81ED-4DB2-BD59-A6C34878D82A}">
                    <a16:rowId xmlns="" xmlns:a16="http://schemas.microsoft.com/office/drawing/2014/main" val="3090650969"/>
                  </a:ext>
                </a:extLst>
              </a:tr>
              <a:tr h="168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Leakage Current at 20°C (A)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3.28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extLst>
                  <a:ext uri="{0D108BD9-81ED-4DB2-BD59-A6C34878D82A}">
                    <a16:rowId xmlns="" xmlns:a16="http://schemas.microsoft.com/office/drawing/2014/main" val="2837430537"/>
                  </a:ext>
                </a:extLst>
              </a:tr>
              <a:tr h="168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(cm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extLst>
                  <a:ext uri="{0D108BD9-81ED-4DB2-BD59-A6C34878D82A}">
                    <a16:rowId xmlns="" xmlns:a16="http://schemas.microsoft.com/office/drawing/2014/main" val="659659134"/>
                  </a:ext>
                </a:extLst>
              </a:tr>
              <a:tr h="168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(um)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extLst>
                  <a:ext uri="{0D108BD9-81ED-4DB2-BD59-A6C34878D82A}">
                    <a16:rowId xmlns="" xmlns:a16="http://schemas.microsoft.com/office/drawing/2014/main" val="1071532213"/>
                  </a:ext>
                </a:extLst>
              </a:tr>
              <a:tr h="168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LC/vol (A/cm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05" marR="55005" marT="0" marB="0"/>
                </a:tc>
                <a:extLst>
                  <a:ext uri="{0D108BD9-81ED-4DB2-BD59-A6C34878D82A}">
                    <a16:rowId xmlns="" xmlns:a16="http://schemas.microsoft.com/office/drawing/2014/main" val="3113578547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631797" y="4582695"/>
            <a:ext cx="64265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smtClean="0"/>
              <a:t>there </a:t>
            </a:r>
            <a:r>
              <a:rPr lang="en-US" dirty="0"/>
              <a:t>are several intrinsic defects in the volume of the samples generated during the growth or processing of the wafers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the amount of trapping centers for holes much larger than of those for electrons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H(217K) – a trap for holes is the defect found in the highest concentration, also not homogeneous distributed in the bulk (more near the n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contact)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2449" y="1115690"/>
            <a:ext cx="13685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VPX samples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7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3265" y="90352"/>
            <a:ext cx="7516592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diodes – Infineon</a:t>
            </a:r>
            <a:endParaRPr lang="en-US" sz="24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1924590" y="7442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667809" y="132545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182948" y="1115690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357727" y="377764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20265" y="5029034"/>
            <a:ext cx="1013095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differences in defect concentrations from sample to sample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variations in Leakage Current -  </a:t>
            </a: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H(217K)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could be the cause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9277" y="1014396"/>
            <a:ext cx="5092547" cy="390639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948" y="1115690"/>
            <a:ext cx="5055112" cy="3913344"/>
          </a:xfrm>
          <a:prstGeom prst="rect">
            <a:avLst/>
          </a:prstGeom>
          <a:solidFill>
            <a:schemeClr val="bg1"/>
          </a:solidFill>
          <a:ln w="19050">
            <a:solidFill>
              <a:srgbClr val="0066CC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039" y="2734333"/>
            <a:ext cx="1810669" cy="83522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7898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55883" y="25781"/>
            <a:ext cx="9398523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diodes – Hamamatsu and Infineon</a:t>
            </a:r>
            <a:endParaRPr lang="en-US" sz="24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175787" y="199290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1924590" y="7442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241404"/>
              </p:ext>
            </p:extLst>
          </p:nvPr>
        </p:nvGraphicFramePr>
        <p:xfrm>
          <a:off x="8578391" y="3610787"/>
          <a:ext cx="3421930" cy="2790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27" name="Graph" r:id="rId5" imgW="4023360" imgH="3108960" progId="Origin50.Graph">
                  <p:embed/>
                </p:oleObj>
              </mc:Choice>
              <mc:Fallback>
                <p:oleObj name="Graph" r:id="rId5" imgW="4023360" imgH="3108960" progId="Origin50.Graph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t="8420" r="13243"/>
                      <a:stretch>
                        <a:fillRect/>
                      </a:stretch>
                    </p:blipFill>
                    <p:spPr bwMode="auto">
                      <a:xfrm>
                        <a:off x="8578391" y="3610787"/>
                        <a:ext cx="3421930" cy="279085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667809" y="132545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2231019" y="17930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263235"/>
              </p:ext>
            </p:extLst>
          </p:nvPr>
        </p:nvGraphicFramePr>
        <p:xfrm>
          <a:off x="4795838" y="3463925"/>
          <a:ext cx="3654425" cy="281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28" name="Graph" r:id="rId7" imgW="4023360" imgH="3108960" progId="Origin50.Graph">
                  <p:embed/>
                </p:oleObj>
              </mc:Choice>
              <mc:Fallback>
                <p:oleObj name="Graph" r:id="rId7" imgW="4023360" imgH="3108960" progId="Origin50.Graph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5838" y="3463925"/>
                        <a:ext cx="3654425" cy="28114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22592"/>
              </p:ext>
            </p:extLst>
          </p:nvPr>
        </p:nvGraphicFramePr>
        <p:xfrm>
          <a:off x="6221861" y="1145638"/>
          <a:ext cx="4702427" cy="19166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4385">
                  <a:extLst>
                    <a:ext uri="{9D8B030D-6E8A-4147-A177-3AD203B41FA5}">
                      <a16:colId xmlns="" xmlns:a16="http://schemas.microsoft.com/office/drawing/2014/main" val="3353891444"/>
                    </a:ext>
                  </a:extLst>
                </a:gridCol>
                <a:gridCol w="1161475">
                  <a:extLst>
                    <a:ext uri="{9D8B030D-6E8A-4147-A177-3AD203B41FA5}">
                      <a16:colId xmlns="" xmlns:a16="http://schemas.microsoft.com/office/drawing/2014/main" val="1866416514"/>
                    </a:ext>
                  </a:extLst>
                </a:gridCol>
                <a:gridCol w="1616567">
                  <a:extLst>
                    <a:ext uri="{9D8B030D-6E8A-4147-A177-3AD203B41FA5}">
                      <a16:colId xmlns="" xmlns:a16="http://schemas.microsoft.com/office/drawing/2014/main" val="3549980011"/>
                    </a:ext>
                  </a:extLst>
                </a:gridCol>
              </a:tblGrid>
              <a:tr h="866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Activation energy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2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(eV)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Capture cross section </a:t>
                      </a: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12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(cm</a:t>
                      </a:r>
                      <a:r>
                        <a:rPr lang="en-US" sz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the peak temperature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extLst>
                  <a:ext uri="{0D108BD9-81ED-4DB2-BD59-A6C34878D82A}">
                    <a16:rowId xmlns="" xmlns:a16="http://schemas.microsoft.com/office/drawing/2014/main" val="329815414"/>
                  </a:ext>
                </a:extLst>
              </a:tr>
              <a:tr h="2918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Maxima analysis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9.1x10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x10</a:t>
                      </a:r>
                      <a:r>
                        <a:rPr lang="en-US" sz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</a:t>
                      </a:r>
                      <a:endParaRPr lang="en-US" sz="120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X</a:t>
                      </a:r>
                      <a:r>
                        <a:rPr lang="en-US" sz="1200" baseline="-25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=30.3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extLst>
                  <a:ext uri="{0D108BD9-81ED-4DB2-BD59-A6C34878D82A}">
                    <a16:rowId xmlns="" xmlns:a16="http://schemas.microsoft.com/office/drawing/2014/main" val="623140124"/>
                  </a:ext>
                </a:extLst>
              </a:tr>
              <a:tr h="656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Transient and capture measurement at (217K)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785" marR="58785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91916706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6827" y="979689"/>
            <a:ext cx="4628561" cy="50783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of H(217K) defect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maxima analyses (activation energy and apparent capture cross section)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transient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analyses at constant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the capture cross section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holes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Activation energy, entropy factor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9"/>
          <p:cNvSpPr>
            <a:spLocks noChangeArrowheads="1"/>
          </p:cNvSpPr>
          <p:nvPr/>
        </p:nvSpPr>
        <p:spPr bwMode="auto">
          <a:xfrm>
            <a:off x="317620" y="1894206"/>
            <a:ext cx="12192000" cy="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229768"/>
              </p:ext>
            </p:extLst>
          </p:nvPr>
        </p:nvGraphicFramePr>
        <p:xfrm>
          <a:off x="555781" y="1894206"/>
          <a:ext cx="3516312" cy="271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29" name="Graph" r:id="rId9" imgW="4023360" imgH="3108960" progId="Origin50.Graph">
                  <p:embed/>
                </p:oleObj>
              </mc:Choice>
              <mc:Fallback>
                <p:oleObj name="Graph" r:id="rId9" imgW="4023360" imgH="3108960" progId="Origin50.Graph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781" y="1894206"/>
                        <a:ext cx="3516312" cy="2711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698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175787" y="199290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1924590" y="7442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635096" y="879091"/>
                <a:ext cx="7264542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H(217K) defect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donor in lower part of the Si gap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activation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energy of </a:t>
                </a:r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0.437 </a:t>
                </a:r>
                <a:r>
                  <a:rPr lang="en-US" b="1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eV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Temperature dependent capture cross section for holes (direct measurement)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Large entropy factor (</a:t>
                </a:r>
                <a:r>
                  <a:rPr lang="en-US" b="1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b="1" baseline="-25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b="1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=30.3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–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strong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interaction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defect with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lattice (as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e.g. Au in silicon)</a:t>
                </a:r>
                <a:endParaRPr lang="en-US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presuming that H(217K) determine the value of LC, the capture cross section for electrons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should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pt-B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BR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=2.0x10</a:t>
                </a:r>
                <a:r>
                  <a:rPr lang="pt-BR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-14 </a:t>
                </a:r>
                <a:r>
                  <a:rPr lang="pt-BR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pt-BR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096" y="879091"/>
                <a:ext cx="7264542" cy="2308324"/>
              </a:xfrm>
              <a:prstGeom prst="rect">
                <a:avLst/>
              </a:prstGeom>
              <a:blipFill>
                <a:blip r:embed="rId4"/>
                <a:stretch>
                  <a:fillRect l="-671" t="-1319" r="-1174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667809" y="132545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749085" y="6246399"/>
            <a:ext cx="39228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   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large </a:t>
            </a:r>
            <a:r>
              <a:rPr lang="en-US" sz="16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impact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LC, not charged at 20</a:t>
            </a:r>
            <a:r>
              <a:rPr lang="en-US" sz="160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2231019" y="17930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09432" y="192253"/>
            <a:ext cx="7951216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H(217K) defect on electrical characteristics at 20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895" y="2301958"/>
            <a:ext cx="4126200" cy="71680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613" y="4236617"/>
            <a:ext cx="4667985" cy="75040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521" y="3050300"/>
            <a:ext cx="4033852" cy="112787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0690" y="5045459"/>
            <a:ext cx="4090653" cy="101321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57515" y="1214883"/>
            <a:ext cx="421876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Schockley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-Read-Hall - statistics used to calculate the impact the detected defects have on the device electrical performance</a:t>
            </a: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0073" y="3187415"/>
            <a:ext cx="3981033" cy="308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741683" y="107654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10529" y="168306"/>
            <a:ext cx="46650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LGAD diodes -FBK </a:t>
            </a:r>
            <a:endParaRPr lang="en-US" sz="2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795" y="1142208"/>
            <a:ext cx="1572904" cy="8718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1481" y="997948"/>
            <a:ext cx="2179080" cy="10160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6941" y="997948"/>
            <a:ext cx="2210125" cy="1016064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225031"/>
              </p:ext>
            </p:extLst>
          </p:nvPr>
        </p:nvGraphicFramePr>
        <p:xfrm>
          <a:off x="509081" y="2865770"/>
          <a:ext cx="10641788" cy="2369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18207">
                  <a:extLst>
                    <a:ext uri="{9D8B030D-6E8A-4147-A177-3AD203B41FA5}">
                      <a16:colId xmlns="" xmlns:a16="http://schemas.microsoft.com/office/drawing/2014/main" val="221251029"/>
                    </a:ext>
                  </a:extLst>
                </a:gridCol>
                <a:gridCol w="7023581">
                  <a:extLst>
                    <a:ext uri="{9D8B030D-6E8A-4147-A177-3AD203B41FA5}">
                      <a16:colId xmlns="" xmlns:a16="http://schemas.microsoft.com/office/drawing/2014/main" val="4274210368"/>
                    </a:ext>
                  </a:extLst>
                </a:gridCol>
              </a:tblGrid>
              <a:tr h="311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 B-0.98L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Wafer 1, the gain layer implanted with B with dose 0.98 (Low diffusion-2% less)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11513071"/>
                  </a:ext>
                </a:extLst>
              </a:tr>
              <a:tr h="311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W6 BC-1.02 HL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Wafer 6, the gain layer implanted with B with dose 1.02(High diffusion-2% more) and co-implanted with carbon-low diffusion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extLst>
                  <a:ext uri="{0D108BD9-81ED-4DB2-BD59-A6C34878D82A}">
                    <a16:rowId xmlns="" xmlns:a16="http://schemas.microsoft.com/office/drawing/2014/main" val="2871104383"/>
                  </a:ext>
                </a:extLst>
              </a:tr>
              <a:tr h="311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W8 B-1.02H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Wafer 8 the gain layer implanted with B with dose 1.02 (High diffusion-2% more)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3775292"/>
                  </a:ext>
                </a:extLst>
              </a:tr>
              <a:tr h="311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W14 G-1.04L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Wafer 14, the gain layer implanted with gallium with dose 1.04 (Low diffusion)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extLst>
                  <a:ext uri="{0D108BD9-81ED-4DB2-BD59-A6C34878D82A}">
                    <a16:rowId xmlns="" xmlns:a16="http://schemas.microsoft.com/office/drawing/2014/main" val="3336852340"/>
                  </a:ext>
                </a:extLst>
              </a:tr>
              <a:tr h="311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W18 G-1.08L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Wafer 18, the gain layer implanted with gallium with dose 1.08 (Low diffusion)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17288826"/>
                  </a:ext>
                </a:extLst>
              </a:tr>
              <a:tr h="311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FBK UFSD2 W15 GC-1.04LL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Wafer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gain layer implanted with gallium with dose 1.04 (Low diffusion) and co-implanted with carbon-low diffusion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32" marR="61032" marT="0" marB="0"/>
                </a:tc>
                <a:extLst>
                  <a:ext uri="{0D108BD9-81ED-4DB2-BD59-A6C34878D82A}">
                    <a16:rowId xmlns="" xmlns:a16="http://schemas.microsoft.com/office/drawing/2014/main" val="727706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40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5935</TotalTime>
  <Words>1605</Words>
  <Application>Microsoft Office PowerPoint</Application>
  <PresentationFormat>Widescreen</PresentationFormat>
  <Paragraphs>445</Paragraphs>
  <Slides>17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Malgun Gothic</vt:lpstr>
      <vt:lpstr>Arial</vt:lpstr>
      <vt:lpstr>Batang</vt:lpstr>
      <vt:lpstr>Calibri</vt:lpstr>
      <vt:lpstr>Cambria Math</vt:lpstr>
      <vt:lpstr>Symbol</vt:lpstr>
      <vt:lpstr>Times New Roman</vt:lpstr>
      <vt:lpstr>Wingdings</vt:lpstr>
      <vt:lpstr>Michaels presentation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Defect engineered p-type silicon sensors for LHC upgrade /DEPSIS</dc:title>
  <dc:creator>Windows User</dc:creator>
  <cp:lastModifiedBy>George</cp:lastModifiedBy>
  <cp:revision>301</cp:revision>
  <cp:lastPrinted>2018-11-23T15:10:27Z</cp:lastPrinted>
  <dcterms:created xsi:type="dcterms:W3CDTF">2017-10-23T12:39:24Z</dcterms:created>
  <dcterms:modified xsi:type="dcterms:W3CDTF">2018-11-24T18:07:47Z</dcterms:modified>
</cp:coreProperties>
</file>