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0" r:id="rId2"/>
    <p:sldId id="275" r:id="rId3"/>
    <p:sldId id="274" r:id="rId4"/>
    <p:sldId id="271" r:id="rId5"/>
    <p:sldId id="287" r:id="rId6"/>
    <p:sldId id="282" r:id="rId7"/>
    <p:sldId id="277" r:id="rId8"/>
    <p:sldId id="289" r:id="rId9"/>
    <p:sldId id="290" r:id="rId10"/>
    <p:sldId id="280" r:id="rId11"/>
    <p:sldId id="284" r:id="rId12"/>
    <p:sldId id="291" r:id="rId13"/>
    <p:sldId id="28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66"/>
    <a:srgbClr val="CCCCFF"/>
    <a:srgbClr val="D60093"/>
    <a:srgbClr val="FF9900"/>
    <a:srgbClr val="CE62A7"/>
    <a:srgbClr val="0AA6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9" d="100"/>
          <a:sy n="89" d="100"/>
        </p:scale>
        <p:origin x="37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wmf"/><Relationship Id="rId1" Type="http://schemas.openxmlformats.org/officeDocument/2006/relationships/image" Target="../media/image22.e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932D4D-C222-400E-A7A5-EABD2F22A041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83DFB-3219-4C53-B2C7-17C0F17C8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995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7123557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40954010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33775255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22567953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832237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4275677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4234485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3876426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2007146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35696803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6006159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4619987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9D6EA-AFA9-46E1-9B48-9D3D20D281C1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58788" y="720725"/>
            <a:ext cx="6397625" cy="3598863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734132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1424" y="1052737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60096" y="2924944"/>
            <a:ext cx="4171189" cy="9109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0"/>
            <a:ext cx="12192000" cy="792162"/>
          </a:xfrm>
        </p:spPr>
        <p:txBody>
          <a:bodyPr/>
          <a:lstStyle>
            <a:lvl1pPr marL="0" indent="0" algn="ctr">
              <a:buFontTx/>
              <a:buNone/>
              <a:defRPr b="0">
                <a:solidFill>
                  <a:schemeClr val="tx1"/>
                </a:solidFill>
                <a:latin typeface="+mn-lt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This would be the text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idx="14"/>
          </p:nvPr>
        </p:nvSpPr>
        <p:spPr>
          <a:xfrm>
            <a:off x="431371" y="3429000"/>
            <a:ext cx="5184576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7897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>
            <a:spLocks noChangeArrowheads="1"/>
          </p:cNvSpPr>
          <p:nvPr userDrawn="1"/>
        </p:nvSpPr>
        <p:spPr bwMode="auto">
          <a:xfrm>
            <a:off x="0" y="2"/>
            <a:ext cx="12192000" cy="808174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67" y="3"/>
            <a:ext cx="9601067" cy="806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908720"/>
            <a:ext cx="11521280" cy="561662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6EC58-0D41-4D41-902D-59B74A4E3C8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11/26/2018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75787" y="6604688"/>
            <a:ext cx="7392821" cy="208688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>
                <a:solidFill>
                  <a:prstClr val="black"/>
                </a:solidFill>
              </a:rPr>
              <a:t>Ioana Pintilie – 2018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84566" y="6597352"/>
            <a:ext cx="768085" cy="216024"/>
          </a:xfrm>
        </p:spPr>
        <p:txBody>
          <a:bodyPr/>
          <a:lstStyle>
            <a:lvl1pPr>
              <a:defRPr lang="en-GB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>
                <a:solidFill>
                  <a:prstClr val="black"/>
                </a:solidFill>
              </a:rPr>
              <a:t>-</a:t>
            </a:r>
            <a:fld id="{4BC41057-E5DD-4345-B334-EB94862F885B}" type="slidenum">
              <a:rPr smtClean="0">
                <a:solidFill>
                  <a:prstClr val="black"/>
                </a:solidFill>
              </a:rPr>
              <a:pPr/>
              <a:t>‹#›</a:t>
            </a:fld>
            <a:r>
              <a:rPr smtClean="0">
                <a:solidFill>
                  <a:prstClr val="black"/>
                </a:solidFill>
              </a:rPr>
              <a:t>-</a:t>
            </a:r>
            <a:endParaRPr dirty="0">
              <a:solidFill>
                <a:prstClr val="black"/>
              </a:solidFill>
            </a:endParaRPr>
          </a:p>
        </p:txBody>
      </p:sp>
      <p:pic>
        <p:nvPicPr>
          <p:cNvPr id="8" name="Picture 23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14435" y="2"/>
            <a:ext cx="1077565" cy="80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30"/>
          <p:cNvSpPr>
            <a:spLocks noChangeShapeType="1"/>
          </p:cNvSpPr>
          <p:nvPr userDrawn="1"/>
        </p:nvSpPr>
        <p:spPr bwMode="auto">
          <a:xfrm>
            <a:off x="0" y="806429"/>
            <a:ext cx="12192000" cy="0"/>
          </a:xfrm>
          <a:prstGeom prst="line">
            <a:avLst/>
          </a:prstGeom>
          <a:ln w="19050">
            <a:solidFill>
              <a:srgbClr val="0000FF"/>
            </a:solidFill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Line 30"/>
          <p:cNvSpPr>
            <a:spLocks noChangeShapeType="1"/>
          </p:cNvSpPr>
          <p:nvPr userDrawn="1"/>
        </p:nvSpPr>
        <p:spPr bwMode="auto">
          <a:xfrm>
            <a:off x="3065" y="6597352"/>
            <a:ext cx="12192000" cy="0"/>
          </a:xfrm>
          <a:prstGeom prst="line">
            <a:avLst/>
          </a:prstGeom>
          <a:ln w="19050">
            <a:solidFill>
              <a:srgbClr val="0000FF"/>
            </a:solidFill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3" y="2"/>
            <a:ext cx="1769183" cy="799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082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rgbClr val="CCCCFF">
                <a:alpha val="77000"/>
              </a:srgbClr>
            </a:gs>
            <a:gs pos="100000">
              <a:srgbClr val="CCCCFF">
                <a:gamma/>
                <a:tint val="3137"/>
                <a:invGamma/>
              </a:srgbClr>
            </a:gs>
          </a:gsLst>
          <a:path path="rect">
            <a:fillToRect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67" y="2"/>
            <a:ext cx="9601067" cy="8081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360" y="3429000"/>
            <a:ext cx="5184576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97352"/>
            <a:ext cx="2844800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00627-33BE-4FFA-A9C0-4E7D55E7740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11/26/2018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5787" y="6604688"/>
            <a:ext cx="6741120" cy="208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Ioana Pintilie – 2018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2054" y="6597352"/>
            <a:ext cx="732565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41057-E5DD-4345-B334-EB94862F885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568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spcBef>
          <a:spcPct val="20000"/>
        </a:spcBef>
        <a:buClr>
          <a:srgbClr val="FF0000"/>
        </a:buClr>
        <a:buSzPct val="120000"/>
        <a:buFont typeface="Arial" pitchFamily="34" charset="0"/>
        <a:buChar char="•"/>
        <a:defRPr lang="en-US" sz="2000" b="1" kern="1200" dirty="0" smtClean="0">
          <a:solidFill>
            <a:srgbClr val="0000FF"/>
          </a:solidFill>
          <a:latin typeface="+mj-lt"/>
          <a:ea typeface="+mn-ea"/>
          <a:cs typeface="Times New Roman" pitchFamily="18" charset="0"/>
        </a:defRPr>
      </a:lvl1pPr>
      <a:lvl2pPr marL="360363" indent="-184150" algn="l" defTabSz="914400" rtl="0" eaLnBrk="1" latinLnBrk="0" hangingPunct="1">
        <a:spcBef>
          <a:spcPct val="20000"/>
        </a:spcBef>
        <a:buSzPct val="100000"/>
        <a:buFont typeface="Wingdings" pitchFamily="2" charset="2"/>
        <a:buChar char="§"/>
        <a:defRPr lang="en-US" sz="1800" b="1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2pPr>
      <a:lvl3pPr marL="538163" indent="-17780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b="0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3pPr>
      <a:lvl4pPr marL="714375" indent="-176213" algn="l" defTabSz="914400" rtl="0" eaLnBrk="1" latinLnBrk="0" hangingPunct="1">
        <a:spcBef>
          <a:spcPct val="20000"/>
        </a:spcBef>
        <a:buFont typeface="Arial" pitchFamily="34" charset="0"/>
        <a:buChar char="–"/>
        <a:defRPr lang="en-US" sz="1600" b="0" kern="1200" dirty="0" smtClean="0">
          <a:solidFill>
            <a:schemeClr val="tx1"/>
          </a:solidFill>
          <a:latin typeface="+mn-lt"/>
          <a:ea typeface="+mn-ea"/>
          <a:cs typeface="Times New Roman" pitchFamily="18" charset="0"/>
        </a:defRPr>
      </a:lvl4pPr>
      <a:lvl5pPr marL="898525" indent="-18415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GB" sz="1600" b="0" i="1" kern="1200" dirty="0">
          <a:solidFill>
            <a:schemeClr val="tx1"/>
          </a:solidFill>
          <a:latin typeface="+mn-lt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26.wmf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3.wmf"/><Relationship Id="rId12" Type="http://schemas.openxmlformats.org/officeDocument/2006/relationships/oleObject" Target="../embeddings/oleObject15.bin"/><Relationship Id="rId17" Type="http://schemas.openxmlformats.org/officeDocument/2006/relationships/image" Target="../media/image27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6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25.wmf"/><Relationship Id="rId5" Type="http://schemas.openxmlformats.org/officeDocument/2006/relationships/image" Target="../media/image22.emf"/><Relationship Id="rId15" Type="http://schemas.openxmlformats.org/officeDocument/2006/relationships/image" Target="../media/image3.png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24.emf"/><Relationship Id="rId1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13" Type="http://schemas.openxmlformats.org/officeDocument/2006/relationships/image" Target="../media/image32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31.emf"/><Relationship Id="rId12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3.png"/><Relationship Id="rId4" Type="http://schemas.openxmlformats.org/officeDocument/2006/relationships/image" Target="../media/image30.png"/><Relationship Id="rId9" Type="http://schemas.openxmlformats.org/officeDocument/2006/relationships/image" Target="../media/image29.wmf"/><Relationship Id="rId1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13" Type="http://schemas.openxmlformats.org/officeDocument/2006/relationships/oleObject" Target="../embeddings/oleObject4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1.wmf"/><Relationship Id="rId12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3.bin"/><Relationship Id="rId5" Type="http://schemas.openxmlformats.org/officeDocument/2006/relationships/image" Target="../media/image10.wmf"/><Relationship Id="rId10" Type="http://schemas.openxmlformats.org/officeDocument/2006/relationships/image" Target="../media/image8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png"/><Relationship Id="rId14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11" Type="http://schemas.openxmlformats.org/officeDocument/2006/relationships/image" Target="../media/image16.wmf"/><Relationship Id="rId5" Type="http://schemas.openxmlformats.org/officeDocument/2006/relationships/oleObject" Target="../embeddings/oleObject5.bin"/><Relationship Id="rId10" Type="http://schemas.openxmlformats.org/officeDocument/2006/relationships/oleObject" Target="../embeddings/oleObject7.bin"/><Relationship Id="rId4" Type="http://schemas.openxmlformats.org/officeDocument/2006/relationships/image" Target="../media/image3.png"/><Relationship Id="rId9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3.png"/><Relationship Id="rId9" Type="http://schemas.openxmlformats.org/officeDocument/2006/relationships/image" Target="../media/image19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png"/><Relationship Id="rId5" Type="http://schemas.openxmlformats.org/officeDocument/2006/relationships/image" Target="../media/image20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o-RO" i="1" dirty="0"/>
              <a:t>Defect investigations in 1 MeV neutron irradiated PiN pads and </a:t>
            </a:r>
            <a:r>
              <a:rPr lang="ro-RO" i="1" dirty="0" smtClean="0"/>
              <a:t>LGADs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208" y="5483194"/>
            <a:ext cx="810838" cy="566977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373287" y="5075199"/>
            <a:ext cx="9862350" cy="1045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6213" indent="-176213" algn="l" defTabSz="914400" rtl="0" eaLnBrk="1" latinLnBrk="0" hangingPunct="1">
              <a:spcBef>
                <a:spcPct val="20000"/>
              </a:spcBef>
              <a:buClr>
                <a:srgbClr val="FF0000"/>
              </a:buClr>
              <a:buSzPct val="120000"/>
              <a:buFont typeface="Arial" pitchFamily="34" charset="0"/>
              <a:buChar char="•"/>
              <a:defRPr lang="en-US" sz="2000" b="1" kern="1200" dirty="0" smtClean="0">
                <a:solidFill>
                  <a:srgbClr val="0000FF"/>
                </a:solidFill>
                <a:latin typeface="+mj-lt"/>
                <a:ea typeface="+mn-ea"/>
                <a:cs typeface="Times New Roman" pitchFamily="18" charset="0"/>
              </a:defRPr>
            </a:lvl1pPr>
            <a:lvl2pPr marL="360363" indent="-184150" algn="l" defTabSz="914400" rtl="0" eaLnBrk="1" latinLnBrk="0" hangingPunct="1">
              <a:spcBef>
                <a:spcPct val="20000"/>
              </a:spcBef>
              <a:buSzPct val="100000"/>
              <a:buFont typeface="Wingdings" pitchFamily="2" charset="2"/>
              <a:buChar char="§"/>
              <a:defRPr 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2pPr>
            <a:lvl3pPr marL="538163" indent="-1778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8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3pPr>
            <a:lvl4pPr marL="714375" indent="-1762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600" b="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4pPr>
            <a:lvl5pPr marL="898525" indent="-1841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GB" sz="1600" b="0" i="1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u="sng" dirty="0">
                <a:solidFill>
                  <a:schemeClr val="tx1"/>
                </a:solidFill>
                <a:latin typeface="Times New Roman" panose="02020603050405020304" pitchFamily="18" charset="0"/>
              </a:rPr>
              <a:t>Cristina </a:t>
            </a:r>
            <a:r>
              <a:rPr lang="en-US" sz="2400" u="sng" dirty="0" err="1" smtClean="0">
                <a:solidFill>
                  <a:schemeClr val="tx1"/>
                </a:solidFill>
                <a:latin typeface="Times New Roman" panose="02020603050405020304" pitchFamily="18" charset="0"/>
              </a:rPr>
              <a:t>Besleaga</a:t>
            </a:r>
            <a:r>
              <a:rPr lang="en-US" sz="2400" u="sng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Stan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, Roxana </a:t>
            </a:r>
            <a:r>
              <a:rPr lang="en-US" sz="2400" dirty="0" err="1" smtClean="0">
                <a:solidFill>
                  <a:schemeClr val="tx1"/>
                </a:solidFill>
                <a:latin typeface="Times New Roman" panose="02020603050405020304" pitchFamily="18" charset="0"/>
              </a:rPr>
              <a:t>Radu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  <a:latin typeface="Times New Roman" panose="02020603050405020304" pitchFamily="18" charset="0"/>
              </a:rPr>
              <a:t>Raluca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Times New Roman" panose="02020603050405020304" pitchFamily="18" charset="0"/>
              </a:rPr>
              <a:t>Negrea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and </a:t>
            </a:r>
            <a:r>
              <a:rPr lang="en-US" sz="2400" dirty="0" err="1" smtClean="0">
                <a:solidFill>
                  <a:schemeClr val="tx1"/>
                </a:solidFill>
                <a:latin typeface="Times New Roman" panose="02020603050405020304" pitchFamily="18" charset="0"/>
              </a:rPr>
              <a:t>Ioana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Pintilie</a:t>
            </a:r>
            <a:endParaRPr lang="en-US" sz="2400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National Institute of Materials Physics, Bucharest-Magurele, Romania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38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35636" y="113695"/>
            <a:ext cx="8462127" cy="548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Impact on Neff</a:t>
            </a:r>
            <a:endParaRPr lang="en-US" sz="2800" b="1" dirty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60255" y="181937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7820991"/>
              </p:ext>
            </p:extLst>
          </p:nvPr>
        </p:nvGraphicFramePr>
        <p:xfrm>
          <a:off x="1699149" y="823132"/>
          <a:ext cx="2960970" cy="2347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48" name="Graph" r:id="rId4" imgW="3750934" imgH="2867974" progId="Origin50.Graph">
                  <p:embed/>
                </p:oleObj>
              </mc:Choice>
              <mc:Fallback>
                <p:oleObj name="Graph" r:id="rId4" imgW="3750934" imgH="2867974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8702" r="12013"/>
                      <a:stretch>
                        <a:fillRect/>
                      </a:stretch>
                    </p:blipFill>
                    <p:spPr bwMode="auto">
                      <a:xfrm>
                        <a:off x="1699149" y="823132"/>
                        <a:ext cx="2960970" cy="234799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950590" y="83898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4190270"/>
              </p:ext>
            </p:extLst>
          </p:nvPr>
        </p:nvGraphicFramePr>
        <p:xfrm>
          <a:off x="5230026" y="849503"/>
          <a:ext cx="2927007" cy="2286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49" name="Graph" r:id="rId6" imgW="3920760" imgH="3000960" progId="Origin50.Graph">
                  <p:embed/>
                </p:oleObj>
              </mc:Choice>
              <mc:Fallback>
                <p:oleObj name="Graph" r:id="rId6" imgW="3920760" imgH="3000960" progId="Origin50.Graph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 t="7439" r="13452" b="4362"/>
                      <a:stretch>
                        <a:fillRect/>
                      </a:stretch>
                    </p:blipFill>
                    <p:spPr bwMode="auto">
                      <a:xfrm>
                        <a:off x="5230026" y="849503"/>
                        <a:ext cx="2927007" cy="228686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24193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43243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33746" y="1877765"/>
            <a:ext cx="13773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=10</a:t>
            </a:r>
            <a:r>
              <a:rPr lang="en-US" baseline="30000" dirty="0" smtClean="0">
                <a:sym typeface="Symbol" panose="05050102010706020507" pitchFamily="18" charset="2"/>
              </a:rPr>
              <a:t>14</a:t>
            </a:r>
            <a:r>
              <a:rPr lang="en-US" dirty="0" smtClean="0">
                <a:sym typeface="Symbol" panose="05050102010706020507" pitchFamily="18" charset="2"/>
              </a:rPr>
              <a:t> cm</a:t>
            </a:r>
            <a:r>
              <a:rPr lang="en-US" baseline="30000" dirty="0" smtClean="0">
                <a:sym typeface="Symbol" panose="05050102010706020507" pitchFamily="18" charset="2"/>
              </a:rPr>
              <a:t>-2</a:t>
            </a:r>
            <a:r>
              <a:rPr lang="en-US" dirty="0" smtClean="0">
                <a:sym typeface="Symbol" panose="05050102010706020507" pitchFamily="18" charset="2"/>
              </a:rPr>
              <a:t>  </a:t>
            </a:r>
            <a:endParaRPr lang="en-US" dirty="0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7384537"/>
              </p:ext>
            </p:extLst>
          </p:nvPr>
        </p:nvGraphicFramePr>
        <p:xfrm>
          <a:off x="1639477" y="3326313"/>
          <a:ext cx="3099143" cy="23109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50" name="Graph" r:id="rId8" imgW="3750934" imgH="2867974" progId="Origin50.Graph">
                  <p:embed/>
                </p:oleObj>
              </mc:Choice>
              <mc:Fallback>
                <p:oleObj name="Graph" r:id="rId8" imgW="3750934" imgH="2867974" progId="Origin50.Graph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8481" r="12183" b="5801"/>
                      <a:stretch>
                        <a:fillRect/>
                      </a:stretch>
                    </p:blipFill>
                    <p:spPr bwMode="auto">
                      <a:xfrm>
                        <a:off x="1639477" y="3326313"/>
                        <a:ext cx="3099143" cy="231092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5278907"/>
              </p:ext>
            </p:extLst>
          </p:nvPr>
        </p:nvGraphicFramePr>
        <p:xfrm>
          <a:off x="5338091" y="3236239"/>
          <a:ext cx="2818941" cy="24009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51" name="Graph" r:id="rId10" imgW="3920760" imgH="3000960" progId="Origin50.Graph">
                  <p:embed/>
                </p:oleObj>
              </mc:Choice>
              <mc:Fallback>
                <p:oleObj name="Graph" r:id="rId10" imgW="3920760" imgH="3000960" progId="Origin50.Graph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 l="2521" t="2281" r="12657" b="3099"/>
                      <a:stretch>
                        <a:fillRect/>
                      </a:stretch>
                    </p:blipFill>
                    <p:spPr bwMode="auto">
                      <a:xfrm>
                        <a:off x="5338091" y="3236239"/>
                        <a:ext cx="2818941" cy="240099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6171962"/>
              </p:ext>
            </p:extLst>
          </p:nvPr>
        </p:nvGraphicFramePr>
        <p:xfrm>
          <a:off x="8701274" y="3302889"/>
          <a:ext cx="2813955" cy="2245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52" name="Graph" r:id="rId12" imgW="3920760" imgH="3000960" progId="Origin50.Graph">
                  <p:embed/>
                </p:oleObj>
              </mc:Choice>
              <mc:Fallback>
                <p:oleObj name="Graph" r:id="rId12" imgW="3920760" imgH="3000960" progId="Origin50.Graph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 t="4761" r="12657" b="4340"/>
                      <a:stretch>
                        <a:fillRect/>
                      </a:stretch>
                    </p:blipFill>
                    <p:spPr bwMode="auto">
                      <a:xfrm>
                        <a:off x="8701274" y="3302889"/>
                        <a:ext cx="2813955" cy="224525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37357" y="3839916"/>
            <a:ext cx="13773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=10</a:t>
            </a:r>
            <a:r>
              <a:rPr lang="en-US" baseline="30000" dirty="0" smtClean="0">
                <a:sym typeface="Symbol" panose="05050102010706020507" pitchFamily="18" charset="2"/>
              </a:rPr>
              <a:t>15</a:t>
            </a:r>
            <a:r>
              <a:rPr lang="en-US" dirty="0" smtClean="0">
                <a:sym typeface="Symbol" panose="05050102010706020507" pitchFamily="18" charset="2"/>
              </a:rPr>
              <a:t> cm</a:t>
            </a:r>
            <a:r>
              <a:rPr lang="en-US" baseline="30000" dirty="0" smtClean="0">
                <a:sym typeface="Symbol" panose="05050102010706020507" pitchFamily="18" charset="2"/>
              </a:rPr>
              <a:t>-2</a:t>
            </a:r>
            <a:r>
              <a:rPr lang="en-US" dirty="0" smtClean="0">
                <a:sym typeface="Symbol" panose="05050102010706020507" pitchFamily="18" charset="2"/>
              </a:rPr>
              <a:t>  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06308" y="957259"/>
            <a:ext cx="1107888" cy="50959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7695977"/>
              </p:ext>
            </p:extLst>
          </p:nvPr>
        </p:nvGraphicFramePr>
        <p:xfrm>
          <a:off x="8701274" y="840349"/>
          <a:ext cx="2923424" cy="23040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53" name="Graph" r:id="rId16" imgW="3920760" imgH="3000960" progId="Origin50.Graph">
                  <p:embed/>
                </p:oleObj>
              </mc:Choice>
              <mc:Fallback>
                <p:oleObj name="Graph" r:id="rId16" imgW="3920760" imgH="3000960" progId="Origin50.Graph">
                  <p:embed/>
                  <p:pic>
                    <p:nvPicPr>
                      <p:cNvPr id="17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 t="8083" r="13605" b="2878"/>
                      <a:stretch>
                        <a:fillRect/>
                      </a:stretch>
                    </p:blipFill>
                    <p:spPr bwMode="auto">
                      <a:xfrm>
                        <a:off x="8701274" y="840349"/>
                        <a:ext cx="2923424" cy="230400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0127" y="5890046"/>
            <a:ext cx="12031745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- Neff evaluated with defect concentrations determined from TSC &gt; Neff evaluated from CV</a:t>
            </a:r>
          </a:p>
          <a:p>
            <a:r>
              <a:rPr lang="en-US" dirty="0" smtClean="0">
                <a:sym typeface="Symbol" panose="05050102010706020507" pitchFamily="18" charset="2"/>
              </a:rPr>
              <a:t>- The missing acceptors concentration from TSC increase with the </a:t>
            </a:r>
            <a:r>
              <a:rPr lang="en-US" dirty="0" err="1" smtClean="0">
                <a:sym typeface="Symbol" panose="05050102010706020507" pitchFamily="18" charset="2"/>
              </a:rPr>
              <a:t>fluence</a:t>
            </a:r>
            <a:endParaRPr lang="en-US" dirty="0" smtClean="0">
              <a:sym typeface="Symbol" panose="05050102010706020507" pitchFamily="18" charset="2"/>
            </a:endParaRPr>
          </a:p>
          <a:p>
            <a:r>
              <a:rPr lang="en-US" dirty="0" smtClean="0">
                <a:sym typeface="Symbol" panose="05050102010706020507" pitchFamily="18" charset="2"/>
              </a:rPr>
              <a:t> possible cause - the existence of Bi – not electrically active (cannot be determined by TSC and deactivates the B dopant)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40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35636" y="113695"/>
            <a:ext cx="8462127" cy="548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Impact on Neff</a:t>
            </a:r>
            <a:endParaRPr lang="en-US" sz="2800" b="1" dirty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7" y="856531"/>
            <a:ext cx="1455518" cy="68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665538" y="1005209"/>
            <a:ext cx="6314486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Defect concentrations – comparison between gain layer and bulk </a:t>
            </a:r>
            <a:endParaRPr lang="en-US" dirty="0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9544210"/>
              </p:ext>
            </p:extLst>
          </p:nvPr>
        </p:nvGraphicFramePr>
        <p:xfrm>
          <a:off x="8084722" y="1704954"/>
          <a:ext cx="3880114" cy="305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08" name="Graph" r:id="rId5" imgW="3920760" imgH="3000960" progId="Origin50.Graph">
                  <p:embed/>
                </p:oleObj>
              </mc:Choice>
              <mc:Fallback>
                <p:oleObj name="Graph" r:id="rId5" imgW="3920760" imgH="3000960" progId="Origin50.Graph">
                  <p:embed/>
                  <p:pic>
                    <p:nvPicPr>
                      <p:cNvPr id="1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 t="8083" r="13605" b="2878"/>
                      <a:stretch>
                        <a:fillRect/>
                      </a:stretch>
                    </p:blipFill>
                    <p:spPr bwMode="auto">
                      <a:xfrm>
                        <a:off x="8084722" y="1704954"/>
                        <a:ext cx="3880114" cy="30579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572096" y="5200422"/>
            <a:ext cx="8501371" cy="9233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For the gain layer even large differences between Neff from TSC and that from CV </a:t>
            </a:r>
          </a:p>
          <a:p>
            <a:r>
              <a:rPr lang="en-US" dirty="0" smtClean="0"/>
              <a:t>– suggesting the same cause, the generation of B</a:t>
            </a:r>
            <a:r>
              <a:rPr lang="en-US" baseline="-25000" dirty="0" smtClean="0"/>
              <a:t>i</a:t>
            </a:r>
            <a:r>
              <a:rPr lang="en-US" dirty="0" smtClean="0"/>
              <a:t> (not electrically active), in larger amount in the implanted layer than in the bulk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9345919" y="3425147"/>
            <a:ext cx="19672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[B] = 4.8x10</a:t>
            </a:r>
            <a:r>
              <a:rPr lang="en-US" baseline="30000" dirty="0" smtClean="0"/>
              <a:t>12</a:t>
            </a:r>
            <a:r>
              <a:rPr lang="en-US" dirty="0" smtClean="0"/>
              <a:t>  cm</a:t>
            </a:r>
            <a:r>
              <a:rPr lang="en-US" baseline="30000" dirty="0" smtClean="0"/>
              <a:t>-3</a:t>
            </a:r>
            <a:endParaRPr lang="en-US" dirty="0"/>
          </a:p>
        </p:txBody>
      </p:sp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4175787" y="3122079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548550" y="868370"/>
            <a:ext cx="13773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=10</a:t>
            </a:r>
            <a:r>
              <a:rPr lang="en-US" baseline="30000" dirty="0" smtClean="0">
                <a:sym typeface="Symbol" panose="05050102010706020507" pitchFamily="18" charset="2"/>
              </a:rPr>
              <a:t>14</a:t>
            </a:r>
            <a:r>
              <a:rPr lang="en-US" dirty="0" smtClean="0">
                <a:sym typeface="Symbol" panose="05050102010706020507" pitchFamily="18" charset="2"/>
              </a:rPr>
              <a:t> cm</a:t>
            </a:r>
            <a:r>
              <a:rPr lang="en-US" baseline="30000" dirty="0" smtClean="0">
                <a:sym typeface="Symbol" panose="05050102010706020507" pitchFamily="18" charset="2"/>
              </a:rPr>
              <a:t>-2</a:t>
            </a:r>
            <a:r>
              <a:rPr lang="en-US" dirty="0" smtClean="0">
                <a:sym typeface="Symbol" panose="05050102010706020507" pitchFamily="18" charset="2"/>
              </a:rPr>
              <a:t> 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552" y="3987799"/>
            <a:ext cx="3320701" cy="254208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Rectangle 116"/>
          <p:cNvSpPr>
            <a:spLocks noChangeArrowheads="1"/>
          </p:cNvSpPr>
          <p:nvPr/>
        </p:nvSpPr>
        <p:spPr bwMode="auto">
          <a:xfrm>
            <a:off x="5441480" y="2494803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1885695"/>
              </p:ext>
            </p:extLst>
          </p:nvPr>
        </p:nvGraphicFramePr>
        <p:xfrm>
          <a:off x="3775075" y="1682758"/>
          <a:ext cx="3962819" cy="3080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09" name="Graph" r:id="rId8" imgW="3920760" imgH="3000960" progId="Origin50.Graph">
                  <p:embed/>
                </p:oleObj>
              </mc:Choice>
              <mc:Fallback>
                <p:oleObj name="Graph" r:id="rId8" imgW="3920760" imgH="3000960" progId="Origin50.Graph">
                  <p:embed/>
                  <p:pic>
                    <p:nvPicPr>
                      <p:cNvPr id="0" name="Object 1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 t="7661" r="12978" b="4141"/>
                      <a:stretch>
                        <a:fillRect/>
                      </a:stretch>
                    </p:blipFill>
                    <p:spPr bwMode="auto">
                      <a:xfrm>
                        <a:off x="3775075" y="1682758"/>
                        <a:ext cx="3962819" cy="308018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5130888" y="3458308"/>
            <a:ext cx="17924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[B] = 4x10</a:t>
            </a:r>
            <a:r>
              <a:rPr lang="en-US" baseline="30000" dirty="0" smtClean="0"/>
              <a:t>16</a:t>
            </a:r>
            <a:r>
              <a:rPr lang="en-US" dirty="0" smtClean="0"/>
              <a:t>  cm</a:t>
            </a:r>
            <a:r>
              <a:rPr lang="en-US" baseline="30000" dirty="0" smtClean="0"/>
              <a:t>-3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2122410"/>
              </p:ext>
            </p:extLst>
          </p:nvPr>
        </p:nvGraphicFramePr>
        <p:xfrm>
          <a:off x="76552" y="1548761"/>
          <a:ext cx="3321034" cy="25411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10" name="Graph" r:id="rId11" imgW="3920760" imgH="3000960" progId="Origin50.Graph">
                  <p:embed/>
                </p:oleObj>
              </mc:Choice>
              <mc:Fallback>
                <p:oleObj name="Graph" r:id="rId11" imgW="3920760" imgH="3000960" progId="Origin50.Graph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6552" y="1548761"/>
                        <a:ext cx="3321034" cy="254119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888" y="1704954"/>
            <a:ext cx="1214460" cy="567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209006" y="1682145"/>
            <a:ext cx="1107888" cy="50959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486514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35636" y="113695"/>
            <a:ext cx="8462127" cy="548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 and </a:t>
            </a:r>
            <a:r>
              <a:rPr lang="en-US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further work</a:t>
            </a:r>
            <a:endParaRPr 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8300" y="963940"/>
            <a:ext cx="11696798" cy="5078313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saturation of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BiOi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defect in the gain layer is observed starting with a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fluence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10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cm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TSC evaluation underestimate the acceptor removal process (cannot determine also the Bi defect) and underestimation increases with the amount of B dopant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Annealing 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studies on 1 MeV CNM samples to be continued up to 10.000 min@80</a:t>
            </a:r>
            <a:r>
              <a:rPr lang="en-US" sz="2400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TSC investigations after 1MeV neutrons irradiation, </a:t>
            </a:r>
            <a:r>
              <a:rPr lang="en-US" sz="24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fluences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10</a:t>
            </a:r>
            <a:r>
              <a:rPr lang="en-US" sz="2400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cm</a:t>
            </a:r>
            <a:r>
              <a:rPr lang="en-US" sz="2400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reliable – one can try to go for higher </a:t>
            </a:r>
            <a:r>
              <a:rPr lang="en-US" sz="24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fluences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 the investigations on irradiated defect engineered FBK samples</a:t>
            </a:r>
            <a:endParaRPr lang="en-US" sz="2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 investigation on 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irradiated EPI </a:t>
            </a:r>
            <a:r>
              <a:rPr lang="en-US" sz="24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lang="en-US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pad samples (STFZ has large amount of processing induced defects) </a:t>
            </a:r>
            <a:endParaRPr lang="en-US" sz="24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4175787" y="3122079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16"/>
          <p:cNvSpPr>
            <a:spLocks noChangeArrowheads="1"/>
          </p:cNvSpPr>
          <p:nvPr/>
        </p:nvSpPr>
        <p:spPr bwMode="auto">
          <a:xfrm>
            <a:off x="5441480" y="2494803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88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9311" y="2856307"/>
            <a:ext cx="70310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 !</a:t>
            </a:r>
            <a:endParaRPr 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15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388" y="1314607"/>
            <a:ext cx="10369483" cy="5255480"/>
          </a:xfrm>
          <a:prstGeom prst="rect">
            <a:avLst/>
          </a:prstGeom>
        </p:spPr>
      </p:pic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-304800" y="779969"/>
            <a:ext cx="9144000" cy="5638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Motivation: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new structures based on p-type silicon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56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9877" y="943951"/>
            <a:ext cx="5990985" cy="286232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b="1" dirty="0">
                <a:latin typeface="Times New Roman" panose="02020603050405020304" pitchFamily="18" charset="0"/>
                <a:ea typeface="Batang"/>
              </a:rPr>
              <a:t>The general objective</a:t>
            </a:r>
            <a:r>
              <a:rPr lang="en-GB" dirty="0">
                <a:latin typeface="Times New Roman" panose="02020603050405020304" pitchFamily="18" charset="0"/>
                <a:ea typeface="Batang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ea typeface="Batang"/>
              </a:rPr>
              <a:t>is </a:t>
            </a:r>
            <a:r>
              <a:rPr lang="en-GB" b="1" dirty="0">
                <a:latin typeface="Times New Roman" panose="02020603050405020304" pitchFamily="18" charset="0"/>
                <a:ea typeface="Batang"/>
              </a:rPr>
              <a:t>to improve the radiation hardness </a:t>
            </a:r>
            <a:r>
              <a:rPr lang="en-GB" dirty="0">
                <a:latin typeface="Times New Roman" panose="02020603050405020304" pitchFamily="18" charset="0"/>
                <a:ea typeface="Batang"/>
              </a:rPr>
              <a:t>of different types of silicon sensors (single pads, pixel and strips, LGAD and HVCMOS) built on </a:t>
            </a:r>
            <a:endParaRPr lang="en-GB" dirty="0" smtClean="0">
              <a:latin typeface="Times New Roman" panose="02020603050405020304" pitchFamily="18" charset="0"/>
              <a:ea typeface="Batang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Batang"/>
              </a:rPr>
              <a:t>p-type </a:t>
            </a:r>
            <a:r>
              <a:rPr lang="en-GB" b="1" u="sng" dirty="0">
                <a:solidFill>
                  <a:srgbClr val="0000FF"/>
                </a:solidFill>
                <a:latin typeface="Times New Roman" panose="02020603050405020304" pitchFamily="18" charset="0"/>
                <a:ea typeface="Batang"/>
              </a:rPr>
              <a:t>standard float zone </a:t>
            </a:r>
            <a:r>
              <a:rPr lang="en-GB" b="1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Batang"/>
              </a:rPr>
              <a:t>(different Boron content) </a:t>
            </a:r>
          </a:p>
          <a:p>
            <a:endParaRPr lang="en-GB" i="1" dirty="0" smtClean="0">
              <a:latin typeface="Times New Roman" panose="02020603050405020304" pitchFamily="18" charset="0"/>
              <a:ea typeface="Batang"/>
            </a:endParaRPr>
          </a:p>
          <a:p>
            <a:r>
              <a:rPr lang="en-GB" i="1" dirty="0" smtClean="0">
                <a:latin typeface="Times New Roman" panose="02020603050405020304" pitchFamily="18" charset="0"/>
                <a:ea typeface="Batang"/>
              </a:rPr>
              <a:t>And</a:t>
            </a:r>
          </a:p>
          <a:p>
            <a:r>
              <a:rPr lang="en-GB" i="1" dirty="0" smtClean="0">
                <a:latin typeface="Times New Roman" panose="02020603050405020304" pitchFamily="18" charset="0"/>
                <a:ea typeface="Batang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Batang"/>
              </a:rPr>
              <a:t>defect </a:t>
            </a:r>
            <a:r>
              <a:rPr lang="en-GB" b="1" u="sng" dirty="0">
                <a:solidFill>
                  <a:srgbClr val="FF0000"/>
                </a:solidFill>
                <a:latin typeface="Times New Roman" panose="02020603050405020304" pitchFamily="18" charset="0"/>
                <a:ea typeface="Batang"/>
              </a:rPr>
              <a:t>engineered </a:t>
            </a:r>
            <a:r>
              <a:rPr lang="en-GB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Batang"/>
              </a:rPr>
              <a:t>material:</a:t>
            </a:r>
          </a:p>
          <a:p>
            <a:pPr marL="548640" indent="731520">
              <a:buFontTx/>
              <a:buChar char="-"/>
            </a:pPr>
            <a:r>
              <a:rPr lang="en-GB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Batang"/>
              </a:rPr>
              <a:t>Carbon enrichment of Boron doped silicon</a:t>
            </a:r>
          </a:p>
          <a:p>
            <a:pPr marL="548640" indent="731520">
              <a:buFontTx/>
              <a:buChar char="-"/>
            </a:pPr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G</a:t>
            </a:r>
            <a:r>
              <a:rPr lang="en-GB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allium doped silicon, Carbon enrichment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85666" y="3806273"/>
            <a:ext cx="1269899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 dirty="0" smtClean="0">
                <a:latin typeface="Arial" charset="0"/>
              </a:rPr>
              <a:t>– point defects</a:t>
            </a:r>
            <a:endParaRPr lang="en-US" sz="1200" dirty="0">
              <a:latin typeface="Arial" charset="0"/>
            </a:endParaRPr>
          </a:p>
          <a:p>
            <a:pPr marL="228600" indent="-228600">
              <a:buFontTx/>
              <a:buAutoNum type="arabicParenR"/>
              <a:defRPr/>
            </a:pPr>
            <a:r>
              <a:rPr lang="en-US" sz="1200" dirty="0">
                <a:latin typeface="Arial" charset="0"/>
              </a:rPr>
              <a:t>V+O→</a:t>
            </a:r>
            <a:r>
              <a:rPr lang="en-US" sz="1200" dirty="0" smtClean="0">
                <a:latin typeface="Arial" charset="0"/>
              </a:rPr>
              <a:t>VO</a:t>
            </a:r>
          </a:p>
          <a:p>
            <a:pPr marL="228600" indent="-228600">
              <a:buFontTx/>
              <a:buAutoNum type="arabicParenR"/>
              <a:defRPr/>
            </a:pPr>
            <a:r>
              <a:rPr lang="en-US" sz="1200" dirty="0" smtClean="0">
                <a:latin typeface="Arial" charset="0"/>
              </a:rPr>
              <a:t>V</a:t>
            </a:r>
            <a:r>
              <a:rPr lang="en-US" sz="1200" baseline="-25000" dirty="0" smtClean="0">
                <a:latin typeface="Arial" charset="0"/>
              </a:rPr>
              <a:t>2</a:t>
            </a:r>
            <a:endParaRPr lang="en-US" sz="1200" dirty="0">
              <a:latin typeface="Arial" charset="0"/>
            </a:endParaRPr>
          </a:p>
          <a:p>
            <a:pPr marL="228600" indent="-228600">
              <a:buFontTx/>
              <a:buAutoNum type="arabicParenR"/>
              <a:defRPr/>
            </a:pPr>
            <a:r>
              <a:rPr lang="en-US" sz="1200" dirty="0" err="1">
                <a:solidFill>
                  <a:srgbClr val="0000FF"/>
                </a:solidFill>
                <a:latin typeface="Arial" charset="0"/>
              </a:rPr>
              <a:t>I+C</a:t>
            </a:r>
            <a:r>
              <a:rPr lang="en-US" sz="1200" baseline="-25000" dirty="0" err="1">
                <a:solidFill>
                  <a:srgbClr val="0000FF"/>
                </a:solidFill>
                <a:latin typeface="Arial" charset="0"/>
              </a:rPr>
              <a:t>s</a:t>
            </a:r>
            <a:r>
              <a:rPr lang="en-US" sz="1200" dirty="0" err="1">
                <a:solidFill>
                  <a:srgbClr val="0000FF"/>
                </a:solidFill>
                <a:latin typeface="Arial" charset="0"/>
              </a:rPr>
              <a:t>→C</a:t>
            </a:r>
            <a:r>
              <a:rPr lang="en-US" sz="1200" baseline="-25000" dirty="0" err="1">
                <a:solidFill>
                  <a:srgbClr val="0000FF"/>
                </a:solidFill>
                <a:latin typeface="Arial" charset="0"/>
              </a:rPr>
              <a:t>i</a:t>
            </a:r>
            <a:endParaRPr lang="en-US" sz="1200" dirty="0">
              <a:solidFill>
                <a:srgbClr val="0000FF"/>
              </a:solidFill>
              <a:latin typeface="Arial" charset="0"/>
            </a:endParaRPr>
          </a:p>
          <a:p>
            <a:pPr marL="228600" indent="-228600">
              <a:buFontTx/>
              <a:buAutoNum type="arabicParenR"/>
              <a:defRPr/>
            </a:pPr>
            <a:r>
              <a:rPr lang="en-US" sz="1200" dirty="0" err="1">
                <a:solidFill>
                  <a:srgbClr val="0000FF"/>
                </a:solidFill>
                <a:latin typeface="Arial" charset="0"/>
              </a:rPr>
              <a:t>C</a:t>
            </a:r>
            <a:r>
              <a:rPr lang="en-US" sz="1200" baseline="-25000" dirty="0" err="1">
                <a:solidFill>
                  <a:srgbClr val="0000FF"/>
                </a:solidFill>
                <a:latin typeface="Arial" charset="0"/>
              </a:rPr>
              <a:t>i</a:t>
            </a:r>
            <a:r>
              <a:rPr lang="en-US" sz="1200" dirty="0" err="1">
                <a:solidFill>
                  <a:srgbClr val="0000FF"/>
                </a:solidFill>
                <a:latin typeface="Arial" charset="0"/>
              </a:rPr>
              <a:t>+C</a:t>
            </a:r>
            <a:r>
              <a:rPr lang="en-US" sz="1200" baseline="-25000" dirty="0" err="1">
                <a:solidFill>
                  <a:srgbClr val="0000FF"/>
                </a:solidFill>
                <a:latin typeface="Arial" charset="0"/>
              </a:rPr>
              <a:t>s</a:t>
            </a:r>
            <a:r>
              <a:rPr lang="en-US" sz="1200" dirty="0" err="1">
                <a:solidFill>
                  <a:srgbClr val="0000FF"/>
                </a:solidFill>
                <a:latin typeface="Arial" charset="0"/>
              </a:rPr>
              <a:t>→</a:t>
            </a:r>
            <a:r>
              <a:rPr lang="en-US" sz="1200" dirty="0" err="1" smtClean="0">
                <a:solidFill>
                  <a:srgbClr val="0000FF"/>
                </a:solidFill>
                <a:latin typeface="Arial" charset="0"/>
              </a:rPr>
              <a:t>C</a:t>
            </a:r>
            <a:r>
              <a:rPr lang="en-US" sz="1200" baseline="-25000" dirty="0" err="1" smtClean="0">
                <a:solidFill>
                  <a:srgbClr val="0000FF"/>
                </a:solidFill>
                <a:latin typeface="Arial" charset="0"/>
              </a:rPr>
              <a:t>i</a:t>
            </a:r>
            <a:r>
              <a:rPr lang="en-US" sz="1200" dirty="0" err="1" smtClean="0">
                <a:solidFill>
                  <a:srgbClr val="0000FF"/>
                </a:solidFill>
                <a:latin typeface="Arial" charset="0"/>
              </a:rPr>
              <a:t>C</a:t>
            </a:r>
            <a:r>
              <a:rPr lang="en-US" sz="1200" baseline="-25000" dirty="0" err="1" smtClean="0">
                <a:solidFill>
                  <a:srgbClr val="0000FF"/>
                </a:solidFill>
                <a:latin typeface="Arial" charset="0"/>
              </a:rPr>
              <a:t>s</a:t>
            </a:r>
            <a:endParaRPr lang="en-US" sz="1200" baseline="-25000" dirty="0" smtClean="0">
              <a:solidFill>
                <a:srgbClr val="0000FF"/>
              </a:solidFill>
              <a:latin typeface="Arial" charset="0"/>
            </a:endParaRPr>
          </a:p>
          <a:p>
            <a:pPr marL="228600" indent="-228600">
              <a:buFontTx/>
              <a:buAutoNum type="arabicParenR"/>
              <a:defRPr/>
            </a:pPr>
            <a:r>
              <a:rPr lang="en-US" sz="1200" dirty="0" err="1" smtClean="0">
                <a:solidFill>
                  <a:srgbClr val="0000FF"/>
                </a:solidFill>
                <a:latin typeface="Arial" charset="0"/>
              </a:rPr>
              <a:t>C</a:t>
            </a:r>
            <a:r>
              <a:rPr lang="en-US" sz="1200" baseline="-25000" dirty="0" err="1" smtClean="0">
                <a:solidFill>
                  <a:srgbClr val="0000FF"/>
                </a:solidFill>
                <a:latin typeface="Arial" charset="0"/>
              </a:rPr>
              <a:t>i</a:t>
            </a:r>
            <a:r>
              <a:rPr lang="en-US" sz="1200" dirty="0" err="1" smtClean="0">
                <a:solidFill>
                  <a:srgbClr val="0000FF"/>
                </a:solidFill>
                <a:latin typeface="Arial" charset="0"/>
              </a:rPr>
              <a:t>+O</a:t>
            </a:r>
            <a:r>
              <a:rPr lang="en-US" sz="1200" baseline="-25000" dirty="0" err="1">
                <a:solidFill>
                  <a:srgbClr val="0000FF"/>
                </a:solidFill>
                <a:latin typeface="Arial" charset="0"/>
              </a:rPr>
              <a:t>i</a:t>
            </a:r>
            <a:r>
              <a:rPr lang="en-US" sz="1200" dirty="0" err="1" smtClean="0">
                <a:solidFill>
                  <a:srgbClr val="0000FF"/>
                </a:solidFill>
                <a:latin typeface="Arial" charset="0"/>
              </a:rPr>
              <a:t>→C</a:t>
            </a:r>
            <a:r>
              <a:rPr lang="en-US" sz="1200" baseline="-25000" dirty="0" err="1" smtClean="0">
                <a:solidFill>
                  <a:srgbClr val="0000FF"/>
                </a:solidFill>
                <a:latin typeface="Arial" charset="0"/>
              </a:rPr>
              <a:t>i</a:t>
            </a:r>
            <a:r>
              <a:rPr lang="en-US" sz="1200" dirty="0" err="1" smtClean="0">
                <a:solidFill>
                  <a:srgbClr val="0000FF"/>
                </a:solidFill>
                <a:latin typeface="Arial" charset="0"/>
              </a:rPr>
              <a:t>O</a:t>
            </a:r>
            <a:r>
              <a:rPr lang="en-US" sz="1200" baseline="-25000" dirty="0" err="1">
                <a:solidFill>
                  <a:srgbClr val="0000FF"/>
                </a:solidFill>
                <a:latin typeface="Arial" charset="0"/>
              </a:rPr>
              <a:t>i</a:t>
            </a:r>
            <a:endParaRPr lang="en-US" sz="1200" baseline="-25000" dirty="0">
              <a:solidFill>
                <a:srgbClr val="0000FF"/>
              </a:solidFill>
              <a:latin typeface="Arial" charset="0"/>
            </a:endParaRPr>
          </a:p>
          <a:p>
            <a:pPr marL="228600" indent="-228600">
              <a:buFontTx/>
              <a:buAutoNum type="arabicParenR"/>
              <a:defRPr/>
            </a:pPr>
            <a:r>
              <a:rPr lang="en-US" sz="1200" dirty="0" err="1" smtClean="0">
                <a:solidFill>
                  <a:srgbClr val="D60093"/>
                </a:solidFill>
                <a:latin typeface="Arial" charset="0"/>
              </a:rPr>
              <a:t>I+B</a:t>
            </a:r>
            <a:r>
              <a:rPr lang="en-US" sz="1200" baseline="-25000" dirty="0" err="1" smtClean="0">
                <a:solidFill>
                  <a:srgbClr val="D60093"/>
                </a:solidFill>
                <a:latin typeface="Arial" charset="0"/>
              </a:rPr>
              <a:t>s</a:t>
            </a:r>
            <a:r>
              <a:rPr lang="en-US" sz="1200" dirty="0" err="1" smtClean="0">
                <a:solidFill>
                  <a:srgbClr val="D60093"/>
                </a:solidFill>
                <a:latin typeface="Arial" charset="0"/>
              </a:rPr>
              <a:t>→B</a:t>
            </a:r>
            <a:r>
              <a:rPr lang="en-US" sz="1200" baseline="-25000" dirty="0" err="1" smtClean="0">
                <a:solidFill>
                  <a:srgbClr val="D60093"/>
                </a:solidFill>
                <a:latin typeface="Arial" charset="0"/>
              </a:rPr>
              <a:t>i</a:t>
            </a:r>
            <a:endParaRPr lang="en-US" sz="1200" dirty="0" smtClean="0">
              <a:solidFill>
                <a:srgbClr val="D60093"/>
              </a:solidFill>
              <a:latin typeface="Arial" charset="0"/>
            </a:endParaRPr>
          </a:p>
          <a:p>
            <a:pPr marL="228600" indent="-228600">
              <a:buFontTx/>
              <a:buAutoNum type="arabicParenR"/>
              <a:defRPr/>
            </a:pPr>
            <a:r>
              <a:rPr lang="en-US" sz="1200" dirty="0" err="1" smtClean="0">
                <a:solidFill>
                  <a:srgbClr val="D60093"/>
                </a:solidFill>
                <a:latin typeface="Arial" charset="0"/>
              </a:rPr>
              <a:t>B</a:t>
            </a:r>
            <a:r>
              <a:rPr lang="en-US" sz="1200" baseline="-25000" dirty="0" err="1" smtClean="0">
                <a:solidFill>
                  <a:srgbClr val="D60093"/>
                </a:solidFill>
                <a:latin typeface="Arial" charset="0"/>
              </a:rPr>
              <a:t>i</a:t>
            </a:r>
            <a:r>
              <a:rPr lang="en-US" sz="1200" dirty="0" err="1" smtClean="0">
                <a:solidFill>
                  <a:srgbClr val="D60093"/>
                </a:solidFill>
                <a:latin typeface="Arial" charset="0"/>
              </a:rPr>
              <a:t>+O</a:t>
            </a:r>
            <a:r>
              <a:rPr lang="en-US" sz="1200" baseline="-25000" dirty="0" err="1">
                <a:solidFill>
                  <a:srgbClr val="D60093"/>
                </a:solidFill>
                <a:latin typeface="Arial" charset="0"/>
              </a:rPr>
              <a:t>i</a:t>
            </a:r>
            <a:r>
              <a:rPr lang="en-US" sz="1200" dirty="0" err="1" smtClean="0">
                <a:solidFill>
                  <a:srgbClr val="D60093"/>
                </a:solidFill>
                <a:latin typeface="Arial" charset="0"/>
              </a:rPr>
              <a:t>→B</a:t>
            </a:r>
            <a:r>
              <a:rPr lang="en-US" sz="1200" baseline="-25000" dirty="0" err="1" smtClean="0">
                <a:solidFill>
                  <a:srgbClr val="D60093"/>
                </a:solidFill>
                <a:latin typeface="Arial" charset="0"/>
              </a:rPr>
              <a:t>i</a:t>
            </a:r>
            <a:r>
              <a:rPr lang="en-US" sz="1200" dirty="0" err="1" smtClean="0">
                <a:solidFill>
                  <a:srgbClr val="D60093"/>
                </a:solidFill>
                <a:latin typeface="Arial" charset="0"/>
              </a:rPr>
              <a:t>O</a:t>
            </a:r>
            <a:r>
              <a:rPr lang="en-US" sz="1200" baseline="-25000" dirty="0" err="1">
                <a:solidFill>
                  <a:srgbClr val="D60093"/>
                </a:solidFill>
                <a:latin typeface="Arial" charset="0"/>
              </a:rPr>
              <a:t>i</a:t>
            </a:r>
            <a:endParaRPr lang="en-US" sz="1200" dirty="0">
              <a:solidFill>
                <a:srgbClr val="D60093"/>
              </a:solidFill>
              <a:latin typeface="Arial" charset="0"/>
            </a:endParaRPr>
          </a:p>
          <a:p>
            <a:pPr marL="228600" indent="-228600">
              <a:buFontTx/>
              <a:buAutoNum type="arabicParenR"/>
              <a:defRPr/>
            </a:pPr>
            <a:r>
              <a:rPr lang="en-US" sz="1200" dirty="0" smtClean="0">
                <a:latin typeface="Arial" charset="0"/>
              </a:rPr>
              <a:t>……?……..</a:t>
            </a:r>
            <a:endParaRPr lang="en-US" sz="1200" dirty="0">
              <a:latin typeface="Arial" charset="0"/>
            </a:endParaRPr>
          </a:p>
          <a:p>
            <a:pPr eaLnBrk="1" hangingPunct="1">
              <a:defRPr/>
            </a:pPr>
            <a:endParaRPr lang="en-US" sz="1200" b="1" dirty="0" smtClean="0">
              <a:latin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2423" y="2690255"/>
            <a:ext cx="3454888" cy="37820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0862" y="872668"/>
            <a:ext cx="3047680" cy="1917223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9674507" y="3198392"/>
            <a:ext cx="2279121" cy="2552508"/>
          </a:xfrm>
          <a:prstGeom prst="ellipse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624766" y="1576068"/>
            <a:ext cx="24490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Competing reactions  involving Boron, Carbon, </a:t>
            </a:r>
            <a:r>
              <a:rPr lang="en-US" sz="1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r>
              <a:rPr lang="en-US" sz="1600" b="1" baseline="-250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O</a:t>
            </a:r>
            <a:r>
              <a:rPr lang="en-US" sz="1600" b="1" baseline="-25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08258" y="4039562"/>
            <a:ext cx="3179536" cy="230832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b="1" u="sng" dirty="0" err="1" smtClean="0">
                <a:latin typeface="Times New Roman" panose="02020603050405020304" pitchFamily="18" charset="0"/>
                <a:ea typeface="Batang"/>
              </a:rPr>
              <a:t>Samples:</a:t>
            </a:r>
            <a:r>
              <a:rPr lang="en-GB" b="1" dirty="0" err="1">
                <a:latin typeface="Times New Roman" panose="02020603050405020304" pitchFamily="18" charset="0"/>
                <a:ea typeface="Batang"/>
              </a:rPr>
              <a:t>standard</a:t>
            </a:r>
            <a:r>
              <a:rPr lang="en-GB" b="1" dirty="0">
                <a:latin typeface="Times New Roman" panose="02020603050405020304" pitchFamily="18" charset="0"/>
                <a:ea typeface="Batang"/>
              </a:rPr>
              <a:t> B doped and/or C co-doped , Ga doped</a:t>
            </a:r>
            <a:endParaRPr lang="en-GB" b="1" u="sng" dirty="0" smtClean="0">
              <a:latin typeface="Times New Roman" panose="02020603050405020304" pitchFamily="18" charset="0"/>
              <a:ea typeface="Batang"/>
            </a:endParaRPr>
          </a:p>
          <a:p>
            <a:pPr marL="285750" indent="-285750">
              <a:buFontTx/>
              <a:buChar char="-"/>
            </a:pPr>
            <a:r>
              <a:rPr lang="en-GB" b="1" dirty="0" smtClean="0">
                <a:latin typeface="Times New Roman" panose="02020603050405020304" pitchFamily="18" charset="0"/>
                <a:ea typeface="Batang"/>
              </a:rPr>
              <a:t>p-type pad silicon</a:t>
            </a:r>
          </a:p>
          <a:p>
            <a:pPr marL="285750" indent="-285750">
              <a:buFontTx/>
              <a:buChar char="-"/>
            </a:pPr>
            <a:r>
              <a:rPr lang="en-GB" b="1" dirty="0">
                <a:latin typeface="Times New Roman" panose="02020603050405020304" pitchFamily="18" charset="0"/>
                <a:ea typeface="Batang"/>
              </a:rPr>
              <a:t>LGAD </a:t>
            </a:r>
            <a:r>
              <a:rPr lang="en-GB" b="1" dirty="0" smtClean="0">
                <a:latin typeface="Times New Roman" panose="02020603050405020304" pitchFamily="18" charset="0"/>
                <a:ea typeface="Batang"/>
              </a:rPr>
              <a:t>and HVCMOS </a:t>
            </a:r>
          </a:p>
          <a:p>
            <a:r>
              <a:rPr lang="en-GB" b="1" u="sng" dirty="0" smtClean="0">
                <a:latin typeface="Times New Roman" panose="02020603050405020304" pitchFamily="18" charset="0"/>
                <a:ea typeface="Batang"/>
              </a:rPr>
              <a:t>Irradiations with:</a:t>
            </a:r>
          </a:p>
          <a:p>
            <a:pPr marL="285750" indent="-285750">
              <a:buFontTx/>
              <a:buChar char="-"/>
            </a:pPr>
            <a:r>
              <a:rPr lang="en-GB" b="1" dirty="0" smtClean="0">
                <a:latin typeface="Times New Roman" panose="02020603050405020304" pitchFamily="18" charset="0"/>
                <a:ea typeface="Batang"/>
              </a:rPr>
              <a:t>1 MeV neutrons (</a:t>
            </a:r>
            <a:r>
              <a:rPr lang="en-GB" b="1" dirty="0" err="1" smtClean="0">
                <a:latin typeface="Times New Roman" panose="02020603050405020304" pitchFamily="18" charset="0"/>
                <a:ea typeface="Batang"/>
              </a:rPr>
              <a:t>Ljubliana</a:t>
            </a:r>
            <a:r>
              <a:rPr lang="en-GB" b="1" dirty="0" smtClean="0">
                <a:latin typeface="Times New Roman" panose="02020603050405020304" pitchFamily="18" charset="0"/>
                <a:ea typeface="Batang"/>
              </a:rPr>
              <a:t>) </a:t>
            </a:r>
          </a:p>
          <a:p>
            <a:pPr marL="285750" indent="-285750">
              <a:buFontTx/>
              <a:buChar char="-"/>
            </a:pPr>
            <a:r>
              <a:rPr lang="en-GB" b="1" dirty="0" smtClean="0">
                <a:latin typeface="Times New Roman" panose="02020603050405020304" pitchFamily="18" charset="0"/>
                <a:ea typeface="Batang"/>
              </a:rPr>
              <a:t>23 GeV protons (CERN)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67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1434" y="3976023"/>
            <a:ext cx="57126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 </a:t>
            </a:r>
            <a:r>
              <a:rPr lang="ro-RO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p-type </a:t>
            </a:r>
            <a:r>
              <a:rPr lang="ro-RO" b="1" dirty="0">
                <a:latin typeface="Times New Roman" panose="02020603050405020304" pitchFamily="18" charset="0"/>
                <a:ea typeface="Calibri" panose="020F0502020204030204" pitchFamily="34" charset="0"/>
              </a:rPr>
              <a:t>bulk Boron doped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STFZ diodes</a:t>
            </a:r>
            <a:r>
              <a:rPr lang="ro-RO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o-RO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from</a:t>
            </a:r>
          </a:p>
          <a:p>
            <a:r>
              <a:rPr lang="ro-RO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National </a:t>
            </a:r>
            <a:r>
              <a:rPr lang="ro-RO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Center for Micro-electronics (CNM</a:t>
            </a:r>
            <a:r>
              <a:rPr lang="ro-RO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–irradiated</a:t>
            </a:r>
            <a:r>
              <a:rPr lang="ro-RO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with 1MeV neutrons,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</a:rPr>
              <a:t>fluences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of 1x10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14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and 1x10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15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cm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-2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2846" y="1754811"/>
            <a:ext cx="3617568" cy="16973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17336" y="1293146"/>
            <a:ext cx="1305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pads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93891" y="1164716"/>
            <a:ext cx="1160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LGADs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588" y="1978170"/>
            <a:ext cx="3578662" cy="164606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986486" y="3931468"/>
            <a:ext cx="52055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4</a:t>
            </a:r>
            <a:r>
              <a:rPr lang="ro-RO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LGAD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structures</a:t>
            </a:r>
            <a:r>
              <a:rPr lang="ro-RO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o-RO" dirty="0">
                <a:latin typeface="Times New Roman" panose="02020603050405020304" pitchFamily="18" charset="0"/>
                <a:ea typeface="Calibri" panose="020F0502020204030204" pitchFamily="34" charset="0"/>
              </a:rPr>
              <a:t>produced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on STFZ silicon from</a:t>
            </a:r>
          </a:p>
          <a:p>
            <a:r>
              <a:rPr lang="en-US" dirty="0" smtClean="0">
                <a:latin typeface="Times New Roman" panose="02020603050405020304" pitchFamily="18" charset="0"/>
              </a:rPr>
              <a:t>-</a:t>
            </a:r>
            <a:r>
              <a:rPr lang="ro-RO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National </a:t>
            </a:r>
            <a:r>
              <a:rPr lang="ro-RO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Center for Micro-electronics (CNM</a:t>
            </a:r>
            <a:r>
              <a:rPr lang="ro-RO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r>
              <a:rPr lang="en-US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with Boron implanted gain layer– irradiated with 1MeV neutrons, </a:t>
            </a:r>
            <a:r>
              <a:rPr lang="en-US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fluences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of 1x10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14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and 1x10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15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cm</a:t>
            </a:r>
            <a:r>
              <a:rPr lang="en-US" baseline="30000" dirty="0">
                <a:latin typeface="Times New Roman" panose="02020603050405020304" pitchFamily="18" charset="0"/>
                <a:ea typeface="Calibri" panose="020F0502020204030204" pitchFamily="34" charset="0"/>
              </a:rPr>
              <a:t>-2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99838" y="163144"/>
            <a:ext cx="8855245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Investigated p-type Samples irradiated with 1 MeV neutrons</a:t>
            </a: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Preliminary results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205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978021" y="194777"/>
            <a:ext cx="4248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Investigated p-type Samples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064715"/>
              </p:ext>
            </p:extLst>
          </p:nvPr>
        </p:nvGraphicFramePr>
        <p:xfrm>
          <a:off x="658157" y="2335948"/>
          <a:ext cx="10539086" cy="41711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0958">
                  <a:extLst>
                    <a:ext uri="{9D8B030D-6E8A-4147-A177-3AD203B41FA5}">
                      <a16:colId xmlns="" xmlns:a16="http://schemas.microsoft.com/office/drawing/2014/main" val="4209339413"/>
                    </a:ext>
                  </a:extLst>
                </a:gridCol>
                <a:gridCol w="1535212">
                  <a:extLst>
                    <a:ext uri="{9D8B030D-6E8A-4147-A177-3AD203B41FA5}">
                      <a16:colId xmlns="" xmlns:a16="http://schemas.microsoft.com/office/drawing/2014/main" val="1357886747"/>
                    </a:ext>
                  </a:extLst>
                </a:gridCol>
                <a:gridCol w="1318795">
                  <a:extLst>
                    <a:ext uri="{9D8B030D-6E8A-4147-A177-3AD203B41FA5}">
                      <a16:colId xmlns="" xmlns:a16="http://schemas.microsoft.com/office/drawing/2014/main" val="535014334"/>
                    </a:ext>
                  </a:extLst>
                </a:gridCol>
                <a:gridCol w="1014458">
                  <a:extLst>
                    <a:ext uri="{9D8B030D-6E8A-4147-A177-3AD203B41FA5}">
                      <a16:colId xmlns="" xmlns:a16="http://schemas.microsoft.com/office/drawing/2014/main" val="643506098"/>
                    </a:ext>
                  </a:extLst>
                </a:gridCol>
                <a:gridCol w="1911700">
                  <a:extLst>
                    <a:ext uri="{9D8B030D-6E8A-4147-A177-3AD203B41FA5}">
                      <a16:colId xmlns="" xmlns:a16="http://schemas.microsoft.com/office/drawing/2014/main" val="2133011435"/>
                    </a:ext>
                  </a:extLst>
                </a:gridCol>
                <a:gridCol w="1424149">
                  <a:extLst>
                    <a:ext uri="{9D8B030D-6E8A-4147-A177-3AD203B41FA5}">
                      <a16:colId xmlns="" xmlns:a16="http://schemas.microsoft.com/office/drawing/2014/main" val="3987423402"/>
                    </a:ext>
                  </a:extLst>
                </a:gridCol>
                <a:gridCol w="849351">
                  <a:extLst>
                    <a:ext uri="{9D8B030D-6E8A-4147-A177-3AD203B41FA5}">
                      <a16:colId xmlns="" xmlns:a16="http://schemas.microsoft.com/office/drawing/2014/main" val="1989796352"/>
                    </a:ext>
                  </a:extLst>
                </a:gridCol>
                <a:gridCol w="1794463">
                  <a:extLst>
                    <a:ext uri="{9D8B030D-6E8A-4147-A177-3AD203B41FA5}">
                      <a16:colId xmlns="" xmlns:a16="http://schemas.microsoft.com/office/drawing/2014/main" val="3491307664"/>
                    </a:ext>
                  </a:extLst>
                </a:gridCol>
              </a:tblGrid>
              <a:tr h="116979">
                <a:tc gridSpan="8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RUN 9088 neutron irradiated-for TSC measurements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35825417"/>
                  </a:ext>
                </a:extLst>
              </a:tr>
              <a:tr h="3509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NR.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Fluence n/cm2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Type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Thickness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Full depletion voltage (V)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Depletion voltage of the  gain layer (V)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Leakage current at 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400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(20 C) (A)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extLst>
                  <a:ext uri="{0D108BD9-81ED-4DB2-BD59-A6C34878D82A}">
                    <a16:rowId xmlns="" xmlns:a16="http://schemas.microsoft.com/office/drawing/2014/main" val="1626826642"/>
                  </a:ext>
                </a:extLst>
              </a:tr>
              <a:tr h="2339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W5-LGB-82P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1x10</a:t>
                      </a:r>
                      <a:r>
                        <a:rPr lang="en-US" sz="14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baseline="30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PIN- no gain layer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µm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16.8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1.64x10</a:t>
                      </a:r>
                      <a:r>
                        <a:rPr lang="en-US" sz="1400" baseline="30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extLst>
                  <a:ext uri="{0D108BD9-81ED-4DB2-BD59-A6C34878D82A}">
                    <a16:rowId xmlns="" xmlns:a16="http://schemas.microsoft.com/office/drawing/2014/main" val="3685011136"/>
                  </a:ext>
                </a:extLst>
              </a:tr>
              <a:tr h="2339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W5-LGB-72P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1x10</a:t>
                      </a:r>
                      <a:r>
                        <a:rPr lang="en-US" sz="14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400" baseline="30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PIN- no gain layer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µm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5.6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1.73x10</a:t>
                      </a:r>
                      <a:r>
                        <a:rPr lang="en-US" sz="1400" baseline="30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extLst>
                  <a:ext uri="{0D108BD9-81ED-4DB2-BD59-A6C34878D82A}">
                    <a16:rowId xmlns="" xmlns:a16="http://schemas.microsoft.com/office/drawing/2014/main" val="399321020"/>
                  </a:ext>
                </a:extLst>
              </a:tr>
              <a:tr h="2339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W3-LGB71, dose 1.8E13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1x10</a:t>
                      </a:r>
                      <a:r>
                        <a:rPr lang="en-US" sz="14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400" baseline="30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LGAD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 µm bulk, 1 µm B implanted layer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28.95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3.78x10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extLst>
                  <a:ext uri="{0D108BD9-81ED-4DB2-BD59-A6C34878D82A}">
                    <a16:rowId xmlns="" xmlns:a16="http://schemas.microsoft.com/office/drawing/2014/main" val="806548513"/>
                  </a:ext>
                </a:extLst>
              </a:tr>
              <a:tr h="2339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W11-LGB74, dose 2.0E13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1x10</a:t>
                      </a:r>
                      <a:r>
                        <a:rPr lang="en-US" sz="14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baseline="30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LGAD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 µm bulk, 1 µm B implanted layer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2x10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extLst>
                  <a:ext uri="{0D108BD9-81ED-4DB2-BD59-A6C34878D82A}">
                    <a16:rowId xmlns="" xmlns:a16="http://schemas.microsoft.com/office/drawing/2014/main" val="3662364244"/>
                  </a:ext>
                </a:extLst>
              </a:tr>
              <a:tr h="2339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W3-LGB74, dose 1.8E13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1x10</a:t>
                      </a:r>
                      <a:r>
                        <a:rPr lang="en-US" sz="14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400" baseline="30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LGAD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 µm bulk, 1 µm B implanted layer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300355" algn="l"/>
                          <a:tab pos="360045" algn="ctr"/>
                        </a:tabLs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11.6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1.89x10</a:t>
                      </a:r>
                      <a:r>
                        <a:rPr lang="en-US" sz="14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extLst>
                  <a:ext uri="{0D108BD9-81ED-4DB2-BD59-A6C34878D82A}">
                    <a16:rowId xmlns="" xmlns:a16="http://schemas.microsoft.com/office/drawing/2014/main" val="2117698560"/>
                  </a:ext>
                </a:extLst>
              </a:tr>
              <a:tr h="2339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W11-LGB52, dose 2.0E13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1x10</a:t>
                      </a:r>
                      <a:r>
                        <a:rPr lang="en-US" sz="1400" baseline="30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400" baseline="30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LGAD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 µm bulk, 1 µm B implanted layer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33.79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31.04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1.03x10</a:t>
                      </a:r>
                      <a:r>
                        <a:rPr lang="en-US" sz="14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</a:t>
                      </a: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18" marR="57218" marT="0" marB="0"/>
                </a:tc>
                <a:extLst>
                  <a:ext uri="{0D108BD9-81ED-4DB2-BD59-A6C34878D82A}">
                    <a16:rowId xmlns="" xmlns:a16="http://schemas.microsoft.com/office/drawing/2014/main" val="456690565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2736" y="952707"/>
            <a:ext cx="2421300" cy="13832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835" y="981350"/>
            <a:ext cx="2555660" cy="11755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106558" y="1090984"/>
            <a:ext cx="238918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[B]</a:t>
            </a:r>
            <a:r>
              <a:rPr lang="en-US" baseline="-25000" dirty="0" smtClean="0"/>
              <a:t>gain layer</a:t>
            </a:r>
            <a:r>
              <a:rPr lang="en-US" dirty="0" smtClean="0"/>
              <a:t> </a:t>
            </a:r>
            <a:r>
              <a:rPr lang="en-US" dirty="0"/>
              <a:t>~</a:t>
            </a:r>
            <a:r>
              <a:rPr lang="en-US" dirty="0" smtClean="0"/>
              <a:t> 4x10</a:t>
            </a:r>
            <a:r>
              <a:rPr lang="en-US" baseline="30000" dirty="0" smtClean="0"/>
              <a:t>16</a:t>
            </a:r>
            <a:r>
              <a:rPr lang="en-US" dirty="0" smtClean="0"/>
              <a:t>  cm</a:t>
            </a:r>
            <a:r>
              <a:rPr lang="en-US" baseline="30000" dirty="0" smtClean="0"/>
              <a:t>-3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490017" y="1293043"/>
            <a:ext cx="22461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[B]</a:t>
            </a:r>
            <a:r>
              <a:rPr lang="en-US" baseline="-25000" dirty="0" smtClean="0">
                <a:solidFill>
                  <a:srgbClr val="FF0000"/>
                </a:solidFill>
              </a:rPr>
              <a:t>bulk</a:t>
            </a:r>
            <a:r>
              <a:rPr lang="en-US" dirty="0" smtClean="0">
                <a:solidFill>
                  <a:srgbClr val="FF0000"/>
                </a:solidFill>
              </a:rPr>
              <a:t> = 2-5x10</a:t>
            </a:r>
            <a:r>
              <a:rPr lang="en-US" baseline="30000" dirty="0" smtClean="0">
                <a:solidFill>
                  <a:srgbClr val="FF0000"/>
                </a:solidFill>
              </a:rPr>
              <a:t>12</a:t>
            </a:r>
            <a:r>
              <a:rPr lang="en-US" dirty="0" smtClean="0">
                <a:solidFill>
                  <a:srgbClr val="FF0000"/>
                </a:solidFill>
              </a:rPr>
              <a:t>  cm</a:t>
            </a:r>
            <a:r>
              <a:rPr lang="en-US" baseline="30000" dirty="0" smtClean="0">
                <a:solidFill>
                  <a:srgbClr val="FF0000"/>
                </a:solidFill>
              </a:rPr>
              <a:t>-3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0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35636" y="113695"/>
            <a:ext cx="8462127" cy="548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characteristics</a:t>
            </a:r>
            <a:endParaRPr lang="en-US" sz="2800" b="1" dirty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23907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84323" y="1140643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152400" y="152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2332861"/>
              </p:ext>
            </p:extLst>
          </p:nvPr>
        </p:nvGraphicFramePr>
        <p:xfrm>
          <a:off x="0" y="2840982"/>
          <a:ext cx="2876750" cy="22920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5" name="Graph" r:id="rId4" imgW="3920760" imgH="3000960" progId="Origin50.Graph">
                  <p:embed/>
                </p:oleObj>
              </mc:Choice>
              <mc:Fallback>
                <p:oleObj name="Graph" r:id="rId4" imgW="3920760" imgH="3000960" progId="Origin50.Graph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 l="4060" t="10620" r="13197" b="3319"/>
                      <a:stretch>
                        <a:fillRect/>
                      </a:stretch>
                    </p:blipFill>
                    <p:spPr bwMode="auto">
                      <a:xfrm>
                        <a:off x="0" y="2840982"/>
                        <a:ext cx="2876750" cy="229202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1033722"/>
              </p:ext>
            </p:extLst>
          </p:nvPr>
        </p:nvGraphicFramePr>
        <p:xfrm>
          <a:off x="6041976" y="2921819"/>
          <a:ext cx="3017940" cy="2211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6" name="Graph" r:id="rId6" imgW="3920760" imgH="3000960" progId="Origin50.Graph">
                  <p:embed/>
                </p:oleObj>
              </mc:Choice>
              <mc:Fallback>
                <p:oleObj name="Graph" r:id="rId6" imgW="3920760" imgH="3000960" progId="Origin50.Graph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 l="4399" t="10178" r="13029" b="3983"/>
                      <a:stretch>
                        <a:fillRect/>
                      </a:stretch>
                    </p:blipFill>
                    <p:spPr bwMode="auto">
                      <a:xfrm>
                        <a:off x="6041976" y="2921819"/>
                        <a:ext cx="3017940" cy="221119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38"/>
          <p:cNvSpPr>
            <a:spLocks noChangeArrowheads="1"/>
          </p:cNvSpPr>
          <p:nvPr/>
        </p:nvSpPr>
        <p:spPr bwMode="auto">
          <a:xfrm>
            <a:off x="152400" y="152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39"/>
          <p:cNvSpPr>
            <a:spLocks noChangeArrowheads="1"/>
          </p:cNvSpPr>
          <p:nvPr/>
        </p:nvSpPr>
        <p:spPr bwMode="auto">
          <a:xfrm>
            <a:off x="152400" y="25431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2736" y="952707"/>
            <a:ext cx="2421300" cy="138324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1835" y="981350"/>
            <a:ext cx="2555660" cy="1175516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5954725" y="882000"/>
            <a:ext cx="0" cy="57828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268259" y="5568331"/>
            <a:ext cx="2635850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- Bulk LC LGADs &gt; bulk </a:t>
            </a:r>
            <a:r>
              <a:rPr lang="en-US" dirty="0" err="1" smtClean="0"/>
              <a:t>PiN</a:t>
            </a:r>
            <a:endParaRPr lang="en-US" dirty="0" smtClean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4168292"/>
              </p:ext>
            </p:extLst>
          </p:nvPr>
        </p:nvGraphicFramePr>
        <p:xfrm>
          <a:off x="2944775" y="2850064"/>
          <a:ext cx="3001962" cy="2297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7" name="Graph" r:id="rId11" imgW="3920760" imgH="3000960" progId="Origin50.Graph">
                  <p:embed/>
                </p:oleObj>
              </mc:Choice>
              <mc:Fallback>
                <p:oleObj name="Graph" r:id="rId11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944775" y="2850064"/>
                        <a:ext cx="3001962" cy="22971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2598145"/>
              </p:ext>
            </p:extLst>
          </p:nvPr>
        </p:nvGraphicFramePr>
        <p:xfrm>
          <a:off x="9147166" y="2893025"/>
          <a:ext cx="2889759" cy="2211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8" name="Graph" r:id="rId13" imgW="3920760" imgH="3000960" progId="Origin50.Graph">
                  <p:embed/>
                </p:oleObj>
              </mc:Choice>
              <mc:Fallback>
                <p:oleObj name="Graph" r:id="rId13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9147166" y="2893025"/>
                        <a:ext cx="2889759" cy="221119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9106558" y="1090984"/>
            <a:ext cx="238918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[B]</a:t>
            </a:r>
            <a:r>
              <a:rPr lang="en-US" baseline="-25000" dirty="0" smtClean="0"/>
              <a:t>gain layer</a:t>
            </a:r>
            <a:r>
              <a:rPr lang="en-US" dirty="0" smtClean="0"/>
              <a:t> </a:t>
            </a:r>
            <a:r>
              <a:rPr lang="en-US" dirty="0"/>
              <a:t>~</a:t>
            </a:r>
            <a:r>
              <a:rPr lang="en-US" dirty="0" smtClean="0"/>
              <a:t> 4x10</a:t>
            </a:r>
            <a:r>
              <a:rPr lang="en-US" baseline="30000" dirty="0" smtClean="0"/>
              <a:t>16</a:t>
            </a:r>
            <a:r>
              <a:rPr lang="en-US" dirty="0" smtClean="0"/>
              <a:t>  cm</a:t>
            </a:r>
            <a:r>
              <a:rPr lang="en-US" baseline="30000" dirty="0" smtClean="0"/>
              <a:t>-3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490017" y="1293043"/>
            <a:ext cx="22461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[B]</a:t>
            </a:r>
            <a:r>
              <a:rPr lang="en-US" baseline="-25000" dirty="0" smtClean="0"/>
              <a:t>bulk</a:t>
            </a:r>
            <a:r>
              <a:rPr lang="en-US" dirty="0" smtClean="0"/>
              <a:t> = 2-5x10</a:t>
            </a:r>
            <a:r>
              <a:rPr lang="en-US" baseline="30000" dirty="0" smtClean="0"/>
              <a:t>12</a:t>
            </a:r>
            <a:r>
              <a:rPr lang="en-US" dirty="0" smtClean="0"/>
              <a:t>  cm</a:t>
            </a:r>
            <a:r>
              <a:rPr lang="en-US" baseline="30000" dirty="0" smtClean="0"/>
              <a:t>-3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13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53386" y="141403"/>
            <a:ext cx="9398523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TSC</a:t>
            </a:r>
            <a:r>
              <a:rPr lang="ro-RO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investigation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US" b="1" dirty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740924" y="1892725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4100660" y="2748732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8257881" y="2800145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45533" y="2133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9031798"/>
              </p:ext>
            </p:extLst>
          </p:nvPr>
        </p:nvGraphicFramePr>
        <p:xfrm>
          <a:off x="47779" y="2060826"/>
          <a:ext cx="3990772" cy="30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85" name="Graph" r:id="rId5" imgW="3920760" imgH="3000960" progId="Origin50.Graph">
                  <p:embed/>
                </p:oleObj>
              </mc:Choice>
              <mc:Fallback>
                <p:oleObj name="Graph" r:id="rId5" imgW="3920760" imgH="3000960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 l="1793" t="9792" r="13316" b="4120"/>
                      <a:stretch>
                        <a:fillRect/>
                      </a:stretch>
                    </p:blipFill>
                    <p:spPr bwMode="auto">
                      <a:xfrm>
                        <a:off x="47779" y="2060826"/>
                        <a:ext cx="3990772" cy="30746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9652" y="970130"/>
            <a:ext cx="1787468" cy="82334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184245" y="3083876"/>
            <a:ext cx="1374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 irradiated</a:t>
            </a:r>
            <a:endParaRPr lang="en-US" dirty="0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9662204"/>
              </p:ext>
            </p:extLst>
          </p:nvPr>
        </p:nvGraphicFramePr>
        <p:xfrm>
          <a:off x="4062706" y="2064394"/>
          <a:ext cx="4013564" cy="3071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86" name="Graph" r:id="rId8" imgW="3920760" imgH="3000960" progId="Origin50.Graph">
                  <p:embed/>
                </p:oleObj>
              </mc:Choice>
              <mc:Fallback>
                <p:oleObj name="Graph" r:id="rId8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062706" y="2064394"/>
                        <a:ext cx="4013564" cy="307110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5181145" y="1713449"/>
            <a:ext cx="127150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=10</a:t>
            </a:r>
            <a:r>
              <a:rPr lang="en-US" baseline="30000" dirty="0" smtClean="0">
                <a:sym typeface="Symbol" panose="05050102010706020507" pitchFamily="18" charset="2"/>
              </a:rPr>
              <a:t>14</a:t>
            </a:r>
            <a:r>
              <a:rPr lang="en-US" dirty="0" smtClean="0">
                <a:sym typeface="Symbol" panose="05050102010706020507" pitchFamily="18" charset="2"/>
              </a:rPr>
              <a:t> cm</a:t>
            </a:r>
            <a:r>
              <a:rPr lang="en-US" baseline="30000" dirty="0" smtClean="0">
                <a:sym typeface="Symbol" panose="05050102010706020507" pitchFamily="18" charset="2"/>
              </a:rPr>
              <a:t>-2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184245" y="5815062"/>
            <a:ext cx="7661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In </a:t>
            </a:r>
            <a:r>
              <a:rPr lang="en-US" dirty="0" err="1" smtClean="0"/>
              <a:t>PiN</a:t>
            </a:r>
            <a:r>
              <a:rPr lang="en-US" dirty="0" smtClean="0"/>
              <a:t> diodes all defects increase in concentration with </a:t>
            </a:r>
            <a:r>
              <a:rPr lang="en-US" dirty="0" err="1" smtClean="0"/>
              <a:t>fluence</a:t>
            </a:r>
            <a:r>
              <a:rPr lang="en-US" dirty="0" smtClean="0"/>
              <a:t> (including </a:t>
            </a:r>
            <a:r>
              <a:rPr lang="en-US" dirty="0" err="1" smtClean="0"/>
              <a:t>BiOi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4762990"/>
              </p:ext>
            </p:extLst>
          </p:nvPr>
        </p:nvGraphicFramePr>
        <p:xfrm>
          <a:off x="8108834" y="2068562"/>
          <a:ext cx="4045908" cy="30704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87" name="Graph" r:id="rId10" imgW="3920760" imgH="3000960" progId="Origin50.Graph">
                  <p:embed/>
                </p:oleObj>
              </mc:Choice>
              <mc:Fallback>
                <p:oleObj name="Graph" r:id="rId10" imgW="3920760" imgH="3000960" progId="Origin50.Graph">
                  <p:embed/>
                  <p:pic>
                    <p:nvPicPr>
                      <p:cNvPr id="15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 l="2538" t="8817" r="12268" b="6268"/>
                      <a:stretch>
                        <a:fillRect/>
                      </a:stretch>
                    </p:blipFill>
                    <p:spPr bwMode="auto">
                      <a:xfrm>
                        <a:off x="8108834" y="2068562"/>
                        <a:ext cx="4045908" cy="307047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9560909" y="1691811"/>
            <a:ext cx="127150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=10</a:t>
            </a:r>
            <a:r>
              <a:rPr lang="en-US" baseline="30000" dirty="0" smtClean="0">
                <a:sym typeface="Symbol" panose="05050102010706020507" pitchFamily="18" charset="2"/>
              </a:rPr>
              <a:t>15</a:t>
            </a:r>
            <a:r>
              <a:rPr lang="en-US" dirty="0" smtClean="0">
                <a:sym typeface="Symbol" panose="05050102010706020507" pitchFamily="18" charset="2"/>
              </a:rPr>
              <a:t> cm</a:t>
            </a:r>
            <a:r>
              <a:rPr lang="en-US" baseline="30000" dirty="0" smtClean="0">
                <a:sym typeface="Symbol" panose="05050102010706020507" pitchFamily="18" charset="2"/>
              </a:rPr>
              <a:t>-2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06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53386" y="141403"/>
            <a:ext cx="9398523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TSC</a:t>
            </a:r>
            <a:r>
              <a:rPr lang="ro-RO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investigation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US" b="1" dirty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740924" y="1892725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789575" y="533750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4100660" y="2748732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8257881" y="2800145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45533" y="2133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8291808" y="1241563"/>
            <a:ext cx="127150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=10</a:t>
            </a:r>
            <a:r>
              <a:rPr lang="en-US" baseline="30000" dirty="0" smtClean="0">
                <a:sym typeface="Symbol" panose="05050102010706020507" pitchFamily="18" charset="2"/>
              </a:rPr>
              <a:t>14</a:t>
            </a:r>
            <a:r>
              <a:rPr lang="en-US" dirty="0" smtClean="0">
                <a:sym typeface="Symbol" panose="05050102010706020507" pitchFamily="18" charset="2"/>
              </a:rPr>
              <a:t> cm</a:t>
            </a:r>
            <a:r>
              <a:rPr lang="en-US" baseline="30000" dirty="0" smtClean="0">
                <a:sym typeface="Symbol" panose="05050102010706020507" pitchFamily="18" charset="2"/>
              </a:rPr>
              <a:t>-2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1066706"/>
              </p:ext>
            </p:extLst>
          </p:nvPr>
        </p:nvGraphicFramePr>
        <p:xfrm>
          <a:off x="6096000" y="1596045"/>
          <a:ext cx="5135857" cy="3929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9" name="Graph" r:id="rId5" imgW="3920760" imgH="3000960" progId="Origin50.Graph">
                  <p:embed/>
                </p:oleObj>
              </mc:Choice>
              <mc:Fallback>
                <p:oleObj name="Graph" r:id="rId5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96000" y="1596045"/>
                        <a:ext cx="5135857" cy="392986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790" y="842242"/>
            <a:ext cx="1851785" cy="86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7412966"/>
              </p:ext>
            </p:extLst>
          </p:nvPr>
        </p:nvGraphicFramePr>
        <p:xfrm>
          <a:off x="392620" y="1671407"/>
          <a:ext cx="4953140" cy="3790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10" name="Graph" r:id="rId8" imgW="3920760" imgH="3000960" progId="Origin50.Graph">
                  <p:embed/>
                </p:oleObj>
              </mc:Choice>
              <mc:Fallback>
                <p:oleObj name="Graph" r:id="rId8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92620" y="1671407"/>
                        <a:ext cx="4953140" cy="379005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305987" y="1767054"/>
            <a:ext cx="894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1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50V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41760" y="5695727"/>
            <a:ext cx="9473171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LGAD diodes most of the defects increase in concentration with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fluence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but the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BiOi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 A saturation of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BiOi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possible caused by the limited amount of Oi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52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7" y="6246399"/>
            <a:ext cx="810838" cy="56697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53386" y="141403"/>
            <a:ext cx="9398523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TSC</a:t>
            </a:r>
            <a:r>
              <a:rPr lang="ro-RO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investigation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US" b="1" dirty="0">
              <a:latin typeface="Times New Roman" panose="02020603050405020304" pitchFamily="18" charset="0"/>
              <a:ea typeface="Batang"/>
              <a:cs typeface="Times New Roman" panose="02020603050405020304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740924" y="1892725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789575" y="533750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4100660" y="2748732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8257881" y="2800145"/>
            <a:ext cx="12192000" cy="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45533" y="2133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96" y="3403036"/>
            <a:ext cx="1851785" cy="86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596" y="2026530"/>
            <a:ext cx="1787468" cy="823345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5803506"/>
              </p:ext>
            </p:extLst>
          </p:nvPr>
        </p:nvGraphicFramePr>
        <p:xfrm>
          <a:off x="5193821" y="810513"/>
          <a:ext cx="5654538" cy="4326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5" name="Graph" r:id="rId7" imgW="3920760" imgH="3000960" progId="Origin50.Graph">
                  <p:embed/>
                </p:oleObj>
              </mc:Choice>
              <mc:Fallback>
                <p:oleObj name="Graph" r:id="rId7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193821" y="810513"/>
                        <a:ext cx="5654538" cy="432675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14846" y="1420834"/>
            <a:ext cx="269817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  =10</a:t>
            </a:r>
            <a:r>
              <a:rPr lang="en-US" baseline="30000" dirty="0" smtClean="0">
                <a:sym typeface="Symbol" panose="05050102010706020507" pitchFamily="18" charset="2"/>
              </a:rPr>
              <a:t>14</a:t>
            </a:r>
            <a:r>
              <a:rPr lang="en-US" dirty="0" smtClean="0">
                <a:sym typeface="Symbol" panose="05050102010706020507" pitchFamily="18" charset="2"/>
              </a:rPr>
              <a:t> cm</a:t>
            </a:r>
            <a:r>
              <a:rPr lang="en-US" baseline="30000" dirty="0" smtClean="0">
                <a:sym typeface="Symbol" panose="05050102010706020507" pitchFamily="18" charset="2"/>
              </a:rPr>
              <a:t>-2</a:t>
            </a:r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, 30min@80C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14846" y="5031877"/>
            <a:ext cx="11565466" cy="16230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point defects and clusters are detected in both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LGAD diodes. 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generation rates are different in the gain layer compared with the bulk (measured on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pad diodes) –e.g.  more </a:t>
            </a:r>
            <a:r>
              <a:rPr lang="en-US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BiOi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LGAD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these defects and their impact on the electrical performances of the PIN and LGAD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diodes are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now under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evaluation.</a:t>
            </a:r>
            <a:endParaRPr lang="en-US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787" y="823571"/>
            <a:ext cx="403187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between LGAD and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759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chaels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2618</TotalTime>
  <Words>812</Words>
  <Application>Microsoft Office PowerPoint</Application>
  <PresentationFormat>Widescreen</PresentationFormat>
  <Paragraphs>157</Paragraphs>
  <Slides>13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Batang</vt:lpstr>
      <vt:lpstr>Calibri</vt:lpstr>
      <vt:lpstr>Symbol</vt:lpstr>
      <vt:lpstr>Times New Roman</vt:lpstr>
      <vt:lpstr>Wingdings</vt:lpstr>
      <vt:lpstr>Michaels presentation</vt:lpstr>
      <vt:lpstr>Graph</vt:lpstr>
      <vt:lpstr>Origin 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Defect engineered p-type silicon sensors for LHC upgrade /DEPSIS</dc:title>
  <dc:creator>Windows User</dc:creator>
  <cp:lastModifiedBy>George</cp:lastModifiedBy>
  <cp:revision>238</cp:revision>
  <dcterms:created xsi:type="dcterms:W3CDTF">2017-10-23T12:39:24Z</dcterms:created>
  <dcterms:modified xsi:type="dcterms:W3CDTF">2018-11-25T22:43:29Z</dcterms:modified>
</cp:coreProperties>
</file>