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687" r:id="rId3"/>
    <p:sldId id="686" r:id="rId4"/>
    <p:sldId id="685" r:id="rId5"/>
    <p:sldId id="682" r:id="rId6"/>
    <p:sldId id="683" r:id="rId7"/>
    <p:sldId id="684" r:id="rId8"/>
    <p:sldId id="689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5E44FA"/>
    <a:srgbClr val="CCFFCC"/>
    <a:srgbClr val="FFFFCC"/>
    <a:srgbClr val="FE7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73" autoAdjust="0"/>
    <p:restoredTop sz="94660"/>
  </p:normalViewPr>
  <p:slideViewPr>
    <p:cSldViewPr>
      <p:cViewPr varScale="1">
        <p:scale>
          <a:sx n="97" d="100"/>
          <a:sy n="97" d="100"/>
        </p:scale>
        <p:origin x="78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70153" cy="479983"/>
          </a:xfrm>
          <a:prstGeom prst="rect">
            <a:avLst/>
          </a:prstGeom>
        </p:spPr>
        <p:txBody>
          <a:bodyPr vert="horz" lIns="95473" tIns="47736" rIns="95473" bIns="4773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07" y="2"/>
            <a:ext cx="3170153" cy="479983"/>
          </a:xfrm>
          <a:prstGeom prst="rect">
            <a:avLst/>
          </a:prstGeom>
        </p:spPr>
        <p:txBody>
          <a:bodyPr vert="horz" lIns="95473" tIns="47736" rIns="95473" bIns="47736" rtlCol="0"/>
          <a:lstStyle>
            <a:lvl1pPr algn="r">
              <a:defRPr sz="1300"/>
            </a:lvl1pPr>
          </a:lstStyle>
          <a:p>
            <a:fld id="{E7B8A05A-C161-43BD-98B1-DFD94E2B0F2C}" type="datetimeFigureOut">
              <a:rPr lang="en-GB" smtClean="0"/>
              <a:pPr/>
              <a:t>25/11/2018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674"/>
            <a:ext cx="3170153" cy="479982"/>
          </a:xfrm>
          <a:prstGeom prst="rect">
            <a:avLst/>
          </a:prstGeom>
        </p:spPr>
        <p:txBody>
          <a:bodyPr vert="horz" lIns="95473" tIns="47736" rIns="95473" bIns="4773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07" y="9119674"/>
            <a:ext cx="3170153" cy="479982"/>
          </a:xfrm>
          <a:prstGeom prst="rect">
            <a:avLst/>
          </a:prstGeom>
        </p:spPr>
        <p:txBody>
          <a:bodyPr vert="horz" lIns="95473" tIns="47736" rIns="95473" bIns="47736" rtlCol="0" anchor="b"/>
          <a:lstStyle>
            <a:lvl1pPr algn="r">
              <a:defRPr sz="1300"/>
            </a:lvl1pPr>
          </a:lstStyle>
          <a:p>
            <a:fld id="{5D1CAFFF-8F95-4A24-B117-46D8D8640D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7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1" cy="480060"/>
          </a:xfrm>
          <a:prstGeom prst="rect">
            <a:avLst/>
          </a:prstGeom>
        </p:spPr>
        <p:txBody>
          <a:bodyPr vert="horz" lIns="95473" tIns="47736" rIns="95473" bIns="4773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6" y="2"/>
            <a:ext cx="3169921" cy="480060"/>
          </a:xfrm>
          <a:prstGeom prst="rect">
            <a:avLst/>
          </a:prstGeom>
        </p:spPr>
        <p:txBody>
          <a:bodyPr vert="horz" lIns="95473" tIns="47736" rIns="95473" bIns="47736" rtlCol="0"/>
          <a:lstStyle>
            <a:lvl1pPr algn="r">
              <a:defRPr sz="1300"/>
            </a:lvl1pPr>
          </a:lstStyle>
          <a:p>
            <a:fld id="{4D2F6B47-CAEE-401D-95B5-3E59DBE8C4E3}" type="datetimeFigureOut">
              <a:rPr lang="en-GB" smtClean="0"/>
              <a:pPr/>
              <a:t>25/11/2018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73" tIns="47736" rIns="95473" bIns="4773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5473" tIns="47736" rIns="95473" bIns="4773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1" cy="480060"/>
          </a:xfrm>
          <a:prstGeom prst="rect">
            <a:avLst/>
          </a:prstGeom>
        </p:spPr>
        <p:txBody>
          <a:bodyPr vert="horz" lIns="95473" tIns="47736" rIns="95473" bIns="4773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6" y="9119475"/>
            <a:ext cx="3169921" cy="480060"/>
          </a:xfrm>
          <a:prstGeom prst="rect">
            <a:avLst/>
          </a:prstGeom>
        </p:spPr>
        <p:txBody>
          <a:bodyPr vert="horz" lIns="95473" tIns="47736" rIns="95473" bIns="47736" rtlCol="0" anchor="b"/>
          <a:lstStyle>
            <a:lvl1pPr algn="r">
              <a:defRPr sz="1300"/>
            </a:lvl1pPr>
          </a:lstStyle>
          <a:p>
            <a:fld id="{711427DB-2BEB-4317-88B2-5BB686EB191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1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31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74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HE: 16.5 </a:t>
            </a:r>
            <a:r>
              <a:rPr lang="en-US" dirty="0" err="1" smtClean="0"/>
              <a:t>TeV</a:t>
            </a:r>
            <a:r>
              <a:rPr lang="en-US" dirty="0" smtClean="0"/>
              <a:t> (CERN-ATS-2010-177)</a:t>
            </a:r>
          </a:p>
          <a:p>
            <a:r>
              <a:rPr lang="en-US" dirty="0" smtClean="0"/>
              <a:t>Plot taken from Igor </a:t>
            </a:r>
            <a:r>
              <a:rPr lang="en-US" dirty="0" err="1" smtClean="0"/>
              <a:t>Mandic</a:t>
            </a:r>
            <a:r>
              <a:rPr lang="en-US" dirty="0" smtClean="0"/>
              <a:t> (Vienna 2013 presentation)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5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2924944"/>
            <a:ext cx="3128392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9144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323528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91440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>
              <a:defRPr/>
            </a:pPr>
            <a:endParaRPr lang="en-US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"/>
            <a:ext cx="7200800" cy="806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8807A-0DF7-4D91-AF1F-9E21EE8E7080}" type="datetime1">
              <a:rPr lang="en-GB" smtClean="0"/>
              <a:t>25/11/2018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604688"/>
            <a:ext cx="5544616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576064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-</a:t>
            </a:r>
            <a:fld id="{4BC41057-E5DD-4345-B334-EB94862F885B}" type="slidenum">
              <a:rPr lang="en-GB" smtClean="0"/>
              <a:pPr/>
              <a:t>‹#›</a:t>
            </a:fld>
            <a:r>
              <a:rPr lang="en-GB" dirty="0" smtClean="0"/>
              <a:t>-</a:t>
            </a:r>
            <a:endParaRPr lang="en-GB" dirty="0"/>
          </a:p>
        </p:txBody>
      </p:sp>
      <p:pic>
        <p:nvPicPr>
          <p:cNvPr id="8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826" y="2"/>
            <a:ext cx="808174" cy="80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2299" y="6597352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" y="1"/>
            <a:ext cx="1326887" cy="79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"/>
            <a:ext cx="7200800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97352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083CF-DF56-4ACB-9629-11A59F303003}" type="datetime1">
              <a:rPr lang="en-GB" smtClean="0"/>
              <a:t>25/11/2018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604688"/>
            <a:ext cx="505584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M.Moll, RD50 Nov.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040" y="6597352"/>
            <a:ext cx="54942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ds.cern.ch/record/2622164/files/M-225.pdf" TargetMode="External"/><Relationship Id="rId4" Type="http://schemas.openxmlformats.org/officeDocument/2006/relationships/hyperlink" Target="https://cds.cern.ch/record/2320882/files/LHCC-SR-007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dico.cern.ch/event/69527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763687" y="323654"/>
            <a:ext cx="5373597" cy="450051"/>
          </a:xfrm>
        </p:spPr>
        <p:txBody>
          <a:bodyPr>
            <a:noAutofit/>
          </a:bodyPr>
          <a:lstStyle/>
          <a:p>
            <a:r>
              <a:rPr lang="en-US" sz="2800" dirty="0" smtClean="0"/>
              <a:t>CERN, 26-28 November 2018</a:t>
            </a:r>
            <a:endParaRPr lang="en-GB" sz="2800" dirty="0"/>
          </a:p>
        </p:txBody>
      </p:sp>
      <p:pic>
        <p:nvPicPr>
          <p:cNvPr id="9" name="Picture 23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980726" cy="98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05194" y="1081485"/>
            <a:ext cx="8370930" cy="197160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Welcome to the</a:t>
            </a:r>
            <a:br>
              <a:rPr lang="en-US" sz="6000" dirty="0" smtClean="0"/>
            </a:br>
            <a:r>
              <a:rPr lang="en-US" sz="6000" dirty="0" smtClean="0"/>
              <a:t>33</a:t>
            </a:r>
            <a:r>
              <a:rPr lang="en-US" sz="6000" baseline="30000" dirty="0" smtClean="0"/>
              <a:t>rd</a:t>
            </a:r>
            <a:r>
              <a:rPr lang="en-US" sz="6000" dirty="0" smtClean="0"/>
              <a:t> RD50 Workshop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Radiation hard semiconductor </a:t>
            </a:r>
            <a:r>
              <a:rPr lang="en-GB" sz="2400" b="0" dirty="0" smtClean="0"/>
              <a:t>devices</a:t>
            </a:r>
            <a:br>
              <a:rPr lang="en-GB" sz="2400" b="0" dirty="0" smtClean="0"/>
            </a:br>
            <a:r>
              <a:rPr lang="en-GB" sz="2400" b="0" dirty="0" smtClean="0"/>
              <a:t> </a:t>
            </a:r>
            <a:r>
              <a:rPr lang="en-GB" sz="2400" b="0" dirty="0"/>
              <a:t>for very high luminosity colliders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2" y="53625"/>
            <a:ext cx="2048938" cy="12339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9" b="25719"/>
          <a:stretch/>
        </p:blipFill>
        <p:spPr>
          <a:xfrm>
            <a:off x="1061610" y="3615886"/>
            <a:ext cx="7604169" cy="306895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433666" y="5341712"/>
            <a:ext cx="2181324" cy="58506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30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RD50 Workshop</a:t>
            </a:r>
            <a:br>
              <a:rPr lang="en-GB" sz="1200" dirty="0" smtClean="0"/>
            </a:br>
            <a:r>
              <a:rPr lang="en-GB" sz="1200" dirty="0" smtClean="0"/>
              <a:t>Krakow, Poland, June 2017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4255" t="18326" r="6054" b="46054"/>
          <a:stretch/>
        </p:blipFill>
        <p:spPr>
          <a:xfrm>
            <a:off x="206515" y="5338320"/>
            <a:ext cx="3413383" cy="1050594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206332" y="6244344"/>
            <a:ext cx="2181324" cy="58506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32</a:t>
            </a:r>
            <a:r>
              <a:rPr lang="en-GB" sz="1200" baseline="30000" dirty="0" smtClean="0"/>
              <a:t>nd</a:t>
            </a:r>
            <a:r>
              <a:rPr lang="en-GB" sz="1200" dirty="0" smtClean="0"/>
              <a:t> RD50 Workshop</a:t>
            </a:r>
            <a:br>
              <a:rPr lang="en-GB" sz="1200" dirty="0" smtClean="0"/>
            </a:br>
            <a:r>
              <a:rPr lang="en-GB" sz="1200" dirty="0" smtClean="0"/>
              <a:t>Hamburg, Germany, June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911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64" y="3841783"/>
            <a:ext cx="4953735" cy="25096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058" y="994882"/>
            <a:ext cx="2760148" cy="23698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RD50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279549"/>
          </a:xfrm>
        </p:spPr>
        <p:txBody>
          <a:bodyPr>
            <a:normAutofit/>
          </a:bodyPr>
          <a:lstStyle/>
          <a:p>
            <a:r>
              <a:rPr lang="en-US" dirty="0" smtClean="0"/>
              <a:t>RD50:  62 </a:t>
            </a:r>
            <a:r>
              <a:rPr lang="en-US" i="1" dirty="0" smtClean="0"/>
              <a:t>institutes and 367 members</a:t>
            </a:r>
          </a:p>
          <a:p>
            <a:pPr lvl="2"/>
            <a:endParaRPr lang="en-US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16421" y="1221981"/>
            <a:ext cx="600718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chemeClr val="tx1"/>
                </a:solidFill>
              </a:rPr>
              <a:t>52  </a:t>
            </a:r>
            <a:r>
              <a:rPr lang="en-US" sz="2000" b="1" dirty="0">
                <a:solidFill>
                  <a:schemeClr val="tx1"/>
                </a:solidFill>
              </a:rPr>
              <a:t>European </a:t>
            </a:r>
            <a:r>
              <a:rPr lang="en-US" sz="2000" b="1" dirty="0" smtClean="0">
                <a:solidFill>
                  <a:schemeClr val="tx1"/>
                </a:solidFill>
              </a:rPr>
              <a:t>institutes</a:t>
            </a:r>
            <a:r>
              <a:rPr lang="en-US" sz="2000" b="1" dirty="0" smtClean="0">
                <a:solidFill>
                  <a:srgbClr val="00CC00"/>
                </a:solidFill>
              </a:rPr>
              <a:t>  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1600" dirty="0">
                <a:solidFill>
                  <a:srgbClr val="0000FF"/>
                </a:solidFill>
              </a:rPr>
              <a:t>Austria </a:t>
            </a:r>
            <a:r>
              <a:rPr lang="en-US" sz="1600" dirty="0" smtClean="0"/>
              <a:t>(HEPHY), </a:t>
            </a:r>
            <a:r>
              <a:rPr lang="en-US" sz="1600" dirty="0" smtClean="0">
                <a:solidFill>
                  <a:srgbClr val="0000FF"/>
                </a:solidFill>
              </a:rPr>
              <a:t>Belarus</a:t>
            </a:r>
            <a:r>
              <a:rPr lang="en-US" sz="1600" b="0" dirty="0" smtClean="0">
                <a:solidFill>
                  <a:schemeClr val="tx1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(Minsk), </a:t>
            </a:r>
            <a:r>
              <a:rPr lang="en-US" sz="1600" dirty="0" smtClean="0">
                <a:solidFill>
                  <a:srgbClr val="0000FF"/>
                </a:solidFill>
              </a:rPr>
              <a:t>Czech </a:t>
            </a:r>
            <a:r>
              <a:rPr lang="en-US" sz="1600" dirty="0">
                <a:solidFill>
                  <a:srgbClr val="0000FF"/>
                </a:solidFill>
              </a:rPr>
              <a:t>Republic </a:t>
            </a:r>
            <a:r>
              <a:rPr lang="en-US" sz="1600" b="0" dirty="0">
                <a:solidFill>
                  <a:schemeClr val="tx1"/>
                </a:solidFill>
              </a:rPr>
              <a:t>(Prague (3x)), </a:t>
            </a:r>
            <a:r>
              <a:rPr lang="en-US" sz="1600" dirty="0">
                <a:solidFill>
                  <a:srgbClr val="0000FF"/>
                </a:solidFill>
              </a:rPr>
              <a:t>Finland</a:t>
            </a:r>
            <a:r>
              <a:rPr lang="en-US" sz="1600" b="0" dirty="0">
                <a:solidFill>
                  <a:schemeClr val="tx1"/>
                </a:solidFill>
              </a:rPr>
              <a:t> (Helsinki, </a:t>
            </a:r>
            <a:r>
              <a:rPr lang="it-IT" altLang="ja-JP" sz="1600" b="0" dirty="0">
                <a:ea typeface="ＭＳ Ｐゴシック" charset="-128"/>
              </a:rPr>
              <a:t>Lappeenranta </a:t>
            </a:r>
            <a:r>
              <a:rPr lang="en-US" sz="1600" b="0" dirty="0">
                <a:solidFill>
                  <a:schemeClr val="tx1"/>
                </a:solidFill>
              </a:rPr>
              <a:t>), </a:t>
            </a:r>
            <a:r>
              <a:rPr lang="en-US" sz="1600" dirty="0">
                <a:solidFill>
                  <a:srgbClr val="0000FF"/>
                </a:solidFill>
              </a:rPr>
              <a:t>France</a:t>
            </a:r>
            <a:r>
              <a:rPr lang="en-US" sz="1600" b="0" dirty="0" smtClean="0">
                <a:solidFill>
                  <a:schemeClr val="tx1"/>
                </a:solidFill>
              </a:rPr>
              <a:t> (Paris, </a:t>
            </a:r>
            <a:r>
              <a:rPr lang="en-US" sz="1600" b="0" dirty="0" err="1" smtClean="0">
                <a:solidFill>
                  <a:schemeClr val="tx1"/>
                </a:solidFill>
              </a:rPr>
              <a:t>Orsay</a:t>
            </a:r>
            <a:r>
              <a:rPr lang="en-US" sz="1600" b="0" dirty="0" smtClean="0">
                <a:solidFill>
                  <a:schemeClr val="tx1"/>
                </a:solidFill>
              </a:rPr>
              <a:t>), </a:t>
            </a:r>
            <a:r>
              <a:rPr lang="en-US" sz="1600" dirty="0" smtClean="0">
                <a:solidFill>
                  <a:srgbClr val="0000FF"/>
                </a:solidFill>
              </a:rPr>
              <a:t>Germany</a:t>
            </a:r>
            <a:r>
              <a:rPr lang="en-US" sz="1600" b="0" dirty="0" smtClean="0">
                <a:solidFill>
                  <a:schemeClr val="tx1"/>
                </a:solidFill>
              </a:rPr>
              <a:t> (</a:t>
            </a:r>
            <a:r>
              <a:rPr lang="en-US" sz="1600" b="0" dirty="0" smtClean="0">
                <a:solidFill>
                  <a:srgbClr val="FF0000"/>
                </a:solidFill>
              </a:rPr>
              <a:t>Bonn</a:t>
            </a:r>
            <a:r>
              <a:rPr lang="en-US" sz="1600" b="0" dirty="0" smtClean="0">
                <a:solidFill>
                  <a:schemeClr val="tx1"/>
                </a:solidFill>
              </a:rPr>
              <a:t>, Dortmund</a:t>
            </a:r>
            <a:r>
              <a:rPr lang="en-US" sz="1600" b="0" dirty="0">
                <a:solidFill>
                  <a:schemeClr val="tx1"/>
                </a:solidFill>
              </a:rPr>
              <a:t>, Erfurt, Freiburg, </a:t>
            </a:r>
            <a:r>
              <a:rPr lang="en-US" sz="1600" b="0" dirty="0" err="1" smtClean="0">
                <a:solidFill>
                  <a:srgbClr val="FF0000"/>
                </a:solidFill>
              </a:rPr>
              <a:t>Goettingen</a:t>
            </a:r>
            <a:r>
              <a:rPr lang="en-US" sz="1600" b="0" dirty="0" smtClean="0">
                <a:solidFill>
                  <a:schemeClr val="tx1"/>
                </a:solidFill>
              </a:rPr>
              <a:t>, Hamburg (2x), </a:t>
            </a:r>
            <a:r>
              <a:rPr lang="en-US" sz="1600" b="0" dirty="0">
                <a:solidFill>
                  <a:schemeClr val="tx1"/>
                </a:solidFill>
              </a:rPr>
              <a:t>Karlsruhe, </a:t>
            </a:r>
            <a:r>
              <a:rPr lang="en-US" sz="1600" b="0" dirty="0" smtClean="0">
                <a:solidFill>
                  <a:schemeClr val="tx1"/>
                </a:solidFill>
              </a:rPr>
              <a:t>Munich(2x)), </a:t>
            </a:r>
            <a:r>
              <a:rPr lang="en-US" sz="1600" dirty="0">
                <a:solidFill>
                  <a:srgbClr val="0000FF"/>
                </a:solidFill>
              </a:rPr>
              <a:t>Italy</a:t>
            </a:r>
            <a:r>
              <a:rPr lang="en-US" sz="1600" b="0" dirty="0">
                <a:solidFill>
                  <a:schemeClr val="tx1"/>
                </a:solidFill>
              </a:rPr>
              <a:t> (Bari, </a:t>
            </a:r>
            <a:r>
              <a:rPr lang="en-US" sz="1600" b="0" dirty="0" smtClean="0">
                <a:solidFill>
                  <a:schemeClr val="tx1"/>
                </a:solidFill>
              </a:rPr>
              <a:t>Perugia</a:t>
            </a:r>
            <a:r>
              <a:rPr lang="en-US" sz="1600" b="0" dirty="0">
                <a:solidFill>
                  <a:schemeClr val="tx1"/>
                </a:solidFill>
              </a:rPr>
              <a:t>, </a:t>
            </a:r>
            <a:r>
              <a:rPr lang="en-US" sz="1600" dirty="0"/>
              <a:t>Pisa, Trento, Torino</a:t>
            </a:r>
            <a:r>
              <a:rPr lang="en-US" sz="1600" b="0" dirty="0" smtClean="0">
                <a:solidFill>
                  <a:schemeClr val="tx1"/>
                </a:solidFill>
              </a:rPr>
              <a:t>), </a:t>
            </a:r>
            <a:r>
              <a:rPr lang="en-US" sz="1600" dirty="0" smtClean="0">
                <a:solidFill>
                  <a:srgbClr val="0000FF"/>
                </a:solidFill>
              </a:rPr>
              <a:t>Croatia</a:t>
            </a:r>
            <a:r>
              <a:rPr lang="en-US" sz="1600" b="0" dirty="0" smtClean="0">
                <a:solidFill>
                  <a:schemeClr val="tx1"/>
                </a:solidFill>
              </a:rPr>
              <a:t> (</a:t>
            </a:r>
            <a:r>
              <a:rPr lang="en-US" sz="1600" dirty="0"/>
              <a:t>Zagreb</a:t>
            </a:r>
            <a:r>
              <a:rPr lang="en-US" sz="1600" dirty="0" smtClean="0"/>
              <a:t>), </a:t>
            </a:r>
            <a:r>
              <a:rPr lang="en-US" sz="1600" dirty="0" smtClean="0">
                <a:solidFill>
                  <a:srgbClr val="0000FF"/>
                </a:solidFill>
              </a:rPr>
              <a:t>Lithuania</a:t>
            </a:r>
            <a:r>
              <a:rPr lang="en-US" sz="1600" b="0" dirty="0" smtClean="0">
                <a:solidFill>
                  <a:schemeClr val="tx1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(Vilnius), </a:t>
            </a:r>
            <a:r>
              <a:rPr lang="en-US" sz="1600" dirty="0">
                <a:solidFill>
                  <a:srgbClr val="0000FF"/>
                </a:solidFill>
              </a:rPr>
              <a:t>Netherlands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(NIKHEF), </a:t>
            </a:r>
            <a:r>
              <a:rPr lang="en-US" sz="1600" dirty="0" smtClean="0">
                <a:solidFill>
                  <a:srgbClr val="0000FF"/>
                </a:solidFill>
              </a:rPr>
              <a:t>Poland</a:t>
            </a:r>
            <a:r>
              <a:rPr lang="en-US" sz="1600" b="0" dirty="0" smtClean="0">
                <a:solidFill>
                  <a:schemeClr val="tx1"/>
                </a:solidFill>
              </a:rPr>
              <a:t> (</a:t>
            </a:r>
            <a:r>
              <a:rPr lang="en-US" sz="1600" dirty="0"/>
              <a:t>Krakow, </a:t>
            </a:r>
            <a:r>
              <a:rPr lang="en-US" sz="1600" b="0" dirty="0" smtClean="0">
                <a:solidFill>
                  <a:schemeClr val="tx1"/>
                </a:solidFill>
              </a:rPr>
              <a:t>Warsaw(2x</a:t>
            </a:r>
            <a:r>
              <a:rPr lang="en-US" sz="1600" b="0" dirty="0">
                <a:solidFill>
                  <a:schemeClr val="tx1"/>
                </a:solidFill>
              </a:rPr>
              <a:t>)), </a:t>
            </a:r>
            <a:r>
              <a:rPr lang="en-US" sz="1600" dirty="0">
                <a:solidFill>
                  <a:srgbClr val="0000FF"/>
                </a:solidFill>
              </a:rPr>
              <a:t>Romania </a:t>
            </a:r>
            <a:r>
              <a:rPr lang="en-US" sz="1600" b="0" dirty="0">
                <a:solidFill>
                  <a:schemeClr val="tx1"/>
                </a:solidFill>
              </a:rPr>
              <a:t>(Bucharest (2x)),</a:t>
            </a:r>
            <a:r>
              <a:rPr lang="en-US" sz="1600" dirty="0">
                <a:solidFill>
                  <a:srgbClr val="00CC00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Russia </a:t>
            </a:r>
            <a:r>
              <a:rPr lang="en-US" sz="1600" b="0" dirty="0">
                <a:solidFill>
                  <a:schemeClr val="tx1"/>
                </a:solidFill>
              </a:rPr>
              <a:t>(Moscow, </a:t>
            </a:r>
            <a:r>
              <a:rPr lang="en-US" sz="1600" b="0" dirty="0" err="1" smtClean="0">
                <a:solidFill>
                  <a:schemeClr val="tx1"/>
                </a:solidFill>
              </a:rPr>
              <a:t>St.Petersburg</a:t>
            </a:r>
            <a:r>
              <a:rPr lang="en-US" sz="1600" b="0" dirty="0">
                <a:solidFill>
                  <a:schemeClr val="tx1"/>
                </a:solidFill>
              </a:rPr>
              <a:t>),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Slovenia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(Ljubljana), </a:t>
            </a:r>
            <a:r>
              <a:rPr lang="en-US" sz="1600" b="1" dirty="0">
                <a:solidFill>
                  <a:srgbClr val="0000FF"/>
                </a:solidFill>
              </a:rPr>
              <a:t>Spain</a:t>
            </a:r>
            <a:r>
              <a:rPr lang="en-US" sz="1600" b="0" dirty="0">
                <a:solidFill>
                  <a:schemeClr val="tx1"/>
                </a:solidFill>
              </a:rPr>
              <a:t> (</a:t>
            </a:r>
            <a:r>
              <a:rPr lang="en-US" sz="1600" b="0" dirty="0" smtClean="0"/>
              <a:t>Barcelona(3x), </a:t>
            </a:r>
            <a:r>
              <a:rPr lang="en-US" sz="1600" b="0" dirty="0" smtClean="0">
                <a:solidFill>
                  <a:schemeClr val="tx1"/>
                </a:solidFill>
              </a:rPr>
              <a:t>Santander, </a:t>
            </a:r>
            <a:r>
              <a:rPr lang="en-US" sz="1600" b="0" dirty="0" err="1" smtClean="0"/>
              <a:t>Sevilla</a:t>
            </a:r>
            <a:r>
              <a:rPr lang="en-US" sz="1600" b="0" dirty="0" smtClean="0"/>
              <a:t> (2x), </a:t>
            </a:r>
            <a:r>
              <a:rPr lang="en-US" sz="1600" b="0" dirty="0" smtClean="0">
                <a:solidFill>
                  <a:schemeClr val="tx1"/>
                </a:solidFill>
              </a:rPr>
              <a:t>Valencia</a:t>
            </a:r>
            <a:r>
              <a:rPr lang="en-US" sz="1600" b="0" dirty="0">
                <a:solidFill>
                  <a:schemeClr val="tx1"/>
                </a:solidFill>
              </a:rPr>
              <a:t>), </a:t>
            </a:r>
            <a:r>
              <a:rPr lang="en-US" sz="1600" dirty="0">
                <a:solidFill>
                  <a:srgbClr val="0000FF"/>
                </a:solidFill>
              </a:rPr>
              <a:t>Switzerland</a:t>
            </a:r>
            <a:r>
              <a:rPr lang="en-US" sz="1600" b="0" dirty="0">
                <a:solidFill>
                  <a:schemeClr val="tx1"/>
                </a:solidFill>
              </a:rPr>
              <a:t> (CERN, </a:t>
            </a:r>
            <a:r>
              <a:rPr lang="en-US" sz="1600" b="0" dirty="0" smtClean="0">
                <a:solidFill>
                  <a:schemeClr val="tx1"/>
                </a:solidFill>
              </a:rPr>
              <a:t>PSI,</a:t>
            </a:r>
            <a:r>
              <a:rPr lang="en-US" sz="1600" b="0" dirty="0" smtClean="0">
                <a:solidFill>
                  <a:srgbClr val="FF0000"/>
                </a:solidFill>
              </a:rPr>
              <a:t> </a:t>
            </a:r>
            <a:r>
              <a:rPr lang="en-US" sz="1600" b="0" dirty="0" smtClean="0"/>
              <a:t>Zurich), </a:t>
            </a:r>
            <a:r>
              <a:rPr lang="en-US" sz="1600" dirty="0" smtClean="0">
                <a:solidFill>
                  <a:srgbClr val="0000FF"/>
                </a:solidFill>
              </a:rPr>
              <a:t>United </a:t>
            </a:r>
            <a:r>
              <a:rPr lang="en-US" sz="1600" dirty="0">
                <a:solidFill>
                  <a:srgbClr val="0000FF"/>
                </a:solidFill>
              </a:rPr>
              <a:t>Kingdom </a:t>
            </a:r>
            <a:r>
              <a:rPr lang="en-US" sz="1600" b="0" dirty="0" smtClean="0"/>
              <a:t>(Birmingham, Glasgow, </a:t>
            </a:r>
            <a:r>
              <a:rPr lang="en-US" sz="1600" dirty="0" smtClean="0"/>
              <a:t>Lancaster, </a:t>
            </a:r>
            <a:r>
              <a:rPr lang="en-US" sz="1600" b="0" dirty="0" smtClean="0"/>
              <a:t>Liverpool, </a:t>
            </a:r>
            <a:r>
              <a:rPr lang="en-US" sz="1600" b="0" dirty="0" smtClean="0">
                <a:solidFill>
                  <a:srgbClr val="FF0000"/>
                </a:solidFill>
              </a:rPr>
              <a:t>Manchester</a:t>
            </a:r>
            <a:r>
              <a:rPr lang="en-US" sz="1600" b="0" dirty="0" smtClean="0"/>
              <a:t>, Oxford, RAL)</a:t>
            </a:r>
            <a:endParaRPr lang="en-US" sz="1600" b="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020946" y="3841750"/>
            <a:ext cx="4537973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7 </a:t>
            </a:r>
            <a:r>
              <a:rPr lang="en-US" b="1" dirty="0"/>
              <a:t>North-American institutes</a:t>
            </a:r>
            <a:r>
              <a:rPr lang="en-US" sz="1600" b="0" dirty="0">
                <a:solidFill>
                  <a:schemeClr val="tx1"/>
                </a:solidFill>
              </a:rPr>
              <a:t/>
            </a:r>
            <a:br>
              <a:rPr lang="en-US" sz="1600" b="0" dirty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rgbClr val="0000FF"/>
                </a:solidFill>
              </a:rPr>
              <a:t>USA </a:t>
            </a:r>
            <a:r>
              <a:rPr lang="en-US" sz="1400" b="0" dirty="0">
                <a:solidFill>
                  <a:schemeClr val="tx1"/>
                </a:solidFill>
              </a:rPr>
              <a:t>(BNL</a:t>
            </a:r>
            <a:r>
              <a:rPr lang="en-US" sz="1400" b="0" dirty="0" smtClean="0"/>
              <a:t>, Brown </a:t>
            </a:r>
            <a:r>
              <a:rPr lang="en-US" sz="1400" b="0" dirty="0" err="1" smtClean="0"/>
              <a:t>Uni</a:t>
            </a:r>
            <a:r>
              <a:rPr lang="en-US" sz="1400" b="0" dirty="0" smtClean="0"/>
              <a:t>, </a:t>
            </a:r>
            <a:r>
              <a:rPr lang="en-US" sz="1400" b="0" dirty="0" err="1"/>
              <a:t>Fermilab</a:t>
            </a:r>
            <a:r>
              <a:rPr lang="en-US" sz="1400" b="0" dirty="0" smtClean="0"/>
              <a:t>, LBNL</a:t>
            </a:r>
            <a:r>
              <a:rPr lang="en-US" sz="1400" b="0" dirty="0" smtClean="0">
                <a:solidFill>
                  <a:schemeClr val="tx1"/>
                </a:solidFill>
              </a:rPr>
              <a:t>, </a:t>
            </a:r>
            <a:br>
              <a:rPr lang="en-US" sz="1400" b="0" dirty="0" smtClean="0">
                <a:solidFill>
                  <a:schemeClr val="tx1"/>
                </a:solidFill>
              </a:rPr>
            </a:br>
            <a:r>
              <a:rPr lang="en-US" sz="1400" b="0" dirty="0" smtClean="0">
                <a:solidFill>
                  <a:schemeClr val="tx1"/>
                </a:solidFill>
              </a:rPr>
              <a:t>New </a:t>
            </a:r>
            <a:r>
              <a:rPr lang="en-US" sz="1400" b="0" dirty="0">
                <a:solidFill>
                  <a:schemeClr val="tx1"/>
                </a:solidFill>
              </a:rPr>
              <a:t>Mexico, </a:t>
            </a:r>
            <a:r>
              <a:rPr lang="en-US" sz="1400" b="0" dirty="0" smtClean="0">
                <a:solidFill>
                  <a:schemeClr val="tx1"/>
                </a:solidFill>
              </a:rPr>
              <a:t>Santa </a:t>
            </a:r>
            <a:r>
              <a:rPr lang="en-US" sz="1400" b="0" dirty="0">
                <a:solidFill>
                  <a:schemeClr val="tx1"/>
                </a:solidFill>
              </a:rPr>
              <a:t>Cruz, Syracuse</a:t>
            </a:r>
            <a:r>
              <a:rPr lang="en-US" sz="1400" b="0" dirty="0" smtClean="0">
                <a:solidFill>
                  <a:schemeClr val="tx1"/>
                </a:solidFill>
              </a:rPr>
              <a:t>)</a:t>
            </a:r>
            <a:br>
              <a:rPr lang="en-US" sz="1400" b="0" dirty="0" smtClean="0">
                <a:solidFill>
                  <a:schemeClr val="tx1"/>
                </a:solidFill>
              </a:rPr>
            </a:br>
            <a:r>
              <a:rPr lang="en-US" b="1" dirty="0" smtClean="0"/>
              <a:t>1 </a:t>
            </a:r>
            <a:r>
              <a:rPr lang="en-US" b="1" dirty="0"/>
              <a:t>Middle East </a:t>
            </a:r>
            <a:r>
              <a:rPr lang="en-US" b="1" dirty="0" smtClean="0"/>
              <a:t>institute; </a:t>
            </a:r>
            <a:r>
              <a:rPr lang="en-US" sz="1400" dirty="0" smtClean="0">
                <a:solidFill>
                  <a:srgbClr val="0000FF"/>
                </a:solidFill>
              </a:rPr>
              <a:t>Israel</a:t>
            </a:r>
            <a:r>
              <a:rPr lang="en-US" sz="1400" b="0" dirty="0" smtClean="0">
                <a:solidFill>
                  <a:schemeClr val="tx1"/>
                </a:solidFill>
              </a:rPr>
              <a:t> </a:t>
            </a:r>
            <a:r>
              <a:rPr lang="en-US" sz="1400" b="0" dirty="0">
                <a:solidFill>
                  <a:schemeClr val="tx1"/>
                </a:solidFill>
              </a:rPr>
              <a:t>(Tel </a:t>
            </a:r>
            <a:r>
              <a:rPr lang="en-US" sz="1400" b="0" dirty="0" smtClean="0">
                <a:solidFill>
                  <a:schemeClr val="tx1"/>
                </a:solidFill>
              </a:rPr>
              <a:t>Aviv)</a:t>
            </a:r>
            <a:br>
              <a:rPr lang="en-US" sz="1400" b="0" dirty="0" smtClean="0">
                <a:solidFill>
                  <a:schemeClr val="tx1"/>
                </a:solidFill>
              </a:rPr>
            </a:br>
            <a:r>
              <a:rPr lang="en-US" b="1" dirty="0" smtClean="0"/>
              <a:t>2 </a:t>
            </a:r>
            <a:r>
              <a:rPr lang="en-US" b="1" dirty="0"/>
              <a:t>Asian </a:t>
            </a:r>
            <a:r>
              <a:rPr lang="en-US" b="1" dirty="0" smtClean="0"/>
              <a:t>institute; </a:t>
            </a:r>
            <a:r>
              <a:rPr lang="en-US" sz="1400" dirty="0" smtClean="0">
                <a:solidFill>
                  <a:srgbClr val="0000FF"/>
                </a:solidFill>
              </a:rPr>
              <a:t>China</a:t>
            </a:r>
            <a:r>
              <a:rPr lang="en-US" sz="1400" dirty="0" smtClean="0"/>
              <a:t>(</a:t>
            </a:r>
            <a:r>
              <a:rPr lang="en-US" sz="1400" dirty="0" smtClean="0">
                <a:solidFill>
                  <a:srgbClr val="FF0000"/>
                </a:solidFill>
              </a:rPr>
              <a:t>Beijing</a:t>
            </a:r>
            <a:r>
              <a:rPr lang="en-US" sz="1400" dirty="0" smtClean="0"/>
              <a:t>),</a:t>
            </a:r>
            <a:r>
              <a:rPr lang="en-US" sz="1400" dirty="0" smtClean="0">
                <a:solidFill>
                  <a:srgbClr val="0000FF"/>
                </a:solidFill>
              </a:rPr>
              <a:t> India</a:t>
            </a:r>
            <a:r>
              <a:rPr lang="en-US" sz="1400" dirty="0" smtClean="0"/>
              <a:t> </a:t>
            </a:r>
            <a:r>
              <a:rPr lang="en-US" sz="1400" dirty="0"/>
              <a:t>(Delhi)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489634" y="5368713"/>
            <a:ext cx="3447209" cy="707886"/>
          </a:xfrm>
          <a:prstGeom prst="rect">
            <a:avLst/>
          </a:prstGeom>
          <a:solidFill>
            <a:schemeClr val="bg1"/>
          </a:solidFill>
          <a:ln w="635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FF"/>
                </a:solidFill>
              </a:rPr>
              <a:t>Detailed member list:  http://cern.ch/rd50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98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RD50 Organizational Structure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07964" y="908890"/>
            <a:ext cx="8772525" cy="4937125"/>
            <a:chOff x="207963" y="998538"/>
            <a:chExt cx="8772525" cy="4937125"/>
          </a:xfrm>
        </p:grpSpPr>
        <p:sp>
          <p:nvSpPr>
            <p:cNvPr id="18" name="AutoShape 33"/>
            <p:cNvSpPr>
              <a:spLocks noChangeArrowheads="1"/>
            </p:cNvSpPr>
            <p:nvPr/>
          </p:nvSpPr>
          <p:spPr bwMode="auto">
            <a:xfrm>
              <a:off x="1887660" y="998538"/>
              <a:ext cx="5369242" cy="1169987"/>
            </a:xfrm>
            <a:prstGeom prst="flowChartProcess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</a:rPr>
                <a:t> Co-Spokespersons</a:t>
              </a:r>
              <a:br>
                <a:rPr lang="en-US" sz="1800" b="1" dirty="0">
                  <a:solidFill>
                    <a:schemeClr val="tx1"/>
                  </a:solidFill>
                </a:rPr>
              </a:br>
              <a:r>
                <a:rPr lang="en-US" sz="1800" dirty="0">
                  <a:solidFill>
                    <a:schemeClr val="tx1"/>
                  </a:solidFill>
                </a:rPr>
                <a:t>  </a:t>
              </a:r>
              <a:r>
                <a:rPr lang="en-US" sz="1600" i="1" dirty="0">
                  <a:solidFill>
                    <a:schemeClr val="tx1"/>
                  </a:solidFill>
                </a:rPr>
                <a:t>Gianluigi Casse     </a:t>
              </a:r>
              <a:r>
                <a:rPr lang="en-US" sz="1600" dirty="0">
                  <a:solidFill>
                    <a:schemeClr val="tx1"/>
                  </a:solidFill>
                </a:rPr>
                <a:t>and    </a:t>
              </a:r>
              <a:r>
                <a:rPr lang="en-US" sz="1600" dirty="0" smtClean="0">
                  <a:solidFill>
                    <a:schemeClr val="tx1"/>
                  </a:solidFill>
                </a:rPr>
                <a:t>   </a:t>
              </a:r>
              <a:r>
                <a:rPr lang="en-US" sz="1600" i="1" dirty="0">
                  <a:solidFill>
                    <a:schemeClr val="tx1"/>
                  </a:solidFill>
                </a:rPr>
                <a:t>Michael Moll</a:t>
              </a:r>
              <a:r>
                <a:rPr lang="en-US" dirty="0"/>
                <a:t> </a:t>
              </a:r>
              <a:r>
                <a:rPr lang="en-US" sz="1600" b="0" dirty="0">
                  <a:solidFill>
                    <a:schemeClr val="tx1"/>
                  </a:solidFill>
                </a:rPr>
                <a:t/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 smtClean="0">
                  <a:solidFill>
                    <a:schemeClr val="tx1"/>
                  </a:solidFill>
                </a:rPr>
                <a:t>  </a:t>
              </a:r>
              <a:r>
                <a:rPr lang="en-US" sz="1200" b="0" dirty="0" smtClean="0">
                  <a:solidFill>
                    <a:schemeClr val="tx1"/>
                  </a:solidFill>
                </a:rPr>
                <a:t>(Liverpool University, UK                         (CERN  EP-DT)          </a:t>
              </a:r>
              <a:endParaRPr lang="en-US" sz="1200" dirty="0"/>
            </a:p>
            <a:p>
              <a:pPr algn="ctr" eaLnBrk="1" hangingPunct="1"/>
              <a:r>
                <a:rPr lang="en-US" sz="1200" b="0" dirty="0" smtClean="0">
                  <a:solidFill>
                    <a:schemeClr val="tx1"/>
                  </a:solidFill>
                </a:rPr>
                <a:t>&amp; FBK-CMM, Trento, Italy)                                                    </a:t>
              </a:r>
              <a:endParaRPr lang="en-US" sz="1200" b="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AutoShape 35"/>
            <p:cNvCxnSpPr>
              <a:cxnSpLocks noChangeShapeType="1"/>
              <a:stCxn id="18" idx="2"/>
              <a:endCxn id="23" idx="0"/>
            </p:cNvCxnSpPr>
            <p:nvPr/>
          </p:nvCxnSpPr>
          <p:spPr bwMode="auto">
            <a:xfrm rot="5400000">
              <a:off x="2616171" y="766157"/>
              <a:ext cx="553743" cy="335847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" name="AutoShape 36"/>
            <p:cNvCxnSpPr>
              <a:cxnSpLocks noChangeShapeType="1"/>
              <a:stCxn id="18" idx="2"/>
              <a:endCxn id="24" idx="0"/>
            </p:cNvCxnSpPr>
            <p:nvPr/>
          </p:nvCxnSpPr>
          <p:spPr bwMode="auto">
            <a:xfrm rot="5400000">
              <a:off x="3739365" y="1889351"/>
              <a:ext cx="553743" cy="111209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" name="AutoShape 40"/>
            <p:cNvCxnSpPr>
              <a:cxnSpLocks noChangeShapeType="1"/>
              <a:stCxn id="18" idx="2"/>
              <a:endCxn id="30" idx="0"/>
            </p:cNvCxnSpPr>
            <p:nvPr/>
          </p:nvCxnSpPr>
          <p:spPr bwMode="auto">
            <a:xfrm rot="16200000" flipH="1">
              <a:off x="4862411" y="1878395"/>
              <a:ext cx="554038" cy="113429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2" name="AutoShape 41"/>
            <p:cNvCxnSpPr>
              <a:cxnSpLocks noChangeShapeType="1"/>
              <a:stCxn id="18" idx="2"/>
              <a:endCxn id="25" idx="0"/>
            </p:cNvCxnSpPr>
            <p:nvPr/>
          </p:nvCxnSpPr>
          <p:spPr bwMode="auto">
            <a:xfrm rot="16200000" flipH="1">
              <a:off x="5985752" y="755053"/>
              <a:ext cx="553743" cy="338068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3" name="AutoShape 43"/>
            <p:cNvSpPr>
              <a:spLocks noChangeArrowheads="1"/>
            </p:cNvSpPr>
            <p:nvPr/>
          </p:nvSpPr>
          <p:spPr bwMode="auto">
            <a:xfrm>
              <a:off x="207963" y="2722268"/>
              <a:ext cx="2011680" cy="847292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chemeClr val="tx1"/>
                  </a:solidFill>
                </a:rPr>
                <a:t>Defect / Material</a:t>
              </a:r>
              <a:br>
                <a:rPr lang="en-US" sz="1400" b="1" noProof="1">
                  <a:solidFill>
                    <a:schemeClr val="tx1"/>
                  </a:solidFill>
                </a:rPr>
              </a:br>
              <a:r>
                <a:rPr lang="en-US" sz="1400" b="1" noProof="1">
                  <a:solidFill>
                    <a:schemeClr val="tx1"/>
                  </a:solidFill>
                </a:rPr>
                <a:t> Characterization</a:t>
              </a:r>
              <a:r>
                <a:rPr lang="en-US" sz="1200" b="0" noProof="1">
                  <a:solidFill>
                    <a:schemeClr val="tx1"/>
                  </a:solidFill>
                </a:rPr>
                <a:t/>
              </a:r>
              <a:br>
                <a:rPr lang="en-US" sz="1200" b="0" noProof="1">
                  <a:solidFill>
                    <a:schemeClr val="tx1"/>
                  </a:solidFill>
                </a:rPr>
              </a:br>
              <a:r>
                <a:rPr lang="en-US" sz="1200" b="0" i="1" noProof="1" smtClean="0">
                  <a:solidFill>
                    <a:schemeClr val="tx1"/>
                  </a:solidFill>
                </a:rPr>
                <a:t>Ioana Pintilie</a:t>
              </a:r>
              <a:r>
                <a:rPr lang="en-US" sz="1200" b="0" i="1" noProof="1">
                  <a:solidFill>
                    <a:schemeClr val="tx1"/>
                  </a:solidFill>
                </a:rPr>
                <a:t/>
              </a:r>
              <a:br>
                <a:rPr lang="en-US" sz="1200" b="0" i="1" noProof="1">
                  <a:solidFill>
                    <a:schemeClr val="tx1"/>
                  </a:solidFill>
                </a:rPr>
              </a:br>
              <a:r>
                <a:rPr lang="en-US" sz="1000" b="0" noProof="1" smtClean="0">
                  <a:solidFill>
                    <a:schemeClr val="tx1"/>
                  </a:solidFill>
                </a:rPr>
                <a:t>(NIMP Bucharest)</a:t>
              </a:r>
              <a:endParaRPr lang="en-US" sz="1000" b="0" noProof="1">
                <a:solidFill>
                  <a:schemeClr val="tx1"/>
                </a:solidFill>
              </a:endParaRPr>
            </a:p>
          </p:txBody>
        </p:sp>
        <p:sp>
          <p:nvSpPr>
            <p:cNvPr id="24" name="AutoShape 44"/>
            <p:cNvSpPr>
              <a:spLocks noChangeArrowheads="1"/>
            </p:cNvSpPr>
            <p:nvPr/>
          </p:nvSpPr>
          <p:spPr bwMode="auto">
            <a:xfrm>
              <a:off x="2454351" y="2722268"/>
              <a:ext cx="2011680" cy="847292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 smtClean="0">
                  <a:solidFill>
                    <a:schemeClr val="tx1"/>
                  </a:solidFill>
                </a:rPr>
                <a:t>Detector </a:t>
              </a:r>
              <a:br>
                <a:rPr lang="en-US" sz="1400" b="1" noProof="1" smtClean="0">
                  <a:solidFill>
                    <a:schemeClr val="tx1"/>
                  </a:solidFill>
                </a:rPr>
              </a:br>
              <a:r>
                <a:rPr lang="en-US" sz="1400" b="1" noProof="1" smtClean="0">
                  <a:solidFill>
                    <a:schemeClr val="tx1"/>
                  </a:solidFill>
                </a:rPr>
                <a:t>Characterization</a:t>
              </a:r>
              <a:r>
                <a:rPr lang="en-US" sz="1200" noProof="1" smtClean="0">
                  <a:solidFill>
                    <a:schemeClr val="tx1"/>
                  </a:solidFill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</a:rPr>
              </a:br>
              <a:r>
                <a:rPr lang="en-US" sz="1200" b="0" i="1" noProof="1" smtClean="0">
                  <a:solidFill>
                    <a:schemeClr val="tx1"/>
                  </a:solidFill>
                </a:rPr>
                <a:t>Eckhart </a:t>
              </a:r>
              <a:r>
                <a:rPr lang="en-US" sz="1200" b="0" i="1" noProof="1">
                  <a:solidFill>
                    <a:schemeClr val="tx1"/>
                  </a:solidFill>
                </a:rPr>
                <a:t>Fretwurst</a:t>
              </a:r>
              <a:r>
                <a:rPr lang="en-US" sz="1200" b="0" noProof="1">
                  <a:solidFill>
                    <a:schemeClr val="tx1"/>
                  </a:solidFill>
                </a:rPr>
                <a:t/>
              </a:r>
              <a:br>
                <a:rPr lang="en-US" sz="1200" b="0" noProof="1">
                  <a:solidFill>
                    <a:schemeClr val="tx1"/>
                  </a:solidFill>
                </a:rPr>
              </a:br>
              <a:r>
                <a:rPr lang="en-US" sz="1000" b="0" noProof="1">
                  <a:solidFill>
                    <a:schemeClr val="tx1"/>
                  </a:solidFill>
                </a:rPr>
                <a:t>(Hamburg University</a:t>
              </a:r>
              <a:r>
                <a:rPr lang="en-US" sz="1000" b="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5" name="AutoShape 47"/>
            <p:cNvSpPr>
              <a:spLocks noChangeArrowheads="1"/>
            </p:cNvSpPr>
            <p:nvPr/>
          </p:nvSpPr>
          <p:spPr bwMode="auto">
            <a:xfrm>
              <a:off x="6947126" y="2722268"/>
              <a:ext cx="2011680" cy="847292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dirty="0">
                  <a:solidFill>
                    <a:schemeClr val="tx1"/>
                  </a:solidFill>
                </a:rPr>
                <a:t>Full 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Detector </a:t>
              </a:r>
              <a:br>
                <a:rPr lang="en-US" sz="1400" b="1" dirty="0" smtClean="0">
                  <a:solidFill>
                    <a:schemeClr val="tx1"/>
                  </a:solidFill>
                </a:rPr>
              </a:br>
              <a:r>
                <a:rPr lang="en-US" sz="1400" b="1" dirty="0" smtClean="0">
                  <a:solidFill>
                    <a:schemeClr val="tx1"/>
                  </a:solidFill>
                </a:rPr>
                <a:t>Systems</a:t>
              </a: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0" i="1" dirty="0" smtClean="0">
                  <a:solidFill>
                    <a:schemeClr val="tx1"/>
                  </a:solidFill>
                </a:rPr>
                <a:t>Gregor Kramberger</a:t>
              </a:r>
              <a:r>
                <a:rPr lang="en-US" sz="1200" b="0" noProof="1">
                  <a:solidFill>
                    <a:schemeClr val="tx1"/>
                  </a:solidFill>
                </a:rPr>
                <a:t/>
              </a:r>
              <a:br>
                <a:rPr lang="en-US" sz="1200" b="0" noProof="1">
                  <a:solidFill>
                    <a:schemeClr val="tx1"/>
                  </a:solidFill>
                </a:rPr>
              </a:br>
              <a:r>
                <a:rPr lang="en-US" sz="1200" b="0" noProof="1">
                  <a:solidFill>
                    <a:schemeClr val="tx1"/>
                  </a:solidFill>
                </a:rPr>
                <a:t> (</a:t>
              </a:r>
              <a:r>
                <a:rPr lang="en-US" sz="1000" b="0" dirty="0" smtClean="0">
                  <a:solidFill>
                    <a:schemeClr val="tx1"/>
                  </a:solidFill>
                </a:rPr>
                <a:t>Ljubljana University) </a:t>
              </a:r>
              <a:endParaRPr lang="en-US" sz="1000" b="0" dirty="0">
                <a:solidFill>
                  <a:schemeClr val="tx1"/>
                </a:solidFill>
              </a:endParaRPr>
            </a:p>
          </p:txBody>
        </p:sp>
        <p:sp>
          <p:nvSpPr>
            <p:cNvPr id="26" name="AutoShape 49"/>
            <p:cNvSpPr>
              <a:spLocks noChangeArrowheads="1"/>
            </p:cNvSpPr>
            <p:nvPr/>
          </p:nvSpPr>
          <p:spPr bwMode="auto">
            <a:xfrm>
              <a:off x="209550" y="364966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171450" indent="-171450" eaLnBrk="1" hangingPunct="1">
                <a:buFont typeface="Arial" pitchFamily="34" charset="0"/>
                <a:buChar char="•"/>
                <a:defRPr/>
              </a:pPr>
              <a:r>
                <a:rPr lang="en-US" sz="1050" b="1" dirty="0" smtClean="0"/>
                <a:t>Characterization of</a:t>
              </a:r>
              <a:br>
                <a:rPr lang="en-US" sz="1050" b="1" dirty="0" smtClean="0"/>
              </a:br>
              <a:r>
                <a:rPr lang="en-US" sz="1050" b="1" dirty="0" smtClean="0"/>
                <a:t>microscopic properties</a:t>
              </a:r>
              <a:br>
                <a:rPr lang="en-US" sz="1050" b="1" dirty="0" smtClean="0"/>
              </a:br>
              <a:r>
                <a:rPr lang="en-US" sz="1050" b="1" dirty="0" smtClean="0"/>
                <a:t>of standard-, defect engineered and new materials  pre- and post- irradiation</a:t>
              </a:r>
              <a:endParaRPr lang="en-US" sz="1050" b="1" dirty="0">
                <a:solidFill>
                  <a:schemeClr val="tx1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50" b="1" noProof="1" smtClean="0"/>
                <a:t>DLTS, TSC, ….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50" b="1" noProof="1" smtClean="0"/>
                <a:t>SIMS, SR, …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50" b="1" noProof="1" smtClean="0"/>
                <a:t>NIEL (calculations)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50" b="1" noProof="1" smtClean="0"/>
                <a:t>Cluster and Point defects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50" b="1" noProof="1" smtClean="0"/>
                <a:t>Boron related defects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endParaRPr lang="en-US" sz="1000" dirty="0">
                <a:solidFill>
                  <a:srgbClr val="0000FF"/>
                </a:solidFill>
              </a:endParaRPr>
            </a:p>
            <a:p>
              <a:pPr marL="171450" indent="-171450" algn="ctr">
                <a:buFont typeface="Arial" pitchFamily="34" charset="0"/>
                <a:buChar char="•"/>
                <a:defRPr/>
              </a:pPr>
              <a:endParaRPr lang="en-US" sz="1000" b="1" noProof="1"/>
            </a:p>
            <a:p>
              <a:pPr algn="ctr" eaLnBrk="1" hangingPunct="1">
                <a:defRPr/>
              </a:pPr>
              <a:r>
                <a:rPr lang="en-US" sz="1000" b="0" dirty="0">
                  <a:solidFill>
                    <a:schemeClr val="tx1"/>
                  </a:solidFill>
                </a:rPr>
                <a:t/>
              </a:r>
              <a:br>
                <a:rPr lang="en-US" sz="1000" b="0" dirty="0">
                  <a:solidFill>
                    <a:schemeClr val="tx1"/>
                  </a:solidFill>
                </a:rPr>
              </a:br>
              <a:r>
                <a:rPr lang="en-US" sz="1000" b="0" dirty="0">
                  <a:solidFill>
                    <a:schemeClr val="tx1"/>
                  </a:solidFill>
                </a:rPr>
                <a:t/>
              </a:r>
              <a:br>
                <a:rPr lang="en-US" sz="1000" b="0" dirty="0">
                  <a:solidFill>
                    <a:schemeClr val="tx1"/>
                  </a:solidFill>
                </a:rPr>
              </a:br>
              <a:endParaRPr lang="en-US" sz="1050" b="0" dirty="0">
                <a:solidFill>
                  <a:schemeClr val="tx1"/>
                </a:solidFill>
              </a:endParaRPr>
            </a:p>
          </p:txBody>
        </p:sp>
        <p:sp>
          <p:nvSpPr>
            <p:cNvPr id="27" name="AutoShape 50"/>
            <p:cNvSpPr>
              <a:spLocks noChangeArrowheads="1"/>
            </p:cNvSpPr>
            <p:nvPr/>
          </p:nvSpPr>
          <p:spPr bwMode="auto">
            <a:xfrm>
              <a:off x="2462636" y="364966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Characterization of test  structures (IV, CV, CCE, TCT,.)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Development and testing of defect engineered devices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EPI, MCZ and other materials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NIEL (experimental)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Device modeling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Operational conditions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Common irradiations</a:t>
              </a:r>
              <a:br>
                <a:rPr lang="en-US" sz="1050" b="1" noProof="1" smtClean="0"/>
              </a:br>
              <a:endParaRPr lang="en-US" sz="1050" b="0" dirty="0">
                <a:solidFill>
                  <a:srgbClr val="0000FF"/>
                </a:solidFill>
              </a:endParaRPr>
            </a:p>
            <a:p>
              <a:pPr algn="l" eaLnBrk="1" hangingPunct="1"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050" b="0" dirty="0" smtClean="0">
                  <a:solidFill>
                    <a:srgbClr val="0000FF"/>
                  </a:solidFill>
                </a:rPr>
                <a:t> Wafer procurement  (</a:t>
              </a:r>
              <a:r>
                <a:rPr lang="en-US" sz="1050" b="0" dirty="0" err="1" smtClean="0">
                  <a:solidFill>
                    <a:srgbClr val="0000FF"/>
                  </a:solidFill>
                </a:rPr>
                <a:t>M.Moll</a:t>
              </a:r>
              <a:r>
                <a:rPr lang="en-US" sz="1050" b="0" dirty="0" smtClean="0">
                  <a:solidFill>
                    <a:srgbClr val="0000FF"/>
                  </a:solidFill>
                </a:rPr>
                <a:t>)</a:t>
              </a:r>
            </a:p>
            <a:p>
              <a:pPr algn="l" eaLnBrk="1" hangingPunct="1"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050" dirty="0" smtClean="0">
                  <a:solidFill>
                    <a:srgbClr val="0000FF"/>
                  </a:solidFill>
                </a:rPr>
                <a:t> Acceptor removal (</a:t>
              </a:r>
              <a:r>
                <a:rPr lang="en-US" sz="1050" dirty="0" err="1" smtClean="0">
                  <a:solidFill>
                    <a:srgbClr val="0000FF"/>
                  </a:solidFill>
                </a:rPr>
                <a:t>Kramberger</a:t>
              </a:r>
              <a:r>
                <a:rPr lang="en-US" sz="1050" b="0" dirty="0" smtClean="0">
                  <a:solidFill>
                    <a:srgbClr val="0000FF"/>
                  </a:solidFill>
                </a:rPr>
                <a:t>)</a:t>
              </a:r>
            </a:p>
            <a:p>
              <a:pPr algn="l" eaLnBrk="1" hangingPunct="1"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050" dirty="0">
                  <a:solidFill>
                    <a:srgbClr val="0000FF"/>
                  </a:solidFill>
                </a:rPr>
                <a:t> </a:t>
              </a:r>
              <a:r>
                <a:rPr lang="en-US" sz="1050" dirty="0" smtClean="0">
                  <a:solidFill>
                    <a:srgbClr val="0000FF"/>
                  </a:solidFill>
                </a:rPr>
                <a:t>TCAD simulations </a:t>
              </a:r>
              <a:r>
                <a:rPr lang="en-US" sz="1000" b="0" dirty="0">
                  <a:solidFill>
                    <a:schemeClr val="tx1"/>
                  </a:solidFill>
                </a:rPr>
                <a:t/>
              </a:r>
              <a:br>
                <a:rPr lang="en-US" sz="1000" b="0" dirty="0">
                  <a:solidFill>
                    <a:schemeClr val="tx1"/>
                  </a:solidFill>
                </a:rPr>
              </a:br>
              <a:endParaRPr lang="en-US" sz="1000" b="0" noProof="1">
                <a:solidFill>
                  <a:schemeClr val="tx1"/>
                </a:solidFill>
              </a:endParaRPr>
            </a:p>
          </p:txBody>
        </p:sp>
        <p:sp>
          <p:nvSpPr>
            <p:cNvPr id="28" name="AutoShape 53"/>
            <p:cNvSpPr>
              <a:spLocks noChangeArrowheads="1"/>
            </p:cNvSpPr>
            <p:nvPr/>
          </p:nvSpPr>
          <p:spPr bwMode="auto">
            <a:xfrm>
              <a:off x="4715722" y="364966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3D </a:t>
              </a:r>
              <a:r>
                <a:rPr lang="en-US" sz="1050" b="1" dirty="0"/>
                <a:t>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Thin </a:t>
              </a:r>
              <a:r>
                <a:rPr lang="en-US" sz="1050" b="1" dirty="0"/>
                <a:t>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Cost effective solutions</a:t>
              </a:r>
              <a:endParaRPr lang="en-US" sz="1050" b="1" dirty="0"/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Other </a:t>
              </a:r>
              <a:r>
                <a:rPr lang="en-US" sz="1050" b="1" dirty="0"/>
                <a:t>new </a:t>
              </a:r>
              <a:r>
                <a:rPr lang="en-US" sz="1050" b="1" dirty="0" smtClean="0"/>
                <a:t>structures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Detectors with internal gain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LGAD: Low Gain Avalanche Det.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Deep depleted Avalanche Det.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 Slim Edges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/>
                <a:t> </a:t>
              </a:r>
              <a:r>
                <a:rPr lang="en-US" sz="1050" b="1" dirty="0" smtClean="0"/>
                <a:t>HVCMOS</a:t>
              </a:r>
              <a:r>
                <a:rPr lang="en-US" sz="1050" dirty="0" smtClean="0">
                  <a:solidFill>
                    <a:srgbClr val="0000FF"/>
                  </a:solidFill>
                </a:rPr>
                <a:t> </a:t>
              </a:r>
              <a:br>
                <a:rPr lang="en-US" sz="1050" dirty="0" smtClean="0">
                  <a:solidFill>
                    <a:srgbClr val="0000FF"/>
                  </a:solidFill>
                </a:rPr>
              </a:br>
              <a:endParaRPr lang="en-US" sz="1050" dirty="0">
                <a:solidFill>
                  <a:srgbClr val="0000FF"/>
                </a:solidFill>
              </a:endParaRP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>
                  <a:solidFill>
                    <a:srgbClr val="0000FF"/>
                  </a:solidFill>
                </a:rPr>
                <a:t> </a:t>
              </a:r>
              <a:r>
                <a:rPr lang="en-US" sz="1050" dirty="0" smtClean="0">
                  <a:solidFill>
                    <a:srgbClr val="0000FF"/>
                  </a:solidFill>
                </a:rPr>
                <a:t>LGAD (</a:t>
              </a:r>
              <a:r>
                <a:rPr lang="en-US" sz="1050" dirty="0" err="1" smtClean="0">
                  <a:solidFill>
                    <a:srgbClr val="0000FF"/>
                  </a:solidFill>
                </a:rPr>
                <a:t>S.Hidalgo</a:t>
              </a:r>
              <a:r>
                <a:rPr lang="en-US" sz="1050" dirty="0" smtClean="0">
                  <a:solidFill>
                    <a:srgbClr val="0000FF"/>
                  </a:solidFill>
                </a:rPr>
                <a:t>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 smtClean="0">
                  <a:solidFill>
                    <a:srgbClr val="0000FF"/>
                  </a:solidFill>
                </a:rPr>
                <a:t> HVCMOS (E. Vilella)</a:t>
              </a:r>
              <a:endParaRPr lang="en-US" sz="1050" dirty="0">
                <a:solidFill>
                  <a:srgbClr val="0000FF"/>
                </a:solidFill>
              </a:endParaRP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 smtClean="0">
                  <a:solidFill>
                    <a:srgbClr val="0000FF"/>
                  </a:solidFill>
                </a:rPr>
                <a:t> Slim </a:t>
              </a:r>
              <a:r>
                <a:rPr lang="en-US" sz="1050" dirty="0">
                  <a:solidFill>
                    <a:srgbClr val="0000FF"/>
                  </a:solidFill>
                </a:rPr>
                <a:t>Edges </a:t>
              </a:r>
              <a:r>
                <a:rPr lang="en-US" sz="1050" dirty="0" smtClean="0">
                  <a:solidFill>
                    <a:srgbClr val="0000FF"/>
                  </a:solidFill>
                </a:rPr>
                <a:t>(</a:t>
              </a:r>
              <a:r>
                <a:rPr lang="en-US" sz="1050" dirty="0" err="1" smtClean="0">
                  <a:solidFill>
                    <a:srgbClr val="0000FF"/>
                  </a:solidFill>
                </a:rPr>
                <a:t>V.Fadeyev</a:t>
              </a:r>
              <a:r>
                <a:rPr lang="en-US" sz="1050" dirty="0" smtClean="0">
                  <a:solidFill>
                    <a:srgbClr val="0000FF"/>
                  </a:solidFill>
                </a:rPr>
                <a:t>)</a:t>
              </a:r>
              <a:endParaRPr lang="en-US" sz="1050" b="0" dirty="0">
                <a:solidFill>
                  <a:srgbClr val="0000FF"/>
                </a:solidFill>
              </a:endParaRPr>
            </a:p>
          </p:txBody>
        </p:sp>
        <p:sp>
          <p:nvSpPr>
            <p:cNvPr id="29" name="AutoShape 54"/>
            <p:cNvSpPr>
              <a:spLocks noChangeArrowheads="1"/>
            </p:cNvSpPr>
            <p:nvPr/>
          </p:nvSpPr>
          <p:spPr bwMode="auto">
            <a:xfrm>
              <a:off x="6968808" y="362680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LHC-like tests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 </a:t>
              </a:r>
              <a:r>
                <a:rPr lang="en-US" sz="1050" b="1" dirty="0">
                  <a:solidFill>
                    <a:schemeClr val="tx1"/>
                  </a:solidFill>
                </a:rPr>
                <a:t>Links to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HEP(LHC upgrade, FCC)</a:t>
              </a:r>
              <a:endParaRPr lang="en-US" sz="1050" b="1" dirty="0">
                <a:solidFill>
                  <a:schemeClr val="tx1"/>
                </a:solidFill>
              </a:endParaRP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Links electronics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R&amp;D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/>
                <a:t> </a:t>
              </a:r>
              <a:r>
                <a:rPr lang="en-US" sz="1050" b="1" dirty="0" smtClean="0"/>
                <a:t>Low rho strips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Sensor readout (</a:t>
              </a:r>
              <a:r>
                <a:rPr lang="en-US" sz="1050" b="1" dirty="0" err="1" smtClean="0">
                  <a:solidFill>
                    <a:schemeClr val="tx1"/>
                  </a:solidFill>
                </a:rPr>
                <a:t>Alibava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)</a:t>
              </a:r>
              <a:endParaRPr lang="en-US" sz="1050" b="1" dirty="0">
                <a:solidFill>
                  <a:schemeClr val="tx1"/>
                </a:solidFill>
              </a:endParaRP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Comparison:</a:t>
              </a:r>
              <a:br>
                <a:rPr lang="en-US" sz="1050" b="1" dirty="0">
                  <a:solidFill>
                    <a:schemeClr val="tx1"/>
                  </a:solidFill>
                </a:rPr>
              </a:br>
              <a:r>
                <a:rPr lang="en-US" sz="1050" b="1" dirty="0" smtClean="0">
                  <a:solidFill>
                    <a:schemeClr val="tx1"/>
                  </a:solidFill>
                </a:rPr>
                <a:t> - </a:t>
              </a:r>
              <a:r>
                <a:rPr lang="en-US" sz="1050" b="1" dirty="0">
                  <a:solidFill>
                    <a:schemeClr val="tx1"/>
                  </a:solidFill>
                </a:rPr>
                <a:t>pad-mini-full detectors</a:t>
              </a:r>
              <a:br>
                <a:rPr lang="en-US" sz="1050" b="1" dirty="0">
                  <a:solidFill>
                    <a:schemeClr val="tx1"/>
                  </a:solidFill>
                </a:rPr>
              </a:br>
              <a:r>
                <a:rPr lang="en-US" sz="1050" b="1" dirty="0" smtClean="0">
                  <a:solidFill>
                    <a:schemeClr val="tx1"/>
                  </a:solidFill>
                </a:rPr>
                <a:t> - </a:t>
              </a:r>
              <a:r>
                <a:rPr lang="en-US" sz="1050" b="1" dirty="0">
                  <a:solidFill>
                    <a:schemeClr val="tx1"/>
                  </a:solidFill>
                </a:rPr>
                <a:t>different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producers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Radiation Damage in </a:t>
              </a:r>
              <a:br>
                <a:rPr lang="en-US" sz="1050" b="1" dirty="0" smtClean="0"/>
              </a:br>
              <a:r>
                <a:rPr lang="en-US" sz="1050" b="1" dirty="0" smtClean="0"/>
                <a:t> HEP detectors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Timing detectors</a:t>
              </a:r>
              <a:endParaRPr lang="en-US" sz="1050" b="0" dirty="0">
                <a:solidFill>
                  <a:schemeClr val="tx1"/>
                </a:solidFill>
              </a:endParaRP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>
                  <a:solidFill>
                    <a:srgbClr val="0000FF"/>
                  </a:solidFill>
                </a:rPr>
                <a:t>Test beams </a:t>
              </a:r>
              <a:br>
                <a:rPr lang="en-US" sz="1050" dirty="0">
                  <a:solidFill>
                    <a:srgbClr val="0000FF"/>
                  </a:solidFill>
                </a:rPr>
              </a:br>
              <a:r>
                <a:rPr lang="en-US" sz="1050" dirty="0">
                  <a:solidFill>
                    <a:srgbClr val="0000FF"/>
                  </a:solidFill>
                </a:rPr>
                <a:t>    (</a:t>
              </a:r>
              <a:r>
                <a:rPr lang="en-US" sz="1050" dirty="0" err="1">
                  <a:solidFill>
                    <a:srgbClr val="0000FF"/>
                  </a:solidFill>
                </a:rPr>
                <a:t>M.Bomben</a:t>
              </a:r>
              <a:r>
                <a:rPr lang="en-US" sz="1050" dirty="0">
                  <a:solidFill>
                    <a:srgbClr val="0000FF"/>
                  </a:solidFill>
                </a:rPr>
                <a:t> &amp; </a:t>
              </a:r>
              <a:r>
                <a:rPr lang="en-US" sz="1050" dirty="0" err="1">
                  <a:solidFill>
                    <a:srgbClr val="0000FF"/>
                  </a:solidFill>
                </a:rPr>
                <a:t>G.Casse</a:t>
              </a:r>
              <a:r>
                <a:rPr lang="en-US" sz="1050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30" name="AutoShape 46"/>
            <p:cNvSpPr>
              <a:spLocks noChangeArrowheads="1"/>
            </p:cNvSpPr>
            <p:nvPr/>
          </p:nvSpPr>
          <p:spPr bwMode="auto">
            <a:xfrm>
              <a:off x="4700739" y="2722563"/>
              <a:ext cx="2011680" cy="847725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chemeClr val="tx1"/>
                  </a:solidFill>
                </a:rPr>
                <a:t>New </a:t>
              </a:r>
              <a:r>
                <a:rPr lang="en-US" sz="1400" b="1" noProof="1" smtClean="0">
                  <a:solidFill>
                    <a:schemeClr val="tx1"/>
                  </a:solidFill>
                </a:rPr>
                <a:t>Structures</a:t>
              </a:r>
              <a:r>
                <a:rPr lang="en-US" sz="1200" noProof="1" smtClean="0">
                  <a:solidFill>
                    <a:schemeClr val="tx1"/>
                  </a:solidFill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</a:rPr>
              </a:br>
              <a:r>
                <a:rPr lang="en-US" sz="1200" noProof="1">
                  <a:solidFill>
                    <a:schemeClr val="tx1"/>
                  </a:solidFill>
                </a:rPr>
                <a:t/>
              </a:r>
              <a:br>
                <a:rPr lang="en-US" sz="1200" noProof="1">
                  <a:solidFill>
                    <a:schemeClr val="tx1"/>
                  </a:solidFill>
                </a:rPr>
              </a:br>
              <a:r>
                <a:rPr lang="en-US" sz="1200" i="1" dirty="0" smtClean="0"/>
                <a:t>Giulio </a:t>
              </a:r>
              <a:r>
                <a:rPr lang="en-US" sz="1200" i="1" dirty="0"/>
                <a:t>Pellegrini </a:t>
              </a:r>
              <a:r>
                <a:rPr lang="en-US" sz="1200" i="1" dirty="0" smtClean="0"/>
                <a:t/>
              </a:r>
              <a:br>
                <a:rPr lang="en-US" sz="1200" i="1" dirty="0" smtClean="0"/>
              </a:br>
              <a:r>
                <a:rPr lang="en-US" sz="1000" b="0" dirty="0" smtClean="0">
                  <a:solidFill>
                    <a:schemeClr val="tx1"/>
                  </a:solidFill>
                </a:rPr>
                <a:t>(CNM Barcelona)</a:t>
              </a:r>
              <a:r>
                <a:rPr lang="en-US" sz="1200" b="0" dirty="0">
                  <a:solidFill>
                    <a:schemeClr val="tx1"/>
                  </a:solidFill>
                </a:rPr>
                <a:t/>
              </a:r>
              <a:br>
                <a:rPr lang="en-US" sz="1200" b="0" dirty="0">
                  <a:solidFill>
                    <a:schemeClr val="tx1"/>
                  </a:solidFill>
                </a:rPr>
              </a:br>
              <a:endParaRPr lang="en-US" sz="12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211138" y="6042025"/>
            <a:ext cx="8761412" cy="3746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sz="1200" b="0" i="1" dirty="0">
                <a:solidFill>
                  <a:schemeClr val="tx1"/>
                </a:solidFill>
              </a:rPr>
              <a:t>Collaboration Board Chair &amp; Deputy: </a:t>
            </a:r>
            <a:r>
              <a:rPr lang="en-US" sz="1200" b="0" i="1" dirty="0" err="1" smtClean="0">
                <a:solidFill>
                  <a:schemeClr val="tx1"/>
                </a:solidFill>
              </a:rPr>
              <a:t>G.Kramberger</a:t>
            </a:r>
            <a:r>
              <a:rPr lang="en-US" sz="1200" b="0" i="1" dirty="0" smtClean="0">
                <a:solidFill>
                  <a:schemeClr val="tx1"/>
                </a:solidFill>
              </a:rPr>
              <a:t> (Ljubljana) </a:t>
            </a:r>
            <a:r>
              <a:rPr lang="en-US" sz="1200" b="0" i="1" dirty="0">
                <a:solidFill>
                  <a:schemeClr val="tx1"/>
                </a:solidFill>
              </a:rPr>
              <a:t>&amp; </a:t>
            </a:r>
            <a:r>
              <a:rPr lang="en-US" sz="1200" b="0" i="1" dirty="0" err="1">
                <a:solidFill>
                  <a:schemeClr val="tx1"/>
                </a:solidFill>
              </a:rPr>
              <a:t>J.Vaitkus</a:t>
            </a:r>
            <a:r>
              <a:rPr lang="en-US" sz="1200" b="0" i="1" dirty="0">
                <a:solidFill>
                  <a:schemeClr val="tx1"/>
                </a:solidFill>
              </a:rPr>
              <a:t> (Vilnius), Conference committee: </a:t>
            </a:r>
            <a:r>
              <a:rPr lang="en-US" sz="1200" b="0" i="1" dirty="0" err="1">
                <a:solidFill>
                  <a:schemeClr val="tx1"/>
                </a:solidFill>
              </a:rPr>
              <a:t>U.Parzefall</a:t>
            </a:r>
            <a:r>
              <a:rPr lang="en-US" sz="1200" b="0" i="1" dirty="0">
                <a:solidFill>
                  <a:schemeClr val="tx1"/>
                </a:solidFill>
              </a:rPr>
              <a:t> (Freiburg)</a:t>
            </a:r>
            <a:br>
              <a:rPr lang="en-US" sz="1200" b="0" i="1" dirty="0">
                <a:solidFill>
                  <a:schemeClr val="tx1"/>
                </a:solidFill>
              </a:rPr>
            </a:br>
            <a:r>
              <a:rPr lang="en-US" sz="1200" b="0" i="1" dirty="0">
                <a:solidFill>
                  <a:schemeClr val="tx1"/>
                </a:solidFill>
              </a:rPr>
              <a:t>CERN contact: </a:t>
            </a:r>
            <a:r>
              <a:rPr lang="en-US" sz="1200" b="0" i="1" dirty="0" err="1">
                <a:solidFill>
                  <a:schemeClr val="tx1"/>
                </a:solidFill>
              </a:rPr>
              <a:t>M.Moll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smtClean="0">
                <a:solidFill>
                  <a:schemeClr val="tx1"/>
                </a:solidFill>
              </a:rPr>
              <a:t>(EP-DT</a:t>
            </a:r>
            <a:r>
              <a:rPr lang="en-US" sz="1200" b="0" i="1" dirty="0">
                <a:solidFill>
                  <a:schemeClr val="tx1"/>
                </a:solidFill>
              </a:rPr>
              <a:t>),   Secretary: </a:t>
            </a:r>
            <a:r>
              <a:rPr lang="en-US" sz="1200" b="0" i="1" dirty="0" err="1">
                <a:solidFill>
                  <a:schemeClr val="tx1"/>
                </a:solidFill>
              </a:rPr>
              <a:t>V.Wedlake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i="1" dirty="0" smtClean="0">
                <a:solidFill>
                  <a:schemeClr val="tx1"/>
                </a:solidFill>
              </a:rPr>
              <a:t>(EP-DT</a:t>
            </a:r>
            <a:r>
              <a:rPr lang="en-US" sz="1200" b="0" i="1" dirty="0">
                <a:solidFill>
                  <a:schemeClr val="tx1"/>
                </a:solidFill>
              </a:rPr>
              <a:t>),  Budget </a:t>
            </a:r>
            <a:r>
              <a:rPr lang="en-US" sz="1200" b="0" i="1" dirty="0" smtClean="0">
                <a:solidFill>
                  <a:schemeClr val="tx1"/>
                </a:solidFill>
              </a:rPr>
              <a:t>holder &amp; GLIMOS: </a:t>
            </a:r>
            <a:r>
              <a:rPr lang="en-US" sz="1200" b="0" i="1" dirty="0" err="1" smtClean="0">
                <a:solidFill>
                  <a:schemeClr val="tx1"/>
                </a:solidFill>
              </a:rPr>
              <a:t>M.Moll</a:t>
            </a:r>
            <a:r>
              <a:rPr lang="en-US" sz="1200" b="0" i="1" dirty="0" smtClean="0">
                <a:solidFill>
                  <a:schemeClr val="tx1"/>
                </a:solidFill>
              </a:rPr>
              <a:t> &amp; </a:t>
            </a:r>
            <a:r>
              <a:rPr lang="en-US" sz="1200" b="0" i="1" dirty="0" err="1" smtClean="0">
                <a:solidFill>
                  <a:schemeClr val="tx1"/>
                </a:solidFill>
              </a:rPr>
              <a:t>M.Glaser</a:t>
            </a:r>
            <a:r>
              <a:rPr lang="en-US" sz="1200" b="0" i="1" dirty="0" smtClean="0">
                <a:solidFill>
                  <a:schemeClr val="tx1"/>
                </a:solidFill>
              </a:rPr>
              <a:t> (EP-DT</a:t>
            </a:r>
            <a:r>
              <a:rPr lang="en-US" sz="1200" b="0" i="1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33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Latest News from the LHCC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09" y="860346"/>
            <a:ext cx="8910991" cy="162355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700" b="0" dirty="0" smtClean="0"/>
              <a:t>2018: LHCC (Large Hadron Collider Committee) reviewed CERN RD experiments,  i.e. also RD50</a:t>
            </a:r>
          </a:p>
          <a:p>
            <a:pPr>
              <a:lnSpc>
                <a:spcPct val="120000"/>
              </a:lnSpc>
            </a:pPr>
            <a:r>
              <a:rPr lang="en-US" sz="1700" b="0" dirty="0" smtClean="0"/>
              <a:t>May 2018: RD50 produced a 5 year work plan</a:t>
            </a:r>
          </a:p>
          <a:p>
            <a:pPr>
              <a:lnSpc>
                <a:spcPct val="120000"/>
              </a:lnSpc>
            </a:pPr>
            <a:r>
              <a:rPr lang="en-US" sz="1700" b="0" dirty="0" smtClean="0"/>
              <a:t>June 2018: Very positive feedback from LHCC</a:t>
            </a:r>
            <a:endParaRPr lang="en-US" b="0" dirty="0" smtClean="0"/>
          </a:p>
          <a:p>
            <a:pPr>
              <a:lnSpc>
                <a:spcPct val="120000"/>
              </a:lnSpc>
            </a:pPr>
            <a:r>
              <a:rPr lang="en-US" b="0" dirty="0" smtClean="0"/>
              <a:t>July 2018: Research Board Minutes published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4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24383">
            <a:off x="5093728" y="1523232"/>
            <a:ext cx="3643895" cy="39100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647306" y="6051447"/>
            <a:ext cx="5085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4"/>
              </a:rPr>
              <a:t>https://</a:t>
            </a:r>
            <a:r>
              <a:rPr lang="en-GB" sz="1400" dirty="0" smtClean="0">
                <a:hlinkClick r:id="rId4"/>
              </a:rPr>
              <a:t>cds.cern.ch/record/2320882/files/LHCC-SR-007.pdf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874350" y="5405116"/>
            <a:ext cx="4275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Take a look!</a:t>
            </a:r>
            <a:endParaRPr lang="en-GB" dirty="0"/>
          </a:p>
          <a:p>
            <a:r>
              <a:rPr lang="en-GB" dirty="0" smtClean="0"/>
              <a:t>….and make this program happen!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3801" y="5989134"/>
            <a:ext cx="4590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5"/>
              </a:rPr>
              <a:t>http://</a:t>
            </a:r>
            <a:r>
              <a:rPr lang="en-GB" sz="1400" dirty="0" smtClean="0">
                <a:hlinkClick r:id="rId5"/>
              </a:rPr>
              <a:t>cds.cern.ch/record/2622164/files/M-225.pdf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418059"/>
            <a:ext cx="4185464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/>
              <a:t>RB Minutes:</a:t>
            </a:r>
            <a:r>
              <a:rPr lang="en-GB" sz="1600" dirty="0" smtClean="0"/>
              <a:t>  …. RD50 </a:t>
            </a:r>
            <a:r>
              <a:rPr lang="en-GB" sz="1600" dirty="0"/>
              <a:t>(Development of Radiation Hard Semiconductor Devices for Very High </a:t>
            </a:r>
            <a:r>
              <a:rPr lang="en-GB" sz="1600" dirty="0" smtClean="0"/>
              <a:t>Luminosity </a:t>
            </a:r>
            <a:r>
              <a:rPr lang="en-GB" sz="1600" dirty="0"/>
              <a:t>Colliders) [6] is recommended by the LHCC for the requested </a:t>
            </a:r>
            <a:r>
              <a:rPr lang="en-GB" sz="1600" dirty="0" smtClean="0"/>
              <a:t>five-year extension</a:t>
            </a:r>
            <a:r>
              <a:rPr lang="en-GB" sz="1600" dirty="0"/>
              <a:t>, including CERN support at the level currently provided (access to facilities, </a:t>
            </a:r>
            <a:r>
              <a:rPr lang="en-GB" sz="1600" dirty="0" smtClean="0"/>
              <a:t>human </a:t>
            </a:r>
            <a:r>
              <a:rPr lang="en-GB" sz="1600" dirty="0"/>
              <a:t>resources) which is crucial for the collaboration. Progress will be reviewed </a:t>
            </a:r>
            <a:r>
              <a:rPr lang="en-GB" sz="1600" dirty="0" smtClean="0"/>
              <a:t>every </a:t>
            </a:r>
            <a:r>
              <a:rPr lang="en-GB" sz="1600" dirty="0"/>
              <a:t>year by the LHCC.  The LHCC considers the structure of RD50, with a small but </a:t>
            </a:r>
            <a:r>
              <a:rPr lang="en-GB" sz="1600" dirty="0" smtClean="0"/>
              <a:t>focussed </a:t>
            </a:r>
            <a:r>
              <a:rPr lang="en-GB" sz="1600" dirty="0"/>
              <a:t>core team and corresponding infrastructure at CERN, and many expert </a:t>
            </a:r>
            <a:r>
              <a:rPr lang="en-GB" sz="1600" dirty="0" smtClean="0"/>
              <a:t>collaborators </a:t>
            </a:r>
            <a:r>
              <a:rPr lang="en-GB" sz="1600" dirty="0"/>
              <a:t>from around the world, to be an excellent setup. </a:t>
            </a:r>
            <a:r>
              <a:rPr lang="en-GB" sz="1600" b="1" dirty="0" smtClean="0"/>
              <a:t>The </a:t>
            </a:r>
            <a:r>
              <a:rPr lang="en-GB" sz="1600" b="1" dirty="0"/>
              <a:t>Research Board </a:t>
            </a:r>
            <a:r>
              <a:rPr lang="en-GB" sz="1600" b="1" dirty="0" smtClean="0"/>
              <a:t>extended </a:t>
            </a:r>
            <a:r>
              <a:rPr lang="en-GB" sz="1600" b="1" dirty="0"/>
              <a:t>RD50 for a further five years. </a:t>
            </a:r>
          </a:p>
        </p:txBody>
      </p:sp>
    </p:spTree>
    <p:extLst>
      <p:ext uri="{BB962C8B-B14F-4D97-AF65-F5344CB8AC3E}">
        <p14:creationId xmlns:p14="http://schemas.microsoft.com/office/powerpoint/2010/main" val="183197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15"/>
          <a:stretch/>
        </p:blipFill>
        <p:spPr>
          <a:xfrm>
            <a:off x="476545" y="908720"/>
            <a:ext cx="7485085" cy="38765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participation…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901834"/>
            <a:ext cx="8640960" cy="1702854"/>
          </a:xfrm>
        </p:spPr>
        <p:txBody>
          <a:bodyPr>
            <a:normAutofit/>
          </a:bodyPr>
          <a:lstStyle/>
          <a:p>
            <a:r>
              <a:rPr lang="en-GB" dirty="0" smtClean="0"/>
              <a:t>More than 100 participants</a:t>
            </a:r>
          </a:p>
          <a:p>
            <a:pPr lvl="1"/>
            <a:r>
              <a:rPr lang="en-GB" dirty="0" smtClean="0"/>
              <a:t>106 participants</a:t>
            </a:r>
          </a:p>
          <a:p>
            <a:pPr lvl="1"/>
            <a:r>
              <a:rPr lang="en-GB" dirty="0" smtClean="0"/>
              <a:t>approx. 35 presentations and 7 discussion sessions</a:t>
            </a:r>
          </a:p>
          <a:p>
            <a:pPr lvl="1"/>
            <a:r>
              <a:rPr lang="en-GB" dirty="0" smtClean="0"/>
              <a:t>…… these will be 3 intense days, but more relaxed than last Workshop at CERN!</a:t>
            </a:r>
          </a:p>
          <a:p>
            <a:pPr marL="176213" lvl="1" indent="0">
              <a:buNone/>
            </a:pP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5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57365" y="813765"/>
            <a:ext cx="139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workshop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110282" y="2303875"/>
            <a:ext cx="1854206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Next Workshops: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June 2019  </a:t>
            </a:r>
            <a:br>
              <a:rPr lang="en-GB" dirty="0" smtClean="0"/>
            </a:br>
            <a:r>
              <a:rPr lang="en-GB" dirty="0" smtClean="0"/>
              <a:t>  Lancaster, UK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November 2019</a:t>
            </a:r>
            <a:br>
              <a:rPr lang="en-GB" dirty="0" smtClean="0"/>
            </a:br>
            <a:r>
              <a:rPr lang="en-GB" dirty="0" smtClean="0"/>
              <a:t>CERN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June 2020 </a:t>
            </a:r>
          </a:p>
          <a:p>
            <a:pPr algn="ctr"/>
            <a:r>
              <a:rPr lang="en-GB" dirty="0" smtClean="0"/>
              <a:t>Zagreb, Croatia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98730"/>
            <a:ext cx="8640960" cy="5598622"/>
          </a:xfrm>
        </p:spPr>
        <p:txBody>
          <a:bodyPr>
            <a:normAutofit/>
          </a:bodyPr>
          <a:lstStyle/>
          <a:p>
            <a:r>
              <a:rPr lang="en-GB" dirty="0" smtClean="0"/>
              <a:t>Monday</a:t>
            </a:r>
          </a:p>
          <a:p>
            <a:pPr lvl="1"/>
            <a:r>
              <a:rPr lang="en-GB" dirty="0" smtClean="0"/>
              <a:t>Radiation Damage at the LHC &amp; Discussion</a:t>
            </a:r>
          </a:p>
          <a:p>
            <a:pPr lvl="1"/>
            <a:r>
              <a:rPr lang="en-GB" dirty="0" smtClean="0"/>
              <a:t>Defect and Material Characterization &amp; Discussion</a:t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i="1" dirty="0" smtClean="0">
                <a:solidFill>
                  <a:srgbClr val="0000FF"/>
                </a:solidFill>
              </a:rPr>
              <a:t>Collaboration Board (restricted to CB members)</a:t>
            </a:r>
            <a:br>
              <a:rPr lang="en-GB" i="1" dirty="0" smtClean="0">
                <a:solidFill>
                  <a:srgbClr val="0000FF"/>
                </a:solidFill>
              </a:rPr>
            </a:br>
            <a:endParaRPr lang="en-GB" i="1" dirty="0" smtClean="0">
              <a:solidFill>
                <a:srgbClr val="0000FF"/>
              </a:solidFill>
            </a:endParaRPr>
          </a:p>
          <a:p>
            <a:r>
              <a:rPr lang="en-GB" dirty="0" smtClean="0"/>
              <a:t>Tuesday</a:t>
            </a:r>
          </a:p>
          <a:p>
            <a:pPr lvl="1"/>
            <a:r>
              <a:rPr lang="en-GB" dirty="0" smtClean="0"/>
              <a:t>Precision Timing Detectors &amp; Discussion</a:t>
            </a:r>
          </a:p>
          <a:p>
            <a:pPr lvl="1"/>
            <a:r>
              <a:rPr lang="en-GB" dirty="0" smtClean="0"/>
              <a:t>Device Simulations &amp; Discussion</a:t>
            </a:r>
          </a:p>
          <a:p>
            <a:pPr lvl="1"/>
            <a:r>
              <a:rPr lang="en-GB" dirty="0" smtClean="0"/>
              <a:t>Characterization Techniques &amp; Discussion</a:t>
            </a:r>
            <a:br>
              <a:rPr lang="en-GB" dirty="0" smtClean="0"/>
            </a:br>
            <a:endParaRPr lang="en-GB" dirty="0"/>
          </a:p>
          <a:p>
            <a:pPr lvl="1"/>
            <a:r>
              <a:rPr lang="en-GB" i="1" dirty="0" smtClean="0">
                <a:solidFill>
                  <a:srgbClr val="0000FF"/>
                </a:solidFill>
              </a:rPr>
              <a:t>Dinner  (all information given in the registration package!)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Wednesday</a:t>
            </a:r>
          </a:p>
          <a:p>
            <a:pPr lvl="1"/>
            <a:r>
              <a:rPr lang="en-GB" dirty="0" smtClean="0"/>
              <a:t>Full Detector Systems (Pixel and Strip Detectors) &amp; Discussion </a:t>
            </a:r>
          </a:p>
          <a:p>
            <a:pPr lvl="1"/>
            <a:r>
              <a:rPr lang="en-GB" dirty="0" smtClean="0"/>
              <a:t>CMOS sensors &amp; Discussion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6</a:t>
            </a:fld>
            <a:r>
              <a:rPr lang="en-GB" smtClean="0"/>
              <a:t>-</a:t>
            </a:r>
            <a:endParaRPr lang="en-GB" dirty="0"/>
          </a:p>
        </p:txBody>
      </p:sp>
      <p:grpSp>
        <p:nvGrpSpPr>
          <p:cNvPr id="43" name="Group 42"/>
          <p:cNvGrpSpPr/>
          <p:nvPr/>
        </p:nvGrpSpPr>
        <p:grpSpPr>
          <a:xfrm>
            <a:off x="2321750" y="1313765"/>
            <a:ext cx="4369439" cy="4885718"/>
            <a:chOff x="2321750" y="1313765"/>
            <a:chExt cx="4369439" cy="4885718"/>
          </a:xfrm>
        </p:grpSpPr>
        <p:sp>
          <p:nvSpPr>
            <p:cNvPr id="6" name="Rectangle 5"/>
            <p:cNvSpPr/>
            <p:nvPr/>
          </p:nvSpPr>
          <p:spPr>
            <a:xfrm>
              <a:off x="3761910" y="1313765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481990" y="1695603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18883" y="3248980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771800" y="3603815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626895" y="3891847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66064" y="5499230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21750" y="5839443"/>
              <a:ext cx="1125125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28626" y="2292873"/>
            <a:ext cx="2403814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This is a </a:t>
            </a:r>
            <a:r>
              <a:rPr lang="en-GB" u="sng" dirty="0" smtClean="0">
                <a:solidFill>
                  <a:srgbClr val="FF0000"/>
                </a:solidFill>
              </a:rPr>
              <a:t>Work</a:t>
            </a:r>
            <a:r>
              <a:rPr lang="en-GB" dirty="0" smtClean="0"/>
              <a:t>shop: Please participate actively in the discussions.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3518883" y="1534965"/>
            <a:ext cx="3811650" cy="4304478"/>
            <a:chOff x="3518883" y="1534965"/>
            <a:chExt cx="3811650" cy="4304478"/>
          </a:xfrm>
        </p:grpSpPr>
        <p:cxnSp>
          <p:nvCxnSpPr>
            <p:cNvPr id="17" name="Straight Arrow Connector 16"/>
            <p:cNvCxnSpPr>
              <a:endCxn id="7" idx="3"/>
            </p:cNvCxnSpPr>
            <p:nvPr/>
          </p:nvCxnSpPr>
          <p:spPr>
            <a:xfrm flipH="1" flipV="1">
              <a:off x="5607115" y="1875623"/>
              <a:ext cx="521512" cy="101741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4" idx="2"/>
            </p:cNvCxnSpPr>
            <p:nvPr/>
          </p:nvCxnSpPr>
          <p:spPr>
            <a:xfrm flipH="1">
              <a:off x="6281027" y="3493202"/>
              <a:ext cx="1049506" cy="199869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4" idx="2"/>
            </p:cNvCxnSpPr>
            <p:nvPr/>
          </p:nvCxnSpPr>
          <p:spPr>
            <a:xfrm flipH="1">
              <a:off x="3518883" y="3493202"/>
              <a:ext cx="3811650" cy="23462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8" idx="3"/>
            </p:cNvCxnSpPr>
            <p:nvPr/>
          </p:nvCxnSpPr>
          <p:spPr>
            <a:xfrm flipH="1">
              <a:off x="4644008" y="2912079"/>
              <a:ext cx="1484618" cy="5169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endCxn id="9" idx="3"/>
            </p:cNvCxnSpPr>
            <p:nvPr/>
          </p:nvCxnSpPr>
          <p:spPr>
            <a:xfrm flipH="1">
              <a:off x="3896925" y="3480664"/>
              <a:ext cx="2231701" cy="3031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10" idx="3"/>
            </p:cNvCxnSpPr>
            <p:nvPr/>
          </p:nvCxnSpPr>
          <p:spPr>
            <a:xfrm flipH="1">
              <a:off x="4752020" y="3502637"/>
              <a:ext cx="1986207" cy="56923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14" idx="0"/>
            </p:cNvCxnSpPr>
            <p:nvPr/>
          </p:nvCxnSpPr>
          <p:spPr>
            <a:xfrm flipH="1" flipV="1">
              <a:off x="4887035" y="1534965"/>
              <a:ext cx="2443498" cy="75790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881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organizing this event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58062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Veronique Wedlake   </a:t>
            </a:r>
            <a:br>
              <a:rPr lang="en-GB" dirty="0" smtClean="0"/>
            </a:br>
            <a:r>
              <a:rPr lang="en-GB" dirty="0" smtClean="0"/>
              <a:t>                                          </a:t>
            </a:r>
            <a:r>
              <a:rPr lang="en-GB" i="1" dirty="0" smtClean="0"/>
              <a:t>Secretary and Leader of the organization team</a:t>
            </a:r>
            <a:br>
              <a:rPr lang="en-GB" i="1" dirty="0" smtClean="0"/>
            </a:br>
            <a:r>
              <a:rPr lang="en-GB" dirty="0" smtClean="0"/>
              <a:t>                                             </a:t>
            </a:r>
            <a:r>
              <a:rPr lang="en-GB" b="0" dirty="0" smtClean="0"/>
              <a:t> ….nothing would work without her!</a:t>
            </a:r>
            <a:br>
              <a:rPr lang="en-GB" b="0" dirty="0" smtClean="0"/>
            </a:br>
            <a:endParaRPr lang="en-GB" b="0" dirty="0" smtClean="0"/>
          </a:p>
          <a:p>
            <a:r>
              <a:rPr lang="en-GB" dirty="0" smtClean="0"/>
              <a:t>Local organization team (SSD):</a:t>
            </a:r>
            <a:r>
              <a:rPr lang="en-GB" sz="1800" b="0" dirty="0" smtClean="0"/>
              <a:t>  </a:t>
            </a:r>
            <a:r>
              <a:rPr lang="en-GB" sz="1800" b="0" dirty="0" smtClean="0">
                <a:solidFill>
                  <a:schemeClr val="tx1"/>
                </a:solidFill>
              </a:rPr>
              <a:t>Matteo, Ruddy, Yana</a:t>
            </a:r>
            <a:r>
              <a:rPr lang="en-GB" sz="1800" b="0" dirty="0">
                <a:solidFill>
                  <a:schemeClr val="tx1"/>
                </a:solidFill>
              </a:rPr>
              <a:t>, </a:t>
            </a:r>
            <a:r>
              <a:rPr lang="en-GB" sz="1800" b="0" dirty="0" smtClean="0">
                <a:solidFill>
                  <a:schemeClr val="tx1"/>
                </a:solidFill>
              </a:rPr>
              <a:t>Pedro, Esteban, William,.…SSD team.</a:t>
            </a:r>
            <a:r>
              <a:rPr lang="en-GB" b="0" dirty="0" smtClean="0"/>
              <a:t/>
            </a:r>
            <a:br>
              <a:rPr lang="en-GB" b="0" dirty="0" smtClean="0"/>
            </a:br>
            <a:endParaRPr lang="en-GB" b="0" dirty="0" smtClean="0"/>
          </a:p>
          <a:p>
            <a:r>
              <a:rPr lang="en-GB" dirty="0" smtClean="0"/>
              <a:t>Session Chairs and Discussion Convenors</a:t>
            </a:r>
            <a:r>
              <a:rPr lang="en-GB" b="0" dirty="0" smtClean="0"/>
              <a:t>: </a:t>
            </a:r>
            <a:br>
              <a:rPr lang="en-GB" b="0" dirty="0" smtClean="0"/>
            </a:br>
            <a:r>
              <a:rPr lang="en-GB" b="0" dirty="0" smtClean="0"/>
              <a:t>                          </a:t>
            </a:r>
            <a:r>
              <a:rPr lang="en-GB" b="0" dirty="0" smtClean="0">
                <a:solidFill>
                  <a:schemeClr val="tx1"/>
                </a:solidFill>
              </a:rPr>
              <a:t>Gregor, Gian, Eckhart, </a:t>
            </a:r>
            <a:r>
              <a:rPr lang="en-GB" b="0" dirty="0" err="1" smtClean="0">
                <a:solidFill>
                  <a:schemeClr val="tx1"/>
                </a:solidFill>
              </a:rPr>
              <a:t>Salva</a:t>
            </a:r>
            <a:r>
              <a:rPr lang="en-GB" b="0" dirty="0" smtClean="0">
                <a:solidFill>
                  <a:schemeClr val="tx1"/>
                </a:solidFill>
              </a:rPr>
              <a:t>, Giulio, </a:t>
            </a:r>
            <a:r>
              <a:rPr lang="en-GB" b="0" i="1" dirty="0" smtClean="0">
                <a:solidFill>
                  <a:schemeClr val="tx1"/>
                </a:solidFill>
              </a:rPr>
              <a:t>Ivan,…… Marco, Joern </a:t>
            </a:r>
            <a:br>
              <a:rPr lang="en-GB" b="0" i="1" dirty="0" smtClean="0">
                <a:solidFill>
                  <a:schemeClr val="tx1"/>
                </a:solidFill>
              </a:rPr>
            </a:br>
            <a:endParaRPr lang="en-GB" b="0" i="1" dirty="0" smtClean="0">
              <a:solidFill>
                <a:schemeClr val="tx1"/>
              </a:solidFill>
            </a:endParaRPr>
          </a:p>
          <a:p>
            <a:r>
              <a:rPr lang="en-GB" b="0" i="1" dirty="0" smtClean="0">
                <a:solidFill>
                  <a:schemeClr val="tx1"/>
                </a:solidFill>
              </a:rPr>
              <a:t>Special greetings and thanks to Ioana, </a:t>
            </a:r>
            <a:br>
              <a:rPr lang="en-GB" b="0" i="1" dirty="0" smtClean="0">
                <a:solidFill>
                  <a:schemeClr val="tx1"/>
                </a:solidFill>
              </a:rPr>
            </a:br>
            <a:r>
              <a:rPr lang="en-GB" b="0" i="1" dirty="0" smtClean="0">
                <a:solidFill>
                  <a:schemeClr val="tx1"/>
                </a:solidFill>
              </a:rPr>
              <a:t>           who could not come ….she became grandma..</a:t>
            </a:r>
            <a:r>
              <a:rPr lang="en-GB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  <a:br>
              <a:rPr lang="en-GB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GB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        ..but prepared the discussion session on defects and will try to connect on </a:t>
            </a:r>
            <a:r>
              <a:rPr lang="en-GB" b="0" i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vidyo</a:t>
            </a:r>
            <a:r>
              <a:rPr lang="en-GB" b="0" dirty="0" smtClean="0">
                <a:solidFill>
                  <a:schemeClr val="tx1"/>
                </a:solidFill>
              </a:rPr>
              <a:t/>
            </a:r>
            <a:br>
              <a:rPr lang="en-GB" b="0" dirty="0" smtClean="0">
                <a:solidFill>
                  <a:schemeClr val="tx1"/>
                </a:solidFill>
              </a:rPr>
            </a:br>
            <a:endParaRPr lang="en-GB" b="0" dirty="0" smtClean="0">
              <a:solidFill>
                <a:schemeClr val="tx1"/>
              </a:solidFill>
            </a:endParaRPr>
          </a:p>
          <a:p>
            <a:r>
              <a:rPr lang="en-GB" b="0" dirty="0" smtClean="0"/>
              <a:t>All </a:t>
            </a:r>
            <a:r>
              <a:rPr lang="en-GB" dirty="0" smtClean="0"/>
              <a:t>speakers</a:t>
            </a:r>
            <a:r>
              <a:rPr lang="en-GB" b="0" dirty="0" smtClean="0"/>
              <a:t> </a:t>
            </a:r>
            <a:r>
              <a:rPr lang="en-GB" dirty="0" smtClean="0"/>
              <a:t>for their contributions</a:t>
            </a:r>
            <a:r>
              <a:rPr lang="en-GB" b="0" dirty="0" smtClean="0"/>
              <a:t> and </a:t>
            </a:r>
            <a:r>
              <a:rPr lang="en-GB" dirty="0" smtClean="0"/>
              <a:t>for keeping the time</a:t>
            </a:r>
            <a:r>
              <a:rPr lang="en-GB" b="0" dirty="0" smtClean="0"/>
              <a:t>!</a:t>
            </a:r>
            <a:br>
              <a:rPr lang="en-GB" b="0" dirty="0" smtClean="0"/>
            </a:br>
            <a:endParaRPr lang="en-GB" b="0" dirty="0" smtClean="0"/>
          </a:p>
          <a:p>
            <a:r>
              <a:rPr lang="en-GB" b="0" dirty="0" smtClean="0"/>
              <a:t>….for keeping the RD50 budget in shape while being retired in Brazil: </a:t>
            </a:r>
            <a:r>
              <a:rPr lang="en-GB" dirty="0" smtClean="0"/>
              <a:t>Maurice Glaser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800" dirty="0" smtClean="0"/>
              <a:t>                           Enjoy the Workshop!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7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28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0"/>
            <a:ext cx="7200800" cy="80642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Radiation Damage in LHC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0" y="863715"/>
            <a:ext cx="9001000" cy="5904656"/>
          </a:xfrm>
        </p:spPr>
        <p:txBody>
          <a:bodyPr>
            <a:normAutofit/>
          </a:bodyPr>
          <a:lstStyle/>
          <a:p>
            <a:r>
              <a:rPr lang="en-GB" dirty="0" smtClean="0"/>
              <a:t>Radiation Effects at LHC Experiments and Impact on Operation and Performance</a:t>
            </a:r>
          </a:p>
          <a:p>
            <a:pPr lvl="1"/>
            <a:r>
              <a:rPr lang="en-GB" dirty="0" smtClean="0"/>
              <a:t>Common Workshop: (ALICE), ATLAS, CMS, </a:t>
            </a:r>
            <a:r>
              <a:rPr lang="en-GB" dirty="0" err="1" smtClean="0"/>
              <a:t>LHCb</a:t>
            </a:r>
            <a:r>
              <a:rPr lang="en-GB" dirty="0" smtClean="0"/>
              <a:t>, </a:t>
            </a:r>
            <a:r>
              <a:rPr lang="en-GB" dirty="0"/>
              <a:t>RD50  </a:t>
            </a:r>
            <a:r>
              <a:rPr lang="en-GB" b="0" dirty="0" smtClean="0"/>
              <a:t>[</a:t>
            </a:r>
            <a:r>
              <a:rPr lang="en-GB" b="0" dirty="0" smtClean="0">
                <a:hlinkClick r:id="rId2"/>
              </a:rPr>
              <a:t>https</a:t>
            </a:r>
            <a:r>
              <a:rPr lang="en-GB" b="0" dirty="0">
                <a:hlinkClick r:id="rId2"/>
              </a:rPr>
              <a:t>://indico.cern.ch/event/695271</a:t>
            </a:r>
            <a:r>
              <a:rPr lang="en-GB" b="0" dirty="0" smtClean="0">
                <a:hlinkClick r:id="rId2"/>
              </a:rPr>
              <a:t>/</a:t>
            </a:r>
            <a:r>
              <a:rPr lang="en-GB" b="0" dirty="0" smtClean="0"/>
              <a:t>]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CERN, 11-12 February 2019</a:t>
            </a:r>
            <a:r>
              <a:rPr lang="en-GB" b="0" dirty="0" smtClean="0"/>
              <a:t/>
            </a:r>
            <a:br>
              <a:rPr lang="en-GB" b="0" dirty="0" smtClean="0"/>
            </a:br>
            <a:endParaRPr lang="en-GB" b="0" dirty="0" smtClean="0"/>
          </a:p>
          <a:p>
            <a:pPr lvl="1"/>
            <a:r>
              <a:rPr lang="en-GB" dirty="0" smtClean="0"/>
              <a:t>4 sessions:</a:t>
            </a:r>
          </a:p>
          <a:p>
            <a:pPr lvl="2"/>
            <a:r>
              <a:rPr lang="en-GB" dirty="0"/>
              <a:t>Sensor </a:t>
            </a:r>
            <a:r>
              <a:rPr lang="en-GB" dirty="0" smtClean="0"/>
              <a:t>Measurements</a:t>
            </a:r>
          </a:p>
          <a:p>
            <a:pPr lvl="2"/>
            <a:r>
              <a:rPr lang="en-GB" dirty="0" smtClean="0"/>
              <a:t>Electronics/Optoelectronics</a:t>
            </a:r>
          </a:p>
          <a:p>
            <a:pPr lvl="2"/>
            <a:r>
              <a:rPr lang="en-GB" dirty="0"/>
              <a:t>Radiation Background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Simulation and Monitoring</a:t>
            </a:r>
          </a:p>
          <a:p>
            <a:pPr lvl="2"/>
            <a:r>
              <a:rPr lang="en-GB" dirty="0"/>
              <a:t>Sensor </a:t>
            </a:r>
            <a:r>
              <a:rPr lang="en-GB" dirty="0" smtClean="0"/>
              <a:t>Simulation</a:t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dirty="0" smtClean="0"/>
              <a:t>Last Workshop statistics: </a:t>
            </a:r>
          </a:p>
          <a:p>
            <a:pPr lvl="2"/>
            <a:r>
              <a:rPr lang="en-GB" dirty="0" smtClean="0"/>
              <a:t>124 participants</a:t>
            </a:r>
          </a:p>
          <a:p>
            <a:pPr lvl="2"/>
            <a:r>
              <a:rPr lang="en-GB" dirty="0" smtClean="0"/>
              <a:t>32 talks, discussion sessions</a:t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dirty="0"/>
              <a:t>More details in first session of this Workshop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RD50 Nov.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8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2227">
            <a:off x="3781751" y="2189085"/>
            <a:ext cx="4965226" cy="371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8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17304</TotalTime>
  <Words>539</Words>
  <Application>Microsoft Office PowerPoint</Application>
  <PresentationFormat>On-screen Show (4:3)</PresentationFormat>
  <Paragraphs>131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Times New Roman</vt:lpstr>
      <vt:lpstr>Wingdings</vt:lpstr>
      <vt:lpstr>Michaels presentation</vt:lpstr>
      <vt:lpstr>Welcome to the 33rd RD50 Workshop Radiation hard semiconductor devices  for very high luminosity colliders</vt:lpstr>
      <vt:lpstr>The RD50 Collaboration</vt:lpstr>
      <vt:lpstr>RD50 Organizational Structure</vt:lpstr>
      <vt:lpstr>Latest News from the LHCC</vt:lpstr>
      <vt:lpstr>Workshop participation…</vt:lpstr>
      <vt:lpstr>Agenda</vt:lpstr>
      <vt:lpstr>Thanks for organizing this event</vt:lpstr>
      <vt:lpstr>Radiation Damage in LHC Experiments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Moll</dc:creator>
  <cp:lastModifiedBy>Michael Moll</cp:lastModifiedBy>
  <cp:revision>1010</cp:revision>
  <cp:lastPrinted>2017-05-09T22:20:07Z</cp:lastPrinted>
  <dcterms:created xsi:type="dcterms:W3CDTF">2012-04-12T14:25:35Z</dcterms:created>
  <dcterms:modified xsi:type="dcterms:W3CDTF">2018-11-25T13:31:34Z</dcterms:modified>
</cp:coreProperties>
</file>