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270" r:id="rId6"/>
    <p:sldId id="259" r:id="rId7"/>
    <p:sldId id="267" r:id="rId8"/>
    <p:sldId id="269" r:id="rId9"/>
    <p:sldId id="274" r:id="rId10"/>
    <p:sldId id="265" r:id="rId11"/>
    <p:sldId id="268" r:id="rId12"/>
    <p:sldId id="273" r:id="rId13"/>
    <p:sldId id="272" r:id="rId14"/>
    <p:sldId id="266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55" d="100"/>
          <a:sy n="155" d="100"/>
        </p:scale>
        <p:origin x="125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Niobium </a:t>
            </a:r>
            <a:r>
              <a:rPr lang="fr-CH" dirty="0" err="1" smtClean="0"/>
              <a:t>welding</a:t>
            </a:r>
            <a:r>
              <a:rPr lang="fr-CH" dirty="0" smtClean="0"/>
              <a:t> tests at CERN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Thomas </a:t>
            </a:r>
            <a:r>
              <a:rPr lang="fr-CH" dirty="0" err="1" smtClean="0"/>
              <a:t>Demazière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04-09-2018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4546848" cy="639762"/>
          </a:xfrm>
        </p:spPr>
        <p:txBody>
          <a:bodyPr/>
          <a:lstStyle/>
          <a:p>
            <a:r>
              <a:rPr lang="fr-CH" dirty="0" smtClean="0"/>
              <a:t>Niobium and </a:t>
            </a:r>
            <a:r>
              <a:rPr lang="fr-CH" dirty="0" err="1" smtClean="0"/>
              <a:t>NbTi</a:t>
            </a:r>
            <a:r>
              <a:rPr lang="fr-CH" dirty="0" smtClean="0"/>
              <a:t> </a:t>
            </a:r>
            <a:r>
              <a:rPr lang="fr-CH" dirty="0" err="1" smtClean="0"/>
              <a:t>welded</a:t>
            </a:r>
            <a:r>
              <a:rPr lang="fr-CH" dirty="0" smtClean="0"/>
              <a:t> at CERN : 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8229600" cy="3171800"/>
          </a:xfrm>
        </p:spPr>
        <p:txBody>
          <a:bodyPr>
            <a:normAutofit/>
          </a:bodyPr>
          <a:lstStyle/>
          <a:p>
            <a:r>
              <a:rPr lang="fr-CH" dirty="0" smtClean="0"/>
              <a:t>No </a:t>
            </a:r>
            <a:r>
              <a:rPr lang="fr-CH" dirty="0" err="1" smtClean="0"/>
              <a:t>particular</a:t>
            </a:r>
            <a:r>
              <a:rPr lang="fr-CH" dirty="0" smtClean="0"/>
              <a:t> </a:t>
            </a:r>
            <a:r>
              <a:rPr lang="fr-CH" dirty="0" err="1" smtClean="0"/>
              <a:t>defects</a:t>
            </a:r>
            <a:r>
              <a:rPr lang="fr-CH" dirty="0" smtClean="0"/>
              <a:t> </a:t>
            </a:r>
            <a:r>
              <a:rPr lang="fr-CH" dirty="0" err="1" smtClean="0"/>
              <a:t>observed</a:t>
            </a:r>
            <a:endParaRPr lang="fr-CH" dirty="0" smtClean="0"/>
          </a:p>
          <a:p>
            <a:endParaRPr lang="fr-CH" dirty="0"/>
          </a:p>
          <a:p>
            <a:r>
              <a:rPr lang="fr-CH" dirty="0" err="1" smtClean="0"/>
              <a:t>Easier</a:t>
            </a:r>
            <a:r>
              <a:rPr lang="fr-CH" dirty="0" smtClean="0"/>
              <a:t> </a:t>
            </a:r>
            <a:r>
              <a:rPr lang="fr-CH" dirty="0" err="1" smtClean="0"/>
              <a:t>parameter</a:t>
            </a:r>
            <a:r>
              <a:rPr lang="fr-CH" dirty="0" smtClean="0"/>
              <a:t> setting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copper</a:t>
            </a:r>
            <a:endParaRPr lang="fr-CH" dirty="0" smtClean="0"/>
          </a:p>
          <a:p>
            <a:endParaRPr lang="fr-CH" dirty="0"/>
          </a:p>
          <a:p>
            <a:r>
              <a:rPr lang="fr-CH" dirty="0" err="1" smtClean="0"/>
              <a:t>Difficulties</a:t>
            </a:r>
            <a:r>
              <a:rPr lang="fr-CH" dirty="0" smtClean="0"/>
              <a:t> come </a:t>
            </a:r>
            <a:r>
              <a:rPr lang="fr-CH" dirty="0" err="1" smtClean="0"/>
              <a:t>mostly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high </a:t>
            </a:r>
            <a:r>
              <a:rPr lang="fr-CH" dirty="0" err="1" smtClean="0"/>
              <a:t>quality</a:t>
            </a:r>
            <a:r>
              <a:rPr lang="fr-CH" dirty="0" smtClean="0"/>
              <a:t> </a:t>
            </a:r>
            <a:r>
              <a:rPr lang="fr-CH" dirty="0" err="1" smtClean="0"/>
              <a:t>requirement</a:t>
            </a:r>
            <a:r>
              <a:rPr lang="fr-CH" dirty="0" smtClean="0"/>
              <a:t> and </a:t>
            </a:r>
            <a:r>
              <a:rPr lang="fr-CH" dirty="0" err="1" smtClean="0"/>
              <a:t>complicated</a:t>
            </a:r>
            <a:r>
              <a:rPr lang="fr-CH" dirty="0" smtClean="0"/>
              <a:t> design and </a:t>
            </a:r>
            <a:r>
              <a:rPr lang="fr-CH" dirty="0" err="1" smtClean="0"/>
              <a:t>tooling</a:t>
            </a:r>
            <a:r>
              <a:rPr lang="fr-CH" dirty="0" smtClean="0"/>
              <a:t> </a:t>
            </a:r>
            <a:r>
              <a:rPr lang="fr-CH" dirty="0" err="1" smtClean="0"/>
              <a:t>assemblies</a:t>
            </a:r>
            <a:r>
              <a:rPr lang="fr-CH" dirty="0" smtClean="0"/>
              <a:t> </a:t>
            </a:r>
          </a:p>
          <a:p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43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Weldabilty</a:t>
            </a:r>
            <a:r>
              <a:rPr lang="fr-CH" dirty="0" smtClean="0"/>
              <a:t> of Nb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4040188" cy="341560"/>
          </a:xfrm>
        </p:spPr>
        <p:txBody>
          <a:bodyPr/>
          <a:lstStyle/>
          <a:p>
            <a:r>
              <a:rPr lang="fr-CH" dirty="0" smtClean="0"/>
              <a:t>Niobium </a:t>
            </a:r>
            <a:r>
              <a:rPr lang="fr-CH" dirty="0" err="1" smtClean="0"/>
              <a:t>welded</a:t>
            </a:r>
            <a:r>
              <a:rPr lang="fr-CH" dirty="0" smtClean="0"/>
              <a:t> at CERN : 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707070"/>
            <a:ext cx="5770984" cy="1443608"/>
          </a:xfrm>
        </p:spPr>
        <p:txBody>
          <a:bodyPr>
            <a:normAutofit/>
          </a:bodyPr>
          <a:lstStyle/>
          <a:p>
            <a:r>
              <a:rPr lang="fr-CH" dirty="0" smtClean="0"/>
              <a:t>RRR300 (99%)</a:t>
            </a:r>
          </a:p>
          <a:p>
            <a:r>
              <a:rPr lang="fr-CH" dirty="0" smtClean="0"/>
              <a:t>RRR40 for RFD </a:t>
            </a:r>
            <a:r>
              <a:rPr lang="fr-CH" dirty="0" err="1" smtClean="0"/>
              <a:t>welding</a:t>
            </a:r>
            <a:r>
              <a:rPr lang="fr-CH" dirty="0" smtClean="0"/>
              <a:t> tests to come</a:t>
            </a:r>
          </a:p>
          <a:p>
            <a:r>
              <a:rPr lang="fr-CH" dirty="0" smtClean="0"/>
              <a:t>3D </a:t>
            </a:r>
            <a:r>
              <a:rPr lang="fr-CH" dirty="0" err="1" smtClean="0"/>
              <a:t>printed</a:t>
            </a:r>
            <a:r>
              <a:rPr lang="fr-CH" dirty="0" smtClean="0"/>
              <a:t> Niobium (1 test </a:t>
            </a:r>
            <a:r>
              <a:rPr lang="fr-CH" dirty="0" err="1" smtClean="0"/>
              <a:t>only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985263"/>
            <a:ext cx="2623830" cy="1347139"/>
          </a:xfrm>
          <a:prstGeom prst="rect">
            <a:avLst/>
          </a:prstGeom>
        </p:spPr>
      </p:pic>
      <p:sp>
        <p:nvSpPr>
          <p:cNvPr id="12" name="Espace réservé du texte 2"/>
          <p:cNvSpPr>
            <a:spLocks noGrp="1"/>
          </p:cNvSpPr>
          <p:nvPr>
            <p:ph type="body" idx="1"/>
          </p:nvPr>
        </p:nvSpPr>
        <p:spPr>
          <a:xfrm>
            <a:off x="454689" y="3443074"/>
            <a:ext cx="4040188" cy="341560"/>
          </a:xfrm>
        </p:spPr>
        <p:txBody>
          <a:bodyPr/>
          <a:lstStyle/>
          <a:p>
            <a:r>
              <a:rPr lang="fr-CH" dirty="0" smtClean="0"/>
              <a:t>Niobium </a:t>
            </a:r>
            <a:r>
              <a:rPr lang="fr-CH" dirty="0" err="1" smtClean="0"/>
              <a:t>welding</a:t>
            </a:r>
            <a:r>
              <a:rPr lang="fr-CH" dirty="0" smtClean="0"/>
              <a:t> </a:t>
            </a:r>
            <a:r>
              <a:rPr lang="fr-CH" dirty="0" err="1" smtClean="0"/>
              <a:t>processes</a:t>
            </a:r>
            <a:r>
              <a:rPr lang="fr-CH" dirty="0" smtClean="0"/>
              <a:t> : </a:t>
            </a:r>
            <a:endParaRPr lang="en-GB" dirty="0"/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2"/>
          </p:nvPr>
        </p:nvSpPr>
        <p:spPr>
          <a:xfrm>
            <a:off x="454689" y="4227308"/>
            <a:ext cx="5770984" cy="1443608"/>
          </a:xfrm>
        </p:spPr>
        <p:txBody>
          <a:bodyPr>
            <a:normAutofit/>
          </a:bodyPr>
          <a:lstStyle/>
          <a:p>
            <a:r>
              <a:rPr lang="fr-CH" dirty="0" smtClean="0"/>
              <a:t>EBW</a:t>
            </a:r>
          </a:p>
          <a:p>
            <a:r>
              <a:rPr lang="fr-CH" dirty="0" err="1" smtClean="0"/>
              <a:t>Manual</a:t>
            </a:r>
            <a:r>
              <a:rPr lang="fr-CH" dirty="0" smtClean="0"/>
              <a:t> TIG in </a:t>
            </a:r>
            <a:r>
              <a:rPr lang="fr-CH" dirty="0" err="1" smtClean="0"/>
              <a:t>glove</a:t>
            </a:r>
            <a:r>
              <a:rPr lang="fr-CH" dirty="0" smtClean="0"/>
              <a:t> box (</a:t>
            </a:r>
            <a:r>
              <a:rPr lang="fr-CH" dirty="0" err="1" smtClean="0"/>
              <a:t>sputtering</a:t>
            </a:r>
            <a:r>
              <a:rPr lang="fr-CH" dirty="0" smtClean="0"/>
              <a:t> cathodes,…)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0" t="30450" r="25801" b="36965"/>
          <a:stretch/>
        </p:blipFill>
        <p:spPr>
          <a:xfrm>
            <a:off x="6319583" y="3443074"/>
            <a:ext cx="2297015" cy="178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189972"/>
              </p:ext>
            </p:extLst>
          </p:nvPr>
        </p:nvGraphicFramePr>
        <p:xfrm>
          <a:off x="754067" y="98000"/>
          <a:ext cx="7777933" cy="348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7893">
                  <a:extLst>
                    <a:ext uri="{9D8B030D-6E8A-4147-A177-3AD203B41FA5}">
                      <a16:colId xmlns:a16="http://schemas.microsoft.com/office/drawing/2014/main" val="342401856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64929965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157287778"/>
                    </a:ext>
                  </a:extLst>
                </a:gridCol>
                <a:gridCol w="1439720">
                  <a:extLst>
                    <a:ext uri="{9D8B030D-6E8A-4147-A177-3AD203B41FA5}">
                      <a16:colId xmlns:a16="http://schemas.microsoft.com/office/drawing/2014/main" val="2289758622"/>
                    </a:ext>
                  </a:extLst>
                </a:gridCol>
              </a:tblGrid>
              <a:tr h="4147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Properties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Niobium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Nb45Ti55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Copper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201587"/>
                  </a:ext>
                </a:extLst>
              </a:tr>
              <a:tr h="414740">
                <a:tc>
                  <a:txBody>
                    <a:bodyPr/>
                    <a:lstStyle/>
                    <a:p>
                      <a:pPr algn="l"/>
                      <a:r>
                        <a:rPr lang="fr-CH" dirty="0" smtClean="0"/>
                        <a:t>Thermal </a:t>
                      </a:r>
                      <a:r>
                        <a:rPr lang="fr-CH" dirty="0" err="1" smtClean="0"/>
                        <a:t>conductivity</a:t>
                      </a:r>
                      <a:r>
                        <a:rPr lang="fr-CH" dirty="0" smtClean="0"/>
                        <a:t> (W.m</a:t>
                      </a:r>
                      <a:r>
                        <a:rPr lang="fr-CH" baseline="30000" dirty="0" smtClean="0"/>
                        <a:t>-1</a:t>
                      </a:r>
                      <a:r>
                        <a:rPr lang="fr-CH" dirty="0" smtClean="0"/>
                        <a:t>.K</a:t>
                      </a:r>
                      <a:r>
                        <a:rPr lang="fr-CH" baseline="30000" dirty="0" smtClean="0"/>
                        <a:t>-1</a:t>
                      </a:r>
                      <a:r>
                        <a:rPr lang="fr-CH" baseline="0" dirty="0" smtClean="0"/>
                        <a:t>)</a:t>
                      </a:r>
                      <a:endParaRPr lang="en-GB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400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053935"/>
                  </a:ext>
                </a:extLst>
              </a:tr>
              <a:tr h="414740">
                <a:tc>
                  <a:txBody>
                    <a:bodyPr/>
                    <a:lstStyle/>
                    <a:p>
                      <a:pPr algn="l"/>
                      <a:r>
                        <a:rPr lang="fr-CH" dirty="0" err="1" smtClean="0"/>
                        <a:t>Melting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temperature</a:t>
                      </a:r>
                      <a:r>
                        <a:rPr lang="fr-CH" baseline="0" dirty="0" smtClean="0"/>
                        <a:t> (°C)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2500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1900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1080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4121164"/>
                  </a:ext>
                </a:extLst>
              </a:tr>
              <a:tr h="414740">
                <a:tc>
                  <a:txBody>
                    <a:bodyPr/>
                    <a:lstStyle/>
                    <a:p>
                      <a:pPr algn="l"/>
                      <a:r>
                        <a:rPr lang="fr-CH" dirty="0" err="1" smtClean="0"/>
                        <a:t>Density</a:t>
                      </a:r>
                      <a:r>
                        <a:rPr lang="fr-CH" dirty="0" smtClean="0"/>
                        <a:t> (g.cm</a:t>
                      </a:r>
                      <a:r>
                        <a:rPr lang="fr-CH" baseline="30000" dirty="0" smtClean="0"/>
                        <a:t>-3</a:t>
                      </a:r>
                      <a:r>
                        <a:rPr lang="fr-CH" baseline="0" dirty="0" smtClean="0"/>
                        <a:t>)</a:t>
                      </a:r>
                      <a:endParaRPr lang="en-GB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8.57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5.7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8.96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4186797"/>
                  </a:ext>
                </a:extLst>
              </a:tr>
              <a:tr h="414740">
                <a:tc>
                  <a:txBody>
                    <a:bodyPr/>
                    <a:lstStyle/>
                    <a:p>
                      <a:pPr algn="l"/>
                      <a:r>
                        <a:rPr lang="fr-CH" dirty="0" err="1" smtClean="0"/>
                        <a:t>Linear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energy</a:t>
                      </a:r>
                      <a:r>
                        <a:rPr lang="fr-CH" baseline="0" dirty="0" smtClean="0"/>
                        <a:t> to </a:t>
                      </a:r>
                      <a:r>
                        <a:rPr lang="fr-CH" baseline="0" dirty="0" err="1" smtClean="0"/>
                        <a:t>weld</a:t>
                      </a:r>
                      <a:r>
                        <a:rPr lang="fr-CH" baseline="0" dirty="0" smtClean="0"/>
                        <a:t> 3 mm (J/mm)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225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300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9218640"/>
                  </a:ext>
                </a:extLst>
              </a:tr>
              <a:tr h="1022646">
                <a:tc>
                  <a:txBody>
                    <a:bodyPr/>
                    <a:lstStyle/>
                    <a:p>
                      <a:pPr algn="l"/>
                      <a:r>
                        <a:rPr lang="fr-CH" dirty="0" smtClean="0"/>
                        <a:t>plasma </a:t>
                      </a:r>
                      <a:r>
                        <a:rPr lang="fr-CH" dirty="0" err="1" smtClean="0"/>
                        <a:t>color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during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welding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bright</a:t>
                      </a:r>
                      <a:r>
                        <a:rPr lang="fr-CH" baseline="0" dirty="0" smtClean="0"/>
                        <a:t> w</a:t>
                      </a:r>
                      <a:r>
                        <a:rPr lang="fr-CH" dirty="0" smtClean="0"/>
                        <a:t>hite (RRR300)</a:t>
                      </a:r>
                    </a:p>
                    <a:p>
                      <a:pPr algn="ctr"/>
                      <a:r>
                        <a:rPr lang="fr-CH" dirty="0" err="1" smtClean="0"/>
                        <a:t>bright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red</a:t>
                      </a:r>
                      <a:r>
                        <a:rPr lang="fr-CH" dirty="0" smtClean="0"/>
                        <a:t> </a:t>
                      </a:r>
                    </a:p>
                    <a:p>
                      <a:pPr algn="ctr"/>
                      <a:r>
                        <a:rPr lang="fr-CH" dirty="0" smtClean="0"/>
                        <a:t>(500 ppm)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green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394579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003528"/>
            <a:ext cx="2174754" cy="24688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2099" y="4003529"/>
            <a:ext cx="3191479" cy="24688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44208" y="3811100"/>
            <a:ext cx="254219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Copper</a:t>
            </a:r>
          </a:p>
          <a:p>
            <a:r>
              <a:rPr lang="fr-CH" dirty="0" err="1" smtClean="0"/>
              <a:t>Beam</a:t>
            </a:r>
            <a:r>
              <a:rPr lang="fr-CH" dirty="0" smtClean="0"/>
              <a:t> power : 10 kW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74466" y="3759586"/>
            <a:ext cx="222833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Niobium</a:t>
            </a:r>
          </a:p>
          <a:p>
            <a:r>
              <a:rPr lang="fr-CH" dirty="0" err="1" smtClean="0"/>
              <a:t>Beam</a:t>
            </a:r>
            <a:r>
              <a:rPr lang="fr-CH" dirty="0" smtClean="0"/>
              <a:t> power : 5 kW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Weldabilty</a:t>
            </a:r>
            <a:r>
              <a:rPr lang="fr-CH" dirty="0" smtClean="0"/>
              <a:t> of Nb RRR300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Typical</a:t>
            </a:r>
            <a:r>
              <a:rPr lang="fr-CH" dirty="0" smtClean="0"/>
              <a:t> joint </a:t>
            </a:r>
            <a:r>
              <a:rPr lang="fr-CH" dirty="0" err="1" smtClean="0"/>
              <a:t>preparation</a:t>
            </a:r>
            <a:r>
              <a:rPr lang="fr-CH" dirty="0" smtClean="0"/>
              <a:t> : 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54994"/>
            <a:ext cx="5338936" cy="1718022"/>
          </a:xfrm>
        </p:spPr>
        <p:txBody>
          <a:bodyPr>
            <a:normAutofit fontScale="85000" lnSpcReduction="20000"/>
          </a:bodyPr>
          <a:lstStyle/>
          <a:p>
            <a:r>
              <a:rPr lang="fr-CH" dirty="0" err="1" smtClean="0"/>
              <a:t>Machined</a:t>
            </a:r>
            <a:r>
              <a:rPr lang="fr-CH" dirty="0" smtClean="0"/>
              <a:t> </a:t>
            </a:r>
            <a:r>
              <a:rPr lang="fr-CH" dirty="0" err="1" smtClean="0"/>
              <a:t>welded</a:t>
            </a:r>
            <a:r>
              <a:rPr lang="fr-CH" dirty="0" smtClean="0"/>
              <a:t> interface</a:t>
            </a:r>
          </a:p>
          <a:p>
            <a:r>
              <a:rPr lang="fr-CH" dirty="0" smtClean="0"/>
              <a:t>Butt </a:t>
            </a:r>
            <a:r>
              <a:rPr lang="fr-CH" dirty="0" err="1" smtClean="0"/>
              <a:t>weld</a:t>
            </a:r>
            <a:r>
              <a:rPr lang="fr-CH" dirty="0" smtClean="0"/>
              <a:t> (square </a:t>
            </a:r>
            <a:r>
              <a:rPr lang="fr-CH" dirty="0" err="1" smtClean="0"/>
              <a:t>edges</a:t>
            </a:r>
            <a:r>
              <a:rPr lang="fr-CH" dirty="0" smtClean="0"/>
              <a:t>, </a:t>
            </a:r>
            <a:r>
              <a:rPr lang="fr-CH" dirty="0" err="1" smtClean="0"/>
              <a:t>with</a:t>
            </a:r>
            <a:r>
              <a:rPr lang="fr-CH" dirty="0" smtClean="0"/>
              <a:t> or </a:t>
            </a:r>
            <a:r>
              <a:rPr lang="fr-CH" dirty="0" err="1" smtClean="0"/>
              <a:t>without</a:t>
            </a:r>
            <a:r>
              <a:rPr lang="fr-CH" dirty="0" smtClean="0"/>
              <a:t> </a:t>
            </a:r>
            <a:r>
              <a:rPr lang="fr-CH" dirty="0" err="1" smtClean="0"/>
              <a:t>backing</a:t>
            </a:r>
            <a:r>
              <a:rPr lang="fr-CH" dirty="0" smtClean="0"/>
              <a:t>)</a:t>
            </a:r>
            <a:endParaRPr lang="fr-CH" dirty="0" smtClean="0"/>
          </a:p>
          <a:p>
            <a:r>
              <a:rPr lang="fr-CH" dirty="0" smtClean="0"/>
              <a:t>BCP 5-25 µm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8hrs </a:t>
            </a:r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welding</a:t>
            </a:r>
            <a:endParaRPr lang="fr-CH" dirty="0" smtClean="0"/>
          </a:p>
          <a:p>
            <a:r>
              <a:rPr lang="fr-CH" dirty="0" err="1" smtClean="0"/>
              <a:t>Assembly</a:t>
            </a:r>
            <a:r>
              <a:rPr lang="fr-CH" dirty="0" smtClean="0"/>
              <a:t> of the parts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laminar</a:t>
            </a:r>
            <a:r>
              <a:rPr lang="fr-CH" dirty="0" smtClean="0"/>
              <a:t> flow</a:t>
            </a:r>
          </a:p>
          <a:p>
            <a:r>
              <a:rPr lang="fr-CH" dirty="0" smtClean="0"/>
              <a:t>Vacuum </a:t>
            </a:r>
            <a:r>
              <a:rPr lang="fr-CH" dirty="0" err="1" smtClean="0"/>
              <a:t>below</a:t>
            </a:r>
            <a:r>
              <a:rPr lang="fr-CH" dirty="0" smtClean="0"/>
              <a:t> 5.10</a:t>
            </a:r>
            <a:r>
              <a:rPr lang="fr-CH" baseline="30000" dirty="0" smtClean="0"/>
              <a:t>-5</a:t>
            </a:r>
            <a:endParaRPr lang="en-GB" baseline="300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noProof="0" dirty="0" err="1" smtClean="0"/>
              <a:t>T.Demazière</a:t>
            </a:r>
            <a:r>
              <a:rPr lang="fr-FR" noProof="0" dirty="0" smtClean="0"/>
              <a:t> / 04-09-2018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703414"/>
            <a:ext cx="2636912" cy="26369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03971" y="1720965"/>
            <a:ext cx="3041576" cy="228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7905" y="489135"/>
            <a:ext cx="1643720" cy="16437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36353" y="2274216"/>
            <a:ext cx="1784624" cy="16459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4061494"/>
            <a:ext cx="1983426" cy="2031801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683568" y="-144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Weldability</a:t>
            </a:r>
            <a:r>
              <a:rPr lang="fr-CH" dirty="0" smtClean="0"/>
              <a:t> of Nb RRR300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236690" y="676457"/>
            <a:ext cx="4575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>
                <a:solidFill>
                  <a:schemeClr val="accent5"/>
                </a:solidFill>
              </a:rPr>
              <a:t>3 main types of </a:t>
            </a:r>
            <a:r>
              <a:rPr lang="fr-CH" sz="2000" b="1" dirty="0" err="1" smtClean="0">
                <a:solidFill>
                  <a:schemeClr val="accent5"/>
                </a:solidFill>
              </a:rPr>
              <a:t>parameters</a:t>
            </a:r>
            <a:r>
              <a:rPr lang="fr-CH" sz="2000" b="1" dirty="0" smtClean="0">
                <a:solidFill>
                  <a:schemeClr val="accent5"/>
                </a:solidFill>
              </a:rPr>
              <a:t> :</a:t>
            </a:r>
            <a:endParaRPr lang="en-GB" sz="2000" b="1" dirty="0">
              <a:solidFill>
                <a:schemeClr val="accent5"/>
              </a:solidFill>
            </a:endParaRPr>
          </a:p>
          <a:p>
            <a:endParaRPr lang="en-GB" sz="2000" dirty="0"/>
          </a:p>
        </p:txBody>
      </p:sp>
      <p:sp>
        <p:nvSpPr>
          <p:cNvPr id="15" name="Espace réservé du contenu 3"/>
          <p:cNvSpPr txBox="1">
            <a:spLocks/>
          </p:cNvSpPr>
          <p:nvPr/>
        </p:nvSpPr>
        <p:spPr>
          <a:xfrm>
            <a:off x="3236690" y="1324421"/>
            <a:ext cx="5338936" cy="48408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/>
              <a:t>Full </a:t>
            </a:r>
            <a:r>
              <a:rPr lang="fr-CH" sz="2000" dirty="0" err="1" smtClean="0"/>
              <a:t>penetration</a:t>
            </a:r>
            <a:r>
              <a:rPr lang="fr-CH" sz="2000" dirty="0" smtClean="0"/>
              <a:t> </a:t>
            </a:r>
            <a:r>
              <a:rPr lang="fr-CH" sz="2000" dirty="0" err="1" smtClean="0"/>
              <a:t>weld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focused</a:t>
            </a:r>
            <a:r>
              <a:rPr lang="fr-CH" sz="2000" dirty="0" smtClean="0"/>
              <a:t> </a:t>
            </a:r>
            <a:r>
              <a:rPr lang="fr-CH" sz="2000" dirty="0" err="1" smtClean="0"/>
              <a:t>beam</a:t>
            </a:r>
            <a:endParaRPr lang="fr-CH" sz="2000" dirty="0" smtClean="0"/>
          </a:p>
          <a:p>
            <a:pPr lvl="1"/>
            <a:r>
              <a:rPr lang="fr-CH" sz="1600" dirty="0" err="1" smtClean="0"/>
              <a:t>Lowest</a:t>
            </a:r>
            <a:r>
              <a:rPr lang="fr-CH" sz="1600" dirty="0" smtClean="0"/>
              <a:t> </a:t>
            </a:r>
            <a:r>
              <a:rPr lang="fr-CH" sz="1600" dirty="0" err="1" smtClean="0"/>
              <a:t>distortion</a:t>
            </a:r>
            <a:endParaRPr lang="fr-CH" sz="1600" dirty="0" smtClean="0"/>
          </a:p>
          <a:p>
            <a:pPr lvl="1"/>
            <a:r>
              <a:rPr lang="fr-CH" sz="1600" dirty="0" err="1" smtClean="0"/>
              <a:t>Root</a:t>
            </a:r>
            <a:r>
              <a:rPr lang="fr-CH" sz="1600" dirty="0" smtClean="0"/>
              <a:t> </a:t>
            </a:r>
            <a:r>
              <a:rPr lang="fr-CH" sz="1600" dirty="0" err="1" smtClean="0"/>
              <a:t>concavity</a:t>
            </a:r>
            <a:r>
              <a:rPr lang="fr-CH" sz="1600" dirty="0" smtClean="0"/>
              <a:t> </a:t>
            </a:r>
            <a:r>
              <a:rPr lang="fr-CH" sz="1600" dirty="0" smtClean="0">
                <a:sym typeface="Wingdings" panose="05000000000000000000" pitchFamily="2" charset="2"/>
              </a:rPr>
              <a:t> </a:t>
            </a:r>
            <a:r>
              <a:rPr lang="fr-CH" sz="1600" dirty="0" err="1" smtClean="0">
                <a:sym typeface="Wingdings" panose="05000000000000000000" pitchFamily="2" charset="2"/>
              </a:rPr>
              <a:t>smoothing</a:t>
            </a:r>
            <a:r>
              <a:rPr lang="fr-CH" sz="1600" dirty="0" smtClean="0"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ym typeface="Wingdings" panose="05000000000000000000" pitchFamily="2" charset="2"/>
              </a:rPr>
              <a:t>mandatory</a:t>
            </a:r>
            <a:endParaRPr lang="fr-CH" sz="1600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fr-CH" sz="1600" dirty="0">
              <a:sym typeface="Wingdings" panose="05000000000000000000" pitchFamily="2" charset="2"/>
            </a:endParaRPr>
          </a:p>
          <a:p>
            <a:r>
              <a:rPr lang="fr-CH" sz="2000" dirty="0" err="1" smtClean="0">
                <a:sym typeface="Wingdings" panose="05000000000000000000" pitchFamily="2" charset="2"/>
              </a:rPr>
              <a:t>Smoothing</a:t>
            </a:r>
            <a:r>
              <a:rPr lang="fr-CH" sz="2000" dirty="0" smtClean="0"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ym typeface="Wingdings" panose="05000000000000000000" pitchFamily="2" charset="2"/>
              </a:rPr>
              <a:t>pass</a:t>
            </a:r>
            <a:endParaRPr lang="fr-CH" sz="2000" dirty="0" smtClean="0">
              <a:sym typeface="Wingdings" panose="05000000000000000000" pitchFamily="2" charset="2"/>
            </a:endParaRPr>
          </a:p>
          <a:p>
            <a:pPr lvl="1"/>
            <a:r>
              <a:rPr lang="fr-CH" sz="1600" dirty="0" err="1" smtClean="0">
                <a:sym typeface="Wingdings" panose="05000000000000000000" pitchFamily="2" charset="2"/>
              </a:rPr>
              <a:t>Necessary</a:t>
            </a:r>
            <a:r>
              <a:rPr lang="fr-CH" sz="1600" dirty="0" smtClean="0">
                <a:sym typeface="Wingdings" panose="05000000000000000000" pitchFamily="2" charset="2"/>
              </a:rPr>
              <a:t> for </a:t>
            </a:r>
            <a:r>
              <a:rPr lang="fr-CH" sz="1600" dirty="0" err="1" smtClean="0">
                <a:sym typeface="Wingdings" panose="05000000000000000000" pitchFamily="2" charset="2"/>
              </a:rPr>
              <a:t>proper</a:t>
            </a:r>
            <a:r>
              <a:rPr lang="fr-CH" sz="1600" dirty="0" smtClean="0">
                <a:sym typeface="Wingdings" panose="05000000000000000000" pitchFamily="2" charset="2"/>
              </a:rPr>
              <a:t> surface finish</a:t>
            </a:r>
          </a:p>
          <a:p>
            <a:pPr lvl="1"/>
            <a:r>
              <a:rPr lang="fr-CH" sz="1600" dirty="0" err="1" smtClean="0">
                <a:sym typeface="Wingdings" panose="05000000000000000000" pitchFamily="2" charset="2"/>
              </a:rPr>
              <a:t>Adds</a:t>
            </a:r>
            <a:r>
              <a:rPr lang="fr-CH" sz="1600" dirty="0" smtClean="0"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ym typeface="Wingdings" panose="05000000000000000000" pitchFamily="2" charset="2"/>
              </a:rPr>
              <a:t>shrinkage</a:t>
            </a:r>
            <a:endParaRPr lang="fr-CH" sz="1600" dirty="0" smtClean="0">
              <a:sym typeface="Wingdings" panose="05000000000000000000" pitchFamily="2" charset="2"/>
            </a:endParaRPr>
          </a:p>
          <a:p>
            <a:pPr lvl="1"/>
            <a:endParaRPr lang="fr-CH" sz="1600" dirty="0">
              <a:sym typeface="Wingdings" panose="05000000000000000000" pitchFamily="2" charset="2"/>
            </a:endParaRPr>
          </a:p>
          <a:p>
            <a:pPr lvl="1"/>
            <a:endParaRPr lang="fr-CH" sz="1600" dirty="0" smtClean="0">
              <a:sym typeface="Wingdings" panose="05000000000000000000" pitchFamily="2" charset="2"/>
            </a:endParaRPr>
          </a:p>
          <a:p>
            <a:r>
              <a:rPr lang="fr-CH" sz="2000" dirty="0" smtClean="0"/>
              <a:t>Full </a:t>
            </a:r>
            <a:r>
              <a:rPr lang="fr-CH" sz="2000" dirty="0" err="1" smtClean="0"/>
              <a:t>penetration</a:t>
            </a:r>
            <a:r>
              <a:rPr lang="fr-CH" sz="2000" dirty="0" smtClean="0"/>
              <a:t> </a:t>
            </a:r>
            <a:r>
              <a:rPr lang="fr-CH" sz="2000" dirty="0" err="1" smtClean="0"/>
              <a:t>weld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under</a:t>
            </a:r>
            <a:r>
              <a:rPr lang="fr-CH" sz="2000" dirty="0" smtClean="0"/>
              <a:t> </a:t>
            </a:r>
            <a:r>
              <a:rPr lang="fr-CH" sz="2000" dirty="0" err="1" smtClean="0"/>
              <a:t>focused</a:t>
            </a:r>
            <a:r>
              <a:rPr lang="fr-CH" sz="2000" dirty="0" smtClean="0"/>
              <a:t> </a:t>
            </a:r>
            <a:r>
              <a:rPr lang="fr-CH" sz="2000" dirty="0" err="1" smtClean="0"/>
              <a:t>beam</a:t>
            </a:r>
            <a:endParaRPr lang="fr-CH" sz="2000" dirty="0" smtClean="0"/>
          </a:p>
          <a:p>
            <a:pPr lvl="1"/>
            <a:r>
              <a:rPr lang="fr-CH" sz="1600" dirty="0" err="1" smtClean="0"/>
              <a:t>Largest</a:t>
            </a:r>
            <a:r>
              <a:rPr lang="fr-CH" sz="1600" dirty="0" smtClean="0"/>
              <a:t> </a:t>
            </a:r>
            <a:r>
              <a:rPr lang="fr-CH" sz="1600" dirty="0" err="1" smtClean="0"/>
              <a:t>distortion</a:t>
            </a:r>
            <a:endParaRPr lang="fr-CH" sz="1600" dirty="0" smtClean="0"/>
          </a:p>
          <a:p>
            <a:pPr lvl="1"/>
            <a:r>
              <a:rPr lang="fr-CH" sz="1600" dirty="0" err="1" smtClean="0"/>
              <a:t>Parameters</a:t>
            </a:r>
            <a:r>
              <a:rPr lang="fr-CH" sz="1600" dirty="0" smtClean="0"/>
              <a:t> </a:t>
            </a:r>
            <a:r>
              <a:rPr lang="fr-CH" sz="1600" dirty="0" err="1" smtClean="0"/>
              <a:t>challenging</a:t>
            </a:r>
            <a:r>
              <a:rPr lang="fr-CH" sz="1600" dirty="0" smtClean="0"/>
              <a:t> to control (</a:t>
            </a:r>
            <a:r>
              <a:rPr lang="fr-CH" sz="1600" dirty="0" err="1" smtClean="0"/>
              <a:t>risk</a:t>
            </a:r>
            <a:r>
              <a:rPr lang="fr-CH" sz="1600" dirty="0" smtClean="0"/>
              <a:t> of </a:t>
            </a:r>
            <a:r>
              <a:rPr lang="fr-CH" sz="1600" dirty="0" err="1" smtClean="0"/>
              <a:t>lack</a:t>
            </a:r>
            <a:r>
              <a:rPr lang="fr-CH" sz="1600" dirty="0" smtClean="0"/>
              <a:t> of fusion or </a:t>
            </a:r>
            <a:r>
              <a:rPr lang="fr-CH" sz="1600" dirty="0" err="1" smtClean="0"/>
              <a:t>burn</a:t>
            </a:r>
            <a:r>
              <a:rPr lang="fr-CH" sz="1600" dirty="0" smtClean="0"/>
              <a:t> </a:t>
            </a:r>
            <a:r>
              <a:rPr lang="fr-CH" sz="1600" dirty="0" err="1" smtClean="0"/>
              <a:t>through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significant</a:t>
            </a:r>
            <a:r>
              <a:rPr lang="fr-CH" sz="1600" dirty="0" smtClean="0"/>
              <a:t>)</a:t>
            </a:r>
          </a:p>
          <a:p>
            <a:pPr lvl="1"/>
            <a:r>
              <a:rPr lang="fr-CH" sz="1600" dirty="0" smtClean="0"/>
              <a:t> </a:t>
            </a:r>
            <a:r>
              <a:rPr lang="fr-CH" sz="1600" dirty="0" err="1" smtClean="0"/>
              <a:t>Smooth</a:t>
            </a:r>
            <a:r>
              <a:rPr lang="fr-CH" sz="1600" dirty="0" smtClean="0"/>
              <a:t> surface finish, no </a:t>
            </a:r>
            <a:r>
              <a:rPr lang="fr-CH" sz="1600" dirty="0" err="1" smtClean="0"/>
              <a:t>spatter</a:t>
            </a:r>
            <a:endParaRPr lang="fr-CH" sz="1600" dirty="0" smtClean="0"/>
          </a:p>
          <a:p>
            <a:endParaRPr lang="fr-CH" dirty="0" smtClean="0"/>
          </a:p>
          <a:p>
            <a:endParaRPr lang="fr-CH" dirty="0" smtClean="0"/>
          </a:p>
          <a:p>
            <a:pPr marL="0" indent="0">
              <a:buFont typeface="Wingdings" charset="2"/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8955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7905" y="489135"/>
            <a:ext cx="1643720" cy="16437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36353" y="2274216"/>
            <a:ext cx="1784624" cy="16459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4061494"/>
            <a:ext cx="1983426" cy="2031801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683568" y="-144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Weldability</a:t>
            </a:r>
            <a:r>
              <a:rPr lang="fr-CH" dirty="0" smtClean="0"/>
              <a:t> of Nb RRR300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061494"/>
            <a:ext cx="4295587" cy="20437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3200" y="1484784"/>
            <a:ext cx="4295587" cy="21494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07904" y="735457"/>
            <a:ext cx="4575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>
                <a:solidFill>
                  <a:schemeClr val="accent5"/>
                </a:solidFill>
              </a:rPr>
              <a:t>X-ray </a:t>
            </a:r>
            <a:r>
              <a:rPr lang="fr-CH" sz="2000" b="1" dirty="0" err="1" smtClean="0">
                <a:solidFill>
                  <a:schemeClr val="accent5"/>
                </a:solidFill>
              </a:rPr>
              <a:t>results</a:t>
            </a:r>
            <a:r>
              <a:rPr lang="fr-CH" sz="2000" b="1" dirty="0" smtClean="0">
                <a:solidFill>
                  <a:schemeClr val="accent5"/>
                </a:solidFill>
              </a:rPr>
              <a:t> :</a:t>
            </a:r>
            <a:endParaRPr lang="en-GB" sz="2000" b="1" dirty="0">
              <a:solidFill>
                <a:schemeClr val="accent5"/>
              </a:solidFill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9374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683568" y="-144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Weldability</a:t>
            </a:r>
            <a:r>
              <a:rPr lang="fr-CH" dirty="0" smtClean="0"/>
              <a:t> of Nb RRR300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920284"/>
            <a:ext cx="4572000" cy="1228725"/>
          </a:xfrm>
          <a:prstGeom prst="rect">
            <a:avLst/>
          </a:prstGeom>
        </p:spPr>
      </p:pic>
      <p:sp>
        <p:nvSpPr>
          <p:cNvPr id="19" name="Espace réservé du contenu 3"/>
          <p:cNvSpPr txBox="1">
            <a:spLocks/>
          </p:cNvSpPr>
          <p:nvPr/>
        </p:nvSpPr>
        <p:spPr>
          <a:xfrm>
            <a:off x="217898" y="1110533"/>
            <a:ext cx="5338936" cy="48408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ym typeface="Wingdings" panose="05000000000000000000" pitchFamily="2" charset="2"/>
              </a:rPr>
              <a:t>4 mm / 2 passes</a:t>
            </a:r>
          </a:p>
          <a:p>
            <a:pPr lvl="1"/>
            <a:r>
              <a:rPr lang="fr-CH" sz="1200" dirty="0" err="1" smtClean="0">
                <a:sym typeface="Wingdings" panose="05000000000000000000" pitchFamily="2" charset="2"/>
              </a:rPr>
              <a:t>Energy</a:t>
            </a:r>
            <a:r>
              <a:rPr lang="fr-CH" sz="1200" dirty="0" smtClean="0">
                <a:sym typeface="Wingdings" panose="05000000000000000000" pitchFamily="2" charset="2"/>
              </a:rPr>
              <a:t> : 315-350 J/mm per </a:t>
            </a:r>
            <a:r>
              <a:rPr lang="fr-CH" sz="1200" dirty="0" err="1" smtClean="0">
                <a:sym typeface="Wingdings" panose="05000000000000000000" pitchFamily="2" charset="2"/>
              </a:rPr>
              <a:t>pass</a:t>
            </a:r>
            <a:endParaRPr lang="fr-CH" sz="1200" dirty="0" smtClean="0">
              <a:sym typeface="Wingdings" panose="05000000000000000000" pitchFamily="2" charset="2"/>
            </a:endParaRPr>
          </a:p>
          <a:p>
            <a:pPr lvl="1"/>
            <a:r>
              <a:rPr lang="fr-CH" sz="1200" dirty="0" smtClean="0">
                <a:sym typeface="Wingdings" panose="05000000000000000000" pitchFamily="2" charset="2"/>
              </a:rPr>
              <a:t>Rp</a:t>
            </a:r>
            <a:r>
              <a:rPr lang="fr-CH" sz="1200" baseline="-25000" dirty="0" smtClean="0">
                <a:sym typeface="Wingdings" panose="05000000000000000000" pitchFamily="2" charset="2"/>
              </a:rPr>
              <a:t>0.2 </a:t>
            </a:r>
            <a:r>
              <a:rPr lang="fr-CH" sz="1200" dirty="0" smtClean="0">
                <a:sym typeface="Wingdings" panose="05000000000000000000" pitchFamily="2" charset="2"/>
              </a:rPr>
              <a:t>: 71 </a:t>
            </a:r>
            <a:r>
              <a:rPr lang="fr-CH" sz="1200" dirty="0" err="1" smtClean="0">
                <a:sym typeface="Wingdings" panose="05000000000000000000" pitchFamily="2" charset="2"/>
              </a:rPr>
              <a:t>Mpa</a:t>
            </a:r>
            <a:endParaRPr lang="fr-CH" sz="1200" dirty="0" smtClean="0">
              <a:sym typeface="Wingdings" panose="05000000000000000000" pitchFamily="2" charset="2"/>
            </a:endParaRPr>
          </a:p>
          <a:p>
            <a:pPr lvl="1"/>
            <a:r>
              <a:rPr lang="fr-CH" sz="1200" dirty="0" err="1" smtClean="0">
                <a:sym typeface="Wingdings" panose="05000000000000000000" pitchFamily="2" charset="2"/>
              </a:rPr>
              <a:t>Rm</a:t>
            </a:r>
            <a:r>
              <a:rPr lang="fr-CH" sz="1200" baseline="-25000" dirty="0" smtClean="0">
                <a:sym typeface="Wingdings" panose="05000000000000000000" pitchFamily="2" charset="2"/>
              </a:rPr>
              <a:t> </a:t>
            </a:r>
            <a:r>
              <a:rPr lang="fr-CH" sz="1200" dirty="0">
                <a:sym typeface="Wingdings" panose="05000000000000000000" pitchFamily="2" charset="2"/>
              </a:rPr>
              <a:t>: </a:t>
            </a:r>
            <a:r>
              <a:rPr lang="fr-CH" sz="1200" dirty="0" smtClean="0">
                <a:sym typeface="Wingdings" panose="05000000000000000000" pitchFamily="2" charset="2"/>
              </a:rPr>
              <a:t>170 </a:t>
            </a:r>
            <a:r>
              <a:rPr lang="fr-CH" sz="1200" dirty="0" err="1" smtClean="0">
                <a:sym typeface="Wingdings" panose="05000000000000000000" pitchFamily="2" charset="2"/>
              </a:rPr>
              <a:t>Mpa</a:t>
            </a:r>
            <a:endParaRPr lang="fr-CH" sz="1200" dirty="0" smtClean="0">
              <a:sym typeface="Wingdings" panose="05000000000000000000" pitchFamily="2" charset="2"/>
            </a:endParaRPr>
          </a:p>
          <a:p>
            <a:pPr lvl="1"/>
            <a:r>
              <a:rPr lang="fr-CH" sz="1200" dirty="0" smtClean="0">
                <a:sym typeface="Wingdings" panose="05000000000000000000" pitchFamily="2" charset="2"/>
              </a:rPr>
              <a:t>A% : 36%</a:t>
            </a:r>
            <a:endParaRPr lang="fr-CH" sz="1200" dirty="0">
              <a:sym typeface="Wingdings" panose="05000000000000000000" pitchFamily="2" charset="2"/>
            </a:endParaRPr>
          </a:p>
          <a:p>
            <a:endParaRPr lang="fr-CH" sz="1800" dirty="0"/>
          </a:p>
          <a:p>
            <a:r>
              <a:rPr lang="fr-CH" sz="1800" dirty="0" smtClean="0"/>
              <a:t>3 mm / 1 </a:t>
            </a:r>
            <a:r>
              <a:rPr lang="fr-CH" sz="1800" dirty="0" err="1" smtClean="0"/>
              <a:t>pass</a:t>
            </a:r>
            <a:r>
              <a:rPr lang="fr-CH" sz="1800" dirty="0" smtClean="0"/>
              <a:t> (</a:t>
            </a:r>
            <a:r>
              <a:rPr lang="fr-CH" sz="1800" dirty="0" err="1" smtClean="0"/>
              <a:t>with</a:t>
            </a:r>
            <a:r>
              <a:rPr lang="fr-CH" sz="1800" dirty="0" smtClean="0"/>
              <a:t> </a:t>
            </a:r>
            <a:r>
              <a:rPr lang="fr-CH" sz="1800" dirty="0" err="1" smtClean="0"/>
              <a:t>backing</a:t>
            </a:r>
            <a:r>
              <a:rPr lang="fr-CH" sz="1800" dirty="0" smtClean="0"/>
              <a:t>)</a:t>
            </a:r>
          </a:p>
          <a:p>
            <a:pPr lvl="1"/>
            <a:r>
              <a:rPr lang="fr-CH" sz="1200" dirty="0" err="1" smtClean="0"/>
              <a:t>Energy</a:t>
            </a:r>
            <a:r>
              <a:rPr lang="fr-CH" sz="1200" dirty="0" smtClean="0"/>
              <a:t> : 340 J/mm</a:t>
            </a:r>
          </a:p>
          <a:p>
            <a:pPr lvl="1"/>
            <a:r>
              <a:rPr lang="fr-CH" sz="1200" dirty="0">
                <a:sym typeface="Wingdings" panose="05000000000000000000" pitchFamily="2" charset="2"/>
              </a:rPr>
              <a:t>Rp</a:t>
            </a:r>
            <a:r>
              <a:rPr lang="fr-CH" sz="1200" baseline="-25000" dirty="0">
                <a:sym typeface="Wingdings" panose="05000000000000000000" pitchFamily="2" charset="2"/>
              </a:rPr>
              <a:t>0.2 </a:t>
            </a:r>
            <a:r>
              <a:rPr lang="fr-CH" sz="1200" dirty="0">
                <a:sym typeface="Wingdings" panose="05000000000000000000" pitchFamily="2" charset="2"/>
              </a:rPr>
              <a:t>: </a:t>
            </a:r>
            <a:r>
              <a:rPr lang="fr-CH" sz="1200" dirty="0" smtClean="0">
                <a:sym typeface="Wingdings" panose="05000000000000000000" pitchFamily="2" charset="2"/>
              </a:rPr>
              <a:t>57 </a:t>
            </a:r>
            <a:r>
              <a:rPr lang="fr-CH" sz="1200" dirty="0" err="1">
                <a:sym typeface="Wingdings" panose="05000000000000000000" pitchFamily="2" charset="2"/>
              </a:rPr>
              <a:t>Mpa</a:t>
            </a:r>
            <a:endParaRPr lang="fr-CH" sz="1200" dirty="0">
              <a:sym typeface="Wingdings" panose="05000000000000000000" pitchFamily="2" charset="2"/>
            </a:endParaRPr>
          </a:p>
          <a:p>
            <a:pPr lvl="1"/>
            <a:r>
              <a:rPr lang="fr-CH" sz="1200" dirty="0" err="1">
                <a:sym typeface="Wingdings" panose="05000000000000000000" pitchFamily="2" charset="2"/>
              </a:rPr>
              <a:t>Rm</a:t>
            </a:r>
            <a:r>
              <a:rPr lang="fr-CH" sz="1200" baseline="-25000" dirty="0">
                <a:sym typeface="Wingdings" panose="05000000000000000000" pitchFamily="2" charset="2"/>
              </a:rPr>
              <a:t> </a:t>
            </a:r>
            <a:r>
              <a:rPr lang="fr-CH" sz="1200" dirty="0">
                <a:sym typeface="Wingdings" panose="05000000000000000000" pitchFamily="2" charset="2"/>
              </a:rPr>
              <a:t>: </a:t>
            </a:r>
            <a:r>
              <a:rPr lang="fr-CH" sz="1200" dirty="0" smtClean="0">
                <a:sym typeface="Wingdings" panose="05000000000000000000" pitchFamily="2" charset="2"/>
              </a:rPr>
              <a:t>180 </a:t>
            </a:r>
            <a:r>
              <a:rPr lang="fr-CH" sz="1200" dirty="0" err="1">
                <a:sym typeface="Wingdings" panose="05000000000000000000" pitchFamily="2" charset="2"/>
              </a:rPr>
              <a:t>Mpa</a:t>
            </a:r>
            <a:endParaRPr lang="fr-CH" sz="1200" dirty="0">
              <a:sym typeface="Wingdings" panose="05000000000000000000" pitchFamily="2" charset="2"/>
            </a:endParaRPr>
          </a:p>
          <a:p>
            <a:pPr lvl="1"/>
            <a:r>
              <a:rPr lang="fr-CH" sz="1200" dirty="0">
                <a:sym typeface="Wingdings" panose="05000000000000000000" pitchFamily="2" charset="2"/>
              </a:rPr>
              <a:t>A% : </a:t>
            </a:r>
            <a:r>
              <a:rPr lang="fr-CH" sz="1200" dirty="0" smtClean="0">
                <a:sym typeface="Wingdings" panose="05000000000000000000" pitchFamily="2" charset="2"/>
              </a:rPr>
              <a:t>61%</a:t>
            </a:r>
            <a:endParaRPr lang="fr-CH" sz="1200" dirty="0" smtClean="0"/>
          </a:p>
          <a:p>
            <a:endParaRPr lang="fr-CH" sz="1800" dirty="0"/>
          </a:p>
          <a:p>
            <a:r>
              <a:rPr lang="fr-CH" sz="1800" dirty="0" smtClean="0"/>
              <a:t>3 mm / 1 </a:t>
            </a:r>
            <a:r>
              <a:rPr lang="fr-CH" sz="1800" dirty="0" err="1" smtClean="0"/>
              <a:t>pass</a:t>
            </a:r>
            <a:endParaRPr lang="fr-CH" sz="1800" dirty="0" smtClean="0"/>
          </a:p>
          <a:p>
            <a:pPr lvl="1"/>
            <a:r>
              <a:rPr lang="fr-CH" sz="1200" dirty="0" err="1" smtClean="0"/>
              <a:t>Energy</a:t>
            </a:r>
            <a:r>
              <a:rPr lang="fr-CH" sz="1200" dirty="0" smtClean="0"/>
              <a:t> : 605 J/mm</a:t>
            </a:r>
          </a:p>
          <a:p>
            <a:pPr lvl="1"/>
            <a:r>
              <a:rPr lang="fr-CH" sz="1200" dirty="0">
                <a:sym typeface="Wingdings" panose="05000000000000000000" pitchFamily="2" charset="2"/>
              </a:rPr>
              <a:t>Rp</a:t>
            </a:r>
            <a:r>
              <a:rPr lang="fr-CH" sz="1200" baseline="-25000" dirty="0">
                <a:sym typeface="Wingdings" panose="05000000000000000000" pitchFamily="2" charset="2"/>
              </a:rPr>
              <a:t>0.2 </a:t>
            </a:r>
            <a:r>
              <a:rPr lang="fr-CH" sz="1200" dirty="0">
                <a:sym typeface="Wingdings" panose="05000000000000000000" pitchFamily="2" charset="2"/>
              </a:rPr>
              <a:t>: </a:t>
            </a:r>
            <a:r>
              <a:rPr lang="fr-CH" sz="1200" dirty="0" smtClean="0">
                <a:sym typeface="Wingdings" panose="05000000000000000000" pitchFamily="2" charset="2"/>
              </a:rPr>
              <a:t>70 </a:t>
            </a:r>
            <a:r>
              <a:rPr lang="fr-CH" sz="1200" dirty="0" err="1">
                <a:sym typeface="Wingdings" panose="05000000000000000000" pitchFamily="2" charset="2"/>
              </a:rPr>
              <a:t>Mpa</a:t>
            </a:r>
            <a:endParaRPr lang="fr-CH" sz="1200" dirty="0">
              <a:sym typeface="Wingdings" panose="05000000000000000000" pitchFamily="2" charset="2"/>
            </a:endParaRPr>
          </a:p>
          <a:p>
            <a:pPr lvl="1"/>
            <a:r>
              <a:rPr lang="fr-CH" sz="1200" dirty="0" err="1">
                <a:sym typeface="Wingdings" panose="05000000000000000000" pitchFamily="2" charset="2"/>
              </a:rPr>
              <a:t>Rm</a:t>
            </a:r>
            <a:r>
              <a:rPr lang="fr-CH" sz="1200" baseline="-25000" dirty="0">
                <a:sym typeface="Wingdings" panose="05000000000000000000" pitchFamily="2" charset="2"/>
              </a:rPr>
              <a:t> </a:t>
            </a:r>
            <a:r>
              <a:rPr lang="fr-CH" sz="1200" dirty="0">
                <a:sym typeface="Wingdings" panose="05000000000000000000" pitchFamily="2" charset="2"/>
              </a:rPr>
              <a:t>: </a:t>
            </a:r>
            <a:r>
              <a:rPr lang="fr-CH" sz="1200" dirty="0" smtClean="0">
                <a:sym typeface="Wingdings" panose="05000000000000000000" pitchFamily="2" charset="2"/>
              </a:rPr>
              <a:t>144 </a:t>
            </a:r>
            <a:r>
              <a:rPr lang="fr-CH" sz="1200" dirty="0" err="1">
                <a:sym typeface="Wingdings" panose="05000000000000000000" pitchFamily="2" charset="2"/>
              </a:rPr>
              <a:t>Mpa</a:t>
            </a:r>
            <a:endParaRPr lang="fr-CH" sz="1200" dirty="0">
              <a:sym typeface="Wingdings" panose="05000000000000000000" pitchFamily="2" charset="2"/>
            </a:endParaRPr>
          </a:p>
          <a:p>
            <a:pPr lvl="1"/>
            <a:r>
              <a:rPr lang="fr-CH" sz="1200" dirty="0">
                <a:sym typeface="Wingdings" panose="05000000000000000000" pitchFamily="2" charset="2"/>
              </a:rPr>
              <a:t>A% : </a:t>
            </a:r>
            <a:r>
              <a:rPr lang="fr-CH" sz="1200" dirty="0" smtClean="0">
                <a:sym typeface="Wingdings" panose="05000000000000000000" pitchFamily="2" charset="2"/>
              </a:rPr>
              <a:t>23%</a:t>
            </a:r>
            <a:endParaRPr lang="fr-CH" sz="1200" dirty="0" smtClean="0"/>
          </a:p>
          <a:p>
            <a:pPr lvl="1"/>
            <a:endParaRPr lang="fr-CH" sz="1200" dirty="0" smtClean="0"/>
          </a:p>
          <a:p>
            <a:endParaRPr lang="fr-CH" dirty="0" smtClean="0"/>
          </a:p>
          <a:p>
            <a:endParaRPr lang="fr-CH" dirty="0" smtClean="0"/>
          </a:p>
          <a:p>
            <a:pPr marL="0" indent="0">
              <a:buFont typeface="Wingdings" charset="2"/>
              <a:buNone/>
            </a:pPr>
            <a:endParaRPr lang="fr-CH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2553943"/>
            <a:ext cx="4572000" cy="139652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437112"/>
            <a:ext cx="4572000" cy="1372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7139136" cy="413568"/>
          </a:xfrm>
        </p:spPr>
        <p:txBody>
          <a:bodyPr/>
          <a:lstStyle/>
          <a:p>
            <a:r>
              <a:rPr lang="fr-CH" dirty="0" err="1" smtClean="0"/>
              <a:t>Welded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in </a:t>
            </a:r>
            <a:r>
              <a:rPr lang="fr-CH" dirty="0" err="1" smtClean="0"/>
              <a:t>dissimilar</a:t>
            </a:r>
            <a:r>
              <a:rPr lang="fr-CH" dirty="0" smtClean="0"/>
              <a:t> joints (for </a:t>
            </a:r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) 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5338936" cy="468301"/>
          </a:xfrm>
        </p:spPr>
        <p:txBody>
          <a:bodyPr>
            <a:normAutofit/>
          </a:bodyPr>
          <a:lstStyle/>
          <a:p>
            <a:r>
              <a:rPr lang="fr-CH" dirty="0" smtClean="0"/>
              <a:t>Nb to </a:t>
            </a:r>
            <a:r>
              <a:rPr lang="fr-CH" dirty="0" err="1" smtClean="0"/>
              <a:t>NbTi</a:t>
            </a:r>
            <a:r>
              <a:rPr lang="fr-CH" dirty="0" smtClean="0"/>
              <a:t> (EBW)</a:t>
            </a:r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764400" y="3324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Weldability</a:t>
            </a:r>
            <a:r>
              <a:rPr lang="fr-CH" dirty="0" smtClean="0"/>
              <a:t> of Nb45Ti55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4260" y="4005064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5"/>
                </a:solidFill>
              </a:rPr>
              <a:t>The </a:t>
            </a:r>
            <a:r>
              <a:rPr lang="fr-CH" dirty="0" err="1" smtClean="0">
                <a:solidFill>
                  <a:schemeClr val="accent5"/>
                </a:solidFill>
              </a:rPr>
              <a:t>beam</a:t>
            </a:r>
            <a:r>
              <a:rPr lang="fr-CH" dirty="0" smtClean="0">
                <a:solidFill>
                  <a:schemeClr val="accent5"/>
                </a:solidFill>
              </a:rPr>
              <a:t> </a:t>
            </a:r>
            <a:r>
              <a:rPr lang="fr-CH" dirty="0" err="1" smtClean="0">
                <a:solidFill>
                  <a:schemeClr val="accent5"/>
                </a:solidFill>
              </a:rPr>
              <a:t>is</a:t>
            </a:r>
            <a:r>
              <a:rPr lang="fr-CH" dirty="0" smtClean="0">
                <a:solidFill>
                  <a:schemeClr val="accent5"/>
                </a:solidFill>
              </a:rPr>
              <a:t> </a:t>
            </a:r>
            <a:r>
              <a:rPr lang="fr-CH" dirty="0" err="1" smtClean="0">
                <a:solidFill>
                  <a:schemeClr val="accent5"/>
                </a:solidFill>
              </a:rPr>
              <a:t>focused</a:t>
            </a:r>
            <a:r>
              <a:rPr lang="fr-CH" dirty="0" smtClean="0">
                <a:solidFill>
                  <a:schemeClr val="accent5"/>
                </a:solidFill>
              </a:rPr>
              <a:t> on the Nb to </a:t>
            </a:r>
            <a:r>
              <a:rPr lang="fr-CH" dirty="0" err="1" smtClean="0">
                <a:solidFill>
                  <a:schemeClr val="accent5"/>
                </a:solidFill>
              </a:rPr>
              <a:t>compensate</a:t>
            </a:r>
            <a:r>
              <a:rPr lang="fr-CH" dirty="0" smtClean="0">
                <a:solidFill>
                  <a:schemeClr val="accent5"/>
                </a:solidFill>
              </a:rPr>
              <a:t> for the </a:t>
            </a:r>
            <a:r>
              <a:rPr lang="fr-CH" dirty="0" err="1" smtClean="0">
                <a:solidFill>
                  <a:schemeClr val="accent5"/>
                </a:solidFill>
              </a:rPr>
              <a:t>lower</a:t>
            </a:r>
            <a:r>
              <a:rPr lang="fr-CH" dirty="0" smtClean="0">
                <a:solidFill>
                  <a:schemeClr val="accent5"/>
                </a:solidFill>
              </a:rPr>
              <a:t> </a:t>
            </a:r>
            <a:r>
              <a:rPr lang="fr-CH" dirty="0" err="1" smtClean="0">
                <a:solidFill>
                  <a:schemeClr val="accent5"/>
                </a:solidFill>
              </a:rPr>
              <a:t>energy</a:t>
            </a:r>
            <a:r>
              <a:rPr lang="fr-CH" dirty="0" smtClean="0">
                <a:solidFill>
                  <a:schemeClr val="accent5"/>
                </a:solidFill>
              </a:rPr>
              <a:t> </a:t>
            </a:r>
            <a:r>
              <a:rPr lang="fr-CH" dirty="0" err="1" smtClean="0">
                <a:solidFill>
                  <a:schemeClr val="accent5"/>
                </a:solidFill>
              </a:rPr>
              <a:t>required</a:t>
            </a:r>
            <a:r>
              <a:rPr lang="fr-CH" dirty="0" smtClean="0">
                <a:solidFill>
                  <a:schemeClr val="accent5"/>
                </a:solidFill>
              </a:rPr>
              <a:t> to </a:t>
            </a:r>
            <a:r>
              <a:rPr lang="fr-CH" dirty="0" err="1" smtClean="0">
                <a:solidFill>
                  <a:schemeClr val="accent5"/>
                </a:solidFill>
              </a:rPr>
              <a:t>melt</a:t>
            </a:r>
            <a:r>
              <a:rPr lang="fr-CH" dirty="0" smtClean="0">
                <a:solidFill>
                  <a:schemeClr val="accent5"/>
                </a:solidFill>
              </a:rPr>
              <a:t> </a:t>
            </a:r>
            <a:r>
              <a:rPr lang="fr-CH" dirty="0" err="1" smtClean="0">
                <a:solidFill>
                  <a:schemeClr val="accent5"/>
                </a:solidFill>
              </a:rPr>
              <a:t>NbTi</a:t>
            </a:r>
            <a:r>
              <a:rPr lang="fr-CH" dirty="0" smtClean="0">
                <a:solidFill>
                  <a:schemeClr val="accent5"/>
                </a:solidFill>
              </a:rPr>
              <a:t> 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788" y="2525701"/>
            <a:ext cx="4683224" cy="136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4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7139136" cy="757670"/>
          </a:xfrm>
        </p:spPr>
        <p:txBody>
          <a:bodyPr>
            <a:normAutofit/>
          </a:bodyPr>
          <a:lstStyle/>
          <a:p>
            <a:r>
              <a:rPr lang="fr-CH" dirty="0" err="1" smtClean="0"/>
              <a:t>Welded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in </a:t>
            </a:r>
            <a:r>
              <a:rPr lang="fr-CH" dirty="0" err="1" smtClean="0"/>
              <a:t>dissimilar</a:t>
            </a:r>
            <a:r>
              <a:rPr lang="fr-CH" dirty="0" smtClean="0"/>
              <a:t> joints (for </a:t>
            </a:r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)</a:t>
            </a:r>
          </a:p>
          <a:p>
            <a:r>
              <a:rPr lang="fr-CH" dirty="0" smtClean="0"/>
              <a:t> Ti Gr.2 to </a:t>
            </a:r>
            <a:r>
              <a:rPr lang="fr-CH" dirty="0" err="1" smtClean="0"/>
              <a:t>NbTi</a:t>
            </a:r>
            <a:r>
              <a:rPr lang="fr-CH" dirty="0" smtClean="0"/>
              <a:t> (</a:t>
            </a:r>
            <a:r>
              <a:rPr lang="fr-CH" dirty="0" err="1" smtClean="0"/>
              <a:t>manual</a:t>
            </a:r>
            <a:r>
              <a:rPr lang="fr-CH" dirty="0" smtClean="0"/>
              <a:t> TIG)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257016"/>
            <a:ext cx="4186808" cy="2307704"/>
          </a:xfrm>
        </p:spPr>
        <p:txBody>
          <a:bodyPr>
            <a:normAutofit fontScale="92500" lnSpcReduction="20000"/>
          </a:bodyPr>
          <a:lstStyle/>
          <a:p>
            <a:r>
              <a:rPr lang="fr-CH" dirty="0" smtClean="0"/>
              <a:t>More </a:t>
            </a:r>
            <a:r>
              <a:rPr lang="fr-CH" dirty="0" err="1" smtClean="0"/>
              <a:t>challenging</a:t>
            </a:r>
            <a:r>
              <a:rPr lang="fr-CH" dirty="0" smtClean="0"/>
              <a:t> to </a:t>
            </a:r>
            <a:r>
              <a:rPr lang="fr-CH" dirty="0" err="1" smtClean="0"/>
              <a:t>accomodate</a:t>
            </a:r>
            <a:r>
              <a:rPr lang="fr-CH" dirty="0" smtClean="0"/>
              <a:t> the </a:t>
            </a:r>
            <a:r>
              <a:rPr lang="fr-CH" dirty="0" err="1" smtClean="0"/>
              <a:t>difference</a:t>
            </a:r>
            <a:r>
              <a:rPr lang="fr-CH" dirty="0" smtClean="0"/>
              <a:t> in </a:t>
            </a:r>
            <a:r>
              <a:rPr lang="fr-CH" dirty="0" err="1" smtClean="0"/>
              <a:t>melting</a:t>
            </a:r>
            <a:r>
              <a:rPr lang="fr-CH" dirty="0" smtClean="0"/>
              <a:t> point</a:t>
            </a:r>
          </a:p>
          <a:p>
            <a:endParaRPr lang="fr-CH" dirty="0" smtClean="0"/>
          </a:p>
          <a:p>
            <a:r>
              <a:rPr lang="fr-CH" dirty="0" err="1" smtClean="0"/>
              <a:t>Requirements</a:t>
            </a:r>
            <a:r>
              <a:rPr lang="fr-CH" dirty="0" smtClean="0"/>
              <a:t>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stringent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for EBW (partial </a:t>
            </a:r>
            <a:r>
              <a:rPr lang="fr-CH" dirty="0" err="1" smtClean="0"/>
              <a:t>penetration</a:t>
            </a:r>
            <a:r>
              <a:rPr lang="fr-CH" dirty="0" smtClean="0"/>
              <a:t> joints,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leak</a:t>
            </a:r>
            <a:r>
              <a:rPr lang="fr-CH" dirty="0" smtClean="0"/>
              <a:t> </a:t>
            </a:r>
            <a:r>
              <a:rPr lang="fr-CH" dirty="0" err="1" smtClean="0"/>
              <a:t>tightness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required</a:t>
            </a:r>
            <a:r>
              <a:rPr lang="fr-CH" dirty="0" smtClean="0"/>
              <a:t>)</a:t>
            </a:r>
          </a:p>
          <a:p>
            <a:endParaRPr lang="fr-CH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T.Demazière / 04-09-2018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764400" y="3324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Weldability</a:t>
            </a:r>
            <a:r>
              <a:rPr lang="fr-CH" dirty="0" smtClean="0"/>
              <a:t> of Nb45Ti55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2287729"/>
            <a:ext cx="3409690" cy="1704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4077072"/>
            <a:ext cx="3409690" cy="198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4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3471</TotalTime>
  <Words>466</Words>
  <Application>Microsoft Office PowerPoint</Application>
  <PresentationFormat>On-screen Show (4:3)</PresentationFormat>
  <Paragraphs>126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Niobium welding tests at CERN</vt:lpstr>
      <vt:lpstr>Weldabilty of Nb</vt:lpstr>
      <vt:lpstr>PowerPoint Presentation</vt:lpstr>
      <vt:lpstr>Weldabilty of Nb RRR300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Thomas Demaziere</cp:lastModifiedBy>
  <cp:revision>71</cp:revision>
  <dcterms:created xsi:type="dcterms:W3CDTF">2016-01-11T14:38:10Z</dcterms:created>
  <dcterms:modified xsi:type="dcterms:W3CDTF">2018-09-04T08:07:22Z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