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1"/>
  </p:notesMasterIdLst>
  <p:sldIdLst>
    <p:sldId id="256" r:id="rId5"/>
    <p:sldId id="257" r:id="rId6"/>
    <p:sldId id="280" r:id="rId7"/>
    <p:sldId id="281" r:id="rId8"/>
    <p:sldId id="277" r:id="rId9"/>
    <p:sldId id="278" r:id="rId10"/>
    <p:sldId id="272" r:id="rId11"/>
    <p:sldId id="271" r:id="rId12"/>
    <p:sldId id="273" r:id="rId13"/>
    <p:sldId id="282" r:id="rId14"/>
    <p:sldId id="274" r:id="rId15"/>
    <p:sldId id="275" r:id="rId16"/>
    <p:sldId id="283" r:id="rId17"/>
    <p:sldId id="284" r:id="rId18"/>
    <p:sldId id="285" r:id="rId19"/>
    <p:sldId id="270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454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50" autoAdjust="0"/>
  </p:normalViewPr>
  <p:slideViewPr>
    <p:cSldViewPr snapToGrid="0" snapToObjects="1">
      <p:cViewPr varScale="1">
        <p:scale>
          <a:sx n="147" d="100"/>
          <a:sy n="147" d="100"/>
        </p:scale>
        <p:origin x="564" y="10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 </a:t>
            </a:r>
          </a:p>
          <a:p>
            <a:r>
              <a:rPr lang="en-US" dirty="0"/>
              <a:t>3mm </a:t>
            </a:r>
            <a:r>
              <a:rPr lang="en-US" dirty="0" err="1"/>
              <a:t>betatron</a:t>
            </a:r>
            <a:r>
              <a:rPr lang="en-US" dirty="0"/>
              <a:t> beam, D=0.1m, </a:t>
            </a:r>
            <a:r>
              <a:rPr lang="en-US" dirty="0" err="1"/>
              <a:t>dpp</a:t>
            </a:r>
            <a:r>
              <a:rPr lang="en-US" dirty="0"/>
              <a:t>=E-3   increase of 1um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433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 p[lot of </a:t>
            </a:r>
            <a:r>
              <a:rPr lang="en-US" dirty="0" err="1"/>
              <a:t>matthew</a:t>
            </a:r>
            <a:r>
              <a:rPr lang="en-US" dirty="0"/>
              <a:t> upper left he</a:t>
            </a:r>
            <a:r>
              <a:rPr lang="en-US" baseline="0" dirty="0"/>
              <a:t> sent some time </a:t>
            </a:r>
          </a:p>
          <a:p>
            <a:r>
              <a:rPr lang="en-US" baseline="0" dirty="0"/>
              <a:t>He investigated with BI and will retake some data </a:t>
            </a:r>
            <a:r>
              <a:rPr lang="en-US" baseline="0" dirty="0" err="1"/>
              <a:t>prob</a:t>
            </a:r>
            <a:r>
              <a:rPr lang="en-US" baseline="0" dirty="0"/>
              <a:t> artefact</a:t>
            </a:r>
          </a:p>
          <a:p>
            <a:r>
              <a:rPr lang="en-US" baseline="0" dirty="0"/>
              <a:t>This is </a:t>
            </a:r>
            <a:r>
              <a:rPr lang="en-US" baseline="0" dirty="0" err="1"/>
              <a:t>shigh</a:t>
            </a:r>
            <a:r>
              <a:rPr lang="en-US" baseline="0" dirty="0"/>
              <a:t> momentum spreads beam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260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Copy</a:t>
            </a:r>
            <a:r>
              <a:rPr lang="en-US" baseline="0" dirty="0"/>
              <a:t> better tomogram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46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start of lattice alpha~0 and beta =4.7/5.0</a:t>
            </a:r>
          </a:p>
          <a:p>
            <a:r>
              <a:rPr lang="en-US" dirty="0" smtClean="0"/>
              <a:t>Model are alpha=-0.05, 4.22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874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small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8490" y="495546"/>
            <a:ext cx="8967020" cy="389357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5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m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859629/1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14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88B24-2214-43DF-9D35-68B720843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 at the vertical plane</a:t>
            </a:r>
          </a:p>
        </p:txBody>
      </p:sp>
      <p:pic>
        <p:nvPicPr>
          <p:cNvPr id="8" name="Content Placeholder 7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01936568-9603-464A-B7ED-EF22CBA043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744" y="1606420"/>
            <a:ext cx="3468161" cy="216760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93855-7FB3-4655-9CC1-C6D836CC47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E54CFD-9342-49C9-8158-8701A70326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87A05-A504-4A91-B57D-23BA598F5A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 descr="A screenshot of a map&#10;&#10;Description generated with high confidence">
            <a:extLst>
              <a:ext uri="{FF2B5EF4-FFF2-40B4-BE49-F238E27FC236}">
                <a16:creationId xmlns:a16="http://schemas.microsoft.com/office/drawing/2014/main" id="{EE4E089F-BDA2-459C-9186-09A0D8B123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566" y="930586"/>
            <a:ext cx="3194736" cy="798684"/>
          </a:xfrm>
          <a:prstGeom prst="rect">
            <a:avLst/>
          </a:prstGeom>
        </p:spPr>
      </p:pic>
      <p:pic>
        <p:nvPicPr>
          <p:cNvPr id="12" name="Picture 11" descr="A close up of a map&#10;&#10;Description generated with high confidence">
            <a:extLst>
              <a:ext uri="{FF2B5EF4-FFF2-40B4-BE49-F238E27FC236}">
                <a16:creationId xmlns:a16="http://schemas.microsoft.com/office/drawing/2014/main" id="{83367C8A-B2D9-475A-9E7F-E1F89A8BA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2137" y="41295"/>
            <a:ext cx="2615652" cy="1307826"/>
          </a:xfrm>
          <a:prstGeom prst="rect">
            <a:avLst/>
          </a:prstGeom>
        </p:spPr>
      </p:pic>
      <p:pic>
        <p:nvPicPr>
          <p:cNvPr id="14" name="Picture 13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311400D4-9FEA-4595-B49B-926C0E7F8C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6788" y="1336736"/>
            <a:ext cx="2394555" cy="191564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D463DA8-3E3D-4747-9C66-7E280CD68A00}"/>
              </a:ext>
            </a:extLst>
          </p:cNvPr>
          <p:cNvSpPr txBox="1"/>
          <p:nvPr/>
        </p:nvSpPr>
        <p:spPr>
          <a:xfrm>
            <a:off x="3490868" y="683090"/>
            <a:ext cx="2820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Different flavors of analysis give 1.32 to 1.4</a:t>
            </a:r>
            <a:r>
              <a:rPr lang="en-US" dirty="0">
                <a:sym typeface="Symbol" panose="05050102010706020507" pitchFamily="18" charset="2"/>
              </a:rPr>
              <a:t></a:t>
            </a:r>
            <a:r>
              <a:rPr lang="en-US" dirty="0"/>
              <a:t>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F81C51-C336-43CB-90AB-1F78D91BFBA5}"/>
              </a:ext>
            </a:extLst>
          </p:cNvPr>
          <p:cNvSpPr txBox="1"/>
          <p:nvPr/>
        </p:nvSpPr>
        <p:spPr>
          <a:xfrm>
            <a:off x="3455519" y="1984341"/>
            <a:ext cx="28557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Cleaner, clearer than in the horizontal</a:t>
            </a:r>
          </a:p>
          <a:p>
            <a:endParaRPr lang="en-US" dirty="0"/>
          </a:p>
          <a:p>
            <a:r>
              <a:rPr lang="en-US" dirty="0"/>
              <a:t>Also larger minimum beam size</a:t>
            </a:r>
          </a:p>
        </p:txBody>
      </p:sp>
    </p:spTree>
    <p:extLst>
      <p:ext uri="{BB962C8B-B14F-4D97-AF65-F5344CB8AC3E}">
        <p14:creationId xmlns:p14="http://schemas.microsoft.com/office/powerpoint/2010/main" val="2520284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05A55-3422-478E-98FD-E60B62D33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grids method, data 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02E44-02B5-4A8F-B8AE-7E32F05E2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covariance matrix cannot (mathematically forbidden) have a negative determinant. When this happens here apply a -1 factor and I change the color to dirty brown to highlight my reluctance to this arbitrary manipulation.</a:t>
            </a:r>
          </a:p>
          <a:p>
            <a:r>
              <a:rPr lang="en-US" dirty="0"/>
              <a:t>Uncertainties of 5cm on the grid positions is used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FA14B-10AA-4258-8242-3811D5E6A9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7A0E9-B60E-43AD-8AB2-792B1515E8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2204D-933A-469B-B259-2252C6679D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370DFA-CED5-49EB-9427-68092EBF6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051" y="2497356"/>
            <a:ext cx="3084807" cy="19280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1EE2CE-0166-4AE8-9756-2CA120818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0028" y="2532819"/>
            <a:ext cx="3084807" cy="192800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C602465-053C-466D-A2CD-4DD8F071C138}"/>
              </a:ext>
            </a:extLst>
          </p:cNvPr>
          <p:cNvSpPr txBox="1"/>
          <p:nvPr/>
        </p:nvSpPr>
        <p:spPr>
          <a:xfrm>
            <a:off x="1009650" y="201930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L1=L2=2.5m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DE36F1-556D-4F6C-9D77-F11AB50F32C1}"/>
              </a:ext>
            </a:extLst>
          </p:cNvPr>
          <p:cNvSpPr txBox="1"/>
          <p:nvPr/>
        </p:nvSpPr>
        <p:spPr>
          <a:xfrm>
            <a:off x="5407683" y="2066972"/>
            <a:ext cx="3018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L1=2.485m and L2=2.487m</a:t>
            </a:r>
          </a:p>
          <a:p>
            <a:r>
              <a:rPr lang="en-US" dirty="0"/>
              <a:t>Negligible difference</a:t>
            </a:r>
          </a:p>
        </p:txBody>
      </p:sp>
    </p:spTree>
    <p:extLst>
      <p:ext uri="{BB962C8B-B14F-4D97-AF65-F5344CB8AC3E}">
        <p14:creationId xmlns:p14="http://schemas.microsoft.com/office/powerpoint/2010/main" val="272670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F11A8-C6EC-4C61-BFAB-33ECC24F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grids method looking at uncertainties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055772D-3C13-4F79-A095-A2A28DE9C4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1739" y="769936"/>
            <a:ext cx="3921761" cy="245110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70BDE-ADFA-41F1-A169-85DDAA815D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82065-7AAA-4716-A9F2-06E054AF8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5F748-C2FD-4715-9821-4E77D7CC20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637ED7-878A-40C2-8F9F-E44161A60DC0}"/>
              </a:ext>
            </a:extLst>
          </p:cNvPr>
          <p:cNvSpPr txBox="1"/>
          <p:nvPr/>
        </p:nvSpPr>
        <p:spPr>
          <a:xfrm>
            <a:off x="85744" y="781977"/>
            <a:ext cx="43751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Uses perfect profiles, perfect everything, uses MADX.</a:t>
            </a:r>
          </a:p>
          <a:p>
            <a:endParaRPr lang="en-US" dirty="0"/>
          </a:p>
          <a:p>
            <a:r>
              <a:rPr lang="en-US" dirty="0"/>
              <a:t>Uncertainties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1% relative on the profiles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5cm on the positions of the grids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9D958-D842-40F3-BE71-A89A8A91755E}"/>
              </a:ext>
            </a:extLst>
          </p:cNvPr>
          <p:cNvSpPr txBox="1"/>
          <p:nvPr/>
        </p:nvSpPr>
        <p:spPr>
          <a:xfrm>
            <a:off x="660400" y="3302000"/>
            <a:ext cx="191135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My notebook to try and change the distances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FF59D5-FBC9-4339-A6F3-336D92B2D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9116" y="2830889"/>
            <a:ext cx="2181511" cy="153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329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DE213-06FD-42EF-B364-F47E0C246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grids in vertical plane</a:t>
            </a:r>
          </a:p>
        </p:txBody>
      </p:sp>
      <p:pic>
        <p:nvPicPr>
          <p:cNvPr id="8" name="Content Placeholder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027C4BA-7172-43EB-A809-D42BB8A776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1814" y="102393"/>
            <a:ext cx="2726982" cy="170436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BC0D0-EC3F-4FEE-9719-15A0E5CFB8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9B6C8-42D0-4027-A895-69B4EEAA7E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7D495-7F5E-4C50-BFFD-B99CDF35D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4AC5D2-AA51-4DC5-8BEC-C504DE7F30A6}"/>
              </a:ext>
            </a:extLst>
          </p:cNvPr>
          <p:cNvSpPr txBox="1"/>
          <p:nvPr/>
        </p:nvSpPr>
        <p:spPr>
          <a:xfrm>
            <a:off x="207390" y="857839"/>
            <a:ext cx="4491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Much better than in the horizontal plane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Compatible with the emittance measured using scan-k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1" name="Picture 10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014840BA-A019-4BF9-A4E5-93A4194C5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181" y="1852481"/>
            <a:ext cx="3244240" cy="243318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F3C8317-A1BB-44E0-BC2E-479847B179A0}"/>
              </a:ext>
            </a:extLst>
          </p:cNvPr>
          <p:cNvSpPr/>
          <p:nvPr/>
        </p:nvSpPr>
        <p:spPr>
          <a:xfrm>
            <a:off x="4149212" y="2335166"/>
            <a:ext cx="34864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Clear correlation between intensity and computed emittance.</a:t>
            </a:r>
          </a:p>
        </p:txBody>
      </p:sp>
    </p:spTree>
    <p:extLst>
      <p:ext uri="{BB962C8B-B14F-4D97-AF65-F5344CB8AC3E}">
        <p14:creationId xmlns:p14="http://schemas.microsoft.com/office/powerpoint/2010/main" val="4114671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D8C66-411D-4928-8805-72C5D2EE8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C75D6-98BA-49F1-B270-156783BDE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Beam characterization using scan-k relies on many parameters</a:t>
            </a:r>
          </a:p>
          <a:p>
            <a:pPr lvl="1"/>
            <a:r>
              <a:rPr lang="en-US" dirty="0"/>
              <a:t>Quadrupole gradient</a:t>
            </a:r>
          </a:p>
          <a:p>
            <a:pPr lvl="1"/>
            <a:r>
              <a:rPr lang="en-US" dirty="0"/>
              <a:t>Negligible momentum spread effect</a:t>
            </a:r>
          </a:p>
          <a:p>
            <a:pPr lvl="1"/>
            <a:r>
              <a:rPr lang="en-US" dirty="0"/>
              <a:t>Negligible effect of beam size on quality of the fit of the profile</a:t>
            </a:r>
          </a:p>
          <a:p>
            <a:r>
              <a:rPr lang="en-US" dirty="0"/>
              <a:t>3 grids measurement results in the horizontal plane are not conclusive</a:t>
            </a:r>
          </a:p>
          <a:p>
            <a:r>
              <a:rPr lang="en-US" dirty="0"/>
              <a:t>Vertical measurements are much cleaner</a:t>
            </a:r>
          </a:p>
          <a:p>
            <a:pPr lvl="1"/>
            <a:r>
              <a:rPr lang="en-US" dirty="0"/>
              <a:t>Indication of correlation between intensity and emittance from scan-k measurement</a:t>
            </a:r>
          </a:p>
          <a:p>
            <a:pPr lvl="1"/>
            <a:r>
              <a:rPr lang="en-US" dirty="0"/>
              <a:t>Good agreement between 3-grids and scan-k measurements</a:t>
            </a:r>
          </a:p>
          <a:p>
            <a:endParaRPr lang="en-US" dirty="0"/>
          </a:p>
          <a:p>
            <a:r>
              <a:rPr lang="en-US" dirty="0" smtClean="0"/>
              <a:t>Recommendations</a:t>
            </a:r>
          </a:p>
          <a:p>
            <a:pPr lvl="1"/>
            <a:r>
              <a:rPr lang="en-US" dirty="0" smtClean="0"/>
              <a:t>Measurement of flat-top extraction kicker pulse shape with short bunch</a:t>
            </a:r>
            <a:endParaRPr lang="en-US" dirty="0"/>
          </a:p>
          <a:p>
            <a:pPr lvl="1"/>
            <a:r>
              <a:rPr lang="en-US" dirty="0"/>
              <a:t>Finer grid spacing, at least in the center and maybe grids with heterogenous spacing</a:t>
            </a:r>
          </a:p>
          <a:p>
            <a:pPr lvl="1"/>
            <a:r>
              <a:rPr lang="en-US" dirty="0"/>
              <a:t>Different optics and/or magnet position leading to larger minimum beam size</a:t>
            </a:r>
          </a:p>
          <a:p>
            <a:pPr lvl="1"/>
            <a:r>
              <a:rPr lang="en-US" dirty="0"/>
              <a:t>Specific setup with near zero momentum spread</a:t>
            </a:r>
          </a:p>
          <a:p>
            <a:pPr lvl="1"/>
            <a:r>
              <a:rPr lang="en-US" dirty="0"/>
              <a:t>Bench measurement of the quadrupole used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A3FE6-9438-4477-AEBE-04564A1B6F4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C016A-289F-4B09-A66E-5B44A680D4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84926-0935-43A0-9389-7D6C1DE310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274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630FF-1DF2-4CE1-B398-2C95051D6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beam characterization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6BEE2-9B5A-438B-B4C5-A7C6AF5E9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77" y="495546"/>
            <a:ext cx="8967020" cy="389357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motivation is the matching between PSB and PS</a:t>
            </a:r>
          </a:p>
          <a:p>
            <a:r>
              <a:rPr lang="en-US" dirty="0"/>
              <a:t>Not unlike in other specialties a stochastic method of matching might well provide the best results</a:t>
            </a:r>
          </a:p>
          <a:p>
            <a:pPr lvl="1"/>
            <a:r>
              <a:rPr lang="en-US" dirty="0"/>
              <a:t>Light sources use MOGA (or single objective) methods to optimize the lattice for better lifetime</a:t>
            </a:r>
          </a:p>
          <a:p>
            <a:pPr lvl="1"/>
            <a:endParaRPr lang="en-US" dirty="0"/>
          </a:p>
          <a:p>
            <a:r>
              <a:rPr lang="en-US" dirty="0"/>
              <a:t>Discussing  with V. Forte and M.A. Fraser we could iterate the following process, using python and a minimization algorithm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Select a change from the initial transfer line setup using theoretically orthogonal knobs on </a:t>
            </a:r>
            <a:r>
              <a:rPr lang="en-US" dirty="0">
                <a:sym typeface="Symbol" panose="05050102010706020507" pitchFamily="18" charset="2"/>
              </a:rPr>
              <a:t></a:t>
            </a:r>
            <a:r>
              <a:rPr lang="en-US" baseline="-25000" dirty="0">
                <a:sym typeface="Symbol" panose="05050102010706020507" pitchFamily="18" charset="2"/>
              </a:rPr>
              <a:t>x</a:t>
            </a:r>
            <a:r>
              <a:rPr lang="en-US" dirty="0">
                <a:sym typeface="Symbol" panose="05050102010706020507" pitchFamily="18" charset="2"/>
              </a:rPr>
              <a:t>,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baseline="-25000" dirty="0" err="1">
                <a:sym typeface="Symbol" panose="05050102010706020507" pitchFamily="18" charset="2"/>
              </a:rPr>
              <a:t>x</a:t>
            </a:r>
            <a:r>
              <a:rPr lang="en-US" dirty="0" err="1">
                <a:sym typeface="Symbol" panose="05050102010706020507" pitchFamily="18" charset="2"/>
              </a:rPr>
              <a:t>,D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baseline="-25000" dirty="0" err="1">
                <a:sym typeface="Symbol" panose="05050102010706020507" pitchFamily="18" charset="2"/>
              </a:rPr>
              <a:t>x</a:t>
            </a:r>
            <a:r>
              <a:rPr lang="en-US" dirty="0" err="1">
                <a:sym typeface="Symbol" panose="05050102010706020507" pitchFamily="18" charset="2"/>
              </a:rPr>
              <a:t>,D</a:t>
            </a:r>
            <a:r>
              <a:rPr lang="en-US" dirty="0">
                <a:sym typeface="Symbol" panose="05050102010706020507" pitchFamily="18" charset="2"/>
              </a:rPr>
              <a:t>’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baseline="-25000" dirty="0" err="1">
                <a:sym typeface="Symbol" panose="05050102010706020507" pitchFamily="18" charset="2"/>
              </a:rPr>
              <a:t>x</a:t>
            </a:r>
            <a:r>
              <a:rPr lang="en-US" dirty="0" err="1">
                <a:sym typeface="Symbol" panose="05050102010706020507" pitchFamily="18" charset="2"/>
              </a:rPr>
              <a:t>,</a:t>
            </a:r>
            <a:r>
              <a:rPr lang="en-US" baseline="-25000" dirty="0" err="1">
                <a:sym typeface="Symbol" panose="05050102010706020507" pitchFamily="18" charset="2"/>
              </a:rPr>
              <a:t>y</a:t>
            </a:r>
            <a:r>
              <a:rPr lang="en-US" dirty="0">
                <a:sym typeface="Symbol" panose="05050102010706020507" pitchFamily="18" charset="2"/>
              </a:rPr>
              <a:t>,</a:t>
            </a:r>
            <a:r>
              <a:rPr lang="en-US" baseline="-25000" dirty="0">
                <a:sym typeface="Symbol" panose="05050102010706020507" pitchFamily="18" charset="2"/>
              </a:rPr>
              <a:t> y</a:t>
            </a:r>
            <a:r>
              <a:rPr lang="en-US" dirty="0">
                <a:sym typeface="Symbol" panose="05050102010706020507" pitchFamily="18" charset="2"/>
              </a:rPr>
              <a:t> and apply it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Correct the injected trajectory in the CPS by steering the line (Discussing with V. Forte for the algorithm)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Measure the emittance </a:t>
            </a:r>
            <a:r>
              <a:rPr lang="en-US"/>
              <a:t>after injection using </a:t>
            </a:r>
            <a:r>
              <a:rPr lang="en-US" dirty="0"/>
              <a:t>wire scanner(s)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Repeat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F9233-577F-48C9-990F-64EB41859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B0B4E-5976-44EF-B1F0-5223AC517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C623B-C6A2-43B2-9114-5662A0042A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5828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349250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66566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Recent BTM SEM grid emittance measurements and investigations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199" y="2543342"/>
            <a:ext cx="4830680" cy="859221"/>
          </a:xfrm>
        </p:spPr>
        <p:txBody>
          <a:bodyPr anchor="t">
            <a:normAutofit/>
          </a:bodyPr>
          <a:lstStyle/>
          <a:p>
            <a:endParaRPr lang="x-none" u="sng"/>
          </a:p>
          <a:p>
            <a:r>
              <a:rPr lang="x-none" u="sng"/>
              <a:t>Y. Dutheil</a:t>
            </a:r>
            <a:r>
              <a:rPr lang="x-none"/>
              <a:t>, V. Forte, M.A. Fraser</a:t>
            </a:r>
          </a:p>
          <a:p>
            <a:r>
              <a:rPr lang="en-US"/>
              <a:t>TE-ABT-BTP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CFFC6C-7AA3-4D66-87F4-6C9B103F1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analysis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13C5E4-6314-48A0-AA8E-C4EFA908F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Investigated BCMS </a:t>
            </a:r>
            <a:r>
              <a:rPr lang="en-US" dirty="0"/>
              <a:t>1.5 </a:t>
            </a:r>
            <a:r>
              <a:rPr lang="en-US" dirty="0" err="1"/>
              <a:t>eV.s</a:t>
            </a:r>
            <a:r>
              <a:rPr lang="en-US" dirty="0"/>
              <a:t> </a:t>
            </a:r>
            <a:r>
              <a:rPr lang="en-US"/>
              <a:t>beam </a:t>
            </a:r>
            <a:r>
              <a:rPr lang="en-US" dirty="0"/>
              <a:t>(</a:t>
            </a:r>
            <a:r>
              <a:rPr lang="en-US"/>
              <a:t>with </a:t>
            </a:r>
            <a:r>
              <a:rPr lang="en-US" dirty="0"/>
              <a:t>large </a:t>
            </a:r>
            <a:r>
              <a:rPr lang="en-US"/>
              <a:t>momentum spread</a:t>
            </a:r>
            <a:r>
              <a:rPr lang="en-US" dirty="0"/>
              <a:t>)</a:t>
            </a:r>
          </a:p>
          <a:p>
            <a:r>
              <a:rPr lang="en-US" dirty="0"/>
              <a:t>Thin lens approximation not viable</a:t>
            </a:r>
          </a:p>
          <a:p>
            <a:pPr lvl="1"/>
            <a:r>
              <a:rPr lang="en-US" dirty="0"/>
              <a:t>Simulated experiment shows the thin lens approximation underestimates the fitted emittance by ~10%</a:t>
            </a:r>
          </a:p>
          <a:p>
            <a:r>
              <a:rPr lang="en-US" dirty="0"/>
              <a:t>Quadrupole transfer function did not reproduce well the effect of the quadrupole on the beam </a:t>
            </a:r>
          </a:p>
          <a:p>
            <a:pPr lvl="1"/>
            <a:r>
              <a:rPr lang="en-US"/>
              <a:t>A single-point calibration current</a:t>
            </a:r>
            <a:r>
              <a:rPr lang="en-US" dirty="0" err="1"/>
              <a:t>↔gradient</a:t>
            </a:r>
            <a:r>
              <a:rPr lang="en-US" dirty="0"/>
              <a:t> was used, taken from the control system</a:t>
            </a:r>
          </a:p>
          <a:p>
            <a:pPr lvl="1"/>
            <a:r>
              <a:rPr lang="en-US" dirty="0"/>
              <a:t>Magnetic measurement for this quadrupole were made. The effect on the beam is best represented by long </a:t>
            </a:r>
            <a:r>
              <a:rPr lang="en-US"/>
              <a:t>coil measurement</a:t>
            </a:r>
            <a:r>
              <a:rPr lang="en-US" dirty="0"/>
              <a:t>,</a:t>
            </a:r>
            <a:r>
              <a:rPr lang="en-US"/>
              <a:t> see details in [</a:t>
            </a:r>
            <a:r>
              <a:rPr lang="en-US" dirty="0"/>
              <a:t>1]</a:t>
            </a:r>
          </a:p>
          <a:p>
            <a:pPr lvl="1"/>
            <a:r>
              <a:rPr lang="en-US" dirty="0"/>
              <a:t>Gradient difference ~1% and effect of emittance up to 4%</a:t>
            </a:r>
          </a:p>
          <a:p>
            <a:pPr lvl="1"/>
            <a:endParaRPr lang="en-US" dirty="0"/>
          </a:p>
          <a:p>
            <a:pPr marL="448056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7D2A8A-11CA-4C8F-9064-5456F9637627}"/>
              </a:ext>
            </a:extLst>
          </p:cNvPr>
          <p:cNvSpPr txBox="1"/>
          <p:nvPr/>
        </p:nvSpPr>
        <p:spPr>
          <a:xfrm>
            <a:off x="85744" y="4263105"/>
            <a:ext cx="77314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solidFill>
                  <a:schemeClr val="accent6">
                    <a:lumMod val="50000"/>
                  </a:schemeClr>
                </a:solidFill>
              </a:rPr>
              <a:t>[1] F. Cornuet and G. Patron, ”Mesure </a:t>
            </a:r>
            <a:r>
              <a:rPr lang="fr-FR" sz="800" dirty="0" err="1">
                <a:solidFill>
                  <a:schemeClr val="accent6">
                    <a:lumMod val="50000"/>
                  </a:schemeClr>
                </a:solidFill>
              </a:rPr>
              <a:t>magnetique</a:t>
            </a:r>
            <a:r>
              <a:rPr lang="fr-FR" sz="800" dirty="0">
                <a:solidFill>
                  <a:schemeClr val="accent6">
                    <a:lumMod val="50000"/>
                  </a:schemeClr>
                </a:solidFill>
              </a:rPr>
              <a:t> des </a:t>
            </a:r>
            <a:r>
              <a:rPr lang="fr-FR" sz="800" dirty="0" err="1">
                <a:solidFill>
                  <a:schemeClr val="accent6">
                    <a:lumMod val="50000"/>
                  </a:schemeClr>
                </a:solidFill>
              </a:rPr>
              <a:t>quadripoles</a:t>
            </a:r>
            <a:r>
              <a:rPr lang="fr-FR" sz="800" dirty="0">
                <a:solidFill>
                  <a:schemeClr val="accent6">
                    <a:lumMod val="50000"/>
                  </a:schemeClr>
                </a:solidFill>
              </a:rPr>
              <a:t> type 130 pour ISOLDE” </a:t>
            </a:r>
            <a:r>
              <a:rPr lang="fr-FR" sz="800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https://edms.cern.ch/document/859629/1</a:t>
            </a:r>
            <a:endParaRPr lang="en-US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BTM SEM grid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654B9-D820-48AB-82F2-B4DDA114A2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815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B2BC1-82B4-4FFB-98EF-EFE90EF02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analysis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0A5C3-A5CC-40AA-987F-82D839A4B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495547"/>
            <a:ext cx="8967020" cy="1811875"/>
          </a:xfrm>
        </p:spPr>
        <p:txBody>
          <a:bodyPr>
            <a:normAutofit/>
          </a:bodyPr>
          <a:lstStyle/>
          <a:p>
            <a:r>
              <a:rPr lang="en-US" sz="1600"/>
              <a:t>“Zero dispersion</a:t>
            </a:r>
            <a:r>
              <a:rPr lang="en-US" sz="1600" dirty="0"/>
              <a:t>”</a:t>
            </a:r>
            <a:r>
              <a:rPr lang="en-US" sz="1600"/>
              <a:t> optics measurement: effect </a:t>
            </a:r>
            <a:r>
              <a:rPr lang="en-US" sz="1600" dirty="0"/>
              <a:t>of momentum spread is therefore ignored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86754-AEA5-4699-A7BC-D16793ABA7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7E404-DF25-4501-B382-C0C1D1D2DF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BTM SEM grid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AFCD0E-C2DA-4DA7-B7C9-68D7F75F6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9" y="1326602"/>
            <a:ext cx="4085450" cy="20427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08C43F-6F29-484D-8D9F-2A4A8C2D6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060" y="1326602"/>
            <a:ext cx="4085450" cy="20427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6F8E5D-B5CB-4BB8-A25F-45F05D002E8A}"/>
              </a:ext>
            </a:extLst>
          </p:cNvPr>
          <p:cNvSpPr txBox="1"/>
          <p:nvPr/>
        </p:nvSpPr>
        <p:spPr>
          <a:xfrm>
            <a:off x="161566" y="910116"/>
            <a:ext cx="3933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Thick lens analysis using integrated gradient transfer function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21E498-1939-4757-8047-6122AE9B50D3}"/>
              </a:ext>
            </a:extLst>
          </p:cNvPr>
          <p:cNvSpPr txBox="1"/>
          <p:nvPr/>
        </p:nvSpPr>
        <p:spPr>
          <a:xfrm>
            <a:off x="4524391" y="910116"/>
            <a:ext cx="4102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Global fit using MADX and all profiles for the three grids and for all values of quadrupole strength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2C229E2-E63F-4059-8E23-DF24E787BD4F}"/>
                  </a:ext>
                </a:extLst>
              </p:cNvPr>
              <p:cNvSpPr txBox="1"/>
              <p:nvPr/>
            </p:nvSpPr>
            <p:spPr>
              <a:xfrm>
                <a:off x="1202610" y="3289088"/>
                <a:ext cx="23310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=1.449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0.003 </m:t>
                    </m:r>
                  </m:oMath>
                </a14:m>
                <a:r>
                  <a:rPr lang="en-US" dirty="0"/>
                  <a:t>𝜇m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2C229E2-E63F-4059-8E23-DF24E787B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610" y="3289088"/>
                <a:ext cx="2331023" cy="276999"/>
              </a:xfrm>
              <a:prstGeom prst="rect">
                <a:avLst/>
              </a:prstGeom>
              <a:blipFill>
                <a:blip r:embed="rId4"/>
                <a:stretch>
                  <a:fillRect l="-2611" t="-31111" r="-5744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428E3D5-4D56-4504-B0F5-AC8A47F0F2CF}"/>
                  </a:ext>
                </a:extLst>
              </p:cNvPr>
              <p:cNvSpPr txBox="1"/>
              <p:nvPr/>
            </p:nvSpPr>
            <p:spPr>
              <a:xfrm>
                <a:off x="6183527" y="3230827"/>
                <a:ext cx="23310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=1.493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0.003 </m:t>
                    </m:r>
                  </m:oMath>
                </a14:m>
                <a:r>
                  <a:rPr lang="en-US" dirty="0"/>
                  <a:t>𝜇m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428E3D5-4D56-4504-B0F5-AC8A47F0F2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3527" y="3230827"/>
                <a:ext cx="2331023" cy="276999"/>
              </a:xfrm>
              <a:prstGeom prst="rect">
                <a:avLst/>
              </a:prstGeom>
              <a:blipFill>
                <a:blip r:embed="rId5"/>
                <a:stretch>
                  <a:fillRect l="-2611" t="-31111" r="-5744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E7F1159-1C11-45D8-8273-3865808E3DF1}"/>
                  </a:ext>
                </a:extLst>
              </p:cNvPr>
              <p:cNvSpPr txBox="1"/>
              <p:nvPr/>
            </p:nvSpPr>
            <p:spPr>
              <a:xfrm>
                <a:off x="50679" y="3772119"/>
                <a:ext cx="4919381" cy="4847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dirty="0"/>
                  <a:t>Thin lens with long coil transfer function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=1.296</m:t>
                    </m:r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0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0.003 </m:t>
                    </m:r>
                  </m:oMath>
                </a14:m>
                <a:r>
                  <a:rPr lang="en-US" sz="1050" dirty="0"/>
                  <a:t>𝜇m</a:t>
                </a:r>
              </a:p>
              <a:p>
                <a:r>
                  <a:rPr lang="en-US" sz="1050" dirty="0"/>
                  <a:t>Thin lens with previous analysis transfer function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  <m:r>
                      <a:rPr lang="en-US" sz="1050" i="1">
                        <a:latin typeface="Cambria Math" panose="02040503050406030204" pitchFamily="18" charset="0"/>
                      </a:rPr>
                      <m:t>=1.2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50</m:t>
                    </m:r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±0.003 </m:t>
                    </m:r>
                  </m:oMath>
                </a14:m>
                <a:r>
                  <a:rPr lang="en-US" sz="1050" dirty="0"/>
                  <a:t>𝜇m</a:t>
                </a:r>
              </a:p>
              <a:p>
                <a:endParaRPr lang="en-US" sz="105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E7F1159-1C11-45D8-8273-3865808E3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9" y="3772119"/>
                <a:ext cx="4919381" cy="484748"/>
              </a:xfrm>
              <a:prstGeom prst="rect">
                <a:avLst/>
              </a:prstGeom>
              <a:blipFill>
                <a:blip r:embed="rId6"/>
                <a:stretch>
                  <a:fillRect l="-1611" t="-88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077339" y="3785813"/>
            <a:ext cx="3047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Method tested while clipping out the profile with sigma lower than wire spacing: only marginal effect</a:t>
            </a:r>
            <a:endParaRPr lang="en-GB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19F61-A4EB-4C49-8E52-6A2EFF2A27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47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year’s measurements </a:t>
            </a:r>
          </a:p>
          <a:p>
            <a:pPr lvl="1"/>
            <a:r>
              <a:rPr lang="en-US" dirty="0" err="1"/>
              <a:t>Indiv</a:t>
            </a:r>
            <a:r>
              <a:rPr lang="en-US" dirty="0"/>
              <a:t> type beam</a:t>
            </a:r>
          </a:p>
          <a:p>
            <a:pPr lvl="1"/>
            <a:r>
              <a:rPr lang="en-US" dirty="0"/>
              <a:t>Automatic data taking and pre-processing using python/</a:t>
            </a:r>
            <a:r>
              <a:rPr lang="en-US" dirty="0" err="1"/>
              <a:t>pyjapc</a:t>
            </a:r>
            <a:endParaRPr lang="en-US" dirty="0"/>
          </a:p>
          <a:p>
            <a:r>
              <a:rPr lang="en-US" dirty="0"/>
              <a:t>Dispersion measurements as a function of quadrupole strength: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6576" indent="0">
              <a:buNone/>
            </a:pPr>
            <a:r>
              <a:rPr lang="en-US" dirty="0" smtClean="0"/>
              <a:t>We </a:t>
            </a:r>
            <a:r>
              <a:rPr lang="en-US" dirty="0"/>
              <a:t>postulate that the low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momentum </a:t>
            </a:r>
            <a:r>
              <a:rPr lang="en-US" dirty="0"/>
              <a:t>spread would have negligible effect on the beam </a:t>
            </a:r>
            <a:r>
              <a:rPr lang="en-US" dirty="0" smtClean="0"/>
              <a:t>size</a:t>
            </a:r>
          </a:p>
          <a:p>
            <a:pPr marL="36576" indent="0">
              <a:buNone/>
            </a:pPr>
            <a:r>
              <a:rPr lang="en-US" dirty="0" err="1" smtClean="0"/>
              <a:t>Expample</a:t>
            </a:r>
            <a:r>
              <a:rPr lang="en-US" dirty="0" smtClean="0"/>
              <a:t> : 3mm </a:t>
            </a:r>
            <a:r>
              <a:rPr lang="en-US" dirty="0" err="1" smtClean="0"/>
              <a:t>betatron</a:t>
            </a:r>
            <a:r>
              <a:rPr lang="en-US" dirty="0" smtClean="0"/>
              <a:t> beam, </a:t>
            </a:r>
            <a:r>
              <a:rPr lang="en-US" dirty="0" err="1" smtClean="0"/>
              <a:t>dpp</a:t>
            </a:r>
            <a:r>
              <a:rPr lang="en-US" dirty="0" smtClean="0"/>
              <a:t>=10</a:t>
            </a:r>
            <a:r>
              <a:rPr lang="en-US" baseline="30000" dirty="0" smtClean="0"/>
              <a:t>-3</a:t>
            </a:r>
            <a:r>
              <a:rPr lang="en-US" dirty="0" smtClean="0"/>
              <a:t>, </a:t>
            </a:r>
            <a:r>
              <a:rPr lang="en-US" dirty="0" err="1" smtClean="0"/>
              <a:t>Dx</a:t>
            </a:r>
            <a:r>
              <a:rPr lang="en-US" dirty="0" smtClean="0"/>
              <a:t>=0.1m increases beam size by 1µm.</a:t>
            </a:r>
            <a:endParaRPr lang="en-US" dirty="0" smtClean="0"/>
          </a:p>
          <a:p>
            <a:pPr marL="36576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10" y="2340224"/>
            <a:ext cx="3415846" cy="7147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5704" y="2096384"/>
            <a:ext cx="4531096" cy="15356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38484" y="2163920"/>
            <a:ext cx="10944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Grid1</a:t>
            </a:r>
          </a:p>
          <a:p>
            <a:r>
              <a:rPr lang="en-US" dirty="0">
                <a:solidFill>
                  <a:srgbClr val="00B050"/>
                </a:solidFill>
              </a:rPr>
              <a:t>Grid2</a:t>
            </a:r>
          </a:p>
          <a:p>
            <a:r>
              <a:rPr lang="en-US" dirty="0">
                <a:solidFill>
                  <a:srgbClr val="0070C0"/>
                </a:solidFill>
              </a:rPr>
              <a:t>Grid3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2460" y="2067406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 optics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623597" y="1747892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dispersion optics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444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with two different momentum spreads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S. Albright set up a bunch rotation in the PSB allowing</a:t>
            </a:r>
            <a:br>
              <a:rPr lang="en-US" dirty="0"/>
            </a:br>
            <a:r>
              <a:rPr lang="en-US" dirty="0"/>
              <a:t>to get 10</a:t>
            </a:r>
            <a:r>
              <a:rPr lang="en-US" baseline="30000" dirty="0"/>
              <a:t>-3</a:t>
            </a:r>
            <a:r>
              <a:rPr lang="en-US" dirty="0"/>
              <a:t>, twice more than the regular </a:t>
            </a:r>
            <a:r>
              <a:rPr lang="en-US" dirty="0" err="1"/>
              <a:t>indiv</a:t>
            </a:r>
            <a:r>
              <a:rPr lang="en-US" dirty="0"/>
              <a:t> beam</a:t>
            </a:r>
          </a:p>
          <a:p>
            <a:endParaRPr lang="en-US" dirty="0"/>
          </a:p>
          <a:p>
            <a:r>
              <a:rPr lang="en-US" dirty="0"/>
              <a:t>Useful to compare fitted emittance with the two</a:t>
            </a:r>
            <a:br>
              <a:rPr lang="en-US" dirty="0"/>
            </a:br>
            <a:r>
              <a:rPr lang="en-US" dirty="0"/>
              <a:t>different momentum spread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DC1173-70A5-4471-9674-5C4DB3595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1820" y="495546"/>
            <a:ext cx="2113690" cy="21071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F845EB-7D3A-4F30-9CE1-506C3CAFD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913" y="2639809"/>
            <a:ext cx="2020886" cy="178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226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C91EB28-3169-403C-B347-2DAD4B059EE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428945"/>
            <a:ext cx="3829050" cy="3195256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9FE6BE74-3C45-4C89-9681-B32E46FB0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Cycle to cycle horizontal beam size jitter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B25A60F-7528-4884-B089-8597576AE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495546"/>
            <a:ext cx="5664610" cy="3893573"/>
          </a:xfrm>
        </p:spPr>
        <p:txBody>
          <a:bodyPr/>
          <a:lstStyle/>
          <a:p>
            <a:r>
              <a:rPr lang="en-US" dirty="0"/>
              <a:t>Strong cycle to cycle variation of the intensity. Also different intensity reported by different devices. Accuracy ~1E10?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8521E-9DDA-4D3A-9554-B73185240C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F1D64C-8EEF-4B4D-A650-C31DFE8E2C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EB156-1C97-468F-9297-6AE182245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06DDADA-F93B-4684-BFC6-FEF10EFD8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9614" y="-45541"/>
            <a:ext cx="2415896" cy="146281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35DB93B-A6DF-4D49-9CB3-70A550C44741}"/>
              </a:ext>
            </a:extLst>
          </p:cNvPr>
          <p:cNvSpPr txBox="1"/>
          <p:nvPr/>
        </p:nvSpPr>
        <p:spPr>
          <a:xfrm>
            <a:off x="6191884" y="1476839"/>
            <a:ext cx="2990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Regardless, beam size at the 3 grids correlates strongly with intensity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2C127D-F756-4F3B-AC66-83BC05B120DB}"/>
              </a:ext>
            </a:extLst>
          </p:cNvPr>
          <p:cNvSpPr txBox="1"/>
          <p:nvPr/>
        </p:nvSpPr>
        <p:spPr>
          <a:xfrm>
            <a:off x="495300" y="152272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Grid1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61BA68-7EF7-4735-91DB-65365BCE41C5}"/>
              </a:ext>
            </a:extLst>
          </p:cNvPr>
          <p:cNvSpPr txBox="1"/>
          <p:nvPr/>
        </p:nvSpPr>
        <p:spPr>
          <a:xfrm>
            <a:off x="1540063" y="149045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Grid2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C6B8DF-704B-4722-8A5F-5BFB96780129}"/>
              </a:ext>
            </a:extLst>
          </p:cNvPr>
          <p:cNvSpPr txBox="1"/>
          <p:nvPr/>
        </p:nvSpPr>
        <p:spPr>
          <a:xfrm>
            <a:off x="2615129" y="1501878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Grid3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5B4F6C-2103-425D-98ED-4DE44A514430}"/>
              </a:ext>
            </a:extLst>
          </p:cNvPr>
          <p:cNvSpPr txBox="1"/>
          <p:nvPr/>
        </p:nvSpPr>
        <p:spPr>
          <a:xfrm>
            <a:off x="3517900" y="1785963"/>
            <a:ext cx="20826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BTM.BCT10</a:t>
            </a:r>
            <a:br>
              <a:rPr lang="en-US" dirty="0"/>
            </a:br>
            <a:r>
              <a:rPr lang="en-US" dirty="0"/>
              <a:t>#extIntensityRing3</a:t>
            </a:r>
          </a:p>
          <a:p>
            <a:r>
              <a:rPr lang="en-US" u="sng" dirty="0"/>
              <a:t>Used henceforth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D59429-BB84-4725-8119-530F3923B4D6}"/>
              </a:ext>
            </a:extLst>
          </p:cNvPr>
          <p:cNvSpPr txBox="1"/>
          <p:nvPr/>
        </p:nvSpPr>
        <p:spPr>
          <a:xfrm>
            <a:off x="3618213" y="2789312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BR.BCT</a:t>
            </a:r>
            <a:br>
              <a:rPr lang="en-US" dirty="0"/>
            </a:br>
            <a:r>
              <a:rPr lang="en-US" dirty="0"/>
              <a:t>#extIntensityRing3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F4F4D-A040-4340-9806-C556CD41319B}"/>
              </a:ext>
            </a:extLst>
          </p:cNvPr>
          <p:cNvSpPr txBox="1"/>
          <p:nvPr/>
        </p:nvSpPr>
        <p:spPr>
          <a:xfrm>
            <a:off x="3529316" y="3586816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BT.BCT10</a:t>
            </a:r>
            <a:br>
              <a:rPr lang="en-US" dirty="0"/>
            </a:br>
            <a:r>
              <a:rPr lang="en-US" dirty="0"/>
              <a:t>#extIntensityRing3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43543C-C796-41E0-98C5-46655BCFA2D0}"/>
              </a:ext>
            </a:extLst>
          </p:cNvPr>
          <p:cNvSpPr txBox="1"/>
          <p:nvPr/>
        </p:nvSpPr>
        <p:spPr>
          <a:xfrm>
            <a:off x="7601040" y="237413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M.A. Fraser</a:t>
            </a:r>
          </a:p>
        </p:txBody>
      </p:sp>
      <p:pic>
        <p:nvPicPr>
          <p:cNvPr id="6" name="Picture 2" descr="d3f7a273-6e13-46e9-9aba-0a447ed8b578@cern">
            <a:extLst>
              <a:ext uri="{FF2B5EF4-FFF2-40B4-BE49-F238E27FC236}">
                <a16:creationId xmlns:a16="http://schemas.microsoft.com/office/drawing/2014/main" id="{66569EEF-6B42-47EC-8227-88DCE197E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741" y="2704748"/>
            <a:ext cx="2549769" cy="175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604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F005011-08D0-46D9-A9E9-B55385E3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23" y="0"/>
            <a:ext cx="8969766" cy="395590"/>
          </a:xfrm>
        </p:spPr>
        <p:txBody>
          <a:bodyPr/>
          <a:lstStyle/>
          <a:p>
            <a:r>
              <a:rPr lang="en-US" dirty="0"/>
              <a:t>Intensity and momentum spread effects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B9CD23-E706-4119-8950-77ED4226F0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6D206E-B947-4DC2-9304-CAA40A4A10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718D4A-98BC-4CA7-A62B-8E0B2A2240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9DDA64-9B1C-43BA-9828-2519B4C04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44" y="2427635"/>
            <a:ext cx="3138375" cy="19614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D2FF24-75B4-42BC-A64A-707047F0B5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48" y="1828550"/>
            <a:ext cx="3138373" cy="7845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C6190A-828E-402D-B369-87ACE0F78C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160" y="2499597"/>
            <a:ext cx="3132910" cy="19580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F729C80-15B5-48AB-8B5B-5B82B5E9A7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5679" y="1816997"/>
            <a:ext cx="3132912" cy="78322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05CDECB-9B05-4E04-88D7-D8FC46674F6C}"/>
              </a:ext>
            </a:extLst>
          </p:cNvPr>
          <p:cNvSpPr txBox="1"/>
          <p:nvPr/>
        </p:nvSpPr>
        <p:spPr>
          <a:xfrm>
            <a:off x="226768" y="1461960"/>
            <a:ext cx="2478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Regular RF Dpp~5E-4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37E8A3-B944-4877-A3D0-796B8D12CA33}"/>
              </a:ext>
            </a:extLst>
          </p:cNvPr>
          <p:cNvSpPr txBox="1"/>
          <p:nvPr/>
        </p:nvSpPr>
        <p:spPr>
          <a:xfrm>
            <a:off x="5966160" y="1395718"/>
            <a:ext cx="3413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Bunch rotation Dpp~10E-4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801FD2-C9F5-4DCC-AC53-E2BEB812558E}"/>
              </a:ext>
            </a:extLst>
          </p:cNvPr>
          <p:cNvSpPr txBox="1"/>
          <p:nvPr/>
        </p:nvSpPr>
        <p:spPr>
          <a:xfrm>
            <a:off x="3442463" y="1937544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 grid profiles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1B01C9-6FF4-400B-8F6C-57EFD8F0205E}"/>
              </a:ext>
            </a:extLst>
          </p:cNvPr>
          <p:cNvSpPr txBox="1"/>
          <p:nvPr/>
        </p:nvSpPr>
        <p:spPr>
          <a:xfrm>
            <a:off x="3230206" y="2572398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Binned scan-k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6127AAA2-41AB-4AF7-ACB0-6F5A56B931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8265419"/>
                  </p:ext>
                </p:extLst>
              </p:nvPr>
            </p:nvGraphicFramePr>
            <p:xfrm>
              <a:off x="3329933" y="3260695"/>
              <a:ext cx="2509932" cy="914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6644">
                      <a:extLst>
                        <a:ext uri="{9D8B030D-6E8A-4147-A177-3AD203B41FA5}">
                          <a16:colId xmlns:a16="http://schemas.microsoft.com/office/drawing/2014/main" val="1045407072"/>
                        </a:ext>
                      </a:extLst>
                    </a:gridCol>
                    <a:gridCol w="836644">
                      <a:extLst>
                        <a:ext uri="{9D8B030D-6E8A-4147-A177-3AD203B41FA5}">
                          <a16:colId xmlns:a16="http://schemas.microsoft.com/office/drawing/2014/main" val="2287184262"/>
                        </a:ext>
                      </a:extLst>
                    </a:gridCol>
                    <a:gridCol w="836644">
                      <a:extLst>
                        <a:ext uri="{9D8B030D-6E8A-4147-A177-3AD203B41FA5}">
                          <a16:colId xmlns:a16="http://schemas.microsoft.com/office/drawing/2014/main" val="442516771"/>
                        </a:ext>
                      </a:extLst>
                    </a:gridCol>
                  </a:tblGrid>
                  <a:tr h="211977">
                    <a:tc>
                      <a:txBody>
                        <a:bodyPr/>
                        <a:lstStyle/>
                        <a:p>
                          <a:r>
                            <a:rPr lang="en-US" sz="900" dirty="0" err="1"/>
                            <a:t>Dpp</a:t>
                          </a:r>
                          <a:r>
                            <a:rPr lang="en-US" sz="900" dirty="0"/>
                            <a:t> (E-4)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10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1049179"/>
                      </a:ext>
                    </a:extLst>
                  </a:tr>
                  <a:tr h="211977">
                    <a:tc>
                      <a:txBody>
                        <a:bodyPr/>
                        <a:lstStyle/>
                        <a:p>
                          <a:r>
                            <a:rPr lang="en-US" sz="900" dirty="0">
                              <a:sym typeface="Symbol" panose="05050102010706020507" pitchFamily="18" charset="2"/>
                            </a:rPr>
                            <a:t></a:t>
                          </a:r>
                          <a:endParaRPr lang="en-US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-117 ±1.2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-109 ± 1.1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1427026"/>
                      </a:ext>
                    </a:extLst>
                  </a:tr>
                  <a:tr h="211977">
                    <a:tc>
                      <a:txBody>
                        <a:bodyPr/>
                        <a:lstStyle/>
                        <a:p>
                          <a:r>
                            <a:rPr lang="en-US" sz="900" dirty="0">
                              <a:sym typeface="Symbol" panose="05050102010706020507" pitchFamily="18" charset="2"/>
                            </a:rPr>
                            <a:t> (m)</a:t>
                          </a:r>
                          <a:endParaRPr lang="en-US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336 ±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313 ± 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2919995"/>
                      </a:ext>
                    </a:extLst>
                  </a:tr>
                  <a:tr h="21197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p>
                                  <m:r>
                                    <a:rPr lang="en-US" sz="9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900" dirty="0"/>
                            <a:t>(</a:t>
                          </a:r>
                          <a:r>
                            <a:rPr lang="en-US" sz="900" dirty="0">
                              <a:sym typeface="Symbol" panose="05050102010706020507" pitchFamily="18" charset="2"/>
                            </a:rPr>
                            <a:t>m)</a:t>
                          </a:r>
                          <a:endParaRPr lang="en-US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1.67 ± 0.01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1.70 ±0.01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60704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6127AAA2-41AB-4AF7-ACB0-6F5A56B931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8265419"/>
                  </p:ext>
                </p:extLst>
              </p:nvPr>
            </p:nvGraphicFramePr>
            <p:xfrm>
              <a:off x="3329933" y="3260695"/>
              <a:ext cx="2509932" cy="914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6644">
                      <a:extLst>
                        <a:ext uri="{9D8B030D-6E8A-4147-A177-3AD203B41FA5}">
                          <a16:colId xmlns:a16="http://schemas.microsoft.com/office/drawing/2014/main" val="1045407072"/>
                        </a:ext>
                      </a:extLst>
                    </a:gridCol>
                    <a:gridCol w="836644">
                      <a:extLst>
                        <a:ext uri="{9D8B030D-6E8A-4147-A177-3AD203B41FA5}">
                          <a16:colId xmlns:a16="http://schemas.microsoft.com/office/drawing/2014/main" val="2287184262"/>
                        </a:ext>
                      </a:extLst>
                    </a:gridCol>
                    <a:gridCol w="836644">
                      <a:extLst>
                        <a:ext uri="{9D8B030D-6E8A-4147-A177-3AD203B41FA5}">
                          <a16:colId xmlns:a16="http://schemas.microsoft.com/office/drawing/2014/main" val="442516771"/>
                        </a:ext>
                      </a:extLst>
                    </a:gridCol>
                  </a:tblGrid>
                  <a:tr h="228600">
                    <a:tc>
                      <a:txBody>
                        <a:bodyPr/>
                        <a:lstStyle/>
                        <a:p>
                          <a:r>
                            <a:rPr lang="en-US" sz="900" dirty="0" err="1"/>
                            <a:t>Dpp</a:t>
                          </a:r>
                          <a:r>
                            <a:rPr lang="en-US" sz="900" dirty="0"/>
                            <a:t> (E-4)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10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1049179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US" sz="900" dirty="0">
                              <a:sym typeface="Symbol" panose="05050102010706020507" pitchFamily="18" charset="2"/>
                            </a:rPr>
                            <a:t></a:t>
                          </a:r>
                          <a:endParaRPr lang="en-US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-117 ±1.2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-109 ± 1.1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1427026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US" sz="900" dirty="0">
                              <a:sym typeface="Symbol" panose="05050102010706020507" pitchFamily="18" charset="2"/>
                            </a:rPr>
                            <a:t> (m)</a:t>
                          </a:r>
                          <a:endParaRPr lang="en-US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336 ±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313 ± 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2919995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730" t="-300000" r="-204380" b="-1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1.67 ± 0.01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1.70 ±0.01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607041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64687099-1504-47E9-BB51-E50930D3B292}"/>
              </a:ext>
            </a:extLst>
          </p:cNvPr>
          <p:cNvSpPr txBox="1"/>
          <p:nvPr/>
        </p:nvSpPr>
        <p:spPr>
          <a:xfrm>
            <a:off x="179109" y="502255"/>
            <a:ext cx="88046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effects are being investigated here. By binning in intensity the data point we probe for emittance-intensity correlation. This is repeated with high and low momentum spread</a:t>
            </a:r>
          </a:p>
        </p:txBody>
      </p:sp>
    </p:spTree>
    <p:extLst>
      <p:ext uri="{BB962C8B-B14F-4D97-AF65-F5344CB8AC3E}">
        <p14:creationId xmlns:p14="http://schemas.microsoft.com/office/powerpoint/2010/main" val="4038470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9A871-2569-49E8-9F00-93C8DA444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Scan-k, a look at uncertainties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BCBC3-6243-43E5-BDF3-FB4AE5694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of ±10cm on the distance between the quadrupole and the grid changes the fitted emittance by ±0.05</a:t>
            </a:r>
            <a:r>
              <a:rPr lang="en-US" dirty="0">
                <a:sym typeface="Symbol" panose="05050102010706020507" pitchFamily="18" charset="2"/>
              </a:rPr>
              <a:t>m</a:t>
            </a:r>
          </a:p>
          <a:p>
            <a:r>
              <a:rPr lang="en-US" dirty="0">
                <a:sym typeface="Symbol" panose="05050102010706020507" pitchFamily="18" charset="2"/>
              </a:rPr>
              <a:t>Change of </a:t>
            </a:r>
            <a:r>
              <a:rPr lang="en-US" dirty="0"/>
              <a:t>±1% of the quadrupole transfers function changes the fitted emittance by ±1%</a:t>
            </a:r>
          </a:p>
          <a:p>
            <a:r>
              <a:rPr lang="en-US" dirty="0"/>
              <a:t>Minimum beam size is much smaller than wire spacing</a:t>
            </a:r>
          </a:p>
          <a:p>
            <a:endParaRPr lang="en-US" dirty="0"/>
          </a:p>
          <a:p>
            <a:r>
              <a:rPr lang="en-US" dirty="0"/>
              <a:t>Is it possible to find an optics</a:t>
            </a:r>
            <a:br>
              <a:rPr lang="en-US" dirty="0"/>
            </a:br>
            <a:r>
              <a:rPr lang="en-US" dirty="0"/>
              <a:t>with low </a:t>
            </a:r>
            <a:r>
              <a:rPr lang="en-US" dirty="0" err="1"/>
              <a:t>dp</a:t>
            </a:r>
            <a:r>
              <a:rPr lang="en-US" dirty="0"/>
              <a:t> and larger beam-size?</a:t>
            </a:r>
          </a:p>
          <a:p>
            <a:pPr lvl="1"/>
            <a:r>
              <a:rPr lang="en-US" dirty="0"/>
              <a:t>Use a quadrupole further upstream?</a:t>
            </a:r>
          </a:p>
          <a:p>
            <a:pPr lvl="1"/>
            <a:r>
              <a:rPr lang="en-US" dirty="0"/>
              <a:t>At the expanse of larger dispersion but </a:t>
            </a:r>
            <a:br>
              <a:rPr lang="en-US" dirty="0"/>
            </a:br>
            <a:r>
              <a:rPr lang="en-US" dirty="0"/>
              <a:t>make a very small momentum spread </a:t>
            </a:r>
            <a:br>
              <a:rPr lang="en-US" dirty="0"/>
            </a:br>
            <a:r>
              <a:rPr lang="en-US" dirty="0"/>
              <a:t>beam 10</a:t>
            </a:r>
            <a:r>
              <a:rPr lang="en-US" baseline="30000" dirty="0"/>
              <a:t>-5</a:t>
            </a:r>
            <a:r>
              <a:rPr lang="en-US" dirty="0"/>
              <a:t>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73CB1-AED9-4221-A8B8-C4BE144766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04/09/2018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DFFD8-9040-4E15-9CF4-70D2FA31C0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BTM SEM grid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E8C46-2B8A-4D5D-91DD-60E32BA31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4833" y="2172166"/>
            <a:ext cx="4379167" cy="221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62300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C145811-00F6-4C16-9F7E-410B8188E321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5448</TotalTime>
  <Words>987</Words>
  <Application>Microsoft Office PowerPoint</Application>
  <PresentationFormat>On-screen Show (16:9)</PresentationFormat>
  <Paragraphs>186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Optima</vt:lpstr>
      <vt:lpstr>Symbol</vt:lpstr>
      <vt:lpstr>CERNCorporate16-9</vt:lpstr>
      <vt:lpstr>PowerPoint Presentation</vt:lpstr>
      <vt:lpstr>Recent BTM SEM grid emittance measurements and investigations</vt:lpstr>
      <vt:lpstr>Previous analysis</vt:lpstr>
      <vt:lpstr>New analysis results</vt:lpstr>
      <vt:lpstr>New measurements</vt:lpstr>
      <vt:lpstr>Measurements with two different momentum spreads</vt:lpstr>
      <vt:lpstr>Cycle to cycle horizontal beam size jitter</vt:lpstr>
      <vt:lpstr>Intensity and momentum spread effects</vt:lpstr>
      <vt:lpstr>Scan-k, a look at uncertainties</vt:lpstr>
      <vt:lpstr>Look at the vertical plane</vt:lpstr>
      <vt:lpstr>3 grids method, data !</vt:lpstr>
      <vt:lpstr>3 grids method looking at uncertainties</vt:lpstr>
      <vt:lpstr>3 grids in vertical plane</vt:lpstr>
      <vt:lpstr>Conclusion </vt:lpstr>
      <vt:lpstr>Beyond beam characterization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Yann Dutheil</cp:lastModifiedBy>
  <cp:revision>89</cp:revision>
  <dcterms:created xsi:type="dcterms:W3CDTF">2012-11-30T11:04:26Z</dcterms:created>
  <dcterms:modified xsi:type="dcterms:W3CDTF">2018-09-05T11:47:31Z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