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32"/>
  </p:notesMasterIdLst>
  <p:sldIdLst>
    <p:sldId id="256" r:id="rId2"/>
    <p:sldId id="260" r:id="rId3"/>
    <p:sldId id="278" r:id="rId4"/>
    <p:sldId id="259" r:id="rId5"/>
    <p:sldId id="306" r:id="rId6"/>
    <p:sldId id="281" r:id="rId7"/>
    <p:sldId id="272" r:id="rId8"/>
    <p:sldId id="301" r:id="rId9"/>
    <p:sldId id="280" r:id="rId10"/>
    <p:sldId id="304" r:id="rId11"/>
    <p:sldId id="287" r:id="rId12"/>
    <p:sldId id="289" r:id="rId13"/>
    <p:sldId id="305" r:id="rId14"/>
    <p:sldId id="308" r:id="rId15"/>
    <p:sldId id="309" r:id="rId16"/>
    <p:sldId id="302" r:id="rId17"/>
    <p:sldId id="303" r:id="rId18"/>
    <p:sldId id="313" r:id="rId19"/>
    <p:sldId id="314" r:id="rId20"/>
    <p:sldId id="315" r:id="rId21"/>
    <p:sldId id="311" r:id="rId22"/>
    <p:sldId id="307" r:id="rId23"/>
    <p:sldId id="275" r:id="rId24"/>
    <p:sldId id="264" r:id="rId25"/>
    <p:sldId id="257" r:id="rId26"/>
    <p:sldId id="282" r:id="rId27"/>
    <p:sldId id="299" r:id="rId28"/>
    <p:sldId id="300" r:id="rId29"/>
    <p:sldId id="265" r:id="rId30"/>
    <p:sldId id="290"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wel Kozlowski" initials="PK" lastIdx="1" clrIdx="0">
    <p:extLst>
      <p:ext uri="{19B8F6BF-5375-455C-9EA6-DF929625EA0E}">
        <p15:presenceInfo xmlns:p15="http://schemas.microsoft.com/office/powerpoint/2012/main" userId="S-1-5-21-1526224874-1540688658-1361462980-63004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265" autoAdjust="0"/>
  </p:normalViewPr>
  <p:slideViewPr>
    <p:cSldViewPr snapToGrid="0">
      <p:cViewPr varScale="1">
        <p:scale>
          <a:sx n="81" d="100"/>
          <a:sy n="81" d="100"/>
        </p:scale>
        <p:origin x="94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7-06T10:21:12.477" idx="1">
    <p:pos x="10" y="10"/>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1C9332-E8AD-4CEF-9E56-EA26687688A6}" type="datetimeFigureOut">
              <a:rPr lang="en-GB" smtClean="0"/>
              <a:t>20/08/2018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513DCB-C0A9-453D-BC9A-BB84754C5B15}" type="slidenum">
              <a:rPr lang="en-GB" smtClean="0"/>
              <a:t>‹#›</a:t>
            </a:fld>
            <a:endParaRPr lang="en-GB"/>
          </a:p>
        </p:txBody>
      </p:sp>
    </p:spTree>
    <p:extLst>
      <p:ext uri="{BB962C8B-B14F-4D97-AF65-F5344CB8AC3E}">
        <p14:creationId xmlns:p14="http://schemas.microsoft.com/office/powerpoint/2010/main" val="38654428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would like to begin with what</a:t>
            </a:r>
            <a:r>
              <a:rPr lang="en-US" baseline="0" dirty="0" smtClean="0"/>
              <a:t> was available before and what is the general objective.</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2</a:t>
            </a:fld>
            <a:endParaRPr lang="en-GB"/>
          </a:p>
        </p:txBody>
      </p:sp>
    </p:spTree>
    <p:extLst>
      <p:ext uri="{BB962C8B-B14F-4D97-AF65-F5344CB8AC3E}">
        <p14:creationId xmlns:p14="http://schemas.microsoft.com/office/powerpoint/2010/main" val="2144203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section we are</a:t>
            </a:r>
            <a:r>
              <a:rPr lang="en-US" baseline="0" dirty="0" smtClean="0"/>
              <a:t> setting some scope attributes. The timeout is synchronized with the length of the cycle. In order to have the same convention as in the </a:t>
            </a:r>
            <a:r>
              <a:rPr lang="en-US" baseline="0" dirty="0" err="1" smtClean="0"/>
              <a:t>tomo</a:t>
            </a:r>
            <a:r>
              <a:rPr lang="en-US" baseline="0" dirty="0" smtClean="0"/>
              <a:t> please set the beam Offset. There is much more settings which could be applied but we have decided to leave them only in advanced view.</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14</a:t>
            </a:fld>
            <a:endParaRPr lang="en-GB"/>
          </a:p>
        </p:txBody>
      </p:sp>
    </p:spTree>
    <p:extLst>
      <p:ext uri="{BB962C8B-B14F-4D97-AF65-F5344CB8AC3E}">
        <p14:creationId xmlns:p14="http://schemas.microsoft.com/office/powerpoint/2010/main" val="2423733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acquisition window depicts the gradient</a:t>
            </a:r>
            <a:r>
              <a:rPr lang="en-US" baseline="0" dirty="0" smtClean="0"/>
              <a:t> plot of how the beam changes during time (</a:t>
            </a:r>
            <a:r>
              <a:rPr lang="en-US" baseline="0" dirty="0" err="1" smtClean="0"/>
              <a:t>truns</a:t>
            </a:r>
            <a:r>
              <a:rPr lang="en-US" baseline="0" dirty="0" smtClean="0"/>
              <a:t> chronologically). One frame (x-axis record) covers one turn in this case. The frames does not illustrate every succeeding turn – the distance between turns varies and depends on the “Turn distance” attribute of the trigger. Sometimes we expect more exact information sometimes sparse data. We can perform all default operations on the already acquired data – plot, save. We can also read and write settings which we found appropriate for a given cycle to not to repeat operation of setting up the infrastructure for similar acquisition in the future.</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15</a:t>
            </a:fld>
            <a:endParaRPr lang="en-GB"/>
          </a:p>
        </p:txBody>
      </p:sp>
    </p:spTree>
    <p:extLst>
      <p:ext uri="{BB962C8B-B14F-4D97-AF65-F5344CB8AC3E}">
        <p14:creationId xmlns:p14="http://schemas.microsoft.com/office/powerpoint/2010/main" val="14845544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application fully utilize</a:t>
            </a:r>
            <a:r>
              <a:rPr lang="en-US" baseline="0" dirty="0" smtClean="0"/>
              <a:t>s the capabilities of inspector panel. We can use the default console of a blueprint to trace the program execution. In order to make the code more organized and extendable a special central loop has been used. This works well because when an action which requires high performance is running the loop just stops. All the buttons are synchronized so that the user knows if the action is still </a:t>
            </a:r>
            <a:r>
              <a:rPr lang="en-US" baseline="0" dirty="0" err="1" smtClean="0"/>
              <a:t>perfomed</a:t>
            </a:r>
            <a:r>
              <a:rPr lang="en-US" baseline="0" dirty="0" smtClean="0"/>
              <a:t>.</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16</a:t>
            </a:fld>
            <a:endParaRPr lang="en-GB"/>
          </a:p>
        </p:txBody>
      </p:sp>
    </p:spTree>
    <p:extLst>
      <p:ext uri="{BB962C8B-B14F-4D97-AF65-F5344CB8AC3E}">
        <p14:creationId xmlns:p14="http://schemas.microsoft.com/office/powerpoint/2010/main" val="33695179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Nominal</a:t>
            </a:r>
            <a:r>
              <a:rPr lang="en-US" baseline="0" dirty="0" smtClean="0"/>
              <a:t> cycle – 6 on the beginning,  72 final bunches</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17</a:t>
            </a:fld>
            <a:endParaRPr lang="en-GB"/>
          </a:p>
        </p:txBody>
      </p:sp>
    </p:spTree>
    <p:extLst>
      <p:ext uri="{BB962C8B-B14F-4D97-AF65-F5344CB8AC3E}">
        <p14:creationId xmlns:p14="http://schemas.microsoft.com/office/powerpoint/2010/main" val="504785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comparison of low and high amplitude</a:t>
            </a:r>
            <a:r>
              <a:rPr lang="en-US" baseline="0" dirty="0" smtClean="0"/>
              <a:t> which results in poor quality of the plot or saturates in some moments.</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18</a:t>
            </a:fld>
            <a:endParaRPr lang="en-GB"/>
          </a:p>
        </p:txBody>
      </p:sp>
    </p:spTree>
    <p:extLst>
      <p:ext uri="{BB962C8B-B14F-4D97-AF65-F5344CB8AC3E}">
        <p14:creationId xmlns:p14="http://schemas.microsoft.com/office/powerpoint/2010/main" val="25261025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example of very high quality plot.</a:t>
            </a:r>
            <a:r>
              <a:rPr lang="en-US" baseline="0" dirty="0" smtClean="0"/>
              <a:t> I have used 20GS/s sampling rate. It is more than we need. The time of acquisition is very long.</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19</a:t>
            </a:fld>
            <a:endParaRPr lang="en-GB"/>
          </a:p>
        </p:txBody>
      </p:sp>
    </p:spTree>
    <p:extLst>
      <p:ext uri="{BB962C8B-B14F-4D97-AF65-F5344CB8AC3E}">
        <p14:creationId xmlns:p14="http://schemas.microsoft.com/office/powerpoint/2010/main" val="21975881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BCMS 8 bunches on the beginning, 48 final bunches</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20</a:t>
            </a:fld>
            <a:endParaRPr lang="en-GB"/>
          </a:p>
        </p:txBody>
      </p:sp>
    </p:spTree>
    <p:extLst>
      <p:ext uri="{BB962C8B-B14F-4D97-AF65-F5344CB8AC3E}">
        <p14:creationId xmlns:p14="http://schemas.microsoft.com/office/powerpoint/2010/main" val="7137903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Dead time – time for buffering the data before next</a:t>
            </a:r>
            <a:r>
              <a:rPr lang="en-US" baseline="0" dirty="0" smtClean="0"/>
              <a:t> acquisition caused by succeeding trigger</a:t>
            </a:r>
            <a:r>
              <a:rPr lang="en-US" dirty="0" smtClean="0"/>
              <a:t>. (motion inside bucket doesn’t need every turn measurement). Not a major problem as far as we don’t need every turn.</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need for control the vertical scale is mitigated by wide spectrum of views – plots and also ability to take a look at the plot of each frame. Additionally in order to speed the adjustment up the plot function is executed separately from the acquire data function so that an user can rapidly use the buffered by the scope data.</a:t>
            </a:r>
          </a:p>
          <a:p>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22</a:t>
            </a:fld>
            <a:endParaRPr lang="en-GB"/>
          </a:p>
        </p:txBody>
      </p:sp>
    </p:spTree>
    <p:extLst>
      <p:ext uri="{BB962C8B-B14F-4D97-AF65-F5344CB8AC3E}">
        <p14:creationId xmlns:p14="http://schemas.microsoft.com/office/powerpoint/2010/main" val="10478339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rgbClr val="111111"/>
                </a:solidFill>
                <a:latin typeface="Lucida Sans Unicode" panose="020B0602030504020204" pitchFamily="34" charset="0"/>
              </a:rPr>
              <a:t>Another</a:t>
            </a:r>
            <a:r>
              <a:rPr lang="en-US" b="1" baseline="0" dirty="0" smtClean="0">
                <a:solidFill>
                  <a:srgbClr val="111111"/>
                </a:solidFill>
                <a:latin typeface="Lucida Sans Unicode" panose="020B0602030504020204" pitchFamily="34" charset="0"/>
              </a:rPr>
              <a:t> limitation is transfer rate is not deterministic in non real time systems. What means that the data given by producers does not corresponds to reality.</a:t>
            </a:r>
          </a:p>
          <a:p>
            <a:r>
              <a:rPr lang="en-US" b="1" baseline="0" dirty="0" smtClean="0">
                <a:solidFill>
                  <a:srgbClr val="111111"/>
                </a:solidFill>
                <a:latin typeface="Lucida Sans Unicode" panose="020B0602030504020204" pitchFamily="34" charset="0"/>
              </a:rPr>
              <a:t>For example we have obtained 0.25MB/s instead of 1MB/s when acquiring data from the scope.</a:t>
            </a:r>
            <a:endParaRPr lang="en-GB" b="1" dirty="0" smtClean="0">
              <a:solidFill>
                <a:srgbClr val="111111"/>
              </a:solidFill>
              <a:latin typeface="Lucida Sans Unicode" panose="020B0602030504020204" pitchFamily="34" charset="0"/>
            </a:endParaRPr>
          </a:p>
          <a:p>
            <a:endParaRPr lang="en-GB" b="1" dirty="0" smtClean="0">
              <a:solidFill>
                <a:srgbClr val="111111"/>
              </a:solidFill>
              <a:latin typeface="Lucida Sans Unicode" panose="020B0602030504020204" pitchFamily="34" charset="0"/>
            </a:endParaRPr>
          </a:p>
          <a:p>
            <a:r>
              <a:rPr lang="en-US" b="1" dirty="0" smtClean="0">
                <a:solidFill>
                  <a:srgbClr val="111111"/>
                </a:solidFill>
                <a:latin typeface="Lucida Sans Unicode" panose="020B0602030504020204" pitchFamily="34" charset="0"/>
              </a:rPr>
              <a:t>Other source:</a:t>
            </a:r>
            <a:endParaRPr lang="en-GB" b="1" dirty="0" smtClean="0">
              <a:solidFill>
                <a:srgbClr val="111111"/>
              </a:solidFill>
              <a:latin typeface="Lucida Sans Unicode" panose="020B0602030504020204" pitchFamily="34" charset="0"/>
            </a:endParaRPr>
          </a:p>
          <a:p>
            <a:r>
              <a:rPr lang="en-GB" b="1" dirty="0" smtClean="0">
                <a:solidFill>
                  <a:srgbClr val="111111"/>
                </a:solidFill>
                <a:latin typeface="Lucida Sans Unicode" panose="020B0602030504020204" pitchFamily="34" charset="0"/>
              </a:rPr>
              <a:t>1. Thunderbolt (up to 40 </a:t>
            </a:r>
            <a:r>
              <a:rPr lang="en-GB" b="1" dirty="0" err="1" smtClean="0">
                <a:solidFill>
                  <a:srgbClr val="111111"/>
                </a:solidFill>
                <a:latin typeface="Lucida Sans Unicode" panose="020B0602030504020204" pitchFamily="34" charset="0"/>
              </a:rPr>
              <a:t>Gbps</a:t>
            </a:r>
            <a:r>
              <a:rPr lang="en-GB" b="1" dirty="0" smtClean="0">
                <a:solidFill>
                  <a:srgbClr val="111111"/>
                </a:solidFill>
                <a:latin typeface="Lucida Sans Unicode" panose="020B0602030504020204" pitchFamily="34" charset="0"/>
              </a:rPr>
              <a:t>)</a:t>
            </a:r>
            <a:endParaRPr lang="en-GB" dirty="0" smtClean="0">
              <a:solidFill>
                <a:srgbClr val="111111"/>
              </a:solidFill>
              <a:latin typeface="Lucida Sans Unicode" panose="020B0602030504020204" pitchFamily="34" charset="0"/>
            </a:endParaRPr>
          </a:p>
          <a:p>
            <a:r>
              <a:rPr lang="en-GB" b="1" dirty="0" smtClean="0">
                <a:solidFill>
                  <a:srgbClr val="111111"/>
                </a:solidFill>
                <a:latin typeface="Lucida Sans Unicode" panose="020B0602030504020204" pitchFamily="34" charset="0"/>
              </a:rPr>
              <a:t>2. USB 3.1 (10 </a:t>
            </a:r>
            <a:r>
              <a:rPr lang="en-GB" b="1" dirty="0" err="1" smtClean="0">
                <a:solidFill>
                  <a:srgbClr val="111111"/>
                </a:solidFill>
                <a:latin typeface="Lucida Sans Unicode" panose="020B0602030504020204" pitchFamily="34" charset="0"/>
              </a:rPr>
              <a:t>Gbps</a:t>
            </a:r>
            <a:r>
              <a:rPr lang="en-GB" b="1" dirty="0" smtClean="0">
                <a:solidFill>
                  <a:srgbClr val="111111"/>
                </a:solidFill>
                <a:latin typeface="Lucida Sans Unicode" panose="020B0602030504020204" pitchFamily="34" charset="0"/>
              </a:rPr>
              <a:t>), then USB 3.0 (5 </a:t>
            </a:r>
            <a:r>
              <a:rPr lang="en-GB" b="1" dirty="0" err="1" smtClean="0">
                <a:solidFill>
                  <a:srgbClr val="111111"/>
                </a:solidFill>
                <a:latin typeface="Lucida Sans Unicode" panose="020B0602030504020204" pitchFamily="34" charset="0"/>
              </a:rPr>
              <a:t>Gbps</a:t>
            </a:r>
            <a:r>
              <a:rPr lang="en-GB" b="1" dirty="0" smtClean="0">
                <a:solidFill>
                  <a:srgbClr val="111111"/>
                </a:solidFill>
                <a:latin typeface="Lucida Sans Unicode" panose="020B0602030504020204" pitchFamily="34" charset="0"/>
              </a:rPr>
              <a:t>)</a:t>
            </a:r>
            <a:endParaRPr lang="en-GB" dirty="0" smtClean="0">
              <a:solidFill>
                <a:srgbClr val="111111"/>
              </a:solidFill>
              <a:latin typeface="Lucida Sans Unicode" panose="020B0602030504020204" pitchFamily="34" charset="0"/>
            </a:endParaRPr>
          </a:p>
          <a:p>
            <a:r>
              <a:rPr lang="en-GB" b="1" dirty="0" smtClean="0">
                <a:solidFill>
                  <a:srgbClr val="111111"/>
                </a:solidFill>
                <a:latin typeface="Lucida Sans Unicode" panose="020B0602030504020204" pitchFamily="34" charset="0"/>
              </a:rPr>
              <a:t>3. </a:t>
            </a:r>
            <a:r>
              <a:rPr lang="en-GB" b="1" dirty="0" err="1" smtClean="0">
                <a:solidFill>
                  <a:srgbClr val="111111"/>
                </a:solidFill>
                <a:latin typeface="Lucida Sans Unicode" panose="020B0602030504020204" pitchFamily="34" charset="0"/>
              </a:rPr>
              <a:t>eSATA</a:t>
            </a:r>
            <a:r>
              <a:rPr lang="en-GB" b="1" dirty="0" smtClean="0">
                <a:solidFill>
                  <a:srgbClr val="111111"/>
                </a:solidFill>
                <a:latin typeface="Lucida Sans Unicode" panose="020B0602030504020204" pitchFamily="34" charset="0"/>
              </a:rPr>
              <a:t> (6 </a:t>
            </a:r>
            <a:r>
              <a:rPr lang="en-GB" b="1" dirty="0" err="1" smtClean="0">
                <a:solidFill>
                  <a:srgbClr val="111111"/>
                </a:solidFill>
                <a:latin typeface="Lucida Sans Unicode" panose="020B0602030504020204" pitchFamily="34" charset="0"/>
              </a:rPr>
              <a:t>Gbps</a:t>
            </a:r>
            <a:r>
              <a:rPr lang="en-GB" b="1" dirty="0" smtClean="0">
                <a:solidFill>
                  <a:srgbClr val="111111"/>
                </a:solidFill>
                <a:latin typeface="Lucida Sans Unicode" panose="020B0602030504020204" pitchFamily="34" charset="0"/>
              </a:rPr>
              <a:t>)</a:t>
            </a:r>
            <a:endParaRPr lang="en-GB" dirty="0" smtClean="0">
              <a:solidFill>
                <a:srgbClr val="111111"/>
              </a:solidFill>
              <a:latin typeface="Lucida Sans Unicode" panose="020B0602030504020204" pitchFamily="34" charset="0"/>
            </a:endParaRPr>
          </a:p>
          <a:p>
            <a:r>
              <a:rPr lang="en-GB" b="1" dirty="0" smtClean="0">
                <a:solidFill>
                  <a:srgbClr val="111111"/>
                </a:solidFill>
                <a:latin typeface="Lucida Sans Unicode" panose="020B0602030504020204" pitchFamily="34" charset="0"/>
              </a:rPr>
              <a:t>4. </a:t>
            </a:r>
            <a:r>
              <a:rPr lang="en-GB" b="1" dirty="0" err="1" smtClean="0">
                <a:solidFill>
                  <a:srgbClr val="111111"/>
                </a:solidFill>
                <a:latin typeface="Lucida Sans Unicode" panose="020B0602030504020204" pitchFamily="34" charset="0"/>
              </a:rPr>
              <a:t>Firewire</a:t>
            </a:r>
            <a:r>
              <a:rPr lang="en-GB" b="1" dirty="0" smtClean="0">
                <a:solidFill>
                  <a:srgbClr val="111111"/>
                </a:solidFill>
                <a:latin typeface="Lucida Sans Unicode" panose="020B0602030504020204" pitchFamily="34" charset="0"/>
              </a:rPr>
              <a:t> (6 </a:t>
            </a:r>
            <a:r>
              <a:rPr lang="en-GB" b="1" dirty="0" err="1" smtClean="0">
                <a:solidFill>
                  <a:srgbClr val="111111"/>
                </a:solidFill>
                <a:latin typeface="Lucida Sans Unicode" panose="020B0602030504020204" pitchFamily="34" charset="0"/>
              </a:rPr>
              <a:t>Gbps</a:t>
            </a:r>
            <a:r>
              <a:rPr lang="en-GB" b="1" dirty="0" smtClean="0">
                <a:solidFill>
                  <a:srgbClr val="111111"/>
                </a:solidFill>
                <a:latin typeface="Lucida Sans Unicode" panose="020B0602030504020204" pitchFamily="34" charset="0"/>
              </a:rPr>
              <a:t>)</a:t>
            </a:r>
            <a:endParaRPr lang="en-GB" dirty="0" smtClean="0">
              <a:solidFill>
                <a:srgbClr val="111111"/>
              </a:solidFill>
              <a:latin typeface="Lucida Sans Unicode" panose="020B0602030504020204" pitchFamily="34" charset="0"/>
            </a:endParaRPr>
          </a:p>
          <a:p>
            <a:r>
              <a:rPr lang="en-GB" b="1" dirty="0" smtClean="0">
                <a:solidFill>
                  <a:srgbClr val="111111"/>
                </a:solidFill>
                <a:latin typeface="Lucida Sans Unicode" panose="020B0602030504020204" pitchFamily="34" charset="0"/>
              </a:rPr>
              <a:t>5. Gigabit Ethernet (1 </a:t>
            </a:r>
            <a:r>
              <a:rPr lang="en-GB" b="1" dirty="0" err="1" smtClean="0">
                <a:solidFill>
                  <a:srgbClr val="111111"/>
                </a:solidFill>
                <a:latin typeface="Lucida Sans Unicode" panose="020B0602030504020204" pitchFamily="34" charset="0"/>
              </a:rPr>
              <a:t>Gbps</a:t>
            </a:r>
            <a:r>
              <a:rPr lang="en-GB" b="1" dirty="0" smtClean="0">
                <a:solidFill>
                  <a:srgbClr val="111111"/>
                </a:solidFill>
                <a:latin typeface="Lucida Sans Unicode" panose="020B0602030504020204" pitchFamily="34" charset="0"/>
              </a:rPr>
              <a:t>)</a:t>
            </a:r>
            <a:endParaRPr lang="en-GB" dirty="0" smtClean="0">
              <a:solidFill>
                <a:srgbClr val="111111"/>
              </a:solidFill>
              <a:latin typeface="Lucida Sans Unicode" panose="020B0602030504020204" pitchFamily="34" charset="0"/>
            </a:endParaRPr>
          </a:p>
          <a:p>
            <a:r>
              <a:rPr lang="en-GB" b="1" dirty="0" smtClean="0">
                <a:solidFill>
                  <a:srgbClr val="111111"/>
                </a:solidFill>
                <a:latin typeface="Lucida Sans Unicode" panose="020B0602030504020204" pitchFamily="34" charset="0"/>
              </a:rPr>
              <a:t>6. USB 2.0 (480 Mbps)</a:t>
            </a:r>
            <a:endParaRPr lang="en-GB" dirty="0" smtClean="0">
              <a:solidFill>
                <a:srgbClr val="111111"/>
              </a:solidFill>
              <a:latin typeface="Lucida Sans Unicode" panose="020B0602030504020204" pitchFamily="34" charset="0"/>
            </a:endParaRPr>
          </a:p>
          <a:p>
            <a:r>
              <a:rPr lang="en-GB" b="1" dirty="0" smtClean="0">
                <a:solidFill>
                  <a:srgbClr val="111111"/>
                </a:solidFill>
                <a:latin typeface="Lucida Sans Unicode" panose="020B0602030504020204" pitchFamily="34" charset="0"/>
              </a:rPr>
              <a:t>7. Ethernet (100 Mbps)</a:t>
            </a:r>
            <a:endParaRPr lang="en-GB" b="0" i="0" dirty="0" smtClean="0">
              <a:solidFill>
                <a:srgbClr val="111111"/>
              </a:solidFill>
              <a:effectLst/>
              <a:latin typeface="Lucida Sans Unicode" panose="020B0602030504020204" pitchFamily="34" charset="0"/>
            </a:endParaRPr>
          </a:p>
          <a:p>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23</a:t>
            </a:fld>
            <a:endParaRPr lang="en-GB"/>
          </a:p>
        </p:txBody>
      </p:sp>
    </p:spTree>
    <p:extLst>
      <p:ext uri="{BB962C8B-B14F-4D97-AF65-F5344CB8AC3E}">
        <p14:creationId xmlns:p14="http://schemas.microsoft.com/office/powerpoint/2010/main" val="25414873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EAST</a:t>
            </a:r>
            <a:r>
              <a:rPr lang="en-US" baseline="0" dirty="0" smtClean="0"/>
              <a:t> cycle there are two bunches one with very large intensity and one with very low, we cant measure the very low one – dynamic range is a limitation in this case.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trike="noStrike" dirty="0" smtClean="0"/>
              <a:t>We are currently testing two digitizers which not only enable to</a:t>
            </a:r>
            <a:r>
              <a:rPr lang="en-US" strike="noStrike" baseline="0" dirty="0" smtClean="0"/>
              <a:t> have a streaming mode but also ensure better vertical resolution.</a:t>
            </a:r>
            <a:endParaRPr lang="en-US" strike="noStrike" dirty="0" smtClean="0"/>
          </a:p>
          <a:p>
            <a:r>
              <a:rPr lang="en-US" dirty="0" smtClean="0"/>
              <a:t>Thanks to Guido we can test ADQ14 and ADQ214. He decided to lend us the devices.</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24</a:t>
            </a:fld>
            <a:endParaRPr lang="en-GB"/>
          </a:p>
        </p:txBody>
      </p:sp>
    </p:spTree>
    <p:extLst>
      <p:ext uri="{BB962C8B-B14F-4D97-AF65-F5344CB8AC3E}">
        <p14:creationId xmlns:p14="http://schemas.microsoft.com/office/powerpoint/2010/main" val="2648734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the presentation apart from default points I would like to split the main section into three sub-sections – I will describe the setup, application and limitations which are derived from both of them.</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3</a:t>
            </a:fld>
            <a:endParaRPr lang="en-GB"/>
          </a:p>
        </p:txBody>
      </p:sp>
    </p:spTree>
    <p:extLst>
      <p:ext uri="{BB962C8B-B14F-4D97-AF65-F5344CB8AC3E}">
        <p14:creationId xmlns:p14="http://schemas.microsoft.com/office/powerpoint/2010/main" val="23674624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trike="noStrike" dirty="0" smtClean="0"/>
              <a:t>The streaming mode</a:t>
            </a:r>
            <a:r>
              <a:rPr lang="en-US" strike="noStrike" baseline="0" dirty="0" smtClean="0"/>
              <a:t> I have mentioned about allows for better CPU utilization. It is much more flexible approach and makes better use of multiprocessing.</a:t>
            </a:r>
          </a:p>
          <a:p>
            <a:r>
              <a:rPr lang="en-US" strike="noStrike" baseline="0" dirty="0" smtClean="0"/>
              <a:t>We are investigating feasibility of acquisition of more cycles than one. In order to test faster connections we will acquire data directly in the PS </a:t>
            </a:r>
            <a:r>
              <a:rPr lang="en-US" strike="noStrike" baseline="0" dirty="0" err="1" smtClean="0"/>
              <a:t>Centr</a:t>
            </a:r>
            <a:r>
              <a:rPr lang="en-US" strike="noStrike" baseline="0" dirty="0" smtClean="0"/>
              <a:t>. Building,</a:t>
            </a:r>
          </a:p>
          <a:p>
            <a:r>
              <a:rPr lang="en-US" strike="noStrike" baseline="0" dirty="0" smtClean="0"/>
              <a:t>then the data will be send further, maybe even to many different users.</a:t>
            </a:r>
          </a:p>
          <a:p>
            <a:endParaRPr lang="en-US" strike="noStrike" dirty="0" smtClean="0"/>
          </a:p>
          <a:p>
            <a:endParaRPr lang="en-US" strike="noStrike" dirty="0" smtClean="0"/>
          </a:p>
          <a:p>
            <a:r>
              <a:rPr lang="en-US" strike="noStrike" dirty="0" err="1" smtClean="0"/>
              <a:t>Obsbox</a:t>
            </a:r>
            <a:endParaRPr lang="en-US" strike="noStrike" dirty="0" smtClean="0"/>
          </a:p>
          <a:p>
            <a:r>
              <a:rPr lang="en-US" dirty="0" smtClean="0"/>
              <a:t>Better scope/digitizer (</a:t>
            </a:r>
            <a:r>
              <a:rPr lang="en-US" dirty="0" err="1" smtClean="0"/>
              <a:t>MicroTCA</a:t>
            </a:r>
            <a:r>
              <a:rPr lang="en-US" dirty="0" smtClean="0"/>
              <a:t>, </a:t>
            </a:r>
            <a:r>
              <a:rPr lang="en-US" dirty="0" err="1" smtClean="0"/>
              <a:t>Obsbox</a:t>
            </a:r>
            <a:r>
              <a:rPr lang="en-US" dirty="0" smtClean="0"/>
              <a:t>, </a:t>
            </a:r>
            <a:r>
              <a:rPr lang="en-US" dirty="0" err="1" smtClean="0"/>
              <a:t>PCIe</a:t>
            </a:r>
            <a:r>
              <a:rPr lang="en-US" dirty="0" smtClean="0"/>
              <a:t> </a:t>
            </a:r>
            <a:r>
              <a:rPr lang="en-US" dirty="0" err="1" smtClean="0"/>
              <a:t>daq</a:t>
            </a:r>
            <a:r>
              <a:rPr lang="en-US" dirty="0" smtClean="0"/>
              <a:t>)</a:t>
            </a:r>
          </a:p>
          <a:p>
            <a:r>
              <a:rPr lang="en-US" dirty="0" smtClean="0"/>
              <a:t>Local acquisition – gathering data directly into computer standing in the PS central building (flexibility in terms of ram/</a:t>
            </a:r>
            <a:r>
              <a:rPr lang="en-US" dirty="0" err="1" smtClean="0"/>
              <a:t>hdd</a:t>
            </a:r>
            <a:r>
              <a:rPr lang="en-US" dirty="0" smtClean="0"/>
              <a:t> extension, </a:t>
            </a:r>
            <a:r>
              <a:rPr lang="en-US" dirty="0" err="1" smtClean="0"/>
              <a:t>PCIe</a:t>
            </a:r>
            <a:r>
              <a:rPr lang="en-US" dirty="0" smtClean="0"/>
              <a:t> slot) </a:t>
            </a:r>
          </a:p>
          <a:p>
            <a:r>
              <a:rPr lang="en-US" dirty="0" smtClean="0"/>
              <a:t>Changing the approach from static to dynamic (stream processing) – </a:t>
            </a:r>
            <a:r>
              <a:rPr lang="en-US" dirty="0" err="1" smtClean="0"/>
              <a:t>scala</a:t>
            </a:r>
            <a:r>
              <a:rPr lang="en-US" dirty="0" smtClean="0"/>
              <a:t>/python/java + spark? GPU or FPGA for on the fly analysis. Split processing to many pipes in different threads.</a:t>
            </a:r>
          </a:p>
          <a:p>
            <a:r>
              <a:rPr lang="en-US" dirty="0" smtClean="0"/>
              <a:t>Minimizing buffering time by distributing data among many memory buffers (</a:t>
            </a:r>
            <a:r>
              <a:rPr lang="en-US" dirty="0" smtClean="0">
                <a:solidFill>
                  <a:srgbClr val="FF0000"/>
                </a:solidFill>
              </a:rPr>
              <a:t>similar working principle to the one used in </a:t>
            </a:r>
            <a:r>
              <a:rPr lang="en-US" dirty="0" err="1" smtClean="0">
                <a:solidFill>
                  <a:srgbClr val="FF0000"/>
                </a:solidFill>
              </a:rPr>
              <a:t>Obsbox</a:t>
            </a:r>
            <a:r>
              <a:rPr lang="en-US" dirty="0" smtClean="0"/>
              <a:t>?), it is also possible to make a compression before sending data throughout the link</a:t>
            </a:r>
          </a:p>
          <a:p>
            <a:r>
              <a:rPr lang="en-US" strike="noStrike" dirty="0" smtClean="0"/>
              <a:t>Spreading the solution into SPS</a:t>
            </a:r>
          </a:p>
          <a:p>
            <a:r>
              <a:rPr lang="en-US" dirty="0" smtClean="0"/>
              <a:t>General performance improvement (going down to the lower level programming layers)</a:t>
            </a:r>
          </a:p>
          <a:p>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25</a:t>
            </a:fld>
            <a:endParaRPr lang="en-GB"/>
          </a:p>
        </p:txBody>
      </p:sp>
    </p:spTree>
    <p:extLst>
      <p:ext uri="{BB962C8B-B14F-4D97-AF65-F5344CB8AC3E}">
        <p14:creationId xmlns:p14="http://schemas.microsoft.com/office/powerpoint/2010/main" val="3673127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Since the multi-trigger</a:t>
            </a:r>
            <a:r>
              <a:rPr lang="en-US" sz="1200" baseline="0" dirty="0" smtClean="0"/>
              <a:t> device has been installed, some new opportunities have been opened. It is an amazing way of filtering data in such a way that the necessary data is preserved.</a:t>
            </a:r>
          </a:p>
          <a:p>
            <a:endParaRPr lang="en-US" sz="1200" dirty="0" smtClean="0"/>
          </a:p>
          <a:p>
            <a:endParaRPr lang="en-US" sz="1200" dirty="0" smtClean="0"/>
          </a:p>
          <a:p>
            <a:r>
              <a:rPr lang="en-US" sz="1200" dirty="0" smtClean="0"/>
              <a:t>Observation </a:t>
            </a:r>
            <a:r>
              <a:rPr lang="en-US" sz="1200" dirty="0" smtClean="0"/>
              <a:t>of longitudinal beam profile</a:t>
            </a:r>
          </a:p>
          <a:p>
            <a:r>
              <a:rPr lang="en-US" sz="1200" dirty="0" smtClean="0"/>
              <a:t>Applications: calculation of longitudinal emittance (quality of the beam). Observing increase of bunch</a:t>
            </a:r>
          </a:p>
          <a:p>
            <a:r>
              <a:rPr lang="en-US" sz="1200" dirty="0" smtClean="0"/>
              <a:t>We want bunches to be of the same emittance</a:t>
            </a:r>
          </a:p>
          <a:p>
            <a:r>
              <a:rPr lang="en-US" dirty="0" smtClean="0"/>
              <a:t>Measure beam profile in PS during one cycle </a:t>
            </a:r>
          </a:p>
          <a:p>
            <a:r>
              <a:rPr lang="en-US" dirty="0" smtClean="0"/>
              <a:t>For now it should be a </a:t>
            </a:r>
            <a:r>
              <a:rPr lang="en-US" b="1" dirty="0" smtClean="0"/>
              <a:t>demonstrator</a:t>
            </a:r>
            <a:r>
              <a:rPr lang="en-US" dirty="0" smtClean="0"/>
              <a:t>, we assume that some noise is accepted (caused e.g. by distance from the beam data source, also reflections)</a:t>
            </a:r>
          </a:p>
          <a:p>
            <a:r>
              <a:rPr lang="en-US" dirty="0" smtClean="0"/>
              <a:t>Gather as much data as possible, push the infrastructure into the limits, discover new possibilities, gather more precise requirements</a:t>
            </a:r>
          </a:p>
          <a:p>
            <a:r>
              <a:rPr lang="en-US" dirty="0" smtClean="0"/>
              <a:t>Perform some analysis algorithms on the data</a:t>
            </a:r>
          </a:p>
          <a:p>
            <a:endParaRPr lang="en-US" sz="1200" dirty="0" smtClean="0"/>
          </a:p>
          <a:p>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4</a:t>
            </a:fld>
            <a:endParaRPr lang="en-GB"/>
          </a:p>
        </p:txBody>
      </p:sp>
    </p:spTree>
    <p:extLst>
      <p:ext uri="{BB962C8B-B14F-4D97-AF65-F5344CB8AC3E}">
        <p14:creationId xmlns:p14="http://schemas.microsoft.com/office/powerpoint/2010/main" val="533903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next slides I will present the setup which was used for the demonstrator and performance tests.</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5</a:t>
            </a:fld>
            <a:endParaRPr lang="en-GB"/>
          </a:p>
        </p:txBody>
      </p:sp>
    </p:spTree>
    <p:extLst>
      <p:ext uri="{BB962C8B-B14F-4D97-AF65-F5344CB8AC3E}">
        <p14:creationId xmlns:p14="http://schemas.microsoft.com/office/powerpoint/2010/main" val="3903761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the devices are located in PS central building. The </a:t>
            </a:r>
            <a:r>
              <a:rPr lang="en-US" dirty="0" err="1" smtClean="0"/>
              <a:t>multitrigger</a:t>
            </a:r>
            <a:r>
              <a:rPr lang="en-US" baseline="0" dirty="0" smtClean="0"/>
              <a:t> device which enables us to use certain moments for each cycle of the </a:t>
            </a:r>
            <a:r>
              <a:rPr lang="en-US" baseline="0" dirty="0" err="1" smtClean="0"/>
              <a:t>supercycle</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6</a:t>
            </a:fld>
            <a:endParaRPr lang="en-GB"/>
          </a:p>
        </p:txBody>
      </p:sp>
    </p:spTree>
    <p:extLst>
      <p:ext uri="{BB962C8B-B14F-4D97-AF65-F5344CB8AC3E}">
        <p14:creationId xmlns:p14="http://schemas.microsoft.com/office/powerpoint/2010/main" val="33137756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10</a:t>
            </a:fld>
            <a:endParaRPr lang="en-GB"/>
          </a:p>
        </p:txBody>
      </p:sp>
    </p:spTree>
    <p:extLst>
      <p:ext uri="{BB962C8B-B14F-4D97-AF65-F5344CB8AC3E}">
        <p14:creationId xmlns:p14="http://schemas.microsoft.com/office/powerpoint/2010/main" val="3041254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picture</a:t>
            </a:r>
            <a:r>
              <a:rPr lang="en-US" baseline="0" dirty="0" smtClean="0"/>
              <a:t> illustrates the coverage of triggers on the magnetic field program timeline. Some special events of particular interest are covered. The events I have chosen here were previously picked by somebody else and were used in </a:t>
            </a:r>
            <a:r>
              <a:rPr lang="en-US" baseline="0" dirty="0" err="1" smtClean="0"/>
              <a:t>Tomoscope</a:t>
            </a:r>
            <a:r>
              <a:rPr lang="en-US" baseline="0" dirty="0" smtClean="0"/>
              <a:t> – but without possibility of acquiring them altogether during one cycle.</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 order to mitigate the trigger coverage issue not only the plots are helpful but also the feature to store “settings” to a file. This way an user is able to store every correct setting for the future – like in </a:t>
            </a:r>
            <a:r>
              <a:rPr lang="en-US" dirty="0" err="1" smtClean="0"/>
              <a:t>Tomoscope</a:t>
            </a:r>
            <a:r>
              <a:rPr lang="en-US" dirty="0" smtClean="0"/>
              <a:t>. It is proven that the same settings are used most of the time.</a:t>
            </a:r>
          </a:p>
          <a:p>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11</a:t>
            </a:fld>
            <a:endParaRPr lang="en-GB"/>
          </a:p>
        </p:txBody>
      </p:sp>
    </p:spTree>
    <p:extLst>
      <p:ext uri="{BB962C8B-B14F-4D97-AF65-F5344CB8AC3E}">
        <p14:creationId xmlns:p14="http://schemas.microsoft.com/office/powerpoint/2010/main" val="3461317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would like to present you</a:t>
            </a:r>
            <a:r>
              <a:rPr lang="en-US" baseline="0" dirty="0" smtClean="0"/>
              <a:t> the default panel. It contains 5 sections – trigger settings, scope settings, acquisition frame, one-frame view for dynamic range adjustment and the state of the cycles.</a:t>
            </a:r>
          </a:p>
          <a:p>
            <a:endParaRPr lang="en-US" baseline="0" dirty="0" smtClean="0"/>
          </a:p>
          <a:p>
            <a:r>
              <a:rPr lang="en-US" baseline="0" dirty="0" smtClean="0"/>
              <a:t>This plot illustrates the absence of one bunch – what corresponds to the information about</a:t>
            </a:r>
            <a:r>
              <a:rPr lang="en-GB" sz="1200" b="0" i="0" kern="1200" dirty="0" smtClean="0">
                <a:solidFill>
                  <a:schemeClr val="tx1"/>
                </a:solidFill>
                <a:effectLst/>
                <a:latin typeface="+mn-lt"/>
                <a:ea typeface="+mn-ea"/>
                <a:cs typeface="+mn-cs"/>
              </a:rPr>
              <a:t> the failure of the system</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12</a:t>
            </a:fld>
            <a:endParaRPr lang="en-GB"/>
          </a:p>
        </p:txBody>
      </p:sp>
    </p:spTree>
    <p:extLst>
      <p:ext uri="{BB962C8B-B14F-4D97-AF65-F5344CB8AC3E}">
        <p14:creationId xmlns:p14="http://schemas.microsoft.com/office/powerpoint/2010/main" val="2361262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section we can set for each cycle 16 triggers with a number of sub-triggers corresponding to number of frames.</a:t>
            </a:r>
            <a:endParaRPr lang="en-GB" dirty="0"/>
          </a:p>
        </p:txBody>
      </p:sp>
      <p:sp>
        <p:nvSpPr>
          <p:cNvPr id="4" name="Slide Number Placeholder 3"/>
          <p:cNvSpPr>
            <a:spLocks noGrp="1"/>
          </p:cNvSpPr>
          <p:nvPr>
            <p:ph type="sldNum" sz="quarter" idx="10"/>
          </p:nvPr>
        </p:nvSpPr>
        <p:spPr/>
        <p:txBody>
          <a:bodyPr/>
          <a:lstStyle/>
          <a:p>
            <a:fld id="{CB513DCB-C0A9-453D-BC9A-BB84754C5B15}" type="slidenum">
              <a:rPr lang="en-GB" smtClean="0"/>
              <a:t>13</a:t>
            </a:fld>
            <a:endParaRPr lang="en-GB"/>
          </a:p>
        </p:txBody>
      </p:sp>
    </p:spTree>
    <p:extLst>
      <p:ext uri="{BB962C8B-B14F-4D97-AF65-F5344CB8AC3E}">
        <p14:creationId xmlns:p14="http://schemas.microsoft.com/office/powerpoint/2010/main" val="58065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42C98F98-21FA-4653-AF20-EB7BDB290E6A}" type="datetime1">
              <a:rPr lang="en-GB" smtClean="0"/>
              <a:t>20/08/2018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398D48-895A-4C3A-8441-E171ABAEC328}" type="slidenum">
              <a:rPr lang="en-GB" smtClean="0"/>
              <a:t>‹#›</a:t>
            </a:fld>
            <a:endParaRPr lang="en-GB"/>
          </a:p>
        </p:txBody>
      </p:sp>
    </p:spTree>
    <p:extLst>
      <p:ext uri="{BB962C8B-B14F-4D97-AF65-F5344CB8AC3E}">
        <p14:creationId xmlns:p14="http://schemas.microsoft.com/office/powerpoint/2010/main" val="197274185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3B78BC7-F5E6-4517-B4E3-645C12B1AF04}" type="datetime1">
              <a:rPr lang="en-GB" smtClean="0"/>
              <a:t>20/08/2018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398D48-895A-4C3A-8441-E171ABAEC328}" type="slidenum">
              <a:rPr lang="en-GB" smtClean="0"/>
              <a:t>‹#›</a:t>
            </a:fld>
            <a:endParaRPr lang="en-GB"/>
          </a:p>
        </p:txBody>
      </p:sp>
    </p:spTree>
    <p:extLst>
      <p:ext uri="{BB962C8B-B14F-4D97-AF65-F5344CB8AC3E}">
        <p14:creationId xmlns:p14="http://schemas.microsoft.com/office/powerpoint/2010/main" val="466942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7A8146-9DBD-4E39-8289-B3E157EFCF5D}" type="datetime1">
              <a:rPr lang="en-GB" smtClean="0"/>
              <a:t>20/08/2018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398D48-895A-4C3A-8441-E171ABAEC328}" type="slidenum">
              <a:rPr lang="en-GB" smtClean="0"/>
              <a:t>‹#›</a:t>
            </a:fld>
            <a:endParaRPr lang="en-GB"/>
          </a:p>
        </p:txBody>
      </p:sp>
    </p:spTree>
    <p:extLst>
      <p:ext uri="{BB962C8B-B14F-4D97-AF65-F5344CB8AC3E}">
        <p14:creationId xmlns:p14="http://schemas.microsoft.com/office/powerpoint/2010/main" val="778928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0F07A08-9B51-445A-B324-2277CCDEA7C9}" type="datetime1">
              <a:rPr lang="en-GB" smtClean="0"/>
              <a:t>20/08/2018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398D48-895A-4C3A-8441-E171ABAEC328}" type="slidenum">
              <a:rPr lang="en-GB" smtClean="0"/>
              <a:t>‹#›</a:t>
            </a:fld>
            <a:endParaRPr lang="en-GB"/>
          </a:p>
        </p:txBody>
      </p:sp>
    </p:spTree>
    <p:extLst>
      <p:ext uri="{BB962C8B-B14F-4D97-AF65-F5344CB8AC3E}">
        <p14:creationId xmlns:p14="http://schemas.microsoft.com/office/powerpoint/2010/main" val="607947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39EBF923-D764-4C6B-8A29-9E3D71DA1C49}" type="datetime1">
              <a:rPr lang="en-GB" smtClean="0"/>
              <a:t>20/08/2018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398D48-895A-4C3A-8441-E171ABAEC328}" type="slidenum">
              <a:rPr lang="en-GB" smtClean="0"/>
              <a:t>‹#›</a:t>
            </a:fld>
            <a:endParaRPr lang="en-GB"/>
          </a:p>
        </p:txBody>
      </p:sp>
    </p:spTree>
    <p:extLst>
      <p:ext uri="{BB962C8B-B14F-4D97-AF65-F5344CB8AC3E}">
        <p14:creationId xmlns:p14="http://schemas.microsoft.com/office/powerpoint/2010/main" val="418651587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BC167022-78E3-45F0-8D55-31C586FA2105}" type="datetime1">
              <a:rPr lang="en-GB" smtClean="0"/>
              <a:t>20/08/2018</a:t>
            </a:fld>
            <a:endParaRPr lang="en-GB"/>
          </a:p>
        </p:txBody>
      </p:sp>
      <p:sp>
        <p:nvSpPr>
          <p:cNvPr id="9" name="Footer Placeholder 8"/>
          <p:cNvSpPr>
            <a:spLocks noGrp="1"/>
          </p:cNvSpPr>
          <p:nvPr>
            <p:ph type="ftr" sz="quarter" idx="11"/>
          </p:nvPr>
        </p:nvSpPr>
        <p:spPr/>
        <p:txBody>
          <a:bodyPr/>
          <a:lstStyle/>
          <a:p>
            <a:endParaRPr lang="en-GB"/>
          </a:p>
        </p:txBody>
      </p:sp>
      <p:sp>
        <p:nvSpPr>
          <p:cNvPr id="10" name="Slide Number Placeholder 9"/>
          <p:cNvSpPr>
            <a:spLocks noGrp="1"/>
          </p:cNvSpPr>
          <p:nvPr>
            <p:ph type="sldNum" sz="quarter" idx="12"/>
          </p:nvPr>
        </p:nvSpPr>
        <p:spPr/>
        <p:txBody>
          <a:bodyPr/>
          <a:lstStyle/>
          <a:p>
            <a:fld id="{A2398D48-895A-4C3A-8441-E171ABAEC328}" type="slidenum">
              <a:rPr lang="en-GB" smtClean="0"/>
              <a:t>‹#›</a:t>
            </a:fld>
            <a:endParaRPr lang="en-GB"/>
          </a:p>
        </p:txBody>
      </p:sp>
    </p:spTree>
    <p:extLst>
      <p:ext uri="{BB962C8B-B14F-4D97-AF65-F5344CB8AC3E}">
        <p14:creationId xmlns:p14="http://schemas.microsoft.com/office/powerpoint/2010/main" val="3609031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A13A906F-E6BA-43FA-A0C1-00E665497624}" type="datetime1">
              <a:rPr lang="en-GB" smtClean="0"/>
              <a:t>20/08/2018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398D48-895A-4C3A-8441-E171ABAEC328}" type="slidenum">
              <a:rPr lang="en-GB" smtClean="0"/>
              <a:t>‹#›</a:t>
            </a:fld>
            <a:endParaRPr lang="en-GB"/>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447791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219AF6D-A745-4CEC-BC28-0716042A5663}" type="datetime1">
              <a:rPr lang="en-GB" smtClean="0"/>
              <a:t>20/08/2018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2398D48-895A-4C3A-8441-E171ABAEC328}" type="slidenum">
              <a:rPr lang="en-GB" smtClean="0"/>
              <a:t>‹#›</a:t>
            </a:fld>
            <a:endParaRPr lang="en-GB"/>
          </a:p>
        </p:txBody>
      </p:sp>
    </p:spTree>
    <p:extLst>
      <p:ext uri="{BB962C8B-B14F-4D97-AF65-F5344CB8AC3E}">
        <p14:creationId xmlns:p14="http://schemas.microsoft.com/office/powerpoint/2010/main" val="387896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1CF0E8-AAF9-43AF-9719-F4DFEA837256}" type="datetime1">
              <a:rPr lang="en-GB" smtClean="0"/>
              <a:t>20/08/2018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2398D48-895A-4C3A-8441-E171ABAEC328}" type="slidenum">
              <a:rPr lang="en-GB" smtClean="0"/>
              <a:t>‹#›</a:t>
            </a:fld>
            <a:endParaRPr lang="en-GB"/>
          </a:p>
        </p:txBody>
      </p:sp>
    </p:spTree>
    <p:extLst>
      <p:ext uri="{BB962C8B-B14F-4D97-AF65-F5344CB8AC3E}">
        <p14:creationId xmlns:p14="http://schemas.microsoft.com/office/powerpoint/2010/main" val="3180281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919C668F-7925-42A9-B241-B757CE1B791F}" type="datetime1">
              <a:rPr lang="en-GB" smtClean="0"/>
              <a:t>20/08/2018</a:t>
            </a:fld>
            <a:endParaRPr lang="en-GB"/>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1" name="Slide Number Placeholder 10"/>
          <p:cNvSpPr>
            <a:spLocks noGrp="1"/>
          </p:cNvSpPr>
          <p:nvPr>
            <p:ph type="sldNum" sz="quarter" idx="12"/>
          </p:nvPr>
        </p:nvSpPr>
        <p:spPr/>
        <p:txBody>
          <a:bodyPr/>
          <a:lstStyle/>
          <a:p>
            <a:fld id="{A2398D48-895A-4C3A-8441-E171ABAEC328}" type="slidenum">
              <a:rPr lang="en-GB" smtClean="0"/>
              <a:t>‹#›</a:t>
            </a:fld>
            <a:endParaRPr lang="en-GB"/>
          </a:p>
        </p:txBody>
      </p:sp>
    </p:spTree>
    <p:extLst>
      <p:ext uri="{BB962C8B-B14F-4D97-AF65-F5344CB8AC3E}">
        <p14:creationId xmlns:p14="http://schemas.microsoft.com/office/powerpoint/2010/main" val="3474064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90C0DED0-2741-43E0-80FE-3A404A3BC455}" type="datetime1">
              <a:rPr lang="en-GB" smtClean="0"/>
              <a:t>20/08/2018</a:t>
            </a:fld>
            <a:endParaRPr lang="en-GB"/>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GB"/>
          </a:p>
        </p:txBody>
      </p:sp>
      <p:sp>
        <p:nvSpPr>
          <p:cNvPr id="10" name="Slide Number Placeholder 9"/>
          <p:cNvSpPr>
            <a:spLocks noGrp="1"/>
          </p:cNvSpPr>
          <p:nvPr>
            <p:ph type="sldNum" sz="quarter" idx="12"/>
          </p:nvPr>
        </p:nvSpPr>
        <p:spPr/>
        <p:txBody>
          <a:bodyPr/>
          <a:lstStyle/>
          <a:p>
            <a:fld id="{A2398D48-895A-4C3A-8441-E171ABAEC328}" type="slidenum">
              <a:rPr lang="en-GB" smtClean="0"/>
              <a:t>‹#›</a:t>
            </a:fld>
            <a:endParaRPr lang="en-GB"/>
          </a:p>
        </p:txBody>
      </p:sp>
    </p:spTree>
    <p:extLst>
      <p:ext uri="{BB962C8B-B14F-4D97-AF65-F5344CB8AC3E}">
        <p14:creationId xmlns:p14="http://schemas.microsoft.com/office/powerpoint/2010/main" val="120118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26CF0352-483B-4398-9DFF-259E15536434}" type="datetime1">
              <a:rPr lang="en-GB" smtClean="0"/>
              <a:t>20/08/2018</a:t>
            </a:fld>
            <a:endParaRPr lang="en-GB"/>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GB"/>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A2398D48-895A-4C3A-8441-E171ABAEC328}" type="slidenum">
              <a:rPr lang="en-GB" smtClean="0"/>
              <a:t>‹#›</a:t>
            </a:fld>
            <a:endParaRPr lang="en-GB"/>
          </a:p>
        </p:txBody>
      </p:sp>
    </p:spTree>
    <p:extLst>
      <p:ext uri="{BB962C8B-B14F-4D97-AF65-F5344CB8AC3E}">
        <p14:creationId xmlns:p14="http://schemas.microsoft.com/office/powerpoint/2010/main" val="208213095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keysight.com/upload/cmc_upload/All/Scope_Fundamentals_for_EE_Students.ppt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pyvisa.readthedocs.io/en/stable/" TargetMode="External"/><Relationship Id="rId2" Type="http://schemas.openxmlformats.org/officeDocument/2006/relationships/hyperlink" Target="https://www.tek.com/oscilloscope/tds7254-manual/tds7000-series-csa7000-series" TargetMode="External"/><Relationship Id="rId1" Type="http://schemas.openxmlformats.org/officeDocument/2006/relationships/slideLayout" Target="../slideLayouts/slideLayout2.xml"/><Relationship Id="rId4" Type="http://schemas.openxmlformats.org/officeDocument/2006/relationships/hyperlink" Target="http://www.testequipmenthq.com/datasheets/TEKTRONIX-TDS5104-Datasheet.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gif"/><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Multi-trigger Data </a:t>
            </a:r>
            <a:r>
              <a:rPr lang="en-US" dirty="0"/>
              <a:t>A</a:t>
            </a:r>
            <a:r>
              <a:rPr lang="en-US" dirty="0" smtClean="0"/>
              <a:t>cquisition </a:t>
            </a:r>
            <a:r>
              <a:rPr lang="en-US" dirty="0"/>
              <a:t>S</a:t>
            </a:r>
            <a:r>
              <a:rPr lang="en-US" dirty="0" smtClean="0"/>
              <a:t>ystem for longitudinal beam observation</a:t>
            </a:r>
            <a:endParaRPr lang="en-GB" dirty="0"/>
          </a:p>
        </p:txBody>
      </p:sp>
      <p:sp>
        <p:nvSpPr>
          <p:cNvPr id="3" name="Subtitle 2"/>
          <p:cNvSpPr>
            <a:spLocks noGrp="1"/>
          </p:cNvSpPr>
          <p:nvPr>
            <p:ph type="subTitle" idx="1"/>
          </p:nvPr>
        </p:nvSpPr>
        <p:spPr/>
        <p:txBody>
          <a:bodyPr>
            <a:normAutofit fontScale="85000" lnSpcReduction="20000"/>
          </a:bodyPr>
          <a:lstStyle/>
          <a:p>
            <a:r>
              <a:rPr lang="en-US" dirty="0" smtClean="0"/>
              <a:t>Pawel Kozlowski</a:t>
            </a:r>
          </a:p>
          <a:p>
            <a:r>
              <a:rPr lang="en-US" dirty="0" smtClean="0"/>
              <a:t>Supervisor:  Alexandre </a:t>
            </a:r>
            <a:r>
              <a:rPr lang="en-US" dirty="0" err="1" smtClean="0"/>
              <a:t>Lasheen</a:t>
            </a:r>
            <a:endParaRPr lang="en-US" dirty="0" smtClean="0"/>
          </a:p>
          <a:p>
            <a:r>
              <a:rPr lang="en-US" dirty="0" smtClean="0"/>
              <a:t>Acknowledgements: </a:t>
            </a:r>
            <a:r>
              <a:rPr lang="en-US" dirty="0" err="1" smtClean="0"/>
              <a:t>Heiko</a:t>
            </a:r>
            <a:r>
              <a:rPr lang="en-US" dirty="0" smtClean="0"/>
              <a:t> </a:t>
            </a:r>
            <a:r>
              <a:rPr lang="en-US" dirty="0" err="1" smtClean="0"/>
              <a:t>Damerau</a:t>
            </a:r>
            <a:r>
              <a:rPr lang="en-US" dirty="0" smtClean="0"/>
              <a:t>,  </a:t>
            </a:r>
            <a:r>
              <a:rPr lang="en-US" dirty="0" err="1"/>
              <a:t>Valter</a:t>
            </a:r>
            <a:r>
              <a:rPr lang="en-US" dirty="0"/>
              <a:t> Costa</a:t>
            </a:r>
            <a:r>
              <a:rPr lang="en-US" dirty="0" smtClean="0"/>
              <a:t>, </a:t>
            </a:r>
            <a:r>
              <a:rPr lang="en-US" dirty="0" err="1"/>
              <a:t>Ioan</a:t>
            </a:r>
            <a:r>
              <a:rPr lang="en-US" dirty="0"/>
              <a:t> </a:t>
            </a:r>
            <a:r>
              <a:rPr lang="en-US" dirty="0" err="1" smtClean="0"/>
              <a:t>Kozsar</a:t>
            </a:r>
            <a:r>
              <a:rPr lang="en-US" dirty="0" smtClean="0"/>
              <a:t>, Konstantinos </a:t>
            </a:r>
            <a:r>
              <a:rPr lang="en-US" dirty="0" err="1"/>
              <a:t>Iliakis</a:t>
            </a:r>
            <a:endParaRPr lang="en-GB" dirty="0"/>
          </a:p>
        </p:txBody>
      </p:sp>
      <p:sp>
        <p:nvSpPr>
          <p:cNvPr id="4" name="Slide Number Placeholder 3"/>
          <p:cNvSpPr>
            <a:spLocks noGrp="1"/>
          </p:cNvSpPr>
          <p:nvPr>
            <p:ph type="sldNum" sz="quarter" idx="12"/>
          </p:nvPr>
        </p:nvSpPr>
        <p:spPr/>
        <p:txBody>
          <a:bodyPr/>
          <a:lstStyle/>
          <a:p>
            <a:fld id="{A2398D48-895A-4C3A-8441-E171ABAEC328}" type="slidenum">
              <a:rPr lang="en-GB" smtClean="0"/>
              <a:t>1</a:t>
            </a:fld>
            <a:endParaRPr lang="en-GB"/>
          </a:p>
        </p:txBody>
      </p:sp>
    </p:spTree>
    <p:extLst>
      <p:ext uri="{BB962C8B-B14F-4D97-AF65-F5344CB8AC3E}">
        <p14:creationId xmlns:p14="http://schemas.microsoft.com/office/powerpoint/2010/main" val="4275234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2398D48-895A-4C3A-8441-E171ABAEC328}" type="slidenum">
              <a:rPr lang="en-GB" smtClean="0"/>
              <a:t>10</a:t>
            </a:fld>
            <a:endParaRPr lang="en-GB"/>
          </a:p>
        </p:txBody>
      </p:sp>
      <p:pic>
        <p:nvPicPr>
          <p:cNvPr id="5" name="Picture 4"/>
          <p:cNvPicPr>
            <a:picLocks noChangeAspect="1"/>
          </p:cNvPicPr>
          <p:nvPr/>
        </p:nvPicPr>
        <p:blipFill>
          <a:blip r:embed="rId3"/>
          <a:stretch>
            <a:fillRect/>
          </a:stretch>
        </p:blipFill>
        <p:spPr>
          <a:xfrm>
            <a:off x="187568" y="-807422"/>
            <a:ext cx="9863015" cy="7391102"/>
          </a:xfrm>
          <a:prstGeom prst="rect">
            <a:avLst/>
          </a:prstGeom>
        </p:spPr>
      </p:pic>
    </p:spTree>
    <p:extLst>
      <p:ext uri="{BB962C8B-B14F-4D97-AF65-F5344CB8AC3E}">
        <p14:creationId xmlns:p14="http://schemas.microsoft.com/office/powerpoint/2010/main" val="16408287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5505" y="105000"/>
            <a:ext cx="7729728" cy="856292"/>
          </a:xfrm>
        </p:spPr>
        <p:txBody>
          <a:bodyPr/>
          <a:lstStyle/>
          <a:p>
            <a:r>
              <a:rPr lang="en-US" dirty="0" smtClean="0"/>
              <a:t>Result – </a:t>
            </a:r>
            <a:r>
              <a:rPr lang="en-US" dirty="0" err="1" smtClean="0"/>
              <a:t>multitrigger</a:t>
            </a:r>
            <a:r>
              <a:rPr lang="en-US" dirty="0" smtClean="0"/>
              <a:t> </a:t>
            </a:r>
            <a:r>
              <a:rPr lang="en-US" dirty="0" err="1" smtClean="0"/>
              <a:t>visualisation</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657" y="1082473"/>
            <a:ext cx="11393424" cy="5775527"/>
          </a:xfrm>
          <a:prstGeom prst="rect">
            <a:avLst/>
          </a:prstGeom>
        </p:spPr>
      </p:pic>
      <p:sp>
        <p:nvSpPr>
          <p:cNvPr id="4" name="Slide Number Placeholder 3"/>
          <p:cNvSpPr>
            <a:spLocks noGrp="1"/>
          </p:cNvSpPr>
          <p:nvPr>
            <p:ph type="sldNum" sz="quarter" idx="12"/>
          </p:nvPr>
        </p:nvSpPr>
        <p:spPr/>
        <p:txBody>
          <a:bodyPr/>
          <a:lstStyle/>
          <a:p>
            <a:fld id="{A2398D48-895A-4C3A-8441-E171ABAEC328}" type="slidenum">
              <a:rPr lang="en-GB" smtClean="0"/>
              <a:t>11</a:t>
            </a:fld>
            <a:endParaRPr lang="en-GB"/>
          </a:p>
        </p:txBody>
      </p:sp>
    </p:spTree>
    <p:extLst>
      <p:ext uri="{BB962C8B-B14F-4D97-AF65-F5344CB8AC3E}">
        <p14:creationId xmlns:p14="http://schemas.microsoft.com/office/powerpoint/2010/main" val="14961624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5604"/>
            <a:ext cx="12192000" cy="6547830"/>
          </a:xfrm>
          <a:prstGeom prst="rect">
            <a:avLst/>
          </a:prstGeom>
        </p:spPr>
      </p:pic>
      <p:sp>
        <p:nvSpPr>
          <p:cNvPr id="4" name="Slide Number Placeholder 3"/>
          <p:cNvSpPr>
            <a:spLocks noGrp="1"/>
          </p:cNvSpPr>
          <p:nvPr>
            <p:ph type="sldNum" sz="quarter" idx="12"/>
          </p:nvPr>
        </p:nvSpPr>
        <p:spPr>
          <a:xfrm>
            <a:off x="11696768" y="6397674"/>
            <a:ext cx="365760" cy="365760"/>
          </a:xfrm>
        </p:spPr>
        <p:txBody>
          <a:bodyPr/>
          <a:lstStyle/>
          <a:p>
            <a:fld id="{A2398D48-895A-4C3A-8441-E171ABAEC328}" type="slidenum">
              <a:rPr lang="en-GB" smtClean="0"/>
              <a:t>12</a:t>
            </a:fld>
            <a:endParaRPr lang="en-GB" dirty="0"/>
          </a:p>
        </p:txBody>
      </p:sp>
    </p:spTree>
    <p:extLst>
      <p:ext uri="{BB962C8B-B14F-4D97-AF65-F5344CB8AC3E}">
        <p14:creationId xmlns:p14="http://schemas.microsoft.com/office/powerpoint/2010/main" val="37713273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5604"/>
            <a:ext cx="12192000" cy="6547830"/>
          </a:xfrm>
          <a:prstGeom prst="rect">
            <a:avLst/>
          </a:prstGeom>
        </p:spPr>
      </p:pic>
      <p:sp>
        <p:nvSpPr>
          <p:cNvPr id="4" name="Slide Number Placeholder 3"/>
          <p:cNvSpPr>
            <a:spLocks noGrp="1"/>
          </p:cNvSpPr>
          <p:nvPr>
            <p:ph type="sldNum" sz="quarter" idx="12"/>
          </p:nvPr>
        </p:nvSpPr>
        <p:spPr>
          <a:xfrm>
            <a:off x="11696768" y="6397674"/>
            <a:ext cx="365760" cy="365760"/>
          </a:xfrm>
        </p:spPr>
        <p:txBody>
          <a:bodyPr/>
          <a:lstStyle/>
          <a:p>
            <a:fld id="{A2398D48-895A-4C3A-8441-E171ABAEC328}" type="slidenum">
              <a:rPr lang="en-GB" smtClean="0"/>
              <a:t>13</a:t>
            </a:fld>
            <a:endParaRPr lang="en-GB" dirty="0"/>
          </a:p>
        </p:txBody>
      </p:sp>
      <p:sp>
        <p:nvSpPr>
          <p:cNvPr id="3" name="Rectangle 2"/>
          <p:cNvSpPr/>
          <p:nvPr/>
        </p:nvSpPr>
        <p:spPr>
          <a:xfrm>
            <a:off x="0" y="218831"/>
            <a:ext cx="12192000" cy="6544603"/>
          </a:xfrm>
          <a:prstGeom prst="rect">
            <a:avLst/>
          </a:prstGeom>
          <a:solidFill>
            <a:schemeClr val="bg1">
              <a:alpha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42273" b="58718"/>
          <a:stretch/>
        </p:blipFill>
        <p:spPr>
          <a:xfrm>
            <a:off x="0" y="215604"/>
            <a:ext cx="7038109" cy="2703087"/>
          </a:xfrm>
          <a:prstGeom prst="rect">
            <a:avLst/>
          </a:prstGeom>
        </p:spPr>
      </p:pic>
    </p:spTree>
    <p:extLst>
      <p:ext uri="{BB962C8B-B14F-4D97-AF65-F5344CB8AC3E}">
        <p14:creationId xmlns:p14="http://schemas.microsoft.com/office/powerpoint/2010/main" val="15320357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5604"/>
            <a:ext cx="12192000" cy="6547830"/>
          </a:xfrm>
          <a:prstGeom prst="rect">
            <a:avLst/>
          </a:prstGeom>
        </p:spPr>
      </p:pic>
      <p:sp>
        <p:nvSpPr>
          <p:cNvPr id="3" name="Rectangle 2"/>
          <p:cNvSpPr/>
          <p:nvPr/>
        </p:nvSpPr>
        <p:spPr>
          <a:xfrm>
            <a:off x="0" y="218831"/>
            <a:ext cx="12192000" cy="6544603"/>
          </a:xfrm>
          <a:prstGeom prst="rect">
            <a:avLst/>
          </a:prstGeom>
          <a:solidFill>
            <a:schemeClr val="bg1">
              <a:alpha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57799" b="58514"/>
          <a:stretch/>
        </p:blipFill>
        <p:spPr>
          <a:xfrm>
            <a:off x="7046842" y="215604"/>
            <a:ext cx="5145157" cy="2716439"/>
          </a:xfrm>
          <a:prstGeom prst="rect">
            <a:avLst/>
          </a:prstGeom>
        </p:spPr>
      </p:pic>
      <p:sp>
        <p:nvSpPr>
          <p:cNvPr id="4" name="Slide Number Placeholder 3"/>
          <p:cNvSpPr>
            <a:spLocks noGrp="1"/>
          </p:cNvSpPr>
          <p:nvPr>
            <p:ph type="sldNum" sz="quarter" idx="12"/>
          </p:nvPr>
        </p:nvSpPr>
        <p:spPr>
          <a:xfrm>
            <a:off x="11696768" y="6397674"/>
            <a:ext cx="409094" cy="365760"/>
          </a:xfrm>
        </p:spPr>
        <p:txBody>
          <a:bodyPr/>
          <a:lstStyle/>
          <a:p>
            <a:fld id="{A2398D48-895A-4C3A-8441-E171ABAEC328}" type="slidenum">
              <a:rPr lang="en-GB" smtClean="0"/>
              <a:t>14</a:t>
            </a:fld>
            <a:endParaRPr lang="en-GB" dirty="0"/>
          </a:p>
        </p:txBody>
      </p:sp>
    </p:spTree>
    <p:extLst>
      <p:ext uri="{BB962C8B-B14F-4D97-AF65-F5344CB8AC3E}">
        <p14:creationId xmlns:p14="http://schemas.microsoft.com/office/powerpoint/2010/main" val="40477707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5604"/>
            <a:ext cx="12192000" cy="6547830"/>
          </a:xfrm>
          <a:prstGeom prst="rect">
            <a:avLst/>
          </a:prstGeom>
        </p:spPr>
      </p:pic>
      <p:sp>
        <p:nvSpPr>
          <p:cNvPr id="3" name="Rectangle 2"/>
          <p:cNvSpPr/>
          <p:nvPr/>
        </p:nvSpPr>
        <p:spPr>
          <a:xfrm>
            <a:off x="0" y="228770"/>
            <a:ext cx="12192000" cy="6544603"/>
          </a:xfrm>
          <a:prstGeom prst="rect">
            <a:avLst/>
          </a:prstGeom>
          <a:solidFill>
            <a:schemeClr val="bg1">
              <a:alpha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271" t="40677" r="32364" b="3918"/>
          <a:stretch/>
        </p:blipFill>
        <p:spPr>
          <a:xfrm>
            <a:off x="-9938" y="2882348"/>
            <a:ext cx="8279296" cy="3627782"/>
          </a:xfrm>
          <a:prstGeom prst="rect">
            <a:avLst/>
          </a:prstGeom>
        </p:spPr>
      </p:pic>
      <p:sp>
        <p:nvSpPr>
          <p:cNvPr id="4" name="Slide Number Placeholder 3"/>
          <p:cNvSpPr>
            <a:spLocks noGrp="1"/>
          </p:cNvSpPr>
          <p:nvPr>
            <p:ph type="sldNum" sz="quarter" idx="12"/>
          </p:nvPr>
        </p:nvSpPr>
        <p:spPr>
          <a:xfrm>
            <a:off x="11643760" y="6402644"/>
            <a:ext cx="402466" cy="365760"/>
          </a:xfrm>
        </p:spPr>
        <p:txBody>
          <a:bodyPr/>
          <a:lstStyle/>
          <a:p>
            <a:fld id="{A2398D48-895A-4C3A-8441-E171ABAEC328}" type="slidenum">
              <a:rPr lang="en-GB" smtClean="0"/>
              <a:t>15</a:t>
            </a:fld>
            <a:endParaRPr lang="en-GB" dirty="0"/>
          </a:p>
        </p:txBody>
      </p:sp>
    </p:spTree>
    <p:extLst>
      <p:ext uri="{BB962C8B-B14F-4D97-AF65-F5344CB8AC3E}">
        <p14:creationId xmlns:p14="http://schemas.microsoft.com/office/powerpoint/2010/main" val="15608127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2398D48-895A-4C3A-8441-E171ABAEC328}" type="slidenum">
              <a:rPr lang="en-GB" smtClean="0"/>
              <a:t>16</a:t>
            </a:fld>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700371"/>
            <a:ext cx="12192000" cy="3457258"/>
          </a:xfrm>
          <a:prstGeom prst="rect">
            <a:avLst/>
          </a:prstGeom>
        </p:spPr>
      </p:pic>
      <p:sp>
        <p:nvSpPr>
          <p:cNvPr id="6" name="Title 1"/>
          <p:cNvSpPr>
            <a:spLocks noGrp="1"/>
          </p:cNvSpPr>
          <p:nvPr>
            <p:ph type="title"/>
          </p:nvPr>
        </p:nvSpPr>
        <p:spPr>
          <a:xfrm>
            <a:off x="4072128" y="150081"/>
            <a:ext cx="7729728" cy="1188720"/>
          </a:xfrm>
        </p:spPr>
        <p:txBody>
          <a:bodyPr/>
          <a:lstStyle/>
          <a:p>
            <a:r>
              <a:rPr lang="en-US" dirty="0" smtClean="0"/>
              <a:t>Advanced Panel</a:t>
            </a:r>
            <a:endParaRPr lang="en-GB" dirty="0"/>
          </a:p>
        </p:txBody>
      </p:sp>
      <p:sp>
        <p:nvSpPr>
          <p:cNvPr id="7" name="Content Placeholder 2"/>
          <p:cNvSpPr>
            <a:spLocks noGrp="1"/>
          </p:cNvSpPr>
          <p:nvPr>
            <p:ph idx="1"/>
          </p:nvPr>
        </p:nvSpPr>
        <p:spPr>
          <a:xfrm>
            <a:off x="893064" y="5335524"/>
            <a:ext cx="7043928" cy="2130552"/>
          </a:xfrm>
        </p:spPr>
        <p:txBody>
          <a:bodyPr/>
          <a:lstStyle/>
          <a:p>
            <a:pPr marL="0" indent="0">
              <a:buNone/>
            </a:pPr>
            <a:endParaRPr lang="en-US" dirty="0" smtClean="0"/>
          </a:p>
          <a:p>
            <a:r>
              <a:rPr lang="en-US" dirty="0" smtClean="0"/>
              <a:t>More </a:t>
            </a:r>
            <a:r>
              <a:rPr lang="en-US" dirty="0" smtClean="0"/>
              <a:t>features to control settings of the scope</a:t>
            </a:r>
          </a:p>
          <a:p>
            <a:r>
              <a:rPr lang="en-US" dirty="0" smtClean="0"/>
              <a:t>Possible debugging for the development of the application purpose </a:t>
            </a:r>
            <a:endParaRPr lang="en-GB" dirty="0"/>
          </a:p>
        </p:txBody>
      </p:sp>
      <p:sp>
        <p:nvSpPr>
          <p:cNvPr id="3" name="Oval Callout 2"/>
          <p:cNvSpPr/>
          <p:nvPr/>
        </p:nvSpPr>
        <p:spPr>
          <a:xfrm>
            <a:off x="893064" y="1"/>
            <a:ext cx="4583397" cy="1519586"/>
          </a:xfrm>
          <a:prstGeom prst="wedgeEllipse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4"/>
          <a:stretch>
            <a:fillRect/>
          </a:stretch>
        </p:blipFill>
        <p:spPr>
          <a:xfrm>
            <a:off x="1582595" y="290014"/>
            <a:ext cx="3204334" cy="940239"/>
          </a:xfrm>
          <a:prstGeom prst="rect">
            <a:avLst/>
          </a:prstGeom>
        </p:spPr>
      </p:pic>
    </p:spTree>
    <p:extLst>
      <p:ext uri="{BB962C8B-B14F-4D97-AF65-F5344CB8AC3E}">
        <p14:creationId xmlns:p14="http://schemas.microsoft.com/office/powerpoint/2010/main" val="22257716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2398D48-895A-4C3A-8441-E171ABAEC328}" type="slidenum">
              <a:rPr lang="en-GB" smtClean="0"/>
              <a:t>17</a:t>
            </a:fld>
            <a:endParaRPr lang="en-GB"/>
          </a:p>
        </p:txBody>
      </p:sp>
      <p:pic>
        <p:nvPicPr>
          <p:cNvPr id="5" name="Picture 4"/>
          <p:cNvPicPr>
            <a:picLocks noChangeAspect="1"/>
          </p:cNvPicPr>
          <p:nvPr/>
        </p:nvPicPr>
        <p:blipFill>
          <a:blip r:embed="rId3"/>
          <a:stretch>
            <a:fillRect/>
          </a:stretch>
        </p:blipFill>
        <p:spPr>
          <a:xfrm>
            <a:off x="2496039" y="225275"/>
            <a:ext cx="7202854" cy="6273217"/>
          </a:xfrm>
          <a:prstGeom prst="rect">
            <a:avLst/>
          </a:prstGeom>
        </p:spPr>
      </p:pic>
    </p:spTree>
    <p:extLst>
      <p:ext uri="{BB962C8B-B14F-4D97-AF65-F5344CB8AC3E}">
        <p14:creationId xmlns:p14="http://schemas.microsoft.com/office/powerpoint/2010/main" val="23616936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2398D48-895A-4C3A-8441-E171ABAEC328}" type="slidenum">
              <a:rPr lang="en-GB" smtClean="0"/>
              <a:t>18</a:t>
            </a:fld>
            <a:endParaRPr lang="en-GB"/>
          </a:p>
        </p:txBody>
      </p:sp>
      <p:pic>
        <p:nvPicPr>
          <p:cNvPr id="5" name="Picture 4"/>
          <p:cNvPicPr>
            <a:picLocks noChangeAspect="1"/>
          </p:cNvPicPr>
          <p:nvPr/>
        </p:nvPicPr>
        <p:blipFill>
          <a:blip r:embed="rId3"/>
          <a:stretch>
            <a:fillRect/>
          </a:stretch>
        </p:blipFill>
        <p:spPr>
          <a:xfrm>
            <a:off x="0" y="0"/>
            <a:ext cx="4926600" cy="4728250"/>
          </a:xfrm>
          <a:prstGeom prst="rect">
            <a:avLst/>
          </a:prstGeom>
        </p:spPr>
      </p:pic>
      <p:pic>
        <p:nvPicPr>
          <p:cNvPr id="6" name="Picture 5"/>
          <p:cNvPicPr>
            <a:picLocks noChangeAspect="1"/>
          </p:cNvPicPr>
          <p:nvPr/>
        </p:nvPicPr>
        <p:blipFill>
          <a:blip r:embed="rId4"/>
          <a:stretch>
            <a:fillRect/>
          </a:stretch>
        </p:blipFill>
        <p:spPr>
          <a:xfrm>
            <a:off x="3866529" y="4728250"/>
            <a:ext cx="2703237" cy="2038754"/>
          </a:xfrm>
          <a:prstGeom prst="rect">
            <a:avLst/>
          </a:prstGeom>
        </p:spPr>
      </p:pic>
      <p:pic>
        <p:nvPicPr>
          <p:cNvPr id="7" name="Picture 6"/>
          <p:cNvPicPr>
            <a:picLocks noChangeAspect="1"/>
          </p:cNvPicPr>
          <p:nvPr/>
        </p:nvPicPr>
        <p:blipFill>
          <a:blip r:embed="rId5"/>
          <a:stretch>
            <a:fillRect/>
          </a:stretch>
        </p:blipFill>
        <p:spPr>
          <a:xfrm>
            <a:off x="4926601" y="-39447"/>
            <a:ext cx="5039168" cy="4767697"/>
          </a:xfrm>
          <a:prstGeom prst="rect">
            <a:avLst/>
          </a:prstGeom>
        </p:spPr>
      </p:pic>
    </p:spTree>
    <p:extLst>
      <p:ext uri="{BB962C8B-B14F-4D97-AF65-F5344CB8AC3E}">
        <p14:creationId xmlns:p14="http://schemas.microsoft.com/office/powerpoint/2010/main" val="38109330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2580" y="809244"/>
            <a:ext cx="2489950" cy="3196226"/>
          </a:xfrm>
        </p:spPr>
        <p:txBody>
          <a:bodyPr/>
          <a:lstStyle/>
          <a:p>
            <a:r>
              <a:rPr lang="en-US" dirty="0" smtClean="0"/>
              <a:t>Time of acquisition and transfer:</a:t>
            </a:r>
          </a:p>
          <a:p>
            <a:r>
              <a:rPr lang="en-US" dirty="0"/>
              <a:t>311.601s</a:t>
            </a:r>
            <a:endParaRPr lang="en-GB" dirty="0"/>
          </a:p>
        </p:txBody>
      </p:sp>
      <p:sp>
        <p:nvSpPr>
          <p:cNvPr id="4" name="Slide Number Placeholder 3"/>
          <p:cNvSpPr>
            <a:spLocks noGrp="1"/>
          </p:cNvSpPr>
          <p:nvPr>
            <p:ph type="sldNum" sz="quarter" idx="12"/>
          </p:nvPr>
        </p:nvSpPr>
        <p:spPr/>
        <p:txBody>
          <a:bodyPr/>
          <a:lstStyle/>
          <a:p>
            <a:fld id="{A2398D48-895A-4C3A-8441-E171ABAEC328}" type="slidenum">
              <a:rPr lang="en-GB" smtClean="0"/>
              <a:t>19</a:t>
            </a:fld>
            <a:endParaRPr lang="en-GB"/>
          </a:p>
        </p:txBody>
      </p:sp>
      <p:pic>
        <p:nvPicPr>
          <p:cNvPr id="5" name="Picture 4"/>
          <p:cNvPicPr>
            <a:picLocks noChangeAspect="1"/>
          </p:cNvPicPr>
          <p:nvPr/>
        </p:nvPicPr>
        <p:blipFill>
          <a:blip r:embed="rId3"/>
          <a:stretch>
            <a:fillRect/>
          </a:stretch>
        </p:blipFill>
        <p:spPr>
          <a:xfrm>
            <a:off x="3031434" y="-428548"/>
            <a:ext cx="7484166" cy="7262791"/>
          </a:xfrm>
          <a:prstGeom prst="rect">
            <a:avLst/>
          </a:prstGeom>
        </p:spPr>
      </p:pic>
    </p:spTree>
    <p:extLst>
      <p:ext uri="{BB962C8B-B14F-4D97-AF65-F5344CB8AC3E}">
        <p14:creationId xmlns:p14="http://schemas.microsoft.com/office/powerpoint/2010/main" val="37036037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GB" dirty="0"/>
          </a:p>
        </p:txBody>
      </p:sp>
      <p:sp>
        <p:nvSpPr>
          <p:cNvPr id="3" name="Content Placeholder 2"/>
          <p:cNvSpPr>
            <a:spLocks noGrp="1"/>
          </p:cNvSpPr>
          <p:nvPr>
            <p:ph idx="1"/>
          </p:nvPr>
        </p:nvSpPr>
        <p:spPr>
          <a:xfrm>
            <a:off x="347628" y="2544260"/>
            <a:ext cx="6834710" cy="3145340"/>
          </a:xfrm>
        </p:spPr>
        <p:txBody>
          <a:bodyPr>
            <a:normAutofit/>
          </a:bodyPr>
          <a:lstStyle/>
          <a:p>
            <a:r>
              <a:rPr lang="en-US" sz="2400" dirty="0" smtClean="0"/>
              <a:t>Today there exist a tool called “</a:t>
            </a:r>
            <a:r>
              <a:rPr lang="en-US" sz="2400" dirty="0" err="1"/>
              <a:t>T</a:t>
            </a:r>
            <a:r>
              <a:rPr lang="en-US" sz="2400" dirty="0" err="1" smtClean="0"/>
              <a:t>omoscope</a:t>
            </a:r>
            <a:r>
              <a:rPr lang="en-US" sz="2400" dirty="0" smtClean="0"/>
              <a:t>” which is reliable, acquires beam profile data but unfortunately the data comes from many different cycles instead of the same one. </a:t>
            </a:r>
            <a:r>
              <a:rPr lang="en-US" sz="2400" u="sng" dirty="0" smtClean="0"/>
              <a:t>Introducing multi-trigger approach enable us to measure many different time intervals during one cycle. </a:t>
            </a:r>
          </a:p>
          <a:p>
            <a:r>
              <a:rPr lang="en-US" sz="2400" dirty="0" smtClean="0"/>
              <a:t>We need to develop scripts to handle the hardware and acquired data</a:t>
            </a:r>
          </a:p>
        </p:txBody>
      </p:sp>
      <p:sp>
        <p:nvSpPr>
          <p:cNvPr id="4" name="Slide Number Placeholder 3"/>
          <p:cNvSpPr>
            <a:spLocks noGrp="1"/>
          </p:cNvSpPr>
          <p:nvPr>
            <p:ph type="sldNum" sz="quarter" idx="12"/>
          </p:nvPr>
        </p:nvSpPr>
        <p:spPr/>
        <p:txBody>
          <a:bodyPr/>
          <a:lstStyle/>
          <a:p>
            <a:fld id="{A2398D48-895A-4C3A-8441-E171ABAEC328}" type="slidenum">
              <a:rPr lang="en-GB" smtClean="0"/>
              <a:t>2</a:t>
            </a:fld>
            <a:endParaRPr lang="en-GB"/>
          </a:p>
        </p:txBody>
      </p:sp>
      <p:pic>
        <p:nvPicPr>
          <p:cNvPr id="5" name="Picture 4"/>
          <p:cNvPicPr>
            <a:picLocks noChangeAspect="1"/>
          </p:cNvPicPr>
          <p:nvPr/>
        </p:nvPicPr>
        <p:blipFill>
          <a:blip r:embed="rId3"/>
          <a:stretch>
            <a:fillRect/>
          </a:stretch>
        </p:blipFill>
        <p:spPr>
          <a:xfrm>
            <a:off x="8337794" y="2348876"/>
            <a:ext cx="2895210" cy="1957402"/>
          </a:xfrm>
          <a:prstGeom prst="rect">
            <a:avLst/>
          </a:prstGeom>
        </p:spPr>
      </p:pic>
      <p:pic>
        <p:nvPicPr>
          <p:cNvPr id="6" name="Picture 5"/>
          <p:cNvPicPr>
            <a:picLocks noChangeAspect="1"/>
          </p:cNvPicPr>
          <p:nvPr/>
        </p:nvPicPr>
        <p:blipFill>
          <a:blip r:embed="rId4"/>
          <a:stretch>
            <a:fillRect/>
          </a:stretch>
        </p:blipFill>
        <p:spPr>
          <a:xfrm>
            <a:off x="7182338" y="4501742"/>
            <a:ext cx="2888151" cy="1959914"/>
          </a:xfrm>
          <a:prstGeom prst="rect">
            <a:avLst/>
          </a:prstGeom>
        </p:spPr>
      </p:pic>
    </p:spTree>
    <p:extLst>
      <p:ext uri="{BB962C8B-B14F-4D97-AF65-F5344CB8AC3E}">
        <p14:creationId xmlns:p14="http://schemas.microsoft.com/office/powerpoint/2010/main" val="1929278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2398D48-895A-4C3A-8441-E171ABAEC328}" type="slidenum">
              <a:rPr lang="en-GB" smtClean="0"/>
              <a:t>20</a:t>
            </a:fld>
            <a:endParaRPr lang="en-GB"/>
          </a:p>
        </p:txBody>
      </p:sp>
      <p:pic>
        <p:nvPicPr>
          <p:cNvPr id="5" name="Picture 4"/>
          <p:cNvPicPr>
            <a:picLocks noChangeAspect="1"/>
          </p:cNvPicPr>
          <p:nvPr/>
        </p:nvPicPr>
        <p:blipFill>
          <a:blip r:embed="rId3"/>
          <a:stretch>
            <a:fillRect/>
          </a:stretch>
        </p:blipFill>
        <p:spPr>
          <a:xfrm>
            <a:off x="2429919" y="441482"/>
            <a:ext cx="6714082" cy="6266942"/>
          </a:xfrm>
          <a:prstGeom prst="rect">
            <a:avLst/>
          </a:prstGeom>
        </p:spPr>
      </p:pic>
    </p:spTree>
    <p:extLst>
      <p:ext uri="{BB962C8B-B14F-4D97-AF65-F5344CB8AC3E}">
        <p14:creationId xmlns:p14="http://schemas.microsoft.com/office/powerpoint/2010/main" val="33898413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solidFill>
                  <a:schemeClr val="bg1">
                    <a:lumMod val="85000"/>
                  </a:schemeClr>
                </a:solidFill>
              </a:rPr>
              <a:t>Introduction &amp; motivation</a:t>
            </a:r>
          </a:p>
          <a:p>
            <a:pPr marL="514350" indent="-514350">
              <a:buFont typeface="+mj-lt"/>
              <a:buAutoNum type="arabicPeriod"/>
            </a:pPr>
            <a:r>
              <a:rPr lang="en-US" dirty="0" smtClean="0">
                <a:solidFill>
                  <a:schemeClr val="bg1">
                    <a:lumMod val="85000"/>
                  </a:schemeClr>
                </a:solidFill>
              </a:rPr>
              <a:t>Setup</a:t>
            </a:r>
            <a:endParaRPr lang="en-US" dirty="0">
              <a:solidFill>
                <a:schemeClr val="bg1">
                  <a:lumMod val="85000"/>
                </a:schemeClr>
              </a:solidFill>
            </a:endParaRPr>
          </a:p>
          <a:p>
            <a:pPr marL="514350" indent="-514350">
              <a:buFont typeface="+mj-lt"/>
              <a:buAutoNum type="arabicPeriod"/>
            </a:pPr>
            <a:r>
              <a:rPr lang="en-US" dirty="0">
                <a:solidFill>
                  <a:schemeClr val="bg1">
                    <a:lumMod val="85000"/>
                  </a:schemeClr>
                </a:solidFill>
              </a:rPr>
              <a:t>Acquisition application</a:t>
            </a:r>
          </a:p>
          <a:p>
            <a:pPr marL="514350" indent="-514350">
              <a:buFont typeface="+mj-lt"/>
              <a:buAutoNum type="arabicPeriod"/>
            </a:pPr>
            <a:r>
              <a:rPr lang="en-US" dirty="0"/>
              <a:t>Performance and limitations</a:t>
            </a:r>
          </a:p>
          <a:p>
            <a:pPr marL="514350" indent="-514350">
              <a:buFont typeface="+mj-lt"/>
              <a:buAutoNum type="arabicPeriod"/>
            </a:pPr>
            <a:r>
              <a:rPr lang="en-US" dirty="0" smtClean="0"/>
              <a:t>Conclusions</a:t>
            </a:r>
          </a:p>
          <a:p>
            <a:pPr marL="514350" indent="-514350">
              <a:buFont typeface="+mj-lt"/>
              <a:buAutoNum type="arabicPeriod"/>
            </a:pPr>
            <a:r>
              <a:rPr lang="en-US" dirty="0"/>
              <a:t>Possible future improvements</a:t>
            </a:r>
          </a:p>
          <a:p>
            <a:pPr marL="514350" indent="-514350">
              <a:buFont typeface="+mj-lt"/>
              <a:buAutoNum type="arabicPeriod"/>
            </a:pPr>
            <a:endParaRPr lang="en-US" dirty="0" smtClean="0"/>
          </a:p>
          <a:p>
            <a:endParaRPr lang="en-GB" dirty="0"/>
          </a:p>
        </p:txBody>
      </p:sp>
      <p:sp>
        <p:nvSpPr>
          <p:cNvPr id="4" name="Slide Number Placeholder 3"/>
          <p:cNvSpPr>
            <a:spLocks noGrp="1"/>
          </p:cNvSpPr>
          <p:nvPr>
            <p:ph type="sldNum" sz="quarter" idx="12"/>
          </p:nvPr>
        </p:nvSpPr>
        <p:spPr/>
        <p:txBody>
          <a:bodyPr/>
          <a:lstStyle/>
          <a:p>
            <a:fld id="{A2398D48-895A-4C3A-8441-E171ABAEC328}" type="slidenum">
              <a:rPr lang="en-GB" smtClean="0"/>
              <a:t>21</a:t>
            </a:fld>
            <a:endParaRPr lang="en-GB"/>
          </a:p>
        </p:txBody>
      </p:sp>
    </p:spTree>
    <p:extLst>
      <p:ext uri="{BB962C8B-B14F-4D97-AF65-F5344CB8AC3E}">
        <p14:creationId xmlns:p14="http://schemas.microsoft.com/office/powerpoint/2010/main" val="3911680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0049" y="2454275"/>
            <a:ext cx="11636237" cy="4129405"/>
          </a:xfrm>
        </p:spPr>
        <p:txBody>
          <a:bodyPr/>
          <a:lstStyle/>
          <a:p>
            <a:r>
              <a:rPr lang="en-US" dirty="0" smtClean="0"/>
              <a:t>Memory limitation - increase </a:t>
            </a:r>
            <a:r>
              <a:rPr lang="en-US" dirty="0" smtClean="0"/>
              <a:t>of the number of frames causes decrease of horizontal resolution.</a:t>
            </a:r>
            <a:r>
              <a:rPr lang="en-GB" dirty="0"/>
              <a:t> </a:t>
            </a:r>
            <a:r>
              <a:rPr lang="en-GB" dirty="0" smtClean="0"/>
              <a:t>Therefore the quality of data is very limited. (visualised on the </a:t>
            </a:r>
            <a:r>
              <a:rPr lang="en-GB" dirty="0" smtClean="0"/>
              <a:t>left). </a:t>
            </a:r>
            <a:r>
              <a:rPr lang="en-US" dirty="0" smtClean="0"/>
              <a:t>One </a:t>
            </a:r>
            <a:r>
              <a:rPr lang="en-US" dirty="0" smtClean="0"/>
              <a:t>of the solution could be just informing the user about not accepting the provided </a:t>
            </a:r>
            <a:r>
              <a:rPr lang="en-US" dirty="0" smtClean="0"/>
              <a:t>settings. </a:t>
            </a:r>
            <a:r>
              <a:rPr lang="en-US" dirty="0"/>
              <a:t>In </a:t>
            </a:r>
            <a:r>
              <a:rPr lang="en-US" dirty="0" smtClean="0"/>
              <a:t>DPO7254 there is enough memory space for our application.</a:t>
            </a:r>
          </a:p>
          <a:p>
            <a:r>
              <a:rPr lang="en-US" dirty="0" smtClean="0"/>
              <a:t>Some oscilloscope settings cannot be accepted (attributes require values which are not continuous), the difference between possible values varies between different orders of magnitude.</a:t>
            </a:r>
          </a:p>
          <a:p>
            <a:r>
              <a:rPr lang="en-US" dirty="0" smtClean="0"/>
              <a:t>The oscilloscope dead time is normally </a:t>
            </a:r>
            <a:r>
              <a:rPr lang="en-US" dirty="0"/>
              <a:t>2-3 </a:t>
            </a:r>
            <a:r>
              <a:rPr lang="en-US" dirty="0" smtClean="0"/>
              <a:t>turns, </a:t>
            </a:r>
            <a:r>
              <a:rPr lang="en-US" dirty="0"/>
              <a:t>what is more or less: 4.0 – </a:t>
            </a:r>
            <a:r>
              <a:rPr lang="en-US" dirty="0" smtClean="0"/>
              <a:t>4.4us.  The number of samples has influence on the value.</a:t>
            </a:r>
            <a:endParaRPr lang="en-US" dirty="0"/>
          </a:p>
          <a:p>
            <a:r>
              <a:rPr lang="en-US" dirty="0" smtClean="0"/>
              <a:t>Limited </a:t>
            </a:r>
            <a:r>
              <a:rPr lang="en-US" dirty="0"/>
              <a:t>dynamic vertical </a:t>
            </a:r>
            <a:r>
              <a:rPr lang="en-US" dirty="0" smtClean="0"/>
              <a:t>range.</a:t>
            </a:r>
          </a:p>
          <a:p>
            <a:r>
              <a:rPr lang="en-US" dirty="0" smtClean="0"/>
              <a:t>Having strict control over triggers.</a:t>
            </a:r>
          </a:p>
          <a:p>
            <a:pPr marL="0" indent="0">
              <a:buNone/>
            </a:pPr>
            <a:endParaRPr lang="en-US" dirty="0" smtClean="0"/>
          </a:p>
          <a:p>
            <a:endParaRPr lang="en-US" dirty="0" smtClean="0"/>
          </a:p>
        </p:txBody>
      </p:sp>
      <p:sp>
        <p:nvSpPr>
          <p:cNvPr id="2" name="Title 1"/>
          <p:cNvSpPr>
            <a:spLocks noGrp="1"/>
          </p:cNvSpPr>
          <p:nvPr>
            <p:ph type="title"/>
          </p:nvPr>
        </p:nvSpPr>
        <p:spPr/>
        <p:txBody>
          <a:bodyPr/>
          <a:lstStyle/>
          <a:p>
            <a:r>
              <a:rPr lang="en-US" dirty="0" smtClean="0"/>
              <a:t>limitations</a:t>
            </a:r>
            <a:endParaRPr lang="en-GB" dirty="0"/>
          </a:p>
        </p:txBody>
      </p:sp>
      <p:pic>
        <p:nvPicPr>
          <p:cNvPr id="7" name="Picture 6"/>
          <p:cNvPicPr>
            <a:picLocks noChangeAspect="1"/>
          </p:cNvPicPr>
          <p:nvPr/>
        </p:nvPicPr>
        <p:blipFill>
          <a:blip r:embed="rId3"/>
          <a:stretch>
            <a:fillRect/>
          </a:stretch>
        </p:blipFill>
        <p:spPr>
          <a:xfrm>
            <a:off x="6675458" y="4476371"/>
            <a:ext cx="4255995" cy="2198749"/>
          </a:xfrm>
          <a:prstGeom prst="rect">
            <a:avLst/>
          </a:prstGeom>
        </p:spPr>
      </p:pic>
      <p:sp>
        <p:nvSpPr>
          <p:cNvPr id="6" name="Slide Number Placeholder 5"/>
          <p:cNvSpPr>
            <a:spLocks noGrp="1"/>
          </p:cNvSpPr>
          <p:nvPr>
            <p:ph type="sldNum" sz="quarter" idx="12"/>
          </p:nvPr>
        </p:nvSpPr>
        <p:spPr>
          <a:xfrm>
            <a:off x="11670526" y="6400800"/>
            <a:ext cx="365760" cy="365760"/>
          </a:xfrm>
        </p:spPr>
        <p:txBody>
          <a:bodyPr/>
          <a:lstStyle/>
          <a:p>
            <a:fld id="{A2398D48-895A-4C3A-8441-E171ABAEC328}" type="slidenum">
              <a:rPr lang="en-GB" smtClean="0"/>
              <a:t>22</a:t>
            </a:fld>
            <a:endParaRPr lang="en-GB" dirty="0"/>
          </a:p>
        </p:txBody>
      </p:sp>
      <p:pic>
        <p:nvPicPr>
          <p:cNvPr id="8" name="Picture 7"/>
          <p:cNvPicPr>
            <a:picLocks noChangeAspect="1"/>
          </p:cNvPicPr>
          <p:nvPr/>
        </p:nvPicPr>
        <p:blipFill>
          <a:blip r:embed="rId4"/>
          <a:stretch>
            <a:fillRect/>
          </a:stretch>
        </p:blipFill>
        <p:spPr>
          <a:xfrm>
            <a:off x="4503622" y="4787968"/>
            <a:ext cx="1043415" cy="1682406"/>
          </a:xfrm>
          <a:prstGeom prst="rect">
            <a:avLst/>
          </a:prstGeom>
        </p:spPr>
      </p:pic>
    </p:spTree>
    <p:extLst>
      <p:ext uri="{BB962C8B-B14F-4D97-AF65-F5344CB8AC3E}">
        <p14:creationId xmlns:p14="http://schemas.microsoft.com/office/powerpoint/2010/main" val="326046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651" y="251722"/>
            <a:ext cx="7551836" cy="777902"/>
          </a:xfrm>
        </p:spPr>
        <p:txBody>
          <a:bodyPr/>
          <a:lstStyle/>
          <a:p>
            <a:r>
              <a:rPr lang="en-US" dirty="0" smtClean="0"/>
              <a:t>Transfer of Data</a:t>
            </a:r>
            <a:endParaRPr lang="en-GB" dirty="0"/>
          </a:p>
        </p:txBody>
      </p:sp>
      <p:sp>
        <p:nvSpPr>
          <p:cNvPr id="3" name="Content Placeholder 2"/>
          <p:cNvSpPr>
            <a:spLocks noGrp="1"/>
          </p:cNvSpPr>
          <p:nvPr>
            <p:ph idx="1"/>
          </p:nvPr>
        </p:nvSpPr>
        <p:spPr>
          <a:xfrm>
            <a:off x="197481" y="1079259"/>
            <a:ext cx="3251398" cy="2220532"/>
          </a:xfrm>
        </p:spPr>
        <p:txBody>
          <a:bodyPr>
            <a:normAutofit fontScale="92500" lnSpcReduction="10000"/>
          </a:bodyPr>
          <a:lstStyle/>
          <a:p>
            <a:r>
              <a:rPr lang="en-GB" dirty="0"/>
              <a:t>The maximum data rate in the original </a:t>
            </a:r>
            <a:r>
              <a:rPr lang="en-GB" b="1" dirty="0"/>
              <a:t>GPIB</a:t>
            </a:r>
            <a:r>
              <a:rPr lang="en-GB" dirty="0"/>
              <a:t> standard is about </a:t>
            </a:r>
            <a:r>
              <a:rPr lang="en-GB" dirty="0" smtClean="0"/>
              <a:t>1MByte/s (determined by the transfer from the slowest connected device) .</a:t>
            </a:r>
          </a:p>
          <a:p>
            <a:r>
              <a:rPr lang="en-GB" dirty="0"/>
              <a:t>1600MHz memory can run at a theoretical speed of 12.8 gigabytes per second</a:t>
            </a:r>
          </a:p>
        </p:txBody>
      </p:sp>
      <p:sp>
        <p:nvSpPr>
          <p:cNvPr id="6" name="TextBox 5"/>
          <p:cNvSpPr txBox="1"/>
          <p:nvPr/>
        </p:nvSpPr>
        <p:spPr>
          <a:xfrm>
            <a:off x="45836" y="3182131"/>
            <a:ext cx="303288" cy="215444"/>
          </a:xfrm>
          <a:prstGeom prst="rect">
            <a:avLst/>
          </a:prstGeom>
          <a:noFill/>
        </p:spPr>
        <p:txBody>
          <a:bodyPr wrap="none" rtlCol="0">
            <a:spAutoFit/>
          </a:bodyPr>
          <a:lstStyle/>
          <a:p>
            <a:r>
              <a:rPr lang="en-US" sz="800" dirty="0" smtClean="0"/>
              <a:t>[1]</a:t>
            </a:r>
            <a:endParaRPr lang="en-GB" sz="800" dirty="0"/>
          </a:p>
        </p:txBody>
      </p:sp>
      <p:sp>
        <p:nvSpPr>
          <p:cNvPr id="7" name="TextBox 6"/>
          <p:cNvSpPr txBox="1"/>
          <p:nvPr/>
        </p:nvSpPr>
        <p:spPr>
          <a:xfrm>
            <a:off x="3670300" y="1118098"/>
            <a:ext cx="8521700" cy="1200329"/>
          </a:xfrm>
          <a:prstGeom prst="rect">
            <a:avLst/>
          </a:prstGeom>
          <a:noFill/>
        </p:spPr>
        <p:txBody>
          <a:bodyPr wrap="square" rtlCol="0">
            <a:spAutoFit/>
          </a:bodyPr>
          <a:lstStyle/>
          <a:p>
            <a:r>
              <a:rPr lang="en-US" dirty="0" smtClean="0"/>
              <a:t>Practical case </a:t>
            </a:r>
            <a:r>
              <a:rPr lang="en-US" dirty="0" smtClean="0"/>
              <a:t>LHC1: 118.29s </a:t>
            </a:r>
            <a:r>
              <a:rPr lang="en-US" dirty="0" smtClean="0"/>
              <a:t>takes </a:t>
            </a:r>
            <a:r>
              <a:rPr lang="en-US" dirty="0" smtClean="0"/>
              <a:t>sending 1600 </a:t>
            </a:r>
            <a:r>
              <a:rPr lang="en-US" dirty="0" smtClean="0"/>
              <a:t>frames</a:t>
            </a:r>
            <a:r>
              <a:rPr lang="en-GB" dirty="0" smtClean="0"/>
              <a:t> * 10000s = 16 000 000 samples</a:t>
            </a:r>
          </a:p>
          <a:p>
            <a:r>
              <a:rPr lang="en-US" dirty="0" smtClean="0"/>
              <a:t>Each sample 8 </a:t>
            </a:r>
            <a:r>
              <a:rPr lang="en-US" dirty="0" smtClean="0"/>
              <a:t>bits</a:t>
            </a:r>
          </a:p>
          <a:p>
            <a:r>
              <a:rPr lang="en-US" dirty="0" smtClean="0"/>
              <a:t>For high quality data for LHC1: 311.601s takes sending 1600 frames * 40000 = 64000000 samples</a:t>
            </a:r>
            <a:endParaRPr lang="en-US" dirty="0" smtClean="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2625" y="2848894"/>
            <a:ext cx="9410356" cy="4009106"/>
          </a:xfrm>
          <a:prstGeom prst="rect">
            <a:avLst/>
          </a:prstGeom>
        </p:spPr>
      </p:pic>
      <p:sp>
        <p:nvSpPr>
          <p:cNvPr id="4" name="Slide Number Placeholder 3"/>
          <p:cNvSpPr>
            <a:spLocks noGrp="1"/>
          </p:cNvSpPr>
          <p:nvPr>
            <p:ph type="sldNum" sz="quarter" idx="12"/>
          </p:nvPr>
        </p:nvSpPr>
        <p:spPr>
          <a:xfrm>
            <a:off x="11032214" y="6492240"/>
            <a:ext cx="365760" cy="365760"/>
          </a:xfrm>
        </p:spPr>
        <p:txBody>
          <a:bodyPr/>
          <a:lstStyle/>
          <a:p>
            <a:fld id="{A2398D48-895A-4C3A-8441-E171ABAEC328}" type="slidenum">
              <a:rPr lang="en-GB" smtClean="0"/>
              <a:t>23</a:t>
            </a:fld>
            <a:endParaRPr lang="en-GB"/>
          </a:p>
        </p:txBody>
      </p:sp>
      <p:pic>
        <p:nvPicPr>
          <p:cNvPr id="1026" name="Picture 2" descr="https://s11986.pcdn.co/wp-content/uploads/2011/09/peripheral-speed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9" y="3378327"/>
            <a:ext cx="3907449" cy="3479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8129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5936" y="461965"/>
            <a:ext cx="7729728" cy="1188720"/>
          </a:xfrm>
        </p:spPr>
        <p:txBody>
          <a:bodyPr/>
          <a:lstStyle/>
          <a:p>
            <a:r>
              <a:rPr lang="en-US" dirty="0" smtClean="0"/>
              <a:t>How do we alleviate the limitations</a:t>
            </a:r>
            <a:endParaRPr lang="en-GB" dirty="0"/>
          </a:p>
        </p:txBody>
      </p:sp>
      <p:sp>
        <p:nvSpPr>
          <p:cNvPr id="3" name="Content Placeholder 2"/>
          <p:cNvSpPr>
            <a:spLocks noGrp="1"/>
          </p:cNvSpPr>
          <p:nvPr>
            <p:ph idx="1"/>
          </p:nvPr>
        </p:nvSpPr>
        <p:spPr>
          <a:xfrm>
            <a:off x="565150" y="1771014"/>
            <a:ext cx="6168390" cy="4495166"/>
          </a:xfrm>
        </p:spPr>
        <p:txBody>
          <a:bodyPr>
            <a:normAutofit/>
          </a:bodyPr>
          <a:lstStyle/>
          <a:p>
            <a:r>
              <a:rPr lang="en-US" dirty="0" smtClean="0"/>
              <a:t>vertical resolution </a:t>
            </a:r>
            <a:r>
              <a:rPr lang="en-US" dirty="0" smtClean="0"/>
              <a:t>and maximal number of </a:t>
            </a:r>
            <a:r>
              <a:rPr lang="en-US" dirty="0" smtClean="0"/>
              <a:t>samples </a:t>
            </a:r>
          </a:p>
          <a:p>
            <a:r>
              <a:rPr lang="en-US" dirty="0" smtClean="0"/>
              <a:t>Transfer time</a:t>
            </a:r>
            <a:endParaRPr lang="en-US" dirty="0" smtClean="0"/>
          </a:p>
        </p:txBody>
      </p:sp>
      <p:pic>
        <p:nvPicPr>
          <p:cNvPr id="5" name="Picture 4"/>
          <p:cNvPicPr>
            <a:picLocks noChangeAspect="1"/>
          </p:cNvPicPr>
          <p:nvPr/>
        </p:nvPicPr>
        <p:blipFill>
          <a:blip r:embed="rId3"/>
          <a:stretch>
            <a:fillRect/>
          </a:stretch>
        </p:blipFill>
        <p:spPr>
          <a:xfrm>
            <a:off x="8353984" y="1771014"/>
            <a:ext cx="3445362" cy="2781108"/>
          </a:xfrm>
          <a:prstGeom prst="rect">
            <a:avLst/>
          </a:prstGeom>
        </p:spPr>
      </p:pic>
      <p:sp>
        <p:nvSpPr>
          <p:cNvPr id="6" name="Slide Number Placeholder 5"/>
          <p:cNvSpPr>
            <a:spLocks noGrp="1"/>
          </p:cNvSpPr>
          <p:nvPr>
            <p:ph type="sldNum" sz="quarter" idx="12"/>
          </p:nvPr>
        </p:nvSpPr>
        <p:spPr/>
        <p:txBody>
          <a:bodyPr/>
          <a:lstStyle/>
          <a:p>
            <a:fld id="{A2398D48-895A-4C3A-8441-E171ABAEC328}" type="slidenum">
              <a:rPr lang="en-GB" smtClean="0"/>
              <a:t>24</a:t>
            </a:fld>
            <a:endParaRPr lang="en-GB"/>
          </a:p>
        </p:txBody>
      </p:sp>
      <p:pic>
        <p:nvPicPr>
          <p:cNvPr id="7" name="Picture 6"/>
          <p:cNvPicPr>
            <a:picLocks noChangeAspect="1"/>
          </p:cNvPicPr>
          <p:nvPr/>
        </p:nvPicPr>
        <p:blipFill>
          <a:blip r:embed="rId4"/>
          <a:stretch>
            <a:fillRect/>
          </a:stretch>
        </p:blipFill>
        <p:spPr>
          <a:xfrm>
            <a:off x="473075" y="2648004"/>
            <a:ext cx="7590899" cy="3300669"/>
          </a:xfrm>
          <a:prstGeom prst="rect">
            <a:avLst/>
          </a:prstGeom>
        </p:spPr>
      </p:pic>
      <p:sp>
        <p:nvSpPr>
          <p:cNvPr id="4" name="Rectangle 3"/>
          <p:cNvSpPr/>
          <p:nvPr/>
        </p:nvSpPr>
        <p:spPr>
          <a:xfrm>
            <a:off x="473075" y="6125448"/>
            <a:ext cx="3469540" cy="369332"/>
          </a:xfrm>
          <a:prstGeom prst="rect">
            <a:avLst/>
          </a:prstGeom>
        </p:spPr>
        <p:txBody>
          <a:bodyPr wrap="none">
            <a:spAutoFit/>
          </a:bodyPr>
          <a:lstStyle/>
          <a:p>
            <a:r>
              <a:rPr lang="en-US" dirty="0"/>
              <a:t>Acknowledgements: Guido </a:t>
            </a:r>
            <a:r>
              <a:rPr lang="en-US" dirty="0" err="1"/>
              <a:t>Sterbini</a:t>
            </a:r>
            <a:endParaRPr lang="en-GB" dirty="0"/>
          </a:p>
        </p:txBody>
      </p:sp>
    </p:spTree>
    <p:extLst>
      <p:ext uri="{BB962C8B-B14F-4D97-AF65-F5344CB8AC3E}">
        <p14:creationId xmlns:p14="http://schemas.microsoft.com/office/powerpoint/2010/main" val="2093138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0084" y="278892"/>
            <a:ext cx="3483864" cy="1440578"/>
          </a:xfrm>
        </p:spPr>
        <p:txBody>
          <a:bodyPr/>
          <a:lstStyle/>
          <a:p>
            <a:r>
              <a:rPr lang="en-US" dirty="0" smtClean="0"/>
              <a:t>Possible Improvements</a:t>
            </a:r>
            <a:endParaRPr lang="en-GB" dirty="0"/>
          </a:p>
        </p:txBody>
      </p:sp>
      <p:sp>
        <p:nvSpPr>
          <p:cNvPr id="3" name="Content Placeholder 2"/>
          <p:cNvSpPr>
            <a:spLocks noGrp="1"/>
          </p:cNvSpPr>
          <p:nvPr>
            <p:ph idx="1"/>
          </p:nvPr>
        </p:nvSpPr>
        <p:spPr>
          <a:xfrm>
            <a:off x="179262" y="1719470"/>
            <a:ext cx="4213475" cy="2937808"/>
          </a:xfrm>
        </p:spPr>
        <p:txBody>
          <a:bodyPr>
            <a:normAutofit/>
          </a:bodyPr>
          <a:lstStyle/>
          <a:p>
            <a:pPr marL="0" indent="0">
              <a:buNone/>
            </a:pPr>
            <a:r>
              <a:rPr lang="en-US" dirty="0" smtClean="0"/>
              <a:t>As the transfer time from the scope is considerable, it unable us to acquire more than one cycle. We are testing streaming approach on ADQ14 and ADQ214 digitizers. </a:t>
            </a:r>
          </a:p>
          <a:p>
            <a:pPr marL="0" indent="0">
              <a:buNone/>
            </a:pPr>
            <a:endParaRPr lang="en-US" dirty="0"/>
          </a:p>
          <a:p>
            <a:pPr marL="0" indent="0">
              <a:buNone/>
            </a:pPr>
            <a:r>
              <a:rPr lang="en-US" dirty="0"/>
              <a:t>The last limitation : </a:t>
            </a:r>
            <a:r>
              <a:rPr lang="en-US" dirty="0" smtClean="0"/>
              <a:t>security </a:t>
            </a:r>
            <a:r>
              <a:rPr lang="en-US" dirty="0"/>
              <a:t>concerns regarding old OS, preventing us to use </a:t>
            </a:r>
            <a:r>
              <a:rPr lang="en-US" dirty="0" err="1"/>
              <a:t>lan</a:t>
            </a:r>
            <a:r>
              <a:rPr lang="en-US" dirty="0"/>
              <a:t> instead of GPIB.</a:t>
            </a:r>
          </a:p>
          <a:p>
            <a:pPr marL="0" indent="0">
              <a:buNone/>
            </a:pPr>
            <a:endParaRPr lang="en-GB" dirty="0"/>
          </a:p>
        </p:txBody>
      </p:sp>
      <p:sp>
        <p:nvSpPr>
          <p:cNvPr id="4" name="Slide Number Placeholder 3"/>
          <p:cNvSpPr>
            <a:spLocks noGrp="1"/>
          </p:cNvSpPr>
          <p:nvPr>
            <p:ph type="sldNum" sz="quarter" idx="12"/>
          </p:nvPr>
        </p:nvSpPr>
        <p:spPr/>
        <p:txBody>
          <a:bodyPr/>
          <a:lstStyle/>
          <a:p>
            <a:fld id="{A2398D48-895A-4C3A-8441-E171ABAEC328}" type="slidenum">
              <a:rPr lang="en-GB" smtClean="0"/>
              <a:t>25</a:t>
            </a:fld>
            <a:endParaRPr lang="en-GB"/>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7075" y="536713"/>
            <a:ext cx="7032506" cy="5277678"/>
          </a:xfrm>
          <a:prstGeom prst="rect">
            <a:avLst/>
          </a:prstGeom>
        </p:spPr>
      </p:pic>
      <p:pic>
        <p:nvPicPr>
          <p:cNvPr id="6" name="Picture 5"/>
          <p:cNvPicPr>
            <a:picLocks noChangeAspect="1"/>
          </p:cNvPicPr>
          <p:nvPr/>
        </p:nvPicPr>
        <p:blipFill>
          <a:blip r:embed="rId4"/>
          <a:stretch>
            <a:fillRect/>
          </a:stretch>
        </p:blipFill>
        <p:spPr>
          <a:xfrm>
            <a:off x="626165" y="4657278"/>
            <a:ext cx="2792896" cy="2077216"/>
          </a:xfrm>
          <a:prstGeom prst="rect">
            <a:avLst/>
          </a:prstGeom>
        </p:spPr>
      </p:pic>
    </p:spTree>
    <p:extLst>
      <p:ext uri="{BB962C8B-B14F-4D97-AF65-F5344CB8AC3E}">
        <p14:creationId xmlns:p14="http://schemas.microsoft.com/office/powerpoint/2010/main" val="5784088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sum up…</a:t>
            </a:r>
            <a:endParaRPr lang="en-GB" dirty="0"/>
          </a:p>
        </p:txBody>
      </p:sp>
      <p:sp>
        <p:nvSpPr>
          <p:cNvPr id="3" name="Content Placeholder 2"/>
          <p:cNvSpPr>
            <a:spLocks noGrp="1"/>
          </p:cNvSpPr>
          <p:nvPr>
            <p:ph idx="1"/>
          </p:nvPr>
        </p:nvSpPr>
        <p:spPr>
          <a:xfrm>
            <a:off x="2231136" y="2263394"/>
            <a:ext cx="7729728" cy="4035806"/>
          </a:xfrm>
        </p:spPr>
        <p:txBody>
          <a:bodyPr>
            <a:normAutofit fontScale="92500" lnSpcReduction="20000"/>
          </a:bodyPr>
          <a:lstStyle/>
          <a:p>
            <a:r>
              <a:rPr lang="en-US" dirty="0" smtClean="0"/>
              <a:t>Acquisition of 8-bit unsigned data together with scaling factor</a:t>
            </a:r>
          </a:p>
          <a:p>
            <a:r>
              <a:rPr lang="en-US" dirty="0" smtClean="0"/>
              <a:t>Environment for adjusting the parameters of the scope for future execution of the acquisition (e.g. to avoid saturation)</a:t>
            </a:r>
          </a:p>
          <a:p>
            <a:r>
              <a:rPr lang="en-US" dirty="0" smtClean="0"/>
              <a:t>Two plots visualizing the data – a trace made out of many turns and one-turn view</a:t>
            </a:r>
          </a:p>
          <a:p>
            <a:r>
              <a:rPr lang="en-US" dirty="0" smtClean="0"/>
              <a:t>Storing unscaled data(possible adjustment to store in a scaled floating point version)</a:t>
            </a:r>
          </a:p>
          <a:p>
            <a:r>
              <a:rPr lang="en-US" dirty="0" smtClean="0"/>
              <a:t>Storing settings for both triggers and scope for a given cycle (for fast repetition of acquisition in the future)</a:t>
            </a:r>
          </a:p>
          <a:p>
            <a:r>
              <a:rPr lang="en-US" dirty="0" smtClean="0"/>
              <a:t>Possibility to set own multi-trigger settings. A special mechanism deployed to avoid populating </a:t>
            </a:r>
            <a:r>
              <a:rPr lang="en-US" dirty="0" smtClean="0"/>
              <a:t>trim history </a:t>
            </a:r>
            <a:r>
              <a:rPr lang="en-US" dirty="0" smtClean="0"/>
              <a:t>with unnecessary data.</a:t>
            </a:r>
          </a:p>
          <a:p>
            <a:r>
              <a:rPr lang="en-US" dirty="0" smtClean="0"/>
              <a:t>A mechanism to force application to show a data even if the scope will answer with lower resolution (e.g. if an user will ask for a high number of frames)</a:t>
            </a:r>
          </a:p>
          <a:p>
            <a:r>
              <a:rPr lang="en-US" dirty="0" smtClean="0"/>
              <a:t>Independent of PLS </a:t>
            </a:r>
          </a:p>
          <a:p>
            <a:r>
              <a:rPr lang="en-US" dirty="0" smtClean="0"/>
              <a:t>Some debugging tools in the “edit” mode for future development</a:t>
            </a:r>
          </a:p>
          <a:p>
            <a:endParaRPr lang="en-GB" dirty="0"/>
          </a:p>
        </p:txBody>
      </p:sp>
      <p:sp>
        <p:nvSpPr>
          <p:cNvPr id="4" name="Slide Number Placeholder 3"/>
          <p:cNvSpPr>
            <a:spLocks noGrp="1"/>
          </p:cNvSpPr>
          <p:nvPr>
            <p:ph type="sldNum" sz="quarter" idx="12"/>
          </p:nvPr>
        </p:nvSpPr>
        <p:spPr/>
        <p:txBody>
          <a:bodyPr/>
          <a:lstStyle/>
          <a:p>
            <a:fld id="{A2398D48-895A-4C3A-8441-E171ABAEC328}" type="slidenum">
              <a:rPr lang="en-GB" smtClean="0"/>
              <a:t>26</a:t>
            </a:fld>
            <a:endParaRPr lang="en-GB"/>
          </a:p>
        </p:txBody>
      </p:sp>
    </p:spTree>
    <p:extLst>
      <p:ext uri="{BB962C8B-B14F-4D97-AF65-F5344CB8AC3E}">
        <p14:creationId xmlns:p14="http://schemas.microsoft.com/office/powerpoint/2010/main" val="2140542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008304" y="6400800"/>
            <a:ext cx="365760" cy="365760"/>
          </a:xfrm>
        </p:spPr>
        <p:txBody>
          <a:bodyPr/>
          <a:lstStyle/>
          <a:p>
            <a:fld id="{A2398D48-895A-4C3A-8441-E171ABAEC328}" type="slidenum">
              <a:rPr lang="en-GB" smtClean="0"/>
              <a:t>27</a:t>
            </a:fld>
            <a:endParaRPr lang="en-GB" dirty="0"/>
          </a:p>
        </p:txBody>
      </p:sp>
      <p:pic>
        <p:nvPicPr>
          <p:cNvPr id="5" name="Picture 4"/>
          <p:cNvPicPr>
            <a:picLocks noChangeAspect="1"/>
          </p:cNvPicPr>
          <p:nvPr/>
        </p:nvPicPr>
        <p:blipFill>
          <a:blip r:embed="rId2"/>
          <a:stretch>
            <a:fillRect/>
          </a:stretch>
        </p:blipFill>
        <p:spPr>
          <a:xfrm>
            <a:off x="1566" y="1304924"/>
            <a:ext cx="12190434" cy="5095876"/>
          </a:xfrm>
          <a:prstGeom prst="rect">
            <a:avLst/>
          </a:prstGeom>
        </p:spPr>
      </p:pic>
      <p:sp>
        <p:nvSpPr>
          <p:cNvPr id="6" name="Title 1"/>
          <p:cNvSpPr>
            <a:spLocks noGrp="1"/>
          </p:cNvSpPr>
          <p:nvPr>
            <p:ph type="title"/>
          </p:nvPr>
        </p:nvSpPr>
        <p:spPr>
          <a:xfrm>
            <a:off x="2231919" y="116204"/>
            <a:ext cx="7729728" cy="1188720"/>
          </a:xfrm>
        </p:spPr>
        <p:txBody>
          <a:bodyPr/>
          <a:lstStyle/>
          <a:p>
            <a:r>
              <a:rPr lang="en-US" dirty="0" smtClean="0"/>
              <a:t>Bonus slides</a:t>
            </a:r>
            <a:endParaRPr lang="en-GB" dirty="0"/>
          </a:p>
        </p:txBody>
      </p:sp>
    </p:spTree>
    <p:extLst>
      <p:ext uri="{BB962C8B-B14F-4D97-AF65-F5344CB8AC3E}">
        <p14:creationId xmlns:p14="http://schemas.microsoft.com/office/powerpoint/2010/main" val="353579111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2398D48-895A-4C3A-8441-E171ABAEC328}" type="slidenum">
              <a:rPr lang="en-GB" smtClean="0"/>
              <a:t>28</a:t>
            </a:fld>
            <a:endParaRPr lang="en-GB"/>
          </a:p>
        </p:txBody>
      </p:sp>
      <p:pic>
        <p:nvPicPr>
          <p:cNvPr id="5" name="Picture 4"/>
          <p:cNvPicPr>
            <a:picLocks noChangeAspect="1"/>
          </p:cNvPicPr>
          <p:nvPr/>
        </p:nvPicPr>
        <p:blipFill>
          <a:blip r:embed="rId2"/>
          <a:stretch>
            <a:fillRect/>
          </a:stretch>
        </p:blipFill>
        <p:spPr>
          <a:xfrm>
            <a:off x="0" y="0"/>
            <a:ext cx="11076116" cy="5894964"/>
          </a:xfrm>
          <a:prstGeom prst="rect">
            <a:avLst/>
          </a:prstGeom>
        </p:spPr>
      </p:pic>
    </p:spTree>
    <p:extLst>
      <p:ext uri="{BB962C8B-B14F-4D97-AF65-F5344CB8AC3E}">
        <p14:creationId xmlns:p14="http://schemas.microsoft.com/office/powerpoint/2010/main" val="20804552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886950" cy="1205767"/>
          </a:xfrm>
        </p:spPr>
        <p:txBody>
          <a:bodyPr>
            <a:normAutofit/>
          </a:bodyPr>
          <a:lstStyle/>
          <a:p>
            <a:r>
              <a:rPr lang="en-US" dirty="0" smtClean="0"/>
              <a:t>Sampling frequency</a:t>
            </a:r>
            <a:endParaRPr lang="en-GB" dirty="0"/>
          </a:p>
        </p:txBody>
      </p:sp>
      <p:sp>
        <p:nvSpPr>
          <p:cNvPr id="3" name="Content Placeholder 2"/>
          <p:cNvSpPr>
            <a:spLocks noGrp="1"/>
          </p:cNvSpPr>
          <p:nvPr>
            <p:ph idx="1"/>
          </p:nvPr>
        </p:nvSpPr>
        <p:spPr>
          <a:xfrm>
            <a:off x="838200" y="1952382"/>
            <a:ext cx="9723120" cy="4448418"/>
          </a:xfrm>
        </p:spPr>
        <p:txBody>
          <a:bodyPr>
            <a:normAutofit/>
          </a:bodyPr>
          <a:lstStyle/>
          <a:p>
            <a:r>
              <a:rPr lang="en-US" dirty="0" smtClean="0"/>
              <a:t>Sampling frequency related with RF Bucket size</a:t>
            </a:r>
            <a:endParaRPr lang="en-US" dirty="0"/>
          </a:p>
          <a:p>
            <a:r>
              <a:rPr lang="en-US" dirty="0" smtClean="0"/>
              <a:t>The fastest change (shortest bunch length) is : 4ns</a:t>
            </a:r>
          </a:p>
          <a:p>
            <a:pPr lvl="1"/>
            <a:r>
              <a:rPr lang="en-US" dirty="0" smtClean="0"/>
              <a:t>In order to see 20 samples of the bunch</a:t>
            </a:r>
          </a:p>
          <a:p>
            <a:pPr lvl="1"/>
            <a:r>
              <a:rPr lang="en-US" dirty="0" smtClean="0"/>
              <a:t>Fs=10Fb =&gt; Fs=20/(4e-9)= 5GS/s </a:t>
            </a:r>
          </a:p>
          <a:p>
            <a:pPr lvl="1"/>
            <a:r>
              <a:rPr lang="en-US" dirty="0" smtClean="0"/>
              <a:t>This means that </a:t>
            </a:r>
            <a:r>
              <a:rPr lang="en-GB" dirty="0" smtClean="0"/>
              <a:t>TDS5104 will provide max 20 samples per shortest bunch. The bandwidth is 1 GHz what means that there will be a considerable attenuation in this case. In order to avoid attenuation the limit will be max 4 samples for the bunch.</a:t>
            </a:r>
          </a:p>
          <a:p>
            <a:pPr lvl="1"/>
            <a:r>
              <a:rPr lang="en-US" dirty="0" smtClean="0"/>
              <a:t>DPO7254 in turn is offering much higher sampling rate  40GS/s and bandwidth </a:t>
            </a:r>
            <a:r>
              <a:rPr lang="en-GB" dirty="0"/>
              <a:t>2.5 </a:t>
            </a:r>
            <a:r>
              <a:rPr lang="en-GB" dirty="0" smtClean="0"/>
              <a:t>GHz – in this case we can obtain up to 160 samples per shortest bunch or 10 points when avoiding any attenuation apart from 3dB.</a:t>
            </a:r>
          </a:p>
          <a:p>
            <a:pPr lvl="1"/>
            <a:r>
              <a:rPr lang="en-US" dirty="0"/>
              <a:t>According to </a:t>
            </a:r>
            <a:r>
              <a:rPr lang="en-US" dirty="0">
                <a:hlinkClick r:id="rId2"/>
              </a:rPr>
              <a:t>http://</a:t>
            </a:r>
            <a:r>
              <a:rPr lang="en-US" dirty="0" smtClean="0">
                <a:hlinkClick r:id="rId2"/>
              </a:rPr>
              <a:t>www.keysight.com/upload/cmc_upload/All/Scope_Fundamentals_for_EE_Students.pptx</a:t>
            </a:r>
            <a:r>
              <a:rPr lang="en-US" dirty="0" smtClean="0"/>
              <a:t>:</a:t>
            </a:r>
          </a:p>
          <a:p>
            <a:pPr lvl="2"/>
            <a:r>
              <a:rPr lang="en-GB" dirty="0"/>
              <a:t>Required BW for </a:t>
            </a:r>
            <a:r>
              <a:rPr lang="en-GB" dirty="0" err="1"/>
              <a:t>analog</a:t>
            </a:r>
            <a:r>
              <a:rPr lang="en-GB" dirty="0"/>
              <a:t> applications: ≥ 3X highest sine wave frequency.</a:t>
            </a:r>
          </a:p>
          <a:p>
            <a:pPr lvl="2"/>
            <a:r>
              <a:rPr lang="en-GB" dirty="0"/>
              <a:t>Required BW for digital applications: ≥ 5X highest digital clock rate.</a:t>
            </a:r>
            <a:endParaRPr lang="en-GB" dirty="0" smtClean="0"/>
          </a:p>
          <a:p>
            <a:pPr lvl="1"/>
            <a:endParaRPr lang="en-US" dirty="0" smtClean="0"/>
          </a:p>
          <a:p>
            <a:endParaRPr lang="en-US" dirty="0" smtClean="0"/>
          </a:p>
        </p:txBody>
      </p:sp>
      <p:sp>
        <p:nvSpPr>
          <p:cNvPr id="6" name="Slide Number Placeholder 5"/>
          <p:cNvSpPr>
            <a:spLocks noGrp="1"/>
          </p:cNvSpPr>
          <p:nvPr>
            <p:ph type="sldNum" sz="quarter" idx="12"/>
          </p:nvPr>
        </p:nvSpPr>
        <p:spPr>
          <a:xfrm>
            <a:off x="11696065" y="6323226"/>
            <a:ext cx="365760" cy="365760"/>
          </a:xfrm>
        </p:spPr>
        <p:txBody>
          <a:bodyPr/>
          <a:lstStyle/>
          <a:p>
            <a:fld id="{A2398D48-895A-4C3A-8441-E171ABAEC328}" type="slidenum">
              <a:rPr lang="en-GB" smtClean="0"/>
              <a:t>29</a:t>
            </a:fld>
            <a:endParaRPr lang="en-GB"/>
          </a:p>
        </p:txBody>
      </p:sp>
    </p:spTree>
    <p:extLst>
      <p:ext uri="{BB962C8B-B14F-4D97-AF65-F5344CB8AC3E}">
        <p14:creationId xmlns:p14="http://schemas.microsoft.com/office/powerpoint/2010/main" val="20009256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Introduction &amp; motivation</a:t>
            </a:r>
          </a:p>
          <a:p>
            <a:pPr marL="514350" indent="-514350">
              <a:buFont typeface="+mj-lt"/>
              <a:buAutoNum type="arabicPeriod"/>
            </a:pPr>
            <a:r>
              <a:rPr lang="en-US" dirty="0" smtClean="0"/>
              <a:t>Setup</a:t>
            </a:r>
          </a:p>
          <a:p>
            <a:pPr marL="514350" indent="-514350">
              <a:buFont typeface="+mj-lt"/>
              <a:buAutoNum type="arabicPeriod"/>
            </a:pPr>
            <a:r>
              <a:rPr lang="en-US" dirty="0" smtClean="0"/>
              <a:t>Acquisition </a:t>
            </a:r>
            <a:r>
              <a:rPr lang="en-US" dirty="0"/>
              <a:t>application</a:t>
            </a:r>
          </a:p>
          <a:p>
            <a:pPr marL="514350" indent="-514350">
              <a:buFont typeface="+mj-lt"/>
              <a:buAutoNum type="arabicPeriod"/>
            </a:pPr>
            <a:r>
              <a:rPr lang="en-US" dirty="0"/>
              <a:t>Performance and limitations</a:t>
            </a:r>
          </a:p>
          <a:p>
            <a:pPr marL="514350" indent="-514350">
              <a:buFont typeface="+mj-lt"/>
              <a:buAutoNum type="arabicPeriod"/>
            </a:pPr>
            <a:r>
              <a:rPr lang="en-US" dirty="0" smtClean="0"/>
              <a:t>Conclusions</a:t>
            </a:r>
          </a:p>
          <a:p>
            <a:pPr marL="514350" indent="-514350">
              <a:buFont typeface="+mj-lt"/>
              <a:buAutoNum type="arabicPeriod"/>
            </a:pPr>
            <a:r>
              <a:rPr lang="en-US" dirty="0"/>
              <a:t>Possible future improvements</a:t>
            </a:r>
          </a:p>
          <a:p>
            <a:pPr marL="0" indent="0">
              <a:buNone/>
            </a:pPr>
            <a:endParaRPr lang="en-US" dirty="0" smtClean="0"/>
          </a:p>
          <a:p>
            <a:endParaRPr lang="en-GB" dirty="0"/>
          </a:p>
        </p:txBody>
      </p:sp>
      <p:sp>
        <p:nvSpPr>
          <p:cNvPr id="4" name="Slide Number Placeholder 3"/>
          <p:cNvSpPr>
            <a:spLocks noGrp="1"/>
          </p:cNvSpPr>
          <p:nvPr>
            <p:ph type="sldNum" sz="quarter" idx="12"/>
          </p:nvPr>
        </p:nvSpPr>
        <p:spPr/>
        <p:txBody>
          <a:bodyPr/>
          <a:lstStyle/>
          <a:p>
            <a:fld id="{A2398D48-895A-4C3A-8441-E171ABAEC328}" type="slidenum">
              <a:rPr lang="en-GB" smtClean="0"/>
              <a:t>3</a:t>
            </a:fld>
            <a:endParaRPr lang="en-GB"/>
          </a:p>
        </p:txBody>
      </p:sp>
    </p:spTree>
    <p:extLst>
      <p:ext uri="{BB962C8B-B14F-4D97-AF65-F5344CB8AC3E}">
        <p14:creationId xmlns:p14="http://schemas.microsoft.com/office/powerpoint/2010/main" val="3560990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GB" dirty="0"/>
          </a:p>
        </p:txBody>
      </p:sp>
      <p:sp>
        <p:nvSpPr>
          <p:cNvPr id="3" name="Content Placeholder 2"/>
          <p:cNvSpPr>
            <a:spLocks noGrp="1"/>
          </p:cNvSpPr>
          <p:nvPr>
            <p:ph idx="1"/>
          </p:nvPr>
        </p:nvSpPr>
        <p:spPr/>
        <p:txBody>
          <a:bodyPr>
            <a:normAutofit fontScale="85000" lnSpcReduction="20000"/>
          </a:bodyPr>
          <a:lstStyle/>
          <a:p>
            <a:pPr marL="342900" indent="-342900">
              <a:buFont typeface="+mj-lt"/>
              <a:buAutoNum type="arabicPeriod"/>
            </a:pPr>
            <a:r>
              <a:rPr lang="en-US" dirty="0" smtClean="0"/>
              <a:t>https</a:t>
            </a:r>
            <a:r>
              <a:rPr lang="en-US" dirty="0"/>
              <a:t>://www.online-tech-tips.com/computer-tips/usb-2-0-vs-usb-3-0-vs-esata-vs-thunderbolt-vs-firewire-vs-ethernet-speed</a:t>
            </a:r>
            <a:r>
              <a:rPr lang="en-US" dirty="0" smtClean="0"/>
              <a:t>/</a:t>
            </a:r>
          </a:p>
          <a:p>
            <a:pPr marL="342900" indent="-342900">
              <a:buFont typeface="+mj-lt"/>
              <a:buAutoNum type="arabicPeriod"/>
            </a:pPr>
            <a:r>
              <a:rPr lang="en-US" dirty="0" smtClean="0"/>
              <a:t>http</a:t>
            </a:r>
            <a:r>
              <a:rPr lang="en-US" dirty="0"/>
              <a:t>://psring.web.cern.ch/psring/psring/misc/wcm.html</a:t>
            </a:r>
            <a:endParaRPr lang="en-US" dirty="0" smtClean="0"/>
          </a:p>
          <a:p>
            <a:pPr marL="342900" indent="-342900">
              <a:buFont typeface="+mj-lt"/>
              <a:buAutoNum type="arabicPeriod"/>
            </a:pPr>
            <a:r>
              <a:rPr lang="en-US" dirty="0"/>
              <a:t>https://www.spdevices.com/products/hardware/14-bit-digitizers/adq14</a:t>
            </a:r>
            <a:endParaRPr lang="en-US" dirty="0" smtClean="0"/>
          </a:p>
          <a:p>
            <a:pPr marL="342900" indent="-342900">
              <a:buFont typeface="+mj-lt"/>
              <a:buAutoNum type="arabicPeriod"/>
            </a:pPr>
            <a:r>
              <a:rPr lang="en-US" dirty="0"/>
              <a:t>https://</a:t>
            </a:r>
            <a:r>
              <a:rPr lang="en-US" dirty="0" smtClean="0"/>
              <a:t>doc.xdevs.com/doc/Tektronix/TEK%20TDS%205000%20Series%20Programmer.pdf</a:t>
            </a:r>
          </a:p>
          <a:p>
            <a:pPr marL="342900" indent="-342900">
              <a:buFont typeface="+mj-lt"/>
              <a:buAutoNum type="arabicPeriod"/>
            </a:pPr>
            <a:r>
              <a:rPr lang="en-US" dirty="0">
                <a:hlinkClick r:id="rId2"/>
              </a:rPr>
              <a:t>https://</a:t>
            </a:r>
            <a:r>
              <a:rPr lang="en-US" dirty="0" smtClean="0">
                <a:hlinkClick r:id="rId2"/>
              </a:rPr>
              <a:t>www.tek.com/oscilloscope/tds7254-manual/tds7000-series-csa7000-series</a:t>
            </a:r>
            <a:endParaRPr lang="en-US" dirty="0" smtClean="0"/>
          </a:p>
          <a:p>
            <a:pPr marL="342900" indent="-342900">
              <a:buFont typeface="+mj-lt"/>
              <a:buAutoNum type="arabicPeriod"/>
            </a:pPr>
            <a:r>
              <a:rPr lang="en-US" dirty="0" smtClean="0"/>
              <a:t>Introduction </a:t>
            </a:r>
            <a:r>
              <a:rPr lang="en-US" dirty="0" smtClean="0"/>
              <a:t>to Beam Instrumentation CAS 2013 Trondheim (slides) </a:t>
            </a:r>
            <a:r>
              <a:rPr lang="en-US" dirty="0"/>
              <a:t>- Dr. Rhodri </a:t>
            </a:r>
            <a:r>
              <a:rPr lang="en-US" dirty="0" smtClean="0"/>
              <a:t>Jones</a:t>
            </a:r>
          </a:p>
          <a:p>
            <a:pPr marL="342900" indent="-342900">
              <a:buFont typeface="+mj-lt"/>
              <a:buAutoNum type="arabicPeriod"/>
            </a:pPr>
            <a:r>
              <a:rPr lang="en-GB" dirty="0" smtClean="0">
                <a:hlinkClick r:id="rId3"/>
              </a:rPr>
              <a:t>http://pyvisa.readthedocs.io/en/stable/</a:t>
            </a:r>
            <a:endParaRPr lang="en-GB" dirty="0" smtClean="0"/>
          </a:p>
          <a:p>
            <a:pPr marL="342900" indent="-342900">
              <a:buFont typeface="+mj-lt"/>
              <a:buAutoNum type="arabicPeriod"/>
            </a:pPr>
            <a:r>
              <a:rPr lang="en-GB" dirty="0" smtClean="0">
                <a:hlinkClick r:id="rId4"/>
              </a:rPr>
              <a:t>http</a:t>
            </a:r>
            <a:r>
              <a:rPr lang="en-GB" dirty="0">
                <a:hlinkClick r:id="rId4"/>
              </a:rPr>
              <a:t>://</a:t>
            </a:r>
            <a:r>
              <a:rPr lang="en-GB" dirty="0" smtClean="0">
                <a:hlinkClick r:id="rId4"/>
              </a:rPr>
              <a:t>www.testequipmenthq.com/datasheets/TEKTRONIX-TDS5104-Datasheet.pdf</a:t>
            </a:r>
            <a:endParaRPr lang="en-GB" dirty="0" smtClean="0"/>
          </a:p>
          <a:p>
            <a:pPr marL="342900" indent="-342900">
              <a:buFont typeface="+mj-lt"/>
              <a:buAutoNum type="arabicPeriod"/>
            </a:pPr>
            <a:r>
              <a:rPr lang="en-GB" dirty="0"/>
              <a:t>https://cds.cern.ch/record/453506/files/ps-2000-038.pdf</a:t>
            </a:r>
          </a:p>
        </p:txBody>
      </p:sp>
      <p:sp>
        <p:nvSpPr>
          <p:cNvPr id="4" name="Slide Number Placeholder 3"/>
          <p:cNvSpPr>
            <a:spLocks noGrp="1"/>
          </p:cNvSpPr>
          <p:nvPr>
            <p:ph type="sldNum" sz="quarter" idx="12"/>
          </p:nvPr>
        </p:nvSpPr>
        <p:spPr/>
        <p:txBody>
          <a:bodyPr/>
          <a:lstStyle/>
          <a:p>
            <a:fld id="{A2398D48-895A-4C3A-8441-E171ABAEC328}" type="slidenum">
              <a:rPr lang="en-GB" smtClean="0"/>
              <a:t>30</a:t>
            </a:fld>
            <a:endParaRPr lang="en-GB"/>
          </a:p>
        </p:txBody>
      </p:sp>
    </p:spTree>
    <p:extLst>
      <p:ext uri="{BB962C8B-B14F-4D97-AF65-F5344CB8AC3E}">
        <p14:creationId xmlns:p14="http://schemas.microsoft.com/office/powerpoint/2010/main" val="16343196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Introduction</a:t>
            </a:r>
            <a:endParaRPr lang="en-US" dirty="0"/>
          </a:p>
        </p:txBody>
      </p:sp>
      <p:sp>
        <p:nvSpPr>
          <p:cNvPr id="3" name="Content Placeholder 2"/>
          <p:cNvSpPr>
            <a:spLocks noGrp="1"/>
          </p:cNvSpPr>
          <p:nvPr>
            <p:ph idx="1"/>
          </p:nvPr>
        </p:nvSpPr>
        <p:spPr/>
        <p:txBody>
          <a:bodyPr>
            <a:normAutofit fontScale="92500" lnSpcReduction="20000"/>
          </a:bodyPr>
          <a:lstStyle/>
          <a:p>
            <a:r>
              <a:rPr lang="en-US" sz="2400" dirty="0" smtClean="0"/>
              <a:t>A multi trigger system was installed, allowing to have bursts of triggers along the PS cycle</a:t>
            </a:r>
          </a:p>
          <a:p>
            <a:r>
              <a:rPr lang="en-US" sz="2400" dirty="0"/>
              <a:t>Now developing a </a:t>
            </a:r>
            <a:r>
              <a:rPr lang="en-US" sz="2400" dirty="0" smtClean="0"/>
              <a:t>demonstrator to make use of the multi triggers, allowing to </a:t>
            </a:r>
            <a:r>
              <a:rPr lang="en-US" sz="2400" dirty="0" smtClean="0"/>
              <a:t>do </a:t>
            </a:r>
            <a:r>
              <a:rPr lang="en-US" sz="2400" dirty="0" smtClean="0"/>
              <a:t>beam observation along the cycle more systematically</a:t>
            </a:r>
            <a:endParaRPr lang="en-US" sz="2400" dirty="0"/>
          </a:p>
          <a:p>
            <a:r>
              <a:rPr lang="en-US" sz="2400" dirty="0"/>
              <a:t>To be used to perform MDs till the end of the year (evolution of emittance along the cycle)</a:t>
            </a:r>
          </a:p>
          <a:p>
            <a:r>
              <a:rPr lang="en-US" sz="2400" dirty="0"/>
              <a:t>Do some tests on the demonstrator to show possibilities and limitations</a:t>
            </a:r>
          </a:p>
          <a:p>
            <a:endParaRPr lang="en-GB" sz="2400" dirty="0"/>
          </a:p>
        </p:txBody>
      </p:sp>
      <p:sp>
        <p:nvSpPr>
          <p:cNvPr id="5" name="Slide Number Placeholder 4"/>
          <p:cNvSpPr>
            <a:spLocks noGrp="1"/>
          </p:cNvSpPr>
          <p:nvPr>
            <p:ph type="sldNum" sz="quarter" idx="12"/>
          </p:nvPr>
        </p:nvSpPr>
        <p:spPr/>
        <p:txBody>
          <a:bodyPr/>
          <a:lstStyle/>
          <a:p>
            <a:fld id="{A2398D48-895A-4C3A-8441-E171ABAEC328}" type="slidenum">
              <a:rPr lang="en-GB" smtClean="0"/>
              <a:t>4</a:t>
            </a:fld>
            <a:endParaRPr lang="en-GB"/>
          </a:p>
        </p:txBody>
      </p:sp>
    </p:spTree>
    <p:extLst>
      <p:ext uri="{BB962C8B-B14F-4D97-AF65-F5344CB8AC3E}">
        <p14:creationId xmlns:p14="http://schemas.microsoft.com/office/powerpoint/2010/main" val="1811271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solidFill>
                  <a:schemeClr val="bg1">
                    <a:lumMod val="85000"/>
                  </a:schemeClr>
                </a:solidFill>
              </a:rPr>
              <a:t>Introduction &amp; motivation</a:t>
            </a:r>
          </a:p>
          <a:p>
            <a:pPr marL="514350" indent="-514350">
              <a:buFont typeface="+mj-lt"/>
              <a:buAutoNum type="arabicPeriod"/>
            </a:pPr>
            <a:r>
              <a:rPr lang="en-US" dirty="0" smtClean="0"/>
              <a:t>Setup</a:t>
            </a:r>
            <a:endParaRPr lang="en-US" dirty="0" smtClean="0"/>
          </a:p>
          <a:p>
            <a:pPr marL="514350" indent="-514350">
              <a:buFont typeface="+mj-lt"/>
              <a:buAutoNum type="arabicPeriod"/>
            </a:pPr>
            <a:r>
              <a:rPr lang="en-US" dirty="0"/>
              <a:t>Acquisition application</a:t>
            </a:r>
          </a:p>
          <a:p>
            <a:pPr marL="514350" indent="-514350">
              <a:buFont typeface="+mj-lt"/>
              <a:buAutoNum type="arabicPeriod"/>
            </a:pPr>
            <a:r>
              <a:rPr lang="en-US" dirty="0"/>
              <a:t>Performance and limitations</a:t>
            </a:r>
          </a:p>
          <a:p>
            <a:pPr marL="514350" indent="-514350">
              <a:buFont typeface="+mj-lt"/>
              <a:buAutoNum type="arabicPeriod"/>
            </a:pPr>
            <a:r>
              <a:rPr lang="en-US" dirty="0" smtClean="0"/>
              <a:t>Conclusions</a:t>
            </a:r>
          </a:p>
          <a:p>
            <a:pPr marL="514350" indent="-514350">
              <a:buFont typeface="+mj-lt"/>
              <a:buAutoNum type="arabicPeriod"/>
            </a:pPr>
            <a:r>
              <a:rPr lang="en-US" dirty="0"/>
              <a:t>Possible future improvements</a:t>
            </a:r>
          </a:p>
          <a:p>
            <a:pPr marL="0" indent="0">
              <a:buNone/>
            </a:pPr>
            <a:endParaRPr lang="en-US" dirty="0" smtClean="0"/>
          </a:p>
        </p:txBody>
      </p:sp>
      <p:sp>
        <p:nvSpPr>
          <p:cNvPr id="4" name="Slide Number Placeholder 3"/>
          <p:cNvSpPr>
            <a:spLocks noGrp="1"/>
          </p:cNvSpPr>
          <p:nvPr>
            <p:ph type="sldNum" sz="quarter" idx="12"/>
          </p:nvPr>
        </p:nvSpPr>
        <p:spPr/>
        <p:txBody>
          <a:bodyPr/>
          <a:lstStyle/>
          <a:p>
            <a:fld id="{A2398D48-895A-4C3A-8441-E171ABAEC328}" type="slidenum">
              <a:rPr lang="en-GB" smtClean="0"/>
              <a:t>5</a:t>
            </a:fld>
            <a:endParaRPr lang="en-GB"/>
          </a:p>
        </p:txBody>
      </p:sp>
    </p:spTree>
    <p:extLst>
      <p:ext uri="{BB962C8B-B14F-4D97-AF65-F5344CB8AC3E}">
        <p14:creationId xmlns:p14="http://schemas.microsoft.com/office/powerpoint/2010/main" val="2310388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Present set-up</a:t>
            </a:r>
            <a:endParaRPr lang="en-GB" dirty="0"/>
          </a:p>
        </p:txBody>
      </p:sp>
      <p:sp>
        <p:nvSpPr>
          <p:cNvPr id="3" name="Content Placeholder 2"/>
          <p:cNvSpPr>
            <a:spLocks noGrp="1"/>
          </p:cNvSpPr>
          <p:nvPr>
            <p:ph idx="1"/>
          </p:nvPr>
        </p:nvSpPr>
        <p:spPr>
          <a:xfrm>
            <a:off x="9782800" y="3314700"/>
            <a:ext cx="2683764" cy="2093976"/>
          </a:xfrm>
        </p:spPr>
        <p:txBody>
          <a:bodyPr/>
          <a:lstStyle/>
          <a:p>
            <a:endParaRPr lang="en-US" dirty="0" smtClean="0"/>
          </a:p>
          <a:p>
            <a:r>
              <a:rPr lang="en-US" dirty="0" smtClean="0"/>
              <a:t>Python</a:t>
            </a:r>
          </a:p>
          <a:p>
            <a:r>
              <a:rPr lang="en-US" dirty="0" err="1" smtClean="0"/>
              <a:t>Pyvisa</a:t>
            </a:r>
            <a:endParaRPr lang="en-US" dirty="0" smtClean="0"/>
          </a:p>
          <a:p>
            <a:r>
              <a:rPr lang="en-US" dirty="0" smtClean="0"/>
              <a:t>Ni-visa drivers</a:t>
            </a:r>
          </a:p>
          <a:p>
            <a:r>
              <a:rPr lang="en-US" dirty="0" smtClean="0"/>
              <a:t>Inspector panel</a:t>
            </a:r>
            <a:endParaRPr lang="en-GB" dirty="0"/>
          </a:p>
        </p:txBody>
      </p:sp>
      <p:pic>
        <p:nvPicPr>
          <p:cNvPr id="4" name="Picture 3"/>
          <p:cNvPicPr>
            <a:picLocks noChangeAspect="1"/>
          </p:cNvPicPr>
          <p:nvPr/>
        </p:nvPicPr>
        <p:blipFill>
          <a:blip r:embed="rId3"/>
          <a:stretch>
            <a:fillRect/>
          </a:stretch>
        </p:blipFill>
        <p:spPr>
          <a:xfrm>
            <a:off x="2324100" y="2557873"/>
            <a:ext cx="2109267" cy="1760544"/>
          </a:xfrm>
          <a:prstGeom prst="rect">
            <a:avLst/>
          </a:prstGeom>
        </p:spPr>
      </p:pic>
      <p:pic>
        <p:nvPicPr>
          <p:cNvPr id="5" name="Picture 4"/>
          <p:cNvPicPr>
            <a:picLocks noChangeAspect="1"/>
          </p:cNvPicPr>
          <p:nvPr/>
        </p:nvPicPr>
        <p:blipFill>
          <a:blip r:embed="rId4"/>
          <a:stretch>
            <a:fillRect/>
          </a:stretch>
        </p:blipFill>
        <p:spPr>
          <a:xfrm>
            <a:off x="3185592" y="5615940"/>
            <a:ext cx="1247775" cy="838200"/>
          </a:xfrm>
          <a:prstGeom prst="rect">
            <a:avLst/>
          </a:prstGeom>
        </p:spPr>
      </p:pic>
      <p:sp>
        <p:nvSpPr>
          <p:cNvPr id="7" name="Slide Number Placeholder 6"/>
          <p:cNvSpPr>
            <a:spLocks noGrp="1"/>
          </p:cNvSpPr>
          <p:nvPr>
            <p:ph type="sldNum" sz="quarter" idx="12"/>
          </p:nvPr>
        </p:nvSpPr>
        <p:spPr/>
        <p:txBody>
          <a:bodyPr/>
          <a:lstStyle/>
          <a:p>
            <a:fld id="{A2398D48-895A-4C3A-8441-E171ABAEC328}" type="slidenum">
              <a:rPr lang="en-GB" smtClean="0"/>
              <a:t>6</a:t>
            </a:fld>
            <a:endParaRPr lang="en-GB"/>
          </a:p>
        </p:txBody>
      </p:sp>
      <p:sp>
        <p:nvSpPr>
          <p:cNvPr id="11" name="Freeform 10"/>
          <p:cNvSpPr/>
          <p:nvPr/>
        </p:nvSpPr>
        <p:spPr>
          <a:xfrm>
            <a:off x="2512675" y="3954664"/>
            <a:ext cx="1288019" cy="1931786"/>
          </a:xfrm>
          <a:custGeom>
            <a:avLst/>
            <a:gdLst>
              <a:gd name="connsiteX0" fmla="*/ 676295 w 1288019"/>
              <a:gd name="connsiteY0" fmla="*/ 1931786 h 1931786"/>
              <a:gd name="connsiteX1" fmla="*/ 13355 w 1288019"/>
              <a:gd name="connsiteY1" fmla="*/ 1543166 h 1931786"/>
              <a:gd name="connsiteX2" fmla="*/ 1213505 w 1288019"/>
              <a:gd name="connsiteY2" fmla="*/ 617336 h 1931786"/>
              <a:gd name="connsiteX3" fmla="*/ 1179215 w 1288019"/>
              <a:gd name="connsiteY3" fmla="*/ 116 h 1931786"/>
            </a:gdLst>
            <a:ahLst/>
            <a:cxnLst>
              <a:cxn ang="0">
                <a:pos x="connsiteX0" y="connsiteY0"/>
              </a:cxn>
              <a:cxn ang="0">
                <a:pos x="connsiteX1" y="connsiteY1"/>
              </a:cxn>
              <a:cxn ang="0">
                <a:pos x="connsiteX2" y="connsiteY2"/>
              </a:cxn>
              <a:cxn ang="0">
                <a:pos x="connsiteX3" y="connsiteY3"/>
              </a:cxn>
            </a:cxnLst>
            <a:rect l="l" t="t" r="r" b="b"/>
            <a:pathLst>
              <a:path w="1288019" h="1931786">
                <a:moveTo>
                  <a:pt x="676295" y="1931786"/>
                </a:moveTo>
                <a:cubicBezTo>
                  <a:pt x="300057" y="1847013"/>
                  <a:pt x="-76180" y="1762241"/>
                  <a:pt x="13355" y="1543166"/>
                </a:cubicBezTo>
                <a:cubicBezTo>
                  <a:pt x="102890" y="1324091"/>
                  <a:pt x="1019195" y="874511"/>
                  <a:pt x="1213505" y="617336"/>
                </a:cubicBezTo>
                <a:cubicBezTo>
                  <a:pt x="1407815" y="360161"/>
                  <a:pt x="1158260" y="-7504"/>
                  <a:pt x="1179215" y="11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p:cNvSpPr/>
          <p:nvPr/>
        </p:nvSpPr>
        <p:spPr>
          <a:xfrm>
            <a:off x="3775878" y="3920358"/>
            <a:ext cx="2453472" cy="994542"/>
          </a:xfrm>
          <a:custGeom>
            <a:avLst/>
            <a:gdLst>
              <a:gd name="connsiteX0" fmla="*/ 2453472 w 2453472"/>
              <a:gd name="connsiteY0" fmla="*/ 994542 h 994542"/>
              <a:gd name="connsiteX1" fmla="*/ 1481922 w 2453472"/>
              <a:gd name="connsiteY1" fmla="*/ 160152 h 994542"/>
              <a:gd name="connsiteX2" fmla="*/ 304632 w 2453472"/>
              <a:gd name="connsiteY2" fmla="*/ 217302 h 994542"/>
              <a:gd name="connsiteX3" fmla="*/ 64602 w 2453472"/>
              <a:gd name="connsiteY3" fmla="*/ 22992 h 994542"/>
            </a:gdLst>
            <a:ahLst/>
            <a:cxnLst>
              <a:cxn ang="0">
                <a:pos x="connsiteX0" y="connsiteY0"/>
              </a:cxn>
              <a:cxn ang="0">
                <a:pos x="connsiteX1" y="connsiteY1"/>
              </a:cxn>
              <a:cxn ang="0">
                <a:pos x="connsiteX2" y="connsiteY2"/>
              </a:cxn>
              <a:cxn ang="0">
                <a:pos x="connsiteX3" y="connsiteY3"/>
              </a:cxn>
            </a:cxnLst>
            <a:rect l="l" t="t" r="r" b="b"/>
            <a:pathLst>
              <a:path w="2453472" h="994542">
                <a:moveTo>
                  <a:pt x="2453472" y="994542"/>
                </a:moveTo>
                <a:cubicBezTo>
                  <a:pt x="2146767" y="642117"/>
                  <a:pt x="1840062" y="289692"/>
                  <a:pt x="1481922" y="160152"/>
                </a:cubicBezTo>
                <a:cubicBezTo>
                  <a:pt x="1123782" y="30612"/>
                  <a:pt x="540852" y="240162"/>
                  <a:pt x="304632" y="217302"/>
                </a:cubicBezTo>
                <a:cubicBezTo>
                  <a:pt x="68412" y="194442"/>
                  <a:pt x="-97323" y="-79878"/>
                  <a:pt x="64602" y="2299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p:cNvPicPr>
            <a:picLocks noChangeAspect="1"/>
          </p:cNvPicPr>
          <p:nvPr/>
        </p:nvPicPr>
        <p:blipFill>
          <a:blip r:embed="rId5"/>
          <a:stretch>
            <a:fillRect/>
          </a:stretch>
        </p:blipFill>
        <p:spPr>
          <a:xfrm>
            <a:off x="4621530" y="2672854"/>
            <a:ext cx="2303777" cy="873252"/>
          </a:xfrm>
          <a:prstGeom prst="rect">
            <a:avLst/>
          </a:prstGeom>
        </p:spPr>
      </p:pic>
      <p:sp>
        <p:nvSpPr>
          <p:cNvPr id="14" name="Freeform 13"/>
          <p:cNvSpPr/>
          <p:nvPr/>
        </p:nvSpPr>
        <p:spPr>
          <a:xfrm>
            <a:off x="2344877" y="2333739"/>
            <a:ext cx="2227123" cy="980961"/>
          </a:xfrm>
          <a:custGeom>
            <a:avLst/>
            <a:gdLst>
              <a:gd name="connsiteX0" fmla="*/ 2227123 w 2227123"/>
              <a:gd name="connsiteY0" fmla="*/ 752361 h 980961"/>
              <a:gd name="connsiteX1" fmla="*/ 1678483 w 2227123"/>
              <a:gd name="connsiteY1" fmla="*/ 9411 h 980961"/>
              <a:gd name="connsiteX2" fmla="*/ 66853 w 2227123"/>
              <a:gd name="connsiteY2" fmla="*/ 375171 h 980961"/>
              <a:gd name="connsiteX3" fmla="*/ 215443 w 2227123"/>
              <a:gd name="connsiteY3" fmla="*/ 980961 h 980961"/>
            </a:gdLst>
            <a:ahLst/>
            <a:cxnLst>
              <a:cxn ang="0">
                <a:pos x="connsiteX0" y="connsiteY0"/>
              </a:cxn>
              <a:cxn ang="0">
                <a:pos x="connsiteX1" y="connsiteY1"/>
              </a:cxn>
              <a:cxn ang="0">
                <a:pos x="connsiteX2" y="connsiteY2"/>
              </a:cxn>
              <a:cxn ang="0">
                <a:pos x="connsiteX3" y="connsiteY3"/>
              </a:cxn>
            </a:cxnLst>
            <a:rect l="l" t="t" r="r" b="b"/>
            <a:pathLst>
              <a:path w="2227123" h="980961">
                <a:moveTo>
                  <a:pt x="2227123" y="752361"/>
                </a:moveTo>
                <a:cubicBezTo>
                  <a:pt x="2132825" y="412318"/>
                  <a:pt x="2038528" y="72276"/>
                  <a:pt x="1678483" y="9411"/>
                </a:cubicBezTo>
                <a:cubicBezTo>
                  <a:pt x="1318438" y="-53454"/>
                  <a:pt x="310693" y="213246"/>
                  <a:pt x="66853" y="375171"/>
                </a:cubicBezTo>
                <a:cubicBezTo>
                  <a:pt x="-176987" y="537096"/>
                  <a:pt x="333553" y="929526"/>
                  <a:pt x="215443" y="98096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2135937" y="2187718"/>
            <a:ext cx="660758" cy="369332"/>
          </a:xfrm>
          <a:prstGeom prst="rect">
            <a:avLst/>
          </a:prstGeom>
          <a:noFill/>
        </p:spPr>
        <p:txBody>
          <a:bodyPr wrap="none" rtlCol="0">
            <a:spAutoFit/>
          </a:bodyPr>
          <a:lstStyle/>
          <a:p>
            <a:r>
              <a:rPr lang="en-US" dirty="0" smtClean="0"/>
              <a:t>GPIB</a:t>
            </a:r>
            <a:endParaRPr lang="en-GB" dirty="0"/>
          </a:p>
        </p:txBody>
      </p:sp>
      <p:sp>
        <p:nvSpPr>
          <p:cNvPr id="16" name="Rectangle 15"/>
          <p:cNvSpPr/>
          <p:nvPr/>
        </p:nvSpPr>
        <p:spPr>
          <a:xfrm>
            <a:off x="8001000" y="2382466"/>
            <a:ext cx="1188720" cy="9322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LAN</a:t>
            </a:r>
          </a:p>
          <a:p>
            <a:pPr algn="ctr"/>
            <a:r>
              <a:rPr lang="en-US" dirty="0" smtClean="0"/>
              <a:t>Global network</a:t>
            </a:r>
            <a:endParaRPr lang="en-GB" dirty="0"/>
          </a:p>
        </p:txBody>
      </p:sp>
      <p:sp>
        <p:nvSpPr>
          <p:cNvPr id="17" name="Freeform 16"/>
          <p:cNvSpPr/>
          <p:nvPr/>
        </p:nvSpPr>
        <p:spPr>
          <a:xfrm>
            <a:off x="4859755" y="2292144"/>
            <a:ext cx="3141245" cy="668226"/>
          </a:xfrm>
          <a:custGeom>
            <a:avLst/>
            <a:gdLst>
              <a:gd name="connsiteX0" fmla="*/ 3141245 w 3141245"/>
              <a:gd name="connsiteY0" fmla="*/ 668226 h 668226"/>
              <a:gd name="connsiteX1" fmla="*/ 2318285 w 3141245"/>
              <a:gd name="connsiteY1" fmla="*/ 119586 h 668226"/>
              <a:gd name="connsiteX2" fmla="*/ 306605 w 3141245"/>
              <a:gd name="connsiteY2" fmla="*/ 28146 h 668226"/>
              <a:gd name="connsiteX3" fmla="*/ 9425 w 3141245"/>
              <a:gd name="connsiteY3" fmla="*/ 496776 h 668226"/>
            </a:gdLst>
            <a:ahLst/>
            <a:cxnLst>
              <a:cxn ang="0">
                <a:pos x="connsiteX0" y="connsiteY0"/>
              </a:cxn>
              <a:cxn ang="0">
                <a:pos x="connsiteX1" y="connsiteY1"/>
              </a:cxn>
              <a:cxn ang="0">
                <a:pos x="connsiteX2" y="connsiteY2"/>
              </a:cxn>
              <a:cxn ang="0">
                <a:pos x="connsiteX3" y="connsiteY3"/>
              </a:cxn>
            </a:cxnLst>
            <a:rect l="l" t="t" r="r" b="b"/>
            <a:pathLst>
              <a:path w="3141245" h="668226">
                <a:moveTo>
                  <a:pt x="3141245" y="668226"/>
                </a:moveTo>
                <a:cubicBezTo>
                  <a:pt x="2965985" y="447246"/>
                  <a:pt x="2790725" y="226266"/>
                  <a:pt x="2318285" y="119586"/>
                </a:cubicBezTo>
                <a:cubicBezTo>
                  <a:pt x="1845845" y="12906"/>
                  <a:pt x="691415" y="-34719"/>
                  <a:pt x="306605" y="28146"/>
                </a:cubicBezTo>
                <a:cubicBezTo>
                  <a:pt x="-78205" y="91011"/>
                  <a:pt x="7520" y="311991"/>
                  <a:pt x="9425" y="49677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5046104" y="2316586"/>
            <a:ext cx="1928733" cy="369332"/>
          </a:xfrm>
          <a:prstGeom prst="rect">
            <a:avLst/>
          </a:prstGeom>
          <a:noFill/>
        </p:spPr>
        <p:txBody>
          <a:bodyPr wrap="none" rtlCol="0">
            <a:spAutoFit/>
          </a:bodyPr>
          <a:lstStyle/>
          <a:p>
            <a:r>
              <a:rPr lang="en-US" dirty="0" smtClean="0"/>
              <a:t>Ethernet Lan cable</a:t>
            </a:r>
            <a:endParaRPr lang="en-GB" dirty="0"/>
          </a:p>
        </p:txBody>
      </p:sp>
      <p:sp>
        <p:nvSpPr>
          <p:cNvPr id="20" name="Freeform 19"/>
          <p:cNvSpPr/>
          <p:nvPr/>
        </p:nvSpPr>
        <p:spPr>
          <a:xfrm>
            <a:off x="9189720" y="2591636"/>
            <a:ext cx="1200080" cy="1020244"/>
          </a:xfrm>
          <a:custGeom>
            <a:avLst/>
            <a:gdLst>
              <a:gd name="connsiteX0" fmla="*/ 228600 w 1200080"/>
              <a:gd name="connsiteY0" fmla="*/ 1020244 h 1020244"/>
              <a:gd name="connsiteX1" fmla="*/ 1188720 w 1200080"/>
              <a:gd name="connsiteY1" fmla="*/ 494464 h 1020244"/>
              <a:gd name="connsiteX2" fmla="*/ 708660 w 1200080"/>
              <a:gd name="connsiteY2" fmla="*/ 60124 h 1020244"/>
              <a:gd name="connsiteX3" fmla="*/ 0 w 1200080"/>
              <a:gd name="connsiteY3" fmla="*/ 14404 h 1020244"/>
            </a:gdLst>
            <a:ahLst/>
            <a:cxnLst>
              <a:cxn ang="0">
                <a:pos x="connsiteX0" y="connsiteY0"/>
              </a:cxn>
              <a:cxn ang="0">
                <a:pos x="connsiteX1" y="connsiteY1"/>
              </a:cxn>
              <a:cxn ang="0">
                <a:pos x="connsiteX2" y="connsiteY2"/>
              </a:cxn>
              <a:cxn ang="0">
                <a:pos x="connsiteX3" y="connsiteY3"/>
              </a:cxn>
            </a:cxnLst>
            <a:rect l="l" t="t" r="r" b="b"/>
            <a:pathLst>
              <a:path w="1200080" h="1020244">
                <a:moveTo>
                  <a:pt x="228600" y="1020244"/>
                </a:moveTo>
                <a:cubicBezTo>
                  <a:pt x="668655" y="837364"/>
                  <a:pt x="1108710" y="654484"/>
                  <a:pt x="1188720" y="494464"/>
                </a:cubicBezTo>
                <a:cubicBezTo>
                  <a:pt x="1268730" y="334444"/>
                  <a:pt x="906780" y="140134"/>
                  <a:pt x="708660" y="60124"/>
                </a:cubicBezTo>
                <a:cubicBezTo>
                  <a:pt x="510540" y="-19886"/>
                  <a:pt x="230505" y="-2741"/>
                  <a:pt x="0" y="1440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descr="Cross section of a wall current monito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08221" y="3986585"/>
            <a:ext cx="2733231" cy="2598177"/>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p:nvSpPr>
        <p:spPr>
          <a:xfrm>
            <a:off x="8341452" y="3460121"/>
            <a:ext cx="1348740" cy="180313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err="1" smtClean="0"/>
              <a:t>Multiburst</a:t>
            </a:r>
            <a:r>
              <a:rPr lang="en-US" dirty="0" smtClean="0"/>
              <a:t> Trigger Control Panel</a:t>
            </a:r>
            <a:endParaRPr lang="en-GB" dirty="0"/>
          </a:p>
        </p:txBody>
      </p:sp>
      <p:sp>
        <p:nvSpPr>
          <p:cNvPr id="22" name="TextBox 21"/>
          <p:cNvSpPr txBox="1"/>
          <p:nvPr/>
        </p:nvSpPr>
        <p:spPr>
          <a:xfrm>
            <a:off x="7547030" y="3971583"/>
            <a:ext cx="335348" cy="246221"/>
          </a:xfrm>
          <a:prstGeom prst="rect">
            <a:avLst/>
          </a:prstGeom>
          <a:noFill/>
        </p:spPr>
        <p:txBody>
          <a:bodyPr wrap="none" rtlCol="0">
            <a:spAutoFit/>
          </a:bodyPr>
          <a:lstStyle/>
          <a:p>
            <a:r>
              <a:rPr lang="en-US" sz="1000" dirty="0" smtClean="0"/>
              <a:t>[2]</a:t>
            </a:r>
            <a:endParaRPr lang="en-GB" sz="1000" dirty="0"/>
          </a:p>
        </p:txBody>
      </p:sp>
      <p:sp>
        <p:nvSpPr>
          <p:cNvPr id="6" name="TextBox 5"/>
          <p:cNvSpPr txBox="1"/>
          <p:nvPr/>
        </p:nvSpPr>
        <p:spPr>
          <a:xfrm>
            <a:off x="292392" y="320531"/>
            <a:ext cx="3617016" cy="369332"/>
          </a:xfrm>
          <a:prstGeom prst="rect">
            <a:avLst/>
          </a:prstGeom>
          <a:noFill/>
        </p:spPr>
        <p:txBody>
          <a:bodyPr wrap="none" rtlCol="0">
            <a:spAutoFit/>
          </a:bodyPr>
          <a:lstStyle/>
          <a:p>
            <a:r>
              <a:rPr lang="en-US" dirty="0" smtClean="0"/>
              <a:t>Proton Synchrotron Central Building</a:t>
            </a:r>
            <a:endParaRPr lang="en-GB" dirty="0"/>
          </a:p>
        </p:txBody>
      </p:sp>
    </p:spTree>
    <p:extLst>
      <p:ext uri="{BB962C8B-B14F-4D97-AF65-F5344CB8AC3E}">
        <p14:creationId xmlns:p14="http://schemas.microsoft.com/office/powerpoint/2010/main" val="2099676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3946" y="282893"/>
            <a:ext cx="7729728" cy="1188720"/>
          </a:xfrm>
        </p:spPr>
        <p:txBody>
          <a:bodyPr/>
          <a:lstStyle/>
          <a:p>
            <a:r>
              <a:rPr lang="en-GB" dirty="0" smtClean="0"/>
              <a:t>TEKTRONIX TDS5104</a:t>
            </a:r>
            <a:endParaRPr lang="en-GB" dirty="0"/>
          </a:p>
        </p:txBody>
      </p:sp>
      <p:sp>
        <p:nvSpPr>
          <p:cNvPr id="3" name="Content Placeholder 2"/>
          <p:cNvSpPr>
            <a:spLocks noGrp="1"/>
          </p:cNvSpPr>
          <p:nvPr>
            <p:ph idx="1"/>
          </p:nvPr>
        </p:nvSpPr>
        <p:spPr>
          <a:xfrm>
            <a:off x="838200" y="1825625"/>
            <a:ext cx="2830830" cy="3935095"/>
          </a:xfrm>
        </p:spPr>
        <p:txBody>
          <a:bodyPr/>
          <a:lstStyle/>
          <a:p>
            <a:r>
              <a:rPr lang="en-US" dirty="0"/>
              <a:t>8</a:t>
            </a:r>
            <a:r>
              <a:rPr lang="en-US" dirty="0" smtClean="0"/>
              <a:t>-Bit vertical resolution (more bits with interpolation)</a:t>
            </a:r>
          </a:p>
          <a:p>
            <a:r>
              <a:rPr lang="en-US" dirty="0" smtClean="0"/>
              <a:t>Sample rate 5 GS/s</a:t>
            </a:r>
          </a:p>
          <a:p>
            <a:endParaRPr lang="en-GB" dirty="0"/>
          </a:p>
        </p:txBody>
      </p:sp>
      <p:pic>
        <p:nvPicPr>
          <p:cNvPr id="4" name="Picture 3"/>
          <p:cNvPicPr>
            <a:picLocks noChangeAspect="1"/>
          </p:cNvPicPr>
          <p:nvPr/>
        </p:nvPicPr>
        <p:blipFill>
          <a:blip r:embed="rId2"/>
          <a:stretch>
            <a:fillRect/>
          </a:stretch>
        </p:blipFill>
        <p:spPr>
          <a:xfrm>
            <a:off x="4438650" y="1753553"/>
            <a:ext cx="7315200" cy="4705350"/>
          </a:xfrm>
          <a:prstGeom prst="rect">
            <a:avLst/>
          </a:prstGeom>
        </p:spPr>
      </p:pic>
      <p:pic>
        <p:nvPicPr>
          <p:cNvPr id="5" name="Picture 4"/>
          <p:cNvPicPr>
            <a:picLocks noChangeAspect="1"/>
          </p:cNvPicPr>
          <p:nvPr/>
        </p:nvPicPr>
        <p:blipFill>
          <a:blip r:embed="rId3"/>
          <a:stretch>
            <a:fillRect/>
          </a:stretch>
        </p:blipFill>
        <p:spPr>
          <a:xfrm>
            <a:off x="838200" y="3931596"/>
            <a:ext cx="2615565" cy="2183136"/>
          </a:xfrm>
          <a:prstGeom prst="rect">
            <a:avLst/>
          </a:prstGeom>
        </p:spPr>
      </p:pic>
      <p:sp>
        <p:nvSpPr>
          <p:cNvPr id="6" name="Slide Number Placeholder 5"/>
          <p:cNvSpPr>
            <a:spLocks noGrp="1"/>
          </p:cNvSpPr>
          <p:nvPr>
            <p:ph type="sldNum" sz="quarter" idx="12"/>
          </p:nvPr>
        </p:nvSpPr>
        <p:spPr/>
        <p:txBody>
          <a:bodyPr/>
          <a:lstStyle/>
          <a:p>
            <a:fld id="{A2398D48-895A-4C3A-8441-E171ABAEC328}" type="slidenum">
              <a:rPr lang="en-GB" smtClean="0"/>
              <a:t>7</a:t>
            </a:fld>
            <a:endParaRPr lang="en-GB"/>
          </a:p>
        </p:txBody>
      </p:sp>
    </p:spTree>
    <p:extLst>
      <p:ext uri="{BB962C8B-B14F-4D97-AF65-F5344CB8AC3E}">
        <p14:creationId xmlns:p14="http://schemas.microsoft.com/office/powerpoint/2010/main" val="31073612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3946" y="282893"/>
            <a:ext cx="7729728" cy="1188720"/>
          </a:xfrm>
        </p:spPr>
        <p:txBody>
          <a:bodyPr/>
          <a:lstStyle/>
          <a:p>
            <a:r>
              <a:rPr lang="en-GB" dirty="0" smtClean="0"/>
              <a:t>TEKTRONIX </a:t>
            </a:r>
            <a:r>
              <a:rPr lang="en-US" dirty="0"/>
              <a:t>DPO7254</a:t>
            </a:r>
            <a:endParaRPr lang="en-GB" dirty="0"/>
          </a:p>
        </p:txBody>
      </p:sp>
      <p:sp>
        <p:nvSpPr>
          <p:cNvPr id="3" name="Content Placeholder 2"/>
          <p:cNvSpPr>
            <a:spLocks noGrp="1"/>
          </p:cNvSpPr>
          <p:nvPr>
            <p:ph idx="1"/>
          </p:nvPr>
        </p:nvSpPr>
        <p:spPr>
          <a:xfrm>
            <a:off x="838200" y="1825625"/>
            <a:ext cx="2830830" cy="3935095"/>
          </a:xfrm>
        </p:spPr>
        <p:txBody>
          <a:bodyPr/>
          <a:lstStyle/>
          <a:p>
            <a:r>
              <a:rPr lang="en-US" dirty="0"/>
              <a:t>8</a:t>
            </a:r>
            <a:r>
              <a:rPr lang="en-US" dirty="0" smtClean="0"/>
              <a:t>-Bit vertical resolution (more bits with interpolation)</a:t>
            </a:r>
          </a:p>
          <a:p>
            <a:r>
              <a:rPr lang="en-GB" dirty="0"/>
              <a:t>2.5 GHz bandwidth and 10 GS/s real time sampling rate on all channels, 40 GS/s on 1 </a:t>
            </a:r>
            <a:r>
              <a:rPr lang="en-GB" dirty="0" smtClean="0"/>
              <a:t>channel</a:t>
            </a:r>
            <a:endParaRPr lang="en-GB" dirty="0"/>
          </a:p>
        </p:txBody>
      </p:sp>
      <p:sp>
        <p:nvSpPr>
          <p:cNvPr id="6" name="Slide Number Placeholder 5"/>
          <p:cNvSpPr>
            <a:spLocks noGrp="1"/>
          </p:cNvSpPr>
          <p:nvPr>
            <p:ph type="sldNum" sz="quarter" idx="12"/>
          </p:nvPr>
        </p:nvSpPr>
        <p:spPr/>
        <p:txBody>
          <a:bodyPr/>
          <a:lstStyle/>
          <a:p>
            <a:fld id="{A2398D48-895A-4C3A-8441-E171ABAEC328}" type="slidenum">
              <a:rPr lang="en-GB" smtClean="0"/>
              <a:t>8</a:t>
            </a:fld>
            <a:endParaRPr lang="en-GB"/>
          </a:p>
        </p:txBody>
      </p:sp>
      <p:pic>
        <p:nvPicPr>
          <p:cNvPr id="1026" name="Picture 2" descr="Znalezione obrazy dla zapytania DPO725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5239" y="1673034"/>
            <a:ext cx="5715000" cy="3429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3122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plot of the acceleration ramp/ cycle	</a:t>
            </a:r>
            <a:endParaRPr lang="en-GB" dirty="0"/>
          </a:p>
        </p:txBody>
      </p:sp>
      <p:sp>
        <p:nvSpPr>
          <p:cNvPr id="3" name="Content Placeholder 2"/>
          <p:cNvSpPr>
            <a:spLocks noGrp="1"/>
          </p:cNvSpPr>
          <p:nvPr>
            <p:ph idx="1"/>
          </p:nvPr>
        </p:nvSpPr>
        <p:spPr>
          <a:xfrm>
            <a:off x="275336" y="2459037"/>
            <a:ext cx="7729728" cy="3101983"/>
          </a:xfrm>
        </p:spPr>
        <p:txBody>
          <a:bodyPr>
            <a:normAutofit lnSpcReduction="10000"/>
          </a:bodyPr>
          <a:lstStyle/>
          <a:p>
            <a:r>
              <a:rPr lang="en-US" dirty="0" smtClean="0"/>
              <a:t>Flat bottom</a:t>
            </a:r>
          </a:p>
          <a:p>
            <a:r>
              <a:rPr lang="en-US" dirty="0" smtClean="0"/>
              <a:t>Injection</a:t>
            </a:r>
            <a:endParaRPr lang="en-US" dirty="0"/>
          </a:p>
          <a:p>
            <a:r>
              <a:rPr lang="en-US" dirty="0" smtClean="0"/>
              <a:t>Plateau</a:t>
            </a:r>
          </a:p>
          <a:p>
            <a:r>
              <a:rPr lang="en-US" dirty="0" smtClean="0"/>
              <a:t>(Merge)</a:t>
            </a:r>
          </a:p>
          <a:p>
            <a:r>
              <a:rPr lang="en-US" dirty="0" smtClean="0"/>
              <a:t>Three split</a:t>
            </a:r>
          </a:p>
          <a:p>
            <a:r>
              <a:rPr lang="en-US" dirty="0" smtClean="0"/>
              <a:t>Transition</a:t>
            </a:r>
          </a:p>
          <a:p>
            <a:r>
              <a:rPr lang="en-US" dirty="0" smtClean="0"/>
              <a:t>Landau</a:t>
            </a:r>
          </a:p>
          <a:p>
            <a:r>
              <a:rPr lang="en-US" dirty="0" smtClean="0"/>
              <a:t>Two split(</a:t>
            </a:r>
            <a:r>
              <a:rPr lang="en-US" dirty="0"/>
              <a:t>Four </a:t>
            </a:r>
            <a:r>
              <a:rPr lang="en-US" dirty="0" smtClean="0"/>
              <a:t>split)</a:t>
            </a:r>
          </a:p>
          <a:p>
            <a:endParaRPr lang="en-GB" dirty="0"/>
          </a:p>
        </p:txBody>
      </p:sp>
      <p:sp>
        <p:nvSpPr>
          <p:cNvPr id="4" name="Slide Number Placeholder 3"/>
          <p:cNvSpPr>
            <a:spLocks noGrp="1"/>
          </p:cNvSpPr>
          <p:nvPr>
            <p:ph type="sldNum" sz="quarter" idx="12"/>
          </p:nvPr>
        </p:nvSpPr>
        <p:spPr/>
        <p:txBody>
          <a:bodyPr/>
          <a:lstStyle/>
          <a:p>
            <a:fld id="{A2398D48-895A-4C3A-8441-E171ABAEC328}" type="slidenum">
              <a:rPr lang="en-GB" smtClean="0"/>
              <a:t>9</a:t>
            </a:fld>
            <a:endParaRPr lang="en-GB"/>
          </a:p>
        </p:txBody>
      </p:sp>
      <p:pic>
        <p:nvPicPr>
          <p:cNvPr id="5" name="Picture 4"/>
          <p:cNvPicPr>
            <a:picLocks noChangeAspect="1"/>
          </p:cNvPicPr>
          <p:nvPr/>
        </p:nvPicPr>
        <p:blipFill>
          <a:blip r:embed="rId2"/>
          <a:stretch>
            <a:fillRect/>
          </a:stretch>
        </p:blipFill>
        <p:spPr>
          <a:xfrm>
            <a:off x="2101827" y="2175916"/>
            <a:ext cx="3717893" cy="2331429"/>
          </a:xfrm>
          <a:prstGeom prst="rect">
            <a:avLst/>
          </a:prstGeom>
        </p:spPr>
      </p:pic>
      <p:pic>
        <p:nvPicPr>
          <p:cNvPr id="6" name="Picture 5"/>
          <p:cNvPicPr>
            <a:picLocks noChangeAspect="1"/>
          </p:cNvPicPr>
          <p:nvPr/>
        </p:nvPicPr>
        <p:blipFill>
          <a:blip r:embed="rId3"/>
          <a:stretch>
            <a:fillRect/>
          </a:stretch>
        </p:blipFill>
        <p:spPr>
          <a:xfrm>
            <a:off x="6165827" y="2349731"/>
            <a:ext cx="5615000" cy="3757353"/>
          </a:xfrm>
          <a:prstGeom prst="rect">
            <a:avLst/>
          </a:prstGeom>
        </p:spPr>
      </p:pic>
      <p:sp>
        <p:nvSpPr>
          <p:cNvPr id="7" name="TextBox 6"/>
          <p:cNvSpPr txBox="1"/>
          <p:nvPr/>
        </p:nvSpPr>
        <p:spPr>
          <a:xfrm>
            <a:off x="11326857" y="1968746"/>
            <a:ext cx="453970" cy="369332"/>
          </a:xfrm>
          <a:prstGeom prst="rect">
            <a:avLst/>
          </a:prstGeom>
          <a:noFill/>
        </p:spPr>
        <p:txBody>
          <a:bodyPr wrap="none" rtlCol="0">
            <a:spAutoFit/>
          </a:bodyPr>
          <a:lstStyle/>
          <a:p>
            <a:r>
              <a:rPr lang="en-US" dirty="0" smtClean="0"/>
              <a:t>[9]</a:t>
            </a:r>
            <a:endParaRPr lang="en-GB" dirty="0"/>
          </a:p>
        </p:txBody>
      </p:sp>
    </p:spTree>
    <p:extLst>
      <p:ext uri="{BB962C8B-B14F-4D97-AF65-F5344CB8AC3E}">
        <p14:creationId xmlns:p14="http://schemas.microsoft.com/office/powerpoint/2010/main" val="1396776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107331</TotalTime>
  <Words>2197</Words>
  <Application>Microsoft Office PowerPoint</Application>
  <PresentationFormat>Widescreen</PresentationFormat>
  <Paragraphs>228</Paragraphs>
  <Slides>30</Slides>
  <Notes>20</Notes>
  <HiddenSlides>3</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Gill Sans MT</vt:lpstr>
      <vt:lpstr>Lucida Sans Unicode</vt:lpstr>
      <vt:lpstr>Parcel</vt:lpstr>
      <vt:lpstr>Multi-trigger Data Acquisition System for longitudinal beam observation</vt:lpstr>
      <vt:lpstr>Motivation</vt:lpstr>
      <vt:lpstr>Outline</vt:lpstr>
      <vt:lpstr>1. Introduction</vt:lpstr>
      <vt:lpstr>Outline</vt:lpstr>
      <vt:lpstr>3. Present set-up</vt:lpstr>
      <vt:lpstr>TEKTRONIX TDS5104</vt:lpstr>
      <vt:lpstr>TEKTRONIX DPO7254</vt:lpstr>
      <vt:lpstr>The plot of the acceleration ramp/ cycle </vt:lpstr>
      <vt:lpstr>PowerPoint Presentation</vt:lpstr>
      <vt:lpstr>Result – multitrigger visualisation</vt:lpstr>
      <vt:lpstr>PowerPoint Presentation</vt:lpstr>
      <vt:lpstr>PowerPoint Presentation</vt:lpstr>
      <vt:lpstr>PowerPoint Presentation</vt:lpstr>
      <vt:lpstr>PowerPoint Presentation</vt:lpstr>
      <vt:lpstr>Advanced Panel</vt:lpstr>
      <vt:lpstr>PowerPoint Presentation</vt:lpstr>
      <vt:lpstr>PowerPoint Presentation</vt:lpstr>
      <vt:lpstr>PowerPoint Presentation</vt:lpstr>
      <vt:lpstr>PowerPoint Presentation</vt:lpstr>
      <vt:lpstr>Outline</vt:lpstr>
      <vt:lpstr>limitations</vt:lpstr>
      <vt:lpstr>Transfer of Data</vt:lpstr>
      <vt:lpstr>How do we alleviate the limitations</vt:lpstr>
      <vt:lpstr>Possible Improvements</vt:lpstr>
      <vt:lpstr>To sum up…</vt:lpstr>
      <vt:lpstr>Bonus slides</vt:lpstr>
      <vt:lpstr>PowerPoint Presentation</vt:lpstr>
      <vt:lpstr>Sampling frequency</vt:lpstr>
      <vt:lpstr>Sources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Multi-trigger Data Acquisition System for Proton Synchrotron</dc:title>
  <dc:creator>Pawel Kozlowski</dc:creator>
  <cp:lastModifiedBy>Pawel Kozlowski</cp:lastModifiedBy>
  <cp:revision>228</cp:revision>
  <dcterms:created xsi:type="dcterms:W3CDTF">2018-04-27T09:33:27Z</dcterms:created>
  <dcterms:modified xsi:type="dcterms:W3CDTF">2018-08-23T07:32:50Z</dcterms:modified>
</cp:coreProperties>
</file>