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96" r:id="rId2"/>
    <p:sldId id="300" r:id="rId3"/>
    <p:sldId id="299" r:id="rId4"/>
    <p:sldId id="301" r:id="rId5"/>
    <p:sldId id="304" r:id="rId6"/>
    <p:sldId id="30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66" autoAdjust="0"/>
    <p:restoredTop sz="89754" autoAdjust="0"/>
  </p:normalViewPr>
  <p:slideViewPr>
    <p:cSldViewPr>
      <p:cViewPr varScale="1">
        <p:scale>
          <a:sx n="103" d="100"/>
          <a:sy n="103" d="100"/>
        </p:scale>
        <p:origin x="93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2366-113F-40D5-A468-0305ACF138C0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40FD7-53E6-4AA6-AE9D-0A8155A4D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4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8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70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85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67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1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0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9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3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0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0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26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43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2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2018-09-17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351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MD3308 prelimainary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597215DE-E67B-4C8F-A0A9-C4DBB335BF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0625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12192000" cy="1447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MD3308: Instability growth-rate </a:t>
            </a:r>
            <a:br>
              <a:rPr lang="en-US" sz="4000" dirty="0" smtClean="0"/>
            </a:br>
            <a:r>
              <a:rPr lang="en-US" sz="4000" dirty="0" smtClean="0"/>
              <a:t>vs. </a:t>
            </a:r>
            <a:r>
              <a:rPr lang="en-US" sz="4000" dirty="0" err="1" smtClean="0"/>
              <a:t>chromaticty</a:t>
            </a:r>
            <a:r>
              <a:rPr lang="en-US" sz="4000" dirty="0" smtClean="0"/>
              <a:t> at injection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32438" y="4038600"/>
            <a:ext cx="6927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D.Amorim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S.Antipov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X.Buffat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E.Carideo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J.Dalla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-Costa,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T.Dascalu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C.Dumont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Fuchsberger,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N.Mounet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A.Oeftiger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B.Salvant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D.Valuch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990600"/>
            <a:ext cx="1188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Measure instability growth-rate as a function of chromaticity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Scan the real part of the machine impedance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Stay at injection to measure many points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strong instability spoils the beam, staying at injection allowed to</a:t>
            </a:r>
            <a:br>
              <a:rPr lang="en-US" sz="2400" dirty="0" smtClean="0"/>
            </a:br>
            <a:r>
              <a:rPr lang="en-US" sz="2400" dirty="0" smtClean="0"/>
              <a:t>reinject a new bunch for each measurement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200" y="4191000"/>
                <a:ext cx="1173480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err="1" smtClean="0"/>
                  <a:t>Octupoles</a:t>
                </a:r>
                <a:r>
                  <a:rPr lang="en-US" sz="2400" dirty="0" smtClean="0"/>
                  <a:t> set to 0 A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Inject one pilot an one nominal (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𝑝𝑝𝑏</m:t>
                    </m:r>
                  </m:oMath>
                </a14:m>
                <a:r>
                  <a:rPr lang="en-US" sz="2400" dirty="0" smtClean="0"/>
                  <a:t>) </a:t>
                </a:r>
                <a:r>
                  <a:rPr lang="en-US" sz="2400" dirty="0"/>
                  <a:t>per </a:t>
                </a:r>
                <a:r>
                  <a:rPr lang="en-US" sz="2400" dirty="0" smtClean="0"/>
                  <a:t>beam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Trim the H or V chromaticity to a negative value (range investigated: -5 to -35)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Switch off the damper: a fast instability arises (the bunch loses ~90% of its intensity in 3s)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The instability rise time can be measured with the </a:t>
                </a:r>
                <a:r>
                  <a:rPr lang="en-US" sz="2400" dirty="0" err="1" smtClean="0"/>
                  <a:t>ADTObsBox</a:t>
                </a:r>
                <a:r>
                  <a:rPr lang="en-US" sz="2400" dirty="0" smtClean="0"/>
                  <a:t> or the BBQ signal</a:t>
                </a:r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191000"/>
                <a:ext cx="11734800" cy="1938992"/>
              </a:xfrm>
              <a:prstGeom prst="rect">
                <a:avLst/>
              </a:prstGeom>
              <a:blipFill>
                <a:blip r:embed="rId3"/>
                <a:stretch>
                  <a:fillRect l="-727" t="-2516" b="-59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28600" y="228600"/>
            <a:ext cx="3319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MD motivation</a:t>
            </a:r>
            <a:endParaRPr lang="en-US" sz="40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082" y="3330714"/>
            <a:ext cx="3204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MD procedure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165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47358"/>
            <a:ext cx="2959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MD overview</a:t>
            </a:r>
            <a:endParaRPr lang="en-US" sz="40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14" y="533400"/>
            <a:ext cx="8534400" cy="49784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103921" y="5264556"/>
            <a:ext cx="1903726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-ADT B1H module </a:t>
            </a:r>
            <a:br>
              <a:rPr lang="en-US" dirty="0" smtClean="0"/>
            </a:br>
            <a:r>
              <a:rPr lang="en-US" dirty="0" smtClean="0"/>
              <a:t>investigations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5334000" y="5264556"/>
            <a:ext cx="2762872" cy="92333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Growth-rate measurement: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Scan of H chromaticity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Scan of V chromaticity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778442" y="838200"/>
            <a:ext cx="3173328" cy="434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005043" y="838200"/>
            <a:ext cx="1919757" cy="43434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978073" y="838200"/>
            <a:ext cx="403927" cy="434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05800" y="5264556"/>
            <a:ext cx="1495602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Chromaticity</a:t>
            </a:r>
            <a:br>
              <a:rPr lang="en-US" dirty="0" smtClean="0"/>
            </a:br>
            <a:r>
              <a:rPr lang="en-US" dirty="0" smtClean="0"/>
              <a:t>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47358"/>
            <a:ext cx="2441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MD results</a:t>
            </a:r>
            <a:endParaRPr lang="en-US" sz="40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6" y="685800"/>
            <a:ext cx="5825643" cy="40629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23" y="685800"/>
            <a:ext cx="5825643" cy="40629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199" y="4891622"/>
            <a:ext cx="11734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Some measurement points in B1H are far from predicted values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Could come from the instability signal 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 B1, rise times increase for large negative </a:t>
            </a:r>
            <a:r>
              <a:rPr lang="en-US" sz="2400" dirty="0" err="1" smtClean="0"/>
              <a:t>chromaticities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6753"/>
            <a:ext cx="4081162" cy="30215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4" t="12222" r="3191" b="51111"/>
          <a:stretch/>
        </p:blipFill>
        <p:spPr>
          <a:xfrm>
            <a:off x="6968643" y="1840956"/>
            <a:ext cx="4726709" cy="1752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103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5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47358"/>
            <a:ext cx="2441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MD results</a:t>
            </a:r>
            <a:endParaRPr lang="en-US" sz="40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6" y="685800"/>
            <a:ext cx="5825643" cy="40629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23" y="685800"/>
            <a:ext cx="5825643" cy="40629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199" y="4891622"/>
            <a:ext cx="1173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B2H and B2V behave as predicted for low negative </a:t>
            </a:r>
            <a:r>
              <a:rPr lang="en-US" sz="2400" dirty="0" err="1" smtClean="0"/>
              <a:t>chromaticities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For large negative </a:t>
            </a:r>
            <a:r>
              <a:rPr lang="en-US" sz="2400" dirty="0" err="1" smtClean="0"/>
              <a:t>chromaticities</a:t>
            </a:r>
            <a:r>
              <a:rPr lang="en-US" sz="24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rise times are below predictions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They continue to decrease with chromaticity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67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2018-09-17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 prelimainary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47358"/>
            <a:ext cx="2170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+mj-lt"/>
              </a:rPr>
              <a:t>Summary</a:t>
            </a:r>
            <a:endParaRPr lang="en-US" sz="40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685800"/>
            <a:ext cx="10363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Measured instability rise times as a function of chromaticity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Stayed at injection energy and went to negative </a:t>
            </a:r>
            <a:r>
              <a:rPr lang="en-US" dirty="0" err="1" smtClean="0"/>
              <a:t>chromaticities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Bunch made unstable by switching off the transverse damper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First measurements were done switching off the damper by sending a timing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of the B1H module could not be switched off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Tried to trim the gain to ~0 in LSA: the beam stayed stable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Then with a hardware switch off of the ADT: the beam was </a:t>
            </a:r>
            <a:r>
              <a:rPr lang="en-US" dirty="0" err="1" smtClean="0"/>
              <a:t>untable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instability rise time measurement was then performed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First trimming the H chromaticity in the -5 to -35 range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Then trimming </a:t>
            </a:r>
            <a:r>
              <a:rPr lang="en-US" sz="2000" dirty="0"/>
              <a:t>the V chromaticity in the -5 to </a:t>
            </a:r>
            <a:r>
              <a:rPr lang="en-US" sz="2000" dirty="0" smtClean="0"/>
              <a:t>-40 range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Fast instability arise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Results are in the predicted range, but the measurement diverge from predictions for large negative </a:t>
            </a:r>
            <a:r>
              <a:rPr lang="en-US" sz="2000" dirty="0" err="1" smtClean="0"/>
              <a:t>chromaticities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5540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CER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CERN" id="{8F09AC4D-B370-454A-A206-BCB991BB24A2}" vid="{09A6E327-10E4-4365-A3BA-34EDBE3467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PresentationCERN</Template>
  <TotalTime>16656</TotalTime>
  <Words>315</Words>
  <Application>Microsoft Office PowerPoint</Application>
  <PresentationFormat>Widescreen</PresentationFormat>
  <Paragraphs>68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PresentationCERN</vt:lpstr>
      <vt:lpstr>MD3308: Instability growth-rate  vs. chromaticty at injection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MD1&amp;2 preparation</dc:title>
  <dc:creator>nbiancac</dc:creator>
  <cp:lastModifiedBy>David Amorim</cp:lastModifiedBy>
  <cp:revision>573</cp:revision>
  <dcterms:created xsi:type="dcterms:W3CDTF">2017-02-01T12:38:28Z</dcterms:created>
  <dcterms:modified xsi:type="dcterms:W3CDTF">2018-09-18T07:17:21Z</dcterms:modified>
</cp:coreProperties>
</file>