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4"/>
  </p:notesMasterIdLst>
  <p:sldIdLst>
    <p:sldId id="256" r:id="rId2"/>
    <p:sldId id="297" r:id="rId3"/>
    <p:sldId id="318" r:id="rId4"/>
    <p:sldId id="298" r:id="rId5"/>
    <p:sldId id="300" r:id="rId6"/>
    <p:sldId id="299" r:id="rId7"/>
    <p:sldId id="316" r:id="rId8"/>
    <p:sldId id="296" r:id="rId9"/>
    <p:sldId id="323" r:id="rId10"/>
    <p:sldId id="295" r:id="rId11"/>
    <p:sldId id="302" r:id="rId12"/>
    <p:sldId id="320" r:id="rId13"/>
    <p:sldId id="283" r:id="rId14"/>
    <p:sldId id="258" r:id="rId15"/>
    <p:sldId id="319" r:id="rId16"/>
    <p:sldId id="303" r:id="rId17"/>
    <p:sldId id="310" r:id="rId18"/>
    <p:sldId id="304" r:id="rId19"/>
    <p:sldId id="287" r:id="rId20"/>
    <p:sldId id="285" r:id="rId21"/>
    <p:sldId id="309" r:id="rId22"/>
    <p:sldId id="312" r:id="rId23"/>
    <p:sldId id="307" r:id="rId24"/>
    <p:sldId id="315" r:id="rId25"/>
    <p:sldId id="288" r:id="rId26"/>
    <p:sldId id="306" r:id="rId27"/>
    <p:sldId id="286" r:id="rId28"/>
    <p:sldId id="308" r:id="rId29"/>
    <p:sldId id="289" r:id="rId30"/>
    <p:sldId id="290" r:id="rId31"/>
    <p:sldId id="322" r:id="rId32"/>
    <p:sldId id="31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kolaos Trikoupis" initials="NT" lastIdx="2" clrIdx="0">
    <p:extLst>
      <p:ext uri="{19B8F6BF-5375-455C-9EA6-DF929625EA0E}">
        <p15:presenceInfo xmlns:p15="http://schemas.microsoft.com/office/powerpoint/2012/main" userId="S-1-5-21-1526224874-1540688658-1361462980-12213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405" autoAdjust="0"/>
  </p:normalViewPr>
  <p:slideViewPr>
    <p:cSldViewPr snapToGrid="0" snapToObjects="1">
      <p:cViewPr varScale="1">
        <p:scale>
          <a:sx n="83" d="100"/>
          <a:sy n="83" d="100"/>
        </p:scale>
        <p:origin x="1435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11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845C6-AF62-4977-8754-2E31DA8FFE1B}" type="datetimeFigureOut">
              <a:rPr lang="en-GB" smtClean="0"/>
              <a:t>30/08/2019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E4083-A4C8-410A-ABB3-25BBDF1FB3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891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 smtClean="0"/>
              <a:t>Drag </a:t>
            </a:r>
            <a:r>
              <a:rPr kumimoji="0" lang="fr-CH" dirty="0" err="1" smtClean="0"/>
              <a:t>picture</a:t>
            </a:r>
            <a:r>
              <a:rPr kumimoji="0" lang="fr-CH" dirty="0" smtClean="0"/>
              <a:t> to </a:t>
            </a:r>
            <a:r>
              <a:rPr kumimoji="0" lang="fr-CH" dirty="0" err="1" smtClean="0"/>
              <a:t>placeholder</a:t>
            </a:r>
            <a:r>
              <a:rPr kumimoji="0" lang="fr-CH" dirty="0" smtClean="0"/>
              <a:t> or click </a:t>
            </a:r>
            <a:r>
              <a:rPr kumimoji="0" lang="fr-CH" dirty="0" err="1" smtClean="0"/>
              <a:t>icon</a:t>
            </a:r>
            <a:r>
              <a:rPr kumimoji="0" lang="fr-CH" dirty="0" smtClean="0"/>
              <a:t> to </a:t>
            </a:r>
            <a:r>
              <a:rPr kumimoji="0" lang="fr-CH" dirty="0" err="1" smtClean="0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9.jpg"/><Relationship Id="rId5" Type="http://schemas.openxmlformats.org/officeDocument/2006/relationships/image" Target="../media/image38.png"/><Relationship Id="rId4" Type="http://schemas.openxmlformats.org/officeDocument/2006/relationships/image" Target="../media/image3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png"/><Relationship Id="rId7" Type="http://schemas.openxmlformats.org/officeDocument/2006/relationships/image" Target="../media/image58.emf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emf"/><Relationship Id="rId7" Type="http://schemas.openxmlformats.org/officeDocument/2006/relationships/image" Target="../media/image68.w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7.wmf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gi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7.emf"/><Relationship Id="rId4" Type="http://schemas.openxmlformats.org/officeDocument/2006/relationships/image" Target="../media/image7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8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7" Type="http://schemas.openxmlformats.org/officeDocument/2006/relationships/image" Target="../media/image92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0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0.jpeg"/><Relationship Id="rId4" Type="http://schemas.openxmlformats.org/officeDocument/2006/relationships/image" Target="../media/image109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err="1" smtClean="0"/>
              <a:t>Κρυογενικ</a:t>
            </a:r>
            <a:r>
              <a:rPr lang="el-GR" sz="2400" dirty="0" err="1"/>
              <a:t>ά</a:t>
            </a:r>
            <a:r>
              <a:rPr lang="el-GR" sz="2400" dirty="0" smtClean="0"/>
              <a:t> στον </a:t>
            </a:r>
            <a:r>
              <a:rPr lang="en-GB" sz="2400" dirty="0" smtClean="0"/>
              <a:t>LHC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253" y="5329782"/>
            <a:ext cx="52564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Υπεραγωγιμότητα + υπέρρευσ</a:t>
            </a:r>
            <a:r>
              <a:rPr lang="el-GR" sz="1200" dirty="0"/>
              <a:t>τ</a:t>
            </a:r>
            <a:r>
              <a:rPr lang="el-GR" sz="1200" dirty="0" smtClean="0"/>
              <a:t>ο ήλιο → Μαγνήτες: </a:t>
            </a:r>
            <a:r>
              <a:rPr lang="en-GB" sz="1200" dirty="0" smtClean="0"/>
              <a:t>1.9 K (-271.</a:t>
            </a:r>
            <a:r>
              <a:rPr lang="el-GR" sz="1200" dirty="0" smtClean="0"/>
              <a:t>25</a:t>
            </a:r>
            <a:r>
              <a:rPr lang="en-GB" sz="1200" dirty="0" smtClean="0"/>
              <a:t>°C).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120 </a:t>
            </a:r>
            <a:r>
              <a:rPr lang="el-GR" sz="1200" dirty="0" smtClean="0"/>
              <a:t>τόνοι ηλίου για να ψυχθούν 36.000 τόνοι μαγνητών.</a:t>
            </a:r>
            <a:endParaRPr lang="en-US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Απώλειες: ~800 </a:t>
            </a:r>
            <a:r>
              <a:rPr lang="en-US" sz="1200" dirty="0" smtClean="0"/>
              <a:t>kg/month/LHC.</a:t>
            </a:r>
            <a:endParaRPr lang="el-GR" sz="1200" dirty="0" smtClean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6166999" y="3116763"/>
            <a:ext cx="2659380" cy="2765737"/>
            <a:chOff x="5897880" y="3033231"/>
            <a:chExt cx="2659380" cy="2765737"/>
          </a:xfrm>
        </p:grpSpPr>
        <p:grpSp>
          <p:nvGrpSpPr>
            <p:cNvPr id="9" name="Group 8"/>
            <p:cNvGrpSpPr/>
            <p:nvPr/>
          </p:nvGrpSpPr>
          <p:grpSpPr>
            <a:xfrm>
              <a:off x="5897880" y="3033231"/>
              <a:ext cx="2659380" cy="2765737"/>
              <a:chOff x="548903" y="1805940"/>
              <a:chExt cx="3515247" cy="3619500"/>
            </a:xfrm>
          </p:grpSpPr>
          <p:pic>
            <p:nvPicPr>
              <p:cNvPr id="10" name="Picture 9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548903" y="1805940"/>
                <a:ext cx="3515247" cy="36195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3764280" y="3676489"/>
                <a:ext cx="299870" cy="147828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6714963" y="4747260"/>
              <a:ext cx="958377" cy="1447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101" y="474944"/>
            <a:ext cx="3880278" cy="265640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589357" y="2873439"/>
            <a:ext cx="9525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D. </a:t>
            </a:r>
            <a:r>
              <a:rPr lang="en-GB" sz="1400" i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Macina</a:t>
            </a:r>
            <a:endParaRPr lang="en-GB" sz="1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6097973" y="5872525"/>
            <a:ext cx="2797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Συνολική</a:t>
            </a:r>
            <a:r>
              <a:rPr lang="en-GB" sz="1200" dirty="0" smtClean="0"/>
              <a:t> </a:t>
            </a:r>
            <a:r>
              <a:rPr lang="el-GR" sz="1200" dirty="0" smtClean="0"/>
              <a:t>κατανάλωση ισχύος: 40</a:t>
            </a:r>
            <a:r>
              <a:rPr lang="en-GB" sz="1200" dirty="0" smtClean="0"/>
              <a:t> MW.</a:t>
            </a:r>
            <a:endParaRPr lang="el-GR" sz="1200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2" r="3217"/>
          <a:stretch/>
        </p:blipFill>
        <p:spPr>
          <a:xfrm>
            <a:off x="129494" y="1890133"/>
            <a:ext cx="4876800" cy="3062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5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7"/>
          <p:cNvGrpSpPr>
            <a:grpSpLocks/>
          </p:cNvGrpSpPr>
          <p:nvPr/>
        </p:nvGrpSpPr>
        <p:grpSpPr bwMode="auto">
          <a:xfrm>
            <a:off x="3037849" y="4045414"/>
            <a:ext cx="3067157" cy="1954066"/>
            <a:chOff x="0" y="576"/>
            <a:chExt cx="5760" cy="3044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6"/>
              <a:ext cx="5760" cy="30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Rectangle 6"/>
            <p:cNvSpPr>
              <a:spLocks noChangeArrowheads="1"/>
            </p:cNvSpPr>
            <p:nvPr/>
          </p:nvSpPr>
          <p:spPr bwMode="auto">
            <a:xfrm>
              <a:off x="4224" y="3504"/>
              <a:ext cx="1104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192" y="1378813"/>
            <a:ext cx="3771207" cy="1768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60" y="59436"/>
            <a:ext cx="7470648" cy="565403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Κρυογενικές εγκαταστάσεις του </a:t>
            </a:r>
            <a:r>
              <a:rPr lang="en-GB" sz="2400" dirty="0" smtClean="0"/>
              <a:t>LHC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4" y="1220632"/>
            <a:ext cx="2442936" cy="20032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942" y="354846"/>
            <a:ext cx="2015458" cy="1511593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31621" y="3327330"/>
            <a:ext cx="22493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200" dirty="0"/>
              <a:t>LHC </a:t>
            </a:r>
            <a:r>
              <a:rPr lang="en-GB" altLang="en-US" sz="1200" dirty="0" smtClean="0"/>
              <a:t>warm compressor station</a:t>
            </a:r>
            <a:endParaRPr lang="en-GB" sz="1200" dirty="0"/>
          </a:p>
        </p:txBody>
      </p:sp>
      <p:sp>
        <p:nvSpPr>
          <p:cNvPr id="30" name="Rectangle 29"/>
          <p:cNvSpPr/>
          <p:nvPr/>
        </p:nvSpPr>
        <p:spPr>
          <a:xfrm>
            <a:off x="6308211" y="1926539"/>
            <a:ext cx="22719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200" dirty="0" smtClean="0"/>
              <a:t>Δεξαμενές αποθήκευσης ηλίου</a:t>
            </a:r>
            <a:endParaRPr lang="en-GB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21" y="4189764"/>
            <a:ext cx="2603943" cy="1280705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57944" y="5701831"/>
            <a:ext cx="29348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Cold box </a:t>
            </a:r>
            <a:r>
              <a:rPr lang="el-GR" altLang="en-US" sz="1200" dirty="0" smtClean="0"/>
              <a:t>του </a:t>
            </a:r>
            <a:r>
              <a:rPr lang="en-US" altLang="en-US" sz="1200" dirty="0"/>
              <a:t>18 kW</a:t>
            </a:r>
            <a:r>
              <a:rPr lang="el-GR" altLang="en-US" sz="1200" dirty="0"/>
              <a:t> </a:t>
            </a:r>
            <a:r>
              <a:rPr lang="en-GB" altLang="en-US" sz="1200" dirty="0"/>
              <a:t>refrigerator</a:t>
            </a:r>
            <a:r>
              <a:rPr lang="en-US" altLang="en-US" sz="1200" dirty="0"/>
              <a:t> @ 4.5 K</a:t>
            </a:r>
            <a:endParaRPr lang="en-GB" sz="1200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581" y="2210748"/>
            <a:ext cx="2111994" cy="2117943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305030" y="4422118"/>
            <a:ext cx="22172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200" dirty="0" smtClean="0"/>
              <a:t>2.4 </a:t>
            </a:r>
            <a:r>
              <a:rPr lang="en-GB" sz="1200" dirty="0" smtClean="0"/>
              <a:t>kW 1.8 </a:t>
            </a:r>
            <a:r>
              <a:rPr lang="en-GB" sz="1200" dirty="0"/>
              <a:t>K refrigeration unit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926276" y="3673434"/>
            <a:ext cx="8755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14.5 mbar</a:t>
            </a:r>
            <a:endParaRPr lang="en-GB" sz="1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14103" y="3947773"/>
            <a:ext cx="6132296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213263" y="2188360"/>
            <a:ext cx="2930737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6213263" y="732920"/>
            <a:ext cx="14681" cy="537070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872" y="4743889"/>
            <a:ext cx="2200998" cy="153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15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Οθόνες χειριστών για </a:t>
            </a:r>
            <a:r>
              <a:rPr lang="en-GB" altLang="en-US" sz="2400" dirty="0" smtClean="0"/>
              <a:t>refrigerator/compressor</a:t>
            </a:r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335902" y="995523"/>
            <a:ext cx="3188268" cy="1708638"/>
            <a:chOff x="0" y="576"/>
            <a:chExt cx="5760" cy="3044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6"/>
              <a:ext cx="5760" cy="30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4224" y="3504"/>
              <a:ext cx="1104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838" y="4529784"/>
            <a:ext cx="3439690" cy="1612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275" y="995523"/>
            <a:ext cx="5152616" cy="340137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45" y="2920588"/>
            <a:ext cx="4894890" cy="3222148"/>
          </a:xfrm>
          <a:prstGeom prst="rect">
            <a:avLst/>
          </a:prstGeom>
        </p:spPr>
      </p:pic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03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TE-CRG-CI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146" name="Picture 2" descr="\\cern.ch\dfs\Users\n\ntrikoup\Desktop\LD2IC\VSC\Presentation\Images\IMG_59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7190" y="1985467"/>
            <a:ext cx="355300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4192524" y="5080636"/>
            <a:ext cx="39928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0725" algn="l"/>
              </a:tabLst>
            </a:pPr>
            <a:r>
              <a:rPr lang="el-GR" sz="1200" b="1" dirty="0" smtClean="0"/>
              <a:t>Δραστηριότητες</a:t>
            </a:r>
            <a:r>
              <a:rPr lang="en-GB" sz="12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720725" algn="l"/>
              </a:tabLst>
            </a:pPr>
            <a:r>
              <a:rPr lang="el-GR" sz="1200" dirty="0" smtClean="0"/>
              <a:t>Υποστήριξη υπάρχουσας υποδομής</a:t>
            </a:r>
            <a:r>
              <a:rPr lang="en-GB" sz="12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720725" algn="l"/>
              </a:tabLst>
            </a:pPr>
            <a:r>
              <a:rPr lang="el-GR" sz="1200" dirty="0" smtClean="0"/>
              <a:t>Επίλυση σφαλμάτων.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720725" algn="l"/>
              </a:tabLst>
            </a:pPr>
            <a:r>
              <a:rPr lang="el-GR" sz="1200" dirty="0" smtClean="0"/>
              <a:t>Σχεδίαση νέων συστημάτων.</a:t>
            </a:r>
            <a:endParaRPr lang="en-GB" sz="12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324037" y="4548605"/>
            <a:ext cx="4114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0725" algn="l"/>
              </a:tabLst>
            </a:pPr>
            <a:r>
              <a:rPr lang="en-GB" sz="1200" dirty="0"/>
              <a:t> 800	</a:t>
            </a:r>
            <a:r>
              <a:rPr lang="en-GB" sz="1200" dirty="0" err="1"/>
              <a:t>WorldFIP</a:t>
            </a:r>
            <a:r>
              <a:rPr lang="en-GB" sz="1200" dirty="0"/>
              <a:t> </a:t>
            </a:r>
            <a:r>
              <a:rPr lang="en-GB" sz="1200" dirty="0" smtClean="0"/>
              <a:t>crates</a:t>
            </a:r>
          </a:p>
          <a:p>
            <a:pPr>
              <a:tabLst>
                <a:tab pos="720725" algn="l"/>
              </a:tabLst>
            </a:pPr>
            <a:r>
              <a:rPr lang="el-GR" sz="1200" b="1" dirty="0" smtClean="0"/>
              <a:t>Ενεργά κανάλια</a:t>
            </a:r>
            <a:r>
              <a:rPr lang="en-GB" sz="1200" b="1" dirty="0" smtClean="0"/>
              <a:t>:</a:t>
            </a:r>
          </a:p>
          <a:p>
            <a:pPr>
              <a:tabLst>
                <a:tab pos="720725" algn="l"/>
              </a:tabLst>
            </a:pPr>
            <a:r>
              <a:rPr lang="en-GB" sz="1200" dirty="0" smtClean="0"/>
              <a:t>6500</a:t>
            </a:r>
            <a:r>
              <a:rPr lang="en-GB" sz="1200" dirty="0"/>
              <a:t>	</a:t>
            </a:r>
            <a:r>
              <a:rPr lang="el-GR" sz="1200" dirty="0" smtClean="0"/>
              <a:t>Θερμοκρασία</a:t>
            </a:r>
            <a:endParaRPr lang="en-GB" sz="1200" dirty="0"/>
          </a:p>
          <a:p>
            <a:pPr>
              <a:tabLst>
                <a:tab pos="720725" algn="l"/>
              </a:tabLst>
            </a:pPr>
            <a:r>
              <a:rPr lang="en-GB" sz="1200" dirty="0" smtClean="0"/>
              <a:t>  800 </a:t>
            </a:r>
            <a:r>
              <a:rPr lang="en-GB" sz="1200" dirty="0"/>
              <a:t>	</a:t>
            </a:r>
            <a:r>
              <a:rPr lang="el-GR" sz="1200" dirty="0" smtClean="0"/>
              <a:t>Πίεση</a:t>
            </a:r>
            <a:endParaRPr lang="en-GB" sz="1200" dirty="0" smtClean="0"/>
          </a:p>
          <a:p>
            <a:pPr>
              <a:tabLst>
                <a:tab pos="720725" algn="l"/>
              </a:tabLst>
            </a:pPr>
            <a:r>
              <a:rPr lang="en-GB" sz="1200" dirty="0"/>
              <a:t> </a:t>
            </a:r>
            <a:r>
              <a:rPr lang="en-GB" sz="1200" dirty="0" smtClean="0"/>
              <a:t> 500	</a:t>
            </a:r>
            <a:r>
              <a:rPr lang="el-GR" sz="1200" dirty="0" smtClean="0"/>
              <a:t>Στάθμη υγρού ηλίου</a:t>
            </a:r>
            <a:endParaRPr lang="en-GB" sz="1200" dirty="0"/>
          </a:p>
          <a:p>
            <a:pPr>
              <a:tabLst>
                <a:tab pos="720725" algn="l"/>
              </a:tabLst>
            </a:pPr>
            <a:r>
              <a:rPr lang="el-GR" sz="1200" dirty="0" smtClean="0"/>
              <a:t>2000	Θερμαντικές αντιστάσεις</a:t>
            </a:r>
            <a:endParaRPr lang="en-GB" sz="1200" dirty="0"/>
          </a:p>
          <a:p>
            <a:pPr>
              <a:tabLst>
                <a:tab pos="720725" algn="l"/>
              </a:tabLst>
            </a:pPr>
            <a:r>
              <a:rPr lang="en-GB" sz="1200" dirty="0" smtClean="0"/>
              <a:t>1100 </a:t>
            </a:r>
            <a:r>
              <a:rPr lang="en-GB" sz="1200" dirty="0"/>
              <a:t>	</a:t>
            </a:r>
            <a:r>
              <a:rPr lang="el-GR" sz="1200" dirty="0" smtClean="0"/>
              <a:t>Μηχανικοί διακόπτες</a:t>
            </a:r>
            <a:r>
              <a:rPr lang="en-GB" sz="1200" dirty="0" smtClean="0"/>
              <a:t> (</a:t>
            </a:r>
            <a:r>
              <a:rPr lang="en-GB" sz="1200" dirty="0"/>
              <a:t>I/O)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198" y="1160800"/>
            <a:ext cx="4744528" cy="33392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4037" y="1181289"/>
            <a:ext cx="3035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541338" algn="l"/>
              </a:tabLst>
            </a:pPr>
            <a:r>
              <a:rPr lang="en-GB" sz="1200" dirty="0" smtClean="0"/>
              <a:t>TE:	Technology department</a:t>
            </a:r>
          </a:p>
          <a:p>
            <a:pPr>
              <a:tabLst>
                <a:tab pos="541338" algn="l"/>
              </a:tabLst>
            </a:pPr>
            <a:r>
              <a:rPr lang="en-GB" sz="1200" dirty="0" smtClean="0"/>
              <a:t>CRG: 	Cryogenics group</a:t>
            </a:r>
          </a:p>
          <a:p>
            <a:pPr>
              <a:tabLst>
                <a:tab pos="541338" algn="l"/>
              </a:tabLst>
            </a:pPr>
            <a:r>
              <a:rPr lang="en-GB" sz="1200" dirty="0" smtClean="0"/>
              <a:t>CI: 	</a:t>
            </a:r>
            <a:r>
              <a:rPr lang="en-GB" sz="1200" dirty="0" err="1" smtClean="0"/>
              <a:t>Cryolab</a:t>
            </a:r>
            <a:r>
              <a:rPr lang="en-GB" sz="1200" dirty="0" smtClean="0"/>
              <a:t> &amp; Instrumentation section</a:t>
            </a:r>
            <a:endParaRPr lang="en-GB" sz="1200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65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Το θερμόμετρο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74422" y="1748792"/>
            <a:ext cx="1249576" cy="7592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05" y="1664526"/>
            <a:ext cx="1616031" cy="10535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" t="633" b="-1"/>
          <a:stretch/>
        </p:blipFill>
        <p:spPr>
          <a:xfrm>
            <a:off x="223271" y="3792440"/>
            <a:ext cx="2505524" cy="2257894"/>
          </a:xfrm>
          <a:prstGeom prst="rect">
            <a:avLst/>
          </a:prstGeom>
        </p:spPr>
      </p:pic>
      <p:pic>
        <p:nvPicPr>
          <p:cNvPr id="11" name="Picture 9" descr="T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1105" y="2816731"/>
            <a:ext cx="954369" cy="11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 descr="LongThermometerPrincipl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44613" y="2839478"/>
            <a:ext cx="1617327" cy="1125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9218" y="1247267"/>
            <a:ext cx="4588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/>
              <a:t>Θερμόμετρο = αισθητήρας + βάση (</a:t>
            </a:r>
            <a:r>
              <a:rPr lang="en-GB" sz="1400" dirty="0" smtClean="0"/>
              <a:t>thermometric block)</a:t>
            </a:r>
            <a:endParaRPr lang="en-GB" sz="1400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2" b="1"/>
          <a:stretch/>
        </p:blipFill>
        <p:spPr>
          <a:xfrm>
            <a:off x="4647333" y="1730849"/>
            <a:ext cx="4228536" cy="1974471"/>
          </a:xfrm>
          <a:prstGeom prst="rect">
            <a:avLst/>
          </a:prstGeom>
        </p:spPr>
      </p:pic>
      <p:pic>
        <p:nvPicPr>
          <p:cNvPr id="15" name="Picture 3" descr="TT821profil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590" y="3956690"/>
            <a:ext cx="2016022" cy="192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39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Αισθητήρ</a:t>
            </a:r>
            <a:r>
              <a:rPr lang="el-GR" sz="2400" dirty="0"/>
              <a:t>ε</a:t>
            </a:r>
            <a:r>
              <a:rPr lang="el-GR" sz="2400" dirty="0" smtClean="0"/>
              <a:t>ς στάθμης ηλίου και πίεσης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6" descr="ProbeContainer_And_Capilla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117" y="1268435"/>
            <a:ext cx="1948071" cy="402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3569556" y="1402080"/>
            <a:ext cx="731521" cy="34484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3389" y="1202687"/>
            <a:ext cx="999659" cy="25658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208" y="1756223"/>
            <a:ext cx="2548477" cy="11059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2994703"/>
            <a:ext cx="2293892" cy="15476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874" y="4667693"/>
            <a:ext cx="1807148" cy="98714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5"/>
          <a:stretch/>
        </p:blipFill>
        <p:spPr>
          <a:xfrm>
            <a:off x="6325756" y="3894641"/>
            <a:ext cx="2389104" cy="177840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302611" y="5726475"/>
            <a:ext cx="2387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Αλλαγή αισθητήρα στάθμης</a:t>
            </a:r>
            <a:r>
              <a:rPr lang="en-GB" sz="1200" dirty="0" smtClean="0"/>
              <a:t> </a:t>
            </a:r>
            <a:r>
              <a:rPr lang="en-GB" sz="1200" dirty="0" err="1" smtClean="0"/>
              <a:t>LHe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4240117" y="5378167"/>
            <a:ext cx="1924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Αισθητήρας στάθμης </a:t>
            </a:r>
            <a:r>
              <a:rPr lang="en-GB" sz="1200" dirty="0" err="1" smtClean="0"/>
              <a:t>LHe</a:t>
            </a:r>
            <a:endParaRPr lang="el-GR" sz="1200" dirty="0" smtClean="0"/>
          </a:p>
          <a:p>
            <a:r>
              <a:rPr lang="el-GR" sz="1200" dirty="0" err="1" smtClean="0"/>
              <a:t>Υπεραγώγιμο</a:t>
            </a:r>
            <a:r>
              <a:rPr lang="el-GR" sz="1200" dirty="0" smtClean="0"/>
              <a:t> καλώδιο.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890969" y="5790840"/>
            <a:ext cx="1487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Αισθητήρα</a:t>
            </a:r>
            <a:r>
              <a:rPr lang="el-GR" sz="1200" dirty="0"/>
              <a:t>ς</a:t>
            </a:r>
            <a:r>
              <a:rPr lang="el-GR" sz="1200" dirty="0" smtClean="0"/>
              <a:t> πίεσης</a:t>
            </a:r>
            <a:endParaRPr lang="en-GB" sz="1200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20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Τ</a:t>
            </a:r>
            <a:r>
              <a:rPr lang="el-GR" sz="2400" dirty="0"/>
              <a:t>α</a:t>
            </a:r>
            <a:r>
              <a:rPr lang="el-GR" sz="2400" dirty="0" smtClean="0"/>
              <a:t> </a:t>
            </a:r>
            <a:r>
              <a:rPr lang="en-GB" sz="2400" dirty="0" smtClean="0"/>
              <a:t>cryogenics</a:t>
            </a:r>
            <a:r>
              <a:rPr lang="el-GR" sz="2400" dirty="0" smtClean="0"/>
              <a:t> </a:t>
            </a:r>
            <a:r>
              <a:rPr lang="en-GB" sz="2400" dirty="0" smtClean="0"/>
              <a:t>instrumentation </a:t>
            </a:r>
            <a:r>
              <a:rPr lang="el-GR" sz="2400" dirty="0" smtClean="0"/>
              <a:t>στον </a:t>
            </a:r>
            <a:r>
              <a:rPr lang="en-GB" sz="2400" dirty="0" smtClean="0"/>
              <a:t>LHC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Picture 9" descr="2007-08-29LHC-Sector81QYC(2)8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436" y="3529052"/>
            <a:ext cx="2507206" cy="1880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98976" y="5531809"/>
            <a:ext cx="2664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Κάτω από τους διπολικούς μαγνήτες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766689" y="5608673"/>
            <a:ext cx="3319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Σε υπόγειους χώρους μειωμένης ακτινοβολίας</a:t>
            </a:r>
            <a:endParaRPr lang="en-GB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93388" y="1291911"/>
            <a:ext cx="58382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Κατά τον αρχικό σχεδιασμό αποφασίστηκε να τοποθετηθούν τα ηλεκτρονικα:</a:t>
            </a:r>
          </a:p>
          <a:p>
            <a:pPr>
              <a:tabLst>
                <a:tab pos="266700" algn="l"/>
              </a:tabLst>
            </a:pPr>
            <a:r>
              <a:rPr lang="el-GR" sz="1200" dirty="0" smtClean="0"/>
              <a:t>	Α) Κάτω από τους μαγνήτες για τα καμπύλα τμήματα.</a:t>
            </a:r>
          </a:p>
          <a:p>
            <a:pPr>
              <a:tabLst>
                <a:tab pos="266700" algn="l"/>
              </a:tabLst>
            </a:pPr>
            <a:r>
              <a:rPr lang="el-GR" sz="1200" dirty="0" smtClean="0"/>
              <a:t>	Β) Στους χώρους μειωμένης ακτινοβόλίας για τα ευθύγραμμα τμήματα.</a:t>
            </a:r>
          </a:p>
          <a:p>
            <a:pPr>
              <a:tabLst>
                <a:tab pos="266700" algn="l"/>
              </a:tabLst>
            </a:pPr>
            <a:endParaRPr lang="el-GR" sz="1200" dirty="0"/>
          </a:p>
          <a:p>
            <a:pPr>
              <a:tabLst>
                <a:tab pos="266700" algn="l"/>
              </a:tabLst>
            </a:pPr>
            <a:r>
              <a:rPr lang="el-GR" sz="1200" i="1" dirty="0" smtClean="0"/>
              <a:t>Λόγω μεγάλου κόστους καλώδίωσης και πιθανών ηλεκτρομαγνητικών παρεμβολών.</a:t>
            </a:r>
            <a:endParaRPr lang="en-GB" sz="1200" i="1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31589" y="2507972"/>
            <a:ext cx="2520724" cy="302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1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666"/>
            <a:ext cx="8376082" cy="1143000"/>
          </a:xfrm>
        </p:spPr>
        <p:txBody>
          <a:bodyPr>
            <a:noAutofit/>
          </a:bodyPr>
          <a:lstStyle/>
          <a:p>
            <a:r>
              <a:rPr lang="el-GR" sz="2400" dirty="0" err="1" smtClean="0"/>
              <a:t>Κρυογενικά</a:t>
            </a:r>
            <a:r>
              <a:rPr lang="el-GR" sz="2400" dirty="0" smtClean="0"/>
              <a:t> συστήματα:</a:t>
            </a:r>
            <a:r>
              <a:rPr lang="en-GB" sz="2400" dirty="0" smtClean="0"/>
              <a:t> </a:t>
            </a:r>
            <a:r>
              <a:rPr lang="el-GR" sz="2400" dirty="0" smtClean="0"/>
              <a:t>Αισθητήρες </a:t>
            </a:r>
            <a:r>
              <a:rPr lang="en-GB" sz="2400" dirty="0"/>
              <a:t>&amp; </a:t>
            </a:r>
            <a:r>
              <a:rPr lang="el-GR" sz="2400" dirty="0"/>
              <a:t>Αυτόματος </a:t>
            </a:r>
            <a:r>
              <a:rPr lang="el-GR" sz="2400" dirty="0" smtClean="0"/>
              <a:t>έλεγχος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87312" y="5562224"/>
            <a:ext cx="7246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Οι αισθητήρες δοκιμάστηκαν για την αντοχή τους στην ακτινοβολία κατά τον αρχικό σχεδιασμό.</a:t>
            </a: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Τα ανθεκτικά στην ακτινοβολία ηλεκτρονικά σχεδιάστηκαν για τους υπόγειους χώρους του </a:t>
            </a:r>
            <a:r>
              <a:rPr lang="en-GB" sz="1200" dirty="0" smtClean="0"/>
              <a:t>LHC.</a:t>
            </a:r>
            <a:endParaRPr lang="en-GB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815" y="1043634"/>
            <a:ext cx="6205793" cy="4380123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09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7082"/>
            <a:ext cx="8229601" cy="571895"/>
          </a:xfrm>
        </p:spPr>
        <p:txBody>
          <a:bodyPr>
            <a:noAutofit/>
          </a:bodyPr>
          <a:lstStyle/>
          <a:p>
            <a:r>
              <a:rPr lang="el-GR" sz="2400" dirty="0"/>
              <a:t>Φυσική </a:t>
            </a:r>
            <a:r>
              <a:rPr lang="el-GR" sz="2400" dirty="0" smtClean="0"/>
              <a:t>ακτινοβολιών</a:t>
            </a:r>
            <a:r>
              <a:rPr lang="en-GB" sz="2400" dirty="0"/>
              <a:t> </a:t>
            </a:r>
            <a:r>
              <a:rPr lang="el-GR" sz="2400" dirty="0" smtClean="0"/>
              <a:t>και </a:t>
            </a:r>
            <a:r>
              <a:rPr lang="el-GR" sz="2400" dirty="0"/>
              <a:t>επιπτώσεις στα </a:t>
            </a:r>
            <a:r>
              <a:rPr lang="el-GR" sz="2400" dirty="0" smtClean="0"/>
              <a:t>ηλεκτρονικά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7349631" y="5637457"/>
            <a:ext cx="14574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J. </a:t>
            </a:r>
            <a:r>
              <a:rPr lang="en-GB" sz="1400" i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Scarpulla</a:t>
            </a:r>
            <a:r>
              <a:rPr lang="en-GB" sz="1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et al.</a:t>
            </a:r>
            <a:endParaRPr lang="en-GB" sz="1400" i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773" y="3395455"/>
            <a:ext cx="1060241" cy="134716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837" y="3797439"/>
            <a:ext cx="1022001" cy="74150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3995" y="3696379"/>
            <a:ext cx="1545514" cy="94362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0515" y="3252256"/>
            <a:ext cx="1491867" cy="145114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58242" y="5020907"/>
            <a:ext cx="584519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541338" algn="l"/>
              </a:tabLst>
            </a:pPr>
            <a:r>
              <a:rPr lang="en-GB" sz="1100" b="1" dirty="0" smtClean="0"/>
              <a:t>TID</a:t>
            </a:r>
            <a:r>
              <a:rPr lang="en-GB" sz="1100" dirty="0" smtClean="0"/>
              <a:t>:</a:t>
            </a:r>
            <a:r>
              <a:rPr lang="el-GR" sz="1100" dirty="0" smtClean="0"/>
              <a:t>	Συσσώρευση </a:t>
            </a:r>
            <a:r>
              <a:rPr lang="el-GR" sz="1100" dirty="0"/>
              <a:t>ιονίζουσας δόσης → Δημιουργία ζευγών </a:t>
            </a:r>
            <a:r>
              <a:rPr lang="en-GB" sz="1100" dirty="0"/>
              <a:t>electron-hole</a:t>
            </a:r>
            <a:r>
              <a:rPr lang="el-GR" sz="1100" dirty="0" smtClean="0"/>
              <a:t>.</a:t>
            </a:r>
          </a:p>
          <a:p>
            <a:pPr>
              <a:tabLst>
                <a:tab pos="541338" algn="l"/>
              </a:tabLst>
            </a:pPr>
            <a:r>
              <a:rPr lang="el-GR" sz="1100" dirty="0"/>
              <a:t>	</a:t>
            </a:r>
            <a:r>
              <a:rPr lang="el-GR" sz="1100" dirty="0" smtClean="0"/>
              <a:t>Αλλαγή των χαρακτηριστικών λειτουργίας (π.χ. </a:t>
            </a:r>
            <a:r>
              <a:rPr lang="en-GB" sz="1100" dirty="0" smtClean="0"/>
              <a:t>Transistors/</a:t>
            </a:r>
            <a:r>
              <a:rPr lang="en-GB" sz="1100" dirty="0" err="1" smtClean="0"/>
              <a:t>Mosfets</a:t>
            </a:r>
            <a:r>
              <a:rPr lang="en-GB" sz="1100" dirty="0" smtClean="0"/>
              <a:t>)</a:t>
            </a:r>
            <a:r>
              <a:rPr lang="el-GR" sz="1100" dirty="0" smtClean="0"/>
              <a:t>.</a:t>
            </a:r>
            <a:endParaRPr lang="en-GB" sz="1100" dirty="0" smtClean="0"/>
          </a:p>
          <a:p>
            <a:pPr>
              <a:tabLst>
                <a:tab pos="541338" algn="l"/>
              </a:tabLst>
            </a:pPr>
            <a:r>
              <a:rPr lang="en-GB" sz="1100" b="1" dirty="0" smtClean="0"/>
              <a:t>DD</a:t>
            </a:r>
            <a:r>
              <a:rPr lang="en-GB" sz="1100" dirty="0" smtClean="0"/>
              <a:t>:</a:t>
            </a:r>
            <a:r>
              <a:rPr lang="el-GR" sz="1100" dirty="0" smtClean="0"/>
              <a:t>	Συσσώρευση </a:t>
            </a:r>
            <a:r>
              <a:rPr lang="el-GR" sz="1100" dirty="0"/>
              <a:t>σφαλμάτων λόγω συγκρούσεων/μετατοπίσεων ατόμων στο </a:t>
            </a:r>
            <a:r>
              <a:rPr lang="el-GR" sz="1100" dirty="0" smtClean="0"/>
              <a:t>πλέγμα.</a:t>
            </a:r>
          </a:p>
          <a:p>
            <a:pPr>
              <a:tabLst>
                <a:tab pos="541338" algn="l"/>
              </a:tabLst>
            </a:pPr>
            <a:r>
              <a:rPr lang="el-GR" sz="1100" dirty="0" smtClean="0"/>
              <a:t>	Αλλαγή των ιδιοτήτων του υλικού (πχ. Ενέργεια μετάβασης).</a:t>
            </a:r>
            <a:endParaRPr lang="en-GB" sz="1100" dirty="0" smtClean="0"/>
          </a:p>
          <a:p>
            <a:pPr>
              <a:tabLst>
                <a:tab pos="541338" algn="l"/>
              </a:tabLst>
            </a:pPr>
            <a:r>
              <a:rPr lang="en-GB" sz="1100" b="1" dirty="0" smtClean="0"/>
              <a:t>SEEs</a:t>
            </a:r>
            <a:r>
              <a:rPr lang="en-GB" sz="1100" dirty="0" smtClean="0"/>
              <a:t>:</a:t>
            </a:r>
            <a:r>
              <a:rPr lang="el-GR" sz="1100" dirty="0" smtClean="0"/>
              <a:t>	Στατιστικό </a:t>
            </a:r>
            <a:r>
              <a:rPr lang="el-GR" sz="1100" dirty="0"/>
              <a:t>φαινόμενο: Μεταβατικό/Μόνιμο/Καταστροφικό. </a:t>
            </a:r>
          </a:p>
          <a:p>
            <a:pPr>
              <a:tabLst>
                <a:tab pos="541338" algn="l"/>
              </a:tabLst>
            </a:pPr>
            <a:r>
              <a:rPr lang="el-GR" sz="1100" dirty="0" smtClean="0"/>
              <a:t>	Κίνηση φορτισμένων σωματιδίων → Πιθανότητα ενεργοποίησης κυκλωμάτων. </a:t>
            </a:r>
            <a:endParaRPr lang="en-GB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1272662" y="4727178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TID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998800" y="4703397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DD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7196010" y="4703397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SEEs</a:t>
            </a:r>
            <a:endParaRPr lang="en-GB" sz="1400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  <p:grpSp>
        <p:nvGrpSpPr>
          <p:cNvPr id="32" name="Group 23"/>
          <p:cNvGrpSpPr>
            <a:grpSpLocks/>
          </p:cNvGrpSpPr>
          <p:nvPr/>
        </p:nvGrpSpPr>
        <p:grpSpPr bwMode="auto">
          <a:xfrm>
            <a:off x="6401538" y="1664985"/>
            <a:ext cx="1360487" cy="1136650"/>
            <a:chOff x="575" y="1084"/>
            <a:chExt cx="857" cy="716"/>
          </a:xfrm>
        </p:grpSpPr>
        <p:sp>
          <p:nvSpPr>
            <p:cNvPr id="33" name="Line 24"/>
            <p:cNvSpPr>
              <a:spLocks noChangeShapeType="1"/>
            </p:cNvSpPr>
            <p:nvPr/>
          </p:nvSpPr>
          <p:spPr bwMode="auto">
            <a:xfrm>
              <a:off x="918" y="1084"/>
              <a:ext cx="7" cy="56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4" name="Line 25"/>
            <p:cNvSpPr>
              <a:spLocks noChangeShapeType="1"/>
            </p:cNvSpPr>
            <p:nvPr/>
          </p:nvSpPr>
          <p:spPr bwMode="auto">
            <a:xfrm flipH="1">
              <a:off x="925" y="1645"/>
              <a:ext cx="507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5" name="Line 26"/>
            <p:cNvSpPr>
              <a:spLocks noChangeShapeType="1"/>
            </p:cNvSpPr>
            <p:nvPr/>
          </p:nvSpPr>
          <p:spPr bwMode="auto">
            <a:xfrm flipV="1">
              <a:off x="575" y="1642"/>
              <a:ext cx="356" cy="15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36" name="Text Box 31"/>
          <p:cNvSpPr txBox="1">
            <a:spLocks noChangeArrowheads="1"/>
          </p:cNvSpPr>
          <p:nvPr/>
        </p:nvSpPr>
        <p:spPr bwMode="auto">
          <a:xfrm>
            <a:off x="5698530" y="2429615"/>
            <a:ext cx="1316945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 i="1" dirty="0" smtClean="0">
                <a:solidFill>
                  <a:schemeClr val="bg2">
                    <a:lumMod val="50000"/>
                  </a:schemeClr>
                </a:solidFill>
              </a:rPr>
              <a:t>Dose (TID)</a:t>
            </a:r>
            <a:endParaRPr lang="en-US" sz="12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Text Box 43"/>
          <p:cNvSpPr txBox="1">
            <a:spLocks noChangeArrowheads="1"/>
          </p:cNvSpPr>
          <p:nvPr/>
        </p:nvSpPr>
        <p:spPr bwMode="auto">
          <a:xfrm>
            <a:off x="5896902" y="1107141"/>
            <a:ext cx="2643757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2">
                <a:lumMod val="50000"/>
              </a:schemeClr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l-GR" sz="1200" dirty="0" smtClean="0">
                <a:solidFill>
                  <a:schemeClr val="bg2">
                    <a:lumMod val="50000"/>
                  </a:schemeClr>
                </a:solidFill>
              </a:rPr>
              <a:t>Σφάλματα &amp; Βλάβες σε ημιαγωγούς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8" name="TextBox 30"/>
          <p:cNvSpPr txBox="1">
            <a:spLocks noChangeArrowheads="1"/>
          </p:cNvSpPr>
          <p:nvPr/>
        </p:nvSpPr>
        <p:spPr bwMode="auto">
          <a:xfrm>
            <a:off x="7015475" y="1817513"/>
            <a:ext cx="10791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Effect in 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the Device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657178" y="1019237"/>
            <a:ext cx="3384905" cy="1992482"/>
          </a:xfrm>
          <a:prstGeom prst="rect">
            <a:avLst/>
          </a:prstGeom>
          <a:noFill/>
          <a:ln w="38100">
            <a:solidFill>
              <a:srgbClr val="74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6184433" y="1477072"/>
            <a:ext cx="693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i="1" dirty="0">
                <a:solidFill>
                  <a:schemeClr val="bg2">
                    <a:lumMod val="50000"/>
                  </a:schemeClr>
                </a:solidFill>
              </a:rPr>
              <a:t>Single</a:t>
            </a:r>
          </a:p>
          <a:p>
            <a:r>
              <a:rPr lang="en-GB" sz="1200" b="1" i="1" dirty="0">
                <a:solidFill>
                  <a:schemeClr val="bg2">
                    <a:lumMod val="50000"/>
                  </a:schemeClr>
                </a:solidFill>
              </a:rPr>
              <a:t>Event</a:t>
            </a:r>
          </a:p>
          <a:p>
            <a:r>
              <a:rPr lang="en-GB" sz="1200" b="1" i="1" dirty="0">
                <a:solidFill>
                  <a:schemeClr val="bg2">
                    <a:lumMod val="50000"/>
                  </a:schemeClr>
                </a:solidFill>
              </a:rPr>
              <a:t>Effects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789603" y="2401024"/>
            <a:ext cx="1183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i="1" dirty="0">
                <a:solidFill>
                  <a:schemeClr val="bg2">
                    <a:lumMod val="50000"/>
                  </a:schemeClr>
                </a:solidFill>
              </a:rPr>
              <a:t>Displacement</a:t>
            </a:r>
          </a:p>
          <a:p>
            <a:r>
              <a:rPr lang="en-GB" sz="1200" b="1" i="1" dirty="0">
                <a:solidFill>
                  <a:schemeClr val="bg2">
                    <a:lumMod val="50000"/>
                  </a:schemeClr>
                </a:solidFill>
              </a:rPr>
              <a:t>Damage</a:t>
            </a:r>
          </a:p>
        </p:txBody>
      </p:sp>
      <p:pic>
        <p:nvPicPr>
          <p:cNvPr id="4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36758" y="882539"/>
            <a:ext cx="1676400" cy="1150937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</p:spPr>
      </p:pic>
      <p:grpSp>
        <p:nvGrpSpPr>
          <p:cNvPr id="43" name="Group 22"/>
          <p:cNvGrpSpPr>
            <a:grpSpLocks/>
          </p:cNvGrpSpPr>
          <p:nvPr/>
        </p:nvGrpSpPr>
        <p:grpSpPr bwMode="auto">
          <a:xfrm>
            <a:off x="2044508" y="1596914"/>
            <a:ext cx="1360488" cy="1136650"/>
            <a:chOff x="575" y="1084"/>
            <a:chExt cx="857" cy="716"/>
          </a:xfrm>
        </p:grpSpPr>
        <p:sp>
          <p:nvSpPr>
            <p:cNvPr id="44" name="Line 10"/>
            <p:cNvSpPr>
              <a:spLocks noChangeShapeType="1"/>
            </p:cNvSpPr>
            <p:nvPr/>
          </p:nvSpPr>
          <p:spPr bwMode="auto">
            <a:xfrm>
              <a:off x="918" y="1084"/>
              <a:ext cx="7" cy="56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5" name="Line 11"/>
            <p:cNvSpPr>
              <a:spLocks noChangeShapeType="1"/>
            </p:cNvSpPr>
            <p:nvPr/>
          </p:nvSpPr>
          <p:spPr bwMode="auto">
            <a:xfrm flipH="1">
              <a:off x="925" y="1645"/>
              <a:ext cx="507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46" name="Line 12"/>
            <p:cNvSpPr>
              <a:spLocks noChangeShapeType="1"/>
            </p:cNvSpPr>
            <p:nvPr/>
          </p:nvSpPr>
          <p:spPr bwMode="auto">
            <a:xfrm flipV="1">
              <a:off x="575" y="1642"/>
              <a:ext cx="356" cy="15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47" name="Text Box 34"/>
          <p:cNvSpPr txBox="1">
            <a:spLocks noChangeArrowheads="1"/>
          </p:cNvSpPr>
          <p:nvPr/>
        </p:nvSpPr>
        <p:spPr bwMode="auto">
          <a:xfrm>
            <a:off x="1769433" y="2842291"/>
            <a:ext cx="1392237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 i="1" dirty="0">
                <a:solidFill>
                  <a:schemeClr val="bg2">
                    <a:lumMod val="50000"/>
                  </a:schemeClr>
                </a:solidFill>
              </a:rPr>
              <a:t>EM cascade</a:t>
            </a:r>
          </a:p>
        </p:txBody>
      </p:sp>
      <p:sp>
        <p:nvSpPr>
          <p:cNvPr id="48" name="Text Box 35"/>
          <p:cNvSpPr txBox="1">
            <a:spLocks noChangeArrowheads="1"/>
          </p:cNvSpPr>
          <p:nvPr/>
        </p:nvSpPr>
        <p:spPr bwMode="auto">
          <a:xfrm>
            <a:off x="3536758" y="2365685"/>
            <a:ext cx="1676400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200" b="1" i="1" dirty="0" smtClean="0">
                <a:solidFill>
                  <a:schemeClr val="bg2">
                    <a:lumMod val="50000"/>
                  </a:schemeClr>
                </a:solidFill>
              </a:rPr>
              <a:t>n,</a:t>
            </a:r>
            <a:r>
              <a:rPr lang="el-GR" sz="1200" b="1" i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200" b="1" i="1" dirty="0" smtClean="0">
                <a:solidFill>
                  <a:schemeClr val="bg2">
                    <a:lumMod val="50000"/>
                  </a:schemeClr>
                </a:solidFill>
              </a:rPr>
              <a:t>h</a:t>
            </a:r>
            <a:r>
              <a:rPr lang="en-US" sz="1200" b="1" i="1" dirty="0">
                <a:solidFill>
                  <a:schemeClr val="bg2">
                    <a:lumMod val="50000"/>
                  </a:schemeClr>
                </a:solidFill>
              </a:rPr>
              <a:t>, e,.. &gt; 100 </a:t>
            </a:r>
            <a:r>
              <a:rPr lang="en-US" sz="1200" b="1" i="1" dirty="0" err="1">
                <a:solidFill>
                  <a:schemeClr val="bg2">
                    <a:lumMod val="50000"/>
                  </a:schemeClr>
                </a:solidFill>
              </a:rPr>
              <a:t>KeV</a:t>
            </a:r>
            <a:endParaRPr lang="en-US" sz="12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9" name="Text Box 36"/>
          <p:cNvSpPr txBox="1">
            <a:spLocks noChangeArrowheads="1"/>
          </p:cNvSpPr>
          <p:nvPr/>
        </p:nvSpPr>
        <p:spPr bwMode="auto">
          <a:xfrm>
            <a:off x="2145144" y="1271501"/>
            <a:ext cx="1119038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 i="1" dirty="0">
                <a:solidFill>
                  <a:schemeClr val="bg2">
                    <a:lumMod val="50000"/>
                  </a:schemeClr>
                </a:solidFill>
              </a:rPr>
              <a:t>h &gt; 20 </a:t>
            </a:r>
            <a:r>
              <a:rPr lang="en-US" sz="1200" b="1" i="1" dirty="0" err="1">
                <a:solidFill>
                  <a:schemeClr val="bg2">
                    <a:lumMod val="50000"/>
                  </a:schemeClr>
                </a:solidFill>
              </a:rPr>
              <a:t>MeV</a:t>
            </a:r>
            <a:endParaRPr lang="en-US" sz="12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0" name="Text Box 42"/>
          <p:cNvSpPr txBox="1">
            <a:spLocks noChangeArrowheads="1"/>
          </p:cNvSpPr>
          <p:nvPr/>
        </p:nvSpPr>
        <p:spPr bwMode="auto">
          <a:xfrm>
            <a:off x="286129" y="816299"/>
            <a:ext cx="1696664" cy="2848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l-GR" sz="1200" dirty="0" smtClean="0">
                <a:solidFill>
                  <a:schemeClr val="bg2">
                    <a:lumMod val="50000"/>
                  </a:schemeClr>
                </a:solidFill>
              </a:rPr>
              <a:t>Ενέργεια σωματιδίων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1" name="TextBox 29"/>
          <p:cNvSpPr txBox="1">
            <a:spLocks noChangeArrowheads="1"/>
          </p:cNvSpPr>
          <p:nvPr/>
        </p:nvSpPr>
        <p:spPr bwMode="auto">
          <a:xfrm>
            <a:off x="2635405" y="1833165"/>
            <a:ext cx="12252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Radiation Field</a:t>
            </a:r>
            <a:endParaRPr lang="en-GB" sz="1400" b="1" dirty="0">
              <a:solidFill>
                <a:srgbClr val="C00000"/>
              </a:solidFill>
            </a:endParaRPr>
          </a:p>
        </p:txBody>
      </p:sp>
      <p:pic>
        <p:nvPicPr>
          <p:cNvPr id="52" name="Picture 4" descr="PMICN40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990535" y="987182"/>
            <a:ext cx="996950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Rectangle 52"/>
          <p:cNvSpPr/>
          <p:nvPr/>
        </p:nvSpPr>
        <p:spPr>
          <a:xfrm>
            <a:off x="124224" y="732719"/>
            <a:ext cx="5177671" cy="2552544"/>
          </a:xfrm>
          <a:prstGeom prst="rect">
            <a:avLst/>
          </a:prstGeom>
          <a:noFill/>
          <a:ln w="38100">
            <a:solidFill>
              <a:srgbClr val="74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40" y="2295416"/>
            <a:ext cx="1285617" cy="98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86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\\cern.ch\dfs\Users\n\ntrikoup\Desktop\LD2IC\VSC\Presentation\Images\LHC_underground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1" y="1728125"/>
            <a:ext cx="5485342" cy="3887465"/>
          </a:xfrm>
          <a:prstGeom prst="rect">
            <a:avLst/>
          </a:prstGeom>
          <a:noFill/>
          <a:ln w="31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764"/>
            <a:ext cx="7470648" cy="49587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CRYO instrumentation - </a:t>
            </a:r>
            <a:r>
              <a:rPr lang="el-GR" sz="2000" dirty="0" smtClean="0"/>
              <a:t>Τοποθεσίες ηλεκτρονικών συστημάτων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30" name="Picture 6" descr="\\cern.ch\dfs\Users\n\ntrikoup\Desktop\LD2IC\VSC\Presentation\Images\DS_FlukaSimFull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797" y="3296258"/>
            <a:ext cx="3248995" cy="233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66002" y="5581968"/>
            <a:ext cx="1848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FLUKA Simulations</a:t>
            </a:r>
            <a:endParaRPr lang="el-GR" sz="1200" dirty="0" smtClean="0"/>
          </a:p>
          <a:p>
            <a:pPr algn="ctr"/>
            <a:r>
              <a:rPr lang="pt-BR" sz="1200" i="1" dirty="0" smtClean="0"/>
              <a:t>Fynbo, Stevenson, 2002</a:t>
            </a:r>
            <a:endParaRPr lang="en-GB" sz="1200" i="1" dirty="0"/>
          </a:p>
        </p:txBody>
      </p:sp>
      <p:sp>
        <p:nvSpPr>
          <p:cNvPr id="16" name="Rectangle 15"/>
          <p:cNvSpPr/>
          <p:nvPr/>
        </p:nvSpPr>
        <p:spPr>
          <a:xfrm>
            <a:off x="77925" y="5707062"/>
            <a:ext cx="53551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1200" dirty="0" smtClean="0">
                <a:solidFill>
                  <a:srgbClr val="0055A0"/>
                </a:solidFill>
              </a:rPr>
              <a:t>Δοκιμές αντοχής μέχρι τα </a:t>
            </a:r>
            <a:r>
              <a:rPr lang="en-GB" sz="1200" dirty="0" smtClean="0">
                <a:solidFill>
                  <a:srgbClr val="0055A0"/>
                </a:solidFill>
              </a:rPr>
              <a:t>1000 </a:t>
            </a:r>
            <a:r>
              <a:rPr lang="en-GB" sz="1200" dirty="0" err="1" smtClean="0">
                <a:solidFill>
                  <a:srgbClr val="0055A0"/>
                </a:solidFill>
              </a:rPr>
              <a:t>Gy</a:t>
            </a:r>
            <a:endParaRPr lang="en-GB" sz="1200" dirty="0">
              <a:solidFill>
                <a:srgbClr val="0055A0"/>
              </a:solidFill>
            </a:endParaRPr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  <p:grpSp>
        <p:nvGrpSpPr>
          <p:cNvPr id="30" name="Group 27"/>
          <p:cNvGrpSpPr>
            <a:grpSpLocks/>
          </p:cNvGrpSpPr>
          <p:nvPr/>
        </p:nvGrpSpPr>
        <p:grpSpPr bwMode="auto">
          <a:xfrm>
            <a:off x="6897751" y="1767372"/>
            <a:ext cx="1360487" cy="1136650"/>
            <a:chOff x="575" y="1084"/>
            <a:chExt cx="857" cy="716"/>
          </a:xfrm>
        </p:grpSpPr>
        <p:sp>
          <p:nvSpPr>
            <p:cNvPr id="31" name="Line 28"/>
            <p:cNvSpPr>
              <a:spLocks noChangeShapeType="1"/>
            </p:cNvSpPr>
            <p:nvPr/>
          </p:nvSpPr>
          <p:spPr bwMode="auto">
            <a:xfrm>
              <a:off x="918" y="1084"/>
              <a:ext cx="7" cy="56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2" name="Line 29"/>
            <p:cNvSpPr>
              <a:spLocks noChangeShapeType="1"/>
            </p:cNvSpPr>
            <p:nvPr/>
          </p:nvSpPr>
          <p:spPr bwMode="auto">
            <a:xfrm flipH="1">
              <a:off x="925" y="1645"/>
              <a:ext cx="507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3" name="Line 30"/>
            <p:cNvSpPr>
              <a:spLocks noChangeShapeType="1"/>
            </p:cNvSpPr>
            <p:nvPr/>
          </p:nvSpPr>
          <p:spPr bwMode="auto">
            <a:xfrm flipV="1">
              <a:off x="575" y="1642"/>
              <a:ext cx="356" cy="15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 type="arrow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sp>
        <p:nvSpPr>
          <p:cNvPr id="34" name="Text Box 37"/>
          <p:cNvSpPr txBox="1">
            <a:spLocks noChangeArrowheads="1"/>
          </p:cNvSpPr>
          <p:nvPr/>
        </p:nvSpPr>
        <p:spPr bwMode="auto">
          <a:xfrm>
            <a:off x="6153003" y="2811204"/>
            <a:ext cx="786277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 i="1" dirty="0" err="1">
                <a:solidFill>
                  <a:schemeClr val="bg2">
                    <a:lumMod val="50000"/>
                  </a:schemeClr>
                </a:solidFill>
              </a:rPr>
              <a:t>Radfet</a:t>
            </a:r>
            <a:endParaRPr lang="en-US" sz="12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Text Box 38"/>
          <p:cNvSpPr txBox="1">
            <a:spLocks noChangeArrowheads="1"/>
          </p:cNvSpPr>
          <p:nvPr/>
        </p:nvSpPr>
        <p:spPr bwMode="auto">
          <a:xfrm>
            <a:off x="8013237" y="2680394"/>
            <a:ext cx="818924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 i="1" dirty="0">
                <a:solidFill>
                  <a:schemeClr val="bg2">
                    <a:lumMod val="50000"/>
                  </a:schemeClr>
                </a:solidFill>
              </a:rPr>
              <a:t>PIN Diodes</a:t>
            </a:r>
          </a:p>
        </p:txBody>
      </p:sp>
      <p:sp>
        <p:nvSpPr>
          <p:cNvPr id="36" name="Text Box 39"/>
          <p:cNvSpPr txBox="1">
            <a:spLocks noChangeArrowheads="1"/>
          </p:cNvSpPr>
          <p:nvPr/>
        </p:nvSpPr>
        <p:spPr bwMode="auto">
          <a:xfrm>
            <a:off x="7231961" y="1456868"/>
            <a:ext cx="1600200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b="1" i="1" dirty="0">
                <a:solidFill>
                  <a:schemeClr val="bg2">
                    <a:lumMod val="50000"/>
                  </a:schemeClr>
                </a:solidFill>
              </a:rPr>
              <a:t>SEU counter</a:t>
            </a:r>
          </a:p>
        </p:txBody>
      </p:sp>
      <p:sp>
        <p:nvSpPr>
          <p:cNvPr id="37" name="Text Box 44"/>
          <p:cNvSpPr txBox="1">
            <a:spLocks noChangeArrowheads="1"/>
          </p:cNvSpPr>
          <p:nvPr/>
        </p:nvSpPr>
        <p:spPr bwMode="auto">
          <a:xfrm>
            <a:off x="5765928" y="1102750"/>
            <a:ext cx="2915073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2">
                <a:lumMod val="25000"/>
              </a:schemeClr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Radiation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Monitor</a:t>
            </a:r>
            <a:r>
              <a:rPr lang="el-GR" sz="16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RADMON</a:t>
            </a:r>
            <a:endParaRPr lang="en-US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8" name="TextBox 31"/>
          <p:cNvSpPr txBox="1">
            <a:spLocks noChangeArrowheads="1"/>
          </p:cNvSpPr>
          <p:nvPr/>
        </p:nvSpPr>
        <p:spPr bwMode="auto">
          <a:xfrm>
            <a:off x="7465335" y="2209542"/>
            <a:ext cx="149578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Measurement</a:t>
            </a:r>
            <a:endParaRPr lang="en-GB" sz="1600" b="1" dirty="0">
              <a:solidFill>
                <a:srgbClr val="C00000"/>
              </a:solidFill>
            </a:endParaRPr>
          </a:p>
        </p:txBody>
      </p:sp>
      <p:pic>
        <p:nvPicPr>
          <p:cNvPr id="39" name="Picture 9" descr="08_Assemblage_termi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0559" y="1696148"/>
            <a:ext cx="1436541" cy="1077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Rectangle 39"/>
          <p:cNvSpPr/>
          <p:nvPr/>
        </p:nvSpPr>
        <p:spPr>
          <a:xfrm>
            <a:off x="5659120" y="976214"/>
            <a:ext cx="3455672" cy="2171540"/>
          </a:xfrm>
          <a:prstGeom prst="rect">
            <a:avLst/>
          </a:prstGeom>
          <a:noFill/>
          <a:ln w="38100">
            <a:solidFill>
              <a:srgbClr val="74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68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808" y="2515818"/>
            <a:ext cx="8456478" cy="1826363"/>
          </a:xfrm>
        </p:spPr>
        <p:txBody>
          <a:bodyPr>
            <a:noAutofit/>
          </a:bodyPr>
          <a:lstStyle/>
          <a:p>
            <a:r>
              <a:rPr lang="en-US" sz="2800" dirty="0"/>
              <a:t>Introduction to </a:t>
            </a:r>
            <a:r>
              <a:rPr lang="en-US" sz="2800" dirty="0" smtClean="0"/>
              <a:t>Cryogenics and</a:t>
            </a:r>
            <a:r>
              <a:rPr lang="el-GR" sz="2800" dirty="0" smtClean="0"/>
              <a:t/>
            </a:r>
            <a:br>
              <a:rPr lang="el-GR" sz="2800" dirty="0" smtClean="0"/>
            </a:br>
            <a:r>
              <a:rPr lang="en-US" sz="2800" dirty="0" smtClean="0"/>
              <a:t>Radiation Tolerant Instrumentation Electronics</a:t>
            </a:r>
            <a:br>
              <a:rPr lang="en-US" sz="28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1800" i="1" dirty="0" smtClean="0"/>
              <a:t>Aug 2019 </a:t>
            </a:r>
            <a:r>
              <a:rPr lang="en-US" sz="1800" i="1" dirty="0" smtClean="0"/>
              <a:t>– Greek Teachers Program</a:t>
            </a:r>
            <a:r>
              <a:rPr lang="en-US" sz="1600" i="1" dirty="0" smtClean="0"/>
              <a:t/>
            </a:r>
            <a:br>
              <a:rPr lang="en-US" sz="1600" i="1" dirty="0" smtClean="0"/>
            </a:br>
            <a:endParaRPr lang="en-GB" sz="2800" i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9808" y="1329869"/>
            <a:ext cx="6267016" cy="1066688"/>
          </a:xfrm>
        </p:spPr>
        <p:txBody>
          <a:bodyPr/>
          <a:lstStyle/>
          <a:p>
            <a:r>
              <a:rPr lang="en-GB" dirty="0" smtClean="0"/>
              <a:t>TRIKOUPIS Nikolaos, TE-CRG-CI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63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63492"/>
            <a:ext cx="9001155" cy="5857916"/>
          </a:xfrm>
          <a:prstGeom prst="rect">
            <a:avLst/>
          </a:prstGeom>
          <a:solidFill>
            <a:schemeClr val="bg1">
              <a:alpha val="16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" name="Rectangle 50"/>
          <p:cNvSpPr/>
          <p:nvPr/>
        </p:nvSpPr>
        <p:spPr bwMode="auto">
          <a:xfrm>
            <a:off x="0" y="764704"/>
            <a:ext cx="9144000" cy="5832648"/>
          </a:xfrm>
          <a:prstGeom prst="rect">
            <a:avLst/>
          </a:prstGeom>
          <a:solidFill>
            <a:schemeClr val="bg1">
              <a:alpha val="60000"/>
            </a:schemeClr>
          </a:solidFill>
          <a:ln w="444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9670" y="71414"/>
            <a:ext cx="8229600" cy="582594"/>
          </a:xfrm>
        </p:spPr>
        <p:txBody>
          <a:bodyPr>
            <a:noAutofit/>
          </a:bodyPr>
          <a:lstStyle/>
          <a:p>
            <a:r>
              <a:rPr lang="en-GB" sz="2400" dirty="0" smtClean="0"/>
              <a:t>The LHC Challenge</a:t>
            </a:r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58155" y="6597352"/>
            <a:ext cx="1143000" cy="228600"/>
          </a:xfrm>
          <a:prstGeom prst="rect">
            <a:avLst/>
          </a:prstGeom>
        </p:spPr>
        <p:txBody>
          <a:bodyPr/>
          <a:lstStyle/>
          <a:p>
            <a:fld id="{6D202039-3293-4EC8-B5F1-A7127E526F50}" type="slidenum">
              <a:rPr lang="en-GB" smtClean="0"/>
              <a:pPr/>
              <a:t>20</a:t>
            </a:fld>
            <a:endParaRPr lang="en-GB" dirty="0"/>
          </a:p>
        </p:txBody>
      </p:sp>
      <p:grpSp>
        <p:nvGrpSpPr>
          <p:cNvPr id="2" name="Group 8"/>
          <p:cNvGrpSpPr/>
          <p:nvPr/>
        </p:nvGrpSpPr>
        <p:grpSpPr>
          <a:xfrm>
            <a:off x="3419872" y="980728"/>
            <a:ext cx="1714512" cy="755324"/>
            <a:chOff x="214282" y="5715016"/>
            <a:chExt cx="1422132" cy="755324"/>
          </a:xfrm>
        </p:grpSpPr>
        <p:sp>
          <p:nvSpPr>
            <p:cNvPr id="10" name="Rounded Rectangle 9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7E0000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257137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dirty="0" smtClean="0"/>
                <a:t>LHC</a:t>
              </a:r>
              <a:endParaRPr lang="en-GB" sz="2000" b="1" kern="1200" dirty="0"/>
            </a:p>
          </p:txBody>
        </p:sp>
      </p:grpSp>
      <p:grpSp>
        <p:nvGrpSpPr>
          <p:cNvPr id="3" name="Group 11"/>
          <p:cNvGrpSpPr/>
          <p:nvPr/>
        </p:nvGrpSpPr>
        <p:grpSpPr>
          <a:xfrm>
            <a:off x="1201304" y="2097612"/>
            <a:ext cx="1714512" cy="755324"/>
            <a:chOff x="214282" y="5715016"/>
            <a:chExt cx="1422132" cy="755324"/>
          </a:xfrm>
          <a:solidFill>
            <a:srgbClr val="0070C0"/>
          </a:solidFill>
        </p:grpSpPr>
        <p:sp>
          <p:nvSpPr>
            <p:cNvPr id="13" name="Rounded Rectangle 12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grpFill/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257137" y="5751888"/>
              <a:ext cx="1348389" cy="681581"/>
            </a:xfrm>
            <a:prstGeom prst="rect">
              <a:avLst/>
            </a:prstGeom>
            <a:grpFill/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dirty="0" smtClean="0"/>
                <a:t>Tunnel</a:t>
              </a:r>
              <a:endParaRPr lang="en-GB" sz="2000" b="1" kern="1200" dirty="0"/>
            </a:p>
          </p:txBody>
        </p:sp>
      </p:grpSp>
      <p:grpSp>
        <p:nvGrpSpPr>
          <p:cNvPr id="5" name="Group 14"/>
          <p:cNvGrpSpPr/>
          <p:nvPr/>
        </p:nvGrpSpPr>
        <p:grpSpPr>
          <a:xfrm>
            <a:off x="5737808" y="2097612"/>
            <a:ext cx="1714512" cy="755324"/>
            <a:chOff x="214282" y="5715016"/>
            <a:chExt cx="1422132" cy="755324"/>
          </a:xfrm>
          <a:solidFill>
            <a:srgbClr val="0070C0"/>
          </a:solidFill>
        </p:grpSpPr>
        <p:sp>
          <p:nvSpPr>
            <p:cNvPr id="16" name="Rounded Rectangle 15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grpFill/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257137" y="5751888"/>
              <a:ext cx="1348389" cy="681581"/>
            </a:xfrm>
            <a:prstGeom prst="rect">
              <a:avLst/>
            </a:prstGeom>
            <a:grpFill/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dirty="0" smtClean="0"/>
                <a:t>Shielded Areas</a:t>
              </a:r>
              <a:endParaRPr lang="en-GB" sz="2000" b="1" kern="1200" dirty="0"/>
            </a:p>
          </p:txBody>
        </p:sp>
      </p:grpSp>
      <p:grpSp>
        <p:nvGrpSpPr>
          <p:cNvPr id="7" name="Group 17"/>
          <p:cNvGrpSpPr/>
          <p:nvPr/>
        </p:nvGrpSpPr>
        <p:grpSpPr>
          <a:xfrm>
            <a:off x="4644008" y="3568768"/>
            <a:ext cx="1714512" cy="755324"/>
            <a:chOff x="214282" y="5715016"/>
            <a:chExt cx="1422132" cy="755324"/>
          </a:xfrm>
        </p:grpSpPr>
        <p:sp>
          <p:nvSpPr>
            <p:cNvPr id="19" name="Rounded Rectangle 18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solidFill>
              <a:srgbClr val="EA9B26"/>
            </a:solid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57137" y="5751888"/>
              <a:ext cx="1348389" cy="681581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dirty="0" smtClean="0"/>
                <a:t>Critical </a:t>
              </a:r>
              <a:br>
                <a:rPr lang="en-GB" sz="2000" b="1" dirty="0" smtClean="0"/>
              </a:br>
              <a:r>
                <a:rPr lang="en-GB" sz="2000" b="1" dirty="0" smtClean="0"/>
                <a:t>Areas</a:t>
              </a:r>
              <a:endParaRPr lang="en-GB" sz="2000" b="1" kern="1200" dirty="0"/>
            </a:p>
          </p:txBody>
        </p:sp>
      </p:grpSp>
      <p:grpSp>
        <p:nvGrpSpPr>
          <p:cNvPr id="8" name="Group 21"/>
          <p:cNvGrpSpPr/>
          <p:nvPr/>
        </p:nvGrpSpPr>
        <p:grpSpPr>
          <a:xfrm>
            <a:off x="6948264" y="3568768"/>
            <a:ext cx="1714512" cy="755324"/>
            <a:chOff x="214282" y="5715016"/>
            <a:chExt cx="1422132" cy="755324"/>
          </a:xfrm>
          <a:solidFill>
            <a:srgbClr val="0B731F"/>
          </a:solidFill>
        </p:grpSpPr>
        <p:sp>
          <p:nvSpPr>
            <p:cNvPr id="23" name="Rounded Rectangle 22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grpFill/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257137" y="5751888"/>
              <a:ext cx="1348389" cy="681581"/>
            </a:xfrm>
            <a:prstGeom prst="rect">
              <a:avLst/>
            </a:prstGeom>
            <a:grpFill/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dirty="0" smtClean="0"/>
                <a:t>Safe</a:t>
              </a:r>
              <a:br>
                <a:rPr lang="en-GB" sz="2000" b="1" dirty="0" smtClean="0"/>
              </a:br>
              <a:r>
                <a:rPr lang="en-GB" sz="2000" b="1" dirty="0" smtClean="0"/>
                <a:t>Areas</a:t>
              </a:r>
              <a:endParaRPr lang="en-GB" sz="2000" b="1" kern="1200" dirty="0"/>
            </a:p>
          </p:txBody>
        </p:sp>
      </p:grpSp>
      <p:cxnSp>
        <p:nvCxnSpPr>
          <p:cNvPr id="26" name="Straight Arrow Connector 25"/>
          <p:cNvCxnSpPr/>
          <p:nvPr/>
        </p:nvCxnSpPr>
        <p:spPr bwMode="auto">
          <a:xfrm rot="10800000" flipV="1">
            <a:off x="2699792" y="1484784"/>
            <a:ext cx="504056" cy="43204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5364088" y="1484785"/>
            <a:ext cx="504056" cy="432047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9" name="Straight Arrow Connector 28"/>
          <p:cNvCxnSpPr/>
          <p:nvPr/>
        </p:nvCxnSpPr>
        <p:spPr bwMode="auto">
          <a:xfrm rot="10800000" flipV="1">
            <a:off x="5508104" y="2924943"/>
            <a:ext cx="504056" cy="43204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7236296" y="2924945"/>
            <a:ext cx="504056" cy="432047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grpSp>
        <p:nvGrpSpPr>
          <p:cNvPr id="9" name="Group 30"/>
          <p:cNvGrpSpPr/>
          <p:nvPr/>
        </p:nvGrpSpPr>
        <p:grpSpPr>
          <a:xfrm>
            <a:off x="1187624" y="3578784"/>
            <a:ext cx="1714512" cy="827332"/>
            <a:chOff x="214282" y="5715016"/>
            <a:chExt cx="1422132" cy="755324"/>
          </a:xfrm>
          <a:solidFill>
            <a:srgbClr val="0B731F"/>
          </a:solidFill>
        </p:grpSpPr>
        <p:sp>
          <p:nvSpPr>
            <p:cNvPr id="32" name="Rounded Rectangle 31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grpFill/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ounded Rectangle 4"/>
            <p:cNvSpPr/>
            <p:nvPr/>
          </p:nvSpPr>
          <p:spPr>
            <a:xfrm>
              <a:off x="257137" y="5751888"/>
              <a:ext cx="1348389" cy="681581"/>
            </a:xfrm>
            <a:prstGeom prst="rect">
              <a:avLst/>
            </a:prstGeom>
            <a:grpFill/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dirty="0" smtClean="0"/>
                <a:t>Tested &amp; </a:t>
              </a:r>
              <a:br>
                <a:rPr lang="en-GB" sz="2000" b="1" dirty="0" smtClean="0"/>
              </a:br>
              <a:r>
                <a:rPr lang="en-GB" sz="2000" b="1" dirty="0" smtClean="0"/>
                <a:t>Designed</a:t>
              </a:r>
              <a:endParaRPr lang="en-GB" sz="2000" b="1" kern="1200" dirty="0"/>
            </a:p>
          </p:txBody>
        </p:sp>
      </p:grpSp>
      <p:cxnSp>
        <p:nvCxnSpPr>
          <p:cNvPr id="36" name="Straight Arrow Connector 35"/>
          <p:cNvCxnSpPr/>
          <p:nvPr/>
        </p:nvCxnSpPr>
        <p:spPr bwMode="auto">
          <a:xfrm rot="10800000" flipV="1">
            <a:off x="4283969" y="4437112"/>
            <a:ext cx="504056" cy="43204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7" name="Straight Arrow Connector 36"/>
          <p:cNvCxnSpPr/>
          <p:nvPr/>
        </p:nvCxnSpPr>
        <p:spPr bwMode="auto">
          <a:xfrm>
            <a:off x="6012160" y="4437113"/>
            <a:ext cx="504056" cy="432047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8" name="Straight Arrow Connector 37"/>
          <p:cNvCxnSpPr/>
          <p:nvPr/>
        </p:nvCxnSpPr>
        <p:spPr bwMode="auto">
          <a:xfrm rot="5400000">
            <a:off x="1764482" y="3197478"/>
            <a:ext cx="576064" cy="1588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grpSp>
        <p:nvGrpSpPr>
          <p:cNvPr id="12" name="Group 39"/>
          <p:cNvGrpSpPr/>
          <p:nvPr/>
        </p:nvGrpSpPr>
        <p:grpSpPr>
          <a:xfrm>
            <a:off x="3289536" y="5013176"/>
            <a:ext cx="1714512" cy="827332"/>
            <a:chOff x="214282" y="5715016"/>
            <a:chExt cx="1422132" cy="755324"/>
          </a:xfrm>
          <a:solidFill>
            <a:srgbClr val="0B731F"/>
          </a:solidFill>
        </p:grpSpPr>
        <p:sp>
          <p:nvSpPr>
            <p:cNvPr id="41" name="Rounded Rectangle 40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grpFill/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Rounded Rectangle 4"/>
            <p:cNvSpPr/>
            <p:nvPr/>
          </p:nvSpPr>
          <p:spPr>
            <a:xfrm>
              <a:off x="257137" y="5751888"/>
              <a:ext cx="1348389" cy="681581"/>
            </a:xfrm>
            <a:prstGeom prst="rect">
              <a:avLst/>
            </a:prstGeom>
            <a:grpFill/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dirty="0" smtClean="0"/>
                <a:t>Tested &amp; </a:t>
              </a:r>
              <a:br>
                <a:rPr lang="en-GB" sz="2000" b="1" dirty="0" smtClean="0"/>
              </a:br>
              <a:r>
                <a:rPr lang="en-GB" sz="2000" b="1" dirty="0" smtClean="0"/>
                <a:t>Designed</a:t>
              </a:r>
              <a:endParaRPr lang="en-GB" sz="2000" b="1" kern="1200" dirty="0"/>
            </a:p>
          </p:txBody>
        </p:sp>
      </p:grpSp>
      <p:grpSp>
        <p:nvGrpSpPr>
          <p:cNvPr id="15" name="Group 42"/>
          <p:cNvGrpSpPr/>
          <p:nvPr/>
        </p:nvGrpSpPr>
        <p:grpSpPr>
          <a:xfrm>
            <a:off x="5953832" y="5013176"/>
            <a:ext cx="1714512" cy="827332"/>
            <a:chOff x="214282" y="5715016"/>
            <a:chExt cx="1422132" cy="755324"/>
          </a:xfrm>
          <a:solidFill>
            <a:srgbClr val="C80000"/>
          </a:solidFill>
        </p:grpSpPr>
        <p:sp>
          <p:nvSpPr>
            <p:cNvPr id="44" name="Rounded Rectangle 43"/>
            <p:cNvSpPr/>
            <p:nvPr/>
          </p:nvSpPr>
          <p:spPr>
            <a:xfrm>
              <a:off x="214282" y="5715016"/>
              <a:ext cx="1422132" cy="755324"/>
            </a:xfrm>
            <a:prstGeom prst="roundRect">
              <a:avLst/>
            </a:prstGeom>
            <a:grpFill/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Rounded Rectangle 4"/>
            <p:cNvSpPr/>
            <p:nvPr/>
          </p:nvSpPr>
          <p:spPr>
            <a:xfrm>
              <a:off x="257137" y="5751888"/>
              <a:ext cx="1348389" cy="681581"/>
            </a:xfrm>
            <a:prstGeom prst="rect">
              <a:avLst/>
            </a:prstGeom>
            <a:grpFill/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dirty="0" smtClean="0"/>
                <a:t>COTS &amp; </a:t>
              </a:r>
              <a:br>
                <a:rPr lang="en-GB" sz="2000" b="1" dirty="0" smtClean="0"/>
              </a:br>
              <a:r>
                <a:rPr lang="en-GB" sz="2000" b="1" dirty="0" smtClean="0"/>
                <a:t>Untested</a:t>
              </a:r>
              <a:endParaRPr lang="en-GB" sz="2000" b="1" kern="1200" dirty="0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55576" y="4315743"/>
            <a:ext cx="6286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400" b="1" dirty="0" smtClean="0">
                <a:solidFill>
                  <a:srgbClr val="0B7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ingdings" pitchFamily="2" charset="2"/>
                <a:sym typeface="Wingdings"/>
              </a:rPr>
              <a:t></a:t>
            </a:r>
            <a:endParaRPr lang="fr-CH" b="1" dirty="0">
              <a:solidFill>
                <a:srgbClr val="0B73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Wingdings" pitchFamily="2" charset="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07198" y="5755903"/>
            <a:ext cx="6286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400" b="1" dirty="0" smtClean="0">
                <a:solidFill>
                  <a:srgbClr val="0B7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ingdings" pitchFamily="2" charset="2"/>
                <a:sym typeface="Wingdings"/>
              </a:rPr>
              <a:t></a:t>
            </a:r>
            <a:endParaRPr lang="fr-CH" b="1" dirty="0">
              <a:solidFill>
                <a:srgbClr val="0B73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Wingdings" pitchFamily="2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316416" y="4149080"/>
            <a:ext cx="6286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400" b="1" dirty="0" smtClean="0">
                <a:solidFill>
                  <a:srgbClr val="0B7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ingdings" pitchFamily="2" charset="2"/>
                <a:sym typeface="Wingdings"/>
              </a:rPr>
              <a:t></a:t>
            </a:r>
            <a:endParaRPr lang="fr-CH" b="1" dirty="0">
              <a:solidFill>
                <a:srgbClr val="0B73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Wingdings" pitchFamily="2" charset="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255670" y="5683895"/>
            <a:ext cx="8114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400" b="1" dirty="0" smtClean="0">
                <a:solidFill>
                  <a:srgbClr val="C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ingdings" pitchFamily="2" charset="2"/>
                <a:sym typeface="Wingdings"/>
              </a:rPr>
              <a:t></a:t>
            </a:r>
            <a:endParaRPr lang="fr-CH" b="1" dirty="0">
              <a:solidFill>
                <a:srgbClr val="C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Wingdings" pitchFamily="2" charset="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115616" y="4540840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B7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Electronics</a:t>
            </a:r>
            <a:endParaRPr lang="fr-CH" b="1" dirty="0">
              <a:solidFill>
                <a:srgbClr val="0B73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402836" y="6011996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B7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Electronics</a:t>
            </a:r>
            <a:endParaRPr lang="fr-CH" b="1" dirty="0">
              <a:solidFill>
                <a:srgbClr val="0B73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164288" y="4427820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B73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Electronics</a:t>
            </a:r>
            <a:endParaRPr lang="fr-CH" b="1" dirty="0">
              <a:solidFill>
                <a:srgbClr val="0B73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084168" y="5964778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Electronics</a:t>
            </a:r>
            <a:endParaRPr lang="fr-CH" b="1" dirty="0">
              <a:solidFill>
                <a:srgbClr val="C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051720" y="5157192"/>
            <a:ext cx="8114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400" b="1" dirty="0" smtClean="0">
                <a:solidFill>
                  <a:srgbClr val="C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ingdings" pitchFamily="2" charset="2"/>
                <a:sym typeface="Wingdings"/>
              </a:rPr>
              <a:t></a:t>
            </a:r>
            <a:endParaRPr lang="fr-CH" b="1" dirty="0">
              <a:solidFill>
                <a:srgbClr val="C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Wingdings" pitchFamily="2" charset="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95536" y="4941168"/>
            <a:ext cx="2441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Surprises will happen </a:t>
            </a:r>
            <a:br>
              <a:rPr lang="en-US" b="1" dirty="0" smtClean="0">
                <a:solidFill>
                  <a:srgbClr val="C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(and happened)</a:t>
            </a:r>
            <a:endParaRPr lang="fr-CH" b="1" dirty="0">
              <a:solidFill>
                <a:srgbClr val="C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143142" y="6258928"/>
            <a:ext cx="3031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Markus Brugger, R2E</a:t>
            </a:r>
            <a:r>
              <a:rPr lang="pt-BR" dirty="0" smtClean="0"/>
              <a:t>,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83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6" grpId="0"/>
      <p:bldP spid="47" grpId="0"/>
      <p:bldP spid="48" grpId="0"/>
      <p:bldP spid="49" grpId="0"/>
      <p:bldP spid="53" grpId="0"/>
      <p:bldP spid="54" grpId="0"/>
      <p:bldP spid="55" grpId="0"/>
      <p:bldP spid="5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Εγκαταστάσεις δοκιμών αντοχής στην ακτινοβολία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670" y="1598472"/>
            <a:ext cx="2767192" cy="19530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789" y="3510187"/>
            <a:ext cx="2320506" cy="15369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84" y="1593069"/>
            <a:ext cx="2199736" cy="29329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2525" y="1593069"/>
            <a:ext cx="2473605" cy="185611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959253" y="3748327"/>
            <a:ext cx="3048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PIF, PSI, </a:t>
            </a:r>
            <a:r>
              <a:rPr lang="en-GB" sz="1200" dirty="0" err="1" smtClean="0"/>
              <a:t>Villigen</a:t>
            </a:r>
            <a:r>
              <a:rPr lang="en-GB" sz="1200" dirty="0" smtClean="0"/>
              <a:t>, CH</a:t>
            </a:r>
          </a:p>
          <a:p>
            <a:r>
              <a:rPr lang="el-GR" sz="1200" dirty="0" smtClean="0"/>
              <a:t>Παρασιτική εγκατάσταση σε κλινική πρωτονοθεραπείας.</a:t>
            </a:r>
          </a:p>
          <a:p>
            <a:r>
              <a:rPr lang="el-GR" sz="1200" dirty="0" smtClean="0"/>
              <a:t>Πρωτόνια: 230 </a:t>
            </a:r>
            <a:r>
              <a:rPr lang="en-GB" sz="1200" dirty="0" smtClean="0"/>
              <a:t>MeV 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8733" y="4576680"/>
            <a:ext cx="27716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CNRAD, CNGS, CERN</a:t>
            </a:r>
          </a:p>
          <a:p>
            <a:r>
              <a:rPr lang="en-GB" sz="1200" dirty="0" smtClean="0"/>
              <a:t>400 GeV/c </a:t>
            </a:r>
            <a:r>
              <a:rPr lang="el-GR" sz="1200" dirty="0" smtClean="0"/>
              <a:t>πρωτόνια σε στόχο άνθρακα/μόλυβδο.</a:t>
            </a:r>
          </a:p>
          <a:p>
            <a:r>
              <a:rPr lang="el-GR" sz="1200" dirty="0" smtClean="0"/>
              <a:t>Μικτό περιβάλλον ακτινοβολίας.</a:t>
            </a:r>
            <a:endParaRPr lang="en-GB" sz="1200" dirty="0" smtClean="0"/>
          </a:p>
          <a:p>
            <a:r>
              <a:rPr lang="en-GB" sz="1200" dirty="0" smtClean="0"/>
              <a:t>(</a:t>
            </a:r>
            <a:r>
              <a:rPr lang="el-GR" sz="1200" i="1" dirty="0" smtClean="0"/>
              <a:t>Πλέον εκτός λειτουργίας</a:t>
            </a:r>
            <a:r>
              <a:rPr lang="el-GR" sz="1200" dirty="0" smtClean="0"/>
              <a:t>)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3114895" y="5069526"/>
            <a:ext cx="33544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CHARM, CERN</a:t>
            </a:r>
          </a:p>
          <a:p>
            <a:r>
              <a:rPr lang="en-GB" sz="1200" dirty="0" smtClean="0"/>
              <a:t>24 GeV/c </a:t>
            </a:r>
            <a:r>
              <a:rPr lang="el-GR" sz="1200" dirty="0" smtClean="0"/>
              <a:t>πρωτόνια σε</a:t>
            </a:r>
            <a:r>
              <a:rPr lang="el-GR" sz="1200" dirty="0"/>
              <a:t> </a:t>
            </a:r>
            <a:r>
              <a:rPr lang="el-GR" sz="1200" dirty="0" smtClean="0"/>
              <a:t>ποικιλία στόχων.</a:t>
            </a:r>
          </a:p>
          <a:p>
            <a:r>
              <a:rPr lang="el-GR" sz="1200" dirty="0" smtClean="0"/>
              <a:t>Μεγάλη ποικιλία περιβάλλοντων ακτινοβολίας.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583884" y="5819058"/>
            <a:ext cx="5903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b="1" i="1" dirty="0" smtClean="0"/>
              <a:t>Και διάφορες άλλες εγκαταστάσεις με νετρόνια, ακτίνες γάμμα, κλπ</a:t>
            </a:r>
            <a:endParaRPr lang="en-GB" sz="1400" b="1" i="1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4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Δοκιμές στους αισθητήρες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5" descr="cryoliteT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3829"/>
            <a:ext cx="4267200" cy="271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plat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77993" y="4241788"/>
            <a:ext cx="2559050" cy="159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3132667" y="4703921"/>
            <a:ext cx="31321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en-US" sz="1200" b="1" dirty="0"/>
              <a:t>Δοκιμές σε αισθητήρες:</a:t>
            </a:r>
            <a:endParaRPr lang="en-US" altLang="en-US" sz="1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altLang="en-US" sz="1200" dirty="0"/>
              <a:t>Θερμοκρασίας</a:t>
            </a:r>
            <a:endParaRPr lang="en-US" alt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altLang="en-US" sz="1200" dirty="0"/>
              <a:t>Πίεσης</a:t>
            </a:r>
            <a:endParaRPr lang="en-US" alt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altLang="en-US" sz="1200" dirty="0"/>
              <a:t>Στάθμης </a:t>
            </a:r>
            <a:r>
              <a:rPr lang="el-GR" altLang="en-US" sz="1200" dirty="0" smtClean="0"/>
              <a:t>υγρού ηλίου</a:t>
            </a:r>
            <a:endParaRPr lang="en-US" altLang="en-US" sz="1200" dirty="0"/>
          </a:p>
        </p:txBody>
      </p:sp>
      <p:sp>
        <p:nvSpPr>
          <p:cNvPr id="15" name="Rectangle 14"/>
          <p:cNvSpPr txBox="1">
            <a:spLocks noChangeArrowheads="1"/>
          </p:cNvSpPr>
          <p:nvPr/>
        </p:nvSpPr>
        <p:spPr>
          <a:xfrm>
            <a:off x="3113843" y="5752557"/>
            <a:ext cx="5572957" cy="503238"/>
          </a:xfrm>
          <a:prstGeom prst="rect">
            <a:avLst/>
          </a:prstGeom>
          <a:noFill/>
          <a:ln/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l-GR" altLang="en-US" sz="1200" i="1" dirty="0" smtClean="0"/>
              <a:t>Δοκιμές στα</a:t>
            </a:r>
            <a:r>
              <a:rPr lang="en-US" altLang="en-US" sz="1200" i="1" dirty="0" smtClean="0"/>
              <a:t> SARA (Grenoble</a:t>
            </a:r>
            <a:r>
              <a:rPr lang="el-GR" altLang="en-US" sz="1200" i="1" dirty="0" smtClean="0"/>
              <a:t>,</a:t>
            </a:r>
            <a:r>
              <a:rPr lang="en-GB" altLang="en-US" sz="1200" i="1" dirty="0" smtClean="0"/>
              <a:t> FR</a:t>
            </a:r>
            <a:r>
              <a:rPr lang="en-US" altLang="en-US" sz="1200" i="1" dirty="0" smtClean="0"/>
              <a:t>) </a:t>
            </a:r>
            <a:r>
              <a:rPr lang="el-GR" altLang="en-US" sz="1200" i="1" dirty="0" smtClean="0"/>
              <a:t>και</a:t>
            </a:r>
            <a:r>
              <a:rPr lang="en-US" altLang="en-US" sz="1200" i="1" dirty="0" smtClean="0"/>
              <a:t> CERI (Orleans, FR)</a:t>
            </a:r>
          </a:p>
          <a:p>
            <a:pPr lvl="1"/>
            <a:endParaRPr lang="en-US" altLang="en-US" sz="300" b="1" i="1" dirty="0"/>
          </a:p>
        </p:txBody>
      </p:sp>
      <p:graphicFrame>
        <p:nvGraphicFramePr>
          <p:cNvPr id="1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7319896"/>
              </p:ext>
            </p:extLst>
          </p:nvPr>
        </p:nvGraphicFramePr>
        <p:xfrm>
          <a:off x="4742897" y="2049696"/>
          <a:ext cx="3571926" cy="21243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6" name="Chart" r:id="rId5" imgW="8648790" imgH="4867408" progId="Excel.Chart.8">
                  <p:embed/>
                </p:oleObj>
              </mc:Choice>
              <mc:Fallback>
                <p:oleObj name="Chart" r:id="rId5" imgW="8648790" imgH="4867408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2897" y="2049696"/>
                        <a:ext cx="3571926" cy="21243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19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"/>
            <a:ext cx="7470648" cy="1143000"/>
          </a:xfrm>
        </p:spPr>
        <p:txBody>
          <a:bodyPr>
            <a:normAutofit/>
          </a:bodyPr>
          <a:lstStyle/>
          <a:p>
            <a:r>
              <a:rPr lang="el-GR" sz="2400" dirty="0" smtClean="0"/>
              <a:t>2 νέες κάρτες για το </a:t>
            </a:r>
            <a:r>
              <a:rPr lang="en-GB" sz="2400" dirty="0" smtClean="0"/>
              <a:t>Run 2</a:t>
            </a:r>
            <a:r>
              <a:rPr lang="el-GR" sz="2400" dirty="0" smtClean="0"/>
              <a:t> του </a:t>
            </a:r>
            <a:r>
              <a:rPr lang="en-GB" sz="2400" dirty="0" smtClean="0"/>
              <a:t>LHC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22946" y="1570946"/>
            <a:ext cx="2772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TT Insulated 1.2KV</a:t>
            </a:r>
          </a:p>
          <a:p>
            <a:pPr algn="ctr"/>
            <a:r>
              <a:rPr lang="en-GB" sz="1600" dirty="0" smtClean="0"/>
              <a:t>(for 600A current leads)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4303" y="1672589"/>
            <a:ext cx="4572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Electrical heaters for the beam screen (EHBS)</a:t>
            </a:r>
            <a:endParaRPr lang="el-GR" sz="1600" dirty="0" smtClean="0"/>
          </a:p>
        </p:txBody>
      </p:sp>
      <p:pic>
        <p:nvPicPr>
          <p:cNvPr id="12" name="Picture 11" descr="\\cern.ch\dfs\Users\n\ntrikoup\Desktop\TWEPP2013\TempForPictures\2013-09-11 17.12.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660" y="2399648"/>
            <a:ext cx="3356530" cy="96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\\cern.ch\dfs\Users\n\ntrikoup\Desktop\TWEPP2013\TempForPictures\2013-09-11 17.16.4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21662" y="3395835"/>
            <a:ext cx="3356528" cy="943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" descr="\\cern.ch\dfs\Users\n\ntrikoup\Desktop\TWEPP2013\TempForPictures\2013-09-11 17.18.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" y="2399648"/>
            <a:ext cx="3437759" cy="961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4" descr="\\cern.ch\dfs\Users\n\ntrikoup\Desktop\TWEPP2013\TempForPictures\2013-09-11 17.18.4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" y="3395836"/>
            <a:ext cx="3437759" cy="943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2939" y="4567386"/>
            <a:ext cx="55626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Για το </a:t>
            </a:r>
            <a:r>
              <a:rPr lang="en-US" sz="1200" dirty="0" smtClean="0"/>
              <a:t>run #2</a:t>
            </a:r>
            <a:r>
              <a:rPr lang="el-GR" sz="1200" dirty="0" smtClean="0"/>
              <a:t> του </a:t>
            </a:r>
            <a:r>
              <a:rPr lang="en-GB" sz="1200" dirty="0" smtClean="0"/>
              <a:t>LHC</a:t>
            </a:r>
            <a:r>
              <a:rPr lang="en-US" sz="1200" dirty="0" smtClean="0"/>
              <a:t>, 2 </a:t>
            </a:r>
            <a:r>
              <a:rPr lang="el-GR" sz="1200" dirty="0" smtClean="0"/>
              <a:t>νέες κάρτες σχεδιάστηκαν και εγκαταστάθηκαν</a:t>
            </a:r>
            <a:r>
              <a:rPr lang="en-US" sz="1200" dirty="0" smtClean="0"/>
              <a:t>.</a:t>
            </a:r>
          </a:p>
          <a:p>
            <a:endParaRPr lang="en-US" sz="1200" dirty="0" smtClean="0"/>
          </a:p>
          <a:p>
            <a:r>
              <a:rPr lang="en-US" sz="1200" u="sng" dirty="0"/>
              <a:t>EHBS</a:t>
            </a:r>
            <a:r>
              <a:rPr lang="en-US" sz="1200" dirty="0"/>
              <a:t> </a:t>
            </a:r>
            <a:r>
              <a:rPr lang="en-US" sz="1200" dirty="0" smtClean="0"/>
              <a:t>(271 </a:t>
            </a:r>
            <a:r>
              <a:rPr lang="el-GR" sz="1200" dirty="0" smtClean="0"/>
              <a:t>κάρτες</a:t>
            </a:r>
            <a:r>
              <a:rPr lang="en-US" sz="1200" dirty="0" smtClean="0"/>
              <a:t>)</a:t>
            </a:r>
            <a:r>
              <a:rPr lang="el-GR" sz="1200" dirty="0" smtClean="0"/>
              <a:t> σε όλον τον επιταχυντή</a:t>
            </a:r>
            <a:r>
              <a:rPr lang="en-GB" sz="1200" dirty="0" smtClean="0"/>
              <a:t>.</a:t>
            </a:r>
            <a:endParaRPr lang="en-US" sz="1200" dirty="0" smtClean="0"/>
          </a:p>
          <a:p>
            <a:r>
              <a:rPr lang="en-US" sz="1200" u="sng" dirty="0" smtClean="0"/>
              <a:t>TT cards</a:t>
            </a:r>
            <a:r>
              <a:rPr lang="en-US" sz="1200" dirty="0" smtClean="0"/>
              <a:t> (765 </a:t>
            </a:r>
            <a:r>
              <a:rPr lang="el-GR" sz="1200" dirty="0"/>
              <a:t>κάρτες</a:t>
            </a:r>
            <a:r>
              <a:rPr lang="en-US" sz="1200" dirty="0" smtClean="0"/>
              <a:t>) </a:t>
            </a:r>
            <a:r>
              <a:rPr lang="el-GR" sz="1200" dirty="0" smtClean="0"/>
              <a:t>σε περιοχές με χαμηλότερη ακτινοβολία</a:t>
            </a:r>
            <a:r>
              <a:rPr lang="en-US" sz="1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666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Επιλογή ηλεκτρονικών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567" y="1186042"/>
            <a:ext cx="1637859" cy="21838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34749" y="1433973"/>
            <a:ext cx="2183811" cy="16879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0467" y="3417114"/>
            <a:ext cx="37523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200" dirty="0" smtClean="0"/>
              <a:t>Κοινά ηλεκτρονικά</a:t>
            </a:r>
          </a:p>
          <a:p>
            <a:pPr algn="ctr"/>
            <a:r>
              <a:rPr lang="en-GB" sz="1200" dirty="0" smtClean="0"/>
              <a:t>Commercial Of The Shelf (COTS)</a:t>
            </a:r>
            <a:endParaRPr lang="el-GR" sz="1200" dirty="0" smtClean="0"/>
          </a:p>
          <a:p>
            <a:pPr algn="ctr"/>
            <a:endParaRPr lang="el-GR" sz="1200" dirty="0"/>
          </a:p>
          <a:p>
            <a:pPr marL="266700">
              <a:tabLst>
                <a:tab pos="719138" algn="l"/>
              </a:tabLst>
            </a:pPr>
            <a:r>
              <a:rPr lang="el-GR" sz="1200" dirty="0" smtClean="0"/>
              <a:t>+  	$ (€), Φθηνά</a:t>
            </a:r>
          </a:p>
          <a:p>
            <a:pPr marL="266700">
              <a:tabLst>
                <a:tab pos="719138" algn="l"/>
              </a:tabLst>
            </a:pPr>
            <a:r>
              <a:rPr lang="el-GR" sz="1200" dirty="0" smtClean="0"/>
              <a:t>- 	Αμφίβολη ανθεκτικότητα στην ακτινοβολία</a:t>
            </a:r>
          </a:p>
          <a:p>
            <a:pPr marL="266700">
              <a:tabLst>
                <a:tab pos="719138" algn="l"/>
              </a:tabLst>
            </a:pPr>
            <a:r>
              <a:rPr lang="el-GR" sz="1200" dirty="0" smtClean="0"/>
              <a:t>- 	Αναγκαίες δοκιμές</a:t>
            </a:r>
          </a:p>
          <a:p>
            <a:pPr marL="266700">
              <a:tabLst>
                <a:tab pos="719138" algn="l"/>
              </a:tabLst>
            </a:pPr>
            <a:r>
              <a:rPr lang="el-GR" sz="1200" dirty="0" smtClean="0"/>
              <a:t>+	Διαθεσιμότητα</a:t>
            </a:r>
          </a:p>
          <a:p>
            <a:pPr marL="266700">
              <a:tabLst>
                <a:tab pos="719138" algn="l"/>
              </a:tabLst>
            </a:pPr>
            <a:r>
              <a:rPr lang="el-GR" sz="1200" dirty="0" smtClean="0"/>
              <a:t>+	Χωρίς περιορισμούς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312753" y="3417114"/>
            <a:ext cx="420948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200" dirty="0" smtClean="0"/>
              <a:t>Σχεδιασμενα ηλεκτρονικά</a:t>
            </a:r>
          </a:p>
          <a:p>
            <a:pPr algn="ctr"/>
            <a:r>
              <a:rPr lang="el-GR" sz="1200" dirty="0" smtClean="0"/>
              <a:t>για ανθεκτικότητα στην ακτινοβολία</a:t>
            </a:r>
          </a:p>
          <a:p>
            <a:pPr algn="ctr"/>
            <a:endParaRPr lang="el-GR" sz="1200" dirty="0" smtClean="0"/>
          </a:p>
          <a:p>
            <a:pPr marL="266700">
              <a:tabLst>
                <a:tab pos="719138" algn="l"/>
              </a:tabLst>
            </a:pPr>
            <a:r>
              <a:rPr lang="el-GR" sz="1200" dirty="0"/>
              <a:t>+  	</a:t>
            </a:r>
            <a:r>
              <a:rPr lang="el-GR" sz="1200" dirty="0" smtClean="0"/>
              <a:t>$$$ </a:t>
            </a:r>
            <a:r>
              <a:rPr lang="el-GR" sz="1200" dirty="0"/>
              <a:t>(</a:t>
            </a:r>
            <a:r>
              <a:rPr lang="el-GR" sz="1200" dirty="0" smtClean="0"/>
              <a:t>€</a:t>
            </a:r>
            <a:r>
              <a:rPr lang="el-GR" sz="1200" dirty="0"/>
              <a:t> </a:t>
            </a:r>
            <a:r>
              <a:rPr lang="el-GR" sz="1200" dirty="0" smtClean="0"/>
              <a:t>€</a:t>
            </a:r>
            <a:r>
              <a:rPr lang="el-GR" sz="1200" dirty="0"/>
              <a:t> €</a:t>
            </a:r>
            <a:r>
              <a:rPr lang="el-GR" sz="1200" dirty="0" smtClean="0"/>
              <a:t>), Ακριβά</a:t>
            </a:r>
            <a:endParaRPr lang="el-GR" sz="1200" dirty="0"/>
          </a:p>
          <a:p>
            <a:pPr marL="266700">
              <a:tabLst>
                <a:tab pos="719138" algn="l"/>
              </a:tabLst>
            </a:pPr>
            <a:r>
              <a:rPr lang="el-GR" sz="1200" dirty="0" smtClean="0"/>
              <a:t>+ </a:t>
            </a:r>
            <a:r>
              <a:rPr lang="el-GR" sz="1200" dirty="0"/>
              <a:t>	</a:t>
            </a:r>
            <a:r>
              <a:rPr lang="el-GR" sz="1200" dirty="0" smtClean="0"/>
              <a:t>Ανθεκτικά στην ακτινοβολία</a:t>
            </a:r>
            <a:endParaRPr lang="el-GR" sz="1200" dirty="0"/>
          </a:p>
          <a:p>
            <a:pPr marL="266700">
              <a:tabLst>
                <a:tab pos="719138" algn="l"/>
              </a:tabLst>
            </a:pPr>
            <a:r>
              <a:rPr lang="el-GR" sz="1200" dirty="0" smtClean="0"/>
              <a:t>+ </a:t>
            </a:r>
            <a:r>
              <a:rPr lang="el-GR" sz="1200" dirty="0"/>
              <a:t>	</a:t>
            </a:r>
            <a:r>
              <a:rPr lang="el-GR" sz="1200" dirty="0" smtClean="0"/>
              <a:t>Απαιτούνται ελάχιστες δοκιμές</a:t>
            </a:r>
            <a:endParaRPr lang="el-GR" sz="1200" dirty="0"/>
          </a:p>
          <a:p>
            <a:pPr marL="266700">
              <a:tabLst>
                <a:tab pos="719138" algn="l"/>
              </a:tabLst>
            </a:pPr>
            <a:r>
              <a:rPr lang="el-GR" sz="1200" dirty="0" smtClean="0"/>
              <a:t>-</a:t>
            </a:r>
            <a:r>
              <a:rPr lang="el-GR" sz="1200" dirty="0"/>
              <a:t>	Διαθεσιμότητα</a:t>
            </a:r>
          </a:p>
          <a:p>
            <a:pPr marL="266700">
              <a:tabLst>
                <a:tab pos="719138" algn="l"/>
              </a:tabLst>
            </a:pPr>
            <a:r>
              <a:rPr lang="el-GR" sz="1200" dirty="0" smtClean="0"/>
              <a:t>- -</a:t>
            </a:r>
            <a:r>
              <a:rPr lang="el-GR" sz="1200" dirty="0"/>
              <a:t>	</a:t>
            </a:r>
            <a:r>
              <a:rPr lang="el-GR" sz="1200" dirty="0" smtClean="0"/>
              <a:t>Περιορισμοί περί όπλων</a:t>
            </a:r>
            <a:r>
              <a:rPr lang="en-GB" sz="1200" dirty="0" smtClean="0"/>
              <a:t>*</a:t>
            </a:r>
          </a:p>
          <a:p>
            <a:pPr marL="266700">
              <a:tabLst>
                <a:tab pos="719138" algn="l"/>
              </a:tabLst>
            </a:pPr>
            <a:r>
              <a:rPr lang="en-GB" sz="1200" i="1" dirty="0" smtClean="0"/>
              <a:t>	* ITAR (</a:t>
            </a:r>
            <a:r>
              <a:rPr lang="en-GB" sz="1200" i="1" dirty="0"/>
              <a:t>International Traffic in Arms </a:t>
            </a:r>
            <a:r>
              <a:rPr lang="en-GB" sz="1200" i="1" dirty="0" smtClean="0"/>
              <a:t>Regulations)</a:t>
            </a:r>
            <a:endParaRPr lang="en-GB" sz="12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37248" y="5145555"/>
            <a:ext cx="815466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Προσπάθεια για χρήση μόνο </a:t>
            </a:r>
            <a:r>
              <a:rPr lang="en-GB" sz="1200" dirty="0" smtClean="0"/>
              <a:t>COTS </a:t>
            </a:r>
            <a:r>
              <a:rPr lang="el-GR" sz="1200" dirty="0" smtClean="0"/>
              <a:t>λόγω μεγάλου αριθμού εξαρτημάτων και κόστους.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Οι εταιρείες ανθεκτικών ηλεκτρονικών δεν ξέρουν πως να κοστολογήσουν μεγάλες ποσότητες.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Αφίβολή η τελική έγκριση και η μελλοντική διαθεσιμότητα των ανθεκτικών ηλεκτρονικών.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Επιλογή ανθεκτικών ηλεκτρονικών μονο σε εξαιρετικές περιπτώσεις.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Η ανθεκτικότητα των κοινών ηλεκτρονικών εξαρτάται από τη σειρά παραγωγής ακόμη κι εντός της ίδιας εταιρ</a:t>
            </a:r>
            <a:r>
              <a:rPr lang="el-GR" sz="1200" dirty="0"/>
              <a:t>ε</a:t>
            </a:r>
            <a:r>
              <a:rPr lang="el-GR" sz="1200" dirty="0" smtClean="0"/>
              <a:t>ίας.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09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Δοκιμές μεμονωμένων ηλεκτρονικών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197" name="Picture 5" descr="\\cern.ch\dfs\Users\n\ntrikoup\Desktop\LD2IC\VSC\Presentation\Images\EHBS\CNRAD\RadiationArea-MOSFET_FPG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9132" y="1325879"/>
            <a:ext cx="1974580" cy="2706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\\cern.ch\dfs\Users\n\ntrikoup\Desktop\LD2IC\VSC\Presentation\Images\EHBS\CNRAD\SupervisionSoftware_12_09_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959" y="1325879"/>
            <a:ext cx="2465501" cy="1386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54330" y="4134902"/>
            <a:ext cx="2119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0055A0"/>
                </a:solidFill>
              </a:rPr>
              <a:t>CNRAD/CNGS</a:t>
            </a:r>
          </a:p>
          <a:p>
            <a:pPr algn="ctr"/>
            <a:r>
              <a:rPr lang="en-GB" sz="1200" dirty="0" smtClean="0">
                <a:solidFill>
                  <a:srgbClr val="0055A0"/>
                </a:solidFill>
              </a:rPr>
              <a:t>Mixed-Field</a:t>
            </a:r>
          </a:p>
          <a:p>
            <a:pPr algn="ctr"/>
            <a:r>
              <a:rPr lang="en-GB" sz="1200" dirty="0" smtClean="0">
                <a:solidFill>
                  <a:srgbClr val="0055A0"/>
                </a:solidFill>
              </a:rPr>
              <a:t>JUN-DEC/2012</a:t>
            </a:r>
            <a:endParaRPr lang="en-GB" sz="1200" dirty="0">
              <a:solidFill>
                <a:srgbClr val="0055A0"/>
              </a:solidFill>
            </a:endParaRPr>
          </a:p>
        </p:txBody>
      </p:sp>
      <p:pic>
        <p:nvPicPr>
          <p:cNvPr id="8201" name="Picture 9" descr="\\cern.ch\dfs\Users\n\ntrikoup\Desktop\LD2IC\VSC\Presentation\Images\EHBS\CNRAD\2012-06-28 15.42.1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484959" y="2818039"/>
            <a:ext cx="1235396" cy="1943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\\cern.ch\dfs\Users\n\ntrikoup\Desktop\CERN\Projects\PSI_AnalogSwitches\PSI\PSI_Photos\2013-02-25 11.26.3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758" y="1362834"/>
            <a:ext cx="1399597" cy="1866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\\cern.ch\dfs\Users\n\ntrikoup\Desktop\CERN\Projects\PSI_Jul\PSI_2\2013-07-20 17.57.25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74970" y="3920490"/>
            <a:ext cx="3138385" cy="153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266495" y="5505274"/>
            <a:ext cx="35433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0055A0"/>
                </a:solidFill>
              </a:rPr>
              <a:t>Multiple components</a:t>
            </a:r>
          </a:p>
          <a:p>
            <a:pPr algn="ctr"/>
            <a:r>
              <a:rPr lang="en-GB" sz="1200" dirty="0">
                <a:solidFill>
                  <a:srgbClr val="0055A0"/>
                </a:solidFill>
              </a:rPr>
              <a:t>PSI, JUL/2013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783326" y="3242519"/>
            <a:ext cx="31584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0055A0"/>
                </a:solidFill>
              </a:rPr>
              <a:t>PSI </a:t>
            </a:r>
            <a:r>
              <a:rPr lang="en-GB" sz="1200" dirty="0">
                <a:solidFill>
                  <a:srgbClr val="0055A0"/>
                </a:solidFill>
              </a:rPr>
              <a:t>(230 MeV </a:t>
            </a:r>
            <a:r>
              <a:rPr lang="en-GB" sz="1200" dirty="0" smtClean="0">
                <a:solidFill>
                  <a:srgbClr val="0055A0"/>
                </a:solidFill>
              </a:rPr>
              <a:t>p) FEB/2013</a:t>
            </a:r>
          </a:p>
          <a:p>
            <a:pPr algn="ctr"/>
            <a:r>
              <a:rPr lang="en-GB" sz="1200" i="1" dirty="0" smtClean="0">
                <a:solidFill>
                  <a:srgbClr val="0055A0"/>
                </a:solidFill>
              </a:rPr>
              <a:t>(TID, SEE, DD)</a:t>
            </a:r>
          </a:p>
        </p:txBody>
      </p:sp>
      <p:pic>
        <p:nvPicPr>
          <p:cNvPr id="17" name="Picture 9" descr="\\cern.ch\dfs\Users\n\ntrikoup\Desktop\CERN\Projects\PSI_Jul\PSI_2\2013-07-20 18.55.52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57752" y="1362833"/>
            <a:ext cx="930275" cy="1866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83239" y="5163626"/>
            <a:ext cx="4556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b="1" dirty="0" smtClean="0"/>
              <a:t>Η εύρεση ανθεκτικού </a:t>
            </a:r>
            <a:r>
              <a:rPr lang="en-GB" sz="1200" b="1" dirty="0" smtClean="0"/>
              <a:t>COTS </a:t>
            </a:r>
            <a:r>
              <a:rPr lang="el-GR" sz="1200" b="1" dirty="0" smtClean="0"/>
              <a:t>πολυπλέκτη οδήγησε σε εξοικονόνηση</a:t>
            </a:r>
            <a:r>
              <a:rPr lang="en-GB" sz="1200" b="1" dirty="0" smtClean="0"/>
              <a:t> &gt;450 CHF</a:t>
            </a:r>
            <a:r>
              <a:rPr lang="el-GR" sz="1200" b="1" dirty="0" smtClean="0"/>
              <a:t>/κάρτα</a:t>
            </a:r>
            <a:endParaRPr lang="en-GB" sz="1200" b="1" dirty="0" smtClean="0"/>
          </a:p>
          <a:p>
            <a:r>
              <a:rPr lang="el-GR" sz="1200" b="1" dirty="0" smtClean="0"/>
              <a:t>Σε ένα προτζεκτ:</a:t>
            </a:r>
            <a:r>
              <a:rPr lang="en-GB" sz="1200" b="1" dirty="0" smtClean="0"/>
              <a:t> 200 KCHF.</a:t>
            </a:r>
            <a:endParaRPr lang="en-GB" sz="1200" b="1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8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>
            <a:noAutofit/>
          </a:bodyPr>
          <a:lstStyle/>
          <a:p>
            <a:r>
              <a:rPr lang="el-GR" sz="2000" dirty="0" smtClean="0"/>
              <a:t>Επίδραση ακρινοβολίας στα ηλεκτρικά χαρακτηριστικά - παραδείγματα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4" descr="SEE_AD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227" y="4023398"/>
            <a:ext cx="2762292" cy="161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68" y="3692105"/>
            <a:ext cx="2621119" cy="1973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68" y="1644182"/>
            <a:ext cx="3291820" cy="1845262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931" y="1713554"/>
            <a:ext cx="3143250" cy="2036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335" y="3929243"/>
            <a:ext cx="2225040" cy="1519555"/>
          </a:xfrm>
          <a:prstGeom prst="rect">
            <a:avLst/>
          </a:prstGeom>
          <a:noFill/>
        </p:spPr>
      </p:pic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27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Δοκιμές στο πρωτότυπο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27650" name="Picture 2" descr="\\cern.ch\dfs\Users\n\ntrikoup\Desktop\CERN\Projects\PSI_2-4NOV\PSI_02_04_NOV_2013_CI_copyFromPresentations\2013-11-02 19.41.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7676" y="1469998"/>
            <a:ext cx="2913460" cy="1775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\\cern.ch\dfs\Users\n\ntrikoup\Desktop\CERN\Projects\PSI_2-4NOV\PSI_02_04_NOV_2013_CI_copyFromPresentations\2013-11-02 19.39.5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7675" y="3486316"/>
            <a:ext cx="2913460" cy="1453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177" y="1286102"/>
            <a:ext cx="4048125" cy="1102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37176" y="2371719"/>
            <a:ext cx="40481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0055A0"/>
                </a:solidFill>
              </a:rPr>
              <a:t>Prototype </a:t>
            </a:r>
            <a:r>
              <a:rPr lang="en-GB" sz="1200" dirty="0" smtClean="0">
                <a:solidFill>
                  <a:srgbClr val="0055A0"/>
                </a:solidFill>
              </a:rPr>
              <a:t>board</a:t>
            </a:r>
          </a:p>
          <a:p>
            <a:pPr algn="ctr"/>
            <a:r>
              <a:rPr lang="en-GB" sz="1200" dirty="0" smtClean="0">
                <a:solidFill>
                  <a:srgbClr val="0055A0"/>
                </a:solidFill>
              </a:rPr>
              <a:t>PSI</a:t>
            </a:r>
            <a:r>
              <a:rPr lang="en-GB" sz="1200" dirty="0">
                <a:solidFill>
                  <a:srgbClr val="0055A0"/>
                </a:solidFill>
              </a:rPr>
              <a:t>, NOV/2013</a:t>
            </a:r>
          </a:p>
        </p:txBody>
      </p:sp>
      <p:sp>
        <p:nvSpPr>
          <p:cNvPr id="58" name="Rectangle 57"/>
          <p:cNvSpPr/>
          <p:nvPr/>
        </p:nvSpPr>
        <p:spPr>
          <a:xfrm>
            <a:off x="3648990" y="3628464"/>
            <a:ext cx="2828968" cy="191092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3648990" y="4137085"/>
            <a:ext cx="277146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/>
              <a:t>Triple Modular Redundancy (TMR)</a:t>
            </a:r>
          </a:p>
          <a:p>
            <a:pPr algn="ctr"/>
            <a:r>
              <a:rPr lang="el-GR" sz="1100" dirty="0" smtClean="0"/>
              <a:t>Κωδικοποίηση, Φιλτράρισμα,</a:t>
            </a:r>
            <a:endParaRPr lang="en-GB" sz="1100" dirty="0" smtClean="0"/>
          </a:p>
          <a:p>
            <a:pPr algn="ctr"/>
            <a:r>
              <a:rPr lang="en-GB" sz="1100" dirty="0" smtClean="0"/>
              <a:t>Safe state-machines</a:t>
            </a:r>
            <a:r>
              <a:rPr lang="el-GR" sz="1100" dirty="0" smtClean="0"/>
              <a:t>, </a:t>
            </a:r>
            <a:r>
              <a:rPr lang="en-GB" sz="1100" dirty="0" smtClean="0"/>
              <a:t>Watchdogs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3006067" y="5687151"/>
            <a:ext cx="4782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+ </a:t>
            </a:r>
            <a:r>
              <a:rPr lang="el-GR" sz="1200" dirty="0" smtClean="0"/>
              <a:t>άλλα</a:t>
            </a:r>
            <a:r>
              <a:rPr lang="en-GB" sz="1200" dirty="0" smtClean="0"/>
              <a:t> (</a:t>
            </a:r>
            <a:r>
              <a:rPr lang="el-GR" sz="1200" dirty="0" smtClean="0"/>
              <a:t>πχ. </a:t>
            </a:r>
            <a:r>
              <a:rPr lang="en-GB" sz="1200" dirty="0" err="1" smtClean="0"/>
              <a:t>Antifuse</a:t>
            </a:r>
            <a:r>
              <a:rPr lang="en-GB" sz="1200" dirty="0" smtClean="0"/>
              <a:t> FPGA, down-clocking, safe </a:t>
            </a:r>
            <a:r>
              <a:rPr lang="en-GB" sz="1200" dirty="0" err="1" smtClean="0"/>
              <a:t>statemachines</a:t>
            </a:r>
            <a:r>
              <a:rPr lang="en-GB" sz="1200" dirty="0" smtClean="0"/>
              <a:t>, …)</a:t>
            </a:r>
            <a:endParaRPr lang="en-GB" sz="1200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3648990" y="4736326"/>
            <a:ext cx="2828968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215730" y="4725571"/>
            <a:ext cx="16433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100" dirty="0" smtClean="0"/>
              <a:t>Λογισμικό/Φιλτράρισμα</a:t>
            </a:r>
            <a:endParaRPr lang="en-GB" sz="1100" dirty="0"/>
          </a:p>
        </p:txBody>
      </p:sp>
      <p:sp>
        <p:nvSpPr>
          <p:cNvPr id="63" name="TextBox 62"/>
          <p:cNvSpPr txBox="1"/>
          <p:nvPr/>
        </p:nvSpPr>
        <p:spPr>
          <a:xfrm>
            <a:off x="4132508" y="5022649"/>
            <a:ext cx="17956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100" dirty="0" smtClean="0"/>
              <a:t>Επανεκκίνηση λογισμικού</a:t>
            </a:r>
            <a:endParaRPr lang="en-GB" sz="1100" dirty="0"/>
          </a:p>
        </p:txBody>
      </p:sp>
      <p:sp>
        <p:nvSpPr>
          <p:cNvPr id="64" name="TextBox 63"/>
          <p:cNvSpPr txBox="1"/>
          <p:nvPr/>
        </p:nvSpPr>
        <p:spPr>
          <a:xfrm>
            <a:off x="4254195" y="5284950"/>
            <a:ext cx="15664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100" dirty="0" smtClean="0"/>
              <a:t>Διακοπή τροφοδοσίας</a:t>
            </a:r>
            <a:endParaRPr lang="en-GB" sz="1100" dirty="0"/>
          </a:p>
        </p:txBody>
      </p:sp>
      <p:cxnSp>
        <p:nvCxnSpPr>
          <p:cNvPr id="65" name="Straight Connector 64"/>
          <p:cNvCxnSpPr/>
          <p:nvPr/>
        </p:nvCxnSpPr>
        <p:spPr>
          <a:xfrm>
            <a:off x="3646501" y="5022649"/>
            <a:ext cx="2831457" cy="3595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646501" y="5292570"/>
            <a:ext cx="2831457" cy="13186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ight Brace 66"/>
          <p:cNvSpPr/>
          <p:nvPr/>
        </p:nvSpPr>
        <p:spPr>
          <a:xfrm>
            <a:off x="6553752" y="4137085"/>
            <a:ext cx="395246" cy="589684"/>
          </a:xfrm>
          <a:prstGeom prst="rightBrace">
            <a:avLst>
              <a:gd name="adj1" fmla="val 35427"/>
              <a:gd name="adj2" fmla="val 50000"/>
            </a:avLst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6888715" y="4296994"/>
            <a:ext cx="21764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200" dirty="0" smtClean="0"/>
              <a:t>Διορθώσεις λογισμικό κάρτας</a:t>
            </a:r>
            <a:endParaRPr lang="en-GB" sz="1200" dirty="0" smtClean="0"/>
          </a:p>
        </p:txBody>
      </p:sp>
      <p:sp>
        <p:nvSpPr>
          <p:cNvPr id="69" name="TextBox 68"/>
          <p:cNvSpPr txBox="1"/>
          <p:nvPr/>
        </p:nvSpPr>
        <p:spPr>
          <a:xfrm>
            <a:off x="3909465" y="3021802"/>
            <a:ext cx="2241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400" dirty="0" smtClean="0"/>
              <a:t>Τεχνικές μείωσης</a:t>
            </a:r>
          </a:p>
          <a:p>
            <a:pPr algn="ctr"/>
            <a:r>
              <a:rPr lang="el-GR" sz="1400" dirty="0" smtClean="0"/>
              <a:t>επιπτώσεων ακτινοβολίας</a:t>
            </a:r>
            <a:endParaRPr lang="en-GB" sz="1400" dirty="0"/>
          </a:p>
        </p:txBody>
      </p:sp>
      <p:sp>
        <p:nvSpPr>
          <p:cNvPr id="70" name="Right Brace 69"/>
          <p:cNvSpPr/>
          <p:nvPr/>
        </p:nvSpPr>
        <p:spPr>
          <a:xfrm>
            <a:off x="6591852" y="5026244"/>
            <a:ext cx="395246" cy="513143"/>
          </a:xfrm>
          <a:prstGeom prst="rightBrace">
            <a:avLst>
              <a:gd name="adj1" fmla="val 35427"/>
              <a:gd name="adj2" fmla="val 50000"/>
            </a:avLst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7003293" y="5134448"/>
            <a:ext cx="1588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200" dirty="0" smtClean="0"/>
              <a:t>Παρεμβάσεις ειδικού</a:t>
            </a:r>
            <a:endParaRPr lang="en-GB" sz="1200" dirty="0" smtClean="0"/>
          </a:p>
        </p:txBody>
      </p:sp>
      <p:sp>
        <p:nvSpPr>
          <p:cNvPr id="72" name="TextBox 71"/>
          <p:cNvSpPr txBox="1"/>
          <p:nvPr/>
        </p:nvSpPr>
        <p:spPr>
          <a:xfrm>
            <a:off x="6630556" y="4727780"/>
            <a:ext cx="14723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200" dirty="0" smtClean="0"/>
              <a:t>Ανώτερο λογισμικό</a:t>
            </a:r>
            <a:endParaRPr lang="en-GB" sz="1200" dirty="0" smtClean="0"/>
          </a:p>
        </p:txBody>
      </p:sp>
      <p:sp>
        <p:nvSpPr>
          <p:cNvPr id="2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3648990" y="4137085"/>
            <a:ext cx="2828968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111509" y="3698049"/>
            <a:ext cx="18822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100" dirty="0" smtClean="0"/>
              <a:t>Κατάλληλα περιθώρια</a:t>
            </a:r>
          </a:p>
          <a:p>
            <a:pPr algn="ctr"/>
            <a:r>
              <a:rPr lang="el-GR" sz="1100" dirty="0" smtClean="0"/>
              <a:t>στην ηλεκτρονική σχεδίαση</a:t>
            </a:r>
            <a:endParaRPr lang="en-GB" sz="1100" dirty="0"/>
          </a:p>
        </p:txBody>
      </p:sp>
      <p:sp>
        <p:nvSpPr>
          <p:cNvPr id="28" name="TextBox 27"/>
          <p:cNvSpPr txBox="1"/>
          <p:nvPr/>
        </p:nvSpPr>
        <p:spPr>
          <a:xfrm>
            <a:off x="7004803" y="3742928"/>
            <a:ext cx="816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200" dirty="0" smtClean="0"/>
              <a:t>Σχεδίαση</a:t>
            </a:r>
            <a:endParaRPr lang="en-GB" sz="1200" dirty="0" smtClean="0"/>
          </a:p>
        </p:txBody>
      </p:sp>
      <p:sp>
        <p:nvSpPr>
          <p:cNvPr id="29" name="Right Brace 28"/>
          <p:cNvSpPr/>
          <p:nvPr/>
        </p:nvSpPr>
        <p:spPr>
          <a:xfrm>
            <a:off x="6553752" y="3628464"/>
            <a:ext cx="395246" cy="497690"/>
          </a:xfrm>
          <a:prstGeom prst="rightBrace">
            <a:avLst>
              <a:gd name="adj1" fmla="val 35427"/>
              <a:gd name="adj2" fmla="val 50000"/>
            </a:avLst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18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"/>
            <a:ext cx="8229600" cy="1143000"/>
          </a:xfrm>
        </p:spPr>
        <p:txBody>
          <a:bodyPr>
            <a:normAutofit/>
          </a:bodyPr>
          <a:lstStyle/>
          <a:p>
            <a:r>
              <a:rPr lang="el-GR" sz="2000" dirty="0" smtClean="0"/>
              <a:t>Επιβεβαίωση ανθεκτικότητας (στην ακτινοβολία) σειράς παραγωγής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  <p:pic>
        <p:nvPicPr>
          <p:cNvPr id="4098" name="Picture 2" descr="\\cern.ch\dfs\Users\n\ntrikoup\Desktop\CHARM\IMG_07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4" y="1739211"/>
            <a:ext cx="3319014" cy="2489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cern.ch\dfs\Users\n\ntrikoup\Desktop\CHARM\IMG_047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76606" y="1739210"/>
            <a:ext cx="3539808" cy="2489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82333" y="4483293"/>
            <a:ext cx="4748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/>
              <a:t>Δοκιμές στο </a:t>
            </a:r>
            <a:r>
              <a:rPr lang="en-GB" sz="1400" dirty="0" smtClean="0"/>
              <a:t>CHARM, CERN</a:t>
            </a:r>
            <a:r>
              <a:rPr lang="el-GR" sz="1400" dirty="0" smtClean="0"/>
              <a:t> σε στατιστικό δείγμα καρτών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8568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387242" cy="1143000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Επιβεβαίωση καλής λειτουργίας και </a:t>
            </a:r>
            <a:r>
              <a:rPr lang="el-GR" sz="2400" dirty="0"/>
              <a:t>έ</a:t>
            </a:r>
            <a:r>
              <a:rPr lang="el-GR" sz="2400" dirty="0" smtClean="0"/>
              <a:t>γκριση για παραγωγή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9219" name="Picture 3" descr="\\cern.ch\dfs\Users\n\ntrikoup\Desktop\LD2IC\VSC\Presentation\Images\EHBS\2014-01-16 12.38.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149" y="3551685"/>
            <a:ext cx="1837585" cy="137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\\cern.ch\dfs\Users\n\ntrikoup\Desktop\LD2IC\VSC\Presentation\Images\EHBS\Validation\IMG_247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93676" y="1580245"/>
            <a:ext cx="2119528" cy="189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\\cern.ch\dfs\Users\n\ntrikoup\Desktop\LD2IC\VSC\Presentation\Images\EHBS\Validation\2014-06-03 13.46.5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220" y="1580244"/>
            <a:ext cx="2512222" cy="3349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\\cern.ch\dfs\Users\n\ntrikoup\Desktop\LD2IC\VSC\Presentation\Images\EHBS\Validation\2014-01-16 12.46.2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41" y="1581617"/>
            <a:ext cx="2511193" cy="334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86136" y="5032124"/>
            <a:ext cx="4862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Testing EHBS at P8 (UA87; QYC01&amp;QYC04)</a:t>
            </a:r>
          </a:p>
          <a:p>
            <a:r>
              <a:rPr lang="en-GB" sz="1200" dirty="0" smtClean="0"/>
              <a:t>crates with long cables (50m&amp;100m) and external load.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92893" y="4976577"/>
            <a:ext cx="2390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Remote online tests</a:t>
            </a:r>
          </a:p>
          <a:p>
            <a:pPr algn="ctr"/>
            <a:r>
              <a:rPr lang="en-GB" sz="1200" dirty="0" smtClean="0"/>
              <a:t>and PLC tests.</a:t>
            </a:r>
            <a:endParaRPr lang="en-GB" sz="1200" i="1" dirty="0" smtClean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44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Σ</a:t>
            </a:r>
            <a:r>
              <a:rPr lang="el-GR" sz="2400" dirty="0"/>
              <a:t>ύ</a:t>
            </a:r>
            <a:r>
              <a:rPr lang="el-GR" sz="2400" dirty="0" smtClean="0"/>
              <a:t>νοψη θεμάτων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7847" y="2636520"/>
            <a:ext cx="653435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LHC, </a:t>
            </a:r>
            <a:r>
              <a:rPr lang="el-GR" sz="1400" dirty="0" smtClean="0"/>
              <a:t>διπολικοί μαγνήτες</a:t>
            </a:r>
            <a:r>
              <a:rPr lang="en-GB" sz="1400" dirty="0" smtClean="0"/>
              <a:t> </a:t>
            </a:r>
            <a:r>
              <a:rPr lang="el-GR" sz="1400" dirty="0" smtClean="0"/>
              <a:t>και υπεραγωγιμότητα</a:t>
            </a:r>
            <a:r>
              <a:rPr lang="en-GB" sz="1400" dirty="0" smtClean="0"/>
              <a:t>.</a:t>
            </a:r>
            <a:endParaRPr lang="el-G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400" dirty="0" smtClean="0"/>
              <a:t>Κρυογενικά υγρά, υπέρρευστο ήλιο και εφαρμογή στον </a:t>
            </a:r>
            <a:r>
              <a:rPr lang="en-GB" sz="1400" dirty="0" smtClean="0"/>
              <a:t>LHC.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400" dirty="0" smtClean="0"/>
              <a:t>Κρυογενικοί αισθητήρες</a:t>
            </a:r>
            <a:r>
              <a:rPr lang="en-GB" sz="1400" dirty="0" smtClean="0"/>
              <a:t>.</a:t>
            </a:r>
            <a:endParaRPr lang="el-G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400" dirty="0" smtClean="0"/>
              <a:t>Επιπτώσεις της ακτινοβολία</a:t>
            </a:r>
            <a:r>
              <a:rPr lang="el-GR" sz="1400" dirty="0"/>
              <a:t>ς</a:t>
            </a:r>
            <a:r>
              <a:rPr lang="el-GR" sz="1400" dirty="0" smtClean="0"/>
              <a:t> στα ηλεκτρονικά</a:t>
            </a:r>
            <a:r>
              <a:rPr lang="en-GB" sz="1400" dirty="0" smtClean="0"/>
              <a:t>.</a:t>
            </a:r>
            <a:endParaRPr lang="el-G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400" dirty="0" smtClean="0"/>
              <a:t>Σχεδίαση ανθε</a:t>
            </a:r>
            <a:r>
              <a:rPr lang="el-GR" sz="1400" dirty="0"/>
              <a:t>κ</a:t>
            </a:r>
            <a:r>
              <a:rPr lang="el-GR" sz="1400" dirty="0" smtClean="0"/>
              <a:t>τικών ηλεκτρονικών συστημάτων για τα κρυογενικά του </a:t>
            </a:r>
            <a:r>
              <a:rPr lang="en-GB" sz="1400" dirty="0" smtClean="0"/>
              <a:t>LHC.</a:t>
            </a:r>
            <a:endParaRPr lang="el-GR" sz="1400" dirty="0" smtClean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00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Οθόνες απεικόνισης και χειρισμού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1267" name="Picture 3" descr="\\cern.ch\dfs\Users\n\ntrikoup\Desktop\LD2IC\VSC\Presentation\Images\EHBS\Channel_Expert_Vi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950" y="1238359"/>
            <a:ext cx="2458366" cy="209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\\cern.ch\dfs\Users\n\ntrikoup\Desktop\LD2IC\VSC\Presentation\Images\EHBS\Channel_Diag_Expert_Vie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094" y="3743335"/>
            <a:ext cx="2404079" cy="1954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2815" y="5339943"/>
            <a:ext cx="4602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Οθόνες χειριστών, αυτοματοποιημένο σύστημα, 1 χειριστής 24/7.</a:t>
            </a:r>
            <a:endParaRPr lang="en-GB" sz="1200" dirty="0" smtClean="0"/>
          </a:p>
          <a:p>
            <a:r>
              <a:rPr lang="el-GR" sz="1200" dirty="0"/>
              <a:t>Στόχος: Συνεχής διαθεσιμότητα χωρίς </a:t>
            </a:r>
            <a:r>
              <a:rPr lang="el-GR" sz="1200" dirty="0" smtClean="0"/>
              <a:t>σφάλματα.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282942" y="3308227"/>
            <a:ext cx="20714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Οθόνη αισθητήρων (</a:t>
            </a:r>
            <a:r>
              <a:rPr lang="en-GB" sz="1200" dirty="0" smtClean="0"/>
              <a:t>expert</a:t>
            </a:r>
            <a:r>
              <a:rPr lang="el-GR" sz="1200" dirty="0" smtClean="0"/>
              <a:t>)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244950" y="5750098"/>
            <a:ext cx="2505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Οθόνη αντιμετώπισης σφαλμάτων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15" y="1307285"/>
            <a:ext cx="3164162" cy="2370273"/>
          </a:xfrm>
          <a:prstGeom prst="rect">
            <a:avLst/>
          </a:prstGeom>
        </p:spPr>
      </p:pic>
      <p:pic>
        <p:nvPicPr>
          <p:cNvPr id="11266" name="Picture 2" descr="\\cern.ch\dfs\Users\n\ntrikoup\Desktop\LD2IC\VSC\Presentation\Images\EHBS\Channel_Op_View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3638" y="2912503"/>
            <a:ext cx="3611644" cy="2268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 smtClean="0"/>
              <a:t>Ερωτήσεις</a:t>
            </a:r>
            <a:endParaRPr lang="en-GB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8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63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400" dirty="0" smtClean="0"/>
              <a:t>Το σύμπλεγμα επιταχυντών του </a:t>
            </a:r>
            <a:r>
              <a:rPr lang="en-GB" sz="2400" dirty="0" smtClean="0"/>
              <a:t>CERN </a:t>
            </a:r>
            <a:r>
              <a:rPr lang="el-GR" sz="2400" dirty="0" smtClean="0"/>
              <a:t>και ο </a:t>
            </a:r>
            <a:r>
              <a:rPr lang="en-GB" sz="2400" dirty="0" smtClean="0"/>
              <a:t>LHC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96" y="1544856"/>
            <a:ext cx="4514276" cy="36484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741" y="3501596"/>
            <a:ext cx="2229059" cy="14860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14872" y="5201965"/>
            <a:ext cx="42220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Μαγνήτες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Διπολικοί </a:t>
            </a:r>
            <a:r>
              <a:rPr lang="en-GB" sz="1200" dirty="0" smtClean="0"/>
              <a:t>(1232, 35t) </a:t>
            </a:r>
            <a:r>
              <a:rPr lang="el-GR" sz="1200" dirty="0" smtClean="0"/>
              <a:t>για στρέψη της δέσμης</a:t>
            </a:r>
            <a:r>
              <a:rPr lang="el-GR" sz="1200" dirty="0"/>
              <a:t> </a:t>
            </a:r>
            <a:r>
              <a:rPr lang="el-GR" sz="1200" dirty="0" smtClean="0"/>
              <a:t>αδρονίων.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Τετραπολικοί για </a:t>
            </a:r>
            <a:r>
              <a:rPr lang="en-GB" sz="1200" dirty="0" smtClean="0"/>
              <a:t>focus/defocus.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6,8,12,.. </a:t>
            </a:r>
            <a:r>
              <a:rPr lang="el-GR" sz="1200" dirty="0" smtClean="0"/>
              <a:t>–πολικοί για διορθώσεις.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775" y="1085424"/>
            <a:ext cx="2495049" cy="23998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82756" y="3470691"/>
            <a:ext cx="1130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LHC: 27 </a:t>
            </a:r>
            <a:r>
              <a:rPr lang="en-GB" sz="1400" dirty="0"/>
              <a:t>k</a:t>
            </a:r>
            <a:r>
              <a:rPr lang="en-GB" sz="1400" dirty="0" smtClean="0"/>
              <a:t>m</a:t>
            </a:r>
            <a:endParaRPr lang="en-GB" sz="1400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2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Διπολικοί μαγνήτες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634" y="3393770"/>
            <a:ext cx="2625845" cy="18449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487" y="3397352"/>
            <a:ext cx="2626138" cy="19696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710" y="1375290"/>
            <a:ext cx="2626138" cy="19529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633" y="1375289"/>
            <a:ext cx="2625845" cy="18605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8581" y="5558118"/>
            <a:ext cx="740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/>
              <a:t>Για 14</a:t>
            </a:r>
            <a:r>
              <a:rPr lang="en-GB" sz="1200" dirty="0"/>
              <a:t> </a:t>
            </a:r>
            <a:r>
              <a:rPr lang="en-GB" sz="1200" dirty="0" err="1"/>
              <a:t>TeV</a:t>
            </a:r>
            <a:r>
              <a:rPr lang="en-GB" sz="1200" dirty="0"/>
              <a:t> (</a:t>
            </a:r>
            <a:r>
              <a:rPr lang="el-GR" sz="1200" dirty="0"/>
              <a:t>7 </a:t>
            </a:r>
            <a:r>
              <a:rPr lang="en-GB" sz="1200" dirty="0" err="1"/>
              <a:t>TeV</a:t>
            </a:r>
            <a:r>
              <a:rPr lang="el-GR" sz="1200" dirty="0"/>
              <a:t> ανά δέσμη</a:t>
            </a:r>
            <a:r>
              <a:rPr lang="en-GB" sz="1200" dirty="0"/>
              <a:t>)</a:t>
            </a:r>
            <a:r>
              <a:rPr lang="el-GR" sz="1200" dirty="0"/>
              <a:t> και </a:t>
            </a:r>
            <a:r>
              <a:rPr lang="en-GB" sz="1200" dirty="0"/>
              <a:t>r = </a:t>
            </a:r>
            <a:r>
              <a:rPr lang="en-GB" sz="1200" dirty="0" smtClean="0"/>
              <a:t>2680</a:t>
            </a:r>
            <a:r>
              <a:rPr lang="el-GR" sz="1200" dirty="0" smtClean="0"/>
              <a:t> </a:t>
            </a:r>
            <a:r>
              <a:rPr lang="en-GB" sz="1200" dirty="0" smtClean="0"/>
              <a:t>m</a:t>
            </a:r>
            <a:r>
              <a:rPr lang="el-GR" sz="1200" dirty="0"/>
              <a:t>: 8.</a:t>
            </a:r>
            <a:r>
              <a:rPr lang="en-GB" sz="1200" dirty="0"/>
              <a:t>33</a:t>
            </a:r>
            <a:r>
              <a:rPr lang="el-GR" sz="1200" dirty="0"/>
              <a:t> </a:t>
            </a:r>
            <a:r>
              <a:rPr lang="en-GB" sz="1200" dirty="0"/>
              <a:t>Tesla </a:t>
            </a:r>
            <a:r>
              <a:rPr lang="el-GR" sz="1200" dirty="0"/>
              <a:t>μαγνητικό πεδίο διπόλων με 11.850 </a:t>
            </a:r>
            <a:r>
              <a:rPr lang="en-GB" sz="1200" dirty="0"/>
              <a:t>Amperes</a:t>
            </a:r>
            <a:r>
              <a:rPr lang="el-GR" sz="12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Αναγκαία η χρησιμοποίηση υπεραγώγιμων καλωδίων.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628443" y="2351740"/>
            <a:ext cx="435006" cy="764324"/>
          </a:xfrm>
          <a:prstGeom prst="straightConnector1">
            <a:avLst/>
          </a:prstGeom>
          <a:ln w="5715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899429" y="1882066"/>
            <a:ext cx="435005" cy="826699"/>
          </a:xfrm>
          <a:prstGeom prst="straightConnector1">
            <a:avLst/>
          </a:prstGeom>
          <a:ln w="57150"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86764" y="256206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Β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50108" y="254073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Β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67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892"/>
            <a:ext cx="7470648" cy="1143000"/>
          </a:xfrm>
        </p:spPr>
        <p:txBody>
          <a:bodyPr>
            <a:normAutofit/>
          </a:bodyPr>
          <a:lstStyle/>
          <a:p>
            <a:r>
              <a:rPr lang="el-GR" sz="2400" dirty="0" smtClean="0"/>
              <a:t>Υπεραγωγιμότητα</a:t>
            </a:r>
            <a:r>
              <a:rPr lang="en-GB" sz="2400" dirty="0" smtClean="0"/>
              <a:t> - </a:t>
            </a:r>
            <a:r>
              <a:rPr lang="el-GR" sz="2400" dirty="0"/>
              <a:t>Όρια δράσης </a:t>
            </a:r>
            <a:r>
              <a:rPr lang="el-GR" sz="2400" dirty="0" err="1"/>
              <a:t>κρυογενικών</a:t>
            </a:r>
            <a:r>
              <a:rPr lang="el-GR" sz="2400" dirty="0"/>
              <a:t> υγρών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39649"/>
            <a:ext cx="1640163" cy="1325333"/>
          </a:xfrm>
          <a:prstGeom prst="rect">
            <a:avLst/>
          </a:prstGeom>
        </p:spPr>
      </p:pic>
      <p:grpSp>
        <p:nvGrpSpPr>
          <p:cNvPr id="26" name="Group 21"/>
          <p:cNvGrpSpPr>
            <a:grpSpLocks noChangeAspect="1"/>
          </p:cNvGrpSpPr>
          <p:nvPr/>
        </p:nvGrpSpPr>
        <p:grpSpPr bwMode="auto">
          <a:xfrm>
            <a:off x="3279912" y="956192"/>
            <a:ext cx="2514820" cy="2706000"/>
            <a:chOff x="188" y="-173"/>
            <a:chExt cx="2813" cy="3216"/>
          </a:xfrm>
        </p:grpSpPr>
        <p:pic>
          <p:nvPicPr>
            <p:cNvPr id="27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" y="-173"/>
              <a:ext cx="2638" cy="3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Text Box 8"/>
            <p:cNvSpPr txBox="1">
              <a:spLocks noChangeArrowheads="1"/>
            </p:cNvSpPr>
            <p:nvPr/>
          </p:nvSpPr>
          <p:spPr bwMode="auto">
            <a:xfrm rot="1688888">
              <a:off x="1560" y="4"/>
              <a:ext cx="1013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100" dirty="0">
                  <a:latin typeface="Times New Roman" pitchFamily="18" charset="0"/>
                </a:rPr>
                <a:t>Field (Tesla)</a:t>
              </a:r>
            </a:p>
          </p:txBody>
        </p:sp>
        <p:sp>
          <p:nvSpPr>
            <p:cNvPr id="29" name="Line 9"/>
            <p:cNvSpPr>
              <a:spLocks noChangeShapeType="1"/>
            </p:cNvSpPr>
            <p:nvPr/>
          </p:nvSpPr>
          <p:spPr bwMode="auto">
            <a:xfrm>
              <a:off x="2494" y="465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 rot="19826899">
              <a:off x="248" y="-137"/>
              <a:ext cx="1268" cy="3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100" dirty="0">
                  <a:latin typeface="Times New Roman" pitchFamily="18" charset="0"/>
                </a:rPr>
                <a:t>Temperature (K)</a:t>
              </a:r>
            </a:p>
          </p:txBody>
        </p:sp>
        <p:sp>
          <p:nvSpPr>
            <p:cNvPr id="31" name="Line 11"/>
            <p:cNvSpPr>
              <a:spLocks noChangeShapeType="1"/>
            </p:cNvSpPr>
            <p:nvPr/>
          </p:nvSpPr>
          <p:spPr bwMode="auto">
            <a:xfrm flipH="1">
              <a:off x="188" y="355"/>
              <a:ext cx="19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Text Box 12"/>
            <p:cNvSpPr txBox="1">
              <a:spLocks noChangeArrowheads="1"/>
            </p:cNvSpPr>
            <p:nvPr/>
          </p:nvSpPr>
          <p:spPr bwMode="auto">
            <a:xfrm rot="16200000">
              <a:off x="1852" y="1589"/>
              <a:ext cx="2006" cy="2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100" dirty="0">
                  <a:latin typeface="Times New Roman" pitchFamily="18" charset="0"/>
                </a:rPr>
                <a:t>Current density (kA.mm</a:t>
              </a:r>
              <a:r>
                <a:rPr lang="en-GB" sz="1100" baseline="30000" dirty="0">
                  <a:latin typeface="Times New Roman" pitchFamily="18" charset="0"/>
                </a:rPr>
                <a:t>-2</a:t>
              </a:r>
              <a:r>
                <a:rPr lang="en-GB" sz="1100" dirty="0"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33" name="Line 13"/>
            <p:cNvSpPr>
              <a:spLocks noChangeShapeType="1"/>
            </p:cNvSpPr>
            <p:nvPr/>
          </p:nvSpPr>
          <p:spPr bwMode="auto">
            <a:xfrm flipV="1">
              <a:off x="2863" y="611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AutoShape 19"/>
            <p:cNvSpPr>
              <a:spLocks noChangeArrowheads="1"/>
            </p:cNvSpPr>
            <p:nvPr/>
          </p:nvSpPr>
          <p:spPr bwMode="auto">
            <a:xfrm rot="16200000" flipH="1">
              <a:off x="223" y="2458"/>
              <a:ext cx="296" cy="67"/>
            </a:xfrm>
            <a:prstGeom prst="parallelogram">
              <a:avLst>
                <a:gd name="adj" fmla="val 5097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AutoShape 20"/>
            <p:cNvSpPr>
              <a:spLocks noChangeArrowheads="1"/>
            </p:cNvSpPr>
            <p:nvPr/>
          </p:nvSpPr>
          <p:spPr bwMode="auto">
            <a:xfrm rot="5400000">
              <a:off x="2545" y="2795"/>
              <a:ext cx="212" cy="165"/>
            </a:xfrm>
            <a:prstGeom prst="parallelogram">
              <a:avLst>
                <a:gd name="adj" fmla="val 14823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0729" y="4875305"/>
            <a:ext cx="8496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smtClean="0"/>
              <a:t>Οι υπεραγωγοί </a:t>
            </a:r>
            <a:r>
              <a:rPr lang="el-GR" sz="1200" dirty="0"/>
              <a:t>είναι υλικά που επιτρέπουν την διέλευση του ρεύματος με μηδενική αντίσταση</a:t>
            </a:r>
            <a:r>
              <a:rPr lang="el-GR" sz="1200" dirty="0" smtClean="0"/>
              <a:t>.</a:t>
            </a:r>
          </a:p>
          <a:p>
            <a:r>
              <a:rPr lang="el-GR" sz="1200" dirty="0" smtClean="0"/>
              <a:t>Ιδιότητα που ανακαλύφθηκε το 1911 από τον Ολλανδό </a:t>
            </a:r>
            <a:r>
              <a:rPr lang="en-US" sz="1200" dirty="0"/>
              <a:t>Heike </a:t>
            </a:r>
            <a:r>
              <a:rPr lang="en-US" sz="1200" dirty="0" err="1"/>
              <a:t>Kamerlingh</a:t>
            </a:r>
            <a:r>
              <a:rPr lang="en-US" sz="1200" dirty="0"/>
              <a:t> </a:t>
            </a:r>
            <a:r>
              <a:rPr lang="en-US" sz="1200" dirty="0" err="1" smtClean="0"/>
              <a:t>Onnes</a:t>
            </a:r>
            <a:r>
              <a:rPr lang="el-GR" sz="1200" dirty="0" smtClean="0"/>
              <a:t>.</a:t>
            </a:r>
            <a:endParaRPr lang="en-GB" sz="1200" dirty="0"/>
          </a:p>
          <a:p>
            <a:endParaRPr lang="en-GB" sz="1200" dirty="0"/>
          </a:p>
          <a:p>
            <a:r>
              <a:rPr lang="el-GR" sz="1200" u="sng" dirty="0" smtClean="0"/>
              <a:t>Κράμα </a:t>
            </a:r>
            <a:r>
              <a:rPr lang="el-GR" sz="1200" u="sng" dirty="0" err="1" smtClean="0"/>
              <a:t>Νιοβίου</a:t>
            </a:r>
            <a:r>
              <a:rPr lang="el-GR" sz="1200" u="sng" dirty="0" smtClean="0"/>
              <a:t>-Τιτανίου</a:t>
            </a:r>
            <a:r>
              <a:rPr lang="el-GR" sz="1200" dirty="0" smtClean="0"/>
              <a:t> (1962) (</a:t>
            </a:r>
            <a:r>
              <a:rPr lang="en-GB" sz="1200" dirty="0" smtClean="0"/>
              <a:t>Niobium-titanium</a:t>
            </a:r>
            <a:r>
              <a:rPr lang="el-GR" sz="1200" dirty="0" smtClean="0"/>
              <a:t>, </a:t>
            </a:r>
            <a:r>
              <a:rPr lang="en-GB" sz="1200" dirty="0" err="1" smtClean="0"/>
              <a:t>NbTi</a:t>
            </a:r>
            <a:r>
              <a:rPr lang="en-GB" sz="1200" dirty="0" smtClean="0"/>
              <a:t>)</a:t>
            </a:r>
            <a:endParaRPr lang="el-GR" sz="1200" dirty="0" smtClean="0"/>
          </a:p>
          <a:p>
            <a:r>
              <a:rPr lang="el-GR" sz="1200" dirty="0" smtClean="0"/>
              <a:t>Υπεραγώγιμο για </a:t>
            </a:r>
            <a:r>
              <a:rPr lang="en-GB" sz="1200" dirty="0" smtClean="0"/>
              <a:t>T</a:t>
            </a:r>
            <a:r>
              <a:rPr lang="el-GR" sz="1200" dirty="0" smtClean="0"/>
              <a:t> &lt; </a:t>
            </a:r>
            <a:r>
              <a:rPr lang="en-GB" sz="1200" dirty="0" smtClean="0"/>
              <a:t>10</a:t>
            </a:r>
            <a:r>
              <a:rPr lang="el-GR" sz="1200" dirty="0" smtClean="0"/>
              <a:t> </a:t>
            </a:r>
            <a:r>
              <a:rPr lang="en-GB" sz="1200" dirty="0" smtClean="0"/>
              <a:t>K </a:t>
            </a:r>
            <a:r>
              <a:rPr lang="el-GR" sz="1200" dirty="0" smtClean="0"/>
              <a:t>και </a:t>
            </a:r>
            <a:r>
              <a:rPr lang="en-GB" sz="1200" dirty="0" smtClean="0"/>
              <a:t>H</a:t>
            </a:r>
            <a:r>
              <a:rPr lang="el-GR" sz="1200" dirty="0" smtClean="0"/>
              <a:t> </a:t>
            </a:r>
            <a:r>
              <a:rPr lang="en-GB" sz="1200" dirty="0" smtClean="0"/>
              <a:t>&lt;</a:t>
            </a:r>
            <a:r>
              <a:rPr lang="el-GR" sz="1200" dirty="0" smtClean="0"/>
              <a:t> 15 Τ.</a:t>
            </a:r>
          </a:p>
          <a:p>
            <a:r>
              <a:rPr lang="el-GR" sz="1200" dirty="0" smtClean="0"/>
              <a:t>Συμβατό με</a:t>
            </a:r>
            <a:r>
              <a:rPr lang="el-GR" sz="1200" dirty="0"/>
              <a:t> </a:t>
            </a:r>
            <a:r>
              <a:rPr lang="el-GR" sz="1200" dirty="0" smtClean="0"/>
              <a:t>τις προδιαγραφές του </a:t>
            </a:r>
            <a:r>
              <a:rPr lang="en-GB" sz="1200" dirty="0" smtClean="0"/>
              <a:t>LHC </a:t>
            </a:r>
            <a:r>
              <a:rPr lang="el-GR" sz="1200" dirty="0" smtClean="0"/>
              <a:t>και </a:t>
            </a:r>
            <a:r>
              <a:rPr lang="el-GR" sz="1200" dirty="0"/>
              <a:t>εφικτό </a:t>
            </a:r>
            <a:r>
              <a:rPr lang="el-GR" sz="1200" dirty="0" smtClean="0"/>
              <a:t>να κατασκευαστεί σε βιομηχανική κλίμακα.</a:t>
            </a:r>
            <a:endParaRPr lang="en-GB" sz="1200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739" y="1930902"/>
            <a:ext cx="3282804" cy="206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" name="Group 18"/>
          <p:cNvGrpSpPr>
            <a:grpSpLocks/>
          </p:cNvGrpSpPr>
          <p:nvPr/>
        </p:nvGrpSpPr>
        <p:grpSpPr bwMode="auto">
          <a:xfrm>
            <a:off x="6099811" y="1695450"/>
            <a:ext cx="3337560" cy="2493066"/>
            <a:chOff x="335" y="-299"/>
            <a:chExt cx="5433" cy="4771"/>
          </a:xfrm>
        </p:grpSpPr>
        <p:sp>
          <p:nvSpPr>
            <p:cNvPr id="23" name="Text Box 6"/>
            <p:cNvSpPr txBox="1">
              <a:spLocks noChangeArrowheads="1"/>
            </p:cNvSpPr>
            <p:nvPr/>
          </p:nvSpPr>
          <p:spPr bwMode="auto">
            <a:xfrm>
              <a:off x="335" y="3677"/>
              <a:ext cx="1954" cy="7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altLang="en-US" sz="1000" dirty="0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charset="-128"/>
                </a:rPr>
                <a:t>Low temperature </a:t>
              </a:r>
              <a:r>
                <a:rPr lang="en-GB" altLang="en-US" sz="1000" dirty="0" err="1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charset="-128"/>
                </a:rPr>
                <a:t>sc</a:t>
              </a:r>
              <a:r>
                <a:rPr lang="en-GB" altLang="en-US" sz="1000" dirty="0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charset="-128"/>
                </a:rPr>
                <a:t>  (LTS)</a:t>
              </a:r>
            </a:p>
          </p:txBody>
        </p:sp>
        <p:grpSp>
          <p:nvGrpSpPr>
            <p:cNvPr id="24" name="Group 16"/>
            <p:cNvGrpSpPr>
              <a:grpSpLocks/>
            </p:cNvGrpSpPr>
            <p:nvPr/>
          </p:nvGrpSpPr>
          <p:grpSpPr bwMode="auto">
            <a:xfrm>
              <a:off x="544" y="-299"/>
              <a:ext cx="5224" cy="3783"/>
              <a:chOff x="544" y="-299"/>
              <a:chExt cx="5224" cy="3783"/>
            </a:xfrm>
          </p:grpSpPr>
          <p:grpSp>
            <p:nvGrpSpPr>
              <p:cNvPr id="34" name="Group 9"/>
              <p:cNvGrpSpPr>
                <a:grpSpLocks/>
              </p:cNvGrpSpPr>
              <p:nvPr/>
            </p:nvGrpSpPr>
            <p:grpSpPr bwMode="auto">
              <a:xfrm>
                <a:off x="960" y="13"/>
                <a:ext cx="2380" cy="3471"/>
                <a:chOff x="960" y="-287"/>
                <a:chExt cx="2380" cy="3471"/>
              </a:xfrm>
            </p:grpSpPr>
            <p:sp>
              <p:nvSpPr>
                <p:cNvPr id="37" name="Line 10"/>
                <p:cNvSpPr>
                  <a:spLocks noChangeShapeType="1"/>
                </p:cNvSpPr>
                <p:nvPr/>
              </p:nvSpPr>
              <p:spPr bwMode="auto">
                <a:xfrm>
                  <a:off x="960" y="-287"/>
                  <a:ext cx="0" cy="3471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9" name="Line 11"/>
                <p:cNvSpPr>
                  <a:spLocks noChangeShapeType="1"/>
                </p:cNvSpPr>
                <p:nvPr/>
              </p:nvSpPr>
              <p:spPr bwMode="auto">
                <a:xfrm>
                  <a:off x="1250" y="-287"/>
                  <a:ext cx="0" cy="3471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0" name="Line 12"/>
                <p:cNvSpPr>
                  <a:spLocks noChangeShapeType="1"/>
                </p:cNvSpPr>
                <p:nvPr/>
              </p:nvSpPr>
              <p:spPr bwMode="auto">
                <a:xfrm>
                  <a:off x="1754" y="-259"/>
                  <a:ext cx="0" cy="3443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" name="Line 13"/>
                <p:cNvSpPr>
                  <a:spLocks noChangeShapeType="1"/>
                </p:cNvSpPr>
                <p:nvPr/>
              </p:nvSpPr>
              <p:spPr bwMode="auto">
                <a:xfrm>
                  <a:off x="3009" y="-287"/>
                  <a:ext cx="0" cy="3471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" name="Line 14"/>
                <p:cNvSpPr>
                  <a:spLocks noChangeShapeType="1"/>
                </p:cNvSpPr>
                <p:nvPr/>
              </p:nvSpPr>
              <p:spPr bwMode="auto">
                <a:xfrm>
                  <a:off x="3340" y="-259"/>
                  <a:ext cx="0" cy="3443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35" name="Text Box 15"/>
              <p:cNvSpPr txBox="1">
                <a:spLocks noChangeArrowheads="1"/>
              </p:cNvSpPr>
              <p:nvPr/>
            </p:nvSpPr>
            <p:spPr bwMode="auto">
              <a:xfrm>
                <a:off x="544" y="-299"/>
                <a:ext cx="5224" cy="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en-US" sz="700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  </a:t>
                </a:r>
                <a:r>
                  <a:rPr lang="en-US" altLang="en-US" sz="700" dirty="0" err="1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Nb-Ti</a:t>
                </a:r>
                <a:r>
                  <a:rPr lang="en-US" altLang="en-US" sz="700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  Nb</a:t>
                </a:r>
                <a:r>
                  <a:rPr lang="en-US" altLang="en-US" sz="700" baseline="-25000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3</a:t>
                </a:r>
                <a:r>
                  <a:rPr lang="en-US" altLang="en-US" sz="700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Sn MgB</a:t>
                </a:r>
                <a:r>
                  <a:rPr lang="en-US" altLang="en-US" sz="700" baseline="-25000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2</a:t>
                </a:r>
                <a:r>
                  <a:rPr lang="en-US" altLang="en-US" sz="700" dirty="0" smtClean="0">
                    <a:solidFill>
                      <a:srgbClr val="FF0000"/>
                    </a:solidFill>
                    <a:latin typeface="Tahoma" panose="020B0604030504040204" pitchFamily="34" charset="0"/>
                  </a:rPr>
                  <a:t>                 YBCO   Bi-2223</a:t>
                </a:r>
                <a:endParaRPr lang="en-US" altLang="en-US" sz="700" dirty="0">
                  <a:solidFill>
                    <a:srgbClr val="FF0000"/>
                  </a:solidFill>
                  <a:latin typeface="Tahoma" panose="020B0604030504040204" pitchFamily="34" charset="0"/>
                </a:endParaRPr>
              </a:p>
            </p:txBody>
          </p:sp>
        </p:grpSp>
        <p:sp>
          <p:nvSpPr>
            <p:cNvPr id="25" name="Text Box 17"/>
            <p:cNvSpPr txBox="1">
              <a:spLocks noChangeArrowheads="1"/>
            </p:cNvSpPr>
            <p:nvPr/>
          </p:nvSpPr>
          <p:spPr bwMode="auto">
            <a:xfrm>
              <a:off x="3264" y="3696"/>
              <a:ext cx="1822" cy="7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altLang="en-US" sz="1000" dirty="0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charset="-128"/>
                </a:rPr>
                <a:t>High temperature </a:t>
              </a:r>
              <a:r>
                <a:rPr lang="en-GB" altLang="en-US" sz="1000" dirty="0" err="1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charset="-128"/>
                </a:rPr>
                <a:t>sc</a:t>
              </a:r>
              <a:r>
                <a:rPr lang="en-GB" altLang="en-US" sz="1000" dirty="0">
                  <a:solidFill>
                    <a:schemeClr val="accent6">
                      <a:lumMod val="50000"/>
                    </a:schemeClr>
                  </a:solidFill>
                  <a:latin typeface="Arial Narrow" panose="020B0606020202030204" pitchFamily="34" charset="0"/>
                  <a:ea typeface="ヒラギノ角ゴ Pro W3" charset="-128"/>
                </a:rPr>
                <a:t>  (HTS)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427298" y="4166021"/>
            <a:ext cx="3677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200" dirty="0" err="1" smtClean="0"/>
              <a:t>Κρυογενικά</a:t>
            </a:r>
            <a:r>
              <a:rPr lang="el-GR" sz="1200" dirty="0" smtClean="0"/>
              <a:t> υγρά:</a:t>
            </a:r>
            <a:endParaRPr lang="en-GB" sz="1200" dirty="0" smtClean="0"/>
          </a:p>
          <a:p>
            <a:r>
              <a:rPr lang="el-GR" sz="1200" dirty="0" smtClean="0"/>
              <a:t>Ρευστά σε θερμοκρασίας ≤ -180</a:t>
            </a:r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en-GB" sz="1200" dirty="0" smtClean="0"/>
              <a:t>C   </a:t>
            </a:r>
            <a:r>
              <a:rPr lang="el-GR" sz="1200" dirty="0" smtClean="0"/>
              <a:t>93.15Κ</a:t>
            </a:r>
            <a:endParaRPr lang="en-GB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86728" y="3443905"/>
            <a:ext cx="1639718" cy="13214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8" y="1146048"/>
            <a:ext cx="3045837" cy="172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03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728176" cy="1143000"/>
          </a:xfrm>
        </p:spPr>
        <p:txBody>
          <a:bodyPr>
            <a:noAutofit/>
          </a:bodyPr>
          <a:lstStyle/>
          <a:p>
            <a:r>
              <a:rPr lang="el-GR" sz="2400" dirty="0" smtClean="0"/>
              <a:t>«Εκπαίδευση» μαγνητών, «</a:t>
            </a:r>
            <a:r>
              <a:rPr lang="en-GB" sz="2400" dirty="0" smtClean="0"/>
              <a:t>quench</a:t>
            </a:r>
            <a:r>
              <a:rPr lang="el-GR" sz="2400" dirty="0" smtClean="0"/>
              <a:t>» και το </a:t>
            </a:r>
            <a:r>
              <a:rPr lang="en-GB" sz="2400" dirty="0" smtClean="0"/>
              <a:t>QPS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15" y="2321466"/>
            <a:ext cx="3348221" cy="20703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8582" y="4289394"/>
            <a:ext cx="41184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154 </a:t>
            </a:r>
            <a:r>
              <a:rPr lang="el-GR" sz="1100" dirty="0" smtClean="0"/>
              <a:t>διπολικοί μαγνήτες εν σειρά</a:t>
            </a:r>
            <a:endParaRPr lang="en-GB" sz="1100" dirty="0"/>
          </a:p>
          <a:p>
            <a:r>
              <a:rPr lang="el-GR" sz="1100" dirty="0" smtClean="0"/>
              <a:t>Αύξηση ενέργειας → </a:t>
            </a:r>
            <a:r>
              <a:rPr lang="el-GR" sz="1100" dirty="0"/>
              <a:t>μεγαλύτερες δυνάμεις </a:t>
            </a:r>
            <a:r>
              <a:rPr lang="el-GR" sz="1100" dirty="0" smtClean="0"/>
              <a:t>→</a:t>
            </a:r>
            <a:endParaRPr lang="el-GR" sz="1100" dirty="0"/>
          </a:p>
          <a:p>
            <a:r>
              <a:rPr lang="el-GR" sz="1100" dirty="0" smtClean="0"/>
              <a:t>μικροσκοπικές κινήσεις τυλιγμάτων → </a:t>
            </a:r>
            <a:r>
              <a:rPr lang="en-GB" sz="1100" dirty="0" smtClean="0"/>
              <a:t>quench!</a:t>
            </a:r>
          </a:p>
          <a:p>
            <a:endParaRPr lang="en-GB" sz="1100" dirty="0"/>
          </a:p>
          <a:p>
            <a:r>
              <a:rPr lang="en-GB" sz="1100" dirty="0" smtClean="0"/>
              <a:t>1.29 GJ </a:t>
            </a:r>
            <a:r>
              <a:rPr lang="el-GR" sz="1100" dirty="0" smtClean="0"/>
              <a:t>αποθηκευμένη ενέργεια ανά τομέα.</a:t>
            </a:r>
          </a:p>
          <a:p>
            <a:r>
              <a:rPr lang="el-GR" sz="1100" dirty="0" smtClean="0"/>
              <a:t>Ενέργεια ενός μόνο μαγνήτη μπορεί να λιώσει 14 </a:t>
            </a:r>
            <a:r>
              <a:rPr lang="en-GB" sz="1100" dirty="0" smtClean="0"/>
              <a:t>Kg </a:t>
            </a:r>
            <a:r>
              <a:rPr lang="el-GR" sz="1100" dirty="0" smtClean="0"/>
              <a:t>μετάλλου.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580" y="1508643"/>
            <a:ext cx="2782796" cy="176898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288" y="4196953"/>
            <a:ext cx="4628741" cy="16416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53073" y="3277223"/>
            <a:ext cx="455357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Quench</a:t>
            </a:r>
            <a:r>
              <a:rPr lang="el-GR" sz="1100" dirty="0"/>
              <a:t>:</a:t>
            </a:r>
            <a:r>
              <a:rPr lang="el-GR" sz="1100" dirty="0" smtClean="0"/>
              <a:t>	1)</a:t>
            </a:r>
            <a:r>
              <a:rPr lang="en-GB" sz="1100" dirty="0" smtClean="0"/>
              <a:t> </a:t>
            </a:r>
            <a:r>
              <a:rPr lang="el-GR" sz="1100" dirty="0" smtClean="0"/>
              <a:t>ενεργοποίηση συστήματος </a:t>
            </a:r>
            <a:r>
              <a:rPr lang="en-GB" sz="1100" dirty="0" smtClean="0"/>
              <a:t>QPS</a:t>
            </a:r>
            <a:endParaRPr lang="el-GR" sz="1100" dirty="0" smtClean="0"/>
          </a:p>
          <a:p>
            <a:r>
              <a:rPr lang="el-GR" sz="1100" dirty="0" smtClean="0"/>
              <a:t>	2) ενεργοποίηση θερμικών αντιστάσεων</a:t>
            </a:r>
          </a:p>
          <a:p>
            <a:r>
              <a:rPr lang="el-GR" sz="1100" dirty="0"/>
              <a:t>	</a:t>
            </a:r>
            <a:r>
              <a:rPr lang="el-GR" sz="1100" dirty="0" smtClean="0"/>
              <a:t>3) τυλίγματα σε ωμική κατάσταση</a:t>
            </a:r>
          </a:p>
          <a:p>
            <a:r>
              <a:rPr lang="el-GR" sz="1100" dirty="0"/>
              <a:t>	</a:t>
            </a:r>
            <a:r>
              <a:rPr lang="el-GR" sz="1100" dirty="0" smtClean="0"/>
              <a:t>4) ενέργεια μοιράζεται σε όλο το μαγνήτη</a:t>
            </a:r>
          </a:p>
          <a:p>
            <a:r>
              <a:rPr lang="el-GR" sz="1100" dirty="0"/>
              <a:t>	</a:t>
            </a:r>
            <a:r>
              <a:rPr lang="el-GR" sz="1100" dirty="0" smtClean="0"/>
              <a:t>5) αφαίρεση αποθηκευμένης ενέργειας</a:t>
            </a:r>
            <a:endParaRPr lang="en-GB" sz="11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032199" y="5892364"/>
            <a:ext cx="68605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Μετά από ένα </a:t>
            </a:r>
            <a:r>
              <a:rPr lang="en-GB" sz="1200" dirty="0"/>
              <a:t>q</a:t>
            </a:r>
            <a:r>
              <a:rPr lang="en-GB" sz="1200" dirty="0" smtClean="0"/>
              <a:t>uench </a:t>
            </a:r>
            <a:r>
              <a:rPr lang="el-GR" sz="1200" dirty="0" smtClean="0"/>
              <a:t>→</a:t>
            </a:r>
            <a:r>
              <a:rPr lang="en-GB" sz="1200" dirty="0" smtClean="0"/>
              <a:t> </a:t>
            </a:r>
            <a:r>
              <a:rPr lang="el-GR" sz="1200" dirty="0" smtClean="0"/>
              <a:t>Σταδιακή (100’</a:t>
            </a:r>
            <a:r>
              <a:rPr lang="en-GB" sz="1200" dirty="0" smtClean="0"/>
              <a:t>s sec) </a:t>
            </a:r>
            <a:r>
              <a:rPr lang="el-GR" sz="1200" dirty="0" smtClean="0"/>
              <a:t>αφαίρεση ενέργειας όλων των μαγνητών τ</a:t>
            </a:r>
            <a:r>
              <a:rPr lang="en-GB" sz="1200" dirty="0" smtClean="0"/>
              <a:t>o</a:t>
            </a:r>
            <a:r>
              <a:rPr lang="el-GR" sz="1200" dirty="0" smtClean="0"/>
              <a:t>υ τομέα.</a:t>
            </a:r>
            <a:endParaRPr lang="en-GB" sz="12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75484" y="1523324"/>
            <a:ext cx="53718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i="1" dirty="0" smtClean="0"/>
              <a:t>Μεγάλες δυνάμεις εντός των μαγνητών: </a:t>
            </a:r>
            <a:r>
              <a:rPr lang="en-GB" sz="1100" i="1" dirty="0" smtClean="0"/>
              <a:t>&gt;~2*</a:t>
            </a:r>
            <a:r>
              <a:rPr lang="el-GR" sz="1100" i="1" dirty="0" smtClean="0"/>
              <a:t>10</a:t>
            </a:r>
            <a:r>
              <a:rPr lang="en-GB" sz="1100" i="1" baseline="30000" dirty="0" smtClean="0"/>
              <a:t>6</a:t>
            </a:r>
            <a:r>
              <a:rPr lang="el-GR" sz="1100" i="1" dirty="0" smtClean="0"/>
              <a:t> </a:t>
            </a:r>
            <a:r>
              <a:rPr lang="en-GB" sz="1100" i="1" dirty="0" smtClean="0"/>
              <a:t>N</a:t>
            </a:r>
            <a:r>
              <a:rPr lang="el-GR" sz="1100" i="1" dirty="0" smtClean="0"/>
              <a:t>/</a:t>
            </a:r>
            <a:r>
              <a:rPr lang="en-GB" sz="1100" i="1" dirty="0" smtClean="0"/>
              <a:t>m (&gt;200 </a:t>
            </a:r>
            <a:r>
              <a:rPr lang="el-GR" sz="1100" i="1" dirty="0" smtClean="0"/>
              <a:t>τόνοι ανα μέτρο)</a:t>
            </a:r>
            <a:r>
              <a:rPr lang="en-GB" sz="1100" i="1" dirty="0" smtClean="0"/>
              <a:t>.</a:t>
            </a:r>
          </a:p>
          <a:p>
            <a:r>
              <a:rPr lang="en-GB" sz="1100" i="1" dirty="0" smtClean="0"/>
              <a:t>Quench:</a:t>
            </a:r>
            <a:r>
              <a:rPr lang="el-GR" sz="1100" i="1" dirty="0" smtClean="0"/>
              <a:t> Η μετάβαση των </a:t>
            </a:r>
            <a:r>
              <a:rPr lang="el-GR" sz="1100" i="1" dirty="0"/>
              <a:t>τ</a:t>
            </a:r>
            <a:r>
              <a:rPr lang="el-GR" sz="1100" i="1" dirty="0" smtClean="0"/>
              <a:t>υλιγμάτων ενός μαγνήτη από  υπεραγώγιμη σε ομική κατάσταση.</a:t>
            </a:r>
          </a:p>
          <a:p>
            <a:r>
              <a:rPr lang="el-GR" sz="1100" i="1" dirty="0" smtClean="0"/>
              <a:t>Ένα </a:t>
            </a:r>
            <a:r>
              <a:rPr lang="en-GB" sz="1100" i="1" dirty="0" smtClean="0"/>
              <a:t>quench </a:t>
            </a:r>
            <a:r>
              <a:rPr lang="el-GR" sz="1100" i="1" dirty="0" smtClean="0"/>
              <a:t>μπορεί να προκληθεί από 1 </a:t>
            </a:r>
            <a:r>
              <a:rPr lang="en-GB" sz="1100" i="1" dirty="0" err="1"/>
              <a:t>millijoule</a:t>
            </a:r>
            <a:r>
              <a:rPr lang="en-GB" sz="1100" i="1" dirty="0"/>
              <a:t> </a:t>
            </a:r>
            <a:r>
              <a:rPr lang="en-GB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l-GR" sz="1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i="1" dirty="0" smtClean="0"/>
              <a:t>1</a:t>
            </a:r>
            <a:r>
              <a:rPr lang="el-GR" sz="1100" i="1" dirty="0"/>
              <a:t>-</a:t>
            </a:r>
            <a:r>
              <a:rPr lang="en-GB" sz="1100" i="1" dirty="0"/>
              <a:t>cent</a:t>
            </a:r>
            <a:r>
              <a:rPr lang="el-GR" sz="1100" i="1" dirty="0"/>
              <a:t> </a:t>
            </a:r>
            <a:r>
              <a:rPr lang="en-GB" sz="1100" i="1" dirty="0"/>
              <a:t>€ </a:t>
            </a:r>
            <a:r>
              <a:rPr lang="el-GR" sz="1100" i="1" dirty="0"/>
              <a:t>από 5</a:t>
            </a:r>
            <a:r>
              <a:rPr lang="en-GB" sz="1100" i="1" dirty="0"/>
              <a:t> cm</a:t>
            </a:r>
            <a:r>
              <a:rPr lang="en-GB" sz="1100" i="1" dirty="0" smtClean="0"/>
              <a:t>.</a:t>
            </a:r>
            <a:endParaRPr lang="en-GB" sz="11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477898" y="1235613"/>
            <a:ext cx="25587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/>
              <a:t>QPS: Quench Protection System</a:t>
            </a:r>
            <a:endParaRPr lang="en-GB" sz="1100" i="1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87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630" y="4365534"/>
            <a:ext cx="1968105" cy="17771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>
            <a:noAutofit/>
          </a:bodyPr>
          <a:lstStyle/>
          <a:p>
            <a:r>
              <a:rPr lang="el-GR" sz="2400" dirty="0" smtClean="0"/>
              <a:t>Υπέρρευστο ήλιο (</a:t>
            </a:r>
            <a:r>
              <a:rPr lang="en-GB" sz="2400" dirty="0" smtClean="0"/>
              <a:t>superfluid helium)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86" y="2023478"/>
            <a:ext cx="1773346" cy="15679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30" y="4601991"/>
            <a:ext cx="63836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Το ήλιο είναι υγρό για θερμοκρασίες </a:t>
            </a:r>
            <a:r>
              <a:rPr lang="en-GB" sz="1200" dirty="0" smtClean="0"/>
              <a:t>T </a:t>
            </a:r>
            <a:r>
              <a:rPr lang="el-GR" sz="1200" dirty="0" smtClean="0"/>
              <a:t>&lt; 4.2Κ.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Μετατρέπεται σε </a:t>
            </a:r>
            <a:r>
              <a:rPr lang="el-GR" sz="1200" dirty="0" err="1" smtClean="0"/>
              <a:t>υπέρρευστο</a:t>
            </a:r>
            <a:r>
              <a:rPr lang="el-GR" sz="1200" dirty="0" smtClean="0"/>
              <a:t> (για ένα %) όταν </a:t>
            </a:r>
            <a:r>
              <a:rPr lang="en-GB" sz="1200" dirty="0" smtClean="0"/>
              <a:t>T </a:t>
            </a:r>
            <a:r>
              <a:rPr lang="el-GR" sz="1200" dirty="0" smtClean="0"/>
              <a:t>&lt; 2.17Κ </a:t>
            </a:r>
            <a:r>
              <a:rPr lang="en-GB" sz="1200" dirty="0"/>
              <a:t>(-</a:t>
            </a:r>
            <a:r>
              <a:rPr lang="en-GB" sz="1200" dirty="0" smtClean="0"/>
              <a:t>270.98°C)</a:t>
            </a:r>
            <a:r>
              <a:rPr lang="el-GR" sz="1200" dirty="0" smtClean="0"/>
              <a:t> (</a:t>
            </a:r>
            <a:r>
              <a:rPr lang="en-GB" sz="1200" baseline="30000" dirty="0" smtClean="0"/>
              <a:t>4</a:t>
            </a:r>
            <a:r>
              <a:rPr lang="en-GB" sz="1200" dirty="0" smtClean="0"/>
              <a:t>He</a:t>
            </a:r>
            <a:r>
              <a:rPr lang="el-GR" sz="1200" dirty="0" smtClean="0"/>
              <a:t>)</a:t>
            </a:r>
            <a:r>
              <a:rPr lang="en-GB" sz="1200" dirty="0" smtClean="0"/>
              <a:t>.</a:t>
            </a:r>
            <a:endParaRPr lang="el-GR" sz="1200" dirty="0" smtClean="0"/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l-GR" sz="1200" dirty="0" smtClean="0"/>
              <a:t>Π.χ </a:t>
            </a:r>
            <a:r>
              <a:rPr lang="el-GR" sz="1200" dirty="0"/>
              <a:t>για </a:t>
            </a:r>
            <a:r>
              <a:rPr lang="el-GR" sz="1200" dirty="0" smtClean="0"/>
              <a:t>1.5 Κ </a:t>
            </a:r>
            <a:r>
              <a:rPr lang="el-GR" sz="1200" dirty="0"/>
              <a:t>έχουμε ~90</a:t>
            </a:r>
            <a:r>
              <a:rPr lang="el-GR" sz="1200" dirty="0" smtClean="0"/>
              <a:t>%</a:t>
            </a:r>
            <a:r>
              <a:rPr lang="en-GB" sz="1200" dirty="0" smtClean="0"/>
              <a:t> </a:t>
            </a:r>
            <a:r>
              <a:rPr lang="el-GR" sz="1200" dirty="0" err="1" smtClean="0"/>
              <a:t>υπέρρευστο</a:t>
            </a:r>
            <a:r>
              <a:rPr lang="el-GR" sz="1200" dirty="0" smtClean="0"/>
              <a:t>. </a:t>
            </a:r>
            <a:r>
              <a:rPr lang="el-GR" sz="1200" dirty="0"/>
              <a:t>Γ</a:t>
            </a:r>
            <a:r>
              <a:rPr lang="el-GR" sz="1200" dirty="0" smtClean="0"/>
              <a:t>ράφημα δεξιά για </a:t>
            </a:r>
            <a:r>
              <a:rPr lang="en-GB" sz="1200" u="sng" dirty="0" smtClean="0"/>
              <a:t>n</a:t>
            </a:r>
            <a:r>
              <a:rPr lang="en-GB" sz="1200" dirty="0" smtClean="0"/>
              <a:t>ormal/</a:t>
            </a:r>
            <a:r>
              <a:rPr lang="en-GB" sz="1200" u="sng" dirty="0" smtClean="0"/>
              <a:t>s</a:t>
            </a:r>
            <a:r>
              <a:rPr lang="en-GB" sz="1200" dirty="0" smtClean="0"/>
              <a:t>uperfluid %.</a:t>
            </a:r>
            <a:endParaRPr lang="el-GR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Υγρό με μηδενικό ιξώδες και μηδενική εντροπία</a:t>
            </a:r>
            <a:r>
              <a:rPr lang="en-GB" sz="1200" dirty="0" smtClean="0"/>
              <a:t>.</a:t>
            </a:r>
            <a:endParaRPr lang="el-GR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u="sng" dirty="0" smtClean="0"/>
              <a:t>Καλύπτει όλες τις επιφάνειες</a:t>
            </a:r>
            <a:r>
              <a:rPr lang="el-GR" sz="1200" dirty="0" smtClean="0"/>
              <a:t> του δοχείου και διαφεύγει από πορώδεις επιφάνειες.</a:t>
            </a:r>
            <a:endParaRPr lang="en-GB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u="sng" dirty="0" smtClean="0"/>
              <a:t>Μεγάλη ικανότητα απαγωγής θερμότητας.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8895" y="3648840"/>
            <a:ext cx="14991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/>
              <a:t>1937, </a:t>
            </a:r>
            <a:r>
              <a:rPr lang="en-GB" sz="1200" dirty="0" smtClean="0"/>
              <a:t>Kapitsa et al.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279" y="2089289"/>
            <a:ext cx="1034085" cy="14363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184" y="1741480"/>
            <a:ext cx="1836572" cy="8695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46184" y="3051560"/>
            <a:ext cx="1836572" cy="8742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8815" y="1637574"/>
            <a:ext cx="3510789" cy="2507706"/>
          </a:xfrm>
          <a:prstGeom prst="rect">
            <a:avLst/>
          </a:prstGeom>
        </p:spPr>
      </p:pic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58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>
            <a:noAutofit/>
          </a:bodyPr>
          <a:lstStyle/>
          <a:p>
            <a:r>
              <a:rPr lang="en-GB" sz="2400" dirty="0" smtClean="0"/>
              <a:t>Current leads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8/30/2019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230" y="5155899"/>
            <a:ext cx="60653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Συστήματα τροφοδοσίας και μετάβαση από θερμοκρασίας δωματίου στα 4.5 Κ.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~ 3300 current leads </a:t>
            </a:r>
            <a:r>
              <a:rPr lang="el-GR" sz="1200" dirty="0" smtClean="0"/>
              <a:t>για τροφοδοσία 60 </a:t>
            </a:r>
            <a:r>
              <a:rPr lang="en-GB" sz="1200" dirty="0" smtClean="0"/>
              <a:t>A </a:t>
            </a:r>
            <a:r>
              <a:rPr lang="el-GR" sz="1200" dirty="0" smtClean="0"/>
              <a:t>- 13000 </a:t>
            </a:r>
            <a:r>
              <a:rPr lang="en-GB" sz="1200" dirty="0" smtClean="0"/>
              <a:t>A.</a:t>
            </a:r>
            <a:endParaRPr lang="el-GR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Ελαχιστοποίηση μεταφοράς θερμότητας στο υγρό ήλιο </a:t>
            </a:r>
            <a:r>
              <a:rPr lang="en-GB" sz="1200" dirty="0" smtClean="0"/>
              <a:t>4.5 K</a:t>
            </a:r>
            <a:r>
              <a:rPr lang="el-GR" sz="12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200" dirty="0" smtClean="0"/>
              <a:t>Για ρεύματα &gt;=</a:t>
            </a:r>
            <a:r>
              <a:rPr lang="en-GB" sz="1200" dirty="0" smtClean="0"/>
              <a:t> </a:t>
            </a:r>
            <a:r>
              <a:rPr lang="el-GR" sz="1200" dirty="0" smtClean="0"/>
              <a:t>600 </a:t>
            </a:r>
            <a:r>
              <a:rPr lang="en-GB" sz="1200" dirty="0" smtClean="0"/>
              <a:t>A </a:t>
            </a:r>
            <a:r>
              <a:rPr lang="el-GR" sz="1200" dirty="0" smtClean="0"/>
              <a:t>χρησιμοποιούνται </a:t>
            </a:r>
            <a:r>
              <a:rPr lang="en-GB" sz="1200" dirty="0" smtClean="0"/>
              <a:t>HTS</a:t>
            </a:r>
            <a:r>
              <a:rPr lang="el-GR" sz="1200" dirty="0" smtClean="0"/>
              <a:t> (</a:t>
            </a:r>
            <a:r>
              <a:rPr lang="en-GB" sz="1200" dirty="0" smtClean="0"/>
              <a:t>High Temperature Superconductor).</a:t>
            </a:r>
            <a:endParaRPr lang="el-GR" sz="1200" dirty="0" smtClean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TE-CRG-CI TRIKOUPIS Nikolaos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6946" y="1493110"/>
            <a:ext cx="4108422" cy="205175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36" y="3136957"/>
            <a:ext cx="2382219" cy="178710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9635" y="1138671"/>
            <a:ext cx="2318693" cy="344795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6274" y="1269029"/>
            <a:ext cx="760412" cy="33147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0567" y="1251492"/>
            <a:ext cx="1307490" cy="327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4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3908</TotalTime>
  <Words>1348</Words>
  <Application>Microsoft Office PowerPoint</Application>
  <PresentationFormat>On-screen Show (4:3)</PresentationFormat>
  <Paragraphs>342</Paragraphs>
  <Slides>32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Arial Narrow</vt:lpstr>
      <vt:lpstr>Calibri</vt:lpstr>
      <vt:lpstr>Tahoma</vt:lpstr>
      <vt:lpstr>Times New Roman</vt:lpstr>
      <vt:lpstr>Wingdings</vt:lpstr>
      <vt:lpstr>ヒラギノ角ゴ Pro W3</vt:lpstr>
      <vt:lpstr>CERN(4-3)</vt:lpstr>
      <vt:lpstr>Chart</vt:lpstr>
      <vt:lpstr>PowerPoint Presentation</vt:lpstr>
      <vt:lpstr>Introduction to Cryogenics and Radiation Tolerant Instrumentation Electronics  Aug 2019 – Greek Teachers Program </vt:lpstr>
      <vt:lpstr>Σύνοψη θεμάτων</vt:lpstr>
      <vt:lpstr>Το σύμπλεγμα επιταχυντών του CERN και ο LHC</vt:lpstr>
      <vt:lpstr>Διπολικοί μαγνήτες</vt:lpstr>
      <vt:lpstr>Υπεραγωγιμότητα - Όρια δράσης κρυογενικών υγρών</vt:lpstr>
      <vt:lpstr>«Εκπαίδευση» μαγνητών, «quench» και το QPS</vt:lpstr>
      <vt:lpstr>Υπέρρευστο ήλιο (superfluid helium)</vt:lpstr>
      <vt:lpstr>Current leads</vt:lpstr>
      <vt:lpstr>Κρυογενικά στον LHC</vt:lpstr>
      <vt:lpstr>Κρυογενικές εγκαταστάσεις του LHC</vt:lpstr>
      <vt:lpstr>Οθόνες χειριστών για refrigerator/compressor </vt:lpstr>
      <vt:lpstr>TE-CRG-CI</vt:lpstr>
      <vt:lpstr>Το θερμόμετρο</vt:lpstr>
      <vt:lpstr>Αισθητήρες στάθμης ηλίου και πίεσης</vt:lpstr>
      <vt:lpstr>Τα cryogenics instrumentation στον LHC</vt:lpstr>
      <vt:lpstr>Κρυογενικά συστήματα: Αισθητήρες &amp; Αυτόματος έλεγχος</vt:lpstr>
      <vt:lpstr>Φυσική ακτινοβολιών και επιπτώσεις στα ηλεκτρονικά</vt:lpstr>
      <vt:lpstr>CRYO instrumentation - Τοποθεσίες ηλεκτρονικών συστημάτων</vt:lpstr>
      <vt:lpstr>The LHC Challenge</vt:lpstr>
      <vt:lpstr>Εγκαταστάσεις δοκιμών αντοχής στην ακτινοβολία</vt:lpstr>
      <vt:lpstr>Δοκιμές στους αισθητήρες</vt:lpstr>
      <vt:lpstr>2 νέες κάρτες για το Run 2 του LHC</vt:lpstr>
      <vt:lpstr>Επιλογή ηλεκτρονικών</vt:lpstr>
      <vt:lpstr>Δοκιμές μεμονωμένων ηλεκτρονικών</vt:lpstr>
      <vt:lpstr>Επίδραση ακρινοβολίας στα ηλεκτρικά χαρακτηριστικά - παραδείγματα</vt:lpstr>
      <vt:lpstr>Δοκιμές στο πρωτότυπο</vt:lpstr>
      <vt:lpstr>Επιβεβαίωση ανθεκτικότητας (στην ακτινοβολία) σειράς παραγωγής</vt:lpstr>
      <vt:lpstr>Επιβεβαίωση καλής λειτουργίας και έγκριση για παραγωγή</vt:lpstr>
      <vt:lpstr>Οθόνες απεικόνισης και χειρισμού</vt:lpstr>
      <vt:lpstr>Ερωτήσεις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Nikolaos Trikoupis</cp:lastModifiedBy>
  <cp:revision>219</cp:revision>
  <dcterms:created xsi:type="dcterms:W3CDTF">2012-11-30T11:04:26Z</dcterms:created>
  <dcterms:modified xsi:type="dcterms:W3CDTF">2019-08-29T23:06:10Z</dcterms:modified>
</cp:coreProperties>
</file>