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395" r:id="rId6"/>
    <p:sldId id="372" r:id="rId7"/>
    <p:sldId id="390" r:id="rId8"/>
    <p:sldId id="391" r:id="rId9"/>
    <p:sldId id="393" r:id="rId10"/>
    <p:sldId id="392" r:id="rId11"/>
    <p:sldId id="394" r:id="rId12"/>
    <p:sldId id="369" r:id="rId13"/>
    <p:sldId id="370" r:id="rId14"/>
    <p:sldId id="371" r:id="rId15"/>
    <p:sldId id="389" r:id="rId16"/>
    <p:sldId id="385" r:id="rId17"/>
    <p:sldId id="378" r:id="rId18"/>
    <p:sldId id="381" r:id="rId19"/>
    <p:sldId id="380" r:id="rId20"/>
    <p:sldId id="388" r:id="rId21"/>
    <p:sldId id="386" r:id="rId22"/>
    <p:sldId id="396" r:id="rId23"/>
    <p:sldId id="397" r:id="rId24"/>
    <p:sldId id="398" r:id="rId2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3C4"/>
    <a:srgbClr val="57F75F"/>
    <a:srgbClr val="9999FF"/>
    <a:srgbClr val="C7F1D1"/>
    <a:srgbClr val="000000"/>
    <a:srgbClr val="97E5AA"/>
    <a:srgbClr val="E0F2F7"/>
    <a:srgbClr val="B5BACC"/>
    <a:srgbClr val="B5B9CC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852" y="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22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377322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4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39775"/>
            <a:ext cx="657860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20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22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7322"/>
            <a:ext cx="2945659" cy="4936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84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61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PW Retz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studies - 6th HL-LHC collaboration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DFX studies - 6th HL-LHC collaboration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DFX studies - 6th HL-LHC collaboration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DFX studies - 6th HL-LHC collaboration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DFX studies - 6th HL-LHC collaboration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studies - 6th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1755150"/>
            <a:ext cx="7200000" cy="1350000"/>
          </a:xfrm>
        </p:spPr>
        <p:txBody>
          <a:bodyPr/>
          <a:lstStyle/>
          <a:p>
            <a:r>
              <a:rPr lang="en-GB" dirty="0" smtClean="0"/>
              <a:t>Test results from cryostats for SC Link without thermal shield and ECR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849184" y="4421690"/>
            <a:ext cx="6480000" cy="261938"/>
          </a:xfrm>
        </p:spPr>
        <p:txBody>
          <a:bodyPr/>
          <a:lstStyle/>
          <a:p>
            <a:pPr algn="ctr"/>
            <a:r>
              <a:rPr lang="en-GB" b="0" i="0" dirty="0" smtClean="0">
                <a:solidFill>
                  <a:schemeClr val="bg2"/>
                </a:solidFill>
              </a:rPr>
              <a:t>TCC Meeting, 13/09/2018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71600" y="3020470"/>
            <a:ext cx="6480000" cy="742950"/>
          </a:xfrm>
        </p:spPr>
        <p:txBody>
          <a:bodyPr/>
          <a:lstStyle/>
          <a:p>
            <a:pPr algn="ctr"/>
            <a:r>
              <a:rPr lang="en-GB" dirty="0" err="1" smtClean="0"/>
              <a:t>Amalia</a:t>
            </a:r>
            <a:r>
              <a:rPr lang="en-GB" dirty="0" smtClean="0"/>
              <a:t> </a:t>
            </a:r>
            <a:r>
              <a:rPr lang="en-GB" dirty="0" err="1" smtClean="0"/>
              <a:t>Ballarino</a:t>
            </a:r>
            <a:r>
              <a:rPr lang="en-GB" dirty="0" smtClean="0"/>
              <a:t>, 13/09/2018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05750"/>
            <a:ext cx="7920000" cy="540000"/>
          </a:xfrm>
        </p:spPr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043" y="494125"/>
            <a:ext cx="2448272" cy="20426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646530"/>
            <a:ext cx="7712388" cy="24896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4094499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Cernox ribbon integrated with cable, spooled and transported to SM18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75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4020"/>
            <a:ext cx="7920000" cy="540000"/>
          </a:xfrm>
        </p:spPr>
        <p:txBody>
          <a:bodyPr/>
          <a:lstStyle/>
          <a:p>
            <a:r>
              <a:rPr lang="en-GB" dirty="0" smtClean="0"/>
              <a:t>Test configuration 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18165"/>
            <a:ext cx="2826502" cy="18843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1483085" y="4228384"/>
            <a:ext cx="60463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7" idx="0"/>
          </p:cNvCxnSpPr>
          <p:nvPr/>
        </p:nvCxnSpPr>
        <p:spPr>
          <a:xfrm flipV="1">
            <a:off x="1483085" y="3507854"/>
            <a:ext cx="1951993" cy="1778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Up Arrow 16"/>
          <p:cNvSpPr/>
          <p:nvPr/>
        </p:nvSpPr>
        <p:spPr>
          <a:xfrm>
            <a:off x="1410990" y="3525635"/>
            <a:ext cx="144190" cy="648522"/>
          </a:xfrm>
          <a:prstGeom prst="up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886490" y="3647273"/>
            <a:ext cx="55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3m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936" y="761993"/>
            <a:ext cx="5694158" cy="1969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2776812"/>
            <a:ext cx="4162741" cy="23410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99535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Bend NTS</a:t>
            </a:r>
          </a:p>
        </p:txBody>
      </p:sp>
    </p:spTree>
    <p:extLst>
      <p:ext uri="{BB962C8B-B14F-4D97-AF65-F5344CB8AC3E}">
        <p14:creationId xmlns:p14="http://schemas.microsoft.com/office/powerpoint/2010/main" val="231758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3251"/>
            <a:ext cx="7920000" cy="540000"/>
          </a:xfrm>
        </p:spPr>
        <p:txBody>
          <a:bodyPr/>
          <a:lstStyle/>
          <a:p>
            <a:r>
              <a:rPr lang="en-GB" dirty="0" smtClean="0"/>
              <a:t>Mass flow rates up to 10 g/s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3042128"/>
            <a:ext cx="2484500" cy="1399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1244936"/>
            <a:ext cx="1224136" cy="14656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913429"/>
            <a:ext cx="6277295" cy="21286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3162485"/>
            <a:ext cx="5554097" cy="115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4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en-GB" dirty="0" smtClean="0"/>
              <a:t>Test </a:t>
            </a:r>
            <a:r>
              <a:rPr lang="en-GB" dirty="0" smtClean="0"/>
              <a:t>performed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00" y="1419622"/>
            <a:ext cx="7819351" cy="21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4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42112"/>
            <a:ext cx="7920000" cy="540000"/>
          </a:xfrm>
        </p:spPr>
        <p:txBody>
          <a:bodyPr/>
          <a:lstStyle/>
          <a:p>
            <a:r>
              <a:rPr lang="en-GB" dirty="0" err="1" smtClean="0"/>
              <a:t>Cryoworld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198" y="623609"/>
            <a:ext cx="2905888" cy="21104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2859782"/>
            <a:ext cx="2936320" cy="20889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623609"/>
            <a:ext cx="2971860" cy="211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9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Criotec Results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2000" y="3264424"/>
            <a:ext cx="799244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/>
              <a:t>q</a:t>
            </a:r>
            <a:r>
              <a:rPr lang="en-GB" dirty="0" smtClean="0"/>
              <a:t> calculated from sensors, positioned at ends, over 60m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Repeat test with additional sensors showed high heat-load at Return Box </a:t>
            </a:r>
            <a:endParaRPr lang="en-GB" dirty="0" smtClean="0"/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In spite of the higher heat load, no problems with operation (RT all along the length on the outer vacuum </a:t>
            </a:r>
            <a:r>
              <a:rPr lang="en-GB" dirty="0" err="1" smtClean="0"/>
              <a:t>pipeO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51351"/>
          <a:stretch/>
        </p:blipFill>
        <p:spPr>
          <a:xfrm>
            <a:off x="3491879" y="761169"/>
            <a:ext cx="1376469" cy="1055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1858" y="2850166"/>
            <a:ext cx="19442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/>
              <a:t>Images courtesy of Criotec</a:t>
            </a:r>
            <a:endParaRPr lang="en-GB" sz="8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9667" t="6767" r="2446" b="4235"/>
          <a:stretch/>
        </p:blipFill>
        <p:spPr>
          <a:xfrm>
            <a:off x="467544" y="640758"/>
            <a:ext cx="2944314" cy="2363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0016"/>
          <a:stretch/>
        </p:blipFill>
        <p:spPr>
          <a:xfrm>
            <a:off x="3470069" y="1816444"/>
            <a:ext cx="1421453" cy="10606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522" y="688175"/>
            <a:ext cx="3874349" cy="232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37" y="-17897"/>
            <a:ext cx="7920000" cy="540000"/>
          </a:xfrm>
        </p:spPr>
        <p:txBody>
          <a:bodyPr/>
          <a:lstStyle/>
          <a:p>
            <a:r>
              <a:rPr lang="en-GB" dirty="0" smtClean="0"/>
              <a:t>Nexans Results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3439356"/>
            <a:ext cx="6723640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q  based on </a:t>
            </a:r>
            <a:r>
              <a:rPr lang="en-GB" dirty="0"/>
              <a:t>20m </a:t>
            </a:r>
            <a:r>
              <a:rPr lang="en-GB" dirty="0" smtClean="0"/>
              <a:t>centre section sensors</a:t>
            </a: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Internal construction thought to be similar to Cryoworld</a:t>
            </a: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/>
              <a:t>Mechanically very rigid; </a:t>
            </a:r>
            <a:r>
              <a:rPr lang="en-GB" dirty="0" smtClean="0"/>
              <a:t>designed to wit stand high pressures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197"/>
          <a:stretch/>
        </p:blipFill>
        <p:spPr>
          <a:xfrm>
            <a:off x="1187624" y="2343324"/>
            <a:ext cx="2363387" cy="10746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76331"/>
            <a:ext cx="2968364" cy="16697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035" y="695781"/>
            <a:ext cx="4000213" cy="26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omparison with previous CERN </a:t>
            </a:r>
            <a:r>
              <a:rPr lang="en-GB" dirty="0" err="1" smtClean="0"/>
              <a:t>SCLinks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3454275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CERN report 199308379 by N </a:t>
            </a:r>
            <a:r>
              <a:rPr lang="en-GB" sz="1100" dirty="0" err="1" smtClean="0"/>
              <a:t>Delruelle</a:t>
            </a:r>
            <a:r>
              <a:rPr lang="en-GB" sz="1100" dirty="0" smtClean="0"/>
              <a:t> </a:t>
            </a:r>
            <a:r>
              <a:rPr lang="en-GB" sz="1100" i="1" dirty="0" smtClean="0"/>
              <a:t>et al</a:t>
            </a:r>
            <a:endParaRPr lang="en-GB" sz="1100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79512" y="739015"/>
            <a:ext cx="8594550" cy="2976870"/>
            <a:chOff x="179512" y="739015"/>
            <a:chExt cx="8594550" cy="29768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739015"/>
              <a:ext cx="8594550" cy="297687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347864" y="987574"/>
              <a:ext cx="1368152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Performance as </a:t>
              </a:r>
            </a:p>
            <a:p>
              <a:r>
                <a:rPr lang="en-GB" sz="1200" dirty="0"/>
                <a:t>r</a:t>
              </a:r>
              <a:r>
                <a:rPr lang="en-GB" sz="1200" dirty="0" smtClean="0"/>
                <a:t>igid lines with shield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8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495" y="125034"/>
            <a:ext cx="7920000" cy="540000"/>
          </a:xfrm>
        </p:spPr>
        <p:txBody>
          <a:bodyPr/>
          <a:lstStyle/>
          <a:p>
            <a:r>
              <a:rPr lang="en-GB" dirty="0" smtClean="0"/>
              <a:t>Test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840" y="839623"/>
            <a:ext cx="8280920" cy="3168352"/>
          </a:xfrm>
        </p:spPr>
        <p:txBody>
          <a:bodyPr/>
          <a:lstStyle/>
          <a:p>
            <a:r>
              <a:rPr lang="en-GB" sz="2000" dirty="0" smtClean="0">
                <a:solidFill>
                  <a:schemeClr val="tx1"/>
                </a:solidFill>
              </a:rPr>
              <a:t>Low heat load can be achieved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Pressure drop is not an issue (measured less than few mbar with mass flow rates of up to 10 g/s)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ECR has been discussed with CRG and drafted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Proposal: specify a heat load &lt; 1.5 W/m for the Triplets (up to 2.5 W/m could be tolerated)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Cryogenic flow scheme already re-elaborated by CRG – and presented at the least WP6a meeting</a:t>
            </a:r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75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performance with passive cryostats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78769"/>
            <a:ext cx="5501640" cy="416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40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9542"/>
            <a:ext cx="8280480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With contributions to the WP6a from: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SCD (SC Link, design and assembly of test station, implementation 	of instrumentation, test program)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CRG </a:t>
            </a:r>
            <a:r>
              <a:rPr lang="en-GB" sz="2000" dirty="0" smtClean="0">
                <a:solidFill>
                  <a:schemeClr val="tx1"/>
                </a:solidFill>
              </a:rPr>
              <a:t>(implementation of heaters, gas return lines  and control 	system, participation in test campaign)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TF (operation of test station and contribution to data analysis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</a:t>
            </a:r>
            <a:r>
              <a:rPr lang="en-GB" sz="2000" dirty="0" smtClean="0">
                <a:solidFill>
                  <a:schemeClr val="tx1"/>
                </a:solidFill>
              </a:rPr>
              <a:t>EN Design office for detailed execution drawings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	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Test results presented by P. Retz/G. </a:t>
            </a:r>
            <a:r>
              <a:rPr lang="en-GB" sz="2000" dirty="0" err="1" smtClean="0">
                <a:solidFill>
                  <a:schemeClr val="tx1"/>
                </a:solidFill>
              </a:rPr>
              <a:t>Willering</a:t>
            </a:r>
            <a:r>
              <a:rPr lang="en-GB" sz="2000" dirty="0" smtClean="0">
                <a:solidFill>
                  <a:schemeClr val="tx1"/>
                </a:solidFill>
              </a:rPr>
              <a:t> at WP6a meeting on 19/06/2018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77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en-GB" dirty="0" smtClean="0"/>
              <a:t>System performance with passive cryostats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546618"/>
            <a:ext cx="6581775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15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3478"/>
            <a:ext cx="3321624" cy="46636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1306781"/>
            <a:ext cx="3288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ECR Written</a:t>
            </a:r>
          </a:p>
          <a:p>
            <a:pPr algn="ctr"/>
            <a:r>
              <a:rPr lang="en-GB" dirty="0" smtClean="0"/>
              <a:t>Discussed with CRG and VSC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Ready for being circulated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555526"/>
            <a:ext cx="3267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Change in baseline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47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927"/>
            <a:ext cx="7920000" cy="540000"/>
          </a:xfrm>
        </p:spPr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43558"/>
            <a:ext cx="8352928" cy="3529557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When the</a:t>
            </a:r>
            <a:r>
              <a:rPr lang="en-GB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length </a:t>
            </a:r>
            <a:r>
              <a:rPr lang="en-GB" sz="2000" dirty="0" smtClean="0">
                <a:solidFill>
                  <a:schemeClr val="tx1"/>
                </a:solidFill>
              </a:rPr>
              <a:t>of the SC Links was significantly </a:t>
            </a:r>
            <a:r>
              <a:rPr lang="en-GB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reduced</a:t>
            </a:r>
            <a:r>
              <a:rPr lang="en-GB" sz="2000" dirty="0" smtClean="0">
                <a:solidFill>
                  <a:schemeClr val="tx1"/>
                </a:solidFill>
              </a:rPr>
              <a:t> (new underground configuration), we considered the possibility of using </a:t>
            </a:r>
            <a:r>
              <a:rPr lang="en-GB" sz="2000" b="1" dirty="0" smtClean="0">
                <a:solidFill>
                  <a:schemeClr val="tx1"/>
                </a:solidFill>
              </a:rPr>
              <a:t>flexible cryostats with no active cooling</a:t>
            </a:r>
            <a:r>
              <a:rPr lang="en-GB" sz="2000" dirty="0" smtClean="0">
                <a:solidFill>
                  <a:schemeClr val="tx1"/>
                </a:solidFill>
              </a:rPr>
              <a:t>. Rationale: reduced total integrated thermal load (W/m for a shorter length) and same enthalpy available (same mass flow rate and same </a:t>
            </a:r>
            <a:r>
              <a:rPr lang="en-GB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</a:t>
            </a:r>
            <a:r>
              <a:rPr lang="en-GB" sz="2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T</a:t>
            </a:r>
            <a:r>
              <a:rPr lang="en-GB" sz="2000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He</a:t>
            </a:r>
            <a:r>
              <a:rPr lang="en-GB" sz="2000" dirty="0" smtClean="0">
                <a:solidFill>
                  <a:schemeClr val="tx1"/>
                </a:solidFill>
                <a:sym typeface="Symbol" panose="05050102010706020507" pitchFamily="18" charset="2"/>
              </a:rPr>
              <a:t>).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Main advantage </a:t>
            </a:r>
            <a:r>
              <a:rPr lang="en-GB" sz="2000" dirty="0" smtClean="0">
                <a:solidFill>
                  <a:schemeClr val="tx1"/>
                </a:solidFill>
              </a:rPr>
              <a:t>of passive cryostat: lower weight, much easier handling and smaller outer diameter of the SC Link cryostat; lower cost of the SC Link cryostats; simplified design of the DFH cryostats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Main disadvantage </a:t>
            </a:r>
            <a:r>
              <a:rPr lang="en-GB" sz="2000" dirty="0">
                <a:solidFill>
                  <a:schemeClr val="tx1"/>
                </a:solidFill>
              </a:rPr>
              <a:t>of passive </a:t>
            </a:r>
            <a:r>
              <a:rPr lang="en-GB" sz="2000" dirty="0" smtClean="0">
                <a:solidFill>
                  <a:schemeClr val="tx1"/>
                </a:solidFill>
              </a:rPr>
              <a:t>cryostat  </a:t>
            </a:r>
            <a:r>
              <a:rPr lang="en-GB" sz="2000" dirty="0" smtClean="0">
                <a:solidFill>
                  <a:schemeClr val="tx1"/>
                </a:solidFill>
              </a:rPr>
              <a:t>higher static load.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We took the challenge of launching a </a:t>
            </a:r>
            <a:r>
              <a:rPr lang="en-GB" sz="2000" b="1" dirty="0" smtClean="0">
                <a:solidFill>
                  <a:schemeClr val="tx1"/>
                </a:solidFill>
              </a:rPr>
              <a:t>procurement </a:t>
            </a:r>
            <a:r>
              <a:rPr lang="en-GB" sz="2000" dirty="0" smtClean="0">
                <a:solidFill>
                  <a:schemeClr val="tx1"/>
                </a:solidFill>
              </a:rPr>
              <a:t>for 60 m long passive cryostats with target static heat load of </a:t>
            </a:r>
            <a:r>
              <a:rPr lang="en-GB" sz="2000" b="1" dirty="0" smtClean="0">
                <a:solidFill>
                  <a:schemeClr val="tx1"/>
                </a:solidFill>
              </a:rPr>
              <a:t>1.5 W/m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2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Industrial procurement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69086" y="915566"/>
            <a:ext cx="8352488" cy="3680222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Procurement of </a:t>
            </a:r>
            <a:r>
              <a:rPr lang="en-GB" sz="2000" b="1" dirty="0" smtClean="0">
                <a:solidFill>
                  <a:schemeClr val="tx1"/>
                </a:solidFill>
              </a:rPr>
              <a:t>six 60 m long semi-flexible cryostats </a:t>
            </a:r>
            <a:r>
              <a:rPr lang="en-GB" sz="2000" dirty="0" smtClean="0">
                <a:solidFill>
                  <a:schemeClr val="tx1"/>
                </a:solidFill>
              </a:rPr>
              <a:t>from three companies: </a:t>
            </a:r>
            <a:r>
              <a:rPr lang="en-GB" sz="2000" dirty="0" err="1" smtClean="0">
                <a:solidFill>
                  <a:schemeClr val="tx1"/>
                </a:solidFill>
              </a:rPr>
              <a:t>Nexans</a:t>
            </a:r>
            <a:r>
              <a:rPr lang="en-GB" sz="2000" dirty="0" smtClean="0">
                <a:solidFill>
                  <a:schemeClr val="tx1"/>
                </a:solidFill>
              </a:rPr>
              <a:t> (D), </a:t>
            </a:r>
            <a:r>
              <a:rPr lang="en-GB" sz="2000" dirty="0" err="1" smtClean="0">
                <a:solidFill>
                  <a:schemeClr val="tx1"/>
                </a:solidFill>
              </a:rPr>
              <a:t>Cryoworld</a:t>
            </a:r>
            <a:r>
              <a:rPr lang="en-GB" sz="2000" dirty="0" smtClean="0">
                <a:solidFill>
                  <a:schemeClr val="tx1"/>
                </a:solidFill>
              </a:rPr>
              <a:t> (NL) and </a:t>
            </a:r>
            <a:r>
              <a:rPr lang="en-GB" sz="2000" dirty="0" err="1" smtClean="0">
                <a:solidFill>
                  <a:schemeClr val="tx1"/>
                </a:solidFill>
              </a:rPr>
              <a:t>Criotec</a:t>
            </a:r>
            <a:r>
              <a:rPr lang="en-GB" sz="2000" dirty="0" smtClean="0">
                <a:solidFill>
                  <a:schemeClr val="tx1"/>
                </a:solidFill>
              </a:rPr>
              <a:t> (I). From each company: three cryostats with active shield (</a:t>
            </a:r>
            <a:r>
              <a:rPr lang="en-GB" sz="2000" b="1" dirty="0" smtClean="0">
                <a:solidFill>
                  <a:schemeClr val="tx1"/>
                </a:solidFill>
              </a:rPr>
              <a:t>4- walls</a:t>
            </a:r>
            <a:r>
              <a:rPr lang="en-GB" sz="2000" dirty="0" smtClean="0">
                <a:solidFill>
                  <a:schemeClr val="tx1"/>
                </a:solidFill>
              </a:rPr>
              <a:t>) and three cryostats with passive shield (</a:t>
            </a:r>
            <a:r>
              <a:rPr lang="en-GB" sz="2000" b="1" dirty="0" smtClean="0">
                <a:solidFill>
                  <a:schemeClr val="tx1"/>
                </a:solidFill>
              </a:rPr>
              <a:t>2-walls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  <a:endParaRPr lang="en-GB" sz="20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chemeClr val="tx1"/>
                </a:solidFill>
              </a:rPr>
              <a:t>Cryostats all </a:t>
            </a:r>
            <a:r>
              <a:rPr lang="en-GB" sz="2000" dirty="0" smtClean="0">
                <a:solidFill>
                  <a:schemeClr val="tx1"/>
                </a:solidFill>
              </a:rPr>
              <a:t>designed for hosting final multi-cable assembly and meeting heat load, </a:t>
            </a:r>
            <a:r>
              <a:rPr lang="en-GB" sz="2000" dirty="0" smtClean="0">
                <a:solidFill>
                  <a:schemeClr val="tx1"/>
                </a:solidFill>
              </a:rPr>
              <a:t>max pressure </a:t>
            </a:r>
            <a:r>
              <a:rPr lang="en-GB" sz="2000" dirty="0" smtClean="0">
                <a:solidFill>
                  <a:schemeClr val="tx1"/>
                </a:solidFill>
              </a:rPr>
              <a:t>and pressure drop requirements 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chemeClr val="tx1"/>
                </a:solidFill>
              </a:rPr>
              <a:t>Baseline today for WP6a</a:t>
            </a:r>
            <a:r>
              <a:rPr lang="en-GB" sz="2000" dirty="0" smtClean="0">
                <a:solidFill>
                  <a:schemeClr val="tx1"/>
                </a:solidFill>
              </a:rPr>
              <a:t>: </a:t>
            </a:r>
            <a:r>
              <a:rPr lang="en-GB" sz="2000" b="1" dirty="0" smtClean="0">
                <a:solidFill>
                  <a:schemeClr val="tx1"/>
                </a:solidFill>
              </a:rPr>
              <a:t>4-walls cryostats</a:t>
            </a:r>
          </a:p>
          <a:p>
            <a:pPr marL="0" indent="0">
              <a:buNone/>
            </a:pPr>
            <a:endParaRPr lang="en-GB" sz="1800" dirty="0" smtClean="0"/>
          </a:p>
          <a:p>
            <a:pPr marL="355600" indent="-355600">
              <a:buNone/>
            </a:pPr>
            <a:endParaRPr lang="en-GB" sz="2600" dirty="0" smtClean="0"/>
          </a:p>
          <a:p>
            <a:pPr marL="400050" lvl="2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38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/>
          </p:cNvSpPr>
          <p:nvPr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A.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04"/>
          <a:stretch/>
        </p:blipFill>
        <p:spPr bwMode="auto">
          <a:xfrm rot="5400000">
            <a:off x="3697269" y="1679828"/>
            <a:ext cx="1442561" cy="85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12000" y="-38678"/>
            <a:ext cx="7920000" cy="540000"/>
          </a:xfrm>
        </p:spPr>
        <p:txBody>
          <a:bodyPr/>
          <a:lstStyle/>
          <a:p>
            <a:r>
              <a:rPr lang="en-GB" dirty="0" smtClean="0"/>
              <a:t>Industrial procurement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191" y="470185"/>
            <a:ext cx="6400800" cy="470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5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396" y="-38678"/>
            <a:ext cx="7920000" cy="540000"/>
          </a:xfrm>
        </p:spPr>
        <p:txBody>
          <a:bodyPr/>
          <a:lstStyle/>
          <a:p>
            <a:r>
              <a:rPr lang="en-GB" dirty="0" smtClean="0"/>
              <a:t>Handling of cryostats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932040" y="501322"/>
            <a:ext cx="3556871" cy="4296718"/>
            <a:chOff x="5088255" y="528854"/>
            <a:chExt cx="3705073" cy="4475747"/>
          </a:xfrm>
        </p:grpSpPr>
        <p:pic>
          <p:nvPicPr>
            <p:cNvPr id="5" name="Picture 2" descr="C:\Users\Administrator\Desktop\Doc\Hi-Lumi\Foto\Trasporto_Nexans\IMG_012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092329" y="1420153"/>
              <a:ext cx="4096512" cy="3072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088255" y="528854"/>
              <a:ext cx="3705073" cy="352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Nexan’s</a:t>
              </a:r>
              <a:r>
                <a:rPr lang="en-GB" sz="1600" dirty="0" smtClean="0"/>
                <a:t> cryostats. Delivery @ CERN</a:t>
              </a:r>
              <a:endParaRPr lang="en-GB" sz="1600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1989" y="1331876"/>
            <a:ext cx="3936000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6134"/>
            <a:ext cx="7920000" cy="540000"/>
          </a:xfrm>
        </p:spPr>
        <p:txBody>
          <a:bodyPr/>
          <a:lstStyle/>
          <a:p>
            <a:r>
              <a:rPr lang="en-GB" dirty="0" smtClean="0"/>
              <a:t>Integration of dummy cable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1430" b="44725"/>
          <a:stretch/>
        </p:blipFill>
        <p:spPr bwMode="auto">
          <a:xfrm rot="5400000">
            <a:off x="-64999" y="1736140"/>
            <a:ext cx="3806903" cy="202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2" t="32188" r="11688"/>
          <a:stretch/>
        </p:blipFill>
        <p:spPr bwMode="auto">
          <a:xfrm>
            <a:off x="3563888" y="843558"/>
            <a:ext cx="4273533" cy="286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87824" y="3832260"/>
            <a:ext cx="5840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make representative pressure drop measurements</a:t>
            </a:r>
          </a:p>
          <a:p>
            <a:r>
              <a:rPr lang="en-GB" dirty="0" smtClean="0"/>
              <a:t>(and also: develop techniques for integration of cables, </a:t>
            </a:r>
          </a:p>
          <a:p>
            <a:r>
              <a:rPr lang="en-GB" dirty="0"/>
              <a:t>l</a:t>
            </a:r>
            <a:r>
              <a:rPr lang="en-GB" dirty="0" smtClean="0"/>
              <a:t>earn about handling of SC Links)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4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569" y="1047946"/>
            <a:ext cx="5348224" cy="3556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9392" y="6134"/>
            <a:ext cx="7920000" cy="540000"/>
          </a:xfrm>
        </p:spPr>
        <p:txBody>
          <a:bodyPr/>
          <a:lstStyle/>
          <a:p>
            <a:r>
              <a:rPr lang="en-GB" dirty="0" smtClean="0"/>
              <a:t>Test station in the SM-18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633066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Length of SC Link: 60 m plus terminations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1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/>
          <a:srcRect l="59750" t="35075" r="2959" b="27098"/>
          <a:stretch/>
        </p:blipFill>
        <p:spPr bwMode="auto">
          <a:xfrm>
            <a:off x="2634818" y="816556"/>
            <a:ext cx="5818580" cy="16831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92" y="-16376"/>
            <a:ext cx="7920000" cy="540000"/>
          </a:xfrm>
        </p:spPr>
        <p:txBody>
          <a:bodyPr/>
          <a:lstStyle/>
          <a:p>
            <a:r>
              <a:rPr lang="en-GB" dirty="0" smtClean="0"/>
              <a:t>Test </a:t>
            </a:r>
            <a:r>
              <a:rPr lang="en-GB" dirty="0" smtClean="0"/>
              <a:t>Configuration 1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51683" t="24459" r="2616" b="24495"/>
          <a:stretch/>
        </p:blipFill>
        <p:spPr bwMode="auto">
          <a:xfrm>
            <a:off x="2699792" y="2499742"/>
            <a:ext cx="5688632" cy="20432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9128" t="14853" r="18768" b="26272"/>
          <a:stretch/>
        </p:blipFill>
        <p:spPr>
          <a:xfrm>
            <a:off x="321737" y="2831968"/>
            <a:ext cx="2162031" cy="11521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76" y="779400"/>
            <a:ext cx="2126933" cy="138498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55479" y="652831"/>
            <a:ext cx="1008112" cy="9827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608364" y="652830"/>
            <a:ext cx="1008112" cy="9827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9896" y="719801"/>
            <a:ext cx="2244892" cy="15238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9992" y="3342348"/>
            <a:ext cx="1872208" cy="57606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9896" y="2723956"/>
            <a:ext cx="2395942" cy="136815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8946e33d-fd2f-4ae4-8ee9-d90c129cdf9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21075</TotalTime>
  <Words>512</Words>
  <Application>Microsoft Office PowerPoint</Application>
  <PresentationFormat>On-screen Show (16:9)</PresentationFormat>
  <Paragraphs>70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Wingdings</vt:lpstr>
      <vt:lpstr>Thème Office</vt:lpstr>
      <vt:lpstr>Test results from cryostats for SC Link without thermal shield and ECR</vt:lpstr>
      <vt:lpstr>PowerPoint Presentation</vt:lpstr>
      <vt:lpstr>Background</vt:lpstr>
      <vt:lpstr>Industrial procurement</vt:lpstr>
      <vt:lpstr>Industrial procurement</vt:lpstr>
      <vt:lpstr>Handling of cryostats</vt:lpstr>
      <vt:lpstr>Integration of dummy cable</vt:lpstr>
      <vt:lpstr>Test station in the SM-18</vt:lpstr>
      <vt:lpstr>Test Configuration 1</vt:lpstr>
      <vt:lpstr>Instrumentation</vt:lpstr>
      <vt:lpstr>Test configuration 2</vt:lpstr>
      <vt:lpstr>Mass flow rates up to 10 g/s</vt:lpstr>
      <vt:lpstr>Test performed</vt:lpstr>
      <vt:lpstr>Cryoworld</vt:lpstr>
      <vt:lpstr>Criotec Results</vt:lpstr>
      <vt:lpstr>Nexans Results</vt:lpstr>
      <vt:lpstr>Comparison with previous CERN SCLinks </vt:lpstr>
      <vt:lpstr>Test results</vt:lpstr>
      <vt:lpstr>System performance with passive cryostats</vt:lpstr>
      <vt:lpstr>System performance with passive cryostats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Administrator</cp:lastModifiedBy>
  <cp:revision>714</cp:revision>
  <cp:lastPrinted>2018-06-19T12:35:03Z</cp:lastPrinted>
  <dcterms:created xsi:type="dcterms:W3CDTF">2016-02-11T10:47:23Z</dcterms:created>
  <dcterms:modified xsi:type="dcterms:W3CDTF">2018-09-13T13:44:25Z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