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47"/>
  </p:notesMasterIdLst>
  <p:sldIdLst>
    <p:sldId id="419" r:id="rId6"/>
    <p:sldId id="431" r:id="rId7"/>
    <p:sldId id="432" r:id="rId8"/>
    <p:sldId id="420" r:id="rId9"/>
    <p:sldId id="426" r:id="rId10"/>
    <p:sldId id="421" r:id="rId11"/>
    <p:sldId id="423" r:id="rId12"/>
    <p:sldId id="427" r:id="rId13"/>
    <p:sldId id="428" r:id="rId14"/>
    <p:sldId id="429" r:id="rId15"/>
    <p:sldId id="430" r:id="rId16"/>
    <p:sldId id="425" r:id="rId17"/>
    <p:sldId id="460" r:id="rId18"/>
    <p:sldId id="434" r:id="rId19"/>
    <p:sldId id="435" r:id="rId20"/>
    <p:sldId id="437" r:id="rId21"/>
    <p:sldId id="436" r:id="rId22"/>
    <p:sldId id="439" r:id="rId23"/>
    <p:sldId id="442" r:id="rId24"/>
    <p:sldId id="444" r:id="rId25"/>
    <p:sldId id="458" r:id="rId26"/>
    <p:sldId id="456" r:id="rId27"/>
    <p:sldId id="443" r:id="rId28"/>
    <p:sldId id="446" r:id="rId29"/>
    <p:sldId id="397" r:id="rId30"/>
    <p:sldId id="454" r:id="rId31"/>
    <p:sldId id="450" r:id="rId32"/>
    <p:sldId id="448" r:id="rId33"/>
    <p:sldId id="451" r:id="rId34"/>
    <p:sldId id="452" r:id="rId35"/>
    <p:sldId id="453" r:id="rId36"/>
    <p:sldId id="405" r:id="rId37"/>
    <p:sldId id="455" r:id="rId38"/>
    <p:sldId id="374" r:id="rId39"/>
    <p:sldId id="461" r:id="rId40"/>
    <p:sldId id="462" r:id="rId41"/>
    <p:sldId id="463" r:id="rId42"/>
    <p:sldId id="464" r:id="rId43"/>
    <p:sldId id="457" r:id="rId44"/>
    <p:sldId id="459" r:id="rId45"/>
    <p:sldId id="445" r:id="rId4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FF3399"/>
    <a:srgbClr val="FFFFFF"/>
    <a:srgbClr val="FFFF99"/>
    <a:srgbClr val="FF3300"/>
    <a:srgbClr val="CC0066"/>
    <a:srgbClr val="CC3300"/>
    <a:srgbClr val="80808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930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20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363" cy="511731"/>
          </a:xfrm>
          <a:prstGeom prst="rect">
            <a:avLst/>
          </a:prstGeom>
        </p:spPr>
        <p:txBody>
          <a:bodyPr vert="horz" lIns="99481" tIns="49741" rIns="99481" bIns="49741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2"/>
            <a:ext cx="3076363" cy="511731"/>
          </a:xfrm>
          <a:prstGeom prst="rect">
            <a:avLst/>
          </a:prstGeom>
        </p:spPr>
        <p:txBody>
          <a:bodyPr vert="horz" lIns="99481" tIns="49741" rIns="99481" bIns="49741" rtlCol="0"/>
          <a:lstStyle>
            <a:lvl1pPr algn="r">
              <a:defRPr sz="1400"/>
            </a:lvl1pPr>
          </a:lstStyle>
          <a:p>
            <a:fld id="{6254F81D-1369-4DFC-B1BA-6E7FA8566CF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9938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481" tIns="49741" rIns="99481" bIns="49741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9481" tIns="49741" rIns="99481" bIns="4974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481" tIns="49741" rIns="99481" bIns="49741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481" tIns="49741" rIns="99481" bIns="49741" rtlCol="0" anchor="b"/>
          <a:lstStyle>
            <a:lvl1pPr algn="r">
              <a:defRPr sz="1400"/>
            </a:lvl1pPr>
          </a:lstStyle>
          <a:p>
            <a:fld id="{D1B20C25-60EE-44D5-B3A2-1ABE47860A7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5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03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66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81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10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143000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99"/>
                </a:solidFill>
                <a:latin typeface="Palatino" pitchFamily="18" charset="0"/>
              </a:defRPr>
            </a:lvl1pPr>
            <a:lvl2pPr>
              <a:defRPr sz="1800">
                <a:solidFill>
                  <a:srgbClr val="000099"/>
                </a:solidFill>
                <a:latin typeface="Palatino" pitchFamily="18" charset="0"/>
              </a:defRPr>
            </a:lvl2pPr>
            <a:lvl3pPr>
              <a:defRPr sz="1600">
                <a:solidFill>
                  <a:srgbClr val="000099"/>
                </a:solidFill>
                <a:latin typeface="Palatino" pitchFamily="18" charset="0"/>
              </a:defRPr>
            </a:lvl3pPr>
            <a:lvl4pPr>
              <a:defRPr sz="1400">
                <a:solidFill>
                  <a:srgbClr val="000099"/>
                </a:solidFill>
                <a:latin typeface="Palatino" pitchFamily="18" charset="0"/>
              </a:defRPr>
            </a:lvl4pPr>
            <a:lvl5pPr>
              <a:defRPr sz="1400">
                <a:solidFill>
                  <a:srgbClr val="000099"/>
                </a:solidFill>
                <a:latin typeface="Palatino" pitchFamily="18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85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Palatino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75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  <a:latin typeface="Palatino" pitchFamily="18" charset="0"/>
              </a:rPr>
              <a:t>Borras</a:t>
            </a:r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                RDMS Annual Workshop 2018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47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355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64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899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09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143000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99"/>
                </a:solidFill>
                <a:latin typeface="Palatino" pitchFamily="18" charset="0"/>
              </a:defRPr>
            </a:lvl1pPr>
            <a:lvl2pPr>
              <a:defRPr sz="1800">
                <a:solidFill>
                  <a:srgbClr val="000099"/>
                </a:solidFill>
                <a:latin typeface="Palatino" pitchFamily="18" charset="0"/>
              </a:defRPr>
            </a:lvl2pPr>
            <a:lvl3pPr>
              <a:defRPr sz="1600">
                <a:solidFill>
                  <a:srgbClr val="000099"/>
                </a:solidFill>
                <a:latin typeface="Palatino" pitchFamily="18" charset="0"/>
              </a:defRPr>
            </a:lvl3pPr>
            <a:lvl4pPr>
              <a:defRPr sz="1400">
                <a:solidFill>
                  <a:srgbClr val="000099"/>
                </a:solidFill>
                <a:latin typeface="Palatino" pitchFamily="18" charset="0"/>
              </a:defRPr>
            </a:lvl4pPr>
            <a:lvl5pPr>
              <a:defRPr sz="1400">
                <a:solidFill>
                  <a:srgbClr val="000099"/>
                </a:solidFill>
                <a:latin typeface="Palatino" pitchFamily="18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7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61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91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181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50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143000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99"/>
                </a:solidFill>
                <a:latin typeface="Palatino" pitchFamily="18" charset="0"/>
              </a:defRPr>
            </a:lvl1pPr>
            <a:lvl2pPr>
              <a:defRPr sz="1800">
                <a:solidFill>
                  <a:srgbClr val="000099"/>
                </a:solidFill>
                <a:latin typeface="Palatino" pitchFamily="18" charset="0"/>
              </a:defRPr>
            </a:lvl2pPr>
            <a:lvl3pPr>
              <a:defRPr sz="1600">
                <a:solidFill>
                  <a:srgbClr val="000099"/>
                </a:solidFill>
                <a:latin typeface="Palatino" pitchFamily="18" charset="0"/>
              </a:defRPr>
            </a:lvl3pPr>
            <a:lvl4pPr>
              <a:defRPr sz="1400">
                <a:solidFill>
                  <a:srgbClr val="000099"/>
                </a:solidFill>
                <a:latin typeface="Palatino" pitchFamily="18" charset="0"/>
              </a:defRPr>
            </a:lvl4pPr>
            <a:lvl5pPr>
              <a:defRPr sz="1400">
                <a:solidFill>
                  <a:srgbClr val="000099"/>
                </a:solidFill>
                <a:latin typeface="Palatino" pitchFamily="18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769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Palatino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8207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  <a:latin typeface="Palatino" pitchFamily="18" charset="0"/>
              </a:rPr>
              <a:t>Borras</a:t>
            </a:r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                RDMS Annual Workshop 2018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98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349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175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0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Palatino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114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604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942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830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7811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4629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143000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99"/>
                </a:solidFill>
                <a:latin typeface="Palatino" pitchFamily="18" charset="0"/>
              </a:defRPr>
            </a:lvl1pPr>
            <a:lvl2pPr>
              <a:defRPr sz="1800">
                <a:solidFill>
                  <a:srgbClr val="000099"/>
                </a:solidFill>
                <a:latin typeface="Palatino" pitchFamily="18" charset="0"/>
              </a:defRPr>
            </a:lvl2pPr>
            <a:lvl3pPr>
              <a:defRPr sz="1600">
                <a:solidFill>
                  <a:srgbClr val="000099"/>
                </a:solidFill>
                <a:latin typeface="Palatino" pitchFamily="18" charset="0"/>
              </a:defRPr>
            </a:lvl3pPr>
            <a:lvl4pPr>
              <a:defRPr sz="1400">
                <a:solidFill>
                  <a:srgbClr val="000099"/>
                </a:solidFill>
                <a:latin typeface="Palatino" pitchFamily="18" charset="0"/>
              </a:defRPr>
            </a:lvl4pPr>
            <a:lvl5pPr>
              <a:defRPr sz="1400">
                <a:solidFill>
                  <a:srgbClr val="000099"/>
                </a:solidFill>
                <a:latin typeface="Palatino" pitchFamily="18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94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Palatino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3903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  <a:latin typeface="Palatino" pitchFamily="18" charset="0"/>
              </a:rPr>
              <a:t>Borras</a:t>
            </a:r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                RDMS Annual Workshop 2018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498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2090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41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  <a:latin typeface="Palatino" pitchFamily="18" charset="0"/>
              </a:rPr>
              <a:t>Borras</a:t>
            </a:r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                RDMS Annual Workshop 2018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0700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59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771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669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387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1568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54919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 smtClean="0"/>
              <a:t>Formatvorlage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Untertitelmasters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786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00800" cy="1143000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" pitchFamily="18" charset="0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752528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99"/>
                </a:solidFill>
                <a:latin typeface="Palatino" pitchFamily="18" charset="0"/>
              </a:defRPr>
            </a:lvl1pPr>
            <a:lvl2pPr>
              <a:defRPr sz="1800">
                <a:solidFill>
                  <a:srgbClr val="000099"/>
                </a:solidFill>
                <a:latin typeface="Palatino" pitchFamily="18" charset="0"/>
              </a:defRPr>
            </a:lvl2pPr>
            <a:lvl3pPr>
              <a:defRPr sz="1600">
                <a:solidFill>
                  <a:srgbClr val="000099"/>
                </a:solidFill>
                <a:latin typeface="Palatino" pitchFamily="18" charset="0"/>
              </a:defRPr>
            </a:lvl3pPr>
            <a:lvl4pPr>
              <a:defRPr sz="1400">
                <a:solidFill>
                  <a:srgbClr val="000099"/>
                </a:solidFill>
                <a:latin typeface="Palatino" pitchFamily="18" charset="0"/>
              </a:defRPr>
            </a:lvl4pPr>
            <a:lvl5pPr>
              <a:defRPr sz="1400">
                <a:solidFill>
                  <a:srgbClr val="000099"/>
                </a:solidFill>
                <a:latin typeface="Palatino" pitchFamily="18" charset="0"/>
              </a:defRPr>
            </a:lvl5pPr>
          </a:lstStyle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617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Palatino" pitchFamily="18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Palatin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256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  <a:latin typeface="Palatino" pitchFamily="18" charset="0"/>
              </a:rPr>
              <a:t>Borras</a:t>
            </a:r>
            <a:r>
              <a:rPr lang="en-US" dirty="0" smtClean="0">
                <a:solidFill>
                  <a:prstClr val="white"/>
                </a:solidFill>
                <a:latin typeface="Palatino" pitchFamily="18" charset="0"/>
              </a:rPr>
              <a:t>                RDMS Annual Workshop 2018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734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6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214C9-5059-4A0E-9C98-06A26ED7F4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693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2659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61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847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Kerstin Borras  (DESY / RWTH Aachen University)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036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9461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12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62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25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Kerstin Borras  (DESY / RWTH Aachen University)</a:t>
            </a:r>
            <a:endParaRPr lang="en-US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51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Kerstin Borras  (DESY / RWTH Aachen University)</a:t>
            </a:r>
            <a:endParaRPr lang="en-US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Albertus Medium" pitchFamily="34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2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‹Nr.›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09320"/>
            <a:ext cx="504056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82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alatino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99"/>
          </a:solidFill>
          <a:latin typeface="Palatino" pitchFamily="18" charset="0"/>
          <a:ea typeface="+mn-ea"/>
          <a:cs typeface="+mn-cs"/>
        </a:defRPr>
      </a:lvl1pPr>
      <a:lvl2pPr marL="449263" indent="-268288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99"/>
          </a:solidFill>
          <a:latin typeface="Palatino" pitchFamily="18" charset="0"/>
          <a:ea typeface="+mn-ea"/>
          <a:cs typeface="+mn-cs"/>
        </a:defRPr>
      </a:lvl2pPr>
      <a:lvl3pPr marL="7159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99"/>
          </a:solidFill>
          <a:latin typeface="Palatino" pitchFamily="18" charset="0"/>
          <a:ea typeface="+mn-ea"/>
          <a:cs typeface="+mn-cs"/>
        </a:defRPr>
      </a:lvl3pPr>
      <a:lvl4pPr marL="9826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4pPr>
      <a:lvl5pPr marL="1258888" indent="-27622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09320"/>
            <a:ext cx="504056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01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alatino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99"/>
          </a:solidFill>
          <a:latin typeface="Palatino" pitchFamily="18" charset="0"/>
          <a:ea typeface="+mn-ea"/>
          <a:cs typeface="+mn-cs"/>
        </a:defRPr>
      </a:lvl1pPr>
      <a:lvl2pPr marL="449263" indent="-268288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99"/>
          </a:solidFill>
          <a:latin typeface="Palatino" pitchFamily="18" charset="0"/>
          <a:ea typeface="+mn-ea"/>
          <a:cs typeface="+mn-cs"/>
        </a:defRPr>
      </a:lvl2pPr>
      <a:lvl3pPr marL="7159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99"/>
          </a:solidFill>
          <a:latin typeface="Palatino" pitchFamily="18" charset="0"/>
          <a:ea typeface="+mn-ea"/>
          <a:cs typeface="+mn-cs"/>
        </a:defRPr>
      </a:lvl3pPr>
      <a:lvl4pPr marL="9826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4pPr>
      <a:lvl5pPr marL="1258888" indent="-27622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09320"/>
            <a:ext cx="504056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82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alatino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99"/>
          </a:solidFill>
          <a:latin typeface="Palatino" pitchFamily="18" charset="0"/>
          <a:ea typeface="+mn-ea"/>
          <a:cs typeface="+mn-cs"/>
        </a:defRPr>
      </a:lvl1pPr>
      <a:lvl2pPr marL="449263" indent="-268288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99"/>
          </a:solidFill>
          <a:latin typeface="Palatino" pitchFamily="18" charset="0"/>
          <a:ea typeface="+mn-ea"/>
          <a:cs typeface="+mn-cs"/>
        </a:defRPr>
      </a:lvl2pPr>
      <a:lvl3pPr marL="7159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99"/>
          </a:solidFill>
          <a:latin typeface="Palatino" pitchFamily="18" charset="0"/>
          <a:ea typeface="+mn-ea"/>
          <a:cs typeface="+mn-cs"/>
        </a:defRPr>
      </a:lvl3pPr>
      <a:lvl4pPr marL="9826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4pPr>
      <a:lvl5pPr marL="1258888" indent="-27622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09320"/>
            <a:ext cx="504056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22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alatino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99"/>
          </a:solidFill>
          <a:latin typeface="Palatino" pitchFamily="18" charset="0"/>
          <a:ea typeface="+mn-ea"/>
          <a:cs typeface="+mn-cs"/>
        </a:defRPr>
      </a:lvl1pPr>
      <a:lvl2pPr marL="449263" indent="-268288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99"/>
          </a:solidFill>
          <a:latin typeface="Palatino" pitchFamily="18" charset="0"/>
          <a:ea typeface="+mn-ea"/>
          <a:cs typeface="+mn-cs"/>
        </a:defRPr>
      </a:lvl2pPr>
      <a:lvl3pPr marL="7159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99"/>
          </a:solidFill>
          <a:latin typeface="Palatino" pitchFamily="18" charset="0"/>
          <a:ea typeface="+mn-ea"/>
          <a:cs typeface="+mn-cs"/>
        </a:defRPr>
      </a:lvl3pPr>
      <a:lvl4pPr marL="9826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4pPr>
      <a:lvl5pPr marL="1258888" indent="-27622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864096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 smtClean="0"/>
              <a:t>Textmasterformat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Palatino" pitchFamily="18" charset="0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2" descr="D:\CMS 3 General\Photos\CMSrealSize5000_final_darker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18678" r="21765" b="26252"/>
          <a:stretch/>
        </p:blipFill>
        <p:spPr bwMode="auto">
          <a:xfrm>
            <a:off x="251520" y="288032"/>
            <a:ext cx="123951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309320"/>
            <a:ext cx="504056" cy="46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16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0000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alatino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000099"/>
          </a:solidFill>
          <a:latin typeface="Palatino" pitchFamily="18" charset="0"/>
          <a:ea typeface="+mn-ea"/>
          <a:cs typeface="+mn-cs"/>
        </a:defRPr>
      </a:lvl1pPr>
      <a:lvl2pPr marL="449263" indent="-268288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000099"/>
          </a:solidFill>
          <a:latin typeface="Palatino" pitchFamily="18" charset="0"/>
          <a:ea typeface="+mn-ea"/>
          <a:cs typeface="+mn-cs"/>
        </a:defRPr>
      </a:lvl2pPr>
      <a:lvl3pPr marL="7159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rgbClr val="000099"/>
          </a:solidFill>
          <a:latin typeface="Palatino" pitchFamily="18" charset="0"/>
          <a:ea typeface="+mn-ea"/>
          <a:cs typeface="+mn-cs"/>
        </a:defRPr>
      </a:lvl3pPr>
      <a:lvl4pPr marL="982663" indent="-2667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4pPr>
      <a:lvl5pPr marL="1258888" indent="-276225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rgbClr val="000099"/>
          </a:solidFill>
          <a:latin typeface="Palatin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"/><Relationship Id="rId4" Type="http://schemas.openxmlformats.org/officeDocument/2006/relationships/image" Target="../media/image19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tiff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s://indico.cern.ch/event/734096/timetable/#al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hyperlink" Target="https://www.instagram.com/cmsexperimen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2579/contributions/2971244/attachments/1636450/2611100/Narain_CMS-WomensForum-April2018.pdf" TargetMode="External"/><Relationship Id="rId2" Type="http://schemas.openxmlformats.org/officeDocument/2006/relationships/hyperlink" Target="https://drive.google.com/file/d/1vORhXLUXQ3HPISIiX2jIVtvsy3MlG3Vd/view?usp=shar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hyperlink" Target="https://docs.google.com/document/d/1lGB-vM4IG6tIlrYpxyuSQfWtsOD5zULKDlFBPbaicIk/edit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quqZz9L7cBI9cuz4bWRE8UJI7aUD9WOd2l5yQUM5VO4/edit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728" y="2102995"/>
            <a:ext cx="8854752" cy="1470025"/>
          </a:xfrm>
        </p:spPr>
        <p:txBody>
          <a:bodyPr/>
          <a:lstStyle/>
          <a:p>
            <a:pPr algn="ctr"/>
            <a:r>
              <a:rPr lang="de-DE" sz="3600" b="1" dirty="0" smtClean="0"/>
              <a:t>Status </a:t>
            </a:r>
            <a:r>
              <a:rPr lang="de-DE" sz="3600" b="1" dirty="0" err="1" smtClean="0"/>
              <a:t>of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the</a:t>
            </a:r>
            <a:r>
              <a:rPr lang="de-DE" sz="3600" b="1" dirty="0" smtClean="0"/>
              <a:t> CMS Experiment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>
                <a:solidFill>
                  <a:srgbClr val="C00000"/>
                </a:solidFill>
              </a:rPr>
              <a:t>   -  </a:t>
            </a:r>
            <a:r>
              <a:rPr lang="de-DE" b="1" dirty="0" err="1" smtClean="0">
                <a:solidFill>
                  <a:srgbClr val="C00000"/>
                </a:solidFill>
              </a:rPr>
              <a:t>How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are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we</a:t>
            </a:r>
            <a:r>
              <a:rPr lang="de-DE" b="1" dirty="0" smtClean="0">
                <a:solidFill>
                  <a:srgbClr val="C00000"/>
                </a:solidFill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</a:rPr>
              <a:t>doing</a:t>
            </a:r>
            <a:r>
              <a:rPr lang="de-DE" b="1" dirty="0" smtClean="0">
                <a:solidFill>
                  <a:srgbClr val="C00000"/>
                </a:solidFill>
              </a:rPr>
              <a:t> ?  -  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de-DE" sz="2400" b="1" dirty="0" smtClean="0">
                <a:solidFill>
                  <a:srgbClr val="0090D0"/>
                </a:solidFill>
                <a:latin typeface="Bookman Old Style" panose="02050604050505020204" pitchFamily="18" charset="0"/>
              </a:rPr>
              <a:t>Prof. Kerstin </a:t>
            </a:r>
            <a:r>
              <a:rPr lang="de-DE" sz="2400" b="1" dirty="0" err="1">
                <a:solidFill>
                  <a:srgbClr val="0090D0"/>
                </a:solidFill>
                <a:latin typeface="Bookman Old Style" panose="02050604050505020204" pitchFamily="18" charset="0"/>
              </a:rPr>
              <a:t>Borras</a:t>
            </a:r>
            <a:endParaRPr lang="de-DE" sz="2400" b="1" dirty="0">
              <a:solidFill>
                <a:srgbClr val="0090D0"/>
              </a:solidFill>
              <a:latin typeface="Bookman Old Style" panose="02050604050505020204" pitchFamily="18" charset="0"/>
            </a:endParaRPr>
          </a:p>
          <a:p>
            <a:pPr algn="l"/>
            <a:r>
              <a:rPr lang="de-DE" b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Deutsches  Elektronen-Synchrotron (DESY)</a:t>
            </a:r>
          </a:p>
          <a:p>
            <a:pPr algn="l"/>
            <a:r>
              <a:rPr lang="de-DE" b="1" dirty="0">
                <a:solidFill>
                  <a:schemeClr val="bg1">
                    <a:lumMod val="50000"/>
                  </a:schemeClr>
                </a:solidFill>
                <a:latin typeface="Bookman Old Style" panose="02050604050505020204" pitchFamily="18" charset="0"/>
              </a:rPr>
              <a:t>RWTH Aachen University</a:t>
            </a:r>
          </a:p>
          <a:p>
            <a:pPr algn="l"/>
            <a:endParaRPr lang="de-DE" b="1" dirty="0" smtClean="0">
              <a:solidFill>
                <a:srgbClr val="0090D0"/>
              </a:solidFill>
              <a:latin typeface="Bookman Old Style" panose="02050604050505020204" pitchFamily="18" charset="0"/>
            </a:endParaRPr>
          </a:p>
          <a:p>
            <a:pPr algn="l"/>
            <a:endParaRPr lang="en-US" dirty="0"/>
          </a:p>
        </p:txBody>
      </p:sp>
      <p:pic>
        <p:nvPicPr>
          <p:cNvPr id="4" name="Picture 9" descr="DESY-Logo-cyan-RGB_g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6660232" y="6309320"/>
            <a:ext cx="40288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1" y="6354557"/>
            <a:ext cx="1175097" cy="31480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71600" y="3884855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Palatino"/>
              </a:rPr>
              <a:t>Status of 2018 running &amp; performance of detector sub-components</a:t>
            </a:r>
          </a:p>
          <a:p>
            <a:r>
              <a:rPr lang="en-US" dirty="0" smtClean="0">
                <a:solidFill>
                  <a:srgbClr val="000099"/>
                </a:solidFill>
                <a:latin typeface="Palatino"/>
              </a:rPr>
              <a:t>Plans for LS2 and beyond</a:t>
            </a:r>
          </a:p>
          <a:p>
            <a:r>
              <a:rPr lang="en-US" dirty="0" smtClean="0">
                <a:solidFill>
                  <a:srgbClr val="000099"/>
                </a:solidFill>
                <a:latin typeface="Palatino"/>
              </a:rPr>
              <a:t>Challenges ahead of us</a:t>
            </a:r>
          </a:p>
          <a:p>
            <a:r>
              <a:rPr lang="en-US" dirty="0" smtClean="0">
                <a:solidFill>
                  <a:srgbClr val="000099"/>
                </a:solidFill>
                <a:latin typeface="Palatino"/>
              </a:rPr>
              <a:t>Our Collaboration</a:t>
            </a:r>
            <a:endParaRPr lang="en-US" dirty="0">
              <a:solidFill>
                <a:srgbClr val="000099"/>
              </a:solidFill>
              <a:latin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355523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Tracker</a:t>
            </a:r>
            <a:r>
              <a:rPr lang="de-DE" dirty="0" smtClean="0"/>
              <a:t> Plans </a:t>
            </a:r>
            <a:r>
              <a:rPr lang="de-DE" dirty="0" err="1" smtClean="0"/>
              <a:t>for</a:t>
            </a:r>
            <a:r>
              <a:rPr lang="de-DE" dirty="0" smtClean="0"/>
              <a:t> LS2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Pixel detector</a:t>
            </a:r>
          </a:p>
          <a:p>
            <a:pPr lvl="1"/>
            <a:r>
              <a:rPr lang="en-US" dirty="0"/>
              <a:t>Replacement of BPIX layer 1: </a:t>
            </a:r>
            <a:r>
              <a:rPr lang="en-US" dirty="0" smtClean="0"/>
              <a:t>with un-irradiated </a:t>
            </a:r>
            <a:r>
              <a:rPr lang="en-US" dirty="0"/>
              <a:t>sensors  and new ASICs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ix </a:t>
            </a:r>
            <a:r>
              <a:rPr lang="en-US" dirty="0"/>
              <a:t>SEU sensitivity, timing, dynamic inefficiency and cross talk noise in present ASICs</a:t>
            </a:r>
          </a:p>
          <a:p>
            <a:pPr lvl="2"/>
            <a:r>
              <a:rPr lang="en-US" dirty="0"/>
              <a:t>First version of new ASICs received and under test – preparing the final submission</a:t>
            </a:r>
          </a:p>
          <a:p>
            <a:pPr lvl="1"/>
            <a:r>
              <a:rPr lang="en-US" dirty="0"/>
              <a:t>Replacement of DCDC converters: new FEAST ASIC and board to solve the radiation induced leakage current and overcurrent issue</a:t>
            </a:r>
          </a:p>
          <a:p>
            <a:pPr lvl="2"/>
            <a:r>
              <a:rPr lang="en-US" dirty="0"/>
              <a:t>FEAST v2.2 and a new board will be tested soon</a:t>
            </a:r>
          </a:p>
          <a:p>
            <a:pPr lvl="1"/>
            <a:r>
              <a:rPr lang="en-US" dirty="0"/>
              <a:t>(Possible) upgrade of the power system: max HV 800 V</a:t>
            </a:r>
          </a:p>
          <a:p>
            <a:pPr lvl="1"/>
            <a:r>
              <a:rPr lang="en-US" dirty="0"/>
              <a:t>Repair of localized failures and damaged modules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 re-installation planned in Fall 2020</a:t>
            </a:r>
            <a:endParaRPr lang="en-US" dirty="0"/>
          </a:p>
          <a:p>
            <a:r>
              <a:rPr lang="en-US" b="1" dirty="0"/>
              <a:t>Strip Tracker</a:t>
            </a:r>
          </a:p>
          <a:p>
            <a:pPr lvl="1"/>
            <a:r>
              <a:rPr lang="en-US" dirty="0"/>
              <a:t>To be kept cold (below 5 C) as long as possible during LS2</a:t>
            </a:r>
          </a:p>
          <a:p>
            <a:pPr lvl="2"/>
            <a:r>
              <a:rPr lang="en-US" dirty="0"/>
              <a:t>Periodic monitoring of sensor annealing</a:t>
            </a:r>
          </a:p>
          <a:p>
            <a:pPr lvl="1"/>
            <a:r>
              <a:rPr lang="en-US" dirty="0"/>
              <a:t>Testing and commissioning the detector to be ready to operate at   -25 C during Run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10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8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ECAL Status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18002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Improvements in DAQ and </a:t>
            </a:r>
            <a:r>
              <a:rPr lang="en-GB" dirty="0" smtClean="0"/>
              <a:t>Trigger: </a:t>
            </a:r>
          </a:p>
          <a:p>
            <a:pPr lvl="1"/>
            <a:r>
              <a:rPr lang="en-US" dirty="0"/>
              <a:t>New optical links to CMS DAQ for faster data transmission from ECAL </a:t>
            </a:r>
            <a:r>
              <a:rPr lang="en-US" dirty="0" smtClean="0"/>
              <a:t>FEDs</a:t>
            </a:r>
            <a:endParaRPr lang="en-GB" dirty="0"/>
          </a:p>
          <a:p>
            <a:pPr lvl="1"/>
            <a:r>
              <a:rPr lang="en-GB" dirty="0" smtClean="0"/>
              <a:t>New </a:t>
            </a:r>
            <a:r>
              <a:rPr lang="en-GB" dirty="0"/>
              <a:t>auto-recovery of front-end errors for higher efficiency and lower dead time.</a:t>
            </a:r>
          </a:p>
          <a:p>
            <a:r>
              <a:rPr lang="en-GB" dirty="0"/>
              <a:t>Data reprocessing of the early part of 2018 will use ECAL time-dependent and energy scale corrections based on </a:t>
            </a:r>
            <a:r>
              <a:rPr lang="en-GB" dirty="0" err="1"/>
              <a:t>W</a:t>
            </a:r>
            <a:r>
              <a:rPr lang="en-GB" dirty="0" err="1">
                <a:sym typeface="Wingdings" panose="05000000000000000000" pitchFamily="2" charset="2"/>
              </a:rPr>
              <a:t>ev</a:t>
            </a:r>
            <a:r>
              <a:rPr lang="en-GB" dirty="0">
                <a:sym typeface="Wingdings" panose="05000000000000000000" pitchFamily="2" charset="2"/>
              </a:rPr>
              <a:t> and Z </a:t>
            </a:r>
            <a:r>
              <a:rPr lang="en-GB" dirty="0" err="1">
                <a:sym typeface="Wingdings" panose="05000000000000000000" pitchFamily="2" charset="2"/>
              </a:rPr>
              <a:t>ee</a:t>
            </a:r>
            <a:r>
              <a:rPr lang="en-GB" dirty="0">
                <a:sym typeface="Wingdings" panose="05000000000000000000" pitchFamily="2" charset="2"/>
              </a:rPr>
              <a:t> events</a:t>
            </a:r>
            <a:r>
              <a:rPr lang="en-GB" dirty="0"/>
              <a:t>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/>
              <a:t>energy scale stability is shown in the plot below.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11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grpSp>
        <p:nvGrpSpPr>
          <p:cNvPr id="6" name="Group 13"/>
          <p:cNvGrpSpPr/>
          <p:nvPr/>
        </p:nvGrpSpPr>
        <p:grpSpPr>
          <a:xfrm>
            <a:off x="1331640" y="3331570"/>
            <a:ext cx="6112720" cy="2833734"/>
            <a:chOff x="109037" y="3043538"/>
            <a:chExt cx="7407331" cy="3553815"/>
          </a:xfrm>
        </p:grpSpPr>
        <p:sp>
          <p:nvSpPr>
            <p:cNvPr id="7" name="TextBox 9"/>
            <p:cNvSpPr txBox="1"/>
            <p:nvPr/>
          </p:nvSpPr>
          <p:spPr>
            <a:xfrm>
              <a:off x="109037" y="3043538"/>
              <a:ext cx="6623202" cy="385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ym typeface="Wingdings" panose="05000000000000000000" pitchFamily="2" charset="2"/>
                </a:rPr>
                <a:t> </a:t>
              </a:r>
              <a:r>
                <a:rPr lang="en-GB" sz="1400" b="1" dirty="0" err="1" smtClean="0">
                  <a:sym typeface="Wingdings" panose="05000000000000000000" pitchFamily="2" charset="2"/>
                </a:rPr>
                <a:t>Z</a:t>
              </a:r>
              <a:r>
                <a:rPr lang="en-GB" sz="1400" b="1" dirty="0" err="1">
                  <a:sym typeface="Wingdings" panose="05000000000000000000" pitchFamily="2" charset="2"/>
                </a:rPr>
                <a:t>ee</a:t>
              </a:r>
              <a:r>
                <a:rPr lang="en-GB" sz="1400" b="1" dirty="0">
                  <a:sym typeface="Wingdings" panose="05000000000000000000" pitchFamily="2" charset="2"/>
                </a:rPr>
                <a:t> </a:t>
              </a:r>
              <a:r>
                <a:rPr lang="en-GB" sz="1400" b="1" dirty="0" smtClean="0">
                  <a:sym typeface="Wingdings" panose="05000000000000000000" pitchFamily="2" charset="2"/>
                </a:rPr>
                <a:t>mass stability versus time in ECAL Barrel in early part of 2018</a:t>
              </a:r>
              <a:endParaRPr lang="en-US" sz="1400" b="1" dirty="0"/>
            </a:p>
          </p:txBody>
        </p:sp>
        <p:pic>
          <p:nvPicPr>
            <p:cNvPr id="8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128"/>
            <a:stretch/>
          </p:blipFill>
          <p:spPr>
            <a:xfrm>
              <a:off x="458071" y="3314731"/>
              <a:ext cx="7058297" cy="3282622"/>
            </a:xfrm>
            <a:prstGeom prst="rect">
              <a:avLst/>
            </a:prstGeom>
          </p:spPr>
        </p:pic>
        <p:sp>
          <p:nvSpPr>
            <p:cNvPr id="9" name="TextBox 11"/>
            <p:cNvSpPr txBox="1"/>
            <p:nvPr/>
          </p:nvSpPr>
          <p:spPr>
            <a:xfrm>
              <a:off x="2010794" y="3360175"/>
              <a:ext cx="1152292" cy="347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Preliminary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58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HCAL Phase I Upgrade Part in 2018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3429000"/>
            <a:ext cx="5688632" cy="28083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 sz="2500" b="1">
                <a:solidFill>
                  <a:srgbClr val="9411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The upgrade has brought many benefits</a:t>
            </a:r>
          </a:p>
          <a:p>
            <a:pPr marL="457200" lvl="1" indent="-228600">
              <a:spcBef>
                <a:spcPts val="3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Eliminated progressive (and phi asymmetric) HPD damage</a:t>
            </a:r>
          </a:p>
          <a:p>
            <a:pPr marL="457200" lvl="1" indent="-228600">
              <a:spcBef>
                <a:spcPts val="3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Increased photo detection efficiency by x2.5</a:t>
            </a:r>
          </a:p>
          <a:p>
            <a:pPr marL="914400" lvl="3" indent="-228600">
              <a:spcBef>
                <a:spcPts val="300"/>
              </a:spcBef>
              <a:buSzPct val="100000"/>
              <a:buChar char="-"/>
              <a:defRPr sz="20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Extend </a:t>
            </a:r>
            <a:r>
              <a:rPr lang="en-US" dirty="0" smtClean="0">
                <a:latin typeface="Palatino"/>
              </a:rPr>
              <a:t>longevity </a:t>
            </a:r>
            <a:r>
              <a:rPr lang="en-US" dirty="0">
                <a:latin typeface="Palatino"/>
              </a:rPr>
              <a:t>of HE till the end of Run 3</a:t>
            </a:r>
          </a:p>
          <a:p>
            <a:pPr marL="457200" lvl="1" indent="-228600">
              <a:spcBef>
                <a:spcPts val="3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Increased longitudinal segmentation</a:t>
            </a:r>
          </a:p>
          <a:p>
            <a:pPr marL="457200" lvl="1" indent="-228600">
              <a:spcBef>
                <a:spcPts val="3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Add per-channel timing information </a:t>
            </a:r>
          </a:p>
          <a:p>
            <a:pPr marL="457200" lvl="1" indent="-228600">
              <a:spcBef>
                <a:spcPts val="3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Eliminated sources of coherent electronic noise</a:t>
            </a:r>
          </a:p>
          <a:p>
            <a:pPr>
              <a:lnSpc>
                <a:spcPct val="50000"/>
              </a:lnSpc>
              <a:spcBef>
                <a:spcPts val="300"/>
              </a:spcBef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endParaRPr lang="en-US" dirty="0">
              <a:latin typeface="Palatino"/>
            </a:endParaRPr>
          </a:p>
          <a:p>
            <a:pPr marL="0" indent="0">
              <a:buNone/>
              <a:defRPr sz="2500" b="1">
                <a:solidFill>
                  <a:srgbClr val="9411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Much improved uniformity of detector response</a:t>
            </a:r>
          </a:p>
          <a:p>
            <a:pPr marL="457200" lvl="1" indent="-228600">
              <a:spcBef>
                <a:spcPts val="500"/>
              </a:spcBef>
              <a:buSzPct val="100000"/>
              <a:buChar char="-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latin typeface="Palatino"/>
              </a:rPr>
              <a:t>Spread of “raw” response of tiles using Co-60 source </a:t>
            </a:r>
            <a:r>
              <a:rPr lang="en-US" dirty="0" err="1">
                <a:latin typeface="Palatino"/>
              </a:rPr>
              <a:t>wrt</a:t>
            </a:r>
            <a:r>
              <a:rPr lang="en-US" dirty="0">
                <a:latin typeface="Palatino"/>
              </a:rPr>
              <a:t> the average response of all tiles in given η-ring &amp; layer</a:t>
            </a:r>
          </a:p>
          <a:p>
            <a:endParaRPr lang="en-US" dirty="0">
              <a:latin typeface="Palatino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12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41009" y="3786311"/>
            <a:ext cx="2751471" cy="25230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75909" y="1700808"/>
            <a:ext cx="1823322" cy="16561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70190" y="1700808"/>
            <a:ext cx="1530815" cy="16561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7584" y="1915232"/>
            <a:ext cx="1893024" cy="1388218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Line"/>
          <p:cNvSpPr/>
          <p:nvPr/>
        </p:nvSpPr>
        <p:spPr>
          <a:xfrm flipV="1">
            <a:off x="2691430" y="2753134"/>
            <a:ext cx="1167374" cy="1409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" name="Textfeld 16"/>
          <p:cNvSpPr txBox="1"/>
          <p:nvPr/>
        </p:nvSpPr>
        <p:spPr>
          <a:xfrm>
            <a:off x="251520" y="141277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9"/>
                </a:solidFill>
                <a:latin typeface="Palatino"/>
              </a:rPr>
              <a:t>Phase-I upgrade of front end electronics of HE - replaced all HPDs with </a:t>
            </a:r>
            <a:r>
              <a:rPr lang="en-US" dirty="0" err="1" smtClean="0">
                <a:solidFill>
                  <a:srgbClr val="000099"/>
                </a:solidFill>
                <a:latin typeface="Palatino"/>
              </a:rPr>
              <a:t>SiPMs</a:t>
            </a:r>
            <a:endParaRPr lang="en-US" dirty="0">
              <a:solidFill>
                <a:srgbClr val="000099"/>
              </a:solidFill>
              <a:latin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49831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Upgraded HCAL Endcap:</a:t>
            </a:r>
            <a:br>
              <a:rPr lang="en-US" dirty="0"/>
            </a:br>
            <a:r>
              <a:rPr lang="en-US" dirty="0" smtClean="0"/>
              <a:t>Performance </a:t>
            </a:r>
            <a:r>
              <a:rPr lang="en-US" dirty="0"/>
              <a:t>with 2018 collisions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5760640" cy="4752528"/>
          </a:xfrm>
        </p:spPr>
        <p:txBody>
          <a:bodyPr>
            <a:normAutofit/>
          </a:bodyPr>
          <a:lstStyle/>
          <a:p>
            <a:r>
              <a:rPr lang="en-US" dirty="0"/>
              <a:t>Performance observed with 2017 pilot systems (HEP17) are confirmed with full detector</a:t>
            </a:r>
          </a:p>
          <a:p>
            <a:pPr lvl="1"/>
            <a:r>
              <a:rPr lang="en-US" dirty="0" err="1"/>
              <a:t>Photosensor</a:t>
            </a:r>
            <a:r>
              <a:rPr lang="en-US" dirty="0"/>
              <a:t> response is now stable after upgrade to </a:t>
            </a:r>
            <a:r>
              <a:rPr lang="en-US" dirty="0" err="1"/>
              <a:t>SiPMs</a:t>
            </a:r>
            <a:r>
              <a:rPr lang="en-US" dirty="0"/>
              <a:t> </a:t>
            </a:r>
          </a:p>
          <a:p>
            <a:r>
              <a:rPr lang="en-US" dirty="0" smtClean="0"/>
              <a:t>Signal </a:t>
            </a:r>
            <a:r>
              <a:rPr lang="en-US" dirty="0"/>
              <a:t>degradation was due to progressing HPD damage</a:t>
            </a:r>
          </a:p>
          <a:p>
            <a:r>
              <a:rPr lang="en-US" dirty="0"/>
              <a:t>Very </a:t>
            </a:r>
            <a:r>
              <a:rPr lang="en-US" dirty="0" smtClean="0"/>
              <a:t>much reduced </a:t>
            </a:r>
            <a:r>
              <a:rPr lang="en-US" dirty="0"/>
              <a:t>noise from </a:t>
            </a:r>
            <a:r>
              <a:rPr lang="en-US" dirty="0" err="1"/>
              <a:t>SiPMs</a:t>
            </a:r>
            <a:r>
              <a:rPr lang="en-US" dirty="0"/>
              <a:t> compared to HPDs</a:t>
            </a:r>
          </a:p>
          <a:p>
            <a:r>
              <a:rPr lang="en-US" dirty="0"/>
              <a:t>More uniform response of the detector</a:t>
            </a:r>
          </a:p>
          <a:p>
            <a:r>
              <a:rPr lang="en-US" dirty="0"/>
              <a:t>Positive experience from calibration</a:t>
            </a:r>
          </a:p>
          <a:p>
            <a:pPr lvl="1"/>
            <a:r>
              <a:rPr lang="en-US" dirty="0"/>
              <a:t>Inter-channel calibration [DONE]</a:t>
            </a:r>
          </a:p>
          <a:p>
            <a:pPr lvl="1"/>
            <a:r>
              <a:rPr lang="en-US" dirty="0"/>
              <a:t>Energy scale with isolated tracks [DONE]</a:t>
            </a:r>
          </a:p>
          <a:p>
            <a:r>
              <a:rPr lang="en-US" dirty="0"/>
              <a:t>Muons are used to equalize the depth response</a:t>
            </a:r>
          </a:p>
          <a:p>
            <a:pPr lvl="1"/>
            <a:r>
              <a:rPr lang="en-US" dirty="0"/>
              <a:t>Exploiting better S/N of </a:t>
            </a:r>
            <a:r>
              <a:rPr lang="en-US" dirty="0" err="1"/>
              <a:t>SiPM</a:t>
            </a:r>
            <a:r>
              <a:rPr lang="en-US" dirty="0"/>
              <a:t> w.r.t. HPD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Kerstin Borras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13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grpSp>
        <p:nvGrpSpPr>
          <p:cNvPr id="6" name="Group"/>
          <p:cNvGrpSpPr/>
          <p:nvPr/>
        </p:nvGrpSpPr>
        <p:grpSpPr>
          <a:xfrm>
            <a:off x="6012160" y="3791730"/>
            <a:ext cx="2948167" cy="2301566"/>
            <a:chOff x="0" y="0"/>
            <a:chExt cx="10374019" cy="6786236"/>
          </a:xfrm>
        </p:grpSpPr>
        <p:pic>
          <p:nvPicPr>
            <p:cNvPr id="7" name="Screen Shot 2018-09-04 at 16.37.17.png" descr="Screen Shot 2018-09-04 at 16.37.17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534840"/>
              <a:ext cx="9783860" cy="62513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" name="Low PU runs"/>
            <p:cNvSpPr txBox="1"/>
            <p:nvPr/>
          </p:nvSpPr>
          <p:spPr>
            <a:xfrm>
              <a:off x="1486677" y="0"/>
              <a:ext cx="6517071" cy="9097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r>
                <a:rPr dirty="0"/>
                <a:t>Low PU runs</a:t>
              </a:r>
            </a:p>
          </p:txBody>
        </p:sp>
        <p:sp>
          <p:nvSpPr>
            <p:cNvPr id="9" name="Before depth calib"/>
            <p:cNvSpPr txBox="1"/>
            <p:nvPr/>
          </p:nvSpPr>
          <p:spPr>
            <a:xfrm rot="5400000">
              <a:off x="7090713" y="3057323"/>
              <a:ext cx="5656854" cy="9097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r>
                <a:t>Before depth calib</a:t>
              </a:r>
            </a:p>
          </p:txBody>
        </p:sp>
      </p:grpSp>
      <p:pic>
        <p:nvPicPr>
          <p:cNvPr id="10" name="depth_5_ieta_20_iphi_all_0.pdf" descr="depth_5_ieta_20_iphi_all_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97658" y="1529237"/>
            <a:ext cx="2422813" cy="21877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70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Issues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smtClean="0"/>
              <a:t>HEM 15 </a:t>
            </a:r>
            <a:r>
              <a:rPr lang="de-DE" dirty="0" err="1"/>
              <a:t>and</a:t>
            </a:r>
            <a:r>
              <a:rPr lang="de-DE" dirty="0"/>
              <a:t> HEM </a:t>
            </a:r>
            <a:r>
              <a:rPr lang="de-DE" dirty="0" smtClean="0"/>
              <a:t>16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Sectors HE minus 15 and 16 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FF6600"/>
                </a:solidFill>
              </a:rPr>
              <a:t>are no longer functional </a:t>
            </a:r>
            <a:r>
              <a:rPr lang="en-US" dirty="0"/>
              <a:t>(since June 30)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This has resulted in the </a:t>
            </a:r>
            <a:r>
              <a:rPr lang="en-US" dirty="0">
                <a:solidFill>
                  <a:srgbClr val="FF6600"/>
                </a:solidFill>
              </a:rPr>
              <a:t>loss of readout of </a:t>
            </a:r>
            <a:r>
              <a:rPr lang="en-US" dirty="0">
                <a:solidFill>
                  <a:srgbClr val="FF6600"/>
                </a:solidFill>
                <a:latin typeface="Symbol" charset="2"/>
                <a:cs typeface="Symbol" charset="2"/>
              </a:rPr>
              <a:t>DF</a:t>
            </a:r>
            <a:r>
              <a:rPr lang="en-US" dirty="0">
                <a:solidFill>
                  <a:srgbClr val="FF6600"/>
                </a:solidFill>
              </a:rPr>
              <a:t>=40° </a:t>
            </a:r>
            <a:r>
              <a:rPr lang="en-US" dirty="0">
                <a:solidFill>
                  <a:srgbClr val="046DC0"/>
                </a:solidFill>
              </a:rPr>
              <a:t>on HE minus side (</a:t>
            </a:r>
            <a:r>
              <a:rPr lang="en-US" dirty="0">
                <a:solidFill>
                  <a:srgbClr val="046DC0"/>
                </a:solidFill>
                <a:latin typeface="Symbol" charset="2"/>
                <a:cs typeface="Symbol" charset="2"/>
              </a:rPr>
              <a:t>h</a:t>
            </a:r>
            <a:r>
              <a:rPr lang="en-US" dirty="0">
                <a:solidFill>
                  <a:srgbClr val="046DC0"/>
                </a:solidFill>
              </a:rPr>
              <a:t> 1.3-3) corresponding to a 3% of the total HCAL (HB+HE) coverage</a:t>
            </a:r>
          </a:p>
          <a:p>
            <a:r>
              <a:rPr lang="en-US" dirty="0"/>
              <a:t>The problem can only be solved by opening the endcap (minus side) in December 2018</a:t>
            </a: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8000"/>
                </a:solidFill>
              </a:rPr>
              <a:t>We now understand what caused the damage, and what failed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The damage occurred during low voltage power up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16DC0"/>
                </a:solidFill>
              </a:rPr>
              <a:t>	procedure after an interlock due to a fire alarm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The power supply unit that controlled HEM15/16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16DC0"/>
                </a:solidFill>
              </a:rPr>
              <a:t>	(and only those) incurred in an extremely rare and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16DC0"/>
                </a:solidFill>
              </a:rPr>
              <a:t>	intermittent failure mode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A voltage transient that reached 22 V was generated </a:t>
            </a:r>
          </a:p>
          <a:p>
            <a:pPr lvl="2"/>
            <a:r>
              <a:rPr lang="en-US" dirty="0">
                <a:solidFill>
                  <a:srgbClr val="016DC0"/>
                </a:solidFill>
              </a:rPr>
              <a:t>More than twice as much as the front-end operational 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016DC0"/>
                </a:solidFill>
              </a:rPr>
              <a:t>	voltage of 10V and the HW limit of 11 V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This extremely rare fatal failure mode was never observed before</a:t>
            </a:r>
          </a:p>
          <a:p>
            <a:pPr lvl="2"/>
            <a:r>
              <a:rPr lang="en-US" dirty="0">
                <a:solidFill>
                  <a:srgbClr val="016DC0"/>
                </a:solidFill>
              </a:rPr>
              <a:t>Escaped extensive burn-in and post-installation power cycling tests</a:t>
            </a:r>
          </a:p>
          <a:p>
            <a:pPr lvl="2"/>
            <a:r>
              <a:rPr lang="en-US" dirty="0">
                <a:solidFill>
                  <a:srgbClr val="016DC0"/>
                </a:solidFill>
              </a:rPr>
              <a:t>After PS extraction, 2 weeks of testing were needed to expose this failure mode on a test stand</a:t>
            </a:r>
          </a:p>
          <a:p>
            <a:pPr lvl="2"/>
            <a:r>
              <a:rPr lang="en-US" dirty="0">
                <a:solidFill>
                  <a:srgbClr val="016DC0"/>
                </a:solidFill>
              </a:rPr>
              <a:t>We have also verified that this PS transient does damage the front-end on a test stand</a:t>
            </a:r>
            <a:endParaRPr lang="en-US" dirty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008000"/>
                </a:solidFill>
              </a:rPr>
              <a:t>We have implemented an additional safety system to mitigate the risk of further damage</a:t>
            </a:r>
          </a:p>
          <a:p>
            <a:pPr lvl="1"/>
            <a:r>
              <a:rPr lang="en-US" dirty="0">
                <a:solidFill>
                  <a:srgbClr val="016DC0"/>
                </a:solidFill>
              </a:rPr>
              <a:t>The incident is being followed up with the power supply company to eliminate the risk of similar behavior from other power supplies</a:t>
            </a:r>
          </a:p>
          <a:p>
            <a:r>
              <a:rPr lang="en-US" dirty="0"/>
              <a:t>The impact of the HEM15-16 loss has been investigated in a variety of physics analyses</a:t>
            </a:r>
          </a:p>
          <a:p>
            <a:pPr lvl="1"/>
            <a:r>
              <a:rPr lang="en-US" dirty="0"/>
              <a:t>Trigger rates are OK, impact on physics analyses is generally small and mitigation options in reconstruction code have been implemented and are being further </a:t>
            </a:r>
            <a:r>
              <a:rPr lang="en-US" dirty="0" smtClean="0"/>
              <a:t>studied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14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Picture 7" descr="Screen Shot 2018-09-02 at 3.06.3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283" y="2348880"/>
            <a:ext cx="2925205" cy="194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8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HEP 10 </a:t>
            </a:r>
            <a:r>
              <a:rPr lang="de-DE" dirty="0" err="1" smtClean="0"/>
              <a:t>and</a:t>
            </a:r>
            <a:r>
              <a:rPr lang="de-DE" dirty="0" smtClean="0"/>
              <a:t> HEM 09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HEP10:</a:t>
            </a:r>
          </a:p>
          <a:p>
            <a:pPr lvl="1"/>
            <a:r>
              <a:rPr lang="en-US" dirty="0"/>
              <a:t>Starting in June, short bursts of bad data occurred a few times a week, and disappeared in early July for several weeks. These bursts are associated with intermittent </a:t>
            </a:r>
            <a:r>
              <a:rPr lang="en-US" dirty="0" err="1"/>
              <a:t>ngFEC-</a:t>
            </a:r>
            <a:r>
              <a:rPr lang="en-US" dirty="0" err="1">
                <a:sym typeface="Wingdings"/>
              </a:rPr>
              <a:t>ngCCM</a:t>
            </a:r>
            <a:r>
              <a:rPr lang="en-US" dirty="0">
                <a:sym typeface="Wingdings"/>
              </a:rPr>
              <a:t> (primary) control link</a:t>
            </a:r>
            <a:r>
              <a:rPr lang="en-US" dirty="0"/>
              <a:t> instabilities. </a:t>
            </a:r>
          </a:p>
          <a:p>
            <a:pPr lvl="1"/>
            <a:r>
              <a:rPr lang="en-US" dirty="0"/>
              <a:t>Link instability re-appeared in mid-August and became more frequent on Aug 26, which led us to switch to the </a:t>
            </a:r>
            <a:r>
              <a:rPr lang="en-US" dirty="0" err="1"/>
              <a:t>ngCCM</a:t>
            </a:r>
            <a:r>
              <a:rPr lang="en-US" dirty="0"/>
              <a:t> redundant control link, which has stabilized operations for now.</a:t>
            </a:r>
          </a:p>
          <a:p>
            <a:pPr lvl="1"/>
            <a:r>
              <a:rPr lang="en-US" dirty="0"/>
              <a:t>Amount of acquired data declared bad due to HEP10 is approximately 150 pb</a:t>
            </a:r>
            <a:r>
              <a:rPr lang="en-US" baseline="30000" dirty="0"/>
              <a:t>-1</a:t>
            </a:r>
          </a:p>
          <a:p>
            <a:r>
              <a:rPr lang="en-US" b="1" dirty="0"/>
              <a:t>HEM09:</a:t>
            </a:r>
          </a:p>
          <a:p>
            <a:pPr lvl="1"/>
            <a:r>
              <a:rPr lang="en-US" dirty="0"/>
              <a:t>No issue from installation until Aug 29, when the primary </a:t>
            </a:r>
            <a:r>
              <a:rPr lang="en-US" dirty="0" err="1"/>
              <a:t>ngFEC-ngCCM</a:t>
            </a:r>
            <a:r>
              <a:rPr lang="en-US" dirty="0"/>
              <a:t> control link quality deteriorated and prevented front-end configuration.</a:t>
            </a:r>
          </a:p>
          <a:p>
            <a:pPr lvl="1"/>
            <a:r>
              <a:rPr lang="en-US" dirty="0"/>
              <a:t>Switching to the </a:t>
            </a:r>
            <a:r>
              <a:rPr lang="en-US" dirty="0" err="1"/>
              <a:t>ngCCM</a:t>
            </a:r>
            <a:r>
              <a:rPr lang="en-US" dirty="0"/>
              <a:t> redundant control link mostly fixed the immediate problem, but intermittent and short periods of instability have been observed 4 times since.</a:t>
            </a:r>
          </a:p>
          <a:p>
            <a:r>
              <a:rPr lang="en-US" b="1" dirty="0"/>
              <a:t>Investigations are ongoing without disturbing data-taking</a:t>
            </a:r>
          </a:p>
          <a:p>
            <a:pPr lvl="1"/>
            <a:r>
              <a:rPr lang="en-US" dirty="0"/>
              <a:t>The behavior of the (currently unused) primary links of both these 2 </a:t>
            </a:r>
            <a:r>
              <a:rPr lang="en-US" dirty="0" err="1"/>
              <a:t>ngCCM</a:t>
            </a:r>
            <a:r>
              <a:rPr lang="en-US" dirty="0"/>
              <a:t> modules are been studied, and several monitoring variables are permanently recorded</a:t>
            </a:r>
          </a:p>
          <a:p>
            <a:pPr lvl="1"/>
            <a:r>
              <a:rPr lang="en-US" dirty="0"/>
              <a:t>Eye diagram of HEP10 primary link was taken during a period of good quality link -- now</a:t>
            </a:r>
            <a:r>
              <a:rPr lang="en-US" dirty="0">
                <a:sym typeface="Wingdings"/>
              </a:rPr>
              <a:t> awaiting for a period of bad quality to repeat</a:t>
            </a:r>
          </a:p>
          <a:p>
            <a:pPr lvl="1"/>
            <a:r>
              <a:rPr lang="en-US" dirty="0">
                <a:sym typeface="Wingdings"/>
              </a:rPr>
              <a:t>Collecting all possible evidence to aid investigation of main </a:t>
            </a:r>
            <a:r>
              <a:rPr lang="en-US" dirty="0" err="1">
                <a:sym typeface="Wingdings"/>
              </a:rPr>
              <a:t>ngCCM</a:t>
            </a:r>
            <a:r>
              <a:rPr lang="en-US" dirty="0">
                <a:sym typeface="Wingdings"/>
              </a:rPr>
              <a:t> engineer and other </a:t>
            </a:r>
            <a:r>
              <a:rPr lang="en-US" dirty="0" smtClean="0">
                <a:sym typeface="Wingdings"/>
              </a:rPr>
              <a:t>experts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15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impact </a:t>
            </a:r>
            <a:r>
              <a:rPr lang="en-US" dirty="0" smtClean="0"/>
              <a:t>of HE issues on </a:t>
            </a:r>
            <a:br>
              <a:rPr lang="en-US" dirty="0" smtClean="0"/>
            </a:br>
            <a:r>
              <a:rPr lang="en-US" dirty="0" smtClean="0"/>
              <a:t>HB Phase 1 Upgrade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HEM15-16 damage:</a:t>
            </a:r>
          </a:p>
          <a:p>
            <a:pPr lvl="1"/>
            <a:r>
              <a:rPr lang="en-US" dirty="0"/>
              <a:t>Following the understanding of the cause of the damage, this does not motivate a significant change of the HB (and HE) </a:t>
            </a:r>
            <a:r>
              <a:rPr lang="en-US" dirty="0" err="1"/>
              <a:t>ngCCM</a:t>
            </a:r>
            <a:r>
              <a:rPr lang="en-US" dirty="0"/>
              <a:t> design</a:t>
            </a:r>
          </a:p>
          <a:p>
            <a:pPr lvl="2"/>
            <a:r>
              <a:rPr lang="en-US" dirty="0"/>
              <a:t>Active transient voltage suppression system to be developed and deployed </a:t>
            </a:r>
            <a:r>
              <a:rPr lang="en-US" dirty="0" smtClean="0"/>
              <a:t>for HE and HB</a:t>
            </a:r>
            <a:endParaRPr lang="en-US" dirty="0"/>
          </a:p>
          <a:p>
            <a:pPr lvl="1"/>
            <a:r>
              <a:rPr lang="en-US" u="sng" dirty="0"/>
              <a:t>HB will use Wiener </a:t>
            </a:r>
            <a:r>
              <a:rPr lang="en-US" u="sng" dirty="0" err="1"/>
              <a:t>Maraton</a:t>
            </a:r>
            <a:r>
              <a:rPr lang="en-US" u="sng" dirty="0"/>
              <a:t> supplies </a:t>
            </a:r>
            <a:r>
              <a:rPr lang="mr-IN" dirty="0"/>
              <a:t>–</a:t>
            </a:r>
            <a:r>
              <a:rPr lang="en-US" dirty="0"/>
              <a:t> experience to be gained during burn-in</a:t>
            </a:r>
          </a:p>
          <a:p>
            <a:pPr lvl="1"/>
            <a:r>
              <a:rPr lang="en-US" dirty="0"/>
              <a:t>Minor intervention on HB </a:t>
            </a:r>
            <a:r>
              <a:rPr lang="en-US" dirty="0" err="1"/>
              <a:t>ngCCM</a:t>
            </a:r>
            <a:r>
              <a:rPr lang="en-US" dirty="0"/>
              <a:t> is the replacement of AD8042 with higher-rated AD823A component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studies </a:t>
            </a:r>
            <a:r>
              <a:rPr lang="en-US" dirty="0"/>
              <a:t>ongoing</a:t>
            </a:r>
          </a:p>
          <a:p>
            <a:r>
              <a:rPr lang="en-US" dirty="0" smtClean="0"/>
              <a:t>HEP10/HEM09 issue:</a:t>
            </a:r>
            <a:endParaRPr lang="en-US" dirty="0"/>
          </a:p>
          <a:p>
            <a:pPr lvl="1"/>
            <a:r>
              <a:rPr lang="en-US" dirty="0"/>
              <a:t>Better understanding of these issues, </a:t>
            </a:r>
            <a:r>
              <a:rPr lang="en-US" dirty="0" smtClean="0"/>
              <a:t>hopefully </a:t>
            </a:r>
            <a:r>
              <a:rPr lang="en-US" dirty="0"/>
              <a:t>in the next weeks, is needed to determine if </a:t>
            </a:r>
            <a:r>
              <a:rPr lang="en-US" u="sng" dirty="0"/>
              <a:t>any improvements should be implemented in the HB </a:t>
            </a:r>
            <a:r>
              <a:rPr lang="en-US" u="sng" dirty="0" err="1"/>
              <a:t>ngCCM</a:t>
            </a:r>
            <a:r>
              <a:rPr lang="en-US" u="sng" dirty="0"/>
              <a:t> design</a:t>
            </a:r>
          </a:p>
          <a:p>
            <a:r>
              <a:rPr lang="en-US" dirty="0"/>
              <a:t>HB installation schedule</a:t>
            </a:r>
          </a:p>
          <a:p>
            <a:pPr lvl="1"/>
            <a:r>
              <a:rPr lang="en-US" dirty="0"/>
              <a:t>Currently foreseen to happen in Mar-Jun and Sep-Dec 2019</a:t>
            </a:r>
          </a:p>
          <a:p>
            <a:pPr lvl="1"/>
            <a:r>
              <a:rPr lang="en-US" dirty="0"/>
              <a:t>Not strictly necessary to start in March or to be completed by December 2019 </a:t>
            </a:r>
            <a:r>
              <a:rPr lang="en-US" dirty="0" smtClean="0"/>
              <a:t> from </a:t>
            </a:r>
            <a:r>
              <a:rPr lang="en-US" dirty="0"/>
              <a:t>HCAL point of view: </a:t>
            </a:r>
            <a:r>
              <a:rPr lang="en-US" u="sng" dirty="0"/>
              <a:t>~3 months of </a:t>
            </a:r>
            <a:r>
              <a:rPr lang="en-US" u="sng" dirty="0" smtClean="0"/>
              <a:t>contingency </a:t>
            </a:r>
            <a:r>
              <a:rPr lang="en-US" u="sng" dirty="0"/>
              <a:t>for </a:t>
            </a:r>
            <a:r>
              <a:rPr lang="en-US" u="sng" dirty="0" err="1"/>
              <a:t>ngCCM</a:t>
            </a:r>
            <a:r>
              <a:rPr lang="en-US" u="sng" dirty="0"/>
              <a:t> investigation and intervention</a:t>
            </a:r>
            <a:r>
              <a:rPr lang="en-US" dirty="0"/>
              <a:t> (if needed)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16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HB Phase 1 </a:t>
            </a:r>
            <a:r>
              <a:rPr lang="en-US" dirty="0" smtClean="0"/>
              <a:t>Upgrade Progressing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Production and quality control</a:t>
            </a:r>
          </a:p>
          <a:p>
            <a:pPr lvl="1"/>
            <a:r>
              <a:rPr lang="en-US" sz="2000" dirty="0"/>
              <a:t>Major </a:t>
            </a:r>
            <a:r>
              <a:rPr lang="en-US" sz="2000" dirty="0" smtClean="0"/>
              <a:t>components: </a:t>
            </a:r>
            <a:r>
              <a:rPr lang="en-US" sz="2000" dirty="0"/>
              <a:t>1700 </a:t>
            </a:r>
            <a:r>
              <a:rPr lang="en-US" sz="2000" dirty="0" err="1"/>
              <a:t>SiPM</a:t>
            </a:r>
            <a:r>
              <a:rPr lang="en-US" sz="2000" dirty="0"/>
              <a:t> arrays and 900 readout cards received and characterized at CERN and </a:t>
            </a:r>
            <a:r>
              <a:rPr lang="en-US" sz="2000" dirty="0" err="1"/>
              <a:t>Fermilab</a:t>
            </a:r>
            <a:r>
              <a:rPr lang="en-US" sz="2000" dirty="0"/>
              <a:t>.</a:t>
            </a:r>
          </a:p>
          <a:p>
            <a:pPr lvl="2"/>
            <a:r>
              <a:rPr lang="en-US" dirty="0"/>
              <a:t>Conservative yield is &gt;95% for both.</a:t>
            </a:r>
          </a:p>
          <a:p>
            <a:pPr lvl="1"/>
            <a:r>
              <a:rPr lang="en-US" sz="2000" dirty="0"/>
              <a:t>First 1/3 of </a:t>
            </a:r>
            <a:r>
              <a:rPr lang="en-US" sz="2000" dirty="0" err="1"/>
              <a:t>SiPM</a:t>
            </a:r>
            <a:r>
              <a:rPr lang="en-US" sz="2000" dirty="0"/>
              <a:t> bias/control electronics, </a:t>
            </a:r>
            <a:r>
              <a:rPr lang="en-US" sz="2000" dirty="0" err="1"/>
              <a:t>ngCCMs</a:t>
            </a:r>
            <a:r>
              <a:rPr lang="en-US" sz="2000" dirty="0"/>
              <a:t>, and calibration units to be ready by end September.</a:t>
            </a:r>
            <a:endParaRPr lang="en-US" sz="1600" dirty="0"/>
          </a:p>
          <a:p>
            <a:pPr lvl="2"/>
            <a:r>
              <a:rPr lang="en-US" dirty="0"/>
              <a:t>Remaining on track for batched deliveries into November 2018.</a:t>
            </a:r>
          </a:p>
          <a:p>
            <a:r>
              <a:rPr lang="en-US" b="1" dirty="0"/>
              <a:t>Readout module (RM) assembly and burn-in</a:t>
            </a:r>
          </a:p>
          <a:p>
            <a:pPr lvl="1"/>
            <a:r>
              <a:rPr lang="en-US" sz="2000" dirty="0"/>
              <a:t>First 4 “batch 0” RMs operating as expected in “RBX0” at burn-in site.</a:t>
            </a:r>
          </a:p>
          <a:p>
            <a:pPr lvl="1"/>
            <a:r>
              <a:rPr lang="en-US" sz="2000" dirty="0"/>
              <a:t>RM </a:t>
            </a:r>
            <a:r>
              <a:rPr lang="en-US" sz="2000" dirty="0" smtClean="0"/>
              <a:t>assembly: late-Sep </a:t>
            </a:r>
            <a:r>
              <a:rPr lang="en-US" sz="2000" dirty="0"/>
              <a:t>through end-Dec (based on HE rate)</a:t>
            </a:r>
          </a:p>
          <a:p>
            <a:pPr lvl="2"/>
            <a:r>
              <a:rPr lang="en-US" dirty="0"/>
              <a:t>RM mechanical/thermal enclosures &amp; hardware ready at CERN</a:t>
            </a:r>
          </a:p>
          <a:p>
            <a:pPr lvl="1"/>
            <a:r>
              <a:rPr lang="en-US" sz="2000" dirty="0"/>
              <a:t>Infrastructure is ready for 10-week burn-in of all components before installation starts in March 2019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17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8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Detectors Performance in 2018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18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sp>
        <p:nvSpPr>
          <p:cNvPr id="6" name="CuadroTexto 2">
            <a:extLst>
              <a:ext uri="{FF2B5EF4-FFF2-40B4-BE49-F238E27FC236}">
                <a16:creationId xmlns="" xmlns:a16="http://schemas.microsoft.com/office/drawing/2014/main" id="{8633C997-DB38-B646-AEDE-663791C9989B}"/>
              </a:ext>
            </a:extLst>
          </p:cNvPr>
          <p:cNvSpPr txBox="1"/>
          <p:nvPr/>
        </p:nvSpPr>
        <p:spPr>
          <a:xfrm>
            <a:off x="199634" y="1465039"/>
            <a:ext cx="35128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  <a:latin typeface="Palatino" pitchFamily="18" charset="0"/>
              </a:rPr>
              <a:t>Muon detectors are operating smoothly with minor issues and negligible downtime to CMS</a:t>
            </a:r>
          </a:p>
        </p:txBody>
      </p:sp>
      <p:grpSp>
        <p:nvGrpSpPr>
          <p:cNvPr id="7" name="Grupo 15">
            <a:extLst>
              <a:ext uri="{FF2B5EF4-FFF2-40B4-BE49-F238E27FC236}">
                <a16:creationId xmlns="" xmlns:a16="http://schemas.microsoft.com/office/drawing/2014/main" id="{292053D0-23A1-474C-8397-D6590C1E2073}"/>
              </a:ext>
            </a:extLst>
          </p:cNvPr>
          <p:cNvGrpSpPr/>
          <p:nvPr/>
        </p:nvGrpSpPr>
        <p:grpSpPr>
          <a:xfrm>
            <a:off x="3856495" y="1556792"/>
            <a:ext cx="5324017" cy="1803163"/>
            <a:chOff x="377137" y="1960053"/>
            <a:chExt cx="5324017" cy="1803163"/>
          </a:xfrm>
        </p:grpSpPr>
        <p:pic>
          <p:nvPicPr>
            <p:cNvPr id="8" name="Picture 4" descr="RPC EffCmpBarrel.png">
              <a:extLst>
                <a:ext uri="{FF2B5EF4-FFF2-40B4-BE49-F238E27FC236}">
                  <a16:creationId xmlns="" xmlns:a16="http://schemas.microsoft.com/office/drawing/2014/main" id="{079B86E1-72D2-8D48-AAC5-343F0A3DE9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137" y="2009826"/>
              <a:ext cx="2452294" cy="1753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upo 9">
              <a:extLst>
                <a:ext uri="{FF2B5EF4-FFF2-40B4-BE49-F238E27FC236}">
                  <a16:creationId xmlns="" xmlns:a16="http://schemas.microsoft.com/office/drawing/2014/main" id="{B2E8631C-C0FA-A941-8EE5-A9738A109CAC}"/>
                </a:ext>
              </a:extLst>
            </p:cNvPr>
            <p:cNvGrpSpPr/>
            <p:nvPr/>
          </p:nvGrpSpPr>
          <p:grpSpPr>
            <a:xfrm>
              <a:off x="2829431" y="1960053"/>
              <a:ext cx="2871723" cy="1793331"/>
              <a:chOff x="6272277" y="1306295"/>
              <a:chExt cx="2871723" cy="1793331"/>
            </a:xfrm>
          </p:grpSpPr>
          <p:pic>
            <p:nvPicPr>
              <p:cNvPr id="10" name="Picture 6" descr="https://twiki.cern.ch/twiki/pub/CMSPublic/MuonDPGPublic180622/csc_cathode_time_all.png">
                <a:extLst>
                  <a:ext uri="{FF2B5EF4-FFF2-40B4-BE49-F238E27FC236}">
                    <a16:creationId xmlns="" xmlns:a16="http://schemas.microsoft.com/office/drawing/2014/main" id="{48A5E469-2BD9-E749-A7F0-4BDCD83287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2277" y="1306295"/>
                <a:ext cx="2871723" cy="17933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ángulo 6">
                <a:extLst>
                  <a:ext uri="{FF2B5EF4-FFF2-40B4-BE49-F238E27FC236}">
                    <a16:creationId xmlns="" xmlns:a16="http://schemas.microsoft.com/office/drawing/2014/main" id="{CD590766-1557-B046-BEFC-303AA3CC8842}"/>
                  </a:ext>
                </a:extLst>
              </p:cNvPr>
              <p:cNvSpPr/>
              <p:nvPr/>
            </p:nvSpPr>
            <p:spPr>
              <a:xfrm>
                <a:off x="8089682" y="1502551"/>
                <a:ext cx="766998" cy="40324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  <a:alpha val="26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b="1" dirty="0">
                  <a:solidFill>
                    <a:srgbClr val="000099"/>
                  </a:solidFill>
                  <a:latin typeface="Palatino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800" b="1" dirty="0">
                  <a:solidFill>
                    <a:srgbClr val="000099"/>
                  </a:solidFill>
                  <a:latin typeface="Palatino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b="1" dirty="0">
                    <a:solidFill>
                      <a:srgbClr val="000099"/>
                    </a:solidFill>
                    <a:latin typeface="Palatino" pitchFamily="18" charset="0"/>
                    <a:cs typeface="Arial" panose="020B0604020202020204" pitchFamily="34" charset="0"/>
                  </a:rPr>
                  <a:t>2018</a:t>
                </a:r>
              </a:p>
            </p:txBody>
          </p:sp>
          <p:sp>
            <p:nvSpPr>
              <p:cNvPr id="12" name="CuadroTexto 5">
                <a:extLst>
                  <a:ext uri="{FF2B5EF4-FFF2-40B4-BE49-F238E27FC236}">
                    <a16:creationId xmlns="" xmlns:a16="http://schemas.microsoft.com/office/drawing/2014/main" id="{637C6BCB-9476-C34D-989C-45CED5EB3348}"/>
                  </a:ext>
                </a:extLst>
              </p:cNvPr>
              <p:cNvSpPr txBox="1"/>
              <p:nvPr/>
            </p:nvSpPr>
            <p:spPr>
              <a:xfrm>
                <a:off x="8089682" y="1981959"/>
                <a:ext cx="766998" cy="446276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>
                    <a:solidFill>
                      <a:srgbClr val="000099"/>
                    </a:solidFill>
                    <a:latin typeface="Palatino" pitchFamily="18" charset="0"/>
                    <a:cs typeface="Arial" panose="020B0604020202020204" pitchFamily="34" charset="0"/>
                  </a:rPr>
                  <a:t>Mean 0.0ns</a:t>
                </a:r>
              </a:p>
              <a:p>
                <a:r>
                  <a:rPr lang="en-US" sz="700" b="1" dirty="0">
                    <a:solidFill>
                      <a:srgbClr val="000099"/>
                    </a:solidFill>
                    <a:latin typeface="Palatino" pitchFamily="18" charset="0"/>
                    <a:cs typeface="Arial" panose="020B0604020202020204" pitchFamily="34" charset="0"/>
                  </a:rPr>
                  <a:t>RMS   7.9ns</a:t>
                </a:r>
              </a:p>
              <a:p>
                <a:pPr algn="ctr"/>
                <a:r>
                  <a:rPr lang="en-US" sz="800" b="1" dirty="0">
                    <a:solidFill>
                      <a:srgbClr val="000099"/>
                    </a:solidFill>
                    <a:latin typeface="Palatino" pitchFamily="18" charset="0"/>
                    <a:cs typeface="Arial" panose="020B0604020202020204" pitchFamily="34" charset="0"/>
                  </a:rPr>
                  <a:t>2017</a:t>
                </a:r>
                <a:endParaRPr lang="en-US" sz="700" b="1" dirty="0">
                  <a:solidFill>
                    <a:srgbClr val="000099"/>
                  </a:solidFill>
                  <a:latin typeface="Palatino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Conector recto de flecha 8">
                <a:extLst>
                  <a:ext uri="{FF2B5EF4-FFF2-40B4-BE49-F238E27FC236}">
                    <a16:creationId xmlns="" xmlns:a16="http://schemas.microsoft.com/office/drawing/2014/main" id="{C36B2D24-5805-7345-87F2-F8C7FDFA4D55}"/>
                  </a:ext>
                </a:extLst>
              </p:cNvPr>
              <p:cNvCxnSpPr/>
              <p:nvPr/>
            </p:nvCxnSpPr>
            <p:spPr>
              <a:xfrm flipH="1">
                <a:off x="7834124" y="1699196"/>
                <a:ext cx="255558" cy="206595"/>
              </a:xfrm>
              <a:prstGeom prst="straightConnector1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Rectángulo 10">
            <a:extLst>
              <a:ext uri="{FF2B5EF4-FFF2-40B4-BE49-F238E27FC236}">
                <a16:creationId xmlns="" xmlns:a16="http://schemas.microsoft.com/office/drawing/2014/main" id="{796C3764-C0AC-AC48-8B63-355881F6B049}"/>
              </a:ext>
            </a:extLst>
          </p:cNvPr>
          <p:cNvSpPr/>
          <p:nvPr/>
        </p:nvSpPr>
        <p:spPr>
          <a:xfrm>
            <a:off x="2411759" y="5138028"/>
            <a:ext cx="6426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effectLst/>
                <a:latin typeface="Palatino" pitchFamily="18" charset="0"/>
              </a:rPr>
              <a:t>10 Triple-GEM detectors (5 GEMINI) were installed in the negative CMS endcap in 2017  (Slice test)</a:t>
            </a:r>
          </a:p>
        </p:txBody>
      </p:sp>
      <p:sp>
        <p:nvSpPr>
          <p:cNvPr id="15" name="CuadroTexto 12">
            <a:extLst>
              <a:ext uri="{FF2B5EF4-FFF2-40B4-BE49-F238E27FC236}">
                <a16:creationId xmlns="" xmlns:a16="http://schemas.microsoft.com/office/drawing/2014/main" id="{7498CC4E-976B-E94A-B56A-DCF934111C2B}"/>
              </a:ext>
            </a:extLst>
          </p:cNvPr>
          <p:cNvSpPr txBox="1"/>
          <p:nvPr/>
        </p:nvSpPr>
        <p:spPr>
          <a:xfrm>
            <a:off x="1979712" y="5805264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0099"/>
                </a:solidFill>
                <a:latin typeface="Palatino" pitchFamily="18" charset="0"/>
              </a:rPr>
              <a:t>Slot1</a:t>
            </a:r>
            <a:r>
              <a:rPr lang="en-US" sz="900" b="1" dirty="0">
                <a:solidFill>
                  <a:srgbClr val="000099"/>
                </a:solidFill>
                <a:latin typeface="Palatino" pitchFamily="18" charset="0"/>
                <a:sym typeface="Wingdings" pitchFamily="2" charset="2"/>
              </a:rPr>
              <a:t> 4 GEMINI</a:t>
            </a:r>
          </a:p>
          <a:p>
            <a:r>
              <a:rPr lang="en-US" sz="900" b="1" dirty="0">
                <a:solidFill>
                  <a:srgbClr val="000099"/>
                </a:solidFill>
                <a:latin typeface="Palatino" pitchFamily="18" charset="0"/>
              </a:rPr>
              <a:t>Slot2</a:t>
            </a:r>
            <a:r>
              <a:rPr lang="en-US" sz="900" b="1" dirty="0">
                <a:solidFill>
                  <a:srgbClr val="000099"/>
                </a:solidFill>
                <a:latin typeface="Palatino" pitchFamily="18" charset="0"/>
                <a:sym typeface="Wingdings" pitchFamily="2" charset="2"/>
              </a:rPr>
              <a:t> 1 GEMINI</a:t>
            </a:r>
            <a:endParaRPr lang="en-US" sz="900" b="1" dirty="0">
              <a:solidFill>
                <a:srgbClr val="000099"/>
              </a:solidFill>
              <a:latin typeface="Palatino" pitchFamily="18" charset="0"/>
            </a:endParaRPr>
          </a:p>
        </p:txBody>
      </p:sp>
      <p:sp>
        <p:nvSpPr>
          <p:cNvPr id="16" name="CuadroTexto 14">
            <a:extLst>
              <a:ext uri="{FF2B5EF4-FFF2-40B4-BE49-F238E27FC236}">
                <a16:creationId xmlns="" xmlns:a16="http://schemas.microsoft.com/office/drawing/2014/main" id="{8F5B02AA-0E1F-5F49-999A-7F9D6269F166}"/>
              </a:ext>
            </a:extLst>
          </p:cNvPr>
          <p:cNvSpPr txBox="1"/>
          <p:nvPr/>
        </p:nvSpPr>
        <p:spPr>
          <a:xfrm>
            <a:off x="3427190" y="5642084"/>
            <a:ext cx="4745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They have been integrated in the CMS Global data taking</a:t>
            </a:r>
          </a:p>
          <a:p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The system is under tests and data is being analyzed</a:t>
            </a:r>
          </a:p>
        </p:txBody>
      </p:sp>
      <p:sp>
        <p:nvSpPr>
          <p:cNvPr id="17" name="CuadroTexto 3">
            <a:extLst>
              <a:ext uri="{FF2B5EF4-FFF2-40B4-BE49-F238E27FC236}">
                <a16:creationId xmlns="" xmlns:a16="http://schemas.microsoft.com/office/drawing/2014/main" id="{50E83E4A-DB34-234D-BA55-D4522C52F877}"/>
              </a:ext>
            </a:extLst>
          </p:cNvPr>
          <p:cNvSpPr txBox="1"/>
          <p:nvPr/>
        </p:nvSpPr>
        <p:spPr>
          <a:xfrm>
            <a:off x="184150" y="2186861"/>
            <a:ext cx="34517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The data analysis of the 2018 data shows a good performance of the detectors and their associated local trigger in agreement with previous year. </a:t>
            </a:r>
          </a:p>
        </p:txBody>
      </p:sp>
      <p:pic>
        <p:nvPicPr>
          <p:cNvPr id="18" name="Imagen 7">
            <a:extLst>
              <a:ext uri="{FF2B5EF4-FFF2-40B4-BE49-F238E27FC236}">
                <a16:creationId xmlns="" xmlns:a16="http://schemas.microsoft.com/office/drawing/2014/main" id="{195EDC81-4ADF-464E-A787-F8A4614A1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250" y="3407695"/>
            <a:ext cx="5742296" cy="1551642"/>
          </a:xfrm>
          <a:prstGeom prst="rect">
            <a:avLst/>
          </a:prstGeom>
        </p:spPr>
      </p:pic>
      <p:sp>
        <p:nvSpPr>
          <p:cNvPr id="19" name="Rectángulo 16">
            <a:extLst>
              <a:ext uri="{FF2B5EF4-FFF2-40B4-BE49-F238E27FC236}">
                <a16:creationId xmlns="" xmlns:a16="http://schemas.microsoft.com/office/drawing/2014/main" id="{872AEB96-D67F-FD46-8E77-E2F5FD0706FC}"/>
              </a:ext>
            </a:extLst>
          </p:cNvPr>
          <p:cNvSpPr/>
          <p:nvPr/>
        </p:nvSpPr>
        <p:spPr>
          <a:xfrm>
            <a:off x="6237986" y="3597844"/>
            <a:ext cx="276885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New </a:t>
            </a:r>
            <a:r>
              <a:rPr lang="en-US" sz="1400" dirty="0" err="1">
                <a:solidFill>
                  <a:srgbClr val="000099"/>
                </a:solidFill>
                <a:latin typeface="Palatino" pitchFamily="18" charset="0"/>
              </a:rPr>
              <a:t>uROS</a:t>
            </a:r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 system (DT readout) upgraded at the </a:t>
            </a:r>
            <a:r>
              <a:rPr lang="en-US" sz="1400" dirty="0" smtClean="0">
                <a:solidFill>
                  <a:srgbClr val="000099"/>
                </a:solidFill>
                <a:latin typeface="Palatino" pitchFamily="18" charset="0"/>
              </a:rPr>
              <a:t>beginning </a:t>
            </a:r>
            <a:r>
              <a:rPr lang="en-US" sz="1400" dirty="0">
                <a:solidFill>
                  <a:srgbClr val="000099"/>
                </a:solidFill>
                <a:latin typeface="Palatino" pitchFamily="18" charset="0"/>
              </a:rPr>
              <a:t>of the year has run so far with no downtime, no data losses nor any relevant incident</a:t>
            </a:r>
          </a:p>
        </p:txBody>
      </p:sp>
      <p:pic>
        <p:nvPicPr>
          <p:cNvPr id="20" name="Imagen 11">
            <a:extLst>
              <a:ext uri="{FF2B5EF4-FFF2-40B4-BE49-F238E27FC236}">
                <a16:creationId xmlns="" xmlns:a16="http://schemas.microsoft.com/office/drawing/2014/main" id="{6E7A784E-72B1-9D4F-BC38-C49EB93E4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67544" y="4925126"/>
            <a:ext cx="1566422" cy="131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Overall Trigger Status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23762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Smooth running since May, only minor updates to the trigger have been implemented</a:t>
            </a:r>
          </a:p>
          <a:p>
            <a:r>
              <a:rPr lang="en-US" dirty="0"/>
              <a:t>Total L1 trigger rate around  95 kHz at 2.0e34</a:t>
            </a:r>
          </a:p>
          <a:p>
            <a:pPr lvl="1"/>
            <a:r>
              <a:rPr lang="en-US" dirty="0"/>
              <a:t>Some trigger thresholds have been lowered (mainly single EG, MET, di-tau), improving turn </a:t>
            </a:r>
            <a:r>
              <a:rPr lang="en-US" dirty="0" err="1"/>
              <a:t>ons</a:t>
            </a:r>
            <a:r>
              <a:rPr lang="en-US" dirty="0"/>
              <a:t> at HLT</a:t>
            </a:r>
          </a:p>
          <a:p>
            <a:pPr lvl="1"/>
            <a:r>
              <a:rPr lang="en-US" dirty="0"/>
              <a:t>Single electron with 28 GeV </a:t>
            </a:r>
            <a:r>
              <a:rPr lang="en-US" dirty="0" err="1"/>
              <a:t>pT</a:t>
            </a:r>
            <a:r>
              <a:rPr lang="en-US" dirty="0"/>
              <a:t> has been added at HLT (L1 </a:t>
            </a:r>
            <a:r>
              <a:rPr lang="en-US" dirty="0" err="1"/>
              <a:t>pT</a:t>
            </a:r>
            <a:r>
              <a:rPr lang="en-US" dirty="0"/>
              <a:t> &gt; 26 GeV)</a:t>
            </a:r>
          </a:p>
          <a:p>
            <a:r>
              <a:rPr lang="en-US" dirty="0"/>
              <a:t>HLT physics streams peak rate around 1.8 kHz at 2.0e34</a:t>
            </a:r>
          </a:p>
          <a:p>
            <a:pPr lvl="1"/>
            <a:r>
              <a:rPr lang="en-US" dirty="0"/>
              <a:t>Still around 1.1 kHz averaged over a 12h fill</a:t>
            </a:r>
          </a:p>
          <a:p>
            <a:r>
              <a:rPr lang="en-US" b="1" dirty="0"/>
              <a:t>Updated L1 and HLT strategy to park an unbiased sample of b-quark enriched sample with increased rate and purity (max rate ~5 kHz)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19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Google Shape;113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1566" y="3933056"/>
            <a:ext cx="3488728" cy="2253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2566" y="3944960"/>
            <a:ext cx="3565858" cy="2303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216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Schedule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58074" cy="475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Computing: Data </a:t>
            </a:r>
            <a:r>
              <a:rPr lang="de-DE" dirty="0" err="1" smtClean="0"/>
              <a:t>Taking</a:t>
            </a:r>
            <a:r>
              <a:rPr lang="de-DE" dirty="0" smtClean="0"/>
              <a:t> Performance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4320480" cy="475252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Generally smooth operations</a:t>
            </a:r>
          </a:p>
          <a:p>
            <a:r>
              <a:rPr lang="en-US" b="1" dirty="0"/>
              <a:t>CMS gained a lot of flexibility from the merging of all CERN resources into a single “site”</a:t>
            </a:r>
          </a:p>
          <a:p>
            <a:pPr lvl="1"/>
            <a:r>
              <a:rPr lang="en-US" dirty="0"/>
              <a:t>we can use virtually all CERN resources when the Tier-0 needs to process not standard incoming data (high rate, processing of parked samples, ….)</a:t>
            </a:r>
          </a:p>
          <a:p>
            <a:pPr lvl="1"/>
            <a:r>
              <a:rPr lang="en-US" dirty="0"/>
              <a:t>on the other hand, MC production can utilize all the CERN resources when Tier-0 is idle (MD, TS, pauses of as down as a few hours)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ame </a:t>
            </a:r>
            <a:r>
              <a:rPr lang="en-US" dirty="0"/>
              <a:t>for disk areas: no issue even given the unplanned Parking activities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20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Google Shape;157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72000" y="2104999"/>
            <a:ext cx="4392488" cy="182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6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2080" y="4149080"/>
            <a:ext cx="3494714" cy="156385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4572000" y="1484784"/>
            <a:ext cx="4214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alatino" pitchFamily="18" charset="0"/>
              </a:rPr>
              <a:t>Production using all CERN </a:t>
            </a:r>
            <a:r>
              <a:rPr lang="en-US" dirty="0" smtClean="0">
                <a:latin typeface="Palatino" pitchFamily="18" charset="0"/>
              </a:rPr>
              <a:t>resources</a:t>
            </a:r>
            <a:endParaRPr lang="en-US" dirty="0">
              <a:latin typeface="Palatin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Certification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2018 </a:t>
            </a:r>
            <a:r>
              <a:rPr lang="de-DE" dirty="0" err="1" smtClean="0"/>
              <a:t>Collision</a:t>
            </a:r>
            <a:r>
              <a:rPr lang="de-DE" dirty="0" smtClean="0"/>
              <a:t> Data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36296" y="1556792"/>
            <a:ext cx="1584176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Complete up to 5 </a:t>
            </a:r>
            <a:r>
              <a:rPr lang="en-US" dirty="0" smtClean="0"/>
              <a:t>Sep: </a:t>
            </a:r>
            <a:br>
              <a:rPr lang="en-US" dirty="0" smtClean="0"/>
            </a:br>
            <a:r>
              <a:rPr lang="en-US" dirty="0" smtClean="0"/>
              <a:t>Run range </a:t>
            </a:r>
            <a:r>
              <a:rPr lang="en-US" dirty="0"/>
              <a:t>314472-322252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21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7" name="Google Shape;84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1520" y="1484784"/>
            <a:ext cx="3234342" cy="2487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1920" y="1628800"/>
            <a:ext cx="2952328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" y="4005064"/>
            <a:ext cx="5681191" cy="232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804248" y="400506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000099"/>
                </a:solidFill>
                <a:latin typeface="Palatino" pitchFamily="18" charset="0"/>
              </a:rPr>
              <a:t>Accomplished</a:t>
            </a:r>
            <a:r>
              <a:rPr lang="de-DE" b="1" dirty="0" smtClean="0">
                <a:solidFill>
                  <a:srgbClr val="000099"/>
                </a:solidFill>
                <a:latin typeface="Palatino" pitchFamily="18" charset="0"/>
              </a:rPr>
              <a:t> &gt;94% </a:t>
            </a:r>
            <a:r>
              <a:rPr lang="de-DE" b="1" dirty="0" err="1" smtClean="0">
                <a:solidFill>
                  <a:srgbClr val="000099"/>
                </a:solidFill>
                <a:latin typeface="Palatino" pitchFamily="18" charset="0"/>
              </a:rPr>
              <a:t>efficiency</a:t>
            </a:r>
            <a:r>
              <a:rPr lang="de-DE" b="1" dirty="0" smtClean="0">
                <a:solidFill>
                  <a:srgbClr val="000099"/>
                </a:solidFill>
                <a:latin typeface="Palatino" pitchFamily="18" charset="0"/>
              </a:rPr>
              <a:t> !</a:t>
            </a:r>
            <a:endParaRPr lang="en-US" b="1" dirty="0">
              <a:solidFill>
                <a:srgbClr val="000099"/>
              </a:solidFill>
              <a:latin typeface="Palatin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10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Operation and prompt processing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/>
              <a:t>Smooth operation and prompt processing kept as performant as possible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→ </a:t>
            </a:r>
            <a:r>
              <a:rPr lang="en-US" sz="2400" b="1" dirty="0"/>
              <a:t>held prompt processing </a:t>
            </a:r>
            <a:r>
              <a:rPr lang="en-US" sz="2400" b="1" dirty="0" smtClean="0"/>
              <a:t>twice:</a:t>
            </a:r>
            <a:endParaRPr lang="en-US" sz="2400" b="1" dirty="0"/>
          </a:p>
          <a:p>
            <a:r>
              <a:rPr lang="en-US" dirty="0"/>
              <a:t>HCAL sector </a:t>
            </a:r>
            <a:r>
              <a:rPr lang="en-US" dirty="0" err="1"/>
              <a:t>mis</a:t>
            </a:r>
            <a:r>
              <a:rPr lang="en-US" dirty="0"/>
              <a:t>-calibrated in fills 7090 and 7091</a:t>
            </a:r>
          </a:p>
          <a:p>
            <a:pPr lvl="1"/>
            <a:r>
              <a:rPr lang="en-US" dirty="0"/>
              <a:t>The response corrections have been applied.</a:t>
            </a:r>
          </a:p>
          <a:p>
            <a:r>
              <a:rPr lang="en-US" dirty="0"/>
              <a:t>Missing of pre-shower in RUN 322088</a:t>
            </a:r>
          </a:p>
          <a:p>
            <a:pPr lvl="1"/>
            <a:r>
              <a:rPr lang="en-US" dirty="0"/>
              <a:t>Adjusting of the energy scale of the concerned endcap applied.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b="1" dirty="0"/>
              <a:t>Reconstruction of datasets for </a:t>
            </a:r>
            <a:r>
              <a:rPr lang="en-US" sz="2400" b="1" dirty="0" smtClean="0"/>
              <a:t>b-parking</a:t>
            </a:r>
            <a:endParaRPr lang="en-US" sz="2400" b="1" dirty="0"/>
          </a:p>
          <a:p>
            <a:r>
              <a:rPr lang="en-US" dirty="0"/>
              <a:t>1060M reconstructed events (Reprocess &amp; Prompt)</a:t>
            </a:r>
          </a:p>
          <a:p>
            <a:r>
              <a:rPr lang="en-US" dirty="0"/>
              <a:t>Enabling analysis setup &amp; development of low </a:t>
            </a:r>
            <a:r>
              <a:rPr lang="en-US" dirty="0" err="1"/>
              <a:t>pt</a:t>
            </a:r>
            <a:r>
              <a:rPr lang="en-US" dirty="0"/>
              <a:t> </a:t>
            </a:r>
            <a:r>
              <a:rPr lang="en-US" dirty="0" err="1"/>
              <a:t>ele</a:t>
            </a:r>
            <a:r>
              <a:rPr lang="en-US" dirty="0"/>
              <a:t> reconstruction.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b="1" dirty="0"/>
              <a:t>On going </a:t>
            </a:r>
            <a:r>
              <a:rPr lang="en-US" sz="2400" b="1" dirty="0" smtClean="0"/>
              <a:t>studies: </a:t>
            </a:r>
            <a:endParaRPr lang="en-US" sz="2400" b="1" dirty="0"/>
          </a:p>
          <a:p>
            <a:r>
              <a:rPr lang="en-US" dirty="0"/>
              <a:t>Missing of 40 degree sector of HE minus</a:t>
            </a:r>
          </a:p>
          <a:p>
            <a:pPr lvl="1"/>
            <a:r>
              <a:rPr lang="en-US" dirty="0"/>
              <a:t>All physics group have shown they can tolerate the extra </a:t>
            </a:r>
            <a:r>
              <a:rPr lang="en-US" dirty="0" err="1"/>
              <a:t>mEt</a:t>
            </a:r>
            <a:r>
              <a:rPr lang="en-US" dirty="0"/>
              <a:t> and fakes and no analysis is compromised</a:t>
            </a:r>
          </a:p>
          <a:p>
            <a:pPr lvl="1"/>
            <a:r>
              <a:rPr lang="en-US" dirty="0"/>
              <a:t>Particle Flow mitigation has been studied. The fix has been integrated to CMSSW, further studies to start soon.</a:t>
            </a:r>
          </a:p>
          <a:p>
            <a:r>
              <a:rPr lang="en-US" dirty="0"/>
              <a:t>HCAL first layer </a:t>
            </a:r>
            <a:r>
              <a:rPr lang="en-US" dirty="0" err="1" smtClean="0"/>
              <a:t>mis</a:t>
            </a:r>
            <a:r>
              <a:rPr lang="en-US" dirty="0" smtClean="0"/>
              <a:t>-calibration </a:t>
            </a:r>
            <a:r>
              <a:rPr lang="en-US" dirty="0"/>
              <a:t>leading to neutral hadron deficiency</a:t>
            </a:r>
          </a:p>
          <a:p>
            <a:pPr lvl="1"/>
            <a:r>
              <a:rPr lang="en-US" dirty="0"/>
              <a:t>Recalibration proposed. Looking into possibility of deploying already in HI run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22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7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Release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Schedule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23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4"/>
          <a:stretch/>
        </p:blipFill>
        <p:spPr bwMode="auto">
          <a:xfrm>
            <a:off x="251520" y="1556792"/>
            <a:ext cx="6624736" cy="4091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236296" y="1556792"/>
            <a:ext cx="1656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Details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for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the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planning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in  PPD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and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in </a:t>
            </a:r>
            <a:r>
              <a:rPr lang="de-DE" dirty="0">
                <a:solidFill>
                  <a:srgbClr val="000099"/>
                </a:solidFill>
                <a:latin typeface="Palatino" pitchFamily="18" charset="0"/>
              </a:rPr>
              <a:t>C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omputing 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are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in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the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backup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part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of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this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 </a:t>
            </a:r>
            <a:r>
              <a:rPr lang="de-DE" dirty="0" err="1" smtClean="0">
                <a:solidFill>
                  <a:srgbClr val="000099"/>
                </a:solidFill>
                <a:latin typeface="Palatino" pitchFamily="18" charset="0"/>
              </a:rPr>
              <a:t>talk</a:t>
            </a:r>
            <a:r>
              <a:rPr lang="de-DE" dirty="0" smtClean="0">
                <a:solidFill>
                  <a:srgbClr val="000099"/>
                </a:solidFill>
                <a:latin typeface="Palatino" pitchFamily="18" charset="0"/>
              </a:rPr>
              <a:t>.</a:t>
            </a:r>
            <a:endParaRPr lang="en-US" dirty="0">
              <a:solidFill>
                <a:srgbClr val="000099"/>
              </a:solidFill>
              <a:latin typeface="Palatino" pitchFamily="18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948264" y="4388911"/>
            <a:ext cx="2016224" cy="12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Plenty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of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tasks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be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covered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and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obstacles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b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</a:b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to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be</a:t>
            </a:r>
            <a:r>
              <a:rPr lang="de-DE" b="1" dirty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latin typeface="Palatino" pitchFamily="18" charset="0"/>
              </a:rPr>
              <a:t>mastered</a:t>
            </a:r>
            <a:r>
              <a:rPr lang="de-DE" b="1" dirty="0" smtClean="0">
                <a:solidFill>
                  <a:srgbClr val="C00000"/>
                </a:solidFill>
                <a:latin typeface="Palatino" pitchFamily="18" charset="0"/>
              </a:rPr>
              <a:t>….</a:t>
            </a:r>
            <a:endParaRPr lang="en-US" b="1" dirty="0">
              <a:solidFill>
                <a:srgbClr val="C00000"/>
              </a:solidFill>
              <a:latin typeface="Palatin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6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Our</a:t>
            </a:r>
            <a:r>
              <a:rPr lang="de-DE" dirty="0" smtClean="0"/>
              <a:t> Experiment –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Collaboration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24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7" name="Picture 2" descr="C:\Users\borras\AppData\Local\Temp\CMScollaboration_2011_l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43" y="1469126"/>
            <a:ext cx="6604873" cy="467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Situation </a:t>
            </a:r>
            <a:r>
              <a:rPr lang="de-DE" dirty="0" err="1" smtClean="0"/>
              <a:t>for</a:t>
            </a:r>
            <a:r>
              <a:rPr lang="de-DE" dirty="0" smtClean="0"/>
              <a:t> EPR 2017 /2018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92080" y="1484784"/>
            <a:ext cx="3779912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ERP 2017</a:t>
            </a:r>
            <a:endParaRPr lang="en-US" b="1" dirty="0" smtClean="0"/>
          </a:p>
          <a:p>
            <a:pPr marL="177800" indent="-177800"/>
            <a:r>
              <a:rPr lang="en-US" b="1" dirty="0"/>
              <a:t>7996.70</a:t>
            </a:r>
            <a:r>
              <a:rPr lang="en-US" b="1" dirty="0" smtClean="0"/>
              <a:t>	 Needed</a:t>
            </a:r>
          </a:p>
          <a:p>
            <a:pPr marL="177800" indent="-177800"/>
            <a:r>
              <a:rPr lang="en-US" b="1" dirty="0"/>
              <a:t>7601.96</a:t>
            </a:r>
            <a:r>
              <a:rPr lang="en-US" b="1" dirty="0" smtClean="0"/>
              <a:t> 	 Pledged</a:t>
            </a:r>
          </a:p>
          <a:p>
            <a:pPr marL="177800" indent="-177800"/>
            <a:r>
              <a:rPr lang="en-US" b="1" dirty="0"/>
              <a:t>6862.82</a:t>
            </a:r>
            <a:r>
              <a:rPr lang="en-US" b="1" dirty="0" smtClean="0"/>
              <a:t>	 Worked</a:t>
            </a:r>
          </a:p>
          <a:p>
            <a:pPr>
              <a:buFont typeface="Wingdings"/>
              <a:buChar char="à"/>
            </a:pPr>
            <a:r>
              <a:rPr lang="de-DE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86 % </a:t>
            </a:r>
            <a:r>
              <a:rPr lang="de-DE" b="1" dirty="0" err="1" smtClean="0">
                <a:solidFill>
                  <a:srgbClr val="006600"/>
                </a:solidFill>
                <a:sym typeface="Wingdings" panose="05000000000000000000" pitchFamily="2" charset="2"/>
              </a:rPr>
              <a:t>worked</a:t>
            </a:r>
            <a:r>
              <a:rPr lang="de-DE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 </a:t>
            </a:r>
            <a:endParaRPr lang="en-US" b="1" dirty="0" smtClean="0">
              <a:solidFill>
                <a:srgbClr val="0066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500" b="1" dirty="0" smtClean="0"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de-DE" b="1" dirty="0" smtClean="0"/>
              <a:t>EPR 2018</a:t>
            </a:r>
            <a:endParaRPr lang="en-US" b="1" dirty="0" smtClean="0"/>
          </a:p>
          <a:p>
            <a:pPr marL="177800" lvl="0" indent="-177800"/>
            <a:r>
              <a:rPr lang="en-US" b="1" dirty="0"/>
              <a:t>9696.15	 Needed</a:t>
            </a:r>
          </a:p>
          <a:p>
            <a:pPr marL="177800" lvl="0" indent="-177800"/>
            <a:r>
              <a:rPr lang="en-US" b="1" dirty="0"/>
              <a:t>7554.54</a:t>
            </a:r>
            <a:r>
              <a:rPr lang="en-US" b="1" dirty="0" smtClean="0"/>
              <a:t>  </a:t>
            </a:r>
            <a:r>
              <a:rPr lang="en-US" b="1" dirty="0"/>
              <a:t>	 Pledged</a:t>
            </a:r>
          </a:p>
          <a:p>
            <a:pPr marL="177800" lvl="0" indent="-177800"/>
            <a:r>
              <a:rPr lang="en-US" b="1" dirty="0" smtClean="0"/>
              <a:t> </a:t>
            </a:r>
            <a:r>
              <a:rPr lang="en-US" b="1" dirty="0"/>
              <a:t>773.44	 Worked</a:t>
            </a:r>
          </a:p>
          <a:p>
            <a:pPr lvl="0">
              <a:buFont typeface="Wingdings"/>
              <a:buChar char="à"/>
            </a:pPr>
            <a:r>
              <a:rPr lang="de-DE" b="1" dirty="0">
                <a:solidFill>
                  <a:srgbClr val="C00000"/>
                </a:solidFill>
                <a:sym typeface="Wingdings" panose="05000000000000000000" pitchFamily="2" charset="2"/>
              </a:rPr>
              <a:t>7</a:t>
            </a: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8 </a:t>
            </a:r>
            <a:r>
              <a:rPr lang="de-DE" b="1" dirty="0">
                <a:solidFill>
                  <a:srgbClr val="C00000"/>
                </a:solidFill>
                <a:sym typeface="Wingdings" panose="05000000000000000000" pitchFamily="2" charset="2"/>
              </a:rPr>
              <a:t>% </a:t>
            </a:r>
            <a:r>
              <a:rPr lang="de-DE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pledged</a:t>
            </a: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endParaRPr lang="en-US" b="1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Need </a:t>
            </a:r>
            <a:r>
              <a:rPr lang="de-DE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urgently</a:t>
            </a: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b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de-DE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more</a:t>
            </a: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pledges</a:t>
            </a:r>
            <a:r>
              <a:rPr lang="de-DE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25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9" name="Picture 9" descr="D:\Laptop_Files\borras\Clipart_01\Popular\AMPROBLE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57192"/>
            <a:ext cx="953056" cy="93610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506859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79512" y="4797152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Palatino" pitchFamily="18" charset="0"/>
              </a:rPr>
              <a:t>Including Upgrade work increased the EPR due per author to 4 months </a:t>
            </a:r>
          </a:p>
          <a:p>
            <a:r>
              <a:rPr lang="en-US" b="1" dirty="0" smtClean="0">
                <a:latin typeface="Palatino" pitchFamily="18" charset="0"/>
                <a:sym typeface="Wingdings" panose="05000000000000000000" pitchFamily="2" charset="2"/>
              </a:rPr>
              <a:t> This </a:t>
            </a:r>
            <a:r>
              <a:rPr lang="en-US" b="1" dirty="0" smtClean="0">
                <a:latin typeface="Palatino" pitchFamily="18" charset="0"/>
              </a:rPr>
              <a:t>is very difficult for many institutes</a:t>
            </a:r>
          </a:p>
          <a:p>
            <a:r>
              <a:rPr lang="en-US" b="1" dirty="0" smtClean="0">
                <a:latin typeface="Palatino" pitchFamily="18" charset="0"/>
                <a:sym typeface="Wingdings" panose="05000000000000000000" pitchFamily="2" charset="2"/>
              </a:rPr>
              <a:t> Need to plan carefully for the future ! </a:t>
            </a:r>
            <a:r>
              <a:rPr lang="en-US" b="1" dirty="0" smtClean="0">
                <a:latin typeface="Palatino" pitchFamily="18" charset="0"/>
              </a:rPr>
              <a:t> </a:t>
            </a:r>
            <a:endParaRPr lang="en-US" b="1" dirty="0">
              <a:latin typeface="Palatin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Foresight: The </a:t>
            </a:r>
            <a:r>
              <a:rPr lang="en-US" sz="2800" dirty="0" err="1" smtClean="0"/>
              <a:t>unitarity</a:t>
            </a:r>
            <a:r>
              <a:rPr lang="en-US" sz="2800" dirty="0" smtClean="0"/>
              <a:t> challenge  in CMS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27984" y="1484784"/>
            <a:ext cx="4608512" cy="4752528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en-US" sz="17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Full overlap of Run 3 operation with </a:t>
            </a:r>
            <a:br>
              <a:rPr lang="en-US" sz="1700" b="1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US" sz="17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Phase II upgrades </a:t>
            </a:r>
          </a:p>
          <a:p>
            <a:pPr marL="0" indent="0">
              <a:buNone/>
            </a:pPr>
            <a:r>
              <a:rPr lang="en-US" sz="17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sz="17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Unitarity</a:t>
            </a:r>
            <a:r>
              <a:rPr lang="en-US" sz="17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challenge in people-power.</a:t>
            </a:r>
          </a:p>
          <a:p>
            <a:pPr marL="0" indent="0">
              <a:buNone/>
            </a:pPr>
            <a:endParaRPr lang="en-US" sz="900" b="1" dirty="0" smtClean="0">
              <a:solidFill>
                <a:srgbClr val="0066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We previously mastered such situations successfully!</a:t>
            </a:r>
          </a:p>
          <a:p>
            <a:pPr marL="0" indent="0">
              <a:buNone/>
            </a:pPr>
            <a:endParaRPr lang="en-US" sz="600" b="1" dirty="0" smtClean="0">
              <a:solidFill>
                <a:srgbClr val="0066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200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LHCC acknowledged: </a:t>
            </a:r>
            <a:br>
              <a:rPr lang="en-US" sz="1200" b="1" dirty="0" smtClean="0">
                <a:solidFill>
                  <a:srgbClr val="006600"/>
                </a:solidFill>
                <a:sym typeface="Wingdings" panose="05000000000000000000" pitchFamily="2" charset="2"/>
              </a:rPr>
            </a:br>
            <a:r>
              <a:rPr lang="en-US" sz="1200" dirty="0" smtClean="0">
                <a:solidFill>
                  <a:srgbClr val="006600"/>
                </a:solidFill>
              </a:rPr>
              <a:t>CMS is able to handle well what even a few years ago was considered to be a</a:t>
            </a:r>
            <a:r>
              <a:rPr lang="en-US" sz="1200" dirty="0">
                <a:solidFill>
                  <a:srgbClr val="006600"/>
                </a:solidFill>
              </a:rPr>
              <a:t> </a:t>
            </a:r>
            <a:r>
              <a:rPr lang="en-US" sz="1200" dirty="0" smtClean="0">
                <a:solidFill>
                  <a:srgbClr val="006600"/>
                </a:solidFill>
              </a:rPr>
              <a:t>major challenge</a:t>
            </a:r>
          </a:p>
          <a:p>
            <a:pPr marL="180975" indent="-180975"/>
            <a:r>
              <a:rPr lang="en-US" sz="1200" dirty="0" smtClean="0">
                <a:solidFill>
                  <a:srgbClr val="006600"/>
                </a:solidFill>
              </a:rPr>
              <a:t>Collect and reconstruct data and generate Monte Carlo</a:t>
            </a:r>
          </a:p>
          <a:p>
            <a:pPr marL="180975" indent="-180975"/>
            <a:r>
              <a:rPr lang="en-US" sz="1200" dirty="0" smtClean="0">
                <a:solidFill>
                  <a:srgbClr val="006600"/>
                </a:solidFill>
              </a:rPr>
              <a:t>Perform physics analyses</a:t>
            </a:r>
          </a:p>
          <a:p>
            <a:pPr marL="180975" indent="-180975"/>
            <a:r>
              <a:rPr lang="en-US" sz="1200" dirty="0" smtClean="0">
                <a:solidFill>
                  <a:srgbClr val="006600"/>
                </a:solidFill>
              </a:rPr>
              <a:t>Construct, install, and commission Phase 1 upgrades</a:t>
            </a:r>
          </a:p>
          <a:p>
            <a:pPr marL="180975" indent="-180975"/>
            <a:r>
              <a:rPr lang="en-US" sz="1200" dirty="0" smtClean="0">
                <a:solidFill>
                  <a:srgbClr val="006600"/>
                </a:solidFill>
              </a:rPr>
              <a:t>and strongly engage in Phase 2 Upgrades</a:t>
            </a:r>
          </a:p>
          <a:p>
            <a:pPr marL="180975" indent="-180975"/>
            <a:endParaRPr lang="en-US" sz="600" b="1" dirty="0" smtClean="0">
              <a:solidFill>
                <a:srgbClr val="006600"/>
              </a:solidFill>
              <a:sym typeface="Wingdings" panose="05000000000000000000" pitchFamily="2" charset="2"/>
            </a:endParaRPr>
          </a:p>
          <a:p>
            <a:pPr>
              <a:buFont typeface="Wingdings"/>
              <a:buChar char="è"/>
            </a:pPr>
            <a:r>
              <a:rPr lang="en-US" sz="1800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We can do it again!</a:t>
            </a:r>
            <a:endParaRPr lang="en-US" sz="1800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sz="1000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Start the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mitigations now </a:t>
            </a:r>
            <a:b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(efficiency increase, atomization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…)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/>
            </a:r>
            <a:b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and be well prepared !</a:t>
            </a:r>
            <a:endParaRPr lang="en-US" sz="1800" b="1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62" y="2001178"/>
            <a:ext cx="3902990" cy="22919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251520" y="510667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Palatino"/>
              </a:rPr>
              <a:t>350 </a:t>
            </a:r>
            <a:r>
              <a:rPr lang="de-DE" sz="1400" dirty="0" err="1" smtClean="0">
                <a:latin typeface="Palatino"/>
              </a:rPr>
              <a:t>physicists</a:t>
            </a:r>
            <a:r>
              <a:rPr lang="de-DE" sz="1400" dirty="0" smtClean="0">
                <a:latin typeface="Palatino"/>
              </a:rPr>
              <a:t> FTE</a:t>
            </a:r>
          </a:p>
        </p:txBody>
      </p:sp>
      <p:sp>
        <p:nvSpPr>
          <p:cNvPr id="11" name="Pfeil nach rechts 10"/>
          <p:cNvSpPr/>
          <p:nvPr/>
        </p:nvSpPr>
        <p:spPr>
          <a:xfrm>
            <a:off x="1331640" y="4873516"/>
            <a:ext cx="360040" cy="21166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653136"/>
            <a:ext cx="936104" cy="64825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51519" y="5661248"/>
            <a:ext cx="19369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000099"/>
                </a:solidFill>
                <a:latin typeface="Palatino"/>
              </a:rPr>
              <a:t>x</a:t>
            </a:r>
            <a:r>
              <a:rPr lang="de-DE" sz="1300" dirty="0" smtClean="0">
                <a:solidFill>
                  <a:srgbClr val="000099"/>
                </a:solidFill>
                <a:latin typeface="Palatino"/>
              </a:rPr>
              <a:t> 3 </a:t>
            </a:r>
            <a:r>
              <a:rPr lang="de-DE" sz="1300" dirty="0" err="1" smtClean="0">
                <a:solidFill>
                  <a:srgbClr val="000099"/>
                </a:solidFill>
                <a:latin typeface="Palatino"/>
              </a:rPr>
              <a:t>to</a:t>
            </a:r>
            <a:r>
              <a:rPr lang="de-DE" sz="1300" dirty="0" smtClean="0">
                <a:solidFill>
                  <a:srgbClr val="000099"/>
                </a:solidFill>
                <a:latin typeface="Palatino"/>
              </a:rPr>
              <a:t> </a:t>
            </a:r>
            <a:r>
              <a:rPr lang="de-DE" sz="1300" dirty="0" err="1" smtClean="0">
                <a:solidFill>
                  <a:srgbClr val="000099"/>
                </a:solidFill>
                <a:latin typeface="Palatino"/>
              </a:rPr>
              <a:t>include</a:t>
            </a:r>
            <a:r>
              <a:rPr lang="de-DE" sz="1300" dirty="0" smtClean="0">
                <a:solidFill>
                  <a:srgbClr val="000099"/>
                </a:solidFill>
                <a:latin typeface="Palatino"/>
              </a:rPr>
              <a:t> </a:t>
            </a:r>
            <a:r>
              <a:rPr lang="de-DE" sz="1300" dirty="0" err="1" smtClean="0">
                <a:solidFill>
                  <a:srgbClr val="000099"/>
                </a:solidFill>
                <a:latin typeface="Palatino"/>
              </a:rPr>
              <a:t>engineers</a:t>
            </a:r>
            <a:r>
              <a:rPr lang="de-DE" sz="1300" dirty="0" smtClean="0">
                <a:solidFill>
                  <a:srgbClr val="000099"/>
                </a:solidFill>
                <a:latin typeface="Palatino"/>
              </a:rPr>
              <a:t> </a:t>
            </a:r>
            <a:r>
              <a:rPr lang="de-DE" sz="1300" dirty="0" err="1" smtClean="0">
                <a:solidFill>
                  <a:srgbClr val="000099"/>
                </a:solidFill>
                <a:latin typeface="Palatino"/>
              </a:rPr>
              <a:t>and</a:t>
            </a:r>
            <a:r>
              <a:rPr lang="de-DE" sz="1300" dirty="0" smtClean="0">
                <a:solidFill>
                  <a:srgbClr val="000099"/>
                </a:solidFill>
                <a:latin typeface="Palatino"/>
              </a:rPr>
              <a:t> </a:t>
            </a:r>
            <a:r>
              <a:rPr lang="de-DE" sz="1300" dirty="0" err="1" smtClean="0">
                <a:solidFill>
                  <a:srgbClr val="000099"/>
                </a:solidFill>
                <a:latin typeface="Palatino"/>
              </a:rPr>
              <a:t>technicians</a:t>
            </a:r>
            <a:endParaRPr lang="de-DE" sz="1300" dirty="0" smtClean="0">
              <a:solidFill>
                <a:srgbClr val="000099"/>
              </a:solidFill>
              <a:latin typeface="Palatino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42"/>
          <a:stretch/>
        </p:blipFill>
        <p:spPr bwMode="auto">
          <a:xfrm>
            <a:off x="2195737" y="4441467"/>
            <a:ext cx="1944215" cy="17958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51520" y="1619508"/>
            <a:ext cx="38884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"/>
              </a:rPr>
              <a:t>LHC  Operation until  LS3</a:t>
            </a:r>
            <a:endParaRPr lang="en-US" dirty="0">
              <a:latin typeface="Palatino"/>
            </a:endParaRPr>
          </a:p>
        </p:txBody>
      </p:sp>
      <p:sp>
        <p:nvSpPr>
          <p:cNvPr id="10" name="Pfeil nach oben und unten 9"/>
          <p:cNvSpPr/>
          <p:nvPr/>
        </p:nvSpPr>
        <p:spPr>
          <a:xfrm>
            <a:off x="3239852" y="3933056"/>
            <a:ext cx="180020" cy="864276"/>
          </a:xfrm>
          <a:prstGeom prst="up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</p:spPr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</p:spPr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26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sp>
        <p:nvSpPr>
          <p:cNvPr id="4" name="Stern mit 5 Zacken 3"/>
          <p:cNvSpPr/>
          <p:nvPr/>
        </p:nvSpPr>
        <p:spPr>
          <a:xfrm>
            <a:off x="2411760" y="3573016"/>
            <a:ext cx="216024" cy="216024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Institutes since January 2018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13937"/>
            <a:ext cx="8507288" cy="5096799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US" sz="1800" b="1" dirty="0"/>
              <a:t>CB 117:   9th February </a:t>
            </a:r>
            <a:r>
              <a:rPr lang="en-US" sz="1800" b="1" dirty="0" smtClean="0"/>
              <a:t>2018: voted for 4 new institutes</a:t>
            </a:r>
            <a:endParaRPr lang="en-US" sz="1800" dirty="0"/>
          </a:p>
          <a:p>
            <a:pPr lvl="0">
              <a:spcBef>
                <a:spcPts val="300"/>
              </a:spcBef>
            </a:pPr>
            <a:r>
              <a:rPr lang="en-US" sz="1500" dirty="0" smtClean="0"/>
              <a:t>University </a:t>
            </a:r>
            <a:r>
              <a:rPr lang="en-US" sz="1500" dirty="0"/>
              <a:t>of Sonora, Mexico applied for full membership</a:t>
            </a:r>
          </a:p>
          <a:p>
            <a:pPr lvl="0">
              <a:spcBef>
                <a:spcPts val="300"/>
              </a:spcBef>
            </a:pPr>
            <a:r>
              <a:rPr lang="en-US" sz="1500" dirty="0"/>
              <a:t>Qatar cluster of Texas A&amp;M of Qatar and Qatar Universities applied for cooperating membership</a:t>
            </a:r>
          </a:p>
          <a:p>
            <a:pPr lvl="0">
              <a:spcBef>
                <a:spcPts val="300"/>
              </a:spcBef>
            </a:pPr>
            <a:r>
              <a:rPr lang="en-US" sz="1500" dirty="0"/>
              <a:t>St. Joseph University, Lebanon applied for cooperating membership</a:t>
            </a:r>
          </a:p>
          <a:p>
            <a:pPr lvl="0">
              <a:spcBef>
                <a:spcPts val="300"/>
              </a:spcBef>
            </a:pPr>
            <a:r>
              <a:rPr lang="en-US" sz="1500" dirty="0"/>
              <a:t>AGH Cracow applied for associate membership</a:t>
            </a:r>
          </a:p>
          <a:p>
            <a:pPr marL="0" indent="0">
              <a:spcBef>
                <a:spcPts val="300"/>
              </a:spcBef>
              <a:buNone/>
            </a:pPr>
            <a:endParaRPr lang="en-US" sz="500" dirty="0"/>
          </a:p>
          <a:p>
            <a:pPr marL="0" indent="0">
              <a:spcBef>
                <a:spcPts val="300"/>
              </a:spcBef>
              <a:buNone/>
            </a:pPr>
            <a:r>
              <a:rPr lang="en-US" sz="1800" b="1" dirty="0"/>
              <a:t>CB 118:  20th April </a:t>
            </a:r>
            <a:r>
              <a:rPr lang="en-US" sz="1800" b="1" dirty="0" smtClean="0"/>
              <a:t>2018: voted for 3 new institutes from TOTEM</a:t>
            </a:r>
            <a:endParaRPr lang="en-US" sz="1800" dirty="0"/>
          </a:p>
          <a:p>
            <a:pPr lvl="0">
              <a:spcBef>
                <a:spcPts val="300"/>
              </a:spcBef>
            </a:pPr>
            <a:r>
              <a:rPr lang="en-US" sz="1500" dirty="0" err="1" smtClean="0"/>
              <a:t>Eszterházy</a:t>
            </a:r>
            <a:r>
              <a:rPr lang="en-US" sz="1500" dirty="0" smtClean="0"/>
              <a:t> </a:t>
            </a:r>
            <a:r>
              <a:rPr lang="en-US" sz="1500" dirty="0" err="1"/>
              <a:t>Károly</a:t>
            </a:r>
            <a:r>
              <a:rPr lang="en-US" sz="1500" dirty="0"/>
              <a:t> University (EKE), Hungary, applied for full membership</a:t>
            </a:r>
          </a:p>
          <a:p>
            <a:pPr lvl="0">
              <a:spcBef>
                <a:spcPts val="300"/>
              </a:spcBef>
            </a:pPr>
            <a:r>
              <a:rPr lang="en-US" sz="1500" dirty="0"/>
              <a:t>Tomsk State University, Russia, applied for full membership</a:t>
            </a:r>
          </a:p>
          <a:p>
            <a:pPr lvl="0">
              <a:spcBef>
                <a:spcPts val="300"/>
              </a:spcBef>
            </a:pPr>
            <a:r>
              <a:rPr lang="en-US" sz="1500" dirty="0"/>
              <a:t>AGH Cracow, Department of Computer Science, Poland, applied for full </a:t>
            </a:r>
            <a:r>
              <a:rPr lang="en-US" sz="1500" dirty="0" smtClean="0"/>
              <a:t>membership</a:t>
            </a:r>
          </a:p>
          <a:p>
            <a:pPr marL="0" indent="0">
              <a:spcBef>
                <a:spcPts val="300"/>
              </a:spcBef>
              <a:buNone/>
            </a:pPr>
            <a:endParaRPr lang="en-US" sz="400" b="1" dirty="0" smtClean="0"/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 smtClean="0"/>
              <a:t>CB </a:t>
            </a:r>
            <a:r>
              <a:rPr lang="en-US" sz="1600" b="1" dirty="0"/>
              <a:t>119:  29</a:t>
            </a:r>
            <a:r>
              <a:rPr lang="en-US" sz="1600" b="1" baseline="30000" dirty="0"/>
              <a:t>th</a:t>
            </a:r>
            <a:r>
              <a:rPr lang="en-US" sz="1600" b="1" dirty="0"/>
              <a:t> June </a:t>
            </a:r>
            <a:r>
              <a:rPr lang="en-US" sz="1600" b="1" dirty="0" smtClean="0"/>
              <a:t>2018: presentation by</a:t>
            </a:r>
            <a:r>
              <a:rPr lang="en-US" sz="1600" u="sng" dirty="0" smtClean="0"/>
              <a:t> </a:t>
            </a:r>
            <a:endParaRPr lang="en-US" sz="1600" u="sng" dirty="0"/>
          </a:p>
          <a:p>
            <a:pPr lvl="0">
              <a:spcBef>
                <a:spcPts val="300"/>
              </a:spcBef>
            </a:pPr>
            <a:r>
              <a:rPr lang="en-US" sz="1500" dirty="0"/>
              <a:t>American University of Beirut - Cooperating Institute</a:t>
            </a:r>
          </a:p>
          <a:p>
            <a:pPr marL="0" indent="0">
              <a:spcBef>
                <a:spcPts val="300"/>
              </a:spcBef>
              <a:buNone/>
            </a:pPr>
            <a:endParaRPr lang="en-US" sz="500" dirty="0"/>
          </a:p>
          <a:p>
            <a:pPr marL="0" indent="0">
              <a:spcBef>
                <a:spcPts val="300"/>
              </a:spcBef>
              <a:buNone/>
            </a:pPr>
            <a:r>
              <a:rPr lang="en-US" sz="1600" b="1" dirty="0"/>
              <a:t>CB 120:  2</a:t>
            </a:r>
            <a:r>
              <a:rPr lang="en-US" sz="1600" b="1" baseline="30000" dirty="0"/>
              <a:t>nd</a:t>
            </a:r>
            <a:r>
              <a:rPr lang="en-US" sz="1600" b="1" dirty="0"/>
              <a:t>  October </a:t>
            </a:r>
            <a:r>
              <a:rPr lang="en-US" sz="1600" b="1" dirty="0" smtClean="0"/>
              <a:t>2018: vote on one &amp; presentation by two new institutes</a:t>
            </a:r>
            <a:endParaRPr lang="en-US" sz="1600" u="sng" dirty="0"/>
          </a:p>
          <a:p>
            <a:pPr lvl="0">
              <a:spcBef>
                <a:spcPts val="300"/>
              </a:spcBef>
            </a:pPr>
            <a:r>
              <a:rPr lang="en-US" sz="1500" dirty="0" smtClean="0"/>
              <a:t>Vote: American </a:t>
            </a:r>
            <a:r>
              <a:rPr lang="en-US" sz="1500" dirty="0"/>
              <a:t>University of Beirut - Cooperating </a:t>
            </a:r>
            <a:r>
              <a:rPr lang="en-US" sz="1500" dirty="0" smtClean="0"/>
              <a:t>Institute</a:t>
            </a:r>
            <a:endParaRPr lang="en-US" sz="1500" u="sng" dirty="0"/>
          </a:p>
          <a:p>
            <a:pPr lvl="0" fontAlgn="base">
              <a:spcBef>
                <a:spcPts val="300"/>
              </a:spcBef>
            </a:pPr>
            <a:r>
              <a:rPr lang="en-US" sz="1500" dirty="0" smtClean="0"/>
              <a:t>Presentation: Center </a:t>
            </a:r>
            <a:r>
              <a:rPr lang="en-US" sz="1500" dirty="0"/>
              <a:t>for High Throughput </a:t>
            </a:r>
            <a:r>
              <a:rPr lang="en-US" sz="1500" dirty="0" err="1" smtClean="0"/>
              <a:t>Computing,Wisconsin,US</a:t>
            </a:r>
            <a:r>
              <a:rPr lang="en-US" sz="1500" dirty="0" smtClean="0"/>
              <a:t>: Associated </a:t>
            </a:r>
            <a:r>
              <a:rPr lang="en-US" sz="1500" dirty="0"/>
              <a:t>Institute</a:t>
            </a:r>
          </a:p>
          <a:p>
            <a:pPr lvl="0" fontAlgn="base">
              <a:spcBef>
                <a:spcPts val="300"/>
              </a:spcBef>
            </a:pPr>
            <a:r>
              <a:rPr lang="en-US" sz="1500" dirty="0" smtClean="0"/>
              <a:t>Presentation: Kyung </a:t>
            </a:r>
            <a:r>
              <a:rPr lang="en-US" sz="1500" dirty="0" err="1"/>
              <a:t>Hee</a:t>
            </a:r>
            <a:r>
              <a:rPr lang="en-US" sz="1500" dirty="0"/>
              <a:t> University, Korea, full member (working already on RPC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</p:spPr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</p:spPr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27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2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Institutes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pipeline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13937"/>
            <a:ext cx="8435280" cy="50967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LOI received, preparing application presentation </a:t>
            </a:r>
            <a:r>
              <a:rPr lang="en-US" sz="1800" b="1" dirty="0"/>
              <a:t>for December</a:t>
            </a:r>
            <a:r>
              <a:rPr lang="en-US" sz="1800" dirty="0"/>
              <a:t>:</a:t>
            </a:r>
          </a:p>
          <a:p>
            <a:pPr lvl="0" fontAlgn="base"/>
            <a:r>
              <a:rPr lang="en-US" sz="1800" dirty="0"/>
              <a:t>Bahrain, associated institute (LOI received for last MB</a:t>
            </a:r>
            <a:r>
              <a:rPr lang="en-US" sz="1800" dirty="0" smtClean="0"/>
              <a:t>)</a:t>
            </a:r>
          </a:p>
          <a:p>
            <a:pPr fontAlgn="base"/>
            <a:r>
              <a:rPr lang="en-US" sz="1800" dirty="0"/>
              <a:t>Bath University, UK, associated institute (electronics) (LOI </a:t>
            </a:r>
            <a:r>
              <a:rPr lang="en-US" sz="1800" dirty="0" smtClean="0"/>
              <a:t>just received)</a:t>
            </a:r>
            <a:endParaRPr lang="en-US" sz="1800" dirty="0"/>
          </a:p>
          <a:p>
            <a:pPr marL="0" indent="0">
              <a:buNone/>
            </a:pPr>
            <a:endParaRPr lang="de-DE" sz="600" b="1" dirty="0" smtClean="0"/>
          </a:p>
          <a:p>
            <a:pPr marL="0" lvl="0" indent="0">
              <a:buNone/>
            </a:pPr>
            <a:r>
              <a:rPr lang="en-US" sz="1800" b="1" dirty="0"/>
              <a:t>LOI in </a:t>
            </a:r>
            <a:r>
              <a:rPr lang="en-US" sz="1800" b="1" dirty="0" smtClean="0"/>
              <a:t>preparation</a:t>
            </a:r>
            <a:r>
              <a:rPr lang="en-US" sz="1800" dirty="0" smtClean="0"/>
              <a:t>:</a:t>
            </a:r>
            <a:endParaRPr lang="en-US" sz="1800" dirty="0"/>
          </a:p>
          <a:p>
            <a:pPr lvl="0" fontAlgn="base"/>
            <a:r>
              <a:rPr lang="en-US" sz="1800" dirty="0"/>
              <a:t>Istanbul University, Turkey, full member (working on CT-PPS already)</a:t>
            </a:r>
          </a:p>
          <a:p>
            <a:pPr lvl="0" fontAlgn="base"/>
            <a:r>
              <a:rPr lang="en-US" sz="1800" dirty="0"/>
              <a:t>Bethel University, US, cooperating institute, working with Brown University</a:t>
            </a:r>
          </a:p>
          <a:p>
            <a:pPr marL="0" indent="0">
              <a:buNone/>
            </a:pPr>
            <a:endParaRPr lang="en-US" sz="600" b="1" dirty="0" smtClean="0"/>
          </a:p>
          <a:p>
            <a:pPr marL="0" indent="0">
              <a:buNone/>
            </a:pPr>
            <a:r>
              <a:rPr lang="en-US" sz="1800" b="1" dirty="0" smtClean="0"/>
              <a:t>In </a:t>
            </a:r>
            <a:r>
              <a:rPr lang="en-US" sz="1800" b="1" dirty="0"/>
              <a:t>discussion</a:t>
            </a:r>
            <a:r>
              <a:rPr lang="en-US" sz="1800" dirty="0"/>
              <a:t>:</a:t>
            </a:r>
          </a:p>
          <a:p>
            <a:pPr lvl="0" fontAlgn="base"/>
            <a:r>
              <a:rPr lang="en-US" sz="1800" dirty="0"/>
              <a:t>Isfahan Institute of Technology, Iran, cooperating institute</a:t>
            </a:r>
          </a:p>
          <a:p>
            <a:pPr lvl="0" fontAlgn="base"/>
            <a:r>
              <a:rPr lang="en-US" sz="1800" dirty="0"/>
              <a:t>San Ignacio de Loyola University, Lima, Peru, potential cooperating institute, needs more time</a:t>
            </a:r>
          </a:p>
          <a:p>
            <a:pPr lvl="0" fontAlgn="base"/>
            <a:r>
              <a:rPr lang="en-US" sz="1800" dirty="0"/>
              <a:t>Mauritius, visit planned in October</a:t>
            </a:r>
          </a:p>
          <a:p>
            <a:pPr lvl="0" fontAlgn="base"/>
            <a:r>
              <a:rPr lang="en-US" sz="1800" dirty="0"/>
              <a:t>Norway, two universities, visit planned in </a:t>
            </a:r>
            <a:r>
              <a:rPr lang="en-US" sz="1800" dirty="0" smtClean="0"/>
              <a:t>October</a:t>
            </a:r>
            <a:endParaRPr lang="en-US" sz="1800" dirty="0"/>
          </a:p>
        </p:txBody>
      </p:sp>
      <p:sp>
        <p:nvSpPr>
          <p:cNvPr id="3" name="Textfeld 2"/>
          <p:cNvSpPr txBox="1"/>
          <p:nvPr/>
        </p:nvSpPr>
        <p:spPr>
          <a:xfrm>
            <a:off x="323528" y="551723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solidFill>
                  <a:srgbClr val="C00000"/>
                </a:solidFill>
                <a:latin typeface="Palatino" pitchFamily="18" charset="0"/>
              </a:rPr>
              <a:t>N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</a:rPr>
              <a:t>ew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</a:rPr>
              <a:t>institutes</a:t>
            </a:r>
            <a:r>
              <a:rPr lang="de-DE" sz="2000" b="1" dirty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</a:rPr>
              <a:t>are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</a:rPr>
              <a:t>joining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</a:rPr>
              <a:t> CMS 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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let‘s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help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them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to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phase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in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quickly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.</a:t>
            </a:r>
          </a:p>
          <a:p>
            <a:pPr algn="ctr"/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More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new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institutes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are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highly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welcome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,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please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spread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these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news</a:t>
            </a:r>
            <a:r>
              <a:rPr lang="de-DE" sz="2000" b="1" dirty="0" smtClean="0">
                <a:solidFill>
                  <a:srgbClr val="C00000"/>
                </a:solidFill>
                <a:latin typeface="Palatino" pitchFamily="18" charset="0"/>
                <a:sym typeface="Wingdings" panose="05000000000000000000" pitchFamily="2" charset="2"/>
              </a:rPr>
              <a:t> !</a:t>
            </a:r>
            <a:endParaRPr lang="en-US" sz="2000" b="1" dirty="0">
              <a:solidFill>
                <a:srgbClr val="C00000"/>
              </a:solidFill>
              <a:latin typeface="Palatino" pitchFamily="18" charset="0"/>
            </a:endParaRPr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</p:spPr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</p:spPr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28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56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Induction </a:t>
            </a:r>
            <a:r>
              <a:rPr lang="en-US" b="1" dirty="0" smtClean="0">
                <a:solidFill>
                  <a:srgbClr val="C00000"/>
                </a:solidFill>
              </a:rPr>
              <a:t>Course: 20 </a:t>
            </a:r>
            <a:r>
              <a:rPr lang="en-US" b="1" dirty="0">
                <a:solidFill>
                  <a:srgbClr val="C00000"/>
                </a:solidFill>
              </a:rPr>
              <a:t>- </a:t>
            </a:r>
            <a:r>
              <a:rPr lang="en-US" b="1" dirty="0" smtClean="0">
                <a:solidFill>
                  <a:srgbClr val="C00000"/>
                </a:solidFill>
              </a:rPr>
              <a:t>22 </a:t>
            </a:r>
            <a:r>
              <a:rPr lang="en-US" b="1" dirty="0">
                <a:solidFill>
                  <a:srgbClr val="C00000"/>
                </a:solidFill>
              </a:rPr>
              <a:t>June </a:t>
            </a:r>
            <a:r>
              <a:rPr lang="en-US" b="1" dirty="0" smtClean="0">
                <a:solidFill>
                  <a:srgbClr val="C00000"/>
                </a:solidFill>
              </a:rPr>
              <a:t>2018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C00000"/>
                </a:solidFill>
              </a:rPr>
              <a:t>112 </a:t>
            </a:r>
            <a:r>
              <a:rPr lang="de-DE" sz="2800" b="1" dirty="0" err="1">
                <a:solidFill>
                  <a:srgbClr val="C00000"/>
                </a:solidFill>
              </a:rPr>
              <a:t>Registrations</a:t>
            </a:r>
            <a:r>
              <a:rPr lang="de-DE" sz="2800" b="1" dirty="0" smtClean="0">
                <a:solidFill>
                  <a:srgbClr val="C00000"/>
                </a:solidFill>
              </a:rPr>
              <a:t>:</a:t>
            </a:r>
            <a:endParaRPr lang="de-DE" sz="14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DE" sz="1600" b="1" dirty="0"/>
              <a:t>50 </a:t>
            </a:r>
            <a:r>
              <a:rPr lang="de-DE" sz="1600" b="1" dirty="0" err="1"/>
              <a:t>doctoral</a:t>
            </a:r>
            <a:r>
              <a:rPr lang="de-DE" sz="1600" b="1" dirty="0"/>
              <a:t> </a:t>
            </a:r>
            <a:r>
              <a:rPr lang="de-DE" sz="1600" b="1" dirty="0" err="1"/>
              <a:t>students</a:t>
            </a:r>
            <a:endParaRPr lang="de-DE" sz="1600" b="1" dirty="0"/>
          </a:p>
          <a:p>
            <a:pPr marL="0" indent="0">
              <a:buNone/>
            </a:pPr>
            <a:r>
              <a:rPr lang="de-DE" sz="1600" b="1" dirty="0"/>
              <a:t>25 non-</a:t>
            </a:r>
            <a:r>
              <a:rPr lang="de-DE" sz="1600" b="1" dirty="0" err="1"/>
              <a:t>doctoral</a:t>
            </a:r>
            <a:r>
              <a:rPr lang="de-DE" sz="1600" b="1" dirty="0"/>
              <a:t> </a:t>
            </a:r>
            <a:r>
              <a:rPr lang="de-DE" sz="1600" b="1" dirty="0" err="1"/>
              <a:t>students</a:t>
            </a:r>
            <a:endParaRPr lang="de-DE" sz="1600" b="1" dirty="0"/>
          </a:p>
          <a:p>
            <a:pPr marL="0" indent="0">
              <a:buNone/>
            </a:pPr>
            <a:r>
              <a:rPr lang="de-DE" sz="1600" b="1" dirty="0"/>
              <a:t>15 </a:t>
            </a:r>
            <a:r>
              <a:rPr lang="de-DE" sz="1600" b="1" dirty="0" err="1"/>
              <a:t>p</a:t>
            </a:r>
            <a:r>
              <a:rPr lang="de-DE" sz="1600" b="1" dirty="0" err="1" smtClean="0"/>
              <a:t>hysicists</a:t>
            </a:r>
            <a:endParaRPr lang="de-DE" sz="1600" b="1" dirty="0"/>
          </a:p>
          <a:p>
            <a:pPr marL="0" indent="0">
              <a:buNone/>
            </a:pPr>
            <a:r>
              <a:rPr lang="de-DE" sz="1600" b="1" dirty="0"/>
              <a:t>17  </a:t>
            </a:r>
            <a:r>
              <a:rPr lang="de-DE" sz="1600" b="1" dirty="0" err="1"/>
              <a:t>summer</a:t>
            </a:r>
            <a:r>
              <a:rPr lang="de-DE" sz="1600" b="1" dirty="0"/>
              <a:t> </a:t>
            </a:r>
            <a:r>
              <a:rPr lang="de-DE" sz="1600" b="1" dirty="0" err="1"/>
              <a:t>students</a:t>
            </a:r>
            <a:endParaRPr lang="de-DE" sz="1600" b="1" dirty="0"/>
          </a:p>
          <a:p>
            <a:pPr marL="0" indent="0">
              <a:buNone/>
            </a:pPr>
            <a:r>
              <a:rPr lang="de-DE" sz="1600" b="1" dirty="0"/>
              <a:t>10 CERN </a:t>
            </a:r>
            <a:r>
              <a:rPr lang="de-DE" sz="1600" b="1" dirty="0" err="1"/>
              <a:t>summer</a:t>
            </a:r>
            <a:r>
              <a:rPr lang="de-DE" sz="1600" b="1" dirty="0"/>
              <a:t> </a:t>
            </a:r>
            <a:r>
              <a:rPr lang="de-DE" sz="1600" b="1" dirty="0" err="1"/>
              <a:t>students</a:t>
            </a:r>
            <a:endParaRPr lang="en-US" sz="1600" b="1" dirty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Schedule:</a:t>
            </a:r>
            <a:r>
              <a:rPr lang="en-US" sz="1800" dirty="0"/>
              <a:t> </a:t>
            </a:r>
            <a:r>
              <a:rPr lang="en-US" sz="1800" dirty="0">
                <a:hlinkClick r:id="rId2"/>
              </a:rPr>
              <a:t>https://indico.cern.ch/event/734096/timetable/#all</a:t>
            </a:r>
            <a:endParaRPr lang="en-US" sz="1800" dirty="0"/>
          </a:p>
          <a:p>
            <a:pPr marL="274638" indent="-274638">
              <a:spcBef>
                <a:spcPts val="0"/>
              </a:spcBef>
              <a:tabLst>
                <a:tab pos="182563" algn="l"/>
              </a:tabLst>
            </a:pPr>
            <a:r>
              <a:rPr lang="en-US" sz="1800" dirty="0"/>
              <a:t>Wed morning: Lectures, afternoon: Visit at Point 5</a:t>
            </a:r>
          </a:p>
          <a:p>
            <a:pPr marL="274638" indent="-274638">
              <a:spcBef>
                <a:spcPts val="0"/>
              </a:spcBef>
              <a:tabLst>
                <a:tab pos="182563" algn="l"/>
              </a:tabLst>
            </a:pPr>
            <a:r>
              <a:rPr lang="en-US" sz="1800" dirty="0"/>
              <a:t>Thu morning:  Lectures, afternoon: Visit of Detector Labs  and Facilities in 904</a:t>
            </a:r>
          </a:p>
          <a:p>
            <a:pPr marL="274638" indent="-274638">
              <a:spcBef>
                <a:spcPts val="0"/>
              </a:spcBef>
              <a:tabLst>
                <a:tab pos="182563" algn="l"/>
              </a:tabLst>
            </a:pPr>
            <a:r>
              <a:rPr lang="en-US" sz="1800" dirty="0"/>
              <a:t>Fri morning: Workshop  on Open </a:t>
            </a:r>
            <a:r>
              <a:rPr lang="en-US" sz="1800" dirty="0" smtClean="0"/>
              <a:t>Data</a:t>
            </a:r>
          </a:p>
          <a:p>
            <a:pPr marL="274638" indent="-274638">
              <a:spcBef>
                <a:spcPts val="0"/>
              </a:spcBef>
              <a:tabLst>
                <a:tab pos="182563" algn="l"/>
              </a:tabLst>
            </a:pPr>
            <a:endParaRPr lang="de-DE" sz="1800" dirty="0"/>
          </a:p>
          <a:p>
            <a:pPr marL="0" indent="0">
              <a:spcBef>
                <a:spcPts val="0"/>
              </a:spcBef>
              <a:buNone/>
              <a:tabLst>
                <a:tab pos="182563" algn="l"/>
              </a:tabLst>
            </a:pPr>
            <a:r>
              <a:rPr lang="de-DE" sz="2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de-DE" sz="28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a</a:t>
            </a:r>
            <a:r>
              <a:rPr lang="de-DE" sz="28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gain</a:t>
            </a:r>
            <a:r>
              <a:rPr lang="de-DE" sz="2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very</a:t>
            </a:r>
            <a:r>
              <a:rPr lang="de-DE" sz="2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positive </a:t>
            </a:r>
            <a:r>
              <a:rPr lang="de-DE" sz="28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feedback</a:t>
            </a:r>
            <a:r>
              <a:rPr lang="de-DE" sz="2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  </a:t>
            </a:r>
            <a:endParaRPr lang="en-US" sz="3200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29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Picture 2" descr="https://cds.cern.ch/record/2624950/files/IMG_8997.jpg?subformat=icon-144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t="25364" b="23804"/>
          <a:stretch/>
        </p:blipFill>
        <p:spPr bwMode="auto">
          <a:xfrm>
            <a:off x="2987824" y="2012748"/>
            <a:ext cx="5976664" cy="213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5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Performance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Prospects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0" y="1628800"/>
            <a:ext cx="4320480" cy="1728192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LHC is </a:t>
            </a:r>
            <a:r>
              <a:rPr lang="en-GB" sz="1800" dirty="0"/>
              <a:t>maintaining a steady slope of ~3.5-4 fb</a:t>
            </a:r>
            <a:r>
              <a:rPr lang="en-GB" sz="1800" baseline="30000" dirty="0"/>
              <a:t>-1</a:t>
            </a:r>
            <a:r>
              <a:rPr lang="en-GB" sz="1800" dirty="0"/>
              <a:t>/week.</a:t>
            </a:r>
          </a:p>
          <a:p>
            <a:pPr marL="457200" lvl="1" indent="0">
              <a:buNone/>
            </a:pPr>
            <a:r>
              <a:rPr lang="en-GB" sz="1600" dirty="0"/>
              <a:t>(when they are no major stops)</a:t>
            </a:r>
          </a:p>
          <a:p>
            <a:pPr marL="57150" indent="0">
              <a:buNone/>
            </a:pPr>
            <a:r>
              <a:rPr lang="en-GB" sz="1800" dirty="0" smtClean="0"/>
              <a:t>LHC delivered </a:t>
            </a:r>
            <a:r>
              <a:rPr lang="en-GB" sz="1800" dirty="0"/>
              <a:t>&gt; 49.5 fb</a:t>
            </a:r>
            <a:r>
              <a:rPr lang="en-GB" sz="1800" baseline="30000" dirty="0"/>
              <a:t>-1</a:t>
            </a:r>
            <a:r>
              <a:rPr lang="en-GB" sz="1800" dirty="0"/>
              <a:t> average ATLAS &amp; CMS, </a:t>
            </a:r>
            <a:r>
              <a:rPr lang="en-GB" sz="1800" dirty="0" smtClean="0"/>
              <a:t>even for CMS </a:t>
            </a:r>
            <a:r>
              <a:rPr lang="en-GB" sz="1800" dirty="0"/>
              <a:t>&gt; 50 fb</a:t>
            </a:r>
            <a:r>
              <a:rPr lang="en-GB" sz="1800" baseline="30000" dirty="0"/>
              <a:t>-1</a:t>
            </a:r>
            <a:r>
              <a:rPr lang="en-GB" sz="1800" dirty="0"/>
              <a:t>.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7"/>
            <a:ext cx="4135447" cy="2808312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591983"/>
            <a:ext cx="4464496" cy="2717337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251520" y="4509120"/>
            <a:ext cx="4320480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0099"/>
                </a:solidFill>
                <a:latin typeface="Palatino" pitchFamily="18" charset="0"/>
                <a:ea typeface="+mn-ea"/>
                <a:cs typeface="+mn-cs"/>
              </a:defRPr>
            </a:lvl1pPr>
            <a:lvl2pPr marL="449263" indent="-268288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000099"/>
                </a:solidFill>
                <a:latin typeface="Palatino" pitchFamily="18" charset="0"/>
                <a:ea typeface="+mn-ea"/>
                <a:cs typeface="+mn-cs"/>
              </a:defRPr>
            </a:lvl2pPr>
            <a:lvl3pPr marL="715963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0099"/>
                </a:solidFill>
                <a:latin typeface="Palatino" pitchFamily="18" charset="0"/>
                <a:ea typeface="+mn-ea"/>
                <a:cs typeface="+mn-cs"/>
              </a:defRPr>
            </a:lvl3pPr>
            <a:lvl4pPr marL="982663" indent="-2667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000099"/>
                </a:solidFill>
                <a:latin typeface="Palatino" pitchFamily="18" charset="0"/>
                <a:ea typeface="+mn-ea"/>
                <a:cs typeface="+mn-cs"/>
              </a:defRPr>
            </a:lvl4pPr>
            <a:lvl5pPr marL="1258888" indent="-276225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rgbClr val="000099"/>
                </a:solidFill>
                <a:latin typeface="Palatino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/>
              <a:t>LHC is  on </a:t>
            </a:r>
            <a:r>
              <a:rPr lang="en-GB" sz="2400" dirty="0"/>
              <a:t>track </a:t>
            </a:r>
            <a:r>
              <a:rPr lang="en-GB" sz="2400" dirty="0" smtClean="0"/>
              <a:t>for </a:t>
            </a:r>
            <a:br>
              <a:rPr lang="en-GB" sz="2400" dirty="0" smtClean="0"/>
            </a:br>
            <a:r>
              <a:rPr lang="en-GB" sz="2400" dirty="0" smtClean="0"/>
              <a:t>&gt; </a:t>
            </a:r>
            <a:r>
              <a:rPr lang="en-GB" sz="2400" dirty="0"/>
              <a:t>50 fb</a:t>
            </a:r>
            <a:r>
              <a:rPr lang="en-GB" sz="2400" baseline="30000" dirty="0"/>
              <a:t>-1</a:t>
            </a:r>
            <a:r>
              <a:rPr lang="en-GB" sz="2400" dirty="0"/>
              <a:t> by </a:t>
            </a:r>
            <a:r>
              <a:rPr lang="en-GB" sz="2400" dirty="0" smtClean="0"/>
              <a:t>MD3/TS2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670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Public Welcome </a:t>
            </a:r>
            <a:r>
              <a:rPr lang="de-DE" dirty="0" err="1" smtClean="0"/>
              <a:t>of</a:t>
            </a:r>
            <a:r>
              <a:rPr lang="de-DE" dirty="0" smtClean="0"/>
              <a:t> New Members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</a:rPr>
              <a:t>Published our Welcome of New Members </a:t>
            </a:r>
            <a:r>
              <a:rPr lang="en-US" sz="1800" b="1" dirty="0">
                <a:solidFill>
                  <a:srgbClr val="C00000"/>
                </a:solidFill>
              </a:rPr>
              <a:t>(thanks to </a:t>
            </a:r>
            <a:r>
              <a:rPr lang="en-US" sz="1800" b="1" dirty="0" err="1">
                <a:solidFill>
                  <a:srgbClr val="C00000"/>
                </a:solidFill>
              </a:rPr>
              <a:t>Marzena</a:t>
            </a:r>
            <a:r>
              <a:rPr lang="en-US" sz="1800" b="1" dirty="0">
                <a:solidFill>
                  <a:srgbClr val="C00000"/>
                </a:solidFill>
              </a:rPr>
              <a:t>)</a:t>
            </a:r>
            <a:endParaRPr lang="en-US" sz="24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de-DE" dirty="0"/>
              <a:t>Welcome </a:t>
            </a:r>
            <a:r>
              <a:rPr lang="de-DE" dirty="0" err="1"/>
              <a:t>went</a:t>
            </a:r>
            <a:r>
              <a:rPr lang="de-DE" dirty="0"/>
              <a:t>  online in Instagram </a:t>
            </a:r>
            <a:r>
              <a:rPr lang="de-DE" dirty="0" err="1"/>
              <a:t>and</a:t>
            </a:r>
            <a:r>
              <a:rPr lang="de-DE" dirty="0"/>
              <a:t> Facebook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en-US" dirty="0"/>
              <a:t>stories posting one every hour: 15:30, 16:30,  17:30, 18:30 (5 in total)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show young people “in action”300-400 views </a:t>
            </a:r>
            <a:r>
              <a:rPr lang="en-US" dirty="0">
                <a:hlinkClick r:id="rId2"/>
              </a:rPr>
              <a:t>https://www.instagram.com/cmsexperiment/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30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2" y="3429000"/>
            <a:ext cx="1521051" cy="27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52664"/>
            <a:ext cx="1521051" cy="27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037" y="3477344"/>
            <a:ext cx="1521051" cy="27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229" y="3477344"/>
            <a:ext cx="1521051" cy="27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421" y="3452664"/>
            <a:ext cx="1521051" cy="271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9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Diversity</a:t>
            </a:r>
            <a:r>
              <a:rPr lang="de-DE" dirty="0" smtClean="0"/>
              <a:t> in</a:t>
            </a:r>
            <a:r>
              <a:rPr lang="de-DE" dirty="0" smtClean="0"/>
              <a:t> CMS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de-DE" sz="2400" b="1" dirty="0">
                <a:solidFill>
                  <a:srgbClr val="C00000"/>
                </a:solidFill>
              </a:rPr>
              <a:t>Open </a:t>
            </a:r>
            <a:r>
              <a:rPr lang="de-DE" sz="2400" b="1" dirty="0" err="1">
                <a:solidFill>
                  <a:srgbClr val="C00000"/>
                </a:solidFill>
              </a:rPr>
              <a:t>Diversity</a:t>
            </a:r>
            <a:r>
              <a:rPr lang="de-DE" sz="2400" b="1" dirty="0">
                <a:solidFill>
                  <a:srgbClr val="C00000"/>
                </a:solidFill>
              </a:rPr>
              <a:t> Office </a:t>
            </a:r>
            <a:r>
              <a:rPr lang="de-DE" sz="2400" b="1" dirty="0" smtClean="0">
                <a:solidFill>
                  <a:srgbClr val="C00000"/>
                </a:solidFill>
              </a:rPr>
              <a:t>Meeting: </a:t>
            </a:r>
            <a:r>
              <a:rPr lang="de-DE" sz="2200" b="1" dirty="0" smtClean="0">
                <a:solidFill>
                  <a:srgbClr val="C00000"/>
                </a:solidFill>
              </a:rPr>
              <a:t>Tue </a:t>
            </a:r>
            <a:r>
              <a:rPr lang="de-DE" sz="2200" b="1" dirty="0">
                <a:solidFill>
                  <a:srgbClr val="C00000"/>
                </a:solidFill>
              </a:rPr>
              <a:t>26th June 14:00 – </a:t>
            </a:r>
            <a:r>
              <a:rPr lang="de-DE" sz="2200" b="1" dirty="0" smtClean="0">
                <a:solidFill>
                  <a:srgbClr val="C00000"/>
                </a:solidFill>
              </a:rPr>
              <a:t>16:00</a:t>
            </a:r>
            <a:endParaRPr lang="en-US" sz="2200" b="1" dirty="0">
              <a:solidFill>
                <a:srgbClr val="C00000"/>
              </a:solidFill>
            </a:endParaRPr>
          </a:p>
          <a:p>
            <a:pPr marL="0" indent="0" fontAlgn="base">
              <a:buNone/>
            </a:pPr>
            <a:r>
              <a:rPr lang="en-US" sz="2400" b="1" dirty="0">
                <a:solidFill>
                  <a:srgbClr val="C00000"/>
                </a:solidFill>
              </a:rPr>
              <a:t>Women Forum for All: </a:t>
            </a:r>
            <a:r>
              <a:rPr lang="en-US" sz="2400" b="1" dirty="0" smtClean="0">
                <a:solidFill>
                  <a:srgbClr val="C00000"/>
                </a:solidFill>
              </a:rPr>
              <a:t>                 </a:t>
            </a:r>
            <a:r>
              <a:rPr lang="en-US" sz="2200" b="1" dirty="0" smtClean="0">
                <a:solidFill>
                  <a:srgbClr val="C00000"/>
                </a:solidFill>
              </a:rPr>
              <a:t>Thu </a:t>
            </a:r>
            <a:r>
              <a:rPr lang="en-US" sz="2200" b="1" dirty="0">
                <a:solidFill>
                  <a:srgbClr val="C00000"/>
                </a:solidFill>
              </a:rPr>
              <a:t>28th June 13:00 – </a:t>
            </a:r>
            <a:r>
              <a:rPr lang="en-US" sz="2200" b="1" dirty="0" smtClean="0">
                <a:solidFill>
                  <a:srgbClr val="C00000"/>
                </a:solidFill>
              </a:rPr>
              <a:t>14:00 </a:t>
            </a:r>
            <a:endParaRPr lang="en-US" sz="2200" dirty="0"/>
          </a:p>
          <a:p>
            <a:pPr fontAlgn="base"/>
            <a:r>
              <a:rPr lang="en-US" sz="2100" dirty="0"/>
              <a:t>discussion of the collection of events with micro-aggression</a:t>
            </a:r>
            <a:br>
              <a:rPr lang="en-US" sz="2100" dirty="0"/>
            </a:br>
            <a:r>
              <a:rPr lang="en-US" sz="1500" dirty="0">
                <a:hlinkClick r:id="rId2"/>
              </a:rPr>
              <a:t>https://drive.google.com/file/d/1vORhXLUXQ3HPISIiX2jIVtvsy3MlG3Vd/view?usp=sharing</a:t>
            </a:r>
            <a:r>
              <a:rPr lang="en-US" sz="2100" dirty="0"/>
              <a:t/>
            </a:r>
            <a:br>
              <a:rPr lang="en-US" sz="2100" dirty="0"/>
            </a:br>
            <a:r>
              <a:rPr lang="en-US" sz="2100" dirty="0"/>
              <a:t>see definition in the last Women Forum for All:</a:t>
            </a:r>
            <a:br>
              <a:rPr lang="en-US" sz="2100" dirty="0"/>
            </a:br>
            <a:r>
              <a:rPr lang="en-US" sz="1050" dirty="0">
                <a:hlinkClick r:id="rId3"/>
              </a:rPr>
              <a:t>https://indico.cern.ch/event/722579/contributions/2971244/attachments/1636450/2611100/Narain_CMS-WomensForum-April2018.pdf</a:t>
            </a:r>
            <a:endParaRPr lang="en-US" dirty="0"/>
          </a:p>
          <a:p>
            <a:pPr lvl="0" fontAlgn="base"/>
            <a:r>
              <a:rPr lang="en-US" sz="2100" dirty="0"/>
              <a:t>discussion on special topics from the sticky note collection</a:t>
            </a:r>
            <a:br>
              <a:rPr lang="en-US" sz="2100" dirty="0"/>
            </a:br>
            <a:r>
              <a:rPr lang="en-US" sz="1500" dirty="0">
                <a:solidFill>
                  <a:srgbClr val="0A357E"/>
                </a:solidFill>
                <a:hlinkClick r:id="rId4"/>
              </a:rPr>
              <a:t>https://docs.google.com/document/d/1lGB-vM4IG6tIlrYpxyuSQfWtsOD5zULKDlFBPbaicIk/edit</a:t>
            </a:r>
            <a:endParaRPr lang="en-US" sz="1100" dirty="0">
              <a:solidFill>
                <a:srgbClr val="0A357E"/>
              </a:solidFill>
            </a:endParaRPr>
          </a:p>
          <a:p>
            <a:pPr lvl="0" fontAlgn="base"/>
            <a:r>
              <a:rPr lang="en-US" sz="2100" dirty="0"/>
              <a:t>discussion of special occurrences in context of conferences </a:t>
            </a:r>
            <a:r>
              <a:rPr lang="en-US" sz="2100" dirty="0" smtClean="0"/>
              <a:t>(DO)</a:t>
            </a:r>
            <a:endParaRPr lang="en-US" sz="2000" dirty="0">
              <a:sym typeface="Wingdings" panose="05000000000000000000" pitchFamily="2" charset="2"/>
            </a:endParaRPr>
          </a:p>
          <a:p>
            <a:pPr lvl="1" fontAlgn="base">
              <a:buFont typeface="Wingdings"/>
              <a:buChar char="à"/>
            </a:pPr>
            <a:r>
              <a:rPr lang="de-DE" sz="20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Some</a:t>
            </a:r>
            <a: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shocking </a:t>
            </a:r>
            <a:r>
              <a:rPr lang="de-DE" sz="20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events</a:t>
            </a:r>
            <a: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, </a:t>
            </a:r>
            <a:b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</a:br>
            <a:r>
              <a:rPr lang="de-DE" sz="20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few</a:t>
            </a:r>
            <a: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occured</a:t>
            </a:r>
            <a: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even</a:t>
            </a:r>
            <a:r>
              <a:rPr lang="de-DE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in CMS</a:t>
            </a:r>
            <a:endParaRPr lang="en-US" sz="2000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1" fontAlgn="base">
              <a:buFont typeface="Wingdings"/>
              <a:buChar char="à"/>
            </a:pPr>
            <a:r>
              <a:rPr lang="en-US" sz="20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raise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awareness and </a:t>
            </a:r>
          </a:p>
          <a:p>
            <a:pPr marL="457187" lvl="1" indent="0" fontAlgn="base">
              <a:buNone/>
            </a:pP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discuss potential reactions </a:t>
            </a:r>
            <a:endParaRPr lang="en-US" sz="20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31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6732240" y="4738700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Palatino" pitchFamily="18" charset="0"/>
              </a:rPr>
              <a:t>„That is an excellent suggestion, Miss </a:t>
            </a:r>
            <a:r>
              <a:rPr lang="en-US" sz="1600" dirty="0" err="1" smtClean="0">
                <a:solidFill>
                  <a:srgbClr val="000000"/>
                </a:solidFill>
                <a:latin typeface="Palatino" pitchFamily="18" charset="0"/>
              </a:rPr>
              <a:t>Triggs</a:t>
            </a:r>
            <a:r>
              <a:rPr lang="en-US" sz="1600" dirty="0" smtClean="0">
                <a:solidFill>
                  <a:srgbClr val="000000"/>
                </a:solidFill>
                <a:latin typeface="Palatino" pitchFamily="18" charset="0"/>
              </a:rPr>
              <a:t>. Perhaps one of the men here would like to make it ?“</a:t>
            </a:r>
            <a:endParaRPr lang="en-US" sz="1600" dirty="0">
              <a:solidFill>
                <a:srgbClr val="000000"/>
              </a:solidFill>
              <a:latin typeface="Palatino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319" y="4653136"/>
            <a:ext cx="2077921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572000" y="4653136"/>
            <a:ext cx="4320480" cy="151216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Survey on </a:t>
            </a:r>
            <a:r>
              <a:rPr lang="de-DE" sz="2800" dirty="0" err="1" smtClean="0"/>
              <a:t>PhD</a:t>
            </a:r>
            <a:r>
              <a:rPr lang="de-DE" sz="2800" dirty="0" smtClean="0"/>
              <a:t> </a:t>
            </a:r>
            <a:r>
              <a:rPr lang="de-DE" sz="2800" dirty="0" err="1" smtClean="0"/>
              <a:t>Requirements</a:t>
            </a:r>
            <a:r>
              <a:rPr lang="de-DE" sz="2800" dirty="0" smtClean="0"/>
              <a:t> on </a:t>
            </a:r>
            <a:br>
              <a:rPr lang="de-DE" sz="2800" dirty="0" smtClean="0"/>
            </a:br>
            <a:r>
              <a:rPr lang="de-DE" sz="2800" dirty="0" err="1" smtClean="0"/>
              <a:t>Obstacles</a:t>
            </a:r>
            <a:r>
              <a:rPr lang="de-DE" sz="2800" dirty="0" smtClean="0"/>
              <a:t> in CMS  – Overall </a:t>
            </a:r>
            <a:r>
              <a:rPr lang="de-DE" sz="2800" dirty="0"/>
              <a:t>Impression – </a:t>
            </a:r>
            <a:endParaRPr lang="en-US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32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413937"/>
            <a:ext cx="8229600" cy="509679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de-DE" sz="2400" dirty="0" smtClean="0"/>
              <a:t>Survey </a:t>
            </a:r>
            <a:r>
              <a:rPr lang="de-DE" sz="2400" dirty="0" err="1" smtClean="0"/>
              <a:t>summary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posted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CB </a:t>
            </a:r>
            <a:r>
              <a:rPr lang="de-DE" sz="2400" dirty="0" err="1" smtClean="0"/>
              <a:t>agenda</a:t>
            </a:r>
            <a:r>
              <a:rPr lang="de-DE" sz="2400" dirty="0" smtClean="0"/>
              <a:t> </a:t>
            </a:r>
          </a:p>
          <a:p>
            <a:pPr marL="0" lvl="0" indent="0">
              <a:buNone/>
            </a:pPr>
            <a:r>
              <a:rPr lang="de-DE" sz="2400" dirty="0" smtClean="0"/>
              <a:t>Analysis </a:t>
            </a:r>
            <a:r>
              <a:rPr lang="de-DE" sz="2400" dirty="0" err="1" smtClean="0"/>
              <a:t>details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Engagement Office: </a:t>
            </a:r>
            <a:r>
              <a:rPr lang="de-DE" sz="1200" dirty="0">
                <a:hlinkClick r:id="rId2"/>
              </a:rPr>
              <a:t>https://</a:t>
            </a:r>
            <a:r>
              <a:rPr lang="de-DE" sz="1200" dirty="0" smtClean="0">
                <a:hlinkClick r:id="rId2"/>
              </a:rPr>
              <a:t>docs.google.com/document/d/1quqZz9L7cBI9cuz4bWRE8UJI7aUD9WOd2l5yQUM5VO4/edit</a:t>
            </a:r>
            <a:r>
              <a:rPr lang="de-DE" sz="1200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dirty="0" smtClean="0"/>
              <a:t>71 </a:t>
            </a:r>
            <a:r>
              <a:rPr lang="en-US" dirty="0"/>
              <a:t>institutes answered,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88</a:t>
            </a:r>
            <a:r>
              <a:rPr lang="en-US" dirty="0"/>
              <a:t>% of these institutes can award a </a:t>
            </a:r>
            <a:r>
              <a:rPr lang="en-US" dirty="0" smtClean="0"/>
              <a:t>PhD</a:t>
            </a:r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b="1" dirty="0" smtClean="0">
                <a:solidFill>
                  <a:srgbClr val="006600"/>
                </a:solidFill>
              </a:rPr>
              <a:t>Majority of the institutes do </a:t>
            </a:r>
            <a:r>
              <a:rPr lang="en-US" b="1" dirty="0">
                <a:solidFill>
                  <a:srgbClr val="006600"/>
                </a:solidFill>
              </a:rPr>
              <a:t>not need special measures from CMS and, indeed, do not see a need for CMS to get involved in the PhD process of institutes. </a:t>
            </a:r>
            <a:endParaRPr lang="en-US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Some institutes indicate that help is needed to overcome obstacles 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600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olidFill>
                  <a:srgbClr val="C00000"/>
                </a:solidFill>
              </a:rPr>
              <a:t>Engagement Office will reach out to these institutes in order to understand and to develop </a:t>
            </a:r>
            <a:r>
              <a:rPr lang="en-US" sz="2600" dirty="0" smtClean="0">
                <a:solidFill>
                  <a:srgbClr val="C00000"/>
                </a:solidFill>
              </a:rPr>
              <a:t>potential solutions. </a:t>
            </a:r>
          </a:p>
          <a:p>
            <a:pPr marL="180975" lvl="1" indent="0">
              <a:buNone/>
            </a:pPr>
            <a:r>
              <a:rPr lang="en-US" sz="2400" dirty="0" smtClean="0"/>
              <a:t>.</a:t>
            </a:r>
            <a:endParaRPr lang="en-US" sz="2400" dirty="0"/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6589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928992" cy="3672408"/>
          </a:xfrm>
        </p:spPr>
        <p:txBody>
          <a:bodyPr>
            <a:normAutofit/>
          </a:bodyPr>
          <a:lstStyle/>
          <a:p>
            <a:r>
              <a:rPr lang="en-US" sz="1900" dirty="0" smtClean="0"/>
              <a:t>Our experiment is operating well, all appearing obstacles have been mastered</a:t>
            </a:r>
          </a:p>
          <a:p>
            <a:pPr marL="0" indent="0" algn="ctr">
              <a:buNone/>
            </a:pPr>
            <a:r>
              <a:rPr lang="en-US" sz="2200" b="1" dirty="0">
                <a:solidFill>
                  <a:srgbClr val="006600"/>
                </a:solidFill>
              </a:rPr>
              <a:t>T</a:t>
            </a:r>
            <a:r>
              <a:rPr lang="en-US" sz="2200" b="1" dirty="0" smtClean="0">
                <a:solidFill>
                  <a:srgbClr val="006600"/>
                </a:solidFill>
              </a:rPr>
              <a:t>hanks to the deeply dedicated colleagues and students </a:t>
            </a:r>
            <a:br>
              <a:rPr lang="en-US" sz="2200" b="1" dirty="0" smtClean="0">
                <a:solidFill>
                  <a:srgbClr val="006600"/>
                </a:solidFill>
              </a:rPr>
            </a:br>
            <a:r>
              <a:rPr lang="en-US" sz="2200" b="1" dirty="0" smtClean="0">
                <a:solidFill>
                  <a:srgbClr val="006600"/>
                </a:solidFill>
              </a:rPr>
              <a:t>in our collaboration !</a:t>
            </a:r>
          </a:p>
          <a:p>
            <a:r>
              <a:rPr lang="en-US" sz="1900" dirty="0" smtClean="0"/>
              <a:t>A huge set of excellent data is waiting to be analyzed by us </a:t>
            </a:r>
            <a:br>
              <a:rPr lang="en-US" sz="1900" dirty="0" smtClean="0"/>
            </a:br>
            <a:r>
              <a:rPr lang="en-US" sz="1900" dirty="0" smtClean="0"/>
              <a:t>with novel methods and brilliant new ideas</a:t>
            </a:r>
            <a:r>
              <a:rPr lang="en-US" sz="1900" dirty="0"/>
              <a:t>.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Several </a:t>
            </a:r>
            <a:r>
              <a:rPr lang="en-US" sz="1900" dirty="0"/>
              <a:t>new ideas have been realized to find glimpses of new </a:t>
            </a:r>
            <a:r>
              <a:rPr lang="en-US" sz="1900" dirty="0" smtClean="0"/>
              <a:t>discoveries.</a:t>
            </a:r>
          </a:p>
          <a:p>
            <a:r>
              <a:rPr lang="en-US" sz="1900" dirty="0" smtClean="0"/>
              <a:t>We know that challenges are ahead of us to cope with the future demands imposed by high intensity, high pile-up and intense upgrade work. </a:t>
            </a:r>
            <a:br>
              <a:rPr lang="en-US" sz="1900" dirty="0" smtClean="0"/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 smtClean="0"/>
              <a:t>We are starting to prepare well to be in time with excellent solutions 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33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51520" y="434942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Our </a:t>
            </a:r>
            <a:r>
              <a:rPr lang="en-US" sz="2800" b="1" dirty="0" smtClean="0">
                <a:solidFill>
                  <a:srgbClr val="C00000"/>
                </a:solidFill>
              </a:rPr>
              <a:t>future </a:t>
            </a:r>
            <a:r>
              <a:rPr lang="en-US" sz="2800" b="1" dirty="0">
                <a:solidFill>
                  <a:srgbClr val="C00000"/>
                </a:solidFill>
              </a:rPr>
              <a:t>is </a:t>
            </a:r>
            <a:r>
              <a:rPr lang="en-US" sz="2800" b="1" dirty="0" smtClean="0">
                <a:solidFill>
                  <a:srgbClr val="C00000"/>
                </a:solidFill>
              </a:rPr>
              <a:t>bright</a:t>
            </a:r>
            <a:endParaRPr lang="en-US" sz="2800" b="1" dirty="0">
              <a:solidFill>
                <a:srgbClr val="C0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with searches for discoveries and new physics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employing </a:t>
            </a:r>
            <a:r>
              <a:rPr lang="en-US" sz="2800" b="1" dirty="0">
                <a:solidFill>
                  <a:srgbClr val="C00000"/>
                </a:solidFill>
              </a:rPr>
              <a:t>unpreceded data </a:t>
            </a:r>
            <a:r>
              <a:rPr lang="en-US" sz="2800" b="1" dirty="0" smtClean="0">
                <a:solidFill>
                  <a:srgbClr val="C00000"/>
                </a:solidFill>
              </a:rPr>
              <a:t>sets 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and collecting even more data in HL LHC  operation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51520" y="6309320"/>
            <a:ext cx="6624736" cy="349845"/>
          </a:xfrm>
        </p:spPr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64288" y="6309320"/>
            <a:ext cx="1008112" cy="360039"/>
          </a:xfrm>
        </p:spPr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34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13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ECAL Performance in 2018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194421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/>
              <a:t>Commissioning 2018</a:t>
            </a:r>
          </a:p>
          <a:p>
            <a:r>
              <a:rPr lang="en-US" dirty="0"/>
              <a:t>New optical links to CMS DAQ for faster data transmission from ECAL FEDs</a:t>
            </a:r>
          </a:p>
          <a:p>
            <a:r>
              <a:rPr lang="en-US" dirty="0"/>
              <a:t>Automatic recovery of front end errors for trigger and data </a:t>
            </a:r>
            <a:r>
              <a:rPr lang="en-US" dirty="0" smtClean="0"/>
              <a:t>links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Alignment</a:t>
            </a:r>
          </a:p>
          <a:p>
            <a:r>
              <a:rPr lang="en-US" dirty="0"/>
              <a:t>ECAL and </a:t>
            </a:r>
            <a:r>
              <a:rPr lang="en-US" dirty="0" err="1"/>
              <a:t>Preshower</a:t>
            </a:r>
            <a:r>
              <a:rPr lang="en-US" dirty="0"/>
              <a:t> (ES) aligned using 2018 data, after opening/closing CMS</a:t>
            </a:r>
          </a:p>
          <a:p>
            <a:r>
              <a:rPr lang="en-US" dirty="0"/>
              <a:t>Information is used to tighten the identification cuts for electrons at HLT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35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7584" y="3284985"/>
            <a:ext cx="3186561" cy="2520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8064" y="3284985"/>
            <a:ext cx="3186561" cy="252028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feld 7"/>
          <p:cNvSpPr txBox="1"/>
          <p:nvPr/>
        </p:nvSpPr>
        <p:spPr>
          <a:xfrm>
            <a:off x="251520" y="5805265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99"/>
                </a:solidFill>
                <a:latin typeface="Palatino" pitchFamily="18" charset="0"/>
              </a:rPr>
              <a:t>Δx</a:t>
            </a:r>
            <a:r>
              <a:rPr lang="en-US" dirty="0">
                <a:solidFill>
                  <a:srgbClr val="000099"/>
                </a:solidFill>
                <a:latin typeface="Palatino" pitchFamily="18" charset="0"/>
              </a:rPr>
              <a:t> and </a:t>
            </a:r>
            <a:r>
              <a:rPr lang="en-US" dirty="0" err="1">
                <a:solidFill>
                  <a:srgbClr val="000099"/>
                </a:solidFill>
                <a:latin typeface="Palatino" pitchFamily="18" charset="0"/>
              </a:rPr>
              <a:t>Δy</a:t>
            </a:r>
            <a:r>
              <a:rPr lang="en-US" dirty="0">
                <a:solidFill>
                  <a:srgbClr val="000099"/>
                </a:solidFill>
                <a:latin typeface="Palatino" pitchFamily="18" charset="0"/>
              </a:rPr>
              <a:t> of the ES energy deposits </a:t>
            </a:r>
            <a:r>
              <a:rPr lang="en-US" dirty="0" err="1">
                <a:solidFill>
                  <a:srgbClr val="000099"/>
                </a:solidFill>
                <a:latin typeface="Palatino" pitchFamily="18" charset="0"/>
              </a:rPr>
              <a:t>wrt</a:t>
            </a:r>
            <a:r>
              <a:rPr lang="en-US" dirty="0">
                <a:solidFill>
                  <a:srgbClr val="000099"/>
                </a:solidFill>
                <a:latin typeface="Palatino" pitchFamily="18" charset="0"/>
              </a:rPr>
              <a:t> the tracks </a:t>
            </a:r>
            <a:r>
              <a:rPr lang="en-US" dirty="0">
                <a:solidFill>
                  <a:prstClr val="black"/>
                </a:solidFill>
                <a:latin typeface="Palatino" pitchFamily="18" charset="0"/>
              </a:rPr>
              <a:t>before</a:t>
            </a:r>
            <a:r>
              <a:rPr lang="en-US" dirty="0">
                <a:solidFill>
                  <a:srgbClr val="000099"/>
                </a:solidFill>
                <a:latin typeface="Palatino" pitchFamily="18" charset="0"/>
              </a:rPr>
              <a:t> and </a:t>
            </a:r>
            <a:r>
              <a:rPr lang="en-US" dirty="0">
                <a:solidFill>
                  <a:srgbClr val="C00000"/>
                </a:solidFill>
                <a:latin typeface="Palatino" pitchFamily="18" charset="0"/>
              </a:rPr>
              <a:t>after</a:t>
            </a:r>
            <a:r>
              <a:rPr lang="en-US" dirty="0">
                <a:solidFill>
                  <a:srgbClr val="000099"/>
                </a:solidFill>
                <a:latin typeface="Palatino" pitchFamily="18" charset="0"/>
              </a:rPr>
              <a:t> alignment</a:t>
            </a:r>
          </a:p>
        </p:txBody>
      </p:sp>
    </p:spTree>
    <p:extLst>
      <p:ext uri="{BB962C8B-B14F-4D97-AF65-F5344CB8AC3E}">
        <p14:creationId xmlns:p14="http://schemas.microsoft.com/office/powerpoint/2010/main" val="258637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Detectors Performance in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4320480" cy="4752528"/>
          </a:xfrm>
        </p:spPr>
        <p:txBody>
          <a:bodyPr>
            <a:normAutofit/>
          </a:bodyPr>
          <a:lstStyle/>
          <a:p>
            <a:r>
              <a:rPr lang="en-US" sz="1800" dirty="0"/>
              <a:t>DT readout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system </a:t>
            </a:r>
            <a:r>
              <a:rPr lang="en-US" sz="1800" dirty="0"/>
              <a:t>upgraded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from </a:t>
            </a:r>
            <a:r>
              <a:rPr lang="en-US" sz="1800" dirty="0" err="1"/>
              <a:t>VME→μTCA</a:t>
            </a:r>
            <a:endParaRPr lang="en-US" sz="1800" dirty="0"/>
          </a:p>
          <a:p>
            <a:r>
              <a:rPr lang="en-US" sz="1800" dirty="0"/>
              <a:t>Very high segment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efficiency </a:t>
            </a:r>
            <a:r>
              <a:rPr lang="en-US" sz="1800" dirty="0"/>
              <a:t>up to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highest </a:t>
            </a:r>
            <a:r>
              <a:rPr lang="en-US" sz="1800" dirty="0"/>
              <a:t>luminosities </a:t>
            </a:r>
            <a:r>
              <a:rPr lang="en-US" sz="1800" dirty="0" smtClean="0"/>
              <a:t>achieved</a:t>
            </a:r>
            <a:endParaRPr lang="de-DE" sz="1800" dirty="0" smtClean="0"/>
          </a:p>
          <a:p>
            <a:endParaRPr lang="de-DE" sz="1800" dirty="0" smtClean="0"/>
          </a:p>
          <a:p>
            <a:r>
              <a:rPr lang="en-US" sz="1800" dirty="0"/>
              <a:t>Detectors performance (local hit &amp; segment efficiencies, resolutions) are in agreement with 2017</a:t>
            </a:r>
          </a:p>
          <a:p>
            <a:pPr lvl="1"/>
            <a:r>
              <a:rPr lang="en-US" sz="1600" dirty="0"/>
              <a:t>CSC spatial resolution within 40-140 </a:t>
            </a:r>
            <a:r>
              <a:rPr lang="en-US" sz="1600" dirty="0" err="1"/>
              <a:t>μm</a:t>
            </a:r>
            <a:r>
              <a:rPr lang="en-US" sz="1600" dirty="0"/>
              <a:t>, well in agreement with chamber geometry &amp; design specifications</a:t>
            </a:r>
          </a:p>
          <a:p>
            <a:endParaRPr lang="en-US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36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374" y="1196752"/>
            <a:ext cx="619711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6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L1 Trigger Performance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91734" cy="47525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L1 trigger </a:t>
            </a:r>
            <a:r>
              <a:rPr lang="en-US" dirty="0" smtClean="0"/>
              <a:t>was </a:t>
            </a:r>
            <a:r>
              <a:rPr lang="en-US" dirty="0"/>
              <a:t>re-commissioned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the first collisions</a:t>
            </a:r>
          </a:p>
          <a:p>
            <a:r>
              <a:rPr lang="en-US" dirty="0"/>
              <a:t>Improved L1T menu with less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pile-up </a:t>
            </a:r>
            <a:r>
              <a:rPr lang="en-US" dirty="0"/>
              <a:t>dependence</a:t>
            </a:r>
          </a:p>
          <a:p>
            <a:pPr lvl="1"/>
            <a:r>
              <a:rPr lang="en-US" dirty="0"/>
              <a:t>New calorimeter trigger primitives </a:t>
            </a: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physics </a:t>
            </a:r>
            <a:r>
              <a:rPr lang="en-US" dirty="0"/>
              <a:t>object calibrations</a:t>
            </a:r>
          </a:p>
          <a:p>
            <a:pPr lvl="1"/>
            <a:r>
              <a:rPr lang="en-US" dirty="0"/>
              <a:t>Optimized, tighter zero-suppression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thresholds </a:t>
            </a:r>
            <a:r>
              <a:rPr lang="en-US" dirty="0"/>
              <a:t>deployed in L1T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ECAL </a:t>
            </a:r>
            <a:r>
              <a:rPr lang="en-US" dirty="0"/>
              <a:t>signals at |η| &gt; 2.3</a:t>
            </a:r>
          </a:p>
          <a:p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of the trigger thresholds are lower than those in 2017, maintaining 20% lower rates even with 30% higher instantaneous luminosity</a:t>
            </a:r>
          </a:p>
          <a:p>
            <a:pPr lvl="1"/>
            <a:r>
              <a:rPr lang="en-US" dirty="0"/>
              <a:t>Efficiencies for electrons, muons, </a:t>
            </a:r>
            <a:r>
              <a:rPr lang="en-US" dirty="0" err="1"/>
              <a:t>taus</a:t>
            </a:r>
            <a:r>
              <a:rPr lang="en-US" dirty="0"/>
              <a:t>, jets and MET match that in 2017</a:t>
            </a:r>
          </a:p>
          <a:p>
            <a:pPr lvl="1"/>
            <a:r>
              <a:rPr lang="en-US" dirty="0"/>
              <a:t>L1 rates are well within budget, and there is margin to lower thresholds on some L1 seeds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37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13080" y="1628800"/>
            <a:ext cx="4130174" cy="273630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828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HLT Deployment in 2018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Complete trigger menu deployed since beginning of the ramp &amp; “final” menu in LHC fill 6688 on May </a:t>
            </a:r>
            <a:r>
              <a:rPr lang="en-US" dirty="0" smtClean="0"/>
              <a:t>15th</a:t>
            </a:r>
            <a:endParaRPr lang="en-US" dirty="0"/>
          </a:p>
          <a:p>
            <a:r>
              <a:rPr lang="en-US" dirty="0"/>
              <a:t>HLT rates within the limits of 1 kHz average and trigger thresholds similar to 2016 &amp; 2017</a:t>
            </a:r>
          </a:p>
          <a:p>
            <a:pPr lvl="1"/>
            <a:r>
              <a:rPr lang="en-US" dirty="0"/>
              <a:t>Sustainable up to 2.2e34 &amp; pileup=60</a:t>
            </a:r>
          </a:p>
          <a:p>
            <a:pPr lvl="1"/>
            <a:r>
              <a:rPr lang="en-US" dirty="0"/>
              <a:t>Parked dataset with low </a:t>
            </a:r>
            <a:r>
              <a:rPr lang="en-US" dirty="0" err="1"/>
              <a:t>pT</a:t>
            </a:r>
            <a:r>
              <a:rPr lang="en-US" dirty="0"/>
              <a:t> objects &amp; displaced </a:t>
            </a:r>
            <a:r>
              <a:rPr lang="en-US" dirty="0" smtClean="0"/>
              <a:t>objects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Changes </a:t>
            </a:r>
            <a:r>
              <a:rPr lang="en-US" dirty="0" err="1"/>
              <a:t>wrt</a:t>
            </a:r>
            <a:r>
              <a:rPr lang="en-US" dirty="0"/>
              <a:t> 2017:</a:t>
            </a:r>
          </a:p>
          <a:p>
            <a:r>
              <a:rPr lang="en-US" dirty="0"/>
              <a:t>Improved tracking mitigation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case of pixel inefficiencies,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</a:t>
            </a:r>
            <a:r>
              <a:rPr lang="en-US" dirty="0"/>
              <a:t>muon reconstruction,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jets </a:t>
            </a:r>
            <a:r>
              <a:rPr lang="en-US" dirty="0"/>
              <a:t>&amp; MET noise rejection,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</a:t>
            </a:r>
            <a:r>
              <a:rPr lang="en-US" dirty="0"/>
              <a:t>HE </a:t>
            </a:r>
            <a:r>
              <a:rPr lang="en-US" dirty="0" smtClean="0"/>
              <a:t>readout</a:t>
            </a:r>
            <a:endParaRPr lang="en-US" dirty="0"/>
          </a:p>
          <a:p>
            <a:r>
              <a:rPr lang="en-US" dirty="0"/>
              <a:t>HLT CPU requirements increased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bit to ~330 </a:t>
            </a:r>
            <a:r>
              <a:rPr lang="en-US" dirty="0" err="1"/>
              <a:t>ms</a:t>
            </a:r>
            <a:r>
              <a:rPr lang="en-US" dirty="0"/>
              <a:t>/event/core (</a:t>
            </a:r>
            <a:r>
              <a:rPr lang="en-US" dirty="0" err="1"/>
              <a:t>wrt</a:t>
            </a:r>
            <a:r>
              <a:rPr lang="en-US" dirty="0"/>
              <a:t> 2017)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within </a:t>
            </a:r>
            <a:r>
              <a:rPr lang="en-US" dirty="0"/>
              <a:t>limits of HLT farm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Kerstin </a:t>
            </a:r>
            <a:r>
              <a:rPr lang="en-US" dirty="0" err="1" smtClean="0">
                <a:solidFill>
                  <a:prstClr val="white"/>
                </a:solidFill>
              </a:rPr>
              <a:t>Borras</a:t>
            </a:r>
            <a:r>
              <a:rPr lang="en-US" dirty="0" smtClean="0">
                <a:solidFill>
                  <a:prstClr val="white"/>
                </a:solidFill>
              </a:rPr>
              <a:t>                RDMS Annual Workshop 2018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Page </a:t>
            </a:r>
            <a:fld id="{451214C9-5059-4A0E-9C98-06A26ED7F438}" type="slidenum">
              <a:rPr lang="en-US" smtClean="0">
                <a:solidFill>
                  <a:prstClr val="white"/>
                </a:solidFill>
              </a:rPr>
              <a:pPr/>
              <a:t>38</a:t>
            </a:fld>
            <a:endParaRPr lang="en-US" dirty="0" smtClean="0">
              <a:solidFill>
                <a:prstClr val="white"/>
              </a:solidFill>
            </a:endParaRPr>
          </a:p>
          <a:p>
            <a:r>
              <a:rPr lang="de-DE" dirty="0" smtClean="0">
                <a:solidFill>
                  <a:prstClr val="white"/>
                </a:solidFill>
              </a:rPr>
              <a:t>13 Sep 2018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12976"/>
            <a:ext cx="3076599" cy="306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77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2018 and </a:t>
            </a:r>
            <a:r>
              <a:rPr lang="en" dirty="0" smtClean="0"/>
              <a:t>LS2 Outlook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dirty="0"/>
              <a:t>Datasets for 2018 analysis</a:t>
            </a:r>
          </a:p>
          <a:p>
            <a:r>
              <a:rPr lang="en-US" dirty="0"/>
              <a:t>Continuous calibration and  monitoring of performance of prompt processing</a:t>
            </a:r>
          </a:p>
          <a:p>
            <a:r>
              <a:rPr lang="en-US" dirty="0"/>
              <a:t>Preparation of </a:t>
            </a:r>
            <a:r>
              <a:rPr lang="en-US" dirty="0" smtClean="0"/>
              <a:t>re-</a:t>
            </a:r>
            <a:r>
              <a:rPr lang="en-US" dirty="0" err="1" smtClean="0"/>
              <a:t>reco</a:t>
            </a:r>
            <a:r>
              <a:rPr lang="en-US" dirty="0" smtClean="0"/>
              <a:t> </a:t>
            </a:r>
            <a:r>
              <a:rPr lang="en-US" dirty="0"/>
              <a:t>of early 2018 data (  up to end of July ) </a:t>
            </a:r>
          </a:p>
          <a:p>
            <a:pPr lvl="1"/>
            <a:r>
              <a:rPr lang="en-US" dirty="0"/>
              <a:t>To be combined with prompt processing →  uniform dataset for whole 2018 </a:t>
            </a:r>
          </a:p>
          <a:p>
            <a:r>
              <a:rPr lang="en-US" dirty="0"/>
              <a:t>Enable physics analyses in December, including object calibration</a:t>
            </a:r>
          </a:p>
          <a:p>
            <a:pPr lvl="1"/>
            <a:r>
              <a:rPr lang="en-US" dirty="0"/>
              <a:t>Main use case are analyses to cover the whole of </a:t>
            </a:r>
            <a:r>
              <a:rPr lang="en-US" dirty="0" err="1"/>
              <a:t>runII</a:t>
            </a:r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2600" b="1" dirty="0"/>
              <a:t>Framework of activities for EOY and LS2:</a:t>
            </a:r>
          </a:p>
          <a:p>
            <a:r>
              <a:rPr lang="en-US" dirty="0"/>
              <a:t>HIN and B-Parking RECO</a:t>
            </a:r>
          </a:p>
          <a:p>
            <a:r>
              <a:rPr lang="en-US" dirty="0"/>
              <a:t>The ‘ultra legacy’: best performance to reconstruct 2016, 2017 and 2018 data and redo simulated datasets </a:t>
            </a:r>
          </a:p>
          <a:p>
            <a:pPr lvl="1"/>
            <a:r>
              <a:rPr lang="en-US" dirty="0"/>
              <a:t>Collecting feedback from DPGs &amp; POGs for </a:t>
            </a:r>
            <a:r>
              <a:rPr lang="en-US" dirty="0" err="1"/>
              <a:t>RunII</a:t>
            </a:r>
            <a:r>
              <a:rPr lang="en-US" dirty="0"/>
              <a:t> reprocessing 2019: plan of work to prepare calibration and software for ultimate performance for </a:t>
            </a:r>
            <a:r>
              <a:rPr lang="en-US" dirty="0" err="1"/>
              <a:t>runII</a:t>
            </a:r>
            <a:endParaRPr lang="en-US" dirty="0"/>
          </a:p>
          <a:p>
            <a:r>
              <a:rPr lang="en-US" dirty="0"/>
              <a:t>R&amp;D for PPD and DPGs/POGs during LS2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39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12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in CMS in 2018 ?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4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912768" cy="463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28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Production campaigns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Fall18 </a:t>
            </a:r>
            <a:r>
              <a:rPr lang="en-US" sz="2800" b="1" dirty="0"/>
              <a:t>pp campaigns are running.</a:t>
            </a:r>
          </a:p>
          <a:p>
            <a:r>
              <a:rPr lang="en-US" dirty="0"/>
              <a:t>Recipe from GEN-SIM to </a:t>
            </a:r>
            <a:r>
              <a:rPr lang="en-US" dirty="0" err="1"/>
              <a:t>NanoAOD</a:t>
            </a:r>
            <a:r>
              <a:rPr lang="en-US" dirty="0"/>
              <a:t> is validated.</a:t>
            </a:r>
          </a:p>
          <a:p>
            <a:pPr lvl="1"/>
            <a:r>
              <a:rPr lang="en-US" dirty="0" err="1"/>
              <a:t>MinBias</a:t>
            </a:r>
            <a:r>
              <a:rPr lang="en-US" dirty="0"/>
              <a:t> is done, Pre-Mixing library is very closed to done.</a:t>
            </a:r>
          </a:p>
          <a:p>
            <a:pPr lvl="1"/>
            <a:r>
              <a:rPr lang="en-US" dirty="0"/>
              <a:t>The first chunk of requests to support POGs injected.</a:t>
            </a:r>
          </a:p>
          <a:p>
            <a:pPr lvl="2"/>
            <a:r>
              <a:rPr lang="en-US" dirty="0"/>
              <a:t>High stat HEM samples are prepared, to study the mitigation.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dirty="0" err="1"/>
              <a:t>PbPb</a:t>
            </a:r>
            <a:r>
              <a:rPr lang="en-US" sz="2800" b="1" dirty="0"/>
              <a:t> MC campaign has been prepared</a:t>
            </a:r>
          </a:p>
          <a:p>
            <a:r>
              <a:rPr lang="en-US" dirty="0"/>
              <a:t>Sample used to prepare the HI run are done.</a:t>
            </a:r>
          </a:p>
          <a:p>
            <a:r>
              <a:rPr lang="en-US" dirty="0"/>
              <a:t>Next step: preparation of MC production campaign for HI.</a:t>
            </a:r>
          </a:p>
          <a:p>
            <a:pPr lvl="1"/>
            <a:r>
              <a:rPr lang="en-US" dirty="0"/>
              <a:t>Release has been developing.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40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3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activities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4320480" cy="475252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Since Xmas, main activity has been the generation of MC17 samples, for </a:t>
            </a:r>
            <a:r>
              <a:rPr lang="en-US" dirty="0" err="1"/>
              <a:t>Moriond</a:t>
            </a:r>
            <a:r>
              <a:rPr lang="en-US" dirty="0"/>
              <a:t> and beyond</a:t>
            </a:r>
          </a:p>
          <a:p>
            <a:r>
              <a:rPr lang="en-US" dirty="0"/>
              <a:t>Initially planned 12B + contingency, now @ 15B events processed, and still 3 B in (low priority) queues</a:t>
            </a:r>
          </a:p>
          <a:p>
            <a:r>
              <a:rPr lang="en-US" dirty="0"/>
              <a:t>many smaller campaigns for</a:t>
            </a:r>
          </a:p>
          <a:p>
            <a:pPr lvl="1"/>
            <a:r>
              <a:rPr lang="en-US" dirty="0"/>
              <a:t>Initial MC18 preparation (trigger, physics objects)</a:t>
            </a:r>
          </a:p>
          <a:p>
            <a:pPr lvl="1"/>
            <a:r>
              <a:rPr lang="en-US" dirty="0" err="1"/>
              <a:t>PhaseII</a:t>
            </a:r>
            <a:r>
              <a:rPr lang="en-US" dirty="0"/>
              <a:t> simulations</a:t>
            </a:r>
          </a:p>
          <a:p>
            <a:pPr lvl="1"/>
            <a:r>
              <a:rPr lang="en-US" dirty="0"/>
              <a:t>reprocessing of 2016/7 data + MC </a:t>
            </a:r>
          </a:p>
          <a:p>
            <a:r>
              <a:rPr lang="en-US" dirty="0"/>
              <a:t>now about to start a massive MC18 production + reprocessing of DT18 up to now</a:t>
            </a:r>
          </a:p>
          <a:p>
            <a:pPr lvl="1"/>
            <a:r>
              <a:rPr lang="en-US" dirty="0"/>
              <a:t>physics grade for winter conferences</a:t>
            </a:r>
          </a:p>
          <a:p>
            <a:r>
              <a:rPr lang="en-US" dirty="0"/>
              <a:t>next in line a production for the MDT TDR, due by Spring 2019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41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768" y="1412776"/>
            <a:ext cx="400940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870768" y="3789040"/>
            <a:ext cx="40094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>
                <a:latin typeface="Palatino" pitchFamily="18" charset="0"/>
              </a:rPr>
              <a:t>CMS keeping a constant level of 200-220kCores for production, +50kCores for analyses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sz="1400" dirty="0">
                <a:latin typeface="Palatino" pitchFamily="18" charset="0"/>
              </a:rPr>
              <a:t>2016/2107 </a:t>
            </a:r>
            <a:r>
              <a:rPr lang="en-US" sz="1400" dirty="0" err="1">
                <a:latin typeface="Palatino" pitchFamily="18" charset="0"/>
              </a:rPr>
              <a:t>processings</a:t>
            </a:r>
            <a:r>
              <a:rPr lang="en-US" sz="1400" dirty="0">
                <a:latin typeface="Palatino" pitchFamily="18" charset="0"/>
              </a:rPr>
              <a:t> with </a:t>
            </a:r>
            <a:r>
              <a:rPr lang="en-US" sz="1400" dirty="0" err="1">
                <a:latin typeface="Palatino" pitchFamily="18" charset="0"/>
              </a:rPr>
              <a:t>NanoAOD</a:t>
            </a:r>
            <a:r>
              <a:rPr lang="en-US" sz="1400" dirty="0">
                <a:latin typeface="Palatino" pitchFamily="18" charset="0"/>
              </a:rPr>
              <a:t> (DT+MC) 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en-US" sz="1400" dirty="0">
                <a:latin typeface="Palatino" pitchFamily="18" charset="0"/>
              </a:rPr>
              <a:t>1 kB/event reached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en-US" sz="1400" dirty="0">
                <a:latin typeface="Palatino" pitchFamily="18" charset="0"/>
              </a:rPr>
              <a:t>physics datasets available to users for a total of 40B events (for a total of just 36 TB)!</a:t>
            </a:r>
          </a:p>
          <a:p>
            <a:pPr marL="355600" lvl="1" indent="-177800">
              <a:buFont typeface="Arial" panose="020B0604020202020204" pitchFamily="34" charset="0"/>
              <a:buChar char="•"/>
            </a:pPr>
            <a:r>
              <a:rPr lang="en-US" sz="1400" dirty="0">
                <a:latin typeface="Palatino" pitchFamily="18" charset="0"/>
              </a:rPr>
              <a:t>H→ bb paper completely </a:t>
            </a:r>
            <a:r>
              <a:rPr lang="en-US" sz="1400" dirty="0" err="1">
                <a:latin typeface="Palatino" pitchFamily="18" charset="0"/>
              </a:rPr>
              <a:t>NanoAOD</a:t>
            </a:r>
            <a:r>
              <a:rPr lang="en-US" sz="1400" dirty="0">
                <a:latin typeface="Palatino" pitchFamily="18" charset="0"/>
              </a:rPr>
              <a:t> based!</a:t>
            </a:r>
          </a:p>
        </p:txBody>
      </p:sp>
    </p:spTree>
    <p:extLst>
      <p:ext uri="{BB962C8B-B14F-4D97-AF65-F5344CB8AC3E}">
        <p14:creationId xmlns:p14="http://schemas.microsoft.com/office/powerpoint/2010/main" val="23275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Detector</a:t>
            </a:r>
            <a:r>
              <a:rPr lang="de-DE" dirty="0" smtClean="0"/>
              <a:t> Performance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C00000"/>
                </a:solidFill>
              </a:rPr>
              <a:t>Excellent &amp; stable performance of all the subdetectors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5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700691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16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Luminosity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CMS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4221088"/>
            <a:ext cx="3960440" cy="2016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LHC has delivered &gt;50fb</a:t>
            </a:r>
            <a:r>
              <a:rPr lang="en-US" baseline="31999" dirty="0" smtClean="0"/>
              <a:t>-1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CMS has collected data with  &gt;94% recording efficiency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Many thanks to the successful LHC Machine Team !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6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8" name="Image" descr="Image"/>
          <p:cNvPicPr>
            <a:picLocks noChangeAspect="1"/>
          </p:cNvPicPr>
          <p:nvPr/>
        </p:nvPicPr>
        <p:blipFill>
          <a:blip r:embed="rId2">
            <a:alphaModFix amt="92712"/>
            <a:extLst/>
          </a:blip>
          <a:stretch>
            <a:fillRect/>
          </a:stretch>
        </p:blipFill>
        <p:spPr>
          <a:xfrm>
            <a:off x="4884091" y="4303991"/>
            <a:ext cx="3360317" cy="173616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3945"/>
            <a:ext cx="3489201" cy="261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215" y="1583804"/>
            <a:ext cx="3489201" cy="2619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10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Tracker</a:t>
            </a:r>
            <a:r>
              <a:rPr lang="de-DE" dirty="0" smtClean="0"/>
              <a:t> </a:t>
            </a:r>
            <a:r>
              <a:rPr lang="de-DE" dirty="0" err="1" smtClean="0"/>
              <a:t>Commissioning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576064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Pixel and Strip detectors promptly and successfully </a:t>
            </a:r>
            <a:r>
              <a:rPr lang="en-US" dirty="0" smtClean="0"/>
              <a:t>re-commissioned</a:t>
            </a:r>
            <a:endParaRPr lang="en-US" dirty="0"/>
          </a:p>
          <a:p>
            <a:r>
              <a:rPr lang="en-US" sz="1500" dirty="0">
                <a:solidFill>
                  <a:schemeClr val="tx1"/>
                </a:solidFill>
              </a:rPr>
              <a:t>replacing Pixel DCDC converters and six modules</a:t>
            </a:r>
          </a:p>
          <a:p>
            <a:r>
              <a:rPr lang="en-US" sz="1500" dirty="0">
                <a:solidFill>
                  <a:schemeClr val="tx1"/>
                </a:solidFill>
              </a:rPr>
              <a:t>lowering the Strips operating temperature by 5ºC (now -20ºC</a:t>
            </a:r>
            <a:r>
              <a:rPr lang="en-US" sz="1500" dirty="0" smtClean="0">
                <a:solidFill>
                  <a:schemeClr val="tx1"/>
                </a:solidFill>
              </a:rPr>
              <a:t>)</a:t>
            </a:r>
            <a:endParaRPr lang="en-US" sz="22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dirty="0"/>
              <a:t>Well aligned in time &amp; space </a:t>
            </a:r>
          </a:p>
          <a:p>
            <a:r>
              <a:rPr lang="en-US" sz="1500" dirty="0">
                <a:solidFill>
                  <a:schemeClr val="tx1"/>
                </a:solidFill>
              </a:rPr>
              <a:t>Reconstructed tracks efficiently used in HLT  </a:t>
            </a:r>
            <a:endParaRPr lang="en-US" sz="22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dirty="0"/>
              <a:t>HV bias settings optimized for charge collection and resolution </a:t>
            </a:r>
          </a:p>
          <a:p>
            <a:r>
              <a:rPr lang="en-US" sz="1500" dirty="0">
                <a:solidFill>
                  <a:schemeClr val="tx1"/>
                </a:solidFill>
              </a:rPr>
              <a:t>Periodic HV bias scans to monitor evolution with integrated radiation</a:t>
            </a:r>
          </a:p>
          <a:p>
            <a:pPr marL="0" indent="0">
              <a:buNone/>
            </a:pPr>
            <a:endParaRPr lang="de-DE" sz="1100" dirty="0" smtClean="0"/>
          </a:p>
          <a:p>
            <a:pPr marL="0" indent="0">
              <a:buNone/>
            </a:pPr>
            <a:r>
              <a:rPr lang="en-US" dirty="0"/>
              <a:t>Pretty smooth running at the peak luminosity of ~ 2x10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</a:p>
          <a:p>
            <a:r>
              <a:rPr lang="en-US" sz="1500" dirty="0">
                <a:solidFill>
                  <a:schemeClr val="tx1"/>
                </a:solidFill>
              </a:rPr>
              <a:t>Hit losses below 4% in Pixel Barrel Layer-1 - the most </a:t>
            </a:r>
            <a:r>
              <a:rPr lang="en-US" sz="1500" dirty="0" smtClean="0">
                <a:solidFill>
                  <a:schemeClr val="tx1"/>
                </a:solidFill>
              </a:rPr>
              <a:t>exposed layer</a:t>
            </a:r>
            <a:endParaRPr lang="en-US" sz="2200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dirty="0"/>
              <a:t>We have seen NO DCDC converter </a:t>
            </a:r>
            <a:r>
              <a:rPr lang="en-US" dirty="0" smtClean="0"/>
              <a:t>failure so </a:t>
            </a:r>
            <a:r>
              <a:rPr lang="en-US" dirty="0"/>
              <a:t>far</a:t>
            </a:r>
          </a:p>
          <a:p>
            <a:r>
              <a:rPr lang="en-US" sz="1500" dirty="0">
                <a:solidFill>
                  <a:schemeClr val="tx1"/>
                </a:solidFill>
              </a:rPr>
              <a:t>Fraction of active channels as high as in 2017 – Pixel: 95.5-96</a:t>
            </a:r>
            <a:r>
              <a:rPr lang="en-US" sz="1500" dirty="0" smtClean="0">
                <a:solidFill>
                  <a:schemeClr val="tx1"/>
                </a:solidFill>
              </a:rPr>
              <a:t>%, </a:t>
            </a:r>
            <a:r>
              <a:rPr lang="en-US" sz="1500" dirty="0">
                <a:solidFill>
                  <a:schemeClr val="tx1"/>
                </a:solidFill>
              </a:rPr>
              <a:t>Strip: 96.3</a:t>
            </a:r>
            <a:r>
              <a:rPr lang="en-US" sz="1500" dirty="0" smtClean="0">
                <a:solidFill>
                  <a:schemeClr val="tx1"/>
                </a:solidFill>
              </a:rPr>
              <a:t>%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7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12160" y="1376322"/>
            <a:ext cx="2880320" cy="190871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12160" y="3284984"/>
            <a:ext cx="2977834" cy="293628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505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DCDC Converter Investigations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lot of progress made by FEAST designers (CERN electronic group) with the help of CMS</a:t>
            </a:r>
          </a:p>
          <a:p>
            <a:r>
              <a:rPr lang="en-US" dirty="0"/>
              <a:t>Test results and FEAST design investigation indicate that:</a:t>
            </a:r>
          </a:p>
          <a:p>
            <a:pPr lvl="1"/>
            <a:r>
              <a:rPr lang="en-US" dirty="0"/>
              <a:t>One transistor develops leak current with radiation: in 2017 maximum reached about at the time of the first failures (~30 fb</a:t>
            </a:r>
            <a:r>
              <a:rPr lang="en-US" baseline="30000" dirty="0"/>
              <a:t>-1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Leakage current amplified by a current mirror</a:t>
            </a:r>
          </a:p>
          <a:p>
            <a:pPr lvl="1"/>
            <a:r>
              <a:rPr lang="en-US" dirty="0"/>
              <a:t>Leakage current NOT drained when the converter is disabled </a:t>
            </a:r>
            <a:r>
              <a:rPr lang="en-US" dirty="0">
                <a:sym typeface="Wingdings" pitchFamily="2" charset="2"/>
              </a:rPr>
              <a:t> voltage spikes that break/damage the converter</a:t>
            </a:r>
          </a:p>
          <a:p>
            <a:r>
              <a:rPr lang="en-US" dirty="0">
                <a:sym typeface="Wingdings" pitchFamily="2" charset="2"/>
              </a:rPr>
              <a:t>Therefore: radiation + dis/</a:t>
            </a:r>
            <a:r>
              <a:rPr lang="en-US" dirty="0" err="1">
                <a:sym typeface="Wingdings" pitchFamily="2" charset="2"/>
              </a:rPr>
              <a:t>en</a:t>
            </a:r>
            <a:r>
              <a:rPr lang="en-US" dirty="0">
                <a:sym typeface="Wingdings" pitchFamily="2" charset="2"/>
              </a:rPr>
              <a:t>-able cycles (to recover SEUs) were the cause of the failures in 2017</a:t>
            </a:r>
          </a:p>
          <a:p>
            <a:pPr>
              <a:buFont typeface="Wingdings" pitchFamily="2" charset="2"/>
              <a:buChar char="à"/>
            </a:pP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NO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dis/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en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-able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cycles to recover SEUs in 2018: no failure observed</a:t>
            </a:r>
          </a:p>
          <a:p>
            <a:pPr lvl="1"/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SEUs recovered only at the end of each fill with normal power cycles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8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Tracker</a:t>
            </a:r>
            <a:r>
              <a:rPr lang="de-DE" dirty="0" smtClean="0"/>
              <a:t> Performance in a </a:t>
            </a:r>
            <a:r>
              <a:rPr lang="de-DE" dirty="0" err="1" smtClean="0"/>
              <a:t>nutshell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84784"/>
            <a:ext cx="4320480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Active channels</a:t>
            </a:r>
          </a:p>
          <a:p>
            <a:pPr lvl="1"/>
            <a:r>
              <a:rPr lang="en-US" sz="1400" dirty="0"/>
              <a:t>Strip: </a:t>
            </a:r>
            <a:r>
              <a:rPr lang="en-US" sz="1400" dirty="0" smtClean="0"/>
              <a:t>96.0%  and Pixel</a:t>
            </a:r>
            <a:r>
              <a:rPr lang="en-US" sz="1400" dirty="0"/>
              <a:t>: 94.4%</a:t>
            </a:r>
          </a:p>
          <a:p>
            <a:pPr lvl="1"/>
            <a:r>
              <a:rPr lang="en-US" sz="1400" dirty="0"/>
              <a:t>No DCDC converter failure by not </a:t>
            </a:r>
            <a:r>
              <a:rPr lang="en-US" sz="1400" dirty="0" smtClean="0"/>
              <a:t>disabling</a:t>
            </a:r>
            <a:endParaRPr lang="en-US" sz="1400" dirty="0"/>
          </a:p>
          <a:p>
            <a:pPr lvl="1"/>
            <a:r>
              <a:rPr lang="en-US" sz="1400" dirty="0" smtClean="0"/>
              <a:t>SEUs  </a:t>
            </a:r>
            <a:r>
              <a:rPr lang="en-US" sz="1400" dirty="0"/>
              <a:t>recovered only during inter-fills</a:t>
            </a:r>
          </a:p>
          <a:p>
            <a:pPr marL="0" indent="0">
              <a:buNone/>
            </a:pPr>
            <a:r>
              <a:rPr lang="en-US" sz="1600" b="1" dirty="0"/>
              <a:t>(only) ~ 2% of data lost because of Tracker</a:t>
            </a:r>
          </a:p>
          <a:p>
            <a:pPr lvl="1"/>
            <a:r>
              <a:rPr lang="en-US" sz="1400" dirty="0"/>
              <a:t>No operational or reliability </a:t>
            </a:r>
            <a:r>
              <a:rPr lang="en-US" sz="1400" dirty="0" smtClean="0"/>
              <a:t>issue</a:t>
            </a:r>
            <a:endParaRPr lang="de-DE" sz="1400" dirty="0" smtClean="0"/>
          </a:p>
          <a:p>
            <a:pPr marL="0" indent="0">
              <a:buNone/>
              <a:defRPr sz="2200"/>
            </a:pPr>
            <a:r>
              <a:rPr lang="en-US" sz="1600" b="1" dirty="0"/>
              <a:t>Smaller hit </a:t>
            </a:r>
            <a:r>
              <a:rPr lang="en-US" sz="1600" b="1" dirty="0" smtClean="0"/>
              <a:t>losses </a:t>
            </a:r>
            <a:r>
              <a:rPr lang="en-US" sz="1600" b="1" dirty="0"/>
              <a:t>in 2018:</a:t>
            </a:r>
          </a:p>
          <a:p>
            <a:pPr lvl="1">
              <a:buSzPct val="100000"/>
              <a:defRPr sz="2200"/>
            </a:pPr>
            <a:r>
              <a:rPr lang="en-US" sz="1400" dirty="0"/>
              <a:t>Inefficiency reduced with 2018 filling scheme (higher instant. luminosity at the same pileup) </a:t>
            </a:r>
          </a:p>
          <a:p>
            <a:pPr lvl="1">
              <a:buSzPct val="100000"/>
              <a:defRPr sz="2200"/>
            </a:pPr>
            <a:r>
              <a:rPr lang="en-US" sz="1400" dirty="0"/>
              <a:t>Additional reduction of efficiency loss achieved by technical improvements in the detector programming procedure to reduce cross talk noise</a:t>
            </a:r>
          </a:p>
          <a:p>
            <a:pPr marL="0" indent="0">
              <a:buSzPct val="100000"/>
              <a:buNone/>
              <a:defRPr sz="2200"/>
            </a:pPr>
            <a:r>
              <a:rPr lang="en-US" sz="1547" b="1" dirty="0"/>
              <a:t>Residuals determined by the Triplet method: </a:t>
            </a:r>
            <a:endParaRPr lang="en-US" sz="1547" b="1" dirty="0" smtClean="0"/>
          </a:p>
          <a:p>
            <a:pPr lvl="1">
              <a:buSzPct val="100000"/>
              <a:defRPr sz="2200"/>
            </a:pPr>
            <a:r>
              <a:rPr lang="en-US" sz="1347" dirty="0" smtClean="0"/>
              <a:t>Residuals </a:t>
            </a:r>
            <a:r>
              <a:rPr lang="en-US" sz="1347" dirty="0"/>
              <a:t>of the third hit with respect to the track refitted to the hit doublet </a:t>
            </a:r>
          </a:p>
          <a:p>
            <a:pPr marL="0" indent="0">
              <a:buSzPct val="100000"/>
              <a:buNone/>
              <a:defRPr sz="2200"/>
            </a:pPr>
            <a:r>
              <a:rPr lang="en-US" sz="1547" b="1" dirty="0"/>
              <a:t>Very good resolution compatible to 2017 </a:t>
            </a:r>
            <a:r>
              <a:rPr lang="en-US" sz="1547" b="1" dirty="0" smtClean="0"/>
              <a:t>or even better </a:t>
            </a:r>
            <a:endParaRPr lang="en-US" sz="1547" b="1" dirty="0"/>
          </a:p>
          <a:p>
            <a:endParaRPr lang="en-US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Kerstin </a:t>
            </a:r>
            <a:r>
              <a:rPr lang="en-US" dirty="0" err="1" smtClean="0"/>
              <a:t>Borras</a:t>
            </a:r>
            <a:r>
              <a:rPr lang="en-US" dirty="0" smtClean="0"/>
              <a:t>                RDMS Annual Workshop 2018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451214C9-5059-4A0E-9C98-06A26ED7F438}" type="slidenum">
              <a:rPr lang="en-US" smtClean="0"/>
              <a:pPr/>
              <a:t>9</a:t>
            </a:fld>
            <a:endParaRPr lang="en-US" dirty="0" smtClean="0"/>
          </a:p>
          <a:p>
            <a:r>
              <a:rPr lang="de-DE" dirty="0" smtClean="0"/>
              <a:t>12 Sep 2018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4613"/>
            <a:ext cx="4332967" cy="4820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3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3447</Words>
  <Application>Microsoft Office PowerPoint</Application>
  <PresentationFormat>Bildschirmpräsentation (4:3)</PresentationFormat>
  <Paragraphs>527</Paragraphs>
  <Slides>41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41</vt:i4>
      </vt:variant>
    </vt:vector>
  </HeadingPairs>
  <TitlesOfParts>
    <vt:vector size="46" baseType="lpstr"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Status of the CMS Experiment     -  How are we doing ?  -   </vt:lpstr>
      <vt:lpstr>LHC Schedule</vt:lpstr>
      <vt:lpstr>LHC Performance and Prospects</vt:lpstr>
      <vt:lpstr>What is new in CMS in 2018 ?</vt:lpstr>
      <vt:lpstr>Detector Performance</vt:lpstr>
      <vt:lpstr>Luminosity for CMS</vt:lpstr>
      <vt:lpstr>Tracker Commissioning</vt:lpstr>
      <vt:lpstr>Pixel DCDC Converter Investigations</vt:lpstr>
      <vt:lpstr>Tracker Performance in a nutshell</vt:lpstr>
      <vt:lpstr>Tracker Plans for LS2</vt:lpstr>
      <vt:lpstr>ECAL Status</vt:lpstr>
      <vt:lpstr>HCAL Phase I Upgrade Part in 2018</vt:lpstr>
      <vt:lpstr>Upgraded HCAL Endcap: Performance with 2018 collisions</vt:lpstr>
      <vt:lpstr>Issues with HEM 15 and HEM 16</vt:lpstr>
      <vt:lpstr>Issues with HEP 10 and HEM 09</vt:lpstr>
      <vt:lpstr>Potential impact of HE issues on  HB Phase 1 Upgrade</vt:lpstr>
      <vt:lpstr>HB Phase 1 Upgrade Progressing</vt:lpstr>
      <vt:lpstr>Muon Detectors Performance in 2018 </vt:lpstr>
      <vt:lpstr>Overall Trigger Status</vt:lpstr>
      <vt:lpstr>Computing: Data Taking Performance</vt:lpstr>
      <vt:lpstr>Certification of 2018 Collision Data</vt:lpstr>
      <vt:lpstr>Operation and prompt processing</vt:lpstr>
      <vt:lpstr>Release and Production Schedule</vt:lpstr>
      <vt:lpstr>Our Experiment – Our Collaboration</vt:lpstr>
      <vt:lpstr>General Situation for EPR 2017 /2018</vt:lpstr>
      <vt:lpstr>Foresight: The unitarity challenge  in CMS</vt:lpstr>
      <vt:lpstr>New Institutes since January 2018</vt:lpstr>
      <vt:lpstr>New Institutes in the pipeline</vt:lpstr>
      <vt:lpstr>Induction Course: 20 - 22 June 2018</vt:lpstr>
      <vt:lpstr>Public Welcome of New Members</vt:lpstr>
      <vt:lpstr>Diversity in CMS</vt:lpstr>
      <vt:lpstr>Survey on PhD Requirements on  Obstacles in CMS  – Overall Impression – </vt:lpstr>
      <vt:lpstr>Summary</vt:lpstr>
      <vt:lpstr>Backup</vt:lpstr>
      <vt:lpstr>ECAL Performance in 2018</vt:lpstr>
      <vt:lpstr>Muon Detectors Performance in 2018</vt:lpstr>
      <vt:lpstr>L1 Trigger Performance</vt:lpstr>
      <vt:lpstr>HLT Deployment in 2018</vt:lpstr>
      <vt:lpstr>2018 and LS2 Outlook</vt:lpstr>
      <vt:lpstr>Production campaigns</vt:lpstr>
      <vt:lpstr>Production activities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Borras, Kerstin</dc:creator>
  <cp:lastModifiedBy>Borras, Kerstin</cp:lastModifiedBy>
  <cp:revision>653</cp:revision>
  <cp:lastPrinted>2018-09-11T18:23:19Z</cp:lastPrinted>
  <dcterms:created xsi:type="dcterms:W3CDTF">2017-04-07T15:16:23Z</dcterms:created>
  <dcterms:modified xsi:type="dcterms:W3CDTF">2018-09-12T02:27:43Z</dcterms:modified>
</cp:coreProperties>
</file>