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theme/theme11.xml" ContentType="application/vnd.openxmlformats-officedocument.theme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2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20" r:id="rId1"/>
    <p:sldMasterId id="2147484127" r:id="rId2"/>
    <p:sldMasterId id="2147483932" r:id="rId3"/>
    <p:sldMasterId id="2147483947" r:id="rId4"/>
    <p:sldMasterId id="2147483998" r:id="rId5"/>
    <p:sldMasterId id="2147484010" r:id="rId6"/>
    <p:sldMasterId id="2147484022" r:id="rId7"/>
    <p:sldMasterId id="2147484034" r:id="rId8"/>
    <p:sldMasterId id="2147484046" r:id="rId9"/>
    <p:sldMasterId id="2147484058" r:id="rId10"/>
    <p:sldMasterId id="2147484070" r:id="rId11"/>
    <p:sldMasterId id="2147484088" r:id="rId12"/>
    <p:sldMasterId id="2147484100" r:id="rId13"/>
  </p:sldMasterIdLst>
  <p:notesMasterIdLst>
    <p:notesMasterId r:id="rId83"/>
  </p:notesMasterIdLst>
  <p:handoutMasterIdLst>
    <p:handoutMasterId r:id="rId84"/>
  </p:handoutMasterIdLst>
  <p:sldIdLst>
    <p:sldId id="1185" r:id="rId14"/>
    <p:sldId id="1057" r:id="rId15"/>
    <p:sldId id="1064" r:id="rId16"/>
    <p:sldId id="1090" r:id="rId17"/>
    <p:sldId id="1000" r:id="rId18"/>
    <p:sldId id="1189" r:id="rId19"/>
    <p:sldId id="1112" r:id="rId20"/>
    <p:sldId id="1118" r:id="rId21"/>
    <p:sldId id="1188" r:id="rId22"/>
    <p:sldId id="1140" r:id="rId23"/>
    <p:sldId id="1143" r:id="rId24"/>
    <p:sldId id="1190" r:id="rId25"/>
    <p:sldId id="1191" r:id="rId26"/>
    <p:sldId id="1151" r:id="rId27"/>
    <p:sldId id="1192" r:id="rId28"/>
    <p:sldId id="1193" r:id="rId29"/>
    <p:sldId id="1194" r:id="rId30"/>
    <p:sldId id="1195" r:id="rId31"/>
    <p:sldId id="1196" r:id="rId32"/>
    <p:sldId id="1219" r:id="rId33"/>
    <p:sldId id="1018" r:id="rId34"/>
    <p:sldId id="1103" r:id="rId35"/>
    <p:sldId id="1159" r:id="rId36"/>
    <p:sldId id="1160" r:id="rId37"/>
    <p:sldId id="1161" r:id="rId38"/>
    <p:sldId id="1162" r:id="rId39"/>
    <p:sldId id="1163" r:id="rId40"/>
    <p:sldId id="1164" r:id="rId41"/>
    <p:sldId id="1165" r:id="rId42"/>
    <p:sldId id="1095" r:id="rId43"/>
    <p:sldId id="1096" r:id="rId44"/>
    <p:sldId id="1217" r:id="rId45"/>
    <p:sldId id="1110" r:id="rId46"/>
    <p:sldId id="1166" r:id="rId47"/>
    <p:sldId id="1167" r:id="rId48"/>
    <p:sldId id="1168" r:id="rId49"/>
    <p:sldId id="1155" r:id="rId50"/>
    <p:sldId id="1156" r:id="rId51"/>
    <p:sldId id="1157" r:id="rId52"/>
    <p:sldId id="1100" r:id="rId53"/>
    <p:sldId id="1106" r:id="rId54"/>
    <p:sldId id="1071" r:id="rId55"/>
    <p:sldId id="1186" r:id="rId56"/>
    <p:sldId id="1187" r:id="rId57"/>
    <p:sldId id="1073" r:id="rId58"/>
    <p:sldId id="1146" r:id="rId59"/>
    <p:sldId id="1197" r:id="rId60"/>
    <p:sldId id="1198" r:id="rId61"/>
    <p:sldId id="1147" r:id="rId62"/>
    <p:sldId id="1199" r:id="rId63"/>
    <p:sldId id="1200" r:id="rId64"/>
    <p:sldId id="1201" r:id="rId65"/>
    <p:sldId id="1137" r:id="rId66"/>
    <p:sldId id="1138" r:id="rId67"/>
    <p:sldId id="1202" r:id="rId68"/>
    <p:sldId id="1114" r:id="rId69"/>
    <p:sldId id="1131" r:id="rId70"/>
    <p:sldId id="1182" r:id="rId71"/>
    <p:sldId id="1220" r:id="rId72"/>
    <p:sldId id="1174" r:id="rId73"/>
    <p:sldId id="1175" r:id="rId74"/>
    <p:sldId id="1176" r:id="rId75"/>
    <p:sldId id="1177" r:id="rId76"/>
    <p:sldId id="1216" r:id="rId77"/>
    <p:sldId id="1184" r:id="rId78"/>
    <p:sldId id="1178" r:id="rId79"/>
    <p:sldId id="1180" r:id="rId80"/>
    <p:sldId id="1153" r:id="rId81"/>
    <p:sldId id="1154" r:id="rId8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99"/>
    <a:srgbClr val="0C377B"/>
    <a:srgbClr val="FF3300"/>
    <a:srgbClr val="F2DCDB"/>
    <a:srgbClr val="C1A56D"/>
    <a:srgbClr val="D7C5A1"/>
    <a:srgbClr val="FF5050"/>
    <a:srgbClr val="FF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7" autoAdjust="0"/>
    <p:restoredTop sz="92525" autoAdjust="0"/>
  </p:normalViewPr>
  <p:slideViewPr>
    <p:cSldViewPr>
      <p:cViewPr varScale="1">
        <p:scale>
          <a:sx n="55" d="100"/>
          <a:sy n="55" d="100"/>
        </p:scale>
        <p:origin x="1044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-660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2929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63" Type="http://schemas.openxmlformats.org/officeDocument/2006/relationships/slide" Target="slides/slide50.xml"/><Relationship Id="rId68" Type="http://schemas.openxmlformats.org/officeDocument/2006/relationships/slide" Target="slides/slide55.xml"/><Relationship Id="rId76" Type="http://schemas.openxmlformats.org/officeDocument/2006/relationships/slide" Target="slides/slide63.xml"/><Relationship Id="rId84" Type="http://schemas.openxmlformats.org/officeDocument/2006/relationships/handoutMaster" Target="handoutMasters/handoutMaster1.xml"/><Relationship Id="rId89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9" Type="http://schemas.openxmlformats.org/officeDocument/2006/relationships/slide" Target="slides/slide1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slide" Target="slides/slide45.xml"/><Relationship Id="rId66" Type="http://schemas.openxmlformats.org/officeDocument/2006/relationships/slide" Target="slides/slide53.xml"/><Relationship Id="rId74" Type="http://schemas.openxmlformats.org/officeDocument/2006/relationships/slide" Target="slides/slide61.xml"/><Relationship Id="rId79" Type="http://schemas.openxmlformats.org/officeDocument/2006/relationships/slide" Target="slides/slide66.xml"/><Relationship Id="rId8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48.xml"/><Relationship Id="rId82" Type="http://schemas.openxmlformats.org/officeDocument/2006/relationships/slide" Target="slides/slide69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slide" Target="slides/slide43.xml"/><Relationship Id="rId64" Type="http://schemas.openxmlformats.org/officeDocument/2006/relationships/slide" Target="slides/slide51.xml"/><Relationship Id="rId69" Type="http://schemas.openxmlformats.org/officeDocument/2006/relationships/slide" Target="slides/slide56.xml"/><Relationship Id="rId77" Type="http://schemas.openxmlformats.org/officeDocument/2006/relationships/slide" Target="slides/slide64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8.xml"/><Relationship Id="rId72" Type="http://schemas.openxmlformats.org/officeDocument/2006/relationships/slide" Target="slides/slide59.xml"/><Relationship Id="rId80" Type="http://schemas.openxmlformats.org/officeDocument/2006/relationships/slide" Target="slides/slide67.xml"/><Relationship Id="rId85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slide" Target="slides/slide46.xml"/><Relationship Id="rId67" Type="http://schemas.openxmlformats.org/officeDocument/2006/relationships/slide" Target="slides/slide54.xml"/><Relationship Id="rId20" Type="http://schemas.openxmlformats.org/officeDocument/2006/relationships/slide" Target="slides/slide7.xml"/><Relationship Id="rId41" Type="http://schemas.openxmlformats.org/officeDocument/2006/relationships/slide" Target="slides/slide28.xml"/><Relationship Id="rId54" Type="http://schemas.openxmlformats.org/officeDocument/2006/relationships/slide" Target="slides/slide41.xml"/><Relationship Id="rId62" Type="http://schemas.openxmlformats.org/officeDocument/2006/relationships/slide" Target="slides/slide49.xml"/><Relationship Id="rId70" Type="http://schemas.openxmlformats.org/officeDocument/2006/relationships/slide" Target="slides/slide57.xml"/><Relationship Id="rId75" Type="http://schemas.openxmlformats.org/officeDocument/2006/relationships/slide" Target="slides/slide62.xml"/><Relationship Id="rId83" Type="http://schemas.openxmlformats.org/officeDocument/2006/relationships/notesMaster" Target="notesMasters/notesMaster1.xml"/><Relationship Id="rId88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slide" Target="slides/slide44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60" Type="http://schemas.openxmlformats.org/officeDocument/2006/relationships/slide" Target="slides/slide47.xml"/><Relationship Id="rId65" Type="http://schemas.openxmlformats.org/officeDocument/2006/relationships/slide" Target="slides/slide52.xml"/><Relationship Id="rId73" Type="http://schemas.openxmlformats.org/officeDocument/2006/relationships/slide" Target="slides/slide60.xml"/><Relationship Id="rId78" Type="http://schemas.openxmlformats.org/officeDocument/2006/relationships/slide" Target="slides/slide65.xml"/><Relationship Id="rId81" Type="http://schemas.openxmlformats.org/officeDocument/2006/relationships/slide" Target="slides/slide68.xml"/><Relationship Id="rId86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17/09/2018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1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20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19200" y="708025"/>
            <a:ext cx="4727575" cy="35448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76608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41216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28946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11072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FCC8-EAFA-4882-B2A8-77E1435323B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68803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31774">
              <a:defRPr/>
            </a:pPr>
            <a:fld id="{05604DCD-C511-4B12-9DBB-AC80DD19A492}" type="slidenum">
              <a:rPr lang="en-GB">
                <a:solidFill>
                  <a:prstClr val="black"/>
                </a:solidFill>
                <a:latin typeface="Calibri"/>
              </a:rPr>
              <a:pPr defTabSz="931774">
                <a:defRPr/>
              </a:pPr>
              <a:t>40</a:t>
            </a:fld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1411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9436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21195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err="1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Huangling</a:t>
            </a:r>
            <a:r>
              <a:rPr lang="en-US" altLang="zh-CN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: The site is mainly on the loess plateau. The buried depth of the tunnel and the depth of the shafts are quite different. The construction access layout is relatively simple.</a:t>
            </a:r>
            <a:endParaRPr lang="zh-CN" altLang="en-US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smtClean="0"/>
              <a:t>Shen-Shan: </a:t>
            </a:r>
            <a:r>
              <a:rPr lang="en-US" altLang="zh-CN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The site is mainly the low mountain area. The buried depth of the tunnel and the depth of the shafts are large, and the construction access layout is relatively complicated.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 err="1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Funing</a:t>
            </a:r>
            <a:r>
              <a:rPr lang="en-US" altLang="zh-CN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: The site is generally the  low hilly areas; underground burial depth is not big; the construction site conditions are better; the construction access</a:t>
            </a:r>
            <a:r>
              <a:rPr lang="en-US" altLang="zh-CN" baseline="0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layout is relatively simple.</a:t>
            </a:r>
            <a:endParaRPr lang="zh-CN" altLang="en-US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 smtClean="0">
              <a:latin typeface="Arial" panose="020B0604020202020204" pitchFamily="34" charset="0"/>
              <a:ea typeface="黑体" panose="02010609060101010101" pitchFamily="49" charset="-122"/>
              <a:cs typeface="Arial" panose="020B0604020202020204" pitchFamily="34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471458-503F-4172-955C-BEE6306FFDA9}" type="slidenum">
              <a:rPr kumimoji="0" lang="zh-CN" altLang="en-US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zh-CN" altLang="en-US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39763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60193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564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57210-7F66-4993-86DA-C4808AC66EF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7348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762861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32939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New slide from Davide.</a:t>
            </a:r>
          </a:p>
          <a:p>
            <a:r>
              <a:rPr lang="de-AT" dirty="0" smtClean="0"/>
              <a:t>Showing that conductor</a:t>
            </a:r>
            <a:r>
              <a:rPr lang="de-AT" baseline="0" dirty="0" smtClean="0"/>
              <a:t> development is launched at international level, Russia, Japan, (Korea and Europe in preparation)</a:t>
            </a:r>
            <a:endParaRPr lang="de-AT" dirty="0" smtClean="0"/>
          </a:p>
          <a:p>
            <a:r>
              <a:rPr lang="de-AT" dirty="0" smtClean="0"/>
              <a:t>Underline importance of that development as main</a:t>
            </a:r>
            <a:r>
              <a:rPr lang="de-AT" baseline="0" dirty="0" smtClean="0"/>
              <a:t> cost driver for the hadron collider machine.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20565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19200" y="708025"/>
            <a:ext cx="4727575" cy="35448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3177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3177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370596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453598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0936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2642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87463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5407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fld id="{530FB366-9E90-4CBF-BD9E-6840549D64F9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t>19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72423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604DCD-C511-4B12-9DBB-AC80DD19A4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77547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96685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9630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28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63104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59172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11088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79737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5EFC-6F72-4CE2-8D27-2D130725780C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22170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 baseline="0">
                <a:solidFill>
                  <a:srgbClr val="FF0000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1547776"/>
            <a:ext cx="8229600" cy="4525963"/>
          </a:xfrm>
        </p:spPr>
        <p:txBody>
          <a:bodyPr/>
          <a:lstStyle>
            <a:lvl1pPr>
              <a:defRPr sz="2600" baseline="0"/>
            </a:lvl1pPr>
            <a:lvl2pPr>
              <a:defRPr sz="2200" baseline="0">
                <a:solidFill>
                  <a:srgbClr val="0070C0"/>
                </a:solidFill>
              </a:defRPr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BDF36-21BB-4854-9FBB-2E3DDC98B89A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723876" y="6234265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FFFF"/>
                </a:solidFill>
              </a:rPr>
              <a:t>Hadron Colliders and Advanced Concepts</a:t>
            </a:r>
          </a:p>
          <a:p>
            <a:r>
              <a:rPr lang="en-GB" sz="1000" dirty="0" smtClean="0">
                <a:solidFill>
                  <a:srgbClr val="FFFFFF"/>
                </a:solidFill>
              </a:rPr>
              <a:t>Frank Zimmermann</a:t>
            </a:r>
          </a:p>
          <a:p>
            <a:pPr>
              <a:defRPr/>
            </a:pPr>
            <a:r>
              <a:rPr lang="en-GB" sz="1000" baseline="0" dirty="0" smtClean="0">
                <a:solidFill>
                  <a:srgbClr val="FFFFFF"/>
                </a:solidFill>
              </a:rPr>
              <a:t>XBEAM Strategy Meeting, Valencia,</a:t>
            </a:r>
            <a:r>
              <a:rPr lang="en-GB" sz="1000" dirty="0" smtClean="0">
                <a:solidFill>
                  <a:srgbClr val="FFFFFF"/>
                </a:solidFill>
              </a:rPr>
              <a:t>13</a:t>
            </a:r>
            <a:r>
              <a:rPr lang="en-GB" sz="1000" baseline="0" dirty="0" smtClean="0">
                <a:solidFill>
                  <a:srgbClr val="FFFFFF"/>
                </a:solidFill>
              </a:rPr>
              <a:t> February 2017</a:t>
            </a:r>
            <a:endParaRPr lang="en-GB" sz="1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3525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1A8AB0-470D-4BE6-A785-01B032D51AD5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41096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50C85-3D72-4CC2-A3C9-0A2BB458E44B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07894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804B9-1495-438B-B555-FEAA23D9DE25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2120094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D8E8F-6750-4659-8922-1BAEE10C0C31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006702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DB1F5-6FB8-43A4-BF0E-B40E3776201A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167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31229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AFF8B-284C-4687-A305-C7B2FCB8DE90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825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0968F-6B36-4449-BA5F-B0E67062E9A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52601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B2B83-9EC4-4FF0-B27E-9BF170172A52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41407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09947-8D11-40E4-AFFA-A6574C0363FF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47EBD07-150D-4699-82E9-2F14A6A9C917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34853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5310585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904925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57040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2471912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494583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2740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39755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22382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20420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4135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60176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509218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8612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135596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99071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71674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5641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29219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780518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08545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696090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73675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694482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829045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953E67B5-0819-49D8-8937-92EBEE7DE89B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9/17/2018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278268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BB54E2AF-36A1-46E2-A06E-9F3FB857406D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9/17/2018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394465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E623C476-334E-4D8D-A8BB-B653A280FFFB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9/17/2018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33561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663700"/>
            <a:ext cx="3867150" cy="505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63700"/>
            <a:ext cx="3867150" cy="505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FFF9227C-1CA0-458E-93DF-51A7A9D03644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9/17/2018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6259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449358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F3FB21DC-3370-4BC2-B55B-22982BC822FF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9/17/2018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3435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679BDDD9-5C51-4D9C-94BC-B338CB519B6E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9/17/2018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8253143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8636C16E-56EA-4398-ABDA-3B20A9F55151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9/17/2018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7249004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A1119501-42E9-4A3B-9EF0-DAED42B48CB7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9/17/2018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085542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685800" rtl="0" eaLnBrk="0" fontAlgn="base" latinLnBrk="0" hangingPunct="0"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4939BD5C-5DE5-429D-869E-BC3B16CA1BA8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9/17/2018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922504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5BE1F2EA-840C-44CB-AF3E-5C82AF197559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9/17/2018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20785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177800"/>
            <a:ext cx="1971675" cy="654367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77800"/>
            <a:ext cx="5762625" cy="65436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>
              <a:defRPr/>
            </a:pPr>
            <a:fld id="{CB6677B9-D9B3-4DE7-A942-1CEE3274BA74}" type="datetime1">
              <a:rPr lang="en-US" altLang="zh-CN" smtClean="0">
                <a:solidFill>
                  <a:srgbClr val="000000"/>
                </a:solidFill>
                <a:cs typeface="+mn-cs"/>
              </a:rPr>
              <a:pPr rtl="0">
                <a:defRPr/>
              </a:pPr>
              <a:t>9/17/2018</a:t>
            </a:fld>
            <a:endParaRPr lang="zh-CN" alt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>
              <a:defRPr/>
            </a:pPr>
            <a:r>
              <a:rPr lang="en-US" altLang="zh-CN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mtClean="0">
                <a:solidFill>
                  <a:srgbClr val="000000"/>
                </a:solidFill>
                <a:cs typeface="+mn-cs"/>
              </a:rPr>
              <a:t>2018</a:t>
            </a:r>
            <a:endParaRPr lang="zh-CN" altLang="zh-CN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/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897417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62000" y="1905000"/>
            <a:ext cx="7696200" cy="4038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/>
            </a:pPr>
            <a:endParaRPr kumimoji="0" lang="zh-CN" altLang="en-US" sz="31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 rtl="0">
              <a:buFontTx/>
              <a:buNone/>
              <a:defRPr/>
            </a:pPr>
            <a:fld id="{3005F787-3772-4BB9-92A9-680544D27361}" type="datetime1">
              <a:rPr lang="en-US" altLang="zh-CN" sz="1400" smtClean="0">
                <a:solidFill>
                  <a:srgbClr val="000000"/>
                </a:solidFill>
                <a:cs typeface="+mn-cs"/>
              </a:rPr>
              <a:pPr algn="ctr" rtl="0">
                <a:buFontTx/>
                <a:buNone/>
                <a:defRPr/>
              </a:pPr>
              <a:t>9/17/2018</a:t>
            </a:fld>
            <a:endParaRPr lang="en-US" altLang="zh-CN" sz="1400">
              <a:solidFill>
                <a:srgbClr val="000000"/>
              </a:solidFill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rtl="0">
              <a:buFontTx/>
              <a:buNone/>
              <a:defRPr/>
            </a:pPr>
            <a:r>
              <a:rPr lang="en-US" altLang="zh-CN" sz="1400" smtClean="0">
                <a:solidFill>
                  <a:srgbClr val="000000"/>
                </a:solidFill>
                <a:cs typeface="+mn-cs"/>
              </a:rPr>
              <a:t>June 13</a:t>
            </a:r>
            <a:r>
              <a:rPr lang="zh-CN" altLang="en-US" sz="1400" smtClean="0">
                <a:solidFill>
                  <a:srgbClr val="000000"/>
                </a:solidFill>
                <a:cs typeface="+mn-cs"/>
              </a:rPr>
              <a:t>， </a:t>
            </a:r>
            <a:r>
              <a:rPr lang="en-US" altLang="zh-CN" sz="1400" smtClean="0">
                <a:solidFill>
                  <a:srgbClr val="000000"/>
                </a:solidFill>
                <a:cs typeface="+mn-cs"/>
              </a:rPr>
              <a:t>2018</a:t>
            </a:r>
            <a:endParaRPr lang="en-US" altLang="zh-CN" sz="1400">
              <a:solidFill>
                <a:srgbClr val="000000"/>
              </a:solidFill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fld id="{9A0DB2DC-4C9A-4742-B13C-FB6460FD3503}" type="slidenum">
              <a:rPr lang="en-US" altLang="zh-CN" sz="1400" noProof="1" dirty="0">
                <a:solidFill>
                  <a:srgbClr val="000000"/>
                </a:solidFill>
                <a:cs typeface="+mn-ea"/>
              </a:rPr>
              <a:pPr algn="ctr"/>
              <a:t>‹#›</a:t>
            </a:fld>
            <a:endParaRPr lang="en-US" altLang="zh-CN" sz="1400" noProof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9825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1.pdf" descr="bande-01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6157663"/>
            <a:ext cx="9144001" cy="70720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96" name="Shape 296"/>
          <p:cNvSpPr>
            <a:spLocks noGrp="1"/>
          </p:cNvSpPr>
          <p:nvPr>
            <p:ph type="sldNum" sz="quarter" idx="2"/>
          </p:nvPr>
        </p:nvSpPr>
        <p:spPr>
          <a:xfrm>
            <a:off x="8427509" y="6415162"/>
            <a:ext cx="259291" cy="247501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297" name="Shape 297"/>
          <p:cNvSpPr/>
          <p:nvPr/>
        </p:nvSpPr>
        <p:spPr>
          <a:xfrm>
            <a:off x="626321" y="6261913"/>
            <a:ext cx="4648248" cy="541655"/>
          </a:xfrm>
          <a:prstGeom prst="rect">
            <a:avLst/>
          </a:prstGeom>
          <a:ln w="12700">
            <a:miter lim="400000"/>
          </a:ln>
        </p:spPr>
        <p:txBody>
          <a:bodyPr lIns="45719" tIns="45719" rIns="45719" bIns="45719">
            <a:spAutoFit/>
          </a:bodyPr>
          <a:lstStyle/>
          <a:p>
            <a:pPr defTabSz="130048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rPr sz="985" b="1">
                <a:solidFill>
                  <a:srgbClr val="FFFFFF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  <a:t>Accelerator Design for Circular High-Energy  e+e- Colliders</a:t>
            </a:r>
            <a:endParaRPr sz="985" b="1">
              <a:solidFill>
                <a:srgbClr val="0C377B"/>
              </a:solidFill>
              <a:ea typeface="Arial" panose="020B0604020202020204"/>
              <a:cs typeface="Arial" panose="020B0604020202020204"/>
              <a:sym typeface="Arial" panose="020B0604020202020204"/>
            </a:endParaRPr>
          </a:p>
          <a:p>
            <a:pPr defTabSz="130048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4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rPr sz="985" b="1">
                <a:solidFill>
                  <a:srgbClr val="FFFFFF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  <a:t>Frank Zimmermann</a:t>
            </a:r>
            <a:br>
              <a:rPr sz="985" b="1">
                <a:solidFill>
                  <a:srgbClr val="FFFFFF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</a:br>
            <a:r>
              <a:rPr sz="985" b="1">
                <a:solidFill>
                  <a:srgbClr val="FFFFFF"/>
                </a:solidFill>
                <a:ea typeface="Arial" panose="020B0604020202020204"/>
                <a:cs typeface="Arial" panose="020B0604020202020204"/>
                <a:sym typeface="Arial" panose="020B0604020202020204"/>
              </a:rPr>
              <a:t>CREMLIN workshop 22 August 2016</a:t>
            </a:r>
          </a:p>
        </p:txBody>
      </p:sp>
      <p:sp>
        <p:nvSpPr>
          <p:cNvPr id="298" name="Shape 298"/>
          <p:cNvSpPr>
            <a:spLocks noGrp="1"/>
          </p:cNvSpPr>
          <p:nvPr>
            <p:ph type="title" hasCustomPrompt="1"/>
          </p:nvPr>
        </p:nvSpPr>
        <p:spPr>
          <a:xfrm>
            <a:off x="457199" y="274638"/>
            <a:ext cx="7467601" cy="11430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3515" spc="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Title Text</a:t>
            </a:r>
          </a:p>
        </p:txBody>
      </p:sp>
      <p:sp>
        <p:nvSpPr>
          <p:cNvPr id="299" name="Shape 299"/>
          <p:cNvSpPr>
            <a:spLocks noGrp="1"/>
          </p:cNvSpPr>
          <p:nvPr>
            <p:ph type="body" idx="1" hasCustomPrompt="1"/>
          </p:nvPr>
        </p:nvSpPr>
        <p:spPr>
          <a:xfrm>
            <a:off x="457199" y="1600199"/>
            <a:ext cx="7467601" cy="4525964"/>
          </a:xfrm>
          <a:prstGeom prst="rect">
            <a:avLst/>
          </a:prstGeom>
        </p:spPr>
        <p:txBody>
          <a:bodyPr lIns="65023" tIns="65023" rIns="65023" bIns="65023"/>
          <a:lstStyle>
            <a:lvl1pPr marL="481330" indent="-455295" defTabSz="1300480">
              <a:spcBef>
                <a:spcPts val="560"/>
              </a:spcBef>
              <a:buClr>
                <a:srgbClr val="DDDDDD"/>
              </a:buClr>
              <a:buSzPct val="8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861695" indent="-546735" defTabSz="1300480">
              <a:spcBef>
                <a:spcPts val="560"/>
              </a:spcBef>
              <a:buClr>
                <a:srgbClr val="DDDDDD"/>
              </a:buClr>
              <a:buSzPct val="9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982980" indent="-455295" defTabSz="1300480">
              <a:spcBef>
                <a:spcPts val="560"/>
              </a:spcBef>
              <a:buClr>
                <a:srgbClr val="DDDDDD"/>
              </a:buClr>
              <a:buSzPct val="85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45235" indent="-511810" defTabSz="1300480">
              <a:spcBef>
                <a:spcPts val="560"/>
              </a:spcBef>
              <a:buClr>
                <a:srgbClr val="DDDDDD"/>
              </a:buClr>
              <a:buSzPct val="9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431925" indent="-511810" defTabSz="1300480">
              <a:spcBef>
                <a:spcPts val="560"/>
              </a:spcBef>
              <a:buClr>
                <a:srgbClr val="DDDDDD"/>
              </a:buClr>
              <a:buSzPct val="10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96937556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2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 defTabSz="685165" rtl="0">
              <a:buFontTx/>
              <a:buNone/>
              <a:defRPr/>
            </a:pPr>
            <a:fld id="{7C9D0C17-F8BE-41E1-9E90-E4BCEE30BEE7}" type="datetime1">
              <a:rPr lang="en-US" altLang="zh-CN" sz="1200" smtClean="0">
                <a:solidFill>
                  <a:prstClr val="black">
                    <a:tint val="75000"/>
                  </a:prstClr>
                </a:solidFill>
                <a:ea typeface="等线" panose="02010600030101010101" pitchFamily="2" charset="-122"/>
                <a:cs typeface="+mn-cs"/>
              </a:rPr>
              <a:pPr defTabSz="685165" rtl="0">
                <a:buFontTx/>
                <a:buNone/>
                <a:defRPr/>
              </a:pPr>
              <a:t>9/17/2018</a:t>
            </a:fld>
            <a:endParaRPr lang="zh-CN" altLang="en-US" sz="1350">
              <a:solidFill>
                <a:srgbClr val="000000"/>
              </a:solidFill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2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 defTabSz="685165" rtl="0">
              <a:buFontTx/>
              <a:buNone/>
              <a:defRPr/>
            </a:pPr>
            <a:r>
              <a:rPr lang="en-US" altLang="zh-CN" sz="1200" smtClean="0">
                <a:solidFill>
                  <a:prstClr val="black">
                    <a:tint val="75000"/>
                  </a:prstClr>
                </a:solidFill>
                <a:ea typeface="等线" panose="02010600030101010101" pitchFamily="2" charset="-122"/>
                <a:cs typeface="+mn-cs"/>
              </a:rPr>
              <a:t>June 13</a:t>
            </a:r>
            <a:r>
              <a:rPr lang="zh-CN" altLang="en-US" sz="1200" smtClean="0">
                <a:solidFill>
                  <a:prstClr val="black">
                    <a:tint val="75000"/>
                  </a:prstClr>
                </a:solidFill>
                <a:ea typeface="等线" panose="02010600030101010101" pitchFamily="2" charset="-122"/>
                <a:cs typeface="+mn-cs"/>
              </a:rPr>
              <a:t>， </a:t>
            </a:r>
            <a:r>
              <a:rPr lang="en-US" altLang="zh-CN" sz="1200" smtClean="0">
                <a:solidFill>
                  <a:prstClr val="black">
                    <a:tint val="75000"/>
                  </a:prstClr>
                </a:solidFill>
                <a:ea typeface="等线" panose="02010600030101010101" pitchFamily="2" charset="-122"/>
                <a:cs typeface="+mn-cs"/>
              </a:rPr>
              <a:t>2018</a:t>
            </a:r>
            <a:endParaRPr lang="zh-CN" altLang="zh-CN" sz="1200">
              <a:solidFill>
                <a:prstClr val="black">
                  <a:tint val="75000"/>
                </a:prstClr>
              </a:solidFill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 algn="r" defTabSz="685165" rtl="0">
              <a:buFontTx/>
              <a:buNone/>
              <a:defRPr/>
            </a:pPr>
            <a:fld id="{B72D8821-53A1-4D77-B236-5903F3BB02E5}" type="slidenum">
              <a:rPr lang="zh-CN" altLang="en-US" sz="1200" smtClean="0">
                <a:solidFill>
                  <a:prstClr val="black">
                    <a:tint val="75000"/>
                  </a:prstClr>
                </a:solidFill>
                <a:ea typeface="等线" panose="02010600030101010101" pitchFamily="2" charset="-122"/>
                <a:cs typeface="+mn-cs"/>
              </a:rPr>
              <a:pPr algn="r" defTabSz="685165" rtl="0">
                <a:buFontTx/>
                <a:buNone/>
                <a:defRPr/>
              </a:pPr>
              <a:t>‹#›</a:t>
            </a:fld>
            <a:endParaRPr lang="zh-CN" altLang="en-US" sz="1350">
              <a:solidFill>
                <a:srgbClr val="000000"/>
              </a:solidFill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09269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7724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3174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013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3862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9886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52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44569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0560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402902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858230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537925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41215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663700"/>
            <a:ext cx="3867150" cy="505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63700"/>
            <a:ext cx="3867150" cy="5057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888134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498818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159200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86546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8461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6996698"/>
      </p:ext>
    </p:extLst>
  </p:cSld>
  <p:clrMapOvr>
    <a:masterClrMapping/>
  </p:clrMapOvr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685800" rtl="0" eaLnBrk="0" fontAlgn="base" latinLnBrk="0" hangingPunct="0"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8323488"/>
      </p:ext>
    </p:extLst>
  </p:cSld>
  <p:clrMapOvr>
    <a:masterClrMapping/>
  </p:clrMapOvr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836917"/>
      </p:ext>
    </p:extLst>
  </p:cSld>
  <p:clrMapOvr>
    <a:masterClrMapping/>
  </p:clrMapOvr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177800"/>
            <a:ext cx="1971675" cy="654367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77800"/>
            <a:ext cx="5762625" cy="654367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829217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762000" y="1905000"/>
            <a:ext cx="7696200" cy="4038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0000"/>
              <a:buFont typeface="Wingdings" panose="05000000000000000000" pitchFamily="2" charset="2"/>
              <a:buChar char="l"/>
              <a:defRPr/>
            </a:pPr>
            <a:endParaRPr kumimoji="0" lang="zh-CN" altLang="en-US" sz="31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marL="0" marR="0" indent="0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kern="1200" cap="none" spc="0" normalizeH="0" baseline="0" noProof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 eaLnBrk="1" fontAlgn="base" hangingPunct="1"/>
            <a:fld id="{9A0DB2DC-4C9A-4742-B13C-FB6460FD3503}" type="slidenum">
              <a:rPr lang="en-US" altLang="zh-CN" sz="140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noProof="1"/>
          </a:p>
        </p:txBody>
      </p:sp>
    </p:spTree>
    <p:extLst>
      <p:ext uri="{BB962C8B-B14F-4D97-AF65-F5344CB8AC3E}">
        <p14:creationId xmlns:p14="http://schemas.microsoft.com/office/powerpoint/2010/main" val="382885162"/>
      </p:ext>
    </p:extLst>
  </p:cSld>
  <p:clrMapOvr>
    <a:masterClrMapping/>
  </p:clrMapOvr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re et contenu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1.pdf" descr="bande-01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6157663"/>
            <a:ext cx="9144001" cy="70720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296" name="Shape 296"/>
          <p:cNvSpPr>
            <a:spLocks noGrp="1"/>
          </p:cNvSpPr>
          <p:nvPr>
            <p:ph type="sldNum" sz="quarter" idx="2"/>
          </p:nvPr>
        </p:nvSpPr>
        <p:spPr>
          <a:xfrm>
            <a:off x="8427509" y="6415162"/>
            <a:ext cx="259291" cy="247501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1300480">
              <a:defRPr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297" name="Shape 297"/>
          <p:cNvSpPr/>
          <p:nvPr/>
        </p:nvSpPr>
        <p:spPr>
          <a:xfrm>
            <a:off x="626321" y="6261913"/>
            <a:ext cx="4648248" cy="541655"/>
          </a:xfrm>
          <a:prstGeom prst="rect">
            <a:avLst/>
          </a:prstGeom>
          <a:ln w="12700">
            <a:miter lim="400000"/>
          </a:ln>
        </p:spPr>
        <p:txBody>
          <a:bodyPr lIns="45719" tIns="45719" rIns="45719" bIns="45719">
            <a:spAutoFit/>
          </a:bodyPr>
          <a:lstStyle/>
          <a:p>
            <a:pPr algn="l" defTabSz="1300480">
              <a:defRPr sz="14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rPr sz="985"/>
              <a:t>Accelerator Design for Circular High-Energy  e+e- Colliders</a:t>
            </a:r>
            <a:endParaRPr sz="985">
              <a:solidFill>
                <a:srgbClr val="0C377B"/>
              </a:solidFill>
            </a:endParaRPr>
          </a:p>
          <a:p>
            <a:pPr algn="l" defTabSz="1300480">
              <a:defRPr sz="1400" b="1">
                <a:solidFill>
                  <a:srgbClr val="FFFFFF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pPr>
            <a:r>
              <a:rPr sz="985"/>
              <a:t>Frank Zimmermann</a:t>
            </a:r>
            <a:br>
              <a:rPr sz="985"/>
            </a:br>
            <a:r>
              <a:rPr sz="985"/>
              <a:t>CREMLIN workshop 22 August 2016</a:t>
            </a:r>
          </a:p>
        </p:txBody>
      </p:sp>
      <p:sp>
        <p:nvSpPr>
          <p:cNvPr id="298" name="Shape 298"/>
          <p:cNvSpPr>
            <a:spLocks noGrp="1"/>
          </p:cNvSpPr>
          <p:nvPr>
            <p:ph type="title" hasCustomPrompt="1"/>
          </p:nvPr>
        </p:nvSpPr>
        <p:spPr>
          <a:xfrm>
            <a:off x="457199" y="274638"/>
            <a:ext cx="7467601" cy="11430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3515" spc="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r>
              <a:t>Title Text</a:t>
            </a:r>
          </a:p>
        </p:txBody>
      </p:sp>
      <p:sp>
        <p:nvSpPr>
          <p:cNvPr id="299" name="Shape 299"/>
          <p:cNvSpPr>
            <a:spLocks noGrp="1"/>
          </p:cNvSpPr>
          <p:nvPr>
            <p:ph type="body" idx="1" hasCustomPrompt="1"/>
          </p:nvPr>
        </p:nvSpPr>
        <p:spPr>
          <a:xfrm>
            <a:off x="457199" y="1600199"/>
            <a:ext cx="7467601" cy="4525964"/>
          </a:xfrm>
          <a:prstGeom prst="rect">
            <a:avLst/>
          </a:prstGeom>
        </p:spPr>
        <p:txBody>
          <a:bodyPr lIns="65023" tIns="65023" rIns="65023" bIns="65023"/>
          <a:lstStyle>
            <a:lvl1pPr marL="481330" indent="-455295" defTabSz="1300480">
              <a:spcBef>
                <a:spcPts val="560"/>
              </a:spcBef>
              <a:buClr>
                <a:srgbClr val="DDDDDD"/>
              </a:buClr>
              <a:buSzPct val="8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  <a:lvl2pPr marL="861695" indent="-546735" defTabSz="1300480">
              <a:spcBef>
                <a:spcPts val="560"/>
              </a:spcBef>
              <a:buClr>
                <a:srgbClr val="DDDDDD"/>
              </a:buClr>
              <a:buSzPct val="9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2pPr>
            <a:lvl3pPr marL="982980" indent="-455295" defTabSz="1300480">
              <a:spcBef>
                <a:spcPts val="560"/>
              </a:spcBef>
              <a:buClr>
                <a:srgbClr val="DDDDDD"/>
              </a:buClr>
              <a:buSzPct val="85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3pPr>
            <a:lvl4pPr marL="1245235" indent="-511810" defTabSz="1300480">
              <a:spcBef>
                <a:spcPts val="560"/>
              </a:spcBef>
              <a:buClr>
                <a:srgbClr val="DDDDDD"/>
              </a:buClr>
              <a:buSzPct val="9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4pPr>
            <a:lvl5pPr marL="1431925" indent="-511810" defTabSz="1300480">
              <a:spcBef>
                <a:spcPts val="560"/>
              </a:spcBef>
              <a:buClr>
                <a:srgbClr val="DDDDDD"/>
              </a:buClr>
              <a:buSzPct val="100000"/>
              <a:buFont typeface="Arial" panose="020B0604020202020204"/>
              <a:buChar char="•"/>
              <a:defRPr sz="2390">
                <a:solidFill>
                  <a:srgbClr val="0C377B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367061883"/>
      </p:ext>
    </p:extLst>
  </p:cSld>
  <p:clrMapOvr>
    <a:masterClrMapping/>
  </p:clrMapOvr>
  <p:transition spd="med"/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6356352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l" defTabSz="6851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DB59541-D420-4D10-98F5-D795807D0679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rPr>
              <a:t>2018/9/17</a:t>
            </a:fld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6356352"/>
            <a:ext cx="3086100" cy="36512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ctr" defTabSz="6851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6356352"/>
            <a:ext cx="2057400" cy="365125"/>
          </a:xfrm>
        </p:spPr>
        <p:txBody>
          <a:bodyPr/>
          <a:lstStyle>
            <a:lvl1pPr>
              <a:defRPr/>
            </a:lvl1pPr>
          </a:lstStyle>
          <a:p>
            <a:pPr marL="0" marR="0" lvl="0" indent="0" algn="r" defTabSz="68516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72D8821-53A1-4D77-B236-5903F3BB02E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+mn-cs"/>
              </a:rPr>
              <a:t>‹#›</a:t>
            </a:fld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178500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C48841-BF1E-4012-AC38-47F38429D494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1263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C861F-B314-4B25-B474-B3C4DB3938A5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1588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C2BAE-F011-48FA-94FB-586F2890C9E3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205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903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46427-7CD7-4C1B-A962-E1708451466D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55670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F3DE3-8A9C-4E38-9B2A-175667495B50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7121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721C9-06D5-44CC-8B4B-04C328C7C772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5651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F610E-74BD-44BF-AFD7-214260B73862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66020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193B6-CB7B-4241-8E9E-3A42F5CF507C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3306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3DCDD-5F37-4E68-A60C-6EF87000200A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89295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0F191-2551-48A4-B465-2833A516E667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9208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0FD09-6B26-4ACF-A16B-0957853B24AB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4442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2053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797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15794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8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35344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331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7278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53040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0597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0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01381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30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01239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7017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70380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596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19723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17196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10008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95620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94458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09911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31851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65136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866718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1553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36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047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28663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80570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03089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3999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23553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52921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17715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86804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79377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359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70040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6267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078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17613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224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7708589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48590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0897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82047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155524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788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3D3CB2-CB46-4D73-9AF3-8191DEA4D6E1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42958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350879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11149"/>
          </a:xfrm>
          <a:prstGeom prst="rect">
            <a:avLst/>
          </a:prstGeom>
        </p:spPr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67136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37135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089212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63038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500611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31590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29922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9238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974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16.xml"/><Relationship Id="rId7" Type="http://schemas.openxmlformats.org/officeDocument/2006/relationships/slideLayout" Target="../slideLayouts/slideLayout120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5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23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31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slideLayout" Target="../slideLayouts/slideLayout130.xml"/><Relationship Id="rId11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29.xml"/><Relationship Id="rId10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28.xml"/><Relationship Id="rId9" Type="http://schemas.openxmlformats.org/officeDocument/2006/relationships/slideLayout" Target="../slideLayouts/slideLayout133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8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7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0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Relationship Id="rId14" Type="http://schemas.openxmlformats.org/officeDocument/2006/relationships/slideLayout" Target="../slideLayouts/slideLayout14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01926D-BD55-4F99-B46D-3C231A52E354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938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D5425-D7CE-4DD4-B7BB-D9C556BC5A78}" type="datetime1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519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D9CC5-A307-46F7-841D-152CFC14163F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5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1" r:id="rId1"/>
    <p:sldLayoutId id="2147484072" r:id="rId2"/>
    <p:sldLayoutId id="2147484073" r:id="rId3"/>
    <p:sldLayoutId id="2147484074" r:id="rId4"/>
    <p:sldLayoutId id="2147484075" r:id="rId5"/>
    <p:sldLayoutId id="2147484076" r:id="rId6"/>
    <p:sldLayoutId id="2147484077" r:id="rId7"/>
    <p:sldLayoutId id="2147484078" r:id="rId8"/>
    <p:sldLayoutId id="2147484079" r:id="rId9"/>
    <p:sldLayoutId id="2147484080" r:id="rId10"/>
    <p:sldLayoutId id="214748408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296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177800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-685800"/>
            <a:r>
              <a:rPr lang="zh-CN" altLang="zh-CN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28650" y="1663700"/>
            <a:ext cx="7886700" cy="50577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171450"/>
            <a:r>
              <a:rPr lang="zh-CN" altLang="zh-CN" dirty="0"/>
              <a:t>单击此处编辑母版文本样式</a:t>
            </a:r>
          </a:p>
          <a:p>
            <a:pPr lvl="1" indent="-250825"/>
            <a:r>
              <a:rPr lang="zh-CN" altLang="zh-CN" dirty="0"/>
              <a:t>第二级</a:t>
            </a:r>
          </a:p>
          <a:p>
            <a:pPr lvl="2" indent="-250825"/>
            <a:r>
              <a:rPr lang="zh-CN" altLang="zh-CN" dirty="0"/>
              <a:t>第三级</a:t>
            </a:r>
          </a:p>
          <a:p>
            <a:pPr lvl="3" indent="-250825"/>
            <a:r>
              <a:rPr lang="zh-CN" altLang="zh-CN" dirty="0"/>
              <a:t>第四级</a:t>
            </a:r>
          </a:p>
          <a:p>
            <a:pPr lvl="4" indent="-250825"/>
            <a:r>
              <a:rPr lang="zh-CN" altLang="zh-CN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900">
                <a:sym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fld id="{EF746135-DDF1-4557-ACA4-0B874D0B6683}" type="datetime1">
              <a:rPr lang="en-US" altLang="zh-CN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t>9/17/2018</a:t>
            </a:fld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900">
                <a:sym typeface="Arial" panose="020B0604020202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mtClean="0">
                <a:solidFill>
                  <a:srgbClr val="000000"/>
                </a:solidFill>
              </a:rPr>
              <a:t>June 13</a:t>
            </a:r>
            <a:r>
              <a:rPr lang="zh-CN" altLang="en-US" smtClean="0">
                <a:solidFill>
                  <a:srgbClr val="000000"/>
                </a:solidFill>
              </a:rPr>
              <a:t>， </a:t>
            </a:r>
            <a:r>
              <a:rPr lang="en-US" altLang="zh-CN" smtClean="0">
                <a:solidFill>
                  <a:srgbClr val="000000"/>
                </a:solidFill>
              </a:rPr>
              <a:t>2018</a:t>
            </a:r>
            <a:endParaRPr lang="zh-CN" altLang="zh-CN">
              <a:solidFill>
                <a:srgbClr val="000000"/>
              </a:solidFill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algn="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9A0DB2DC-4C9A-4742-B13C-FB6460FD3503}" type="slidenum">
              <a:rPr lang="zh-CN" altLang="en-US" sz="900" noProof="1" dirty="0">
                <a:solidFill>
                  <a:srgbClr val="000000"/>
                </a:solidFill>
                <a:cs typeface="+mn-ea"/>
                <a:sym typeface="Arial" panose="020B0604020202020204" pitchFamily="34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zh-CN" altLang="en-US" sz="900" noProof="1">
              <a:solidFill>
                <a:srgbClr val="000000"/>
              </a:solidFill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046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1" r:id="rId1"/>
    <p:sldLayoutId id="2147484102" r:id="rId2"/>
    <p:sldLayoutId id="2147484103" r:id="rId3"/>
    <p:sldLayoutId id="2147484104" r:id="rId4"/>
    <p:sldLayoutId id="2147484105" r:id="rId5"/>
    <p:sldLayoutId id="2147484106" r:id="rId6"/>
    <p:sldLayoutId id="2147484107" r:id="rId7"/>
    <p:sldLayoutId id="2147484108" r:id="rId8"/>
    <p:sldLayoutId id="2147484109" r:id="rId9"/>
    <p:sldLayoutId id="2147484110" r:id="rId10"/>
    <p:sldLayoutId id="2147484111" r:id="rId11"/>
    <p:sldLayoutId id="2147484112" r:id="rId12"/>
    <p:sldLayoutId id="2147484113" r:id="rId13"/>
    <p:sldLayoutId id="2147484114" r:id="rId14"/>
  </p:sldLayoutIdLst>
  <p:hf sldNum="0" hdr="0" dt="0"/>
  <p:txStyles>
    <p:titleStyle>
      <a:lvl1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2pPr>
      <a:lvl3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3pPr>
      <a:lvl4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4pPr>
      <a:lvl5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5pPr>
      <a:lvl6pPr marL="11430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6pPr>
      <a:lvl7pPr marL="16002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7pPr>
      <a:lvl8pPr marL="20574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8pPr>
      <a:lvl9pPr marL="25146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9pPr>
    </p:titleStyle>
    <p:bodyStyle>
      <a:lvl1pPr marL="171450" indent="-171450" algn="l" defTabSz="685800" rtl="0" eaLnBrk="0" fontAlgn="base" hangingPunct="0"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5143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2pPr>
      <a:lvl3pPr marL="8572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3pPr>
      <a:lvl4pPr marL="12001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4pPr>
      <a:lvl5pPr marL="15430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5pPr>
      <a:lvl6pPr marL="20002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6pPr>
      <a:lvl7pPr marL="24574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7pPr>
      <a:lvl8pPr marL="29146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8pPr>
      <a:lvl9pPr marL="33718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AF1C0-337E-4EF2-A96F-2C18270044C3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FEC0F8-7831-4AC2-8001-1B92D8548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347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8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177800"/>
            <a:ext cx="78867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-685800"/>
            <a:r>
              <a:rPr lang="zh-CN" altLang="zh-CN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628650" y="1663700"/>
            <a:ext cx="7886700" cy="50577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171450"/>
            <a:r>
              <a:rPr lang="zh-CN" altLang="zh-CN" dirty="0"/>
              <a:t>单击此处编辑母版文本样式</a:t>
            </a:r>
          </a:p>
          <a:p>
            <a:pPr lvl="1" indent="-250825"/>
            <a:r>
              <a:rPr lang="zh-CN" altLang="zh-CN" dirty="0"/>
              <a:t>第二级</a:t>
            </a:r>
          </a:p>
          <a:p>
            <a:pPr lvl="2" indent="-250825"/>
            <a:r>
              <a:rPr lang="zh-CN" altLang="zh-CN" dirty="0"/>
              <a:t>第三级</a:t>
            </a:r>
          </a:p>
          <a:p>
            <a:pPr lvl="3" indent="-250825"/>
            <a:r>
              <a:rPr lang="zh-CN" altLang="zh-CN" dirty="0"/>
              <a:t>第四级</a:t>
            </a:r>
          </a:p>
          <a:p>
            <a:pPr lvl="4" indent="-250825"/>
            <a:r>
              <a:rPr lang="zh-CN" altLang="zh-CN" dirty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>
              <a:defRPr sz="900">
                <a:sym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BBB514-220A-4A0C-8337-C881A01EC571}" type="datetimeFigureOut">
              <a: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  <a:sym typeface="Arial" panose="020B0604020202020204" pitchFamily="34" charset="0"/>
              </a:rPr>
              <a:t>2018/9/17</a:t>
            </a:fld>
            <a:endParaRPr kumimoji="0" lang="zh-CN" altLang="en-US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>
              <a:defRPr sz="900">
                <a:sym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9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57950" y="6356350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‹#›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2733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  <p:sldLayoutId id="2147483938" r:id="rId6"/>
    <p:sldLayoutId id="2147483939" r:id="rId7"/>
    <p:sldLayoutId id="2147483940" r:id="rId8"/>
    <p:sldLayoutId id="2147483941" r:id="rId9"/>
    <p:sldLayoutId id="2147483942" r:id="rId10"/>
    <p:sldLayoutId id="2147483943" r:id="rId11"/>
    <p:sldLayoutId id="2147483944" r:id="rId12"/>
    <p:sldLayoutId id="2147483945" r:id="rId13"/>
    <p:sldLayoutId id="2147483946" r:id="rId14"/>
  </p:sldLayoutIdLst>
  <p:hf hdr="0" ftr="0" dt="0"/>
  <p:txStyles>
    <p:titleStyle>
      <a:lvl1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+mj-lt"/>
          <a:ea typeface="+mj-ea"/>
          <a:cs typeface="+mj-cs"/>
          <a:sym typeface="Arial" panose="020B0604020202020204" pitchFamily="34" charset="0"/>
        </a:defRPr>
      </a:lvl1pPr>
      <a:lvl2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2pPr>
      <a:lvl3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3pPr>
      <a:lvl4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4pPr>
      <a:lvl5pPr marL="685800" indent="-685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5pPr>
      <a:lvl6pPr marL="11430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6pPr>
      <a:lvl7pPr marL="16002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7pPr>
      <a:lvl8pPr marL="20574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8pPr>
      <a:lvl9pPr marL="2514600" indent="-685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0070C0"/>
          </a:solidFill>
          <a:latin typeface="Arial" panose="020B0604020202020204" pitchFamily="34" charset="0"/>
          <a:ea typeface="宋体" panose="02010600030101010101" pitchFamily="2" charset="-122"/>
          <a:sym typeface="Arial" panose="020B0604020202020204" pitchFamily="34" charset="0"/>
        </a:defRPr>
      </a:lvl9pPr>
    </p:titleStyle>
    <p:bodyStyle>
      <a:lvl1pPr marL="171450" indent="-171450" algn="l" defTabSz="685800" rtl="0" eaLnBrk="0" fontAlgn="base" hangingPunct="0"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panose="020B0604020202020204" pitchFamily="34" charset="0"/>
        </a:defRPr>
      </a:lvl1pPr>
      <a:lvl2pPr marL="5143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2pPr>
      <a:lvl3pPr marL="8572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3pPr>
      <a:lvl4pPr marL="12001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4pPr>
      <a:lvl5pPr marL="1543050" indent="-250825" algn="l" defTabSz="685800" rtl="0" eaLnBrk="0" fontAlgn="base" hangingPunct="0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5pPr>
      <a:lvl6pPr marL="20002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6pPr>
      <a:lvl7pPr marL="24574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7pPr>
      <a:lvl8pPr marL="29146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8pPr>
      <a:lvl9pPr marL="3371850" indent="-250825" algn="l" defTabSz="685800" rtl="0" fontAlgn="base"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600">
          <a:solidFill>
            <a:schemeClr val="tx1"/>
          </a:solidFill>
          <a:latin typeface="+mn-lt"/>
          <a:ea typeface="+mn-ea"/>
          <a:sym typeface="Arial" panose="020B0604020202020204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A55A4-306F-4F65-B4D4-5D11B1FAD146}" type="datetime1">
              <a:rPr lang="en-US" altLang="zh-CN" smtClean="0"/>
              <a:pPr/>
              <a:t>9/17/2018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13，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276BE-B8C4-4399-BEE9-C19C59FEDA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778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9" r:id="rId2"/>
    <p:sldLayoutId id="2147483950" r:id="rId3"/>
    <p:sldLayoutId id="2147483951" r:id="rId4"/>
    <p:sldLayoutId id="2147483952" r:id="rId5"/>
    <p:sldLayoutId id="2147483953" r:id="rId6"/>
    <p:sldLayoutId id="2147483954" r:id="rId7"/>
    <p:sldLayoutId id="2147483955" r:id="rId8"/>
    <p:sldLayoutId id="2147483956" r:id="rId9"/>
    <p:sldLayoutId id="2147483957" r:id="rId10"/>
    <p:sldLayoutId id="2147483958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8C9DB-A0B8-4658-A6B8-D2060F61E52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5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BF227-11CA-4BCF-B442-861800F891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5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E6E3D-B88E-4094-9359-36FDAA496A57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F046C-2292-49D8-9C5D-7FF8FF6D95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796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1" r:id="rId1"/>
    <p:sldLayoutId id="2147484012" r:id="rId2"/>
    <p:sldLayoutId id="2147484013" r:id="rId3"/>
    <p:sldLayoutId id="2147484014" r:id="rId4"/>
    <p:sldLayoutId id="2147484015" r:id="rId5"/>
    <p:sldLayoutId id="2147484016" r:id="rId6"/>
    <p:sldLayoutId id="2147484017" r:id="rId7"/>
    <p:sldLayoutId id="2147484018" r:id="rId8"/>
    <p:sldLayoutId id="2147484019" r:id="rId9"/>
    <p:sldLayoutId id="2147484020" r:id="rId10"/>
    <p:sldLayoutId id="214748402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January 29, 2018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276BE-B8C4-4399-BEE9-C19C59FEDAF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322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3" r:id="rId1"/>
    <p:sldLayoutId id="2147484024" r:id="rId2"/>
    <p:sldLayoutId id="2147484025" r:id="rId3"/>
    <p:sldLayoutId id="2147484026" r:id="rId4"/>
    <p:sldLayoutId id="2147484027" r:id="rId5"/>
    <p:sldLayoutId id="2147484028" r:id="rId6"/>
    <p:sldLayoutId id="2147484029" r:id="rId7"/>
    <p:sldLayoutId id="2147484030" r:id="rId8"/>
    <p:sldLayoutId id="2147484031" r:id="rId9"/>
    <p:sldLayoutId id="2147484032" r:id="rId10"/>
    <p:sldLayoutId id="214748403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E7A82-05A5-43F9-A20B-07A3BA495A64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2690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5" r:id="rId1"/>
    <p:sldLayoutId id="2147484036" r:id="rId2"/>
    <p:sldLayoutId id="2147484037" r:id="rId3"/>
    <p:sldLayoutId id="2147484038" r:id="rId4"/>
    <p:sldLayoutId id="2147484039" r:id="rId5"/>
    <p:sldLayoutId id="2147484040" r:id="rId6"/>
    <p:sldLayoutId id="2147484041" r:id="rId7"/>
    <p:sldLayoutId id="2147484042" r:id="rId8"/>
    <p:sldLayoutId id="2147484043" r:id="rId9"/>
    <p:sldLayoutId id="2147484044" r:id="rId10"/>
    <p:sldLayoutId id="214748404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310A89-5D8E-4F08-B64C-0BC899A045E9}" type="datetimeFigureOut">
              <a:rPr lang="en-GB" smtClean="0"/>
              <a:t>17/09/2018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AB50B-F211-4D34-999F-0CAE1F77C2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57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6.xml"/><Relationship Id="rId6" Type="http://schemas.openxmlformats.org/officeDocument/2006/relationships/image" Target="../media/image6.png"/><Relationship Id="rId11" Type="http://schemas.openxmlformats.org/officeDocument/2006/relationships/image" Target="../media/image10.jpeg"/><Relationship Id="rId5" Type="http://schemas.openxmlformats.org/officeDocument/2006/relationships/image" Target="../media/image5.jpeg"/><Relationship Id="rId10" Type="http://schemas.openxmlformats.org/officeDocument/2006/relationships/hyperlink" Target="http://cern.ch/fcc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5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9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1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1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1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1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1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9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9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98.xml"/><Relationship Id="rId5" Type="http://schemas.openxmlformats.org/officeDocument/2006/relationships/image" Target="../media/image11.png"/><Relationship Id="rId4" Type="http://schemas.openxmlformats.org/officeDocument/2006/relationships/image" Target="../media/image5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12" Type="http://schemas.openxmlformats.org/officeDocument/2006/relationships/image" Target="../media/image11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59.jpeg"/><Relationship Id="rId11" Type="http://schemas.openxmlformats.org/officeDocument/2006/relationships/image" Target="../media/image64.png"/><Relationship Id="rId5" Type="http://schemas.openxmlformats.org/officeDocument/2006/relationships/image" Target="../media/image58.jpeg"/><Relationship Id="rId10" Type="http://schemas.openxmlformats.org/officeDocument/2006/relationships/image" Target="../media/image63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jpeg"/><Relationship Id="rId3" Type="http://schemas.openxmlformats.org/officeDocument/2006/relationships/image" Target="../media/image66.jpeg"/><Relationship Id="rId7" Type="http://schemas.openxmlformats.org/officeDocument/2006/relationships/image" Target="../media/image70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98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Relationship Id="rId9" Type="http://schemas.openxmlformats.org/officeDocument/2006/relationships/image" Target="../media/image1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8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30.png"/><Relationship Id="rId4" Type="http://schemas.openxmlformats.org/officeDocument/2006/relationships/image" Target="../media/image7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png"/><Relationship Id="rId3" Type="http://schemas.openxmlformats.org/officeDocument/2006/relationships/image" Target="../media/image11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46.png"/><Relationship Id="rId9" Type="http://schemas.openxmlformats.org/officeDocument/2006/relationships/image" Target="../media/image7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5" Type="http://schemas.openxmlformats.org/officeDocument/2006/relationships/image" Target="../media/image910.png"/><Relationship Id="rId4" Type="http://schemas.openxmlformats.org/officeDocument/2006/relationships/image" Target="../media/image8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g"/><Relationship Id="rId1" Type="http://schemas.openxmlformats.org/officeDocument/2006/relationships/slideLayout" Target="../slideLayouts/slideLayout8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90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jpeg"/><Relationship Id="rId5" Type="http://schemas.openxmlformats.org/officeDocument/2006/relationships/image" Target="../media/image11.png"/><Relationship Id="rId4" Type="http://schemas.openxmlformats.org/officeDocument/2006/relationships/image" Target="../media/image9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jpeg"/><Relationship Id="rId3" Type="http://schemas.openxmlformats.org/officeDocument/2006/relationships/image" Target="../media/image99.emf"/><Relationship Id="rId7" Type="http://schemas.openxmlformats.org/officeDocument/2006/relationships/image" Target="../media/image103.png"/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6.xml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46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emf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3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3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4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115.png"/><Relationship Id="rId4" Type="http://schemas.openxmlformats.org/officeDocument/2006/relationships/image" Target="../media/image114.tif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3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tiff"/><Relationship Id="rId13" Type="http://schemas.openxmlformats.org/officeDocument/2006/relationships/image" Target="../media/image125.tiff"/><Relationship Id="rId18" Type="http://schemas.openxmlformats.org/officeDocument/2006/relationships/image" Target="../media/image130.tiff"/><Relationship Id="rId3" Type="http://schemas.openxmlformats.org/officeDocument/2006/relationships/image" Target="../media/image11.png"/><Relationship Id="rId21" Type="http://schemas.openxmlformats.org/officeDocument/2006/relationships/image" Target="../media/image133.tiff"/><Relationship Id="rId7" Type="http://schemas.openxmlformats.org/officeDocument/2006/relationships/image" Target="../media/image119.tiff"/><Relationship Id="rId12" Type="http://schemas.openxmlformats.org/officeDocument/2006/relationships/image" Target="../media/image124.tiff"/><Relationship Id="rId17" Type="http://schemas.openxmlformats.org/officeDocument/2006/relationships/image" Target="../media/image129.tiff"/><Relationship Id="rId2" Type="http://schemas.openxmlformats.org/officeDocument/2006/relationships/notesSlide" Target="../notesSlides/notesSlide22.xml"/><Relationship Id="rId16" Type="http://schemas.openxmlformats.org/officeDocument/2006/relationships/image" Target="../media/image128.tiff"/><Relationship Id="rId20" Type="http://schemas.openxmlformats.org/officeDocument/2006/relationships/image" Target="../media/image132.tiff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118.tiff"/><Relationship Id="rId11" Type="http://schemas.openxmlformats.org/officeDocument/2006/relationships/image" Target="../media/image123.tiff"/><Relationship Id="rId5" Type="http://schemas.openxmlformats.org/officeDocument/2006/relationships/image" Target="../media/image117.tiff"/><Relationship Id="rId15" Type="http://schemas.openxmlformats.org/officeDocument/2006/relationships/image" Target="../media/image127.tiff"/><Relationship Id="rId10" Type="http://schemas.openxmlformats.org/officeDocument/2006/relationships/image" Target="../media/image122.tiff"/><Relationship Id="rId19" Type="http://schemas.openxmlformats.org/officeDocument/2006/relationships/image" Target="../media/image131.tiff"/><Relationship Id="rId4" Type="http://schemas.openxmlformats.org/officeDocument/2006/relationships/image" Target="../media/image116.tiff"/><Relationship Id="rId9" Type="http://schemas.openxmlformats.org/officeDocument/2006/relationships/image" Target="../media/image121.tiff"/><Relationship Id="rId14" Type="http://schemas.openxmlformats.org/officeDocument/2006/relationships/image" Target="../media/image126.tiff"/><Relationship Id="rId22" Type="http://schemas.openxmlformats.org/officeDocument/2006/relationships/image" Target="../media/image46.png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9.tiff"/><Relationship Id="rId13" Type="http://schemas.openxmlformats.org/officeDocument/2006/relationships/image" Target="../media/image144.tiff"/><Relationship Id="rId18" Type="http://schemas.openxmlformats.org/officeDocument/2006/relationships/image" Target="../media/image148.tiff"/><Relationship Id="rId26" Type="http://schemas.openxmlformats.org/officeDocument/2006/relationships/image" Target="../media/image156.tiff"/><Relationship Id="rId3" Type="http://schemas.openxmlformats.org/officeDocument/2006/relationships/image" Target="../media/image134.tiff"/><Relationship Id="rId21" Type="http://schemas.openxmlformats.org/officeDocument/2006/relationships/image" Target="../media/image151.tiff"/><Relationship Id="rId7" Type="http://schemas.openxmlformats.org/officeDocument/2006/relationships/image" Target="../media/image138.tiff"/><Relationship Id="rId12" Type="http://schemas.openxmlformats.org/officeDocument/2006/relationships/image" Target="../media/image143.tiff"/><Relationship Id="rId17" Type="http://schemas.openxmlformats.org/officeDocument/2006/relationships/image" Target="../media/image147.tiff"/><Relationship Id="rId25" Type="http://schemas.openxmlformats.org/officeDocument/2006/relationships/image" Target="../media/image155.tiff"/><Relationship Id="rId2" Type="http://schemas.openxmlformats.org/officeDocument/2006/relationships/notesSlide" Target="../notesSlides/notesSlide23.xml"/><Relationship Id="rId16" Type="http://schemas.openxmlformats.org/officeDocument/2006/relationships/image" Target="../media/image11.png"/><Relationship Id="rId20" Type="http://schemas.openxmlformats.org/officeDocument/2006/relationships/image" Target="../media/image150.tiff"/><Relationship Id="rId29" Type="http://schemas.openxmlformats.org/officeDocument/2006/relationships/image" Target="../media/image159.pn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137.tiff"/><Relationship Id="rId11" Type="http://schemas.openxmlformats.org/officeDocument/2006/relationships/image" Target="../media/image142.tiff"/><Relationship Id="rId24" Type="http://schemas.openxmlformats.org/officeDocument/2006/relationships/image" Target="../media/image154.tiff"/><Relationship Id="rId5" Type="http://schemas.openxmlformats.org/officeDocument/2006/relationships/image" Target="../media/image136.tiff"/><Relationship Id="rId15" Type="http://schemas.openxmlformats.org/officeDocument/2006/relationships/image" Target="../media/image146.tiff"/><Relationship Id="rId23" Type="http://schemas.openxmlformats.org/officeDocument/2006/relationships/image" Target="../media/image153.tiff"/><Relationship Id="rId28" Type="http://schemas.openxmlformats.org/officeDocument/2006/relationships/image" Target="../media/image158.jpeg"/><Relationship Id="rId10" Type="http://schemas.openxmlformats.org/officeDocument/2006/relationships/image" Target="../media/image141.tiff"/><Relationship Id="rId19" Type="http://schemas.openxmlformats.org/officeDocument/2006/relationships/image" Target="../media/image149.tiff"/><Relationship Id="rId4" Type="http://schemas.openxmlformats.org/officeDocument/2006/relationships/image" Target="../media/image135.tiff"/><Relationship Id="rId9" Type="http://schemas.openxmlformats.org/officeDocument/2006/relationships/image" Target="../media/image140.tiff"/><Relationship Id="rId14" Type="http://schemas.openxmlformats.org/officeDocument/2006/relationships/image" Target="../media/image145.tiff"/><Relationship Id="rId22" Type="http://schemas.openxmlformats.org/officeDocument/2006/relationships/image" Target="../media/image152.tiff"/><Relationship Id="rId27" Type="http://schemas.openxmlformats.org/officeDocument/2006/relationships/image" Target="../media/image157.tiff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8.xml"/><Relationship Id="rId5" Type="http://schemas.openxmlformats.org/officeDocument/2006/relationships/image" Target="../media/image160.emf"/><Relationship Id="rId4" Type="http://schemas.openxmlformats.org/officeDocument/2006/relationships/image" Target="../media/image4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jpeg"/><Relationship Id="rId2" Type="http://schemas.openxmlformats.org/officeDocument/2006/relationships/image" Target="../media/image161.emf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64.emf"/><Relationship Id="rId4" Type="http://schemas.openxmlformats.org/officeDocument/2006/relationships/image" Target="../media/image163.jpe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4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65.emf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6.jpeg"/><Relationship Id="rId1" Type="http://schemas.openxmlformats.org/officeDocument/2006/relationships/slideLayout" Target="../slideLayouts/slideLayout9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7.emf"/><Relationship Id="rId1" Type="http://schemas.openxmlformats.org/officeDocument/2006/relationships/slideLayout" Target="../slideLayouts/slideLayout9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9.jpg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120.xml"/><Relationship Id="rId4" Type="http://schemas.openxmlformats.org/officeDocument/2006/relationships/image" Target="../media/image17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120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120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0.png"/><Relationship Id="rId2" Type="http://schemas.openxmlformats.org/officeDocument/2006/relationships/image" Target="../media/image173.jpeg"/><Relationship Id="rId1" Type="http://schemas.openxmlformats.org/officeDocument/2006/relationships/slideLayout" Target="../slideLayouts/slideLayout120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jpg"/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tif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4809" b="16254"/>
          <a:stretch/>
        </p:blipFill>
        <p:spPr>
          <a:xfrm>
            <a:off x="-25718" y="3668746"/>
            <a:ext cx="9195435" cy="32053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26213" b="29022"/>
          <a:stretch/>
        </p:blipFill>
        <p:spPr>
          <a:xfrm>
            <a:off x="0" y="-43412"/>
            <a:ext cx="9144000" cy="40324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77" y="1268368"/>
            <a:ext cx="8229600" cy="1143000"/>
          </a:xfrm>
        </p:spPr>
        <p:txBody>
          <a:bodyPr>
            <a:noAutofit/>
          </a:bodyPr>
          <a:lstStyle/>
          <a:p>
            <a:pPr lvl="0">
              <a:spcBef>
                <a:spcPts val="0"/>
              </a:spcBef>
            </a:pPr>
            <a:r>
              <a:rPr lang="de-DE" sz="4000" b="1" dirty="0">
                <a:solidFill>
                  <a:srgbClr val="FFFF00"/>
                </a:solidFill>
                <a:ea typeface="+mn-ea"/>
                <a:cs typeface="+mn-cs"/>
              </a:rPr>
              <a:t>Beyond LHC: Future Circular Colliders </a:t>
            </a:r>
            <a:br>
              <a:rPr lang="de-DE" sz="4000" b="1" dirty="0">
                <a:solidFill>
                  <a:srgbClr val="FFFF00"/>
                </a:solidFill>
                <a:ea typeface="+mn-ea"/>
                <a:cs typeface="+mn-cs"/>
              </a:rPr>
            </a:br>
            <a:r>
              <a:rPr lang="de-DE" sz="3200" b="1" dirty="0">
                <a:solidFill>
                  <a:prstClr val="white"/>
                </a:solidFill>
                <a:ea typeface="+mn-ea"/>
                <a:cs typeface="+mn-cs"/>
              </a:rPr>
              <a:t>S</a:t>
            </a:r>
            <a:r>
              <a:rPr lang="de-DE" sz="3200" b="1" dirty="0" smtClean="0">
                <a:solidFill>
                  <a:prstClr val="white"/>
                </a:solidFill>
                <a:ea typeface="+mn-ea"/>
                <a:cs typeface="+mn-cs"/>
              </a:rPr>
              <a:t>tudies </a:t>
            </a:r>
            <a:r>
              <a:rPr lang="de-DE" sz="3200" b="1" dirty="0">
                <a:solidFill>
                  <a:prstClr val="white"/>
                </a:solidFill>
                <a:ea typeface="+mn-ea"/>
                <a:cs typeface="+mn-cs"/>
              </a:rPr>
              <a:t>in Europe and China</a:t>
            </a:r>
            <a:r>
              <a:rPr lang="de-DE" sz="3600" dirty="0"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de-DE" sz="3600" dirty="0">
                <a:solidFill>
                  <a:prstClr val="white"/>
                </a:solidFill>
                <a:ea typeface="+mn-ea"/>
                <a:cs typeface="+mn-cs"/>
              </a:rPr>
            </a:br>
            <a:endParaRPr lang="en-GB" sz="6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89918" y="2147887"/>
            <a:ext cx="8697144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en-GB" sz="2400" dirty="0" smtClean="0">
                <a:solidFill>
                  <a:prstClr val="white"/>
                </a:solidFill>
              </a:rPr>
              <a:t>F. </a:t>
            </a:r>
            <a:r>
              <a:rPr lang="en-GB" sz="2400" dirty="0">
                <a:solidFill>
                  <a:prstClr val="white"/>
                </a:solidFill>
              </a:rPr>
              <a:t>Zimmermann, 20th RDMS CMS Meeting, Tashkent</a:t>
            </a:r>
          </a:p>
          <a:p>
            <a:pPr lvl="0" algn="ctr">
              <a:defRPr/>
            </a:pPr>
            <a:r>
              <a:rPr lang="en-GB" sz="2400" dirty="0">
                <a:solidFill>
                  <a:prstClr val="white"/>
                </a:solidFill>
              </a:rPr>
              <a:t> incl. slides from M. Benedikt (CERN) and </a:t>
            </a:r>
            <a:r>
              <a:rPr lang="en-GB" sz="2400" dirty="0" smtClean="0">
                <a:solidFill>
                  <a:prstClr val="white"/>
                </a:solidFill>
              </a:rPr>
              <a:t>J. </a:t>
            </a:r>
            <a:r>
              <a:rPr lang="en-GB" sz="2400" dirty="0">
                <a:solidFill>
                  <a:prstClr val="white"/>
                </a:solidFill>
              </a:rPr>
              <a:t>Gao, </a:t>
            </a:r>
            <a:r>
              <a:rPr lang="en-GB" sz="2400" dirty="0" smtClean="0">
                <a:solidFill>
                  <a:prstClr val="white"/>
                </a:solidFill>
              </a:rPr>
              <a:t>X. </a:t>
            </a:r>
            <a:r>
              <a:rPr lang="en-GB" sz="2400" dirty="0">
                <a:solidFill>
                  <a:prstClr val="white"/>
                </a:solidFill>
              </a:rPr>
              <a:t>Lou (</a:t>
            </a:r>
            <a:r>
              <a:rPr lang="en-GB" sz="2400" dirty="0" smtClean="0">
                <a:solidFill>
                  <a:prstClr val="white"/>
                </a:solidFill>
              </a:rPr>
              <a:t>IHEP) </a:t>
            </a:r>
            <a:r>
              <a:rPr lang="en-GB" dirty="0" smtClean="0">
                <a:solidFill>
                  <a:prstClr val="white"/>
                </a:solidFill>
              </a:rPr>
              <a:t>gratefully </a:t>
            </a:r>
            <a:r>
              <a:rPr lang="en-GB" dirty="0">
                <a:solidFill>
                  <a:prstClr val="white"/>
                </a:solidFill>
              </a:rPr>
              <a:t>acknowledging input from FCC coordination group, </a:t>
            </a:r>
          </a:p>
          <a:p>
            <a:pPr lvl="0" algn="ctr">
              <a:defRPr/>
            </a:pPr>
            <a:r>
              <a:rPr lang="en-GB" dirty="0">
                <a:solidFill>
                  <a:prstClr val="white"/>
                </a:solidFill>
              </a:rPr>
              <a:t> global FCC design study team, CEPC/SPPC design study, and all other contributors</a:t>
            </a:r>
          </a:p>
          <a:p>
            <a:pPr lvl="0" algn="ctr">
              <a:defRPr/>
            </a:pPr>
            <a:endParaRPr lang="en-GB" sz="2400" dirty="0" smtClean="0">
              <a:solidFill>
                <a:prstClr val="white"/>
              </a:solidFill>
            </a:endParaRPr>
          </a:p>
          <a:p>
            <a:pPr lvl="0" algn="ctr">
              <a:defRPr/>
            </a:pPr>
            <a:endParaRPr lang="en-GB" sz="2400" dirty="0">
              <a:solidFill>
                <a:prstClr val="white"/>
              </a:solidFill>
            </a:endParaRPr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01116" y="5481923"/>
            <a:ext cx="1219844" cy="9531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420" y="5641356"/>
            <a:ext cx="862594" cy="60614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839" y="5593767"/>
            <a:ext cx="890967" cy="67551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508186" y="165166"/>
            <a:ext cx="12788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Geneva site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228847" y="4234795"/>
            <a:ext cx="1837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Qinhuangdao site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420029"/>
            <a:ext cx="8181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200" i="1" kern="0" dirty="0">
                <a:solidFill>
                  <a:schemeClr val="bg1"/>
                </a:solidFill>
                <a:latin typeface="Calibri" panose="020F0502020204030204"/>
              </a:rPr>
              <a:t>Work supported by the </a:t>
            </a:r>
            <a:r>
              <a:rPr lang="en-US" sz="1200" b="1" i="1" kern="0" dirty="0">
                <a:solidFill>
                  <a:schemeClr val="bg1"/>
                </a:solidFill>
                <a:latin typeface="Calibri" panose="020F0502020204030204"/>
              </a:rPr>
              <a:t>European Commission </a:t>
            </a:r>
            <a:r>
              <a:rPr lang="en-US" sz="1200" i="1" kern="0" dirty="0">
                <a:solidFill>
                  <a:schemeClr val="bg1"/>
                </a:solidFill>
                <a:latin typeface="Calibri" panose="020F0502020204030204"/>
              </a:rPr>
              <a:t>under </a:t>
            </a:r>
            <a:r>
              <a:rPr lang="en-GB" sz="1200" i="1" kern="0" dirty="0">
                <a:solidFill>
                  <a:schemeClr val="bg1"/>
                </a:solidFill>
                <a:latin typeface="Calibri" panose="020F0502020204030204"/>
              </a:rPr>
              <a:t>the </a:t>
            </a:r>
            <a:r>
              <a:rPr lang="en-GB" sz="1200" b="1" i="1" kern="0" dirty="0">
                <a:solidFill>
                  <a:schemeClr val="bg1"/>
                </a:solidFill>
                <a:latin typeface="Calibri" panose="020F0502020204030204"/>
              </a:rPr>
              <a:t>HORIZON 2020 projects </a:t>
            </a:r>
            <a:r>
              <a:rPr lang="en-GB" sz="1200" b="1" i="1" kern="0" dirty="0" err="1">
                <a:solidFill>
                  <a:schemeClr val="bg1"/>
                </a:solidFill>
                <a:latin typeface="Calibri" panose="020F0502020204030204"/>
              </a:rPr>
              <a:t>EuroCirCol</a:t>
            </a:r>
            <a:r>
              <a:rPr lang="en-GB" sz="1200" i="1" kern="0" dirty="0">
                <a:solidFill>
                  <a:schemeClr val="bg1"/>
                </a:solidFill>
                <a:latin typeface="Calibri" panose="020F0502020204030204"/>
              </a:rPr>
              <a:t>, grant agreement 654305; </a:t>
            </a:r>
            <a:r>
              <a:rPr lang="en-GB" sz="1200" b="1" i="1" kern="0" dirty="0" err="1">
                <a:solidFill>
                  <a:schemeClr val="bg1"/>
                </a:solidFill>
                <a:latin typeface="Calibri" panose="020F0502020204030204"/>
              </a:rPr>
              <a:t>EASITrain</a:t>
            </a:r>
            <a:r>
              <a:rPr lang="en-GB" sz="1200" b="1" i="1" kern="0" dirty="0">
                <a:solidFill>
                  <a:schemeClr val="bg1"/>
                </a:solidFill>
                <a:latin typeface="Calibri" panose="020F0502020204030204"/>
              </a:rPr>
              <a:t>, </a:t>
            </a:r>
            <a:r>
              <a:rPr lang="en-GB" sz="1200" i="1" kern="0" dirty="0">
                <a:solidFill>
                  <a:schemeClr val="bg1"/>
                </a:solidFill>
                <a:latin typeface="Calibri" panose="020F0502020204030204"/>
              </a:rPr>
              <a:t>grant agreement no. 764879; </a:t>
            </a:r>
            <a:r>
              <a:rPr lang="en-GB" sz="1200" b="1" i="1" kern="0" dirty="0">
                <a:solidFill>
                  <a:schemeClr val="bg1"/>
                </a:solidFill>
                <a:latin typeface="Calibri" panose="020F0502020204030204"/>
              </a:rPr>
              <a:t>ARIES</a:t>
            </a:r>
            <a:r>
              <a:rPr lang="en-GB" sz="1200" i="1" kern="0" dirty="0">
                <a:solidFill>
                  <a:schemeClr val="bg1"/>
                </a:solidFill>
                <a:latin typeface="Calibri" panose="020F0502020204030204"/>
              </a:rPr>
              <a:t>, grant agreement 730871; and </a:t>
            </a:r>
            <a:r>
              <a:rPr lang="en-GB" sz="1200" b="1" i="1" kern="0" dirty="0">
                <a:solidFill>
                  <a:schemeClr val="bg1"/>
                </a:solidFill>
                <a:latin typeface="Calibri" panose="020F0502020204030204"/>
              </a:rPr>
              <a:t>E-JADE,</a:t>
            </a:r>
            <a:r>
              <a:rPr lang="en-GB" sz="1200" i="1" kern="0" dirty="0">
                <a:solidFill>
                  <a:schemeClr val="bg1"/>
                </a:solidFill>
                <a:latin typeface="Calibri" panose="020F0502020204030204"/>
              </a:rPr>
              <a:t> contract no. 645479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6809" y="5426447"/>
            <a:ext cx="690152" cy="44912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7" t="16876" r="24262" b="24372"/>
          <a:stretch/>
        </p:blipFill>
        <p:spPr>
          <a:xfrm>
            <a:off x="6239308" y="5271412"/>
            <a:ext cx="364599" cy="54970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914" y="5080217"/>
            <a:ext cx="1001636" cy="4188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Rectangle 18"/>
          <p:cNvSpPr/>
          <p:nvPr/>
        </p:nvSpPr>
        <p:spPr>
          <a:xfrm>
            <a:off x="5096809" y="6045391"/>
            <a:ext cx="1575111" cy="3231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defRPr/>
            </a:pPr>
            <a:r>
              <a:rPr lang="en-GB" sz="1500" u="sng" dirty="0">
                <a:solidFill>
                  <a:prstClr val="white"/>
                </a:solidFill>
                <a:latin typeface="Calibri" panose="020F0502020204030204"/>
                <a:ea typeface="Calibri"/>
                <a:cs typeface="Times New Roman"/>
                <a:hlinkClick r:id="rId10"/>
              </a:rPr>
              <a:t>http://cern.ch/fcc</a:t>
            </a:r>
            <a:endParaRPr lang="en-GB" sz="1500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35" y="5101015"/>
            <a:ext cx="905202" cy="43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98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5" grpId="0"/>
      <p:bldP spid="1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7504" y="-99392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3000" kern="0" dirty="0">
                <a:latin typeface="Arial"/>
              </a:rPr>
              <a:t>          FCC-ee physics </a:t>
            </a:r>
            <a:r>
              <a:rPr lang="en-GB" sz="3000" kern="0" dirty="0">
                <a:latin typeface="Arial"/>
              </a:rPr>
              <a:t>operation model</a:t>
            </a:r>
            <a:endParaRPr lang="en-US" sz="1350" kern="0" dirty="0">
              <a:latin typeface="Arial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68" y="-35729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788265"/>
              </p:ext>
            </p:extLst>
          </p:nvPr>
        </p:nvGraphicFramePr>
        <p:xfrm>
          <a:off x="0" y="980728"/>
          <a:ext cx="9144000" cy="4023360"/>
        </p:xfrm>
        <a:graphic>
          <a:graphicData uri="http://schemas.openxmlformats.org/drawingml/2006/table">
            <a:tbl>
              <a:tblPr firstRow="1" bandRow="1"/>
              <a:tblGrid>
                <a:gridCol w="2478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4723">
                  <a:extLst>
                    <a:ext uri="{9D8B030D-6E8A-4147-A177-3AD203B41FA5}">
                      <a16:colId xmlns:a16="http://schemas.microsoft.com/office/drawing/2014/main" val="1605849240"/>
                    </a:ext>
                  </a:extLst>
                </a:gridCol>
                <a:gridCol w="3165443">
                  <a:extLst>
                    <a:ext uri="{9D8B030D-6E8A-4147-A177-3AD203B41FA5}">
                      <a16:colId xmlns:a16="http://schemas.microsoft.com/office/drawing/2014/main" val="617024907"/>
                    </a:ext>
                  </a:extLst>
                </a:gridCol>
                <a:gridCol w="1060516">
                  <a:extLst>
                    <a:ext uri="{9D8B030D-6E8A-4147-A177-3AD203B41FA5}">
                      <a16:colId xmlns:a16="http://schemas.microsoft.com/office/drawing/2014/main" val="2663476015"/>
                    </a:ext>
                  </a:extLst>
                </a:gridCol>
                <a:gridCol w="864909">
                  <a:extLst>
                    <a:ext uri="{9D8B030D-6E8A-4147-A177-3AD203B41FA5}">
                      <a16:colId xmlns:a16="http://schemas.microsoft.com/office/drawing/2014/main" val="1455245745"/>
                    </a:ext>
                  </a:extLst>
                </a:gridCol>
              </a:tblGrid>
              <a:tr h="96012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000" dirty="0" smtClean="0"/>
                        <a:t>working point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nominal luminosity/IP</a:t>
                      </a:r>
                    </a:p>
                    <a:p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[10</a:t>
                      </a:r>
                      <a:r>
                        <a:rPr lang="en-US" sz="2000" b="1" baseline="30000" dirty="0" smtClean="0">
                          <a:solidFill>
                            <a:schemeClr val="bg1"/>
                          </a:solidFill>
                        </a:rPr>
                        <a:t>34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 cm</a:t>
                      </a:r>
                      <a:r>
                        <a:rPr lang="en-US" sz="2000" b="1" baseline="30000" dirty="0" smtClean="0">
                          <a:solidFill>
                            <a:schemeClr val="bg1"/>
                          </a:solidFill>
                        </a:rPr>
                        <a:t>-2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s</a:t>
                      </a:r>
                      <a:r>
                        <a:rPr lang="en-US" sz="2000" b="1" baseline="30000" dirty="0" smtClean="0">
                          <a:solidFill>
                            <a:schemeClr val="bg1"/>
                          </a:solidFill>
                        </a:rPr>
                        <a:t>-1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</a:rPr>
                        <a:t>]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total luminosity (2 IPs)/ 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yr</a:t>
                      </a:r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chemeClr val="bg1"/>
                          </a:solidFill>
                        </a:rPr>
                        <a:t>half luminosity in first two years (</a:t>
                      </a:r>
                      <a:r>
                        <a:rPr lang="en-GB" sz="1600" b="1" i="0" baseline="0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r>
                        <a:rPr lang="en-GB" sz="1600" b="1" baseline="0" dirty="0" smtClean="0">
                          <a:solidFill>
                            <a:schemeClr val="bg1"/>
                          </a:solidFill>
                        </a:rPr>
                        <a:t>) and first year (</a:t>
                      </a:r>
                      <a:r>
                        <a:rPr lang="en-GB" sz="1600" b="1" baseline="0" dirty="0" err="1" smtClean="0">
                          <a:solidFill>
                            <a:schemeClr val="bg1"/>
                          </a:solidFill>
                        </a:rPr>
                        <a:t>ttbar</a:t>
                      </a:r>
                      <a:r>
                        <a:rPr lang="en-GB" sz="1600" b="1" baseline="0" dirty="0" smtClean="0">
                          <a:solidFill>
                            <a:schemeClr val="bg1"/>
                          </a:solidFill>
                        </a:rPr>
                        <a:t>) to account for initial operation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physics goal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run time [years]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000" b="1" i="1" dirty="0" smtClean="0"/>
                        <a:t>Z</a:t>
                      </a:r>
                      <a:r>
                        <a:rPr lang="en-GB" sz="2000" b="1" baseline="0" dirty="0" smtClean="0"/>
                        <a:t> first 2 years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i="0" baseline="0" dirty="0" smtClean="0"/>
                        <a:t>100</a:t>
                      </a:r>
                      <a:endParaRPr lang="en-GB" sz="1400" i="0" baseline="300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2000" b="1" dirty="0" smtClean="0"/>
                        <a:t>26 ab</a:t>
                      </a:r>
                      <a:r>
                        <a:rPr lang="en-GB" sz="2000" b="1" baseline="30000" dirty="0" smtClean="0"/>
                        <a:t>-1</a:t>
                      </a:r>
                      <a:r>
                        <a:rPr lang="en-GB" sz="2000" b="1" dirty="0" smtClean="0"/>
                        <a:t>/year</a:t>
                      </a:r>
                      <a:endParaRPr lang="en-GB" sz="14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GB" sz="2000" b="1" dirty="0" smtClean="0"/>
                        <a:t>150 ab</a:t>
                      </a:r>
                      <a:r>
                        <a:rPr lang="en-GB" sz="2000" b="1" baseline="30000" dirty="0" smtClean="0"/>
                        <a:t>-1</a:t>
                      </a:r>
                      <a:endParaRPr lang="en-GB" sz="14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2000" b="1" dirty="0" smtClean="0"/>
                        <a:t>4</a:t>
                      </a:r>
                      <a:endParaRPr lang="en-GB" sz="2000" b="1" dirty="0"/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000" b="1" i="1" dirty="0" smtClean="0"/>
                        <a:t>Z</a:t>
                      </a:r>
                      <a:r>
                        <a:rPr lang="en-GB" sz="2000" b="1" dirty="0" smtClean="0"/>
                        <a:t> later </a:t>
                      </a:r>
                      <a:endParaRPr lang="en-GB" sz="2000" b="1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i="0" dirty="0" smtClean="0"/>
                        <a:t>200</a:t>
                      </a:r>
                      <a:endParaRPr lang="en-GB" sz="1400" i="0" baseline="30000" dirty="0" smtClean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/>
                        <a:t>48 ab</a:t>
                      </a:r>
                      <a:r>
                        <a:rPr lang="en-GB" sz="2000" b="1" baseline="30000" dirty="0" smtClean="0"/>
                        <a:t>-1</a:t>
                      </a:r>
                      <a:r>
                        <a:rPr lang="en-GB" sz="2000" b="1" dirty="0" smtClean="0"/>
                        <a:t>/year</a:t>
                      </a:r>
                      <a:endParaRPr lang="en-GB" sz="1400" b="1" dirty="0" smtClean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000" b="1" i="1" dirty="0" smtClean="0"/>
                        <a:t>W</a:t>
                      </a:r>
                      <a:endParaRPr lang="en-GB" sz="2000" b="1" i="1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baseline="0" dirty="0" smtClean="0"/>
                        <a:t>25</a:t>
                      </a:r>
                      <a:endParaRPr lang="en-GB" sz="1400" i="0" baseline="30000" dirty="0" smtClean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/>
                        <a:t>6 ab</a:t>
                      </a:r>
                      <a:r>
                        <a:rPr lang="en-GB" sz="2000" b="1" baseline="30000" dirty="0" smtClean="0"/>
                        <a:t>-1</a:t>
                      </a:r>
                      <a:r>
                        <a:rPr lang="en-GB" sz="2000" b="1" dirty="0" smtClean="0"/>
                        <a:t>/year</a:t>
                      </a:r>
                      <a:endParaRPr lang="en-GB" sz="1400" b="1" dirty="0" smtClean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baseline="0" dirty="0" smtClean="0"/>
                        <a:t>10</a:t>
                      </a:r>
                      <a:r>
                        <a:rPr lang="en-GB" sz="2000" b="1" dirty="0" smtClean="0"/>
                        <a:t> ab</a:t>
                      </a:r>
                      <a:r>
                        <a:rPr lang="en-GB" sz="2000" b="1" baseline="30000" dirty="0" smtClean="0"/>
                        <a:t>-1</a:t>
                      </a:r>
                      <a:endParaRPr lang="en-GB" sz="14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1 - 2</a:t>
                      </a:r>
                      <a:endParaRPr lang="en-GB" sz="20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290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000" b="1" i="1" dirty="0" smtClean="0"/>
                        <a:t>H</a:t>
                      </a:r>
                      <a:endParaRPr lang="en-GB" sz="2000" b="1" i="1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i="0" dirty="0" smtClean="0"/>
                        <a:t>7.0</a:t>
                      </a:r>
                      <a:endParaRPr lang="en-GB" sz="1400" i="0" baseline="30000" dirty="0" smtClean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/>
                        <a:t>1.7 ab</a:t>
                      </a:r>
                      <a:r>
                        <a:rPr lang="en-GB" sz="2000" b="1" baseline="30000" dirty="0" smtClean="0"/>
                        <a:t>-1</a:t>
                      </a:r>
                      <a:r>
                        <a:rPr lang="en-GB" sz="2000" b="1" dirty="0" smtClean="0"/>
                        <a:t>/year</a:t>
                      </a:r>
                      <a:endParaRPr lang="en-GB" sz="1400" b="1" dirty="0" smtClean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5 ab</a:t>
                      </a:r>
                      <a:r>
                        <a:rPr lang="en-GB" sz="2000" b="1" baseline="30000" dirty="0" smtClean="0"/>
                        <a:t>-1</a:t>
                      </a:r>
                      <a:endParaRPr lang="en-GB" sz="14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</a:t>
                      </a:r>
                      <a:endParaRPr lang="en-GB" sz="20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2900">
                <a:tc gridSpan="5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0" i="0" dirty="0" smtClean="0"/>
                        <a:t>machine modification for RF</a:t>
                      </a:r>
                      <a:r>
                        <a:rPr lang="en-US" sz="2000" b="0" i="0" baseline="0" dirty="0" smtClean="0"/>
                        <a:t> installation &amp; rearrangement: </a:t>
                      </a:r>
                      <a:r>
                        <a:rPr lang="en-US" sz="2000" b="0" i="0" dirty="0" smtClean="0"/>
                        <a:t>1 year</a:t>
                      </a:r>
                      <a:endParaRPr lang="en-GB" sz="2000" b="0" i="0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20000"/>
                        <a:lumOff val="8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6437460"/>
                  </a:ext>
                </a:extLst>
              </a:tr>
              <a:tr h="387737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GB" sz="2000" b="1" dirty="0" smtClean="0"/>
                        <a:t>top 1st year (350 GeV)</a:t>
                      </a:r>
                      <a:endParaRPr lang="en-GB" sz="2000" b="1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baseline="0" dirty="0" smtClean="0"/>
                        <a:t>0.8</a:t>
                      </a:r>
                      <a:endParaRPr lang="en-GB" sz="1400" i="0" baseline="30000" dirty="0" smtClean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/>
                        <a:t>0.2 ab</a:t>
                      </a:r>
                      <a:r>
                        <a:rPr lang="en-GB" sz="2000" b="1" baseline="30000" dirty="0" smtClean="0"/>
                        <a:t>-1</a:t>
                      </a:r>
                      <a:r>
                        <a:rPr lang="en-GB" sz="2000" b="1" dirty="0" smtClean="0"/>
                        <a:t>/year</a:t>
                      </a:r>
                      <a:endParaRPr lang="en-GB" sz="1400" b="1" dirty="0" smtClean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0.2 ab</a:t>
                      </a:r>
                      <a:r>
                        <a:rPr lang="en-GB" sz="2000" b="1" baseline="30000" dirty="0" smtClean="0"/>
                        <a:t>-1</a:t>
                      </a:r>
                      <a:endParaRPr lang="en-GB" sz="14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1</a:t>
                      </a:r>
                      <a:endParaRPr lang="en-GB" sz="20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90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2000" b="1" dirty="0" smtClean="0"/>
                        <a:t>top later (365 GeV)</a:t>
                      </a:r>
                      <a:endParaRPr lang="en-GB" sz="2000" b="1" dirty="0"/>
                    </a:p>
                  </a:txBody>
                  <a:tcPr marL="68580" marR="68580" marT="34290" marB="34290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i="0" baseline="0" dirty="0" smtClean="0"/>
                        <a:t>1.4</a:t>
                      </a:r>
                      <a:endParaRPr lang="en-GB" sz="1400" i="0" baseline="30000" dirty="0" smtClean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/>
                        <a:t>0.34 ab</a:t>
                      </a:r>
                      <a:r>
                        <a:rPr lang="en-GB" sz="2000" b="1" baseline="30000" dirty="0" smtClean="0"/>
                        <a:t>-1</a:t>
                      </a:r>
                      <a:r>
                        <a:rPr lang="en-GB" sz="2000" b="1" dirty="0" smtClean="0"/>
                        <a:t>/year</a:t>
                      </a:r>
                      <a:endParaRPr lang="en-GB" sz="1400" b="1" dirty="0" smtClean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1.5 ab</a:t>
                      </a:r>
                      <a:r>
                        <a:rPr lang="en-GB" sz="2000" b="1" baseline="30000" dirty="0" smtClean="0"/>
                        <a:t>-1</a:t>
                      </a:r>
                      <a:endParaRPr lang="en-GB" sz="14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4</a:t>
                      </a:r>
                      <a:endParaRPr lang="en-GB" sz="2000" b="1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>
                        <a:lumMod val="40000"/>
                        <a:lumOff val="6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2326894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-20008" y="5661248"/>
            <a:ext cx="92715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2400" b="1" dirty="0">
                <a:solidFill>
                  <a:srgbClr val="4472C4">
                    <a:lumMod val="75000"/>
                  </a:srgbClr>
                </a:solidFill>
                <a:latin typeface="Calibri"/>
              </a:rPr>
              <a:t>total program duration: 14 – 15 years </a:t>
            </a:r>
            <a:r>
              <a:rPr lang="en-US" sz="2400" b="1" i="1" dirty="0">
                <a:solidFill>
                  <a:srgbClr val="4472C4">
                    <a:lumMod val="75000"/>
                  </a:srgbClr>
                </a:solidFill>
                <a:latin typeface="Calibri"/>
              </a:rPr>
              <a:t>- including machine modifications</a:t>
            </a:r>
          </a:p>
          <a:p>
            <a:pPr defTabSz="685800">
              <a:defRPr/>
            </a:pPr>
            <a:r>
              <a:rPr lang="en-US" sz="2400" b="1" dirty="0">
                <a:solidFill>
                  <a:srgbClr val="4472C4">
                    <a:lumMod val="75000"/>
                  </a:srgbClr>
                </a:solidFill>
                <a:latin typeface="Calibri"/>
              </a:rPr>
              <a:t>phase 1 (</a:t>
            </a:r>
            <a:r>
              <a:rPr lang="en-US" sz="2400" b="1" i="1" dirty="0">
                <a:solidFill>
                  <a:srgbClr val="4472C4">
                    <a:lumMod val="75000"/>
                  </a:srgbClr>
                </a:solidFill>
                <a:latin typeface="Calibri"/>
              </a:rPr>
              <a:t>Z</a:t>
            </a:r>
            <a:r>
              <a:rPr lang="en-US" sz="2400" b="1" dirty="0">
                <a:solidFill>
                  <a:srgbClr val="4472C4">
                    <a:lumMod val="75000"/>
                  </a:srgbClr>
                </a:solidFill>
                <a:latin typeface="Calibri"/>
              </a:rPr>
              <a:t>, </a:t>
            </a:r>
            <a:r>
              <a:rPr lang="en-US" sz="2400" b="1" i="1" dirty="0">
                <a:solidFill>
                  <a:srgbClr val="4472C4">
                    <a:lumMod val="75000"/>
                  </a:srgbClr>
                </a:solidFill>
                <a:latin typeface="Calibri"/>
              </a:rPr>
              <a:t>W</a:t>
            </a:r>
            <a:r>
              <a:rPr lang="en-US" sz="2400" b="1" dirty="0">
                <a:solidFill>
                  <a:srgbClr val="4472C4">
                    <a:lumMod val="75000"/>
                  </a:srgbClr>
                </a:solidFill>
                <a:latin typeface="Calibri"/>
              </a:rPr>
              <a:t>, </a:t>
            </a:r>
            <a:r>
              <a:rPr lang="en-US" sz="2400" b="1" i="1" dirty="0">
                <a:solidFill>
                  <a:srgbClr val="4472C4">
                    <a:lumMod val="75000"/>
                  </a:srgbClr>
                </a:solidFill>
                <a:latin typeface="Calibri"/>
              </a:rPr>
              <a:t>H</a:t>
            </a:r>
            <a:r>
              <a:rPr lang="en-US" sz="2400" b="1" dirty="0">
                <a:solidFill>
                  <a:srgbClr val="4472C4">
                    <a:lumMod val="75000"/>
                  </a:srgbClr>
                </a:solidFill>
                <a:latin typeface="Calibri"/>
              </a:rPr>
              <a:t>): 8 – 9 years,    phase 2 (top): 6 years  </a:t>
            </a:r>
            <a:endParaRPr lang="en-GB" sz="2400" b="1" dirty="0">
              <a:solidFill>
                <a:srgbClr val="4472C4">
                  <a:lumMod val="75000"/>
                </a:srgb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84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07504" y="-99392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FCC-</a:t>
            </a:r>
            <a:r>
              <a:rPr kumimoji="0" lang="en-US" sz="30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luminosity projection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68" y="-35729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856290"/>
            <a:ext cx="6812488" cy="588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63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719736" y="1154883"/>
            <a:ext cx="5345887" cy="38779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</a:t>
            </a: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hree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sets of RF cavities to cover all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options for FCC-</a:t>
            </a: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ee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&amp; booster: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intensity (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Z, FCC-</a:t>
            </a: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):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mono-cell </a:t>
            </a: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cavities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(4/</a:t>
            </a: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higher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energy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(W, H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, t):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400 MHz four-cell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cavities (4/</a:t>
            </a: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cryomodule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ttbar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machine complement: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800 MHz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five-cell cavities (4/</a:t>
            </a: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cryom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.)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 </a:t>
            </a:r>
            <a:endParaRPr kumimoji="0" lang="en-GB" sz="1800" b="1" i="0" u="none" strike="noStrike" kern="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installation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Calibri" pitchFamily="34" charset="0"/>
              </a:rPr>
              <a:t>sequence comparable to LEP ( ≈ 30 CM/shutdown)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0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7328" y="1541133"/>
          <a:ext cx="3591599" cy="16041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6105">
                  <a:extLst>
                    <a:ext uri="{9D8B030D-6E8A-4147-A177-3AD203B41FA5}">
                      <a16:colId xmlns:a16="http://schemas.microsoft.com/office/drawing/2014/main" val="2695382812"/>
                    </a:ext>
                  </a:extLst>
                </a:gridCol>
                <a:gridCol w="828977">
                  <a:extLst>
                    <a:ext uri="{9D8B030D-6E8A-4147-A177-3AD203B41FA5}">
                      <a16:colId xmlns:a16="http://schemas.microsoft.com/office/drawing/2014/main" val="211581498"/>
                    </a:ext>
                  </a:extLst>
                </a:gridCol>
                <a:gridCol w="1116565">
                  <a:extLst>
                    <a:ext uri="{9D8B030D-6E8A-4147-A177-3AD203B41FA5}">
                      <a16:colId xmlns:a16="http://schemas.microsoft.com/office/drawing/2014/main" val="571250755"/>
                    </a:ext>
                  </a:extLst>
                </a:gridCol>
                <a:gridCol w="1059952">
                  <a:extLst>
                    <a:ext uri="{9D8B030D-6E8A-4147-A177-3AD203B41FA5}">
                      <a16:colId xmlns:a16="http://schemas.microsoft.com/office/drawing/2014/main" val="1542903392"/>
                    </a:ext>
                  </a:extLst>
                </a:gridCol>
              </a:tblGrid>
              <a:tr h="38499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</a:rPr>
                        <a:t>WP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ysClr val="windowText" lastClr="000000"/>
                          </a:solidFill>
                        </a:rPr>
                        <a:t>V</a:t>
                      </a:r>
                      <a:r>
                        <a:rPr lang="en-US" sz="1400" baseline="-25000" dirty="0" err="1" smtClean="0">
                          <a:solidFill>
                            <a:sysClr val="windowText" lastClr="000000"/>
                          </a:solidFill>
                        </a:rPr>
                        <a:t>rf</a:t>
                      </a:r>
                      <a:r>
                        <a:rPr lang="en-US" sz="1400" baseline="-2500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</a:rPr>
                        <a:t>[GV]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</a:rPr>
                        <a:t>#bunches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ysClr val="windowText" lastClr="000000"/>
                          </a:solidFill>
                        </a:rPr>
                        <a:t>I</a:t>
                      </a:r>
                      <a:r>
                        <a:rPr lang="en-US" sz="1400" baseline="-25000" dirty="0" err="1" smtClean="0">
                          <a:solidFill>
                            <a:sysClr val="windowText" lastClr="000000"/>
                          </a:solidFill>
                        </a:rPr>
                        <a:t>beam</a:t>
                      </a:r>
                      <a:r>
                        <a:rPr lang="en-US" sz="1400" dirty="0" smtClean="0">
                          <a:solidFill>
                            <a:sysClr val="windowText" lastClr="000000"/>
                          </a:solidFill>
                        </a:rPr>
                        <a:t> [mA]</a:t>
                      </a:r>
                      <a:endParaRPr lang="en-GB" sz="1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3773298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Z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1A56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0.1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16640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1390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0057827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W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0.44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2000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147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4626709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H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2.0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393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652332"/>
                  </a:ext>
                </a:extLst>
              </a:tr>
              <a:tr h="288148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/>
                        <a:t>ttbar</a:t>
                      </a:r>
                      <a:endParaRPr lang="en-GB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10.9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48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5.4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0879777"/>
                  </a:ext>
                </a:extLst>
              </a:tr>
            </a:tbl>
          </a:graphicData>
        </a:graphic>
      </p:graphicFrame>
      <p:sp>
        <p:nvSpPr>
          <p:cNvPr id="4" name="Oval 3"/>
          <p:cNvSpPr/>
          <p:nvPr/>
        </p:nvSpPr>
        <p:spPr>
          <a:xfrm>
            <a:off x="2641147" y="1877119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3575158" y="1521339"/>
            <a:ext cx="562" cy="486995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080456" y="1139492"/>
            <a:ext cx="2537776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“Ampere-class”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Oval 6"/>
          <p:cNvSpPr/>
          <p:nvPr/>
        </p:nvSpPr>
        <p:spPr>
          <a:xfrm>
            <a:off x="566242" y="2791407"/>
            <a:ext cx="970059" cy="373711"/>
          </a:xfrm>
          <a:prstGeom prst="ellipse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990806" y="3155716"/>
            <a:ext cx="2" cy="253666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58720" y="3184912"/>
            <a:ext cx="2328543" cy="338554"/>
          </a:xfrm>
          <a:prstGeom prst="rect">
            <a:avLst/>
          </a:prstGeom>
          <a:noFill/>
          <a:ln w="19050">
            <a:solidFill>
              <a:schemeClr val="tx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“high-gradient” machine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89321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RF staging scenario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4358583"/>
            <a:ext cx="9144000" cy="269917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37278" y="3699316"/>
            <a:ext cx="1210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O. Brunner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376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9767" y="3544357"/>
            <a:ext cx="1216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5.5 x 24m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726148" y="3557177"/>
            <a:ext cx="1703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400 MeV, 3 turns,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 mA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802 MHz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14" y="880181"/>
            <a:ext cx="3722563" cy="646331"/>
          </a:xfrm>
          <a:prstGeom prst="rect">
            <a:avLst/>
          </a:prstGeom>
          <a:solidFill>
            <a:srgbClr val="FFFF00"/>
          </a:solidFill>
        </p:spPr>
        <p:txBody>
          <a:bodyPr wrap="square" rIns="36000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5-cell 800 MHz cavity, JLAB prototype for both FCC-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(t-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tbar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&amp;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FCC-eh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76535" y="1505505"/>
            <a:ext cx="3513633" cy="2394244"/>
            <a:chOff x="23849" y="1731665"/>
            <a:chExt cx="4067190" cy="224778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849" y="1731665"/>
              <a:ext cx="4067190" cy="2247784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3619" y="3349828"/>
              <a:ext cx="197748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JLAB, Oct </a:t>
              </a:r>
              <a:r>
                <a: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25, 2017 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1760880" y="3598552"/>
              <a:ext cx="19025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F. </a:t>
              </a:r>
              <a:r>
                <a:rPr kumimoji="0" lang="en-US" sz="1800" b="1" i="0" u="none" strike="noStrike" kern="120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Marhauser</a:t>
              </a: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et al</a:t>
              </a:r>
            </a:p>
          </p:txBody>
        </p:sp>
      </p:grpSp>
      <p:pic>
        <p:nvPicPr>
          <p:cNvPr id="9" name="Picture 3" descr="D:\reports\AAA_Eigene\Talks\2018_01_15_16_3rd_PERLE_Collaboration_Meeting_Daresbury\figures\CRN5_1st_Tes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0" y="4651282"/>
            <a:ext cx="3536966" cy="21575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735464" y="5484246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31 MV/m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393612" y="4852239"/>
                <a:ext cx="149271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US" sz="1400" b="0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Q</m:t>
                    </m:r>
                    <m:r>
                      <a:rPr kumimoji="0" lang="en-US" sz="1400" b="0" i="0" u="none" strike="noStrike" kern="1200" cap="none" spc="0" normalizeH="0" baseline="-2500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0</m:t>
                    </m:r>
                    <m:r>
                      <a:rPr kumimoji="0" lang="en-US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en-GB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3∙</m:t>
                    </m:r>
                    <m:sSup>
                      <m:sSupPr>
                        <m:ctrlPr>
                          <a:rPr kumimoji="0" lang="en-GB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pPr>
                      <m:e>
                        <m:r>
                          <a:rPr kumimoji="0" lang="en-GB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e>
                      <m:sup>
                        <m:r>
                          <a:rPr kumimoji="0" lang="en-GB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10</m:t>
                        </m:r>
                      </m:sup>
                    </m:sSup>
                  </m:oMath>
                </a14:m>
                <a:r>
                  <a:rPr kumimoji="0" lang="en-GB" sz="1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@ 2K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612" y="4852239"/>
                <a:ext cx="1492716" cy="307777"/>
              </a:xfrm>
              <a:prstGeom prst="rect">
                <a:avLst/>
              </a:prstGeom>
              <a:blipFill>
                <a:blip r:embed="rId4"/>
                <a:stretch>
                  <a:fillRect t="-2000" b="-2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3562248" y="1286197"/>
            <a:ext cx="2862551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0000CC"/>
                </a:solidFill>
                <a:latin typeface="Calibri" panose="020F0502020204030204"/>
              </a:rPr>
              <a:t>s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eamless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400 MHz single-cell cavity formed by spinning at INFN-LNL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455007" y="922230"/>
            <a:ext cx="269212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 </a:t>
            </a:r>
            <a:r>
              <a:rPr kumimoji="0" lang="en-CA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half-cells </a:t>
            </a:r>
            <a:r>
              <a:rPr lang="en-CA" b="1" dirty="0" smtClean="0">
                <a:solidFill>
                  <a:srgbClr val="0000CC"/>
                </a:solidFill>
                <a:latin typeface="Calibri" panose="020F0502020204030204"/>
              </a:rPr>
              <a:t>produce</a:t>
            </a:r>
            <a:r>
              <a:rPr kumimoji="0" lang="en-CA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 by Electro-Hydro-Forming (EHF) </a:t>
            </a:r>
            <a:r>
              <a:rPr kumimoji="0" lang="en-CA" sz="1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 </a:t>
            </a:r>
            <a:r>
              <a:rPr kumimoji="0" lang="en-CA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en-CA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max</a:t>
            </a:r>
            <a:endParaRPr kumimoji="0" lang="en-CA" sz="1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9668" y="2205707"/>
            <a:ext cx="2850685" cy="187589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44595" y="4131227"/>
            <a:ext cx="3301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t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ooling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fabricated and successfully tested with an </a:t>
            </a:r>
            <a:r>
              <a:rPr lang="en-GB" dirty="0">
                <a:solidFill>
                  <a:prstClr val="black"/>
                </a:solidFill>
                <a:latin typeface="Calibri"/>
              </a:rPr>
              <a:t>a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luminium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cavity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20966" y="2227615"/>
            <a:ext cx="19572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Legnaro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Feb 2018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619897" y="3663477"/>
            <a:ext cx="33608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V. Palmieri †               C.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Pira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75351" y="5850539"/>
            <a:ext cx="28955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† We’re saddened by the sudden death of Vincenzo Palmieri this year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7814441-6E45-4971-BE9A-69820C81F3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5" t="6614" r="3822" b="6429"/>
          <a:stretch/>
        </p:blipFill>
        <p:spPr>
          <a:xfrm>
            <a:off x="6378225" y="2829075"/>
            <a:ext cx="2627598" cy="184093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B83F43B-637D-44EF-8DF9-2F6A602938E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779" y="1830244"/>
            <a:ext cx="1780048" cy="112833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566368" y="4755677"/>
            <a:ext cx="265596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igh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strain rate technology using shockwaves in water from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HV discharge.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EHF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investigated for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half-cells and seamless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Nb</a:t>
            </a:r>
            <a:r>
              <a:rPr lang="en-US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 cavities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332510" y="4417411"/>
            <a:ext cx="31236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J.-F.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Croteau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EASITrain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PhD Student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933352" y="5376040"/>
            <a:ext cx="252348" cy="1149208"/>
          </a:xfrm>
          <a:prstGeom prst="rect">
            <a:avLst/>
          </a:prstGeom>
          <a:solidFill>
            <a:srgbClr val="66FF3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05580" y="5512505"/>
            <a:ext cx="12149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Regime of 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</a:t>
            </a:r>
            <a:r>
              <a:rPr kumimoji="0" lang="en-US" sz="1200" b="0" i="1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requirements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LHeC,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PERLE, </a:t>
            </a:r>
            <a:b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FCC-ee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45740" y="5736080"/>
            <a:ext cx="1140056" cy="30777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q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uench limit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-3059" y="-27384"/>
            <a:ext cx="9150188" cy="89321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SRF cavity development (examples)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30605" y="6455140"/>
            <a:ext cx="2162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O. Brunner, E. Jensen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4661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A5276BE-B8C4-4399-BEE9-C19C59FEDAF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3"/>
          <p:cNvSpPr/>
          <p:nvPr/>
        </p:nvSpPr>
        <p:spPr>
          <a:xfrm>
            <a:off x="-70970" y="-51407"/>
            <a:ext cx="9251482" cy="1169551"/>
          </a:xfrm>
          <a:prstGeom prst="rect">
            <a:avLst/>
          </a:prstGeom>
          <a:solidFill>
            <a:schemeClr val="bg2"/>
          </a:solidFill>
        </p:spPr>
        <p:txBody>
          <a:bodyPr wrap="square" lIns="457200" tIns="182880" bIns="18288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仿宋_GB2312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CEPC SRF </a:t>
            </a:r>
            <a:r>
              <a:rPr lang="en-US" altLang="zh-CN" sz="4000" b="1" dirty="0" smtClean="0">
                <a:solidFill>
                  <a:srgbClr val="0000CC"/>
                </a:solidFill>
                <a:latin typeface="Calibri"/>
                <a:ea typeface="宋体" panose="02010600030101010101" pitchFamily="2" charset="-122"/>
              </a:rPr>
              <a:t>c</a:t>
            </a:r>
            <a:r>
              <a:rPr kumimoji="0" lang="en-US" altLang="zh-CN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avitie</a:t>
            </a:r>
            <a:r>
              <a:rPr lang="en-US" altLang="zh-CN" sz="4000" b="1" dirty="0" smtClean="0">
                <a:solidFill>
                  <a:srgbClr val="0000CC"/>
                </a:solidFill>
                <a:latin typeface="Calibri"/>
                <a:ea typeface="宋体" panose="02010600030101010101" pitchFamily="2" charset="-122"/>
              </a:rPr>
              <a:t>s -</a:t>
            </a:r>
            <a:r>
              <a:rPr kumimoji="0" lang="en-US" altLang="zh-CN" sz="40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production at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PAPS</a:t>
            </a:r>
            <a:r>
              <a:rPr kumimoji="0" lang="en-US" altLang="zh-CN" sz="4000" b="1" i="0" u="none" strike="noStrike" kern="1200" cap="none" spc="0" normalizeH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9" y="1118144"/>
            <a:ext cx="9002061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8528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954" y="1193018"/>
            <a:ext cx="540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da-DK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win-dipole design with 2× power saving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MW (at </a:t>
            </a:r>
            <a:r>
              <a:rPr kumimoji="0" lang="da-DK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175 </a:t>
            </a:r>
            <a:r>
              <a:rPr kumimoji="0" lang="da-DK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GeV), with Al busbars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00" y="4549843"/>
            <a:ext cx="3256510" cy="2173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393"/>
          <a:stretch/>
        </p:blipFill>
        <p:spPr>
          <a:xfrm>
            <a:off x="212658" y="1907793"/>
            <a:ext cx="4912694" cy="2057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7577" y="4135955"/>
            <a:ext cx="38325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first 1 m prototype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76562" y="892130"/>
            <a:ext cx="370351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a-DK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twin F/D quad design with 2× power saving; 25 MW (at 175 GeV), with Cu conductor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9667" y="1865855"/>
            <a:ext cx="3097164" cy="24839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756" y="4765441"/>
            <a:ext cx="2543169" cy="199533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098457" y="4349788"/>
            <a:ext cx="38325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first 1 m prototype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3059" y="-27384"/>
            <a:ext cx="9150188" cy="89321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ow-power low-cost design for FCC-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magnets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20029" y="6429340"/>
            <a:ext cx="1285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A. Milanese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4492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245" y="1974969"/>
            <a:ext cx="4537166" cy="286538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4172" y="5162267"/>
            <a:ext cx="91640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chambers feature 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lumped SR absorbers with NEG-pumps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placed next to them.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b="1" noProof="0" dirty="0" smtClean="0">
                <a:solidFill>
                  <a:prstClr val="black"/>
                </a:solidFill>
                <a:latin typeface="Calibri"/>
              </a:rPr>
              <a:t>c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onstruction of chamber prototypes in coming months and integration with twin magnets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34273" y="1260034"/>
            <a:ext cx="39968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Vacuum chamber cross section: 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70 mm ID with ”winglets” in the plane of the orbit (</a:t>
            </a:r>
            <a:r>
              <a:rPr kumimoji="0" lang="en-GB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SuperKEKB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-like);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4" r="65631"/>
          <a:stretch/>
        </p:blipFill>
        <p:spPr>
          <a:xfrm>
            <a:off x="4911634" y="4097506"/>
            <a:ext cx="1185298" cy="84691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0" y="1761061"/>
            <a:ext cx="4095707" cy="279990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89321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arc vacuum prototyping and integration</a:t>
            </a:r>
            <a:endParaRPr kumimoji="0" lang="en-US" sz="2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0605" y="6455140"/>
            <a:ext cx="2244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R. Kersevan, C.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Garion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9146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A4E71CEA-19DA-D145-A11F-481BD5504BE9}"/>
              </a:ext>
            </a:extLst>
          </p:cNvPr>
          <p:cNvSpPr txBox="1">
            <a:spLocks/>
          </p:cNvSpPr>
          <p:nvPr/>
        </p:nvSpPr>
        <p:spPr bwMode="auto">
          <a:xfrm>
            <a:off x="4911635" y="969687"/>
            <a:ext cx="4189072" cy="5279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1313" indent="-3413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charset="2"/>
              <a:buChar char="n"/>
              <a:defRPr sz="3200">
                <a:solidFill>
                  <a:schemeClr val="tx1"/>
                </a:solidFill>
                <a:latin typeface="+mn-lt"/>
                <a:ea typeface="ＭＳ Ｐゴシック" pitchFamily="22" charset="-128"/>
                <a:cs typeface="ＭＳ Ｐゴシック" pitchFamily="22" charset="-128"/>
              </a:defRPr>
            </a:lvl1pPr>
            <a:lvl2pPr marL="741363" indent="-2841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charset="2"/>
              <a:buChar char="¨"/>
              <a:defRPr sz="28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2pPr>
            <a:lvl3pPr marL="11414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charset="2"/>
              <a:buChar char="n"/>
              <a:defRPr sz="24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3pPr>
            <a:lvl4pPr marL="15986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charset="2"/>
              <a:buChar char="¨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4pPr>
            <a:lvl5pPr marL="2055813" indent="-2270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charset="2"/>
              <a:buChar char="§"/>
              <a:defRPr sz="2000">
                <a:solidFill>
                  <a:schemeClr val="tx1"/>
                </a:solidFill>
                <a:latin typeface="+mn-lt"/>
                <a:ea typeface="ＭＳ Ｐゴシック" pitchFamily="22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charset="2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SLC/</a:t>
            </a:r>
            <a:r>
              <a:rPr kumimoji="0" lang="en-GB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SuperKEKB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-like 6 GeV </a:t>
            </a:r>
            <a:r>
              <a:rPr kumimoji="0" lang="en-GB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linac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accelerating; 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1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or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2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bunches with repetition rate of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100-200 Hz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None/>
              <a:tabLst/>
              <a:defRPr/>
            </a:pPr>
            <a:r>
              <a:rPr lang="en-US" sz="1600" b="1" dirty="0">
                <a:solidFill>
                  <a:prstClr val="black"/>
                </a:solidFill>
                <a:latin typeface="Calibri"/>
                <a:ea typeface="ＭＳ Ｐゴシック" charset="0"/>
                <a:cs typeface="Garamond"/>
              </a:rPr>
              <a:t> </a:t>
            </a:r>
            <a:endParaRPr kumimoji="0" lang="en-GB" sz="16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charset="0"/>
              <a:cs typeface="Garamond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charset="2"/>
              <a:buNone/>
              <a:tabLst/>
              <a:defRPr/>
            </a:pPr>
            <a:r>
              <a:rPr lang="en-GB" sz="2200" b="1" dirty="0">
                <a:solidFill>
                  <a:prstClr val="black"/>
                </a:solidFill>
                <a:latin typeface="Calibri"/>
                <a:ea typeface="ＭＳ Ｐゴシック" charset="0"/>
                <a:cs typeface="Garamond"/>
              </a:rPr>
              <a:t>s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ame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</a:t>
            </a:r>
            <a:r>
              <a:rPr kumimoji="0" lang="en-GB" sz="2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linac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used for </a:t>
            </a:r>
            <a:r>
              <a:rPr lang="en-GB" sz="2200" dirty="0" smtClean="0">
                <a:solidFill>
                  <a:prstClr val="black"/>
                </a:solidFill>
                <a:latin typeface="Calibri"/>
                <a:ea typeface="ＭＳ Ｐゴシック" charset="0"/>
                <a:cs typeface="Garamond"/>
              </a:rPr>
              <a:t>e+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production @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4.46 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GeV </a:t>
            </a:r>
            <a:r>
              <a:rPr lang="en-GB" sz="2200" dirty="0" smtClean="0">
                <a:solidFill>
                  <a:prstClr val="black"/>
                </a:solidFill>
                <a:latin typeface="Calibri"/>
                <a:ea typeface="ＭＳ Ｐゴシック" charset="0"/>
                <a:cs typeface="Garamond"/>
              </a:rPr>
              <a:t>e+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beam emittances reduced in DR @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1.54 GeV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charset="0"/>
              <a:cs typeface="Garamond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charset="2"/>
              <a:buNone/>
              <a:tabLst/>
              <a:defRPr/>
            </a:pPr>
            <a:r>
              <a:rPr lang="en-US" sz="1600" dirty="0" smtClean="0">
                <a:solidFill>
                  <a:prstClr val="black"/>
                </a:solidFill>
                <a:latin typeface="Calibri"/>
                <a:ea typeface="ＭＳ Ｐゴシック" charset="0"/>
                <a:cs typeface="Garamond"/>
              </a:rPr>
              <a:t>  </a:t>
            </a:r>
            <a:endParaRPr lang="en-GB" sz="1600" dirty="0">
              <a:solidFill>
                <a:prstClr val="black"/>
              </a:solidFill>
              <a:latin typeface="Calibri"/>
              <a:ea typeface="ＭＳ Ｐゴシック" charset="0"/>
              <a:cs typeface="Garamond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charset="2"/>
              <a:buNone/>
              <a:tabLst/>
              <a:defRPr/>
            </a:pPr>
            <a:r>
              <a:rPr lang="en-GB" sz="2200" dirty="0" err="1" smtClean="0">
                <a:solidFill>
                  <a:prstClr val="black"/>
                </a:solidFill>
                <a:latin typeface="Calibri"/>
                <a:ea typeface="ＭＳ Ｐゴシック" charset="0"/>
                <a:cs typeface="Garamond"/>
              </a:rPr>
              <a:t>i</a:t>
            </a:r>
            <a:r>
              <a:rPr kumimoji="0" lang="en-GB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njection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@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6 GeV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into of Pre-Booster Ring (SPS or new ring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) and acceleration to 20 GeV </a:t>
            </a:r>
            <a:endParaRPr lang="en-GB" sz="2200" dirty="0">
              <a:solidFill>
                <a:prstClr val="black"/>
              </a:solidFill>
              <a:latin typeface="Calibri"/>
              <a:ea typeface="ＭＳ Ｐゴシック" charset="0"/>
              <a:cs typeface="Garamond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 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ＭＳ Ｐゴシック" charset="0"/>
              <a:cs typeface="Garamond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charset="2"/>
              <a:buNone/>
              <a:tabLst/>
              <a:defRPr/>
            </a:pPr>
            <a:r>
              <a:rPr lang="en-GB" sz="2200" dirty="0">
                <a:solidFill>
                  <a:prstClr val="black"/>
                </a:solidFill>
                <a:latin typeface="Calibri"/>
                <a:ea typeface="ＭＳ Ｐゴシック" charset="0"/>
                <a:cs typeface="Garamond"/>
              </a:rPr>
              <a:t>i</a:t>
            </a:r>
            <a:r>
              <a:rPr kumimoji="0" lang="en-GB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njection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to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main Booster @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20 GeV 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and interleaved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filling of e+/e- (below 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20 min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for full filling)</a:t>
            </a:r>
            <a:r>
              <a:rPr kumimoji="0" lang="en-GB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 </a:t>
            </a: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and continuous </a:t>
            </a: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top-up 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charset="2"/>
              <a:buNone/>
              <a:tabLst/>
              <a:defRPr/>
            </a:pPr>
            <a:endParaRPr lang="en-US" sz="2200" dirty="0">
              <a:solidFill>
                <a:prstClr val="black"/>
              </a:solidFill>
              <a:latin typeface="Calibri"/>
              <a:ea typeface="ＭＳ Ｐゴシック" charset="0"/>
              <a:cs typeface="Garamond"/>
            </a:endParaRP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CEPC: 10 GeV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linac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, no </a:t>
            </a:r>
            <a:r>
              <a:rPr kumimoji="0" lang="en-US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ＭＳ Ｐゴシック" charset="0"/>
                <a:cs typeface="Garamond"/>
              </a:rPr>
              <a:t>prebooster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ＭＳ Ｐゴシック" charset="0"/>
              <a:cs typeface="Garamond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BBDBF9-AAF0-3141-BD0A-849CFD97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65" y="969687"/>
            <a:ext cx="4826470" cy="355219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D373BD-A549-B547-9362-0A7A221AE6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674166"/>
            <a:ext cx="4911634" cy="208803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" y="-70927"/>
            <a:ext cx="9150188" cy="89321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injector layout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165" y="817400"/>
            <a:ext cx="26308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S. Ogur, K. Oide, Y.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Papaphilippou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788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"/>
          <p:cNvGraphicFramePr/>
          <p:nvPr>
            <p:extLst/>
          </p:nvPr>
        </p:nvGraphicFramePr>
        <p:xfrm>
          <a:off x="-3060" y="865833"/>
          <a:ext cx="9147060" cy="5992163"/>
        </p:xfrm>
        <a:graphic>
          <a:graphicData uri="http://schemas.openxmlformats.org/drawingml/2006/table">
            <a:tbl>
              <a:tblPr firstRow="1" firstCol="1"/>
              <a:tblGrid>
                <a:gridCol w="3129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78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2709">
                  <a:extLst>
                    <a:ext uri="{9D8B030D-6E8A-4147-A177-3AD203B41FA5}">
                      <a16:colId xmlns:a16="http://schemas.microsoft.com/office/drawing/2014/main" val="4243762961"/>
                    </a:ext>
                  </a:extLst>
                </a:gridCol>
                <a:gridCol w="12222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48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354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>
                          <a:solidFill>
                            <a:srgbClr val="F5F5EA"/>
                          </a:solidFill>
                        </a:rPr>
                        <a:t>Beam energy (GeV)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>
                          <a:solidFill>
                            <a:srgbClr val="F5F5EA"/>
                          </a:solidFill>
                        </a:rPr>
                        <a:t>45.6</a:t>
                      </a: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>
                          <a:solidFill>
                            <a:srgbClr val="F5F5EA"/>
                          </a:solidFill>
                        </a:rPr>
                        <a:t>Z</a:t>
                      </a:r>
                      <a:endParaRPr sz="2200" b="1" dirty="0">
                        <a:solidFill>
                          <a:srgbClr val="F5F5EA"/>
                        </a:solidFill>
                      </a:endParaRP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>
                          <a:solidFill>
                            <a:srgbClr val="F5F5EA"/>
                          </a:solidFill>
                          <a:latin typeface="Palatino"/>
                        </a:rPr>
                        <a:t>80</a:t>
                      </a: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>
                          <a:solidFill>
                            <a:srgbClr val="F5F5EA"/>
                          </a:solidFill>
                          <a:latin typeface="Palatino"/>
                        </a:rPr>
                        <a:t>W</a:t>
                      </a:r>
                      <a:endParaRPr sz="2200" b="1" dirty="0">
                        <a:solidFill>
                          <a:srgbClr val="F5F5EA"/>
                        </a:solidFill>
                        <a:latin typeface="Palatino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 smtClean="0">
                          <a:solidFill>
                            <a:srgbClr val="F5F5EA"/>
                          </a:solidFill>
                        </a:rPr>
                        <a:t>120</a:t>
                      </a:r>
                      <a:endParaRPr lang="en-US" sz="2200" b="1" dirty="0" smtClean="0">
                        <a:solidFill>
                          <a:srgbClr val="F5F5EA"/>
                        </a:solidFill>
                      </a:endParaRP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>
                          <a:solidFill>
                            <a:srgbClr val="F5F5EA"/>
                          </a:solidFill>
                        </a:rPr>
                        <a:t>ZH</a:t>
                      </a:r>
                      <a:endParaRPr sz="2200" b="1" dirty="0">
                        <a:solidFill>
                          <a:srgbClr val="F5F5EA"/>
                        </a:solidFill>
                      </a:endParaRP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 smtClean="0">
                          <a:solidFill>
                            <a:srgbClr val="F5F5EA"/>
                          </a:solidFill>
                        </a:rPr>
                        <a:t>182.5</a:t>
                      </a:r>
                      <a:endParaRPr lang="en-US" sz="2200" b="1" dirty="0" smtClean="0">
                        <a:solidFill>
                          <a:srgbClr val="F5F5EA"/>
                        </a:solidFill>
                      </a:endParaRP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err="1" smtClean="0">
                          <a:solidFill>
                            <a:srgbClr val="F5F5EA"/>
                          </a:solidFill>
                        </a:rPr>
                        <a:t>ttbar</a:t>
                      </a:r>
                      <a:endParaRPr sz="2200" b="1" dirty="0">
                        <a:solidFill>
                          <a:srgbClr val="F5F5EA"/>
                        </a:solidFill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5F5EA"/>
                          </a:solidFill>
                        </a:rPr>
                        <a:t>RF (SR = 100)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 smtClean="0"/>
                        <a:t>1</a:t>
                      </a:r>
                      <a:r>
                        <a:rPr lang="en-US" sz="2200" b="1" dirty="0" smtClean="0"/>
                        <a:t>63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163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145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145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5F5EA"/>
                          </a:solidFill>
                        </a:rPr>
                        <a:t>Collider cryo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 smtClean="0"/>
                        <a:t>1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9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14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46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9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5F5EA"/>
                          </a:solidFill>
                        </a:rPr>
                        <a:t>Collider magnets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4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12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26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60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9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5F5EA"/>
                          </a:solidFill>
                        </a:rPr>
                        <a:t>Booster RF &amp; cryo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3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4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6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9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5F5EA"/>
                          </a:solidFill>
                        </a:rPr>
                        <a:t>Booster magnets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0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1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2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/>
                        <a:t>5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9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5F5EA"/>
                          </a:solidFill>
                        </a:rPr>
                        <a:t>Pre injector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/>
                        <a:t>10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10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10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10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9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5F5EA"/>
                          </a:solidFill>
                        </a:rPr>
                        <a:t>Physics detector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/>
                        <a:t>8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8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8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/>
                        <a:t>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9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5F5EA"/>
                          </a:solidFill>
                        </a:rPr>
                        <a:t>Data center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/>
                        <a:t>4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4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4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9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5F5EA"/>
                          </a:solidFill>
                        </a:rPr>
                        <a:t>Cooling &amp; ventilation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 smtClean="0"/>
                        <a:t>3</a:t>
                      </a:r>
                      <a:r>
                        <a:rPr lang="en-US" sz="2200" b="1" dirty="0" smtClean="0"/>
                        <a:t>0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31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31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37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59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 smtClean="0">
                          <a:solidFill>
                            <a:srgbClr val="F5F5EA"/>
                          </a:solidFill>
                        </a:rPr>
                        <a:t>G</a:t>
                      </a:r>
                      <a:r>
                        <a:rPr lang="en-US" sz="2200" b="1" dirty="0" smtClean="0">
                          <a:solidFill>
                            <a:srgbClr val="F5F5EA"/>
                          </a:solidFill>
                        </a:rPr>
                        <a:t>e</a:t>
                      </a:r>
                      <a:r>
                        <a:rPr sz="2200" b="1" dirty="0" smtClean="0">
                          <a:solidFill>
                            <a:srgbClr val="F5F5EA"/>
                          </a:solidFill>
                        </a:rPr>
                        <a:t>neral </a:t>
                      </a:r>
                      <a:r>
                        <a:rPr sz="2200" b="1" dirty="0">
                          <a:solidFill>
                            <a:srgbClr val="F5F5EA"/>
                          </a:solidFill>
                        </a:rPr>
                        <a:t>services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/>
                        <a:t>36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36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36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/>
                        <a:t>36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597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>
                          <a:solidFill>
                            <a:srgbClr val="F5F5EA"/>
                          </a:solidFill>
                        </a:rPr>
                        <a:t>Total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 smtClean="0"/>
                        <a:t>2</a:t>
                      </a:r>
                      <a:r>
                        <a:rPr lang="en-US" sz="2200" b="1" dirty="0" smtClean="0"/>
                        <a:t>59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2200" b="1" dirty="0" smtClean="0"/>
                        <a:t>278</a:t>
                      </a:r>
                      <a:endParaRPr sz="2200" b="1" dirty="0"/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/>
                        <a:t>282</a:t>
                      </a:r>
                    </a:p>
                  </a:txBody>
                  <a:tcPr marL="50800" marR="50800" marT="50800" marB="508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2200" b="1" dirty="0"/>
                        <a:t>359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-3059" y="-27384"/>
            <a:ext cx="9150188" cy="89321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el. power consumption [MW]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9242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171717" y="834541"/>
            <a:ext cx="5915025" cy="575241"/>
          </a:xfrm>
        </p:spPr>
        <p:txBody>
          <a:bodyPr/>
          <a:lstStyle/>
          <a:p>
            <a:r>
              <a:rPr lang="en-US" altLang="zh-CN" sz="24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CEPC Power for </a:t>
            </a:r>
            <a:r>
              <a:rPr lang="en-US" altLang="zh-CN" sz="2400" dirty="0">
                <a:solidFill>
                  <a:srgbClr val="C00000"/>
                </a:solidFill>
                <a:cs typeface="Times New Roman" panose="02020603050405020304" pitchFamily="18" charset="0"/>
              </a:rPr>
              <a:t>H</a:t>
            </a:r>
            <a:r>
              <a:rPr lang="en-US" altLang="zh-CN" sz="24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iggs </a:t>
            </a:r>
            <a:r>
              <a:rPr lang="en-US" sz="2400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and Z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768" y="1409850"/>
            <a:ext cx="4944428" cy="22636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768" y="4014620"/>
            <a:ext cx="4944904" cy="2120741"/>
          </a:xfrm>
          <a:prstGeom prst="rect">
            <a:avLst/>
          </a:prstGeom>
        </p:spPr>
      </p:pic>
      <p:sp>
        <p:nvSpPr>
          <p:cNvPr id="10" name="椭圆 9"/>
          <p:cNvSpPr/>
          <p:nvPr/>
        </p:nvSpPr>
        <p:spPr>
          <a:xfrm>
            <a:off x="4551346" y="3450105"/>
            <a:ext cx="749618" cy="2814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35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551346" y="5996296"/>
            <a:ext cx="749618" cy="2814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35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41173" y="3673466"/>
            <a:ext cx="970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266MW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441808" y="6277601"/>
            <a:ext cx="970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149MW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98489" y="5981503"/>
            <a:ext cx="3610412" cy="70788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8x less luminosity  than FCC-</a:t>
            </a:r>
            <a:r>
              <a:rPr lang="en-US" sz="2000" b="1" dirty="0" err="1" smtClean="0">
                <a:solidFill>
                  <a:srgbClr val="FF0000"/>
                </a:solidFill>
              </a:rPr>
              <a:t>ee</a:t>
            </a:r>
            <a:r>
              <a:rPr lang="en-US" sz="2000" b="1" dirty="0" smtClean="0">
                <a:solidFill>
                  <a:srgbClr val="FF0000"/>
                </a:solidFill>
              </a:rPr>
              <a:t> at ~60% the power 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08104" y="3377626"/>
            <a:ext cx="3319412" cy="707886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2.5x less luminosity  than FCC-</a:t>
            </a:r>
            <a:r>
              <a:rPr lang="en-US" sz="2000" b="1" dirty="0" err="1" smtClean="0">
                <a:solidFill>
                  <a:srgbClr val="FF0000"/>
                </a:solidFill>
              </a:rPr>
              <a:t>ee</a:t>
            </a:r>
            <a:r>
              <a:rPr lang="en-US" sz="2000" b="1" dirty="0" smtClean="0">
                <a:solidFill>
                  <a:srgbClr val="FF0000"/>
                </a:solidFill>
              </a:rPr>
              <a:t> at ~equal power 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28" y="6418412"/>
            <a:ext cx="745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J. Gao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-3059" y="-27384"/>
            <a:ext cx="9150188" cy="89321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CEPC power  &amp; comparing</a:t>
            </a:r>
            <a:r>
              <a:rPr kumimoji="0" lang="en-US" sz="3600" b="1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efficiency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876966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2736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000" kern="0" dirty="0">
                <a:latin typeface="Arial"/>
              </a:rPr>
              <a:t>              Future Circular Collider </a:t>
            </a:r>
            <a:r>
              <a:rPr lang="en-US" sz="3000" kern="0" dirty="0" smtClean="0">
                <a:latin typeface="Arial"/>
              </a:rPr>
              <a:t>study </a:t>
            </a:r>
            <a:r>
              <a:rPr lang="en-US" sz="3000" kern="0" dirty="0">
                <a:latin typeface="Arial"/>
              </a:rPr>
              <a:t>- s</a:t>
            </a:r>
            <a:r>
              <a:rPr lang="en-US" sz="3000" kern="0" dirty="0" smtClean="0">
                <a:latin typeface="Arial"/>
              </a:rPr>
              <a:t>cope </a:t>
            </a:r>
            <a:endParaRPr lang="en-US" sz="30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4019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665029" y="863648"/>
            <a:ext cx="4246044" cy="4742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>
              <a:spcBef>
                <a:spcPts val="450"/>
              </a:spcBef>
              <a:defRPr/>
            </a:pP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</a:t>
            </a:r>
            <a:r>
              <a:rPr lang="en-US" sz="2400" b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nternational</a:t>
            </a:r>
            <a:r>
              <a:rPr lang="en-US" sz="24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FCC collaboration (CERN as host lab) to study: 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pp</a:t>
            </a:r>
            <a:r>
              <a:rPr lang="en-US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                     </a:t>
            </a:r>
            <a:r>
              <a:rPr lang="en-US" kern="0" dirty="0">
                <a:solidFill>
                  <a:srgbClr val="0C377B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long-term goal, </a:t>
            </a:r>
            <a:r>
              <a:rPr lang="en-US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defining infrastructure requirements </a:t>
            </a:r>
          </a:p>
          <a:p>
            <a:pPr defTabSz="685800">
              <a:spcBef>
                <a:spcPts val="450"/>
              </a:spcBef>
              <a:defRPr/>
            </a:pPr>
            <a:r>
              <a:rPr lang="en-US" sz="900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endParaRPr lang="en-US" sz="1200" b="1" i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~100 km tunnel infrastructure  </a:t>
            </a:r>
            <a:r>
              <a:rPr lang="en-US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in Geneva area, site specific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b="1" kern="0" baseline="3000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+</a:t>
            </a:r>
            <a:r>
              <a:rPr lang="en-US" b="1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e</a:t>
            </a:r>
            <a:r>
              <a:rPr lang="en-US" b="1" kern="0" baseline="30000" dirty="0">
                <a:solidFill>
                  <a:srgbClr val="0C377B"/>
                </a:solidFill>
                <a:latin typeface="Arial"/>
                <a:cs typeface="Calibri" pitchFamily="34" charset="0"/>
              </a:rPr>
              <a:t>-</a:t>
            </a:r>
            <a:r>
              <a:rPr lang="en-US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collider (</a:t>
            </a:r>
            <a:r>
              <a:rPr lang="en-US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FCC-ee</a:t>
            </a:r>
            <a:r>
              <a:rPr lang="en-US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), </a:t>
            </a:r>
            <a:r>
              <a:rPr lang="en-US" kern="0" dirty="0" smtClean="0">
                <a:solidFill>
                  <a:srgbClr val="0C377B"/>
                </a:solidFill>
                <a:latin typeface="Arial"/>
                <a:cs typeface="Calibri" pitchFamily="34" charset="0"/>
              </a:rPr>
              <a:t>as </a:t>
            </a:r>
            <a:r>
              <a:rPr lang="en-US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potential first step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HE-LHC</a:t>
            </a:r>
            <a:r>
              <a:rPr lang="en-US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with </a:t>
            </a:r>
            <a:r>
              <a:rPr lang="en-US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</a:t>
            </a:r>
            <a:r>
              <a:rPr lang="en-US" i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hh</a:t>
            </a:r>
            <a:r>
              <a:rPr lang="en-US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</a:t>
            </a:r>
            <a:r>
              <a:rPr lang="en-US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technology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US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p-e</a:t>
            </a:r>
            <a:r>
              <a:rPr lang="en-US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(</a:t>
            </a:r>
            <a:r>
              <a:rPr lang="en-US" b="1" i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FCC-he</a:t>
            </a:r>
            <a:r>
              <a:rPr lang="en-US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) option, </a:t>
            </a:r>
            <a:r>
              <a:rPr lang="en-US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IP integration, e</a:t>
            </a:r>
            <a:r>
              <a:rPr lang="en-US" kern="0" baseline="30000" dirty="0">
                <a:solidFill>
                  <a:srgbClr val="0C377B"/>
                </a:solidFill>
                <a:latin typeface="Arial"/>
                <a:cs typeface="Calibri" pitchFamily="34" charset="0"/>
              </a:rPr>
              <a:t>-</a:t>
            </a:r>
            <a:r>
              <a:rPr lang="en-US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from ERL</a:t>
            </a:r>
            <a:endParaRPr lang="en-US" b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7548" y="2948286"/>
            <a:ext cx="3888432" cy="323165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fr-CH" sz="1500" b="1" kern="0" dirty="0">
                <a:solidFill>
                  <a:srgbClr val="FF0000"/>
                </a:solidFill>
                <a:latin typeface="Arial"/>
              </a:rPr>
              <a:t>~16 T </a:t>
            </a:r>
            <a:r>
              <a:rPr lang="fr-CH" sz="1500" b="1" kern="0" dirty="0">
                <a:solidFill>
                  <a:srgbClr val="FF0000"/>
                </a:solidFill>
                <a:latin typeface="Arial"/>
                <a:sym typeface="Symbol"/>
              </a:rPr>
              <a:t> 100 </a:t>
            </a:r>
            <a:r>
              <a:rPr lang="fr-CH" sz="1500" b="1" kern="0" dirty="0" err="1">
                <a:solidFill>
                  <a:srgbClr val="FF0000"/>
                </a:solidFill>
                <a:latin typeface="Arial"/>
                <a:sym typeface="Symbol"/>
              </a:rPr>
              <a:t>TeV</a:t>
            </a:r>
            <a:r>
              <a:rPr lang="fr-CH" sz="1500" b="1" kern="0" dirty="0">
                <a:solidFill>
                  <a:srgbClr val="FF0000"/>
                </a:solidFill>
                <a:latin typeface="Arial"/>
                <a:sym typeface="Symbol"/>
              </a:rPr>
              <a:t> </a:t>
            </a:r>
            <a:r>
              <a:rPr lang="fr-CH" sz="1500" b="1" i="1" kern="0" dirty="0">
                <a:solidFill>
                  <a:srgbClr val="FF0000"/>
                </a:solidFill>
                <a:latin typeface="Arial"/>
                <a:sym typeface="Symbol"/>
              </a:rPr>
              <a:t>pp</a:t>
            </a:r>
            <a:r>
              <a:rPr lang="fr-CH" sz="1500" b="1" kern="0" dirty="0">
                <a:solidFill>
                  <a:srgbClr val="FF0000"/>
                </a:solidFill>
                <a:latin typeface="Arial"/>
                <a:sym typeface="Symbol"/>
              </a:rPr>
              <a:t> in 100 km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1067" y="5771730"/>
            <a:ext cx="952204" cy="1015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871" y="5769077"/>
            <a:ext cx="949552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2086" y="5771730"/>
            <a:ext cx="970771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67555" y="5778171"/>
            <a:ext cx="952204" cy="10132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43777" y="5778171"/>
            <a:ext cx="1015861" cy="10158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75184" y="5774382"/>
            <a:ext cx="946899" cy="1007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1081423" y="2375780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GB" sz="1200" b="1" dirty="0">
                <a:solidFill>
                  <a:srgbClr val="FF0000"/>
                </a:solidFill>
                <a:latin typeface="Arial"/>
              </a:rPr>
              <a:t>HE-LHC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53664" y="745864"/>
            <a:ext cx="4476861" cy="4998383"/>
            <a:chOff x="3664" y="1598395"/>
            <a:chExt cx="3921638" cy="437848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45" r="1218"/>
            <a:stretch/>
          </p:blipFill>
          <p:spPr>
            <a:xfrm>
              <a:off x="3664" y="1598395"/>
              <a:ext cx="3921638" cy="4378481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993449" y="1900781"/>
              <a:ext cx="838360" cy="813635"/>
            </a:xfrm>
            <a:prstGeom prst="ellipse">
              <a:avLst/>
            </a:prstGeom>
            <a:noFill/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537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fontAlgn="base" hangingPunct="1"/>
            <a:fld id="{9A0DB2DC-4C9A-4742-B13C-FB6460FD3503}" type="slidenum">
              <a:rPr lang="zh-CN" altLang="en-US" sz="900" strike="noStrike" noProof="1" smtClean="0">
                <a:latin typeface="Arial" panose="020B0604020202020204" pitchFamily="34" charset="0"/>
                <a:ea typeface="宋体" panose="02010600030101010101" pitchFamily="2" charset="-122"/>
                <a:cs typeface="+mn-ea"/>
                <a:sym typeface="Arial" panose="020B0604020202020204" pitchFamily="34" charset="0"/>
              </a:rPr>
              <a:t>20</a:t>
            </a:fld>
            <a:endParaRPr lang="zh-CN" altLang="en-US" sz="900" strike="noStrike" noProof="1">
              <a:sym typeface="Arial" panose="020B0604020202020204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36512" y="-51823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>
                <a:latin typeface="Arial"/>
              </a:rPr>
              <a:t>s</a:t>
            </a:r>
            <a:r>
              <a:rPr lang="en-US" sz="3200" kern="0" dirty="0" smtClean="0">
                <a:latin typeface="Arial"/>
              </a:rPr>
              <a:t>ketch of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FCC-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ee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physics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1653" y="1112259"/>
            <a:ext cx="8298010" cy="2346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2000" kern="0" dirty="0">
                <a:solidFill>
                  <a:srgbClr val="0000CC"/>
                </a:solidFill>
              </a:rPr>
              <a:t>EXPLORE  </a:t>
            </a:r>
            <a:r>
              <a:rPr lang="fr-CH" sz="2000" b="1" kern="0" dirty="0">
                <a:solidFill>
                  <a:srgbClr val="0000CC"/>
                </a:solidFill>
              </a:rPr>
              <a:t>10-100 </a:t>
            </a:r>
            <a:r>
              <a:rPr lang="fr-CH" sz="2000" b="1" kern="0" dirty="0" err="1">
                <a:solidFill>
                  <a:srgbClr val="0000CC"/>
                </a:solidFill>
              </a:rPr>
              <a:t>TeV</a:t>
            </a:r>
            <a:r>
              <a:rPr lang="fr-CH" sz="2000" b="1" kern="0" dirty="0">
                <a:solidFill>
                  <a:srgbClr val="0000CC"/>
                </a:solidFill>
              </a:rPr>
              <a:t> </a:t>
            </a:r>
            <a:r>
              <a:rPr lang="fr-CH" sz="2000" b="1" kern="0" dirty="0" err="1">
                <a:solidFill>
                  <a:srgbClr val="0000CC"/>
                </a:solidFill>
              </a:rPr>
              <a:t>energy</a:t>
            </a:r>
            <a:r>
              <a:rPr lang="fr-CH" sz="2000" b="1" kern="0" dirty="0">
                <a:solidFill>
                  <a:srgbClr val="0000CC"/>
                </a:solidFill>
              </a:rPr>
              <a:t> </a:t>
            </a:r>
            <a:r>
              <a:rPr lang="fr-CH" sz="2000" b="1" kern="0" dirty="0" err="1">
                <a:solidFill>
                  <a:srgbClr val="0000CC"/>
                </a:solidFill>
              </a:rPr>
              <a:t>scale</a:t>
            </a:r>
            <a:r>
              <a:rPr lang="fr-CH" sz="2000" kern="0" dirty="0">
                <a:solidFill>
                  <a:srgbClr val="0000CC"/>
                </a:solidFill>
              </a:rPr>
              <a:t> (and </a:t>
            </a:r>
            <a:r>
              <a:rPr lang="fr-CH" sz="2000" kern="0" dirty="0" err="1">
                <a:solidFill>
                  <a:srgbClr val="0000CC"/>
                </a:solidFill>
              </a:rPr>
              <a:t>beyond</a:t>
            </a:r>
            <a:r>
              <a:rPr lang="fr-CH" sz="2000" kern="0" dirty="0">
                <a:solidFill>
                  <a:srgbClr val="0000CC"/>
                </a:solidFill>
              </a:rPr>
              <a:t>) </a:t>
            </a:r>
            <a:r>
              <a:rPr lang="fr-CH" sz="2000" kern="0" dirty="0" err="1">
                <a:solidFill>
                  <a:srgbClr val="0000CC"/>
                </a:solidFill>
              </a:rPr>
              <a:t>with</a:t>
            </a:r>
            <a:r>
              <a:rPr lang="fr-CH" sz="2000" kern="0" dirty="0">
                <a:solidFill>
                  <a:srgbClr val="0000CC"/>
                </a:solidFill>
              </a:rPr>
              <a:t> </a:t>
            </a:r>
            <a:r>
              <a:rPr lang="fr-CH" sz="2000" kern="0" dirty="0" err="1">
                <a:solidFill>
                  <a:srgbClr val="0000CC"/>
                </a:solidFill>
              </a:rPr>
              <a:t>Precision</a:t>
            </a:r>
            <a:r>
              <a:rPr lang="fr-CH" sz="2000" kern="0" dirty="0">
                <a:solidFill>
                  <a:srgbClr val="0000CC"/>
                </a:solidFill>
              </a:rPr>
              <a:t> </a:t>
            </a:r>
            <a:r>
              <a:rPr lang="fr-CH" sz="2000" kern="0" dirty="0" smtClean="0">
                <a:solidFill>
                  <a:srgbClr val="0000CC"/>
                </a:solidFill>
              </a:rPr>
              <a:t>		</a:t>
            </a:r>
            <a:r>
              <a:rPr lang="fr-CH" sz="2000" kern="0" dirty="0" err="1" smtClean="0">
                <a:solidFill>
                  <a:srgbClr val="0000CC"/>
                </a:solidFill>
              </a:rPr>
              <a:t>Measurements</a:t>
            </a:r>
            <a:r>
              <a:rPr lang="fr-CH" sz="2000" kern="0" dirty="0" smtClean="0">
                <a:solidFill>
                  <a:srgbClr val="0000CC"/>
                </a:solidFill>
              </a:rPr>
              <a:t>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1050" kern="0" dirty="0">
                <a:solidFill>
                  <a:srgbClr val="0000CC"/>
                </a:solidFill>
              </a:rPr>
              <a:t> </a:t>
            </a:r>
            <a:endParaRPr lang="fr-CH" sz="1000" kern="0" dirty="0">
              <a:solidFill>
                <a:prstClr val="black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2000" kern="0" dirty="0">
                <a:solidFill>
                  <a:srgbClr val="0000CC"/>
                </a:solidFill>
              </a:rPr>
              <a:t>DISCOVER a </a:t>
            </a:r>
            <a:r>
              <a:rPr lang="fr-CH" sz="2000" b="1" kern="0" dirty="0">
                <a:solidFill>
                  <a:srgbClr val="0000CC"/>
                </a:solidFill>
              </a:rPr>
              <a:t>violation of </a:t>
            </a:r>
            <a:r>
              <a:rPr lang="fr-CH" sz="2000" b="1" kern="0" dirty="0" err="1">
                <a:solidFill>
                  <a:srgbClr val="0000CC"/>
                </a:solidFill>
              </a:rPr>
              <a:t>flavour</a:t>
            </a:r>
            <a:r>
              <a:rPr lang="fr-CH" sz="2000" b="1" kern="0" dirty="0">
                <a:solidFill>
                  <a:srgbClr val="0000CC"/>
                </a:solidFill>
              </a:rPr>
              <a:t> conservation or </a:t>
            </a:r>
            <a:r>
              <a:rPr lang="fr-CH" sz="2000" b="1" kern="0" dirty="0" err="1">
                <a:solidFill>
                  <a:srgbClr val="0000CC"/>
                </a:solidFill>
              </a:rPr>
              <a:t>universality</a:t>
            </a:r>
            <a:r>
              <a:rPr lang="fr-CH" sz="2000" b="1" kern="0" dirty="0">
                <a:solidFill>
                  <a:srgbClr val="0000CC"/>
                </a:solidFill>
              </a:rPr>
              <a:t> &amp; </a:t>
            </a:r>
            <a:r>
              <a:rPr lang="fr-CH" sz="2000" b="1" kern="0" dirty="0" err="1" smtClean="0">
                <a:solidFill>
                  <a:srgbClr val="0000CC"/>
                </a:solidFill>
              </a:rPr>
              <a:t>unitarity</a:t>
            </a:r>
            <a:endParaRPr lang="fr-CH" sz="2000" b="1" kern="0" dirty="0" smtClean="0">
              <a:solidFill>
                <a:srgbClr val="0000CC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700" b="1" kern="0" dirty="0">
                <a:solidFill>
                  <a:srgbClr val="0000CC"/>
                </a:solidFill>
              </a:rPr>
              <a:t> </a:t>
            </a:r>
            <a:endParaRPr lang="fr-CH" sz="700" b="1" kern="0" dirty="0">
              <a:solidFill>
                <a:prstClr val="black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2000" kern="0" dirty="0">
                <a:solidFill>
                  <a:srgbClr val="0000CC"/>
                </a:solidFill>
              </a:rPr>
              <a:t>DISCOVER </a:t>
            </a:r>
            <a:r>
              <a:rPr lang="fr-CH" sz="2000" b="1" kern="0" dirty="0" err="1">
                <a:solidFill>
                  <a:srgbClr val="0000CC"/>
                </a:solidFill>
              </a:rPr>
              <a:t>dark</a:t>
            </a:r>
            <a:r>
              <a:rPr lang="fr-CH" sz="2000" b="1" kern="0" dirty="0">
                <a:solidFill>
                  <a:srgbClr val="0000CC"/>
                </a:solidFill>
              </a:rPr>
              <a:t> </a:t>
            </a:r>
            <a:r>
              <a:rPr lang="fr-CH" sz="2000" b="1" kern="0" dirty="0" err="1">
                <a:solidFill>
                  <a:srgbClr val="0000CC"/>
                </a:solidFill>
              </a:rPr>
              <a:t>matter</a:t>
            </a:r>
            <a:r>
              <a:rPr lang="fr-CH" sz="2000" b="1" kern="0" dirty="0">
                <a:solidFill>
                  <a:srgbClr val="0000CC"/>
                </a:solidFill>
              </a:rPr>
              <a:t> as «invisible </a:t>
            </a:r>
            <a:r>
              <a:rPr lang="fr-CH" sz="2000" b="1" kern="0" dirty="0" err="1">
                <a:solidFill>
                  <a:srgbClr val="0000CC"/>
                </a:solidFill>
              </a:rPr>
              <a:t>decay</a:t>
            </a:r>
            <a:r>
              <a:rPr lang="fr-CH" sz="2000" b="1" kern="0" dirty="0">
                <a:solidFill>
                  <a:srgbClr val="0000CC"/>
                </a:solidFill>
              </a:rPr>
              <a:t>» of H or Z</a:t>
            </a:r>
            <a:r>
              <a:rPr lang="fr-CH" sz="2000" b="1" kern="0" dirty="0">
                <a:solidFill>
                  <a:prstClr val="black"/>
                </a:solidFill>
              </a:rPr>
              <a:t> </a:t>
            </a:r>
            <a:r>
              <a:rPr lang="fr-CH" sz="2000" kern="0" dirty="0">
                <a:solidFill>
                  <a:prstClr val="black"/>
                </a:solidFill>
              </a:rPr>
              <a:t> (or in LHC </a:t>
            </a:r>
            <a:r>
              <a:rPr lang="fr-CH" sz="2000" kern="0" dirty="0" err="1">
                <a:solidFill>
                  <a:prstClr val="black"/>
                </a:solidFill>
              </a:rPr>
              <a:t>loopholes</a:t>
            </a:r>
            <a:r>
              <a:rPr lang="fr-CH" sz="2000" kern="0" dirty="0">
                <a:solidFill>
                  <a:prstClr val="black"/>
                </a:solidFill>
              </a:rPr>
              <a:t>) </a:t>
            </a:r>
            <a:endParaRPr lang="fr-CH" sz="2000" kern="0" dirty="0" smtClean="0">
              <a:solidFill>
                <a:prstClr val="black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900" kern="0" dirty="0">
                <a:solidFill>
                  <a:prstClr val="black"/>
                </a:solidFill>
              </a:rPr>
              <a:t> </a:t>
            </a:r>
            <a:r>
              <a:rPr lang="fr-CH" sz="900" kern="0" dirty="0" smtClean="0">
                <a:solidFill>
                  <a:prstClr val="black"/>
                </a:solidFill>
              </a:rPr>
              <a:t>  </a:t>
            </a:r>
            <a:endParaRPr lang="fr-CH" sz="900" kern="0" dirty="0">
              <a:solidFill>
                <a:prstClr val="black"/>
              </a:solidFill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2000" kern="0" dirty="0">
                <a:solidFill>
                  <a:srgbClr val="0000CC"/>
                </a:solidFill>
              </a:rPr>
              <a:t>DISCOVER </a:t>
            </a:r>
            <a:r>
              <a:rPr lang="fr-CH" sz="2000" b="1" kern="0" dirty="0" err="1">
                <a:solidFill>
                  <a:srgbClr val="0000CC"/>
                </a:solidFill>
              </a:rPr>
              <a:t>very</a:t>
            </a:r>
            <a:r>
              <a:rPr lang="fr-CH" sz="2000" b="1" kern="0" dirty="0">
                <a:solidFill>
                  <a:srgbClr val="0000CC"/>
                </a:solidFill>
              </a:rPr>
              <a:t> </a:t>
            </a:r>
            <a:r>
              <a:rPr lang="fr-CH" sz="2000" b="1" kern="0" dirty="0" err="1">
                <a:solidFill>
                  <a:srgbClr val="0000CC"/>
                </a:solidFill>
              </a:rPr>
              <a:t>weakly</a:t>
            </a:r>
            <a:r>
              <a:rPr lang="fr-CH" sz="2000" b="1" kern="0" dirty="0">
                <a:solidFill>
                  <a:srgbClr val="0000CC"/>
                </a:solidFill>
              </a:rPr>
              <a:t> </a:t>
            </a:r>
            <a:r>
              <a:rPr lang="fr-CH" sz="2000" b="1" kern="0" dirty="0" err="1">
                <a:solidFill>
                  <a:srgbClr val="0000CC"/>
                </a:solidFill>
              </a:rPr>
              <a:t>coupled</a:t>
            </a:r>
            <a:r>
              <a:rPr lang="fr-CH" sz="2000" b="1" kern="0" dirty="0">
                <a:solidFill>
                  <a:srgbClr val="0000CC"/>
                </a:solidFill>
              </a:rPr>
              <a:t> </a:t>
            </a:r>
            <a:r>
              <a:rPr lang="fr-CH" sz="2000" b="1" kern="0" dirty="0" err="1">
                <a:solidFill>
                  <a:srgbClr val="0000CC"/>
                </a:solidFill>
              </a:rPr>
              <a:t>particle</a:t>
            </a:r>
            <a:r>
              <a:rPr lang="fr-CH" sz="2000" b="1" kern="0" dirty="0">
                <a:solidFill>
                  <a:srgbClr val="0000CC"/>
                </a:solidFill>
              </a:rPr>
              <a:t> in 5-100 </a:t>
            </a:r>
            <a:r>
              <a:rPr lang="fr-CH" sz="2000" b="1" kern="0" dirty="0" err="1">
                <a:solidFill>
                  <a:srgbClr val="0000CC"/>
                </a:solidFill>
              </a:rPr>
              <a:t>GeV</a:t>
            </a:r>
            <a:r>
              <a:rPr lang="fr-CH" sz="2000" b="1" kern="0" dirty="0">
                <a:solidFill>
                  <a:srgbClr val="0000CC"/>
                </a:solidFill>
              </a:rPr>
              <a:t> </a:t>
            </a:r>
            <a:r>
              <a:rPr lang="fr-CH" sz="2000" b="1" kern="0" dirty="0" err="1">
                <a:solidFill>
                  <a:srgbClr val="0000CC"/>
                </a:solidFill>
              </a:rPr>
              <a:t>energy</a:t>
            </a:r>
            <a:r>
              <a:rPr lang="fr-CH" sz="2000" b="1" kern="0" dirty="0">
                <a:solidFill>
                  <a:srgbClr val="0000CC"/>
                </a:solidFill>
              </a:rPr>
              <a:t> </a:t>
            </a:r>
            <a:r>
              <a:rPr lang="fr-CH" sz="2000" b="1" kern="0" dirty="0" err="1">
                <a:solidFill>
                  <a:srgbClr val="0000CC"/>
                </a:solidFill>
              </a:rPr>
              <a:t>scale</a:t>
            </a:r>
            <a:r>
              <a:rPr lang="fr-CH" sz="2000" b="1" kern="0" dirty="0">
                <a:solidFill>
                  <a:srgbClr val="0000CC"/>
                </a:solidFill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2000" kern="0" dirty="0">
                <a:solidFill>
                  <a:srgbClr val="0000CC"/>
                </a:solidFill>
              </a:rPr>
              <a:t>                </a:t>
            </a:r>
            <a:r>
              <a:rPr lang="fr-CH" sz="2000" kern="0" dirty="0" err="1" smtClean="0">
                <a:solidFill>
                  <a:srgbClr val="0000CC"/>
                </a:solidFill>
              </a:rPr>
              <a:t>such</a:t>
            </a:r>
            <a:r>
              <a:rPr lang="fr-CH" sz="2000" kern="0" dirty="0" smtClean="0">
                <a:solidFill>
                  <a:srgbClr val="0000CC"/>
                </a:solidFill>
              </a:rPr>
              <a:t> </a:t>
            </a:r>
            <a:r>
              <a:rPr lang="fr-CH" sz="2000" kern="0" dirty="0">
                <a:solidFill>
                  <a:srgbClr val="0000CC"/>
                </a:solidFill>
              </a:rPr>
              <a:t>as: Right-</a:t>
            </a:r>
            <a:r>
              <a:rPr lang="fr-CH" sz="2000" kern="0" dirty="0" err="1">
                <a:solidFill>
                  <a:srgbClr val="0000CC"/>
                </a:solidFill>
              </a:rPr>
              <a:t>Handed</a:t>
            </a:r>
            <a:r>
              <a:rPr lang="fr-CH" sz="2000" kern="0" dirty="0">
                <a:solidFill>
                  <a:srgbClr val="0000CC"/>
                </a:solidFill>
              </a:rPr>
              <a:t> neutrinos,  </a:t>
            </a:r>
            <a:r>
              <a:rPr lang="fr-CH" sz="2000" kern="0" dirty="0" err="1">
                <a:solidFill>
                  <a:srgbClr val="0000CC"/>
                </a:solidFill>
              </a:rPr>
              <a:t>Dark</a:t>
            </a:r>
            <a:r>
              <a:rPr lang="fr-CH" sz="2000" kern="0" dirty="0">
                <a:solidFill>
                  <a:srgbClr val="0000CC"/>
                </a:solidFill>
              </a:rPr>
              <a:t> Photons 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32956" y="4333394"/>
            <a:ext cx="8511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ZH cross-section </a:t>
            </a:r>
            <a:r>
              <a:rPr kumimoji="0" lang="fr-CH" sz="2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receives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 a </a:t>
            </a:r>
            <a:r>
              <a:rPr kumimoji="0" lang="fr-CH" sz="2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E</a:t>
            </a:r>
            <a:r>
              <a:rPr kumimoji="0" lang="fr-CH" sz="2400" b="1" i="0" u="none" strike="noStrike" kern="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cm</a:t>
            </a:r>
            <a:r>
              <a:rPr kumimoji="0" lang="fr-CH" sz="2400" b="1" i="0" u="none" strike="noStrike" kern="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 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-</a:t>
            </a:r>
            <a:r>
              <a:rPr kumimoji="0" lang="fr-CH" sz="2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dependent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 correction </a:t>
            </a:r>
            <a:r>
              <a:rPr kumimoji="0" lang="fr-CH" sz="24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from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 </a:t>
            </a:r>
            <a:r>
              <a:rPr lang="fr-CH" sz="2400" b="1" kern="0" dirty="0">
                <a:solidFill>
                  <a:prstClr val="black"/>
                </a:solidFill>
                <a:sym typeface="Symbol"/>
              </a:rPr>
              <a:t></a:t>
            </a:r>
            <a:r>
              <a:rPr lang="fr-CH" sz="2400" b="1" kern="0" baseline="-25000" dirty="0">
                <a:solidFill>
                  <a:prstClr val="black"/>
                </a:solidFill>
                <a:sym typeface="Symbol"/>
              </a:rPr>
              <a:t>H 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sym typeface="Symbol"/>
              </a:rPr>
              <a:t> 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endParaRPr kumimoji="0" lang="en-GB" sz="24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7108" y="4976911"/>
            <a:ext cx="5493169" cy="1569660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603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investigating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now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fr-CH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possibility</a:t>
            </a:r>
            <a:r>
              <a:rPr kumimoji="0" lang="fr-CH" sz="2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</a:t>
            </a:r>
            <a:r>
              <a:rPr kumimoji="0" lang="fr-CH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reaching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5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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observation of </a:t>
            </a:r>
            <a:r>
              <a:rPr kumimoji="0" lang="fr-CH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Higgs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self </a:t>
            </a:r>
            <a:r>
              <a:rPr kumimoji="0" lang="fr-CH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coupling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FCC-</a:t>
            </a:r>
            <a:r>
              <a:rPr kumimoji="0" lang="fr-CH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fr-CH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detectors +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recast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running scenario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07704" y="3478974"/>
            <a:ext cx="74733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kern="0" dirty="0" smtClean="0">
                <a:solidFill>
                  <a:prstClr val="black"/>
                </a:solidFill>
              </a:rPr>
              <a:t>“First </a:t>
            </a:r>
            <a:r>
              <a:rPr lang="en-GB" sz="2000" kern="0" dirty="0">
                <a:solidFill>
                  <a:prstClr val="black"/>
                </a:solidFill>
              </a:rPr>
              <a:t>Look at the Physics Case of TLEP”, JHEP 1401 (2014) </a:t>
            </a:r>
            <a:r>
              <a:rPr lang="en-GB" sz="2000" kern="0" dirty="0" smtClean="0">
                <a:solidFill>
                  <a:prstClr val="black"/>
                </a:solidFill>
              </a:rPr>
              <a:t>164</a:t>
            </a:r>
            <a:r>
              <a:rPr lang="fr-CH" sz="2000" kern="0" dirty="0">
                <a:solidFill>
                  <a:prstClr val="black"/>
                </a:solidFill>
              </a:rPr>
              <a:t>;</a:t>
            </a:r>
            <a:r>
              <a:rPr lang="fr-CH" sz="2000" kern="0" dirty="0" smtClean="0">
                <a:solidFill>
                  <a:prstClr val="black"/>
                </a:solidFill>
              </a:rPr>
              <a:t> </a:t>
            </a:r>
            <a:endParaRPr lang="fr-CH" sz="2000" kern="0" dirty="0">
              <a:solidFill>
                <a:prstClr val="black"/>
              </a:solidFill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265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934548" y="6138803"/>
            <a:ext cx="31042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r-CH" sz="2000" kern="0" dirty="0" smtClean="0">
                <a:solidFill>
                  <a:prstClr val="black"/>
                </a:solidFill>
              </a:rPr>
              <a:t>A. Blondel, ICHEP 2018                                   </a:t>
            </a:r>
            <a:endParaRPr lang="fr-CH" sz="20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5303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7448027"/>
              </p:ext>
            </p:extLst>
          </p:nvPr>
        </p:nvGraphicFramePr>
        <p:xfrm>
          <a:off x="-14551" y="760638"/>
          <a:ext cx="9144000" cy="5926542"/>
        </p:xfrm>
        <a:graphic>
          <a:graphicData uri="http://schemas.openxmlformats.org/drawingml/2006/table">
            <a:tbl>
              <a:tblPr firstRow="1" bandRow="1"/>
              <a:tblGrid>
                <a:gridCol w="3779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4055799078"/>
                    </a:ext>
                  </a:extLst>
                </a:gridCol>
                <a:gridCol w="9380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849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84915">
                  <a:extLst>
                    <a:ext uri="{9D8B030D-6E8A-4147-A177-3AD203B41FA5}">
                      <a16:colId xmlns:a16="http://schemas.microsoft.com/office/drawing/2014/main" val="2362098517"/>
                    </a:ext>
                  </a:extLst>
                </a:gridCol>
              </a:tblGrid>
              <a:tr h="39442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2000" b="1" dirty="0" err="1" smtClean="0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bg1"/>
                          </a:solidFill>
                        </a:rPr>
                        <a:t>HE-LHC</a:t>
                      </a:r>
                      <a:endParaRPr lang="en-GB" sz="20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2000" b="1" dirty="0" smtClean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20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20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32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16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20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20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1646">
                <a:tc>
                  <a:txBody>
                    <a:bodyPr/>
                    <a:lstStyle/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20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2000" b="1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924253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20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4.6</a:t>
                      </a:r>
                      <a:endParaRPr kumimoji="0" lang="en-GB" sz="20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1.8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20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20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0.45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20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20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2000" b="1" kern="1200" baseline="0" dirty="0" smtClean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2000" b="1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2000" b="1" kern="120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r>
                        <a:rPr kumimoji="0" lang="de-AT" sz="20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endParaRPr kumimoji="0" lang="de-AT" sz="20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20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20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2000" b="1" kern="1200" baseline="300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en-GB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  <a:endParaRPr kumimoji="0" lang="en-GB" sz="20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956012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460</a:t>
                      </a:r>
                      <a:r>
                        <a:rPr kumimoji="0" lang="de-AT" sz="2000" b="1" kern="1200" baseline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endParaRPr kumimoji="0" lang="en-GB" sz="20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2000" b="1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  <a:endParaRPr kumimoji="0" lang="en-GB" sz="20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  <a:endParaRPr kumimoji="0" lang="en-GB" sz="20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20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20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0" y="-23068"/>
            <a:ext cx="9200585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700" dirty="0" smtClean="0">
                <a:latin typeface="Arial"/>
              </a:rPr>
              <a:t>FCC-</a:t>
            </a:r>
            <a:r>
              <a:rPr lang="en-US" sz="2700" dirty="0" err="1" smtClean="0">
                <a:latin typeface="Arial"/>
              </a:rPr>
              <a:t>hh</a:t>
            </a:r>
            <a:r>
              <a:rPr lang="en-US" sz="2700" dirty="0" smtClean="0">
                <a:latin typeface="Arial"/>
              </a:rPr>
              <a:t> </a:t>
            </a:r>
            <a:r>
              <a:rPr lang="en-US" sz="2700" dirty="0">
                <a:latin typeface="Arial"/>
              </a:rPr>
              <a:t>collider parameters </a:t>
            </a:r>
            <a:endParaRPr lang="en-US" sz="2700" kern="0" dirty="0">
              <a:latin typeface="Arial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265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116" y="191202"/>
            <a:ext cx="994382" cy="477806"/>
          </a:xfrm>
          <a:prstGeom prst="rect">
            <a:avLst/>
          </a:prstGeom>
          <a:solidFill>
            <a:srgbClr val="0C377B"/>
          </a:solidFill>
        </p:spPr>
      </p:pic>
    </p:spTree>
    <p:extLst>
      <p:ext uri="{BB962C8B-B14F-4D97-AF65-F5344CB8AC3E}">
        <p14:creationId xmlns:p14="http://schemas.microsoft.com/office/powerpoint/2010/main" val="414098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000" kern="0" dirty="0">
                <a:latin typeface="Arial"/>
              </a:rPr>
              <a:t>       </a:t>
            </a:r>
            <a:r>
              <a:rPr lang="en-US" sz="3000" kern="0" dirty="0">
                <a:latin typeface="Arial" panose="020B0604020202020204" pitchFamily="34" charset="0"/>
                <a:cs typeface="Arial" panose="020B0604020202020204" pitchFamily="34" charset="0"/>
              </a:rPr>
              <a:t>FCC-</a:t>
            </a:r>
            <a:r>
              <a:rPr lang="en-US" sz="3000" kern="0" dirty="0" err="1">
                <a:latin typeface="Arial" panose="020B0604020202020204" pitchFamily="34" charset="0"/>
                <a:cs typeface="Arial" panose="020B0604020202020204" pitchFamily="34" charset="0"/>
              </a:rPr>
              <a:t>hh</a:t>
            </a:r>
            <a:r>
              <a:rPr lang="en-US" sz="3000" kern="0" dirty="0">
                <a:latin typeface="Arial" panose="020B0604020202020204" pitchFamily="34" charset="0"/>
                <a:cs typeface="Arial" panose="020B0604020202020204" pitchFamily="34" charset="0"/>
              </a:rPr>
              <a:t> layout and optics</a:t>
            </a:r>
            <a:endParaRPr lang="en-US" sz="2700" kern="0" dirty="0"/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0374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" name="Picture 57" descr="layout_c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844" y="1226573"/>
            <a:ext cx="4482498" cy="4669268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4517994" y="1646802"/>
            <a:ext cx="453650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342900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de-DE" b="1" dirty="0">
                <a:solidFill>
                  <a:srgbClr val="002060"/>
                </a:solidFill>
                <a:latin typeface="Calibri" panose="020F0502020204030204"/>
              </a:rPr>
              <a:t>circumference 97.8 km</a:t>
            </a:r>
          </a:p>
          <a:p>
            <a:pPr marL="214313" indent="-214313" defTabSz="342900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rgbClr val="002060"/>
                </a:solidFill>
                <a:latin typeface="Calibri" panose="020F0502020204030204"/>
              </a:rPr>
              <a:t>two high-luminosity experiments (A &amp; G)</a:t>
            </a:r>
          </a:p>
          <a:p>
            <a:pPr marL="214313" indent="-214313" defTabSz="342900">
              <a:spcAft>
                <a:spcPts val="900"/>
              </a:spcAft>
              <a:buFont typeface="Arial" panose="020B0604020202020204" pitchFamily="34" charset="0"/>
              <a:buChar char="•"/>
              <a:defRPr/>
            </a:pPr>
            <a:r>
              <a:rPr lang="en-GB" b="1" dirty="0">
                <a:solidFill>
                  <a:srgbClr val="002060"/>
                </a:solidFill>
                <a:latin typeface="Calibri" panose="020F0502020204030204"/>
              </a:rPr>
              <a:t>two other experiments (L &amp; B)</a:t>
            </a:r>
            <a:r>
              <a:rPr lang="en-GB" dirty="0">
                <a:solidFill>
                  <a:srgbClr val="002060"/>
                </a:solidFill>
                <a:latin typeface="Calibri" panose="020F0502020204030204"/>
              </a:rPr>
              <a:t> combined with </a:t>
            </a:r>
            <a:r>
              <a:rPr lang="de-DE" b="1" dirty="0">
                <a:solidFill>
                  <a:srgbClr val="002060"/>
                </a:solidFill>
                <a:latin typeface="Calibri" panose="020F0502020204030204"/>
              </a:rPr>
              <a:t>injection upstream </a:t>
            </a:r>
            <a:r>
              <a:rPr lang="de-DE" dirty="0">
                <a:solidFill>
                  <a:srgbClr val="002060"/>
                </a:solidFill>
                <a:latin typeface="Calibri" panose="020F0502020204030204"/>
              </a:rPr>
              <a:t>of experiments</a:t>
            </a:r>
          </a:p>
          <a:p>
            <a:pPr marL="257175" indent="-257175" defTabSz="342900">
              <a:buFont typeface="Arial"/>
              <a:buChar char="•"/>
              <a:defRPr/>
            </a:pPr>
            <a:r>
              <a:rPr lang="en-GB" b="1" dirty="0">
                <a:solidFill>
                  <a:srgbClr val="002060"/>
                </a:solidFill>
                <a:latin typeface="Calibri" panose="020F0502020204030204"/>
              </a:rPr>
              <a:t>two collimation insertions</a:t>
            </a:r>
          </a:p>
          <a:p>
            <a:pPr marL="600075" lvl="1" indent="-257175" defTabSz="342900">
              <a:buFont typeface="Arial"/>
              <a:buChar char="•"/>
              <a:defRPr/>
            </a:pPr>
            <a:r>
              <a:rPr lang="en-GB" dirty="0" err="1">
                <a:solidFill>
                  <a:srgbClr val="002060"/>
                </a:solidFill>
                <a:latin typeface="Calibri" panose="020F0502020204030204"/>
              </a:rPr>
              <a:t>betatron</a:t>
            </a:r>
            <a:r>
              <a:rPr lang="en-GB" dirty="0">
                <a:solidFill>
                  <a:srgbClr val="002060"/>
                </a:solidFill>
                <a:latin typeface="Calibri" panose="020F0502020204030204"/>
              </a:rPr>
              <a:t> cleaning (J)</a:t>
            </a:r>
          </a:p>
          <a:p>
            <a:pPr marL="600075" lvl="1" indent="-257175" defTabSz="342900">
              <a:spcAft>
                <a:spcPts val="900"/>
              </a:spcAft>
              <a:buFont typeface="Arial"/>
              <a:buChar char="•"/>
              <a:defRPr/>
            </a:pPr>
            <a:r>
              <a:rPr lang="en-GB" dirty="0">
                <a:solidFill>
                  <a:srgbClr val="002060"/>
                </a:solidFill>
                <a:latin typeface="Calibri" panose="020F0502020204030204"/>
              </a:rPr>
              <a:t>momentum cleaning (F)</a:t>
            </a:r>
          </a:p>
          <a:p>
            <a:pPr marL="257175" indent="-257175" defTabSz="342900">
              <a:spcAft>
                <a:spcPts val="900"/>
              </a:spcAft>
              <a:buFont typeface="Arial"/>
              <a:buChar char="•"/>
              <a:defRPr/>
            </a:pPr>
            <a:r>
              <a:rPr lang="en-GB" b="1" dirty="0">
                <a:solidFill>
                  <a:srgbClr val="002060"/>
                </a:solidFill>
                <a:latin typeface="Calibri" panose="020F0502020204030204"/>
              </a:rPr>
              <a:t>Extraction/dump insertion (D)</a:t>
            </a:r>
          </a:p>
          <a:p>
            <a:pPr marL="257175" indent="-257175" defTabSz="342900">
              <a:spcAft>
                <a:spcPts val="900"/>
              </a:spcAft>
              <a:buFont typeface="Arial"/>
              <a:buChar char="•"/>
              <a:defRPr/>
            </a:pPr>
            <a:r>
              <a:rPr lang="en-GB" b="1" dirty="0">
                <a:solidFill>
                  <a:srgbClr val="002060"/>
                </a:solidFill>
                <a:latin typeface="Calibri" panose="020F0502020204030204"/>
              </a:rPr>
              <a:t>RF insertion (H)</a:t>
            </a:r>
            <a:endParaRPr lang="de-DE" b="1" dirty="0">
              <a:solidFill>
                <a:srgbClr val="002060"/>
              </a:solidFill>
              <a:latin typeface="Calibri" panose="020F0502020204030204"/>
            </a:endParaRPr>
          </a:p>
          <a:p>
            <a:pPr marL="257175" indent="-257175" defTabSz="342900">
              <a:spcAft>
                <a:spcPts val="900"/>
              </a:spcAft>
              <a:buFont typeface="Arial"/>
              <a:buChar char="•"/>
              <a:defRPr/>
            </a:pPr>
            <a:r>
              <a:rPr lang="de-DE" b="1" dirty="0">
                <a:solidFill>
                  <a:srgbClr val="002060"/>
                </a:solidFill>
                <a:latin typeface="Calibri" panose="020F0502020204030204"/>
              </a:rPr>
              <a:t>integrated optics for full ring established</a:t>
            </a:r>
            <a:r>
              <a:rPr lang="de-DE" dirty="0">
                <a:solidFill>
                  <a:srgbClr val="002060"/>
                </a:solidFill>
                <a:latin typeface="Calibri" panose="020F0502020204030204"/>
              </a:rPr>
              <a:t>, beam dynamics studies confirm design goals </a:t>
            </a:r>
            <a:endParaRPr lang="de-DE" sz="1200" dirty="0">
              <a:solidFill>
                <a:srgbClr val="002060"/>
              </a:solidFill>
              <a:latin typeface="Calibri" panose="020F0502020204030204"/>
            </a:endParaRP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116" y="987670"/>
            <a:ext cx="994382" cy="477806"/>
          </a:xfrm>
          <a:prstGeom prst="rect">
            <a:avLst/>
          </a:prstGeom>
          <a:solidFill>
            <a:srgbClr val="0C377B"/>
          </a:solidFill>
        </p:spPr>
      </p:pic>
    </p:spTree>
    <p:extLst>
      <p:ext uri="{BB962C8B-B14F-4D97-AF65-F5344CB8AC3E}">
        <p14:creationId xmlns:p14="http://schemas.microsoft.com/office/powerpoint/2010/main" val="3813722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15935" y="1119477"/>
            <a:ext cx="2230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phase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</a:t>
            </a:r>
            <a:r>
              <a:rPr lang="en-GB" sz="2000" b="1" dirty="0">
                <a:solidFill>
                  <a:srgbClr val="C00000"/>
                </a:solidFill>
                <a:latin typeface="Arial"/>
              </a:rPr>
              <a:t>(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initial):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*=1.1 m,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en-GB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</a:t>
            </a:r>
            <a:r>
              <a:rPr kumimoji="0" lang="en-GB" sz="20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=0.01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2000" b="1" i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=5 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250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fb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 year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15934" y="2568362"/>
            <a:ext cx="272056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phase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(nominal):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*=0.3 m,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D</a:t>
            </a:r>
            <a:r>
              <a:rPr kumimoji="0" lang="en-GB" sz="2000" b="1" i="1" u="none" strike="noStrike" kern="1200" cap="none" spc="0" normalizeH="0" baseline="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</a:t>
            </a:r>
            <a:r>
              <a:rPr kumimoji="0" lang="en-GB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=0.03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GB" sz="2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</a:t>
            </a:r>
            <a:r>
              <a:rPr kumimoji="0" lang="en-GB" sz="2000" b="1" i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=4 h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</a:t>
            </a:r>
            <a:r>
              <a:rPr kumimoji="0" lang="en-GB" sz="2000" b="1" i="0" u="none" strike="noStrike" kern="1200" cap="none" spc="0" normalizeH="0" baseline="3000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 year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2" y="1164081"/>
            <a:ext cx="6280381" cy="41791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9832" y="1715547"/>
            <a:ext cx="277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radiation damping: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t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 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059" y="6011615"/>
            <a:ext cx="9241327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total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integrated luminosity over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 years of operation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O(20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ab</a:t>
            </a:r>
            <a:r>
              <a:rPr kumimoji="0" lang="en-GB" sz="2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-1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/experiment -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consistent with physics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goals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9986" y="5303729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hase 2: Interplay of radiation damping,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luminosity burn-off,  controlled transverse blow-up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10367" y="4180344"/>
            <a:ext cx="22633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transition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via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operation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experience, </a:t>
            </a:r>
            <a:endParaRPr kumimoji="0" lang="en-GB" sz="20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HW modification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operation phases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554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2" t="4659" r="3128" b="2235"/>
          <a:stretch/>
        </p:blipFill>
        <p:spPr>
          <a:xfrm>
            <a:off x="552158" y="1063096"/>
            <a:ext cx="7748326" cy="46627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3689" y="1211499"/>
            <a:ext cx="2320320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Baseline: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 @ 3.3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63145" y="1211500"/>
            <a:ext cx="2664296" cy="83099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Alternative: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scSPS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 1.3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07882" y="4117708"/>
            <a:ext cx="21184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 of O(5.5 km) superconducting bends in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transfer lines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LHC, at 7.2 T</a:t>
            </a:r>
          </a:p>
        </p:txBody>
      </p:sp>
      <p:sp>
        <p:nvSpPr>
          <p:cNvPr id="6" name="Rectangle 5"/>
          <p:cNvSpPr/>
          <p:nvPr/>
        </p:nvSpPr>
        <p:spPr>
          <a:xfrm>
            <a:off x="6428277" y="4240818"/>
            <a:ext cx="18722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O(6.5 km) normal-conducting bends from SPS, at 1.8 T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injector options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0810" y="5721775"/>
            <a:ext cx="89131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Current baseline: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Injection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 3.3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Field-swing FCC-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like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Alternative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options: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Injection from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SPS</a:t>
            </a:r>
            <a:r>
              <a:rPr kumimoji="0" lang="en-US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upgrade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around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1.3 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SPS</a:t>
            </a:r>
            <a:r>
              <a:rPr kumimoji="0" lang="en-US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upgrade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could be based on fast-cycling SC magnets, 6-7T, ~ 1T/s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ramp, cf. SIS 300 design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SPS</a:t>
            </a:r>
            <a:r>
              <a:rPr kumimoji="0" lang="en-US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upgrade</a:t>
            </a:r>
            <a:r>
              <a:rPr kumimoji="0" lang="en-US" sz="18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would also be an ideal injector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HE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(as alternative to the 450 GeV SPS)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1082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20" y="2419242"/>
            <a:ext cx="4762462" cy="286887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1641" y="759453"/>
            <a:ext cx="4562443" cy="161582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development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goal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is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performance </a:t>
            </a:r>
            <a:r>
              <a:rPr kumimoji="0" lang="fr-CH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  <a:endParaRPr kumimoji="0" lang="fr-CH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fr-CH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16T, 4.2K) &gt; 1500 A/mm</a:t>
            </a:r>
            <a:r>
              <a:rPr kumimoji="0" lang="fr-CH" sz="1800" b="1" i="0" u="none" strike="noStrike" kern="120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Wingdings" panose="05000000000000000000" pitchFamily="2" charset="2"/>
              </a:rPr>
              <a:t>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50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%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HL-LHC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wire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Reduced coil &amp; magnet cross-section </a:t>
            </a:r>
            <a:endParaRPr kumimoji="0" lang="fr-CH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7308" y="850335"/>
            <a:ext cx="1524235" cy="12532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49415" y="733735"/>
            <a:ext cx="997389" cy="4514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3150 mm</a:t>
            </a:r>
            <a:r>
              <a:rPr kumimoji="0" lang="en-GB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0" i="0" u="none" strike="noStrike" kern="1200" cap="none" spc="0" normalizeH="0" baseline="30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70250" y="1171481"/>
            <a:ext cx="1248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~1.7 times less SC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332006" y="1679768"/>
            <a:ext cx="726852" cy="5269"/>
          </a:xfrm>
          <a:prstGeom prst="straightConnector1">
            <a:avLst/>
          </a:prstGeom>
          <a:noFill/>
          <a:ln w="19050" cap="flat" cmpd="sng" algn="ctr">
            <a:solidFill>
              <a:srgbClr val="000000"/>
            </a:solidFill>
            <a:prstDash val="soli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117118" y="1984326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4602" y="860767"/>
            <a:ext cx="1524235" cy="12532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26248" y="1940364"/>
            <a:ext cx="1150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~10% margin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ultimate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14642" y="716259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5400 mm</a:t>
            </a:r>
            <a:r>
              <a:rPr kumimoji="0" lang="en-GB" sz="1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911" y="5299192"/>
            <a:ext cx="4947554" cy="163121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GB" sz="20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fter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only one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year development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prototype Nb</a:t>
            </a:r>
            <a:r>
              <a:rPr kumimoji="0" lang="en-GB" sz="20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Sn wires from several new industrial FCC partners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(Japan,</a:t>
            </a:r>
            <a:r>
              <a:rPr kumimoji="0" lang="en-GB" sz="200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Korea, Russia)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already achieve HL-LHC performance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27094" y="2507546"/>
            <a:ext cx="413084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Conductor activities for FCC  started in 2017: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Bochvar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Institute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(production at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TVEL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Russia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KEK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Jastec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Furukawa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Japan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KAT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Korea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Columbus,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University of Geneva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Switzerland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Technical University of Vienna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Austria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SPIN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Italy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University of Freiberg,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Germany</a:t>
            </a:r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addition, </a:t>
            </a:r>
            <a:r>
              <a:rPr kumimoji="0" lang="en-GB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agreements under preparation: 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Bruker,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Germany</a:t>
            </a:r>
          </a:p>
          <a:p>
            <a:pPr marL="3429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Luvata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Pori, </a:t>
            </a:r>
            <a:r>
              <a:rPr kumimoji="0" lang="en-GB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Finland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-3059" y="-27384"/>
            <a:ext cx="9150188" cy="844189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worldwide FCC Nb</a:t>
            </a:r>
            <a:r>
              <a:rPr kumimoji="0" lang="en-US" sz="36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3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Sn program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40" y="-32240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07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60256" y="5996226"/>
            <a:ext cx="89837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200" b="1" dirty="0">
                <a:solidFill>
                  <a:srgbClr val="FF0000"/>
                </a:solidFill>
                <a:latin typeface="Arial"/>
              </a:rPr>
              <a:t>s</a:t>
            </a:r>
            <a:r>
              <a:rPr kumimoji="0" lang="en-GB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hort</a:t>
            </a: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model magnets (1.5 m lengths) built from 2018 – 2022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Russian 16 T magnet program launched by BINP recently</a:t>
            </a:r>
            <a:endParaRPr kumimoji="0" lang="en-GB" sz="22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6503" y="1435759"/>
            <a:ext cx="7121192" cy="399606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5099" y="1410212"/>
            <a:ext cx="2208901" cy="4342765"/>
          </a:xfrm>
          <a:prstGeom prst="rect">
            <a:avLst/>
          </a:prstGeom>
        </p:spPr>
      </p:pic>
      <p:sp>
        <p:nvSpPr>
          <p:cNvPr id="29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16 T dipole design activities &amp; options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3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52" y="9383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0256" y="5568311"/>
            <a:ext cx="132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Benedikt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9343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445" y="5446868"/>
            <a:ext cx="93385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coil parts, structural components  and tooling are available at FNAL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fabrication and the work with mechanical structure are in progress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magnet test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September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2018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559" y="876923"/>
            <a:ext cx="3065575" cy="2047338"/>
          </a:xfrm>
          <a:prstGeom prst="rect">
            <a:avLst/>
          </a:prstGeom>
          <a:noFill/>
        </p:spPr>
      </p:pic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70324" y="876923"/>
            <a:ext cx="1451397" cy="1300671"/>
            <a:chOff x="1503032" y="1194668"/>
            <a:chExt cx="1826610" cy="163691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3032" y="1194668"/>
              <a:ext cx="1826610" cy="1340981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760697" y="2566129"/>
              <a:ext cx="1250663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Iron Laminations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2051020" y="916416"/>
            <a:ext cx="1144732" cy="1299617"/>
            <a:chOff x="6239042" y="1193053"/>
            <a:chExt cx="1419059" cy="161106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39042" y="1193053"/>
              <a:ext cx="1419059" cy="134560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478088" y="2538657"/>
              <a:ext cx="978153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AL I-Clamps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94275" y="2321141"/>
            <a:ext cx="1730390" cy="1037947"/>
            <a:chOff x="5954743" y="2802601"/>
            <a:chExt cx="1730390" cy="103794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4743" y="2802601"/>
              <a:ext cx="1730390" cy="774746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6500372" y="3575091"/>
              <a:ext cx="569387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Fillers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691324" y="4440699"/>
            <a:ext cx="1730900" cy="1095104"/>
            <a:chOff x="5954233" y="3787286"/>
            <a:chExt cx="1730900" cy="109510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4233" y="3787286"/>
              <a:ext cx="1730900" cy="757492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6348088" y="4616933"/>
              <a:ext cx="873957" cy="265457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Axial </a:t>
              </a:r>
              <a:r>
                <a:rPr kumimoji="0" lang="fr-FR" sz="1125" b="0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Rods</a:t>
              </a:r>
              <a:endParaRPr kumimoji="0" lang="en-US" sz="1125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669225" y="2879251"/>
            <a:ext cx="1852843" cy="1488865"/>
            <a:chOff x="1479432" y="2855171"/>
            <a:chExt cx="1852843" cy="1488865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79432" y="2855171"/>
              <a:ext cx="962473" cy="965054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366981" y="3102202"/>
              <a:ext cx="965294" cy="950290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1902375" y="4078579"/>
              <a:ext cx="881973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End Plates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725443" y="1102033"/>
            <a:ext cx="2066480" cy="1571982"/>
            <a:chOff x="3706695" y="1209907"/>
            <a:chExt cx="2066480" cy="1571982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706695" y="1209907"/>
              <a:ext cx="2066480" cy="1313510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4374330" y="2516432"/>
              <a:ext cx="777777" cy="26545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3429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125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StSt</a:t>
              </a:r>
              <a:r>
                <a:rPr kumimoji="0" lang="fr-FR" sz="1125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Helvetica" panose="020B0604020202020204" pitchFamily="34" charset="0"/>
                  <a:ea typeface="Geneva" pitchFamily="121" charset="-128"/>
                  <a:cs typeface="Helvetica" panose="020B0604020202020204" pitchFamily="34" charset="0"/>
                </a:rPr>
                <a:t> Skin</a:t>
              </a:r>
              <a:endPara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ea typeface="Geneva" pitchFamily="121" charset="-128"/>
                <a:cs typeface="Helvetica" panose="020B0604020202020204" pitchFamily="34" charset="0"/>
              </a:endParaRPr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182" y="3382980"/>
            <a:ext cx="2525970" cy="189447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6102" y="3003478"/>
            <a:ext cx="3037059" cy="2273980"/>
          </a:xfrm>
          <a:prstGeom prst="rect">
            <a:avLst/>
          </a:prstGeom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-3059" y="-27384"/>
            <a:ext cx="9150188" cy="87094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15 T dipole demonstrator (US MDP)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2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7" y="-437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7918047" y="6414528"/>
            <a:ext cx="1008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Zlobin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03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 txBox="1">
            <a:spLocks noChangeAspect="1"/>
          </p:cNvSpPr>
          <p:nvPr/>
        </p:nvSpPr>
        <p:spPr>
          <a:xfrm>
            <a:off x="-48412" y="5255311"/>
            <a:ext cx="9103900" cy="1569993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fabrication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Winding of the first coil has been completed. Preparation for reaction on-going. All tooling for coil production ready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75" y="866573"/>
            <a:ext cx="3010844" cy="225531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77" y="3428128"/>
            <a:ext cx="1525355" cy="1144016"/>
          </a:xfrm>
          <a:prstGeom prst="rect">
            <a:avLst/>
          </a:prstGeom>
        </p:spPr>
      </p:pic>
      <p:sp>
        <p:nvSpPr>
          <p:cNvPr id="4" name="TextBox 3"/>
          <p:cNvSpPr txBox="1">
            <a:spLocks noChangeAspect="1"/>
          </p:cNvSpPr>
          <p:nvPr/>
        </p:nvSpPr>
        <p:spPr>
          <a:xfrm>
            <a:off x="757874" y="3131929"/>
            <a:ext cx="1813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ERMC coil winding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/>
          <p:cNvSpPr txBox="1">
            <a:spLocks noChangeAspect="1"/>
          </p:cNvSpPr>
          <p:nvPr/>
        </p:nvSpPr>
        <p:spPr>
          <a:xfrm>
            <a:off x="181593" y="4673684"/>
            <a:ext cx="14225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Reaction Tool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>
            <a:spLocks noChangeAspect="1"/>
          </p:cNvSpPr>
          <p:nvPr/>
        </p:nvSpPr>
        <p:spPr>
          <a:xfrm>
            <a:off x="1866658" y="4721034"/>
            <a:ext cx="171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 Impregnation Tool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5393" y="3463649"/>
            <a:ext cx="1477994" cy="11084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7619" y="883466"/>
            <a:ext cx="2947794" cy="22127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8015" y="836333"/>
            <a:ext cx="3017520" cy="22707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19190" y="3470132"/>
            <a:ext cx="1517252" cy="20003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62169" y="3525506"/>
            <a:ext cx="1119134" cy="1935443"/>
          </a:xfrm>
          <a:prstGeom prst="rect">
            <a:avLst/>
          </a:prstGeom>
        </p:spPr>
      </p:pic>
      <p:sp>
        <p:nvSpPr>
          <p:cNvPr id="12" name="TextBox 11"/>
          <p:cNvSpPr txBox="1">
            <a:spLocks noChangeAspect="1"/>
          </p:cNvSpPr>
          <p:nvPr/>
        </p:nvSpPr>
        <p:spPr>
          <a:xfrm>
            <a:off x="4355839" y="3096234"/>
            <a:ext cx="12234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Aluminum shell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/>
          <p:cNvSpPr txBox="1">
            <a:spLocks noChangeAspect="1"/>
          </p:cNvSpPr>
          <p:nvPr/>
        </p:nvSpPr>
        <p:spPr>
          <a:xfrm>
            <a:off x="7303633" y="3061299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yoke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/>
          <p:cNvSpPr txBox="1">
            <a:spLocks noChangeAspect="1"/>
          </p:cNvSpPr>
          <p:nvPr/>
        </p:nvSpPr>
        <p:spPr>
          <a:xfrm>
            <a:off x="6366193" y="5193456"/>
            <a:ext cx="8579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Axial rods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TextBox 14"/>
          <p:cNvSpPr txBox="1">
            <a:spLocks noChangeAspect="1"/>
          </p:cNvSpPr>
          <p:nvPr/>
        </p:nvSpPr>
        <p:spPr>
          <a:xfrm>
            <a:off x="5353168" y="3400938"/>
            <a:ext cx="1063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Dummy coils</a:t>
            </a:r>
            <a:endParaRPr kumimoji="0" lang="en-GB" sz="1200" b="0" i="1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Content Placeholder 2"/>
          <p:cNvSpPr txBox="1">
            <a:spLocks noChangeAspect="1"/>
          </p:cNvSpPr>
          <p:nvPr/>
        </p:nvSpPr>
        <p:spPr>
          <a:xfrm>
            <a:off x="-48412" y="6151321"/>
            <a:ext cx="9402935" cy="135396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Magnet assembly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Components and tooling ready. Dummy assembly to characterize the structure behavior on-going.</a:t>
            </a: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-3059" y="-27384"/>
            <a:ext cx="9150188" cy="87094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16 T ERMC construction at CERN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9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7" y="-437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39682" y="4917087"/>
            <a:ext cx="1442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D. Tommasini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397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9598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	FCC 16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 magnet R&amp;D schedule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62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 descr="Screen Shot 2017-05-25 at 09.10.2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1" y="1064234"/>
            <a:ext cx="8945768" cy="2522132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83261" y="5727624"/>
            <a:ext cx="9456486" cy="7617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to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tal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duration of magnet program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: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~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20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years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w</a:t>
            </a:r>
            <a:r>
              <a:rPr kumimoji="0" lang="en-US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ould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follow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HL-LHC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Nb</a:t>
            </a:r>
            <a:r>
              <a:rPr kumimoji="0" lang="en-US" sz="1800" b="1" i="0" u="none" strike="noStrike" kern="0" cap="none" spc="0" normalizeH="0" baseline="-2500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3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Sn program with long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models w industry from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2023/24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261" y="3586366"/>
            <a:ext cx="8808947" cy="23633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79860" y="6489371"/>
            <a:ext cx="234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Benedikt, L. Bottura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203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 txBox="1">
                <a:spLocks/>
              </p:cNvSpPr>
              <p:nvPr/>
            </p:nvSpPr>
            <p:spPr>
              <a:xfrm>
                <a:off x="119577" y="941497"/>
                <a:ext cx="9002486" cy="2447628"/>
              </a:xfrm>
              <a:prstGeom prst="rect">
                <a:avLst/>
              </a:prstGeom>
            </p:spPr>
            <p:txBody>
              <a:bodyPr vert="horz" lIns="51435" tIns="25718" rIns="51435" bIns="25718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514350">
                  <a:spcBef>
                    <a:spcPts val="563"/>
                  </a:spcBef>
                  <a:buNone/>
                  <a:defRPr/>
                </a:pPr>
                <a:r>
                  <a:rPr lang="en-US" b="1" dirty="0">
                    <a:solidFill>
                      <a:srgbClr val="FF0000"/>
                    </a:solidFill>
                    <a:latin typeface="Calibri" panose="020F0502020204030204"/>
                  </a:rPr>
                  <a:t>FCC-ee:</a:t>
                </a:r>
              </a:p>
              <a:p>
                <a:pPr marL="171450" indent="-216000" defTabSz="342900" eaLnBrk="0" fontAlgn="base" hangingPunct="0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defRPr/>
                </a:pP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e</a:t>
                </a:r>
                <a:r>
                  <a:rPr lang="fr-CH" sz="2000" b="1" dirty="0" smtClean="0">
                    <a:solidFill>
                      <a:srgbClr val="002060"/>
                    </a:solidFill>
                    <a:latin typeface="Calibri" panose="020F0502020204030204"/>
                  </a:rPr>
                  <a:t>xploration 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of 10 to 100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TeV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energy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scale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via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couplings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with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precision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measurements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 smtClean="0">
                    <a:solidFill>
                      <a:srgbClr val="002060"/>
                    </a:solidFill>
                    <a:latin typeface="Calibri" panose="020F0502020204030204"/>
                  </a:rPr>
                  <a:t>, ~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20-50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fold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improved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precision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on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many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EW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quantities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   (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equiv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. to factor 5-7 in mass)         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</a:rPr>
                  <a:t>(</a:t>
                </a:r>
                <a:r>
                  <a:rPr lang="fr-CH" sz="2000" dirty="0" err="1">
                    <a:solidFill>
                      <a:srgbClr val="002060"/>
                    </a:solidFill>
                    <a:latin typeface="Calibri" panose="020F0502020204030204"/>
                  </a:rPr>
                  <a:t>m</a:t>
                </a:r>
                <a:r>
                  <a:rPr lang="fr-CH" sz="2000" baseline="-25000" dirty="0" err="1">
                    <a:solidFill>
                      <a:srgbClr val="002060"/>
                    </a:solidFill>
                    <a:latin typeface="Calibri" panose="020F0502020204030204"/>
                  </a:rPr>
                  <a:t>Z</a:t>
                </a:r>
                <a:r>
                  <a:rPr lang="fr-CH" sz="2000" baseline="-25000" dirty="0">
                    <a:solidFill>
                      <a:srgbClr val="002060"/>
                    </a:solidFill>
                    <a:latin typeface="Calibri" panose="020F0502020204030204"/>
                  </a:rPr>
                  <a:t>,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</a:rPr>
                  <a:t>  m</a:t>
                </a:r>
                <a:r>
                  <a:rPr lang="fr-CH" sz="2000" baseline="-25000" dirty="0">
                    <a:solidFill>
                      <a:srgbClr val="002060"/>
                    </a:solidFill>
                    <a:latin typeface="Calibri" panose="020F0502020204030204"/>
                  </a:rPr>
                  <a:t>W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</a:rPr>
                  <a:t>, </a:t>
                </a:r>
                <a:r>
                  <a:rPr lang="fr-CH" sz="2000" dirty="0" err="1">
                    <a:solidFill>
                      <a:srgbClr val="002060"/>
                    </a:solidFill>
                    <a:latin typeface="Calibri" panose="020F0502020204030204"/>
                  </a:rPr>
                  <a:t>m</a:t>
                </a:r>
                <a:r>
                  <a:rPr lang="fr-CH" sz="2000" baseline="-25000" dirty="0" err="1">
                    <a:solidFill>
                      <a:srgbClr val="002060"/>
                    </a:solidFill>
                    <a:latin typeface="Calibri" panose="020F0502020204030204"/>
                  </a:rPr>
                  <a:t>top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</a:rPr>
                  <a:t> , sin</a:t>
                </a:r>
                <a:r>
                  <a:rPr lang="fr-CH" sz="2000" baseline="30000" dirty="0">
                    <a:solidFill>
                      <a:srgbClr val="002060"/>
                    </a:solidFill>
                    <a:latin typeface="Calibri" panose="020F0502020204030204"/>
                  </a:rPr>
                  <a:t>2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</a:t>
                </a:r>
                <a:r>
                  <a:rPr lang="fr-CH" sz="2000" baseline="-25000" dirty="0" err="1">
                    <a:solidFill>
                      <a:srgbClr val="002060"/>
                    </a:solidFill>
                    <a:latin typeface="Calibri" panose="020F0502020204030204"/>
                  </a:rPr>
                  <a:t>w</a:t>
                </a:r>
                <a:r>
                  <a:rPr lang="fr-CH" sz="2000" baseline="30000" dirty="0" err="1">
                    <a:solidFill>
                      <a:srgbClr val="002060"/>
                    </a:solidFill>
                    <a:latin typeface="Calibri" panose="020F0502020204030204"/>
                  </a:rPr>
                  <a:t>eff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</a:rPr>
                  <a:t> , R</a:t>
                </a:r>
                <a:r>
                  <a:rPr lang="fr-CH" sz="2000" baseline="-25000" dirty="0">
                    <a:solidFill>
                      <a:srgbClr val="002060"/>
                    </a:solidFill>
                    <a:latin typeface="Calibri" panose="020F0502020204030204"/>
                  </a:rPr>
                  <a:t>b 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</a:rPr>
                  <a:t>, 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</a:t>
                </a:r>
                <a:r>
                  <a:rPr lang="fr-CH" sz="2000" baseline="-25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QED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 (</a:t>
                </a:r>
                <a:r>
                  <a:rPr lang="fr-CH" sz="2000" dirty="0" err="1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m</a:t>
                </a:r>
                <a:r>
                  <a:rPr lang="fr-CH" sz="2000" baseline="-25000" dirty="0" err="1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z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) </a:t>
                </a:r>
                <a:r>
                  <a:rPr lang="fr-CH" sz="2000" baseline="-25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s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 (</a:t>
                </a:r>
                <a:r>
                  <a:rPr lang="fr-CH" sz="2000" dirty="0" err="1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m</a:t>
                </a:r>
                <a:r>
                  <a:rPr lang="fr-CH" sz="2000" baseline="-25000" dirty="0" err="1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z</a:t>
                </a:r>
                <a:r>
                  <a:rPr lang="fr-CH" sz="2000" baseline="-25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 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m</a:t>
                </a:r>
                <a:r>
                  <a:rPr lang="fr-CH" sz="2000" baseline="-25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W 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m</a:t>
                </a:r>
                <a:r>
                  <a:rPr lang="fr-CH" sz="2000" baseline="-25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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), </a:t>
                </a:r>
                <a:r>
                  <a:rPr lang="fr-CH" sz="2000" dirty="0" err="1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Higgs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 and top quark </a:t>
                </a:r>
                <a:r>
                  <a:rPr lang="fr-CH" sz="2000" dirty="0" err="1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couplings</a:t>
                </a:r>
                <a:r>
                  <a:rPr lang="fr-CH" sz="2000" dirty="0">
                    <a:solidFill>
                      <a:srgbClr val="002060"/>
                    </a:solidFill>
                    <a:latin typeface="Calibri" panose="020F0502020204030204"/>
                    <a:sym typeface="Symbol"/>
                  </a:rPr>
                  <a:t>) </a:t>
                </a:r>
              </a:p>
              <a:p>
                <a:pPr marL="171450" indent="-216000" defTabSz="342900" eaLnBrk="0" fontAlgn="base" hangingPunct="0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fr-CH" sz="2000" b="1" dirty="0">
                    <a:solidFill>
                      <a:srgbClr val="006600"/>
                    </a:solidFill>
                    <a:latin typeface="Calibri" panose="020F0502020204030204"/>
                  </a:rPr>
                  <a:t>m</a:t>
                </a:r>
                <a:r>
                  <a:rPr lang="fr-CH" sz="2000" b="1" dirty="0" smtClean="0">
                    <a:solidFill>
                      <a:srgbClr val="006600"/>
                    </a:solidFill>
                    <a:latin typeface="Calibri" panose="020F0502020204030204"/>
                  </a:rPr>
                  <a:t>achine </a:t>
                </a:r>
                <a:r>
                  <a:rPr lang="fr-CH" sz="2000" b="1" dirty="0">
                    <a:solidFill>
                      <a:srgbClr val="006600"/>
                    </a:solidFill>
                    <a:latin typeface="Calibri" panose="020F0502020204030204"/>
                  </a:rPr>
                  <a:t>design for </a:t>
                </a:r>
                <a:r>
                  <a:rPr lang="fr-CH" sz="2000" b="1" dirty="0" err="1">
                    <a:solidFill>
                      <a:srgbClr val="006600"/>
                    </a:solidFill>
                    <a:latin typeface="Calibri" panose="020F0502020204030204"/>
                  </a:rPr>
                  <a:t>highest</a:t>
                </a:r>
                <a:r>
                  <a:rPr lang="fr-CH" sz="2000" b="1" dirty="0">
                    <a:solidFill>
                      <a:srgbClr val="00660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 err="1" smtClean="0">
                    <a:solidFill>
                      <a:srgbClr val="006600"/>
                    </a:solidFill>
                    <a:latin typeface="Calibri" panose="020F0502020204030204"/>
                  </a:rPr>
                  <a:t>luminosities</a:t>
                </a:r>
                <a:r>
                  <a:rPr lang="fr-CH" sz="2000" b="1" dirty="0" smtClean="0">
                    <a:solidFill>
                      <a:srgbClr val="00660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>
                    <a:solidFill>
                      <a:srgbClr val="006600"/>
                    </a:solidFill>
                    <a:latin typeface="Calibri" panose="020F0502020204030204"/>
                  </a:rPr>
                  <a:t>at Z, WW, ZH and </a:t>
                </a:r>
                <a:r>
                  <a:rPr lang="fr-CH" sz="2000" b="1" dirty="0" err="1">
                    <a:solidFill>
                      <a:srgbClr val="006600"/>
                    </a:solidFill>
                    <a:latin typeface="Calibri" panose="020F0502020204030204"/>
                  </a:rPr>
                  <a:t>ttbar</a:t>
                </a:r>
                <a:r>
                  <a:rPr lang="fr-CH" sz="2000" b="1" dirty="0">
                    <a:solidFill>
                      <a:srgbClr val="00660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 err="1">
                    <a:solidFill>
                      <a:srgbClr val="006600"/>
                    </a:solidFill>
                    <a:latin typeface="Calibri" panose="020F0502020204030204"/>
                  </a:rPr>
                  <a:t>working</a:t>
                </a:r>
                <a:r>
                  <a:rPr lang="fr-CH" sz="2000" b="1" dirty="0">
                    <a:solidFill>
                      <a:srgbClr val="006600"/>
                    </a:solidFill>
                    <a:latin typeface="Calibri" panose="020F0502020204030204"/>
                  </a:rPr>
                  <a:t> points</a:t>
                </a:r>
              </a:p>
              <a:p>
                <a:pPr marL="0" indent="0" defTabSz="514350">
                  <a:spcBef>
                    <a:spcPts val="563"/>
                  </a:spcBef>
                  <a:buNone/>
                  <a:defRPr/>
                </a:pPr>
                <a:r>
                  <a:rPr lang="en-US" b="1" dirty="0">
                    <a:solidFill>
                      <a:srgbClr val="FF0000"/>
                    </a:solidFill>
                    <a:latin typeface="Calibri" panose="020F0502020204030204"/>
                  </a:rPr>
                  <a:t>FCC-</a:t>
                </a:r>
                <a:r>
                  <a:rPr lang="en-US" b="1" dirty="0" err="1">
                    <a:solidFill>
                      <a:srgbClr val="FF0000"/>
                    </a:solidFill>
                    <a:latin typeface="Calibri" panose="020F0502020204030204"/>
                  </a:rPr>
                  <a:t>hh</a:t>
                </a:r>
                <a:r>
                  <a:rPr lang="en-US" b="1" dirty="0">
                    <a:solidFill>
                      <a:srgbClr val="FF0000"/>
                    </a:solidFill>
                    <a:latin typeface="Calibri" panose="020F0502020204030204"/>
                  </a:rPr>
                  <a:t>:</a:t>
                </a:r>
              </a:p>
              <a:p>
                <a:pPr marL="171450" indent="-216000" defTabSz="342900" eaLnBrk="0" fontAlgn="base" hangingPunct="0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defRPr/>
                </a:pP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h</a:t>
                </a:r>
                <a:r>
                  <a:rPr lang="fr-CH" sz="2000" b="1" dirty="0" err="1" smtClean="0">
                    <a:solidFill>
                      <a:srgbClr val="002060"/>
                    </a:solidFill>
                    <a:latin typeface="Calibri" panose="020F0502020204030204"/>
                  </a:rPr>
                  <a:t>ighest</a:t>
                </a:r>
                <a:r>
                  <a:rPr lang="fr-CH" sz="2000" b="1" dirty="0" smtClean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center of mass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energy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 for direct production up to 20 - 30 </a:t>
                </a: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TeV</a:t>
                </a:r>
                <a:endParaRPr lang="fr-CH" sz="2000" b="1" dirty="0">
                  <a:solidFill>
                    <a:srgbClr val="002060"/>
                  </a:solidFill>
                  <a:latin typeface="Calibri" panose="020F0502020204030204"/>
                </a:endParaRPr>
              </a:p>
              <a:p>
                <a:pPr marL="171450" indent="-216000" defTabSz="342900" eaLnBrk="0" fontAlgn="base" hangingPunct="0">
                  <a:lnSpc>
                    <a:spcPct val="100000"/>
                  </a:lnSpc>
                  <a:spcBef>
                    <a:spcPts val="300"/>
                  </a:spcBef>
                  <a:spcAft>
                    <a:spcPct val="0"/>
                  </a:spcAft>
                  <a:defRPr/>
                </a:pPr>
                <a:r>
                  <a:rPr lang="fr-CH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h</a:t>
                </a:r>
                <a:r>
                  <a:rPr lang="fr-CH" sz="2000" b="1" dirty="0" err="1" smtClean="0">
                    <a:solidFill>
                      <a:srgbClr val="002060"/>
                    </a:solidFill>
                    <a:latin typeface="Calibri" panose="020F0502020204030204"/>
                  </a:rPr>
                  <a:t>uge</a:t>
                </a:r>
                <a:r>
                  <a:rPr lang="fr-CH" sz="2000" b="1" dirty="0" smtClean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:r>
                  <a:rPr lang="fr-CH" sz="2000" b="1" dirty="0">
                    <a:solidFill>
                      <a:srgbClr val="002060"/>
                    </a:solidFill>
                    <a:latin typeface="Calibri" panose="020F0502020204030204"/>
                  </a:rPr>
                  <a:t>production rates for single and multiple production of SM bosons (H,W,Z) and quarks</a:t>
                </a:r>
              </a:p>
              <a:p>
                <a:pPr marL="171450" indent="-216000" defTabSz="342900">
                  <a:lnSpc>
                    <a:spcPct val="100000"/>
                  </a:lnSpc>
                  <a:spcBef>
                    <a:spcPts val="3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US" sz="20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</a:t>
                </a:r>
                <a:r>
                  <a:rPr lang="en-US" sz="2000" b="1" dirty="0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achine design </a:t>
                </a:r>
                <a:r>
                  <a:rPr lang="en-US" sz="20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for 100 </a:t>
                </a:r>
                <a:r>
                  <a:rPr lang="en-US" sz="2000" b="1" dirty="0" err="1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TeV</a:t>
                </a:r>
                <a:r>
                  <a:rPr lang="en-US" sz="20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2000" b="1" dirty="0" err="1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c.m</a:t>
                </a:r>
                <a:r>
                  <a:rPr lang="en-US" sz="20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. energy &amp; </a:t>
                </a:r>
                <a:r>
                  <a:rPr lang="en-US" sz="2000" b="1" dirty="0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int. </a:t>
                </a:r>
                <a:r>
                  <a:rPr lang="en-US" sz="20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luminosity </a:t>
                </a:r>
                <a14:m>
                  <m:oMath xmlns:m="http://schemas.openxmlformats.org/officeDocument/2006/math">
                    <m:r>
                      <a:rPr lang="en-US" sz="2000" b="1" i="1" dirty="0">
                        <a:solidFill>
                          <a:srgbClr val="006600"/>
                        </a:solidFill>
                        <a:latin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sz="20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20ab</a:t>
                </a:r>
                <a:r>
                  <a:rPr lang="en-US" sz="2000" b="1" baseline="30000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-1</a:t>
                </a:r>
                <a:r>
                  <a:rPr lang="en-US" sz="20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 within 25 years</a:t>
                </a:r>
                <a:endParaRPr lang="fr-CH" sz="1600" b="1" dirty="0">
                  <a:solidFill>
                    <a:srgbClr val="006600"/>
                  </a:solidFill>
                  <a:latin typeface="Calibri" panose="020F0502020204030204"/>
                </a:endParaRPr>
              </a:p>
              <a:p>
                <a:pPr marL="0" indent="0" defTabSz="514350">
                  <a:spcBef>
                    <a:spcPts val="563"/>
                  </a:spcBef>
                  <a:buNone/>
                  <a:defRPr/>
                </a:pPr>
                <a:r>
                  <a:rPr lang="en-US" b="1" dirty="0">
                    <a:solidFill>
                      <a:srgbClr val="FF0000"/>
                    </a:solidFill>
                    <a:latin typeface="Calibri" panose="020F0502020204030204"/>
                  </a:rPr>
                  <a:t>HE-LHC:</a:t>
                </a:r>
              </a:p>
              <a:p>
                <a:pPr marL="135000" indent="-216000" defTabSz="514350">
                  <a:lnSpc>
                    <a:spcPct val="100000"/>
                  </a:lnSpc>
                  <a:spcBef>
                    <a:spcPts val="300"/>
                  </a:spcBef>
                  <a:defRPr/>
                </a:pPr>
                <a:r>
                  <a:rPr lang="en-US" sz="2000" b="1" dirty="0">
                    <a:solidFill>
                      <a:srgbClr val="002060"/>
                    </a:solidFill>
                    <a:latin typeface="Calibri" panose="020F0502020204030204"/>
                  </a:rPr>
                  <a:t>d</a:t>
                </a:r>
                <a:r>
                  <a:rPr lang="en-US" sz="2000" b="1" dirty="0" smtClean="0">
                    <a:solidFill>
                      <a:srgbClr val="002060"/>
                    </a:solidFill>
                    <a:latin typeface="Calibri" panose="020F0502020204030204"/>
                  </a:rPr>
                  <a:t>oubling </a:t>
                </a:r>
                <a:r>
                  <a:rPr lang="en-US" sz="2000" b="1" dirty="0">
                    <a:solidFill>
                      <a:srgbClr val="002060"/>
                    </a:solidFill>
                    <a:latin typeface="Calibri" panose="020F0502020204030204"/>
                  </a:rPr>
                  <a:t>LHC collision energy with FCC-</a:t>
                </a:r>
                <a:r>
                  <a:rPr lang="en-US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hh</a:t>
                </a:r>
                <a:r>
                  <a:rPr lang="en-US" sz="2000" b="1" dirty="0">
                    <a:solidFill>
                      <a:srgbClr val="002060"/>
                    </a:solidFill>
                    <a:latin typeface="Calibri" panose="020F0502020204030204"/>
                  </a:rPr>
                  <a:t> 16 T magnet technology</a:t>
                </a:r>
              </a:p>
              <a:p>
                <a:pPr marL="135000" indent="-216000" defTabSz="514350">
                  <a:lnSpc>
                    <a:spcPct val="100000"/>
                  </a:lnSpc>
                  <a:spcBef>
                    <a:spcPts val="300"/>
                  </a:spcBef>
                  <a:defRPr/>
                </a:pPr>
                <a:r>
                  <a:rPr lang="en-US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c.m</a:t>
                </a:r>
                <a:r>
                  <a:rPr lang="en-US" sz="2000" b="1" dirty="0">
                    <a:solidFill>
                      <a:srgbClr val="002060"/>
                    </a:solidFill>
                    <a:latin typeface="Calibri" panose="020F0502020204030204"/>
                  </a:rPr>
                  <a:t>. energy </a:t>
                </a:r>
                <a14:m>
                  <m:oMath xmlns:m="http://schemas.openxmlformats.org/officeDocument/2006/math">
                    <m:r>
                      <a:rPr lang="en-US" sz="20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latin typeface="Calibri" panose="020F0502020204030204"/>
                  </a:rPr>
                  <a:t> 27 </a:t>
                </a:r>
                <a:r>
                  <a:rPr lang="en-US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TeV</a:t>
                </a:r>
                <a:r>
                  <a:rPr lang="en-US" sz="2000" b="1" dirty="0">
                    <a:solidFill>
                      <a:srgbClr val="002060"/>
                    </a:solidFill>
                    <a:latin typeface="Calibri" panose="020F0502020204030204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b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b="1" dirty="0">
                    <a:solidFill>
                      <a:srgbClr val="002060"/>
                    </a:solidFill>
                    <a:latin typeface="Calibri" panose="020F0502020204030204"/>
                  </a:rPr>
                  <a:t> 14 </a:t>
                </a:r>
                <a:r>
                  <a:rPr lang="en-US" sz="2000" b="1" dirty="0" err="1">
                    <a:solidFill>
                      <a:srgbClr val="002060"/>
                    </a:solidFill>
                    <a:latin typeface="Calibri" panose="020F0502020204030204"/>
                  </a:rPr>
                  <a:t>TeV</a:t>
                </a:r>
                <a:r>
                  <a:rPr lang="en-US" sz="2000" b="1" dirty="0">
                    <a:solidFill>
                      <a:srgbClr val="002060"/>
                    </a:solidFill>
                    <a:latin typeface="Calibri" panose="020F0502020204030204"/>
                  </a:rPr>
                  <a:t> x 16 T/8.33T, target luminosity ≥ 4 x HL-LHC</a:t>
                </a:r>
              </a:p>
              <a:p>
                <a:pPr marL="135000" indent="-216000" defTabSz="342900">
                  <a:lnSpc>
                    <a:spcPct val="100000"/>
                  </a:lnSpc>
                  <a:spcBef>
                    <a:spcPts val="300"/>
                  </a:spcBef>
                  <a:buFont typeface="Wingdings" panose="05000000000000000000" pitchFamily="2" charset="2"/>
                  <a:buChar char="Ø"/>
                  <a:defRPr/>
                </a:pPr>
                <a:r>
                  <a:rPr lang="en-US" sz="20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</a:t>
                </a:r>
                <a:r>
                  <a:rPr lang="en-US" sz="2000" b="1" dirty="0" smtClean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achine </a:t>
                </a:r>
                <a:r>
                  <a:rPr lang="en-US" sz="2000" b="1" dirty="0">
                    <a:solidFill>
                      <a:srgbClr val="0066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design within constraints from LHC CE and based on HL-LHC and FCC technologies </a:t>
                </a:r>
                <a:endParaRPr lang="fr-CH" sz="1600" b="1" dirty="0">
                  <a:solidFill>
                    <a:srgbClr val="006600"/>
                  </a:solidFill>
                  <a:latin typeface="Calibri" panose="020F0502020204030204"/>
                </a:endParaRPr>
              </a:p>
              <a:p>
                <a:pPr marL="128588" indent="-128588" defTabSz="514350">
                  <a:lnSpc>
                    <a:spcPct val="100000"/>
                  </a:lnSpc>
                  <a:spcBef>
                    <a:spcPts val="450"/>
                  </a:spcBef>
                  <a:defRPr/>
                </a:pPr>
                <a:endParaRPr lang="en-US" sz="80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577" y="941497"/>
                <a:ext cx="9002486" cy="2447628"/>
              </a:xfrm>
              <a:prstGeom prst="rect">
                <a:avLst/>
              </a:prstGeom>
              <a:blipFill>
                <a:blip r:embed="rId2"/>
                <a:stretch>
                  <a:fillRect l="-1829" t="-4726" r="-339" b="-1348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252788" y="3568700"/>
            <a:ext cx="5891212" cy="477838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rgbClr val="FFFF00"/>
                </a:solidFill>
              </a:rPr>
              <a:t>  </a:t>
            </a:r>
            <a:endParaRPr lang="en-GB" sz="3000" dirty="0">
              <a:solidFill>
                <a:srgbClr val="FFFF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839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               </a:t>
            </a:r>
            <a:r>
              <a:rPr lang="en-GB" sz="2700" kern="0" dirty="0">
                <a:latin typeface="Arial"/>
              </a:rPr>
              <a:t>FCC study: physics and performance targets</a:t>
            </a:r>
            <a:endParaRPr lang="en-US" sz="2700" kern="0" dirty="0">
              <a:latin typeface="Arial"/>
            </a:endParaRP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69502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766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</a:t>
            </a:r>
            <a:r>
              <a:rPr lang="en-US" sz="2700" kern="0" dirty="0">
                <a:latin typeface="Arial" panose="020B0604020202020204" pitchFamily="34" charset="0"/>
                <a:cs typeface="Arial" panose="020B0604020202020204" pitchFamily="34" charset="0"/>
              </a:rPr>
              <a:t>HE-LHC integration aspects</a:t>
            </a:r>
            <a:endParaRPr lang="en-US" sz="1200" kern="0" dirty="0">
              <a:latin typeface="Arial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ontent Placeholder 5"/>
          <p:cNvSpPr txBox="1">
            <a:spLocks/>
          </p:cNvSpPr>
          <p:nvPr/>
        </p:nvSpPr>
        <p:spPr>
          <a:xfrm>
            <a:off x="251520" y="4804703"/>
            <a:ext cx="5868485" cy="152375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42900">
              <a:buClr>
                <a:srgbClr val="5B9BD5"/>
              </a:buClr>
              <a:buNone/>
              <a:defRPr/>
            </a:pPr>
            <a:r>
              <a:rPr lang="en-US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i</a:t>
            </a:r>
            <a:r>
              <a:rPr lang="en-US" b="1" dirty="0" smtClean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ntegration </a:t>
            </a:r>
            <a:r>
              <a:rPr lang="en-US" b="1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and design strategy:</a:t>
            </a:r>
          </a:p>
          <a:p>
            <a:pPr marL="370332" indent="-342900" defTabSz="342900">
              <a:buClrTx/>
              <a:defRPr/>
            </a:pPr>
            <a:r>
              <a:rPr lang="en-US" sz="20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d</a:t>
            </a:r>
            <a:r>
              <a:rPr lang="en-US" sz="2000" dirty="0" smtClean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evelopment </a:t>
            </a:r>
            <a:r>
              <a:rPr lang="en-US" sz="20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of  optimized 16 T magnet,                    compatible with HE LHC requirements</a:t>
            </a:r>
          </a:p>
          <a:p>
            <a:pPr marL="370332" indent="-342900" defTabSz="342900">
              <a:buClrTx/>
              <a:defRPr/>
            </a:pPr>
            <a:r>
              <a:rPr lang="en-US" sz="20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n</a:t>
            </a:r>
            <a:r>
              <a:rPr lang="en-US" sz="2000" dirty="0" smtClean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ew </a:t>
            </a:r>
            <a:r>
              <a:rPr lang="en-US" sz="2000" dirty="0">
                <a:solidFill>
                  <a:srgbClr val="4472C4">
                    <a:lumMod val="50000"/>
                  </a:srgbClr>
                </a:solidFill>
                <a:latin typeface="Calibri" panose="020F0502020204030204"/>
              </a:rPr>
              <a:t>cryogenic layout to limit QRL dimension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>
          <a:xfrm>
            <a:off x="5902674" y="1669215"/>
            <a:ext cx="2665771" cy="40963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042" lvl="1" indent="0" defTabSz="342900">
              <a:buClr>
                <a:srgbClr val="5B9BD5"/>
              </a:buClr>
              <a:buNone/>
              <a:defRPr/>
            </a:pPr>
            <a:r>
              <a:rPr lang="en-US" sz="1500" b="1" dirty="0">
                <a:solidFill>
                  <a:prstClr val="black"/>
                </a:solidFill>
                <a:latin typeface="Calibri" panose="020F0502020204030204"/>
              </a:rPr>
              <a:t>LHC tunnel diameter 3.8 m</a:t>
            </a:r>
            <a:endParaRPr lang="en-US" sz="1350" b="1" dirty="0">
              <a:solidFill>
                <a:srgbClr val="0C377B"/>
              </a:solidFill>
              <a:latin typeface="Calibri" panose="020F0502020204030204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3447" y="1691443"/>
            <a:ext cx="3441051" cy="37357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5"/>
              <p:cNvSpPr txBox="1">
                <a:spLocks/>
              </p:cNvSpPr>
              <p:nvPr/>
            </p:nvSpPr>
            <p:spPr>
              <a:xfrm>
                <a:off x="0" y="900920"/>
                <a:ext cx="5364088" cy="1658436"/>
              </a:xfrm>
              <a:prstGeom prst="rect">
                <a:avLst/>
              </a:prstGeom>
            </p:spPr>
            <p:txBody>
              <a:bodyPr/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80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accent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accent2"/>
                  </a:buClr>
                  <a:buSzPct val="85000"/>
                  <a:buFont typeface="Arial"/>
                  <a:buChar char="•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accent3"/>
                  </a:buClr>
                  <a:buSzPct val="9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accent4"/>
                  </a:buClr>
                  <a:buSzPct val="100000"/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36042" lvl="1" indent="0" defTabSz="342900">
                  <a:buClr>
                    <a:srgbClr val="5B9BD5"/>
                  </a:buClr>
                  <a:buNone/>
                  <a:defRPr/>
                </a:pPr>
                <a:r>
                  <a:rPr lang="en-US" sz="2400" b="1" dirty="0" smtClean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</a:rPr>
                  <a:t>working </a:t>
                </a:r>
                <a:r>
                  <a:rPr lang="en-US" sz="2400" b="1" dirty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</a:rPr>
                  <a:t>hypothesis for HE LHC design: </a:t>
                </a:r>
              </a:p>
              <a:p>
                <a:pPr marL="336042" lvl="1" indent="0" defTabSz="342900">
                  <a:buClr>
                    <a:srgbClr val="5B9BD5"/>
                  </a:buClr>
                  <a:buNone/>
                  <a:defRPr/>
                </a:pPr>
                <a:r>
                  <a:rPr lang="en-US" sz="2400" b="1" dirty="0" smtClean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</a:rPr>
                  <a:t>no </a:t>
                </a:r>
                <a:r>
                  <a:rPr lang="en-US" sz="2400" b="1" dirty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</a:rPr>
                  <a:t>major CE modifications on tunnel and caverns</a:t>
                </a:r>
              </a:p>
              <a:p>
                <a:pPr marL="678942" lvl="1" indent="-342900" defTabSz="342900">
                  <a:buClrTx/>
                  <a:defRPr/>
                </a:pPr>
                <a:r>
                  <a:rPr lang="en-US" dirty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</a:rPr>
                  <a:t>s</a:t>
                </a:r>
                <a:r>
                  <a:rPr lang="en-US" dirty="0" smtClean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</a:rPr>
                  <a:t>imilar </a:t>
                </a:r>
                <a:r>
                  <a:rPr lang="en-US" dirty="0">
                    <a:solidFill>
                      <a:srgbClr val="4472C4">
                        <a:lumMod val="50000"/>
                      </a:srgbClr>
                    </a:solidFill>
                    <a:latin typeface="Calibri" panose="020F0502020204030204"/>
                  </a:rPr>
                  <a:t>geometry and layout as LHC machine &amp; experiments</a:t>
                </a:r>
              </a:p>
              <a:p>
                <a:pPr marL="678942" lvl="1" indent="-342900" defTabSz="342900">
                  <a:buClrTx/>
                  <a:defRPr/>
                </a:pPr>
                <a:r>
                  <a:rPr lang="en-US" b="1" dirty="0">
                    <a:solidFill>
                      <a:srgbClr val="FF0000"/>
                    </a:solidFill>
                    <a:latin typeface="Calibri" panose="020F0502020204030204"/>
                  </a:rPr>
                  <a:t>m</a:t>
                </a:r>
                <a:r>
                  <a:rPr lang="en-US" b="1" dirty="0" smtClean="0">
                    <a:solidFill>
                      <a:srgbClr val="FF0000"/>
                    </a:solidFill>
                    <a:latin typeface="Calibri" panose="020F0502020204030204"/>
                  </a:rPr>
                  <a:t>aximum </a:t>
                </a:r>
                <a:r>
                  <a:rPr lang="en-US" b="1" dirty="0">
                    <a:solidFill>
                      <a:srgbClr val="FF0000"/>
                    </a:solidFill>
                    <a:latin typeface="Calibri" panose="020F0502020204030204"/>
                  </a:rPr>
                  <a:t>magnet cryostat diameter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  <a:latin typeface="Calibri" panose="020F0502020204030204"/>
                  </a:rPr>
                  <a:t>1200 mm</a:t>
                </a:r>
              </a:p>
              <a:p>
                <a:pPr marL="678942" lvl="1" indent="-342900" defTabSz="342900">
                  <a:buClrTx/>
                  <a:defRPr/>
                </a:pPr>
                <a:r>
                  <a:rPr lang="en-US" b="1" dirty="0">
                    <a:solidFill>
                      <a:srgbClr val="FF0000"/>
                    </a:solidFill>
                    <a:latin typeface="Calibri" panose="020F0502020204030204"/>
                  </a:rPr>
                  <a:t>m</a:t>
                </a:r>
                <a:r>
                  <a:rPr lang="en-US" b="1" dirty="0" smtClean="0">
                    <a:solidFill>
                      <a:srgbClr val="FF0000"/>
                    </a:solidFill>
                    <a:latin typeface="Calibri" panose="020F0502020204030204"/>
                  </a:rPr>
                  <a:t>aximum </a:t>
                </a:r>
                <a:r>
                  <a:rPr lang="en-US" b="1" dirty="0">
                    <a:solidFill>
                      <a:srgbClr val="FF0000"/>
                    </a:solidFill>
                    <a:latin typeface="Calibri" panose="020F0502020204030204"/>
                  </a:rPr>
                  <a:t>QRL diameter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  <a:latin typeface="Calibri" panose="020F0502020204030204"/>
                  </a:rPr>
                  <a:t>830 mm</a:t>
                </a:r>
              </a:p>
            </p:txBody>
          </p:sp>
        </mc:Choice>
        <mc:Fallback xmlns="">
          <p:sp>
            <p:nvSpPr>
              <p:cNvPr id="10" name="Content Placeholder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00920"/>
                <a:ext cx="5364088" cy="1658436"/>
              </a:xfrm>
              <a:prstGeom prst="rect">
                <a:avLst/>
              </a:prstGeom>
              <a:blipFill>
                <a:blip r:embed="rId5"/>
                <a:stretch>
                  <a:fillRect t="-2941" r="-2727" b="-856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369041" y="6334489"/>
            <a:ext cx="2448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V. Mertens, M. Benedikt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7355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3612" y="13768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  16 T dipole design evolution</a:t>
            </a: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76" y="84142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3728" y="144188"/>
            <a:ext cx="994382" cy="477806"/>
          </a:xfrm>
          <a:prstGeom prst="rect">
            <a:avLst/>
          </a:prstGeom>
          <a:solidFill>
            <a:srgbClr val="0C377B"/>
          </a:solidFill>
        </p:spPr>
      </p:pic>
      <p:grpSp>
        <p:nvGrpSpPr>
          <p:cNvPr id="2" name="Group 1"/>
          <p:cNvGrpSpPr/>
          <p:nvPr/>
        </p:nvGrpSpPr>
        <p:grpSpPr>
          <a:xfrm>
            <a:off x="294866" y="2238130"/>
            <a:ext cx="4009904" cy="4027546"/>
            <a:chOff x="294866" y="2238130"/>
            <a:chExt cx="3359032" cy="3327156"/>
          </a:xfrm>
        </p:grpSpPr>
        <p:pic>
          <p:nvPicPr>
            <p:cNvPr id="32" name="Picture 31" descr="Block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0051" y="3371930"/>
              <a:ext cx="1871100" cy="97391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3" name="Group 32"/>
            <p:cNvGrpSpPr>
              <a:grpSpLocks noChangeAspect="1"/>
            </p:cNvGrpSpPr>
            <p:nvPr/>
          </p:nvGrpSpPr>
          <p:grpSpPr bwMode="auto">
            <a:xfrm>
              <a:off x="1521632" y="2412120"/>
              <a:ext cx="1871100" cy="964140"/>
              <a:chOff x="0" y="0"/>
              <a:chExt cx="58150" cy="30522"/>
            </a:xfrm>
          </p:grpSpPr>
          <p:pic>
            <p:nvPicPr>
              <p:cNvPr id="34" name="Immagine 17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35"/>
              <a:stretch>
                <a:fillRect/>
              </a:stretch>
            </p:blipFill>
            <p:spPr bwMode="auto">
              <a:xfrm>
                <a:off x="0" y="0"/>
                <a:ext cx="32447" cy="305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1" r="12381"/>
              <a:stretch>
                <a:fillRect/>
              </a:stretch>
            </p:blipFill>
            <p:spPr bwMode="auto">
              <a:xfrm>
                <a:off x="34099" y="1458"/>
                <a:ext cx="24051" cy="261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36" name="Picture 35" descr="Common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4639" y="4357109"/>
              <a:ext cx="1970818" cy="9685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7" name="TextBox 36"/>
            <p:cNvSpPr txBox="1"/>
            <p:nvPr/>
          </p:nvSpPr>
          <p:spPr>
            <a:xfrm>
              <a:off x="306865" y="2651816"/>
              <a:ext cx="1326011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fr-CH" sz="1350" dirty="0" err="1">
                  <a:solidFill>
                    <a:prstClr val="black"/>
                  </a:solidFill>
                  <a:latin typeface="Calibri" panose="020F0502020204030204"/>
                </a:rPr>
                <a:t>Cosine-theta</a:t>
              </a:r>
              <a:r>
                <a:rPr lang="fr-CH" sz="1350" dirty="0">
                  <a:solidFill>
                    <a:prstClr val="black"/>
                  </a:solidFill>
                  <a:latin typeface="Calibri" panose="020F0502020204030204"/>
                </a:rPr>
                <a:t> (</a:t>
              </a:r>
              <a:r>
                <a:rPr lang="fr-CH" sz="1350" dirty="0" err="1">
                  <a:solidFill>
                    <a:prstClr val="black"/>
                  </a:solidFill>
                  <a:latin typeface="Calibri" panose="020F0502020204030204"/>
                </a:rPr>
                <a:t>baseline</a:t>
              </a:r>
              <a:r>
                <a:rPr lang="fr-CH" sz="1350" dirty="0">
                  <a:solidFill>
                    <a:prstClr val="black"/>
                  </a:solidFill>
                  <a:latin typeface="Calibri" panose="020F0502020204030204"/>
                </a:rPr>
                <a:t>)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94866" y="3756275"/>
              <a:ext cx="1519506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fr-CH" sz="1350" dirty="0">
                  <a:solidFill>
                    <a:prstClr val="black"/>
                  </a:solidFill>
                  <a:latin typeface="Calibri" panose="020F0502020204030204"/>
                </a:rPr>
                <a:t>Block-type </a:t>
              </a:r>
              <a:r>
                <a:rPr lang="fr-CH" sz="1350" dirty="0" err="1">
                  <a:solidFill>
                    <a:prstClr val="black"/>
                  </a:solidFill>
                  <a:latin typeface="Calibri" panose="020F0502020204030204"/>
                </a:rPr>
                <a:t>coils</a:t>
              </a:r>
              <a:endParaRPr lang="fr-CH" sz="135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28430" y="4648250"/>
              <a:ext cx="1240724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fr-CH" sz="1350" dirty="0">
                  <a:solidFill>
                    <a:prstClr val="black"/>
                  </a:solidFill>
                  <a:latin typeface="Calibri" panose="020F0502020204030204"/>
                </a:rPr>
                <a:t>Common-</a:t>
              </a:r>
              <a:r>
                <a:rPr lang="fr-CH" sz="1350" dirty="0" err="1">
                  <a:solidFill>
                    <a:prstClr val="black"/>
                  </a:solidFill>
                  <a:latin typeface="Calibri" panose="020F0502020204030204"/>
                </a:rPr>
                <a:t>coils</a:t>
              </a:r>
              <a:endParaRPr lang="fr-CH" sz="135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714077" y="5265204"/>
              <a:ext cx="164552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fr-CH" sz="1350" b="1" dirty="0">
                  <a:solidFill>
                    <a:prstClr val="black"/>
                  </a:solidFill>
                  <a:latin typeface="Calibri" panose="020F0502020204030204"/>
                </a:rPr>
                <a:t>2015                 2017</a:t>
              </a:r>
              <a:endParaRPr lang="en-GB" sz="135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63851" y="2238130"/>
              <a:ext cx="189004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fr-CH" sz="1350" b="1" dirty="0">
                  <a:solidFill>
                    <a:prstClr val="black"/>
                  </a:solidFill>
                  <a:latin typeface="Calibri" panose="020F0502020204030204"/>
                </a:rPr>
                <a:t> 800 mm        600 mm</a:t>
              </a:r>
              <a:endParaRPr lang="en-GB" sz="135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1525582" y="2465354"/>
              <a:ext cx="1012079" cy="0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2686174" y="2465354"/>
              <a:ext cx="691028" cy="1"/>
            </a:xfrm>
            <a:prstGeom prst="straightConnector1">
              <a:avLst/>
            </a:prstGeom>
            <a:ln>
              <a:solidFill>
                <a:schemeClr val="accent6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Content Placeholder 5"/>
          <p:cNvSpPr txBox="1">
            <a:spLocks/>
          </p:cNvSpPr>
          <p:nvPr/>
        </p:nvSpPr>
        <p:spPr>
          <a:xfrm>
            <a:off x="53214" y="1022815"/>
            <a:ext cx="4446777" cy="1658436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342900">
              <a:spcBef>
                <a:spcPts val="0"/>
              </a:spcBef>
              <a:buClrTx/>
              <a:buSzPct val="90000"/>
              <a:defRPr/>
            </a:pPr>
            <a:r>
              <a:rPr lang="en-US" sz="1800" b="1" dirty="0">
                <a:solidFill>
                  <a:srgbClr val="0C377B"/>
                </a:solidFill>
                <a:latin typeface="+mj-lt"/>
              </a:rPr>
              <a:t>Coil optimization and margin 18 </a:t>
            </a:r>
            <a:r>
              <a:rPr lang="en-US" sz="1800" b="1" dirty="0">
                <a:solidFill>
                  <a:srgbClr val="0C377B"/>
                </a:solidFill>
                <a:latin typeface="+mj-lt"/>
                <a:sym typeface="Wingdings" panose="05000000000000000000" pitchFamily="2" charset="2"/>
              </a:rPr>
              <a:t> 14%</a:t>
            </a:r>
            <a:endParaRPr lang="en-US" sz="1800" b="1" dirty="0">
              <a:solidFill>
                <a:srgbClr val="0C377B"/>
              </a:solidFill>
              <a:latin typeface="+mj-lt"/>
            </a:endParaRPr>
          </a:p>
          <a:p>
            <a:pPr defTabSz="342900">
              <a:spcBef>
                <a:spcPts val="0"/>
              </a:spcBef>
              <a:buClrTx/>
              <a:buSzPct val="90000"/>
              <a:defRPr/>
            </a:pPr>
            <a:r>
              <a:rPr lang="en-US" sz="1800" b="1" dirty="0">
                <a:solidFill>
                  <a:srgbClr val="0C377B"/>
                </a:solidFill>
                <a:latin typeface="+mj-lt"/>
              </a:rPr>
              <a:t>Inter-beam distance 250 </a:t>
            </a:r>
            <a:r>
              <a:rPr lang="en-US" sz="1800" b="1" dirty="0">
                <a:solidFill>
                  <a:srgbClr val="0C377B"/>
                </a:solidFill>
                <a:latin typeface="+mj-lt"/>
                <a:sym typeface="Wingdings" panose="05000000000000000000" pitchFamily="2" charset="2"/>
              </a:rPr>
              <a:t> 204 mm</a:t>
            </a:r>
            <a:endParaRPr lang="en-US" sz="1800" b="1" dirty="0">
              <a:solidFill>
                <a:srgbClr val="0C377B"/>
              </a:solidFill>
              <a:latin typeface="+mj-lt"/>
            </a:endParaRPr>
          </a:p>
          <a:p>
            <a:pPr defTabSz="342900">
              <a:spcBef>
                <a:spcPts val="0"/>
              </a:spcBef>
              <a:buClrTx/>
              <a:buSzPct val="90000"/>
              <a:defRPr/>
            </a:pPr>
            <a:r>
              <a:rPr lang="en-US" sz="1800" b="1" dirty="0">
                <a:solidFill>
                  <a:srgbClr val="0C377B"/>
                </a:solidFill>
                <a:latin typeface="+mj-lt"/>
              </a:rPr>
              <a:t>Stray-field &lt; 0.1 T at cryostat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44880" y="1023181"/>
            <a:ext cx="43690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600" b="1" dirty="0">
                <a:solidFill>
                  <a:srgbClr val="0C377B"/>
                </a:solidFill>
                <a:latin typeface="+mj-lt"/>
              </a:rPr>
              <a:t>Half-sector cooling instead of full sector (as for LHC)</a:t>
            </a:r>
          </a:p>
          <a:p>
            <a:pPr defTabSz="685800">
              <a:defRPr/>
            </a:pPr>
            <a:r>
              <a:rPr lang="en-US" sz="1600" b="1" dirty="0">
                <a:solidFill>
                  <a:srgbClr val="0C377B"/>
                </a:solidFill>
                <a:latin typeface="+mj-lt"/>
              </a:rPr>
              <a:t>to limit cross section of cryogenic distribution line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4212105" y="5265204"/>
            <a:ext cx="50346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2000" b="1" dirty="0">
                <a:solidFill>
                  <a:srgbClr val="0C377B"/>
                </a:solidFill>
                <a:latin typeface="+mj-lt"/>
              </a:rPr>
              <a:t>higher heat load and integration limitations:</a:t>
            </a:r>
          </a:p>
          <a:p>
            <a:pPr marL="257175" indent="-257175" defTabSz="685800">
              <a:buSzPct val="200000"/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FF0000"/>
                </a:solidFill>
                <a:latin typeface="+mj-lt"/>
              </a:rPr>
              <a:t>8 additional 1.8 K refrigeration units </a:t>
            </a:r>
            <a:r>
              <a:rPr lang="en-US" sz="2000" b="1" dirty="0" err="1">
                <a:solidFill>
                  <a:srgbClr val="FF0000"/>
                </a:solidFill>
                <a:latin typeface="+mj-lt"/>
              </a:rPr>
              <a:t>wrt</a:t>
            </a:r>
            <a:r>
              <a:rPr lang="en-US" sz="2000" b="1" dirty="0">
                <a:solidFill>
                  <a:srgbClr val="FF0000"/>
                </a:solidFill>
                <a:latin typeface="+mj-lt"/>
              </a:rPr>
              <a:t>. LHC</a:t>
            </a:r>
          </a:p>
          <a:p>
            <a:pPr marL="257175" indent="-257175" defTabSz="685800">
              <a:buSzPct val="200000"/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8 new higher-power 4.5 K </a:t>
            </a:r>
            <a:r>
              <a:rPr lang="en-US" sz="2000" b="1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cryoplants</a:t>
            </a:r>
            <a:endParaRPr lang="en-US" sz="2000" dirty="0">
              <a:solidFill>
                <a:schemeClr val="tx1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04770" y="1843044"/>
            <a:ext cx="4332428" cy="3349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22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200" kern="0" dirty="0">
                <a:latin typeface="Arial"/>
              </a:rPr>
              <a:t> </a:t>
            </a:r>
            <a:r>
              <a:rPr lang="en-US" sz="3200" kern="0" dirty="0" smtClean="0">
                <a:latin typeface="Arial"/>
              </a:rPr>
              <a:t>     </a:t>
            </a:r>
            <a:r>
              <a:rPr lang="en-GB" kern="0" dirty="0" smtClean="0">
                <a:latin typeface="+mn-lt"/>
              </a:rPr>
              <a:t>HE-LHC IR layout</a:t>
            </a:r>
            <a:endParaRPr lang="en-US" kern="0" dirty="0">
              <a:latin typeface="+mn-lt"/>
            </a:endParaRPr>
          </a:p>
        </p:txBody>
      </p:sp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0374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1" t="7349"/>
          <a:stretch/>
        </p:blipFill>
        <p:spPr>
          <a:xfrm rot="16200000">
            <a:off x="581430" y="263669"/>
            <a:ext cx="5877925" cy="6933455"/>
          </a:xfrm>
          <a:prstGeom prst="rect">
            <a:avLst/>
          </a:prstGeom>
        </p:spPr>
      </p:pic>
      <p:sp>
        <p:nvSpPr>
          <p:cNvPr id="7" name="Content Placeholder 1"/>
          <p:cNvSpPr txBox="1">
            <a:spLocks/>
          </p:cNvSpPr>
          <p:nvPr/>
        </p:nvSpPr>
        <p:spPr>
          <a:xfrm>
            <a:off x="7471694" y="908720"/>
            <a:ext cx="1708817" cy="108012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GB" sz="1800" b="1" dirty="0">
                <a:solidFill>
                  <a:srgbClr val="FF0000"/>
                </a:solidFill>
                <a:latin typeface="+mj-lt"/>
              </a:rPr>
              <a:t>triplet lengths</a:t>
            </a:r>
            <a:r>
              <a:rPr lang="en-GB" sz="1800" b="1" dirty="0" smtClean="0">
                <a:solidFill>
                  <a:srgbClr val="FF0000"/>
                </a:solidFill>
                <a:latin typeface="+mj-lt"/>
              </a:rPr>
              <a:t>:</a:t>
            </a:r>
          </a:p>
          <a:p>
            <a:pPr marL="0" indent="0">
              <a:buNone/>
              <a:defRPr/>
            </a:pPr>
            <a:r>
              <a:rPr lang="en-GB" sz="1800" b="1" dirty="0" smtClean="0">
                <a:solidFill>
                  <a:srgbClr val="FF0000"/>
                </a:solidFill>
                <a:latin typeface="+mj-lt"/>
              </a:rPr>
              <a:t>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1800" b="1" dirty="0">
                <a:solidFill>
                  <a:srgbClr val="4472C4">
                    <a:lumMod val="50000"/>
                  </a:srgbClr>
                </a:solidFill>
                <a:latin typeface="Calibri Light" panose="020F0302020204030204"/>
              </a:rPr>
              <a:t>LHC: 30.4 </a:t>
            </a:r>
            <a:r>
              <a:rPr lang="en-US" sz="1800" b="1" dirty="0" smtClean="0">
                <a:solidFill>
                  <a:srgbClr val="4472C4">
                    <a:lumMod val="50000"/>
                  </a:srgbClr>
                </a:solidFill>
                <a:latin typeface="Calibri Light" panose="020F0302020204030204"/>
              </a:rPr>
              <a:t>m</a:t>
            </a:r>
            <a:endParaRPr lang="en-GB" sz="1800" b="1" dirty="0">
              <a:solidFill>
                <a:srgbClr val="4472C4">
                  <a:lumMod val="50000"/>
                </a:srgbClr>
              </a:solidFill>
              <a:latin typeface="Calibri Light" panose="020F0302020204030204"/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endParaRPr lang="en-US" sz="1800" b="1" dirty="0" smtClean="0">
              <a:solidFill>
                <a:srgbClr val="4472C4">
                  <a:lumMod val="50000"/>
                </a:srgbClr>
              </a:solidFill>
              <a:latin typeface="Calibri Light" panose="020F0302020204030204"/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endParaRPr lang="en-US" sz="1800" b="1" dirty="0">
              <a:solidFill>
                <a:srgbClr val="4472C4">
                  <a:lumMod val="50000"/>
                </a:srgbClr>
              </a:solidFill>
              <a:latin typeface="Calibri Light" panose="020F0302020204030204"/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endParaRPr lang="en-US" sz="1800" b="1" dirty="0" smtClean="0">
              <a:solidFill>
                <a:srgbClr val="4472C4">
                  <a:lumMod val="50000"/>
                </a:srgbClr>
              </a:solidFill>
              <a:latin typeface="Calibri Light" panose="020F0302020204030204"/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endParaRPr lang="en-US" sz="1800" b="1" dirty="0">
              <a:solidFill>
                <a:srgbClr val="4472C4">
                  <a:lumMod val="50000"/>
                </a:srgbClr>
              </a:solidFill>
              <a:latin typeface="Calibri Light" panose="020F0302020204030204"/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endParaRPr lang="en-US" sz="1800" b="1" dirty="0" smtClean="0">
              <a:solidFill>
                <a:srgbClr val="4472C4">
                  <a:lumMod val="50000"/>
                </a:srgbClr>
              </a:solidFill>
              <a:latin typeface="Calibri Light" panose="020F0302020204030204"/>
            </a:endParaRPr>
          </a:p>
          <a:p>
            <a:pPr marL="0" lvl="0" indent="0">
              <a:spcBef>
                <a:spcPts val="0"/>
              </a:spcBef>
              <a:buNone/>
              <a:defRPr/>
            </a:pPr>
            <a:r>
              <a:rPr lang="en-US" sz="1800" b="1" dirty="0" smtClean="0">
                <a:solidFill>
                  <a:srgbClr val="4472C4">
                    <a:lumMod val="50000"/>
                  </a:srgbClr>
                </a:solidFill>
                <a:latin typeface="Calibri Light" panose="020F0302020204030204"/>
              </a:rPr>
              <a:t>HL-LHC</a:t>
            </a:r>
            <a:r>
              <a:rPr lang="en-US" sz="1800" b="1" dirty="0">
                <a:solidFill>
                  <a:srgbClr val="4472C4">
                    <a:lumMod val="50000"/>
                  </a:srgbClr>
                </a:solidFill>
                <a:latin typeface="Calibri Light" panose="020F0302020204030204"/>
              </a:rPr>
              <a:t>: 41. </a:t>
            </a:r>
            <a:r>
              <a:rPr lang="en-US" sz="1800" b="1" dirty="0" smtClean="0">
                <a:solidFill>
                  <a:srgbClr val="4472C4">
                    <a:lumMod val="50000"/>
                  </a:srgbClr>
                </a:solidFill>
                <a:latin typeface="Calibri Light" panose="020F0302020204030204"/>
              </a:rPr>
              <a:t>8 m</a:t>
            </a:r>
            <a:endParaRPr lang="en-US" sz="1800" b="1" dirty="0">
              <a:solidFill>
                <a:srgbClr val="4472C4">
                  <a:lumMod val="50000"/>
                </a:srgbClr>
              </a:solidFill>
              <a:latin typeface="Calibri Light" panose="020F0302020204030204"/>
            </a:endParaRPr>
          </a:p>
          <a:p>
            <a:pPr marL="0" indent="0">
              <a:buNone/>
              <a:defRPr/>
            </a:pPr>
            <a:endParaRPr lang="en-GB" sz="1800" b="1" dirty="0">
              <a:solidFill>
                <a:srgbClr val="FF0000"/>
              </a:solidFill>
              <a:latin typeface="+mj-lt"/>
            </a:endParaRPr>
          </a:p>
          <a:p>
            <a:pPr marL="0" indent="0">
              <a:buNone/>
              <a:defRPr/>
            </a:pPr>
            <a:endParaRPr lang="en-GB" sz="1800" b="1" dirty="0" smtClean="0">
              <a:solidFill>
                <a:srgbClr val="FF0000"/>
              </a:solidFill>
              <a:latin typeface="+mj-lt"/>
            </a:endParaRPr>
          </a:p>
          <a:p>
            <a:pPr marL="0" indent="0">
              <a:buNone/>
              <a:defRPr/>
            </a:pPr>
            <a:endParaRPr lang="en-US" sz="1800" b="1" dirty="0" smtClean="0">
              <a:solidFill>
                <a:srgbClr val="FF0000"/>
              </a:solidFill>
              <a:latin typeface="+mj-lt"/>
            </a:endParaRPr>
          </a:p>
          <a:p>
            <a:pPr marL="0" indent="0">
              <a:buNone/>
              <a:defRPr/>
            </a:pPr>
            <a:endParaRPr lang="en-GB" sz="1800" b="1" dirty="0">
              <a:solidFill>
                <a:srgbClr val="FF0000"/>
              </a:solidFill>
              <a:latin typeface="+mj-lt"/>
            </a:endParaRPr>
          </a:p>
          <a:p>
            <a:pPr marL="0" indent="0">
              <a:buNone/>
              <a:defRPr/>
            </a:pPr>
            <a:r>
              <a:rPr lang="en-GB" sz="1800" b="1" dirty="0" smtClean="0">
                <a:solidFill>
                  <a:srgbClr val="FF0000"/>
                </a:solidFill>
                <a:latin typeface="+mj-lt"/>
              </a:rPr>
              <a:t>HE-LHC</a:t>
            </a:r>
            <a:r>
              <a:rPr lang="en-GB" sz="1800" b="1" dirty="0">
                <a:solidFill>
                  <a:srgbClr val="FF0000"/>
                </a:solidFill>
                <a:latin typeface="+mj-lt"/>
              </a:rPr>
              <a:t>: 56 m </a:t>
            </a:r>
            <a:r>
              <a:rPr lang="en-GB" sz="1800" dirty="0">
                <a:solidFill>
                  <a:prstClr val="black"/>
                </a:solidFill>
                <a:latin typeface="+mj-lt"/>
              </a:rPr>
              <a:t>(13.5 </a:t>
            </a:r>
            <a:r>
              <a:rPr lang="en-GB" sz="1800" dirty="0" err="1" smtClean="0">
                <a:solidFill>
                  <a:prstClr val="black"/>
                </a:solidFill>
                <a:latin typeface="+mj-lt"/>
              </a:rPr>
              <a:t>TeV</a:t>
            </a:r>
            <a:r>
              <a:rPr lang="en-GB" sz="1800" dirty="0" smtClean="0">
                <a:solidFill>
                  <a:prstClr val="black"/>
                </a:solidFill>
                <a:latin typeface="+mj-lt"/>
              </a:rPr>
              <a:t>); </a:t>
            </a:r>
          </a:p>
          <a:p>
            <a:pPr marL="0" indent="0">
              <a:buNone/>
              <a:defRPr/>
            </a:pPr>
            <a:endParaRPr lang="en-GB" sz="1800" b="1" dirty="0" smtClean="0">
              <a:solidFill>
                <a:srgbClr val="4472C4">
                  <a:lumMod val="50000"/>
                </a:srgbClr>
              </a:solidFill>
              <a:latin typeface="+mj-lt"/>
            </a:endParaRPr>
          </a:p>
          <a:p>
            <a:pPr marL="0" indent="0">
              <a:buNone/>
              <a:defRPr/>
            </a:pPr>
            <a:r>
              <a:rPr lang="en-GB" sz="1800" b="1" dirty="0" smtClean="0">
                <a:solidFill>
                  <a:srgbClr val="4472C4">
                    <a:lumMod val="50000"/>
                  </a:srgbClr>
                </a:solidFill>
                <a:latin typeface="+mj-lt"/>
              </a:rPr>
              <a:t>ca</a:t>
            </a:r>
            <a:r>
              <a:rPr lang="en-GB" sz="1800" b="1" dirty="0">
                <a:solidFill>
                  <a:srgbClr val="4472C4">
                    <a:lumMod val="50000"/>
                  </a:srgbClr>
                </a:solidFill>
                <a:latin typeface="+mj-lt"/>
              </a:rPr>
              <a:t>. </a:t>
            </a:r>
            <a:r>
              <a:rPr lang="en-GB" sz="1800" b="1" dirty="0" smtClean="0">
                <a:solidFill>
                  <a:srgbClr val="4472C4">
                    <a:lumMod val="50000"/>
                  </a:srgbClr>
                </a:solidFill>
                <a:latin typeface="+mj-lt"/>
              </a:rPr>
              <a:t>11 </a:t>
            </a:r>
            <a:r>
              <a:rPr lang="en-GB" sz="1800" b="1" dirty="0">
                <a:solidFill>
                  <a:srgbClr val="4472C4">
                    <a:lumMod val="50000"/>
                  </a:srgbClr>
                </a:solidFill>
                <a:latin typeface="+mj-lt"/>
              </a:rPr>
              <a:t>m </a:t>
            </a:r>
            <a:endParaRPr lang="en-GB" sz="1800" b="1" dirty="0" smtClean="0">
              <a:solidFill>
                <a:srgbClr val="4472C4">
                  <a:lumMod val="50000"/>
                </a:srgbClr>
              </a:solidFill>
              <a:latin typeface="+mj-lt"/>
            </a:endParaRPr>
          </a:p>
          <a:p>
            <a:pPr marL="0" indent="0">
              <a:buNone/>
              <a:defRPr/>
            </a:pPr>
            <a:r>
              <a:rPr lang="en-GB" sz="1800" b="1" dirty="0" smtClean="0">
                <a:solidFill>
                  <a:srgbClr val="4472C4">
                    <a:lumMod val="50000"/>
                  </a:srgbClr>
                </a:solidFill>
                <a:latin typeface="+mj-lt"/>
              </a:rPr>
              <a:t>for </a:t>
            </a:r>
            <a:r>
              <a:rPr lang="en-GB" sz="1800" b="1" dirty="0">
                <a:solidFill>
                  <a:srgbClr val="4472C4">
                    <a:lumMod val="50000"/>
                  </a:srgbClr>
                </a:solidFill>
                <a:latin typeface="+mj-lt"/>
              </a:rPr>
              <a:t>crab cavities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328" y="6488668"/>
            <a:ext cx="2026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L. van </a:t>
            </a:r>
            <a:r>
              <a:rPr lang="en-US" dirty="0" err="1" smtClean="0"/>
              <a:t>Riesen</a:t>
            </a:r>
            <a:r>
              <a:rPr lang="en-US" dirty="0" smtClean="0"/>
              <a:t> </a:t>
            </a:r>
            <a:r>
              <a:rPr lang="en-US" dirty="0" err="1" smtClean="0"/>
              <a:t>Haupt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950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sz="3200" kern="0" dirty="0">
                <a:latin typeface="Arial"/>
              </a:rPr>
              <a:t> </a:t>
            </a:r>
            <a:r>
              <a:rPr lang="en-US" sz="3200" kern="0" dirty="0" smtClean="0">
                <a:latin typeface="Arial"/>
              </a:rPr>
              <a:t>     </a:t>
            </a:r>
            <a:r>
              <a:rPr lang="en-GB" sz="3200" kern="0" dirty="0" smtClean="0">
                <a:latin typeface="+mn-lt"/>
              </a:rPr>
              <a:t>HE-LHC IR optics &amp; triplet shielding </a:t>
            </a:r>
            <a:endParaRPr lang="en-US" sz="3200" kern="0" dirty="0">
              <a:latin typeface="+mn-lt"/>
            </a:endParaRPr>
          </a:p>
        </p:txBody>
      </p:sp>
      <p:pic>
        <p:nvPicPr>
          <p:cNvPr id="10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70374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Content Placeholder 1"/>
          <p:cNvSpPr txBox="1">
            <a:spLocks/>
          </p:cNvSpPr>
          <p:nvPr/>
        </p:nvSpPr>
        <p:spPr bwMode="auto">
          <a:xfrm>
            <a:off x="5560348" y="3888696"/>
            <a:ext cx="3264927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457167" indent="-457167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4267" b="1">
                <a:solidFill>
                  <a:srgbClr val="000099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990526" indent="-380972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3733" b="1">
                <a:solidFill>
                  <a:srgbClr val="FF3300"/>
                </a:solidFill>
                <a:latin typeface="+mn-lt"/>
                <a:ea typeface="ＭＳ Ｐゴシック" charset="-128"/>
              </a:defRPr>
            </a:lvl2pPr>
            <a:lvl3pPr marL="1523886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 b="1">
                <a:solidFill>
                  <a:srgbClr val="000000"/>
                </a:solidFill>
                <a:latin typeface="+mn-lt"/>
                <a:ea typeface="ＭＳ Ｐゴシック" charset="-128"/>
              </a:defRPr>
            </a:lvl3pPr>
            <a:lvl4pPr marL="2133441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667" b="1">
                <a:solidFill>
                  <a:srgbClr val="800080"/>
                </a:solidFill>
                <a:latin typeface="+mn-lt"/>
                <a:ea typeface="ＭＳ Ｐゴシック" charset="-128"/>
              </a:defRPr>
            </a:lvl4pPr>
            <a:lvl5pPr marL="2742994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 b="1">
                <a:solidFill>
                  <a:srgbClr val="00CC00"/>
                </a:solidFill>
                <a:latin typeface="+mn-lt"/>
                <a:ea typeface="ＭＳ Ｐゴシック" charset="-128"/>
              </a:defRPr>
            </a:lvl5pPr>
            <a:lvl6pPr marL="3352548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 b="1">
                <a:solidFill>
                  <a:srgbClr val="00CC00"/>
                </a:solidFill>
                <a:latin typeface="+mn-lt"/>
              </a:defRPr>
            </a:lvl6pPr>
            <a:lvl7pPr marL="3962104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 b="1">
                <a:solidFill>
                  <a:srgbClr val="00CC00"/>
                </a:solidFill>
                <a:latin typeface="+mn-lt"/>
              </a:defRPr>
            </a:lvl7pPr>
            <a:lvl8pPr marL="4571658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 b="1">
                <a:solidFill>
                  <a:srgbClr val="00CC00"/>
                </a:solidFill>
                <a:latin typeface="+mn-lt"/>
              </a:defRPr>
            </a:lvl8pPr>
            <a:lvl9pPr marL="5181212" indent="-304776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667" b="1">
                <a:solidFill>
                  <a:srgbClr val="00CC00"/>
                </a:solidFill>
                <a:latin typeface="+mn-lt"/>
              </a:defRPr>
            </a:lvl9pPr>
          </a:lstStyle>
          <a:p>
            <a:pPr marL="0" indent="0" algn="ctr">
              <a:buNone/>
              <a:defRPr/>
            </a:pPr>
            <a:r>
              <a:rPr lang="en-US" sz="2400" kern="0" dirty="0">
                <a:solidFill>
                  <a:srgbClr val="0C377B"/>
                </a:solidFill>
                <a:latin typeface="+mj-lt"/>
              </a:rPr>
              <a:t>General optics design work ongoing for HE LHC with focus </a:t>
            </a:r>
            <a:r>
              <a:rPr lang="en-US" sz="2400" kern="0" dirty="0" smtClean="0">
                <a:solidFill>
                  <a:srgbClr val="0C377B"/>
                </a:solidFill>
                <a:latin typeface="+mj-lt"/>
              </a:rPr>
              <a:t>on: </a:t>
            </a:r>
            <a:r>
              <a:rPr lang="en-US" sz="2400" kern="0" dirty="0">
                <a:solidFill>
                  <a:srgbClr val="0C377B"/>
                </a:solidFill>
                <a:latin typeface="+mj-lt"/>
              </a:rPr>
              <a:t>injection (energy), field quality, physical &amp; dynamic aperture, </a:t>
            </a:r>
            <a:r>
              <a:rPr lang="en-US" sz="2400" kern="0" dirty="0" smtClean="0">
                <a:solidFill>
                  <a:srgbClr val="0C377B"/>
                </a:solidFill>
                <a:latin typeface="+mj-lt"/>
              </a:rPr>
              <a:t>protection</a:t>
            </a:r>
            <a:endParaRPr lang="en-US" sz="2400" kern="0" dirty="0">
              <a:solidFill>
                <a:srgbClr val="0C377B"/>
              </a:solidFill>
              <a:latin typeface="+mj-lt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8" t="4445" r="14037" b="8711"/>
          <a:stretch/>
        </p:blipFill>
        <p:spPr bwMode="auto">
          <a:xfrm>
            <a:off x="47328" y="3564660"/>
            <a:ext cx="5169310" cy="298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344288" y="4644780"/>
            <a:ext cx="1655368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ct val="20000"/>
              </a:spcBef>
              <a:defRPr/>
            </a:pPr>
            <a:r>
              <a:rPr lang="en-US" sz="1600" dirty="0">
                <a:solidFill>
                  <a:srgbClr val="000099"/>
                </a:solidFill>
                <a:latin typeface="Calibri"/>
              </a:rPr>
              <a:t>collision optics </a:t>
            </a:r>
            <a:endParaRPr lang="en-US" sz="1600" dirty="0" smtClean="0">
              <a:solidFill>
                <a:srgbClr val="000099"/>
              </a:solidFill>
              <a:latin typeface="Calibri"/>
            </a:endParaRPr>
          </a:p>
          <a:p>
            <a:pPr marL="0" lvl="1">
              <a:spcBef>
                <a:spcPct val="20000"/>
              </a:spcBef>
              <a:defRPr/>
            </a:pPr>
            <a:r>
              <a:rPr lang="en-US" sz="1600" dirty="0" smtClean="0">
                <a:solidFill>
                  <a:srgbClr val="000099"/>
                </a:solidFill>
                <a:latin typeface="Calibri"/>
              </a:rPr>
              <a:t>with </a:t>
            </a:r>
            <a:r>
              <a:rPr lang="en-US" sz="1600" dirty="0">
                <a:solidFill>
                  <a:srgbClr val="000099"/>
                </a:solidFill>
                <a:latin typeface="Symbol" panose="05050102010706020507" pitchFamily="18" charset="2"/>
              </a:rPr>
              <a:t>b</a:t>
            </a:r>
            <a:r>
              <a:rPr lang="en-US" sz="1600" dirty="0">
                <a:solidFill>
                  <a:srgbClr val="000099"/>
                </a:solidFill>
                <a:latin typeface="Calibri"/>
              </a:rPr>
              <a:t>*=0.25 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31704" y="4140724"/>
            <a:ext cx="16928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>
              <a:defRPr/>
            </a:pPr>
            <a:r>
              <a:rPr lang="en-US" i="1" dirty="0">
                <a:solidFill>
                  <a:prstClr val="black"/>
                </a:solidFill>
                <a:latin typeface="Calibri"/>
              </a:rPr>
              <a:t>l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* = 23 m,</a:t>
            </a:r>
          </a:p>
          <a:p>
            <a:pPr defTabSz="457200"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TAS 1.8 m long </a:t>
            </a:r>
          </a:p>
          <a:p>
            <a:pPr defTabSz="457200"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(as for HL-LHC,</a:t>
            </a:r>
          </a:p>
          <a:p>
            <a:pPr defTabSz="457200"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different radius)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1"/>
              <p:cNvSpPr txBox="1">
                <a:spLocks/>
              </p:cNvSpPr>
              <p:nvPr/>
            </p:nvSpPr>
            <p:spPr bwMode="auto">
              <a:xfrm>
                <a:off x="179512" y="1153314"/>
                <a:ext cx="3600400" cy="18076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457167" indent="-457167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4267" b="1">
                    <a:solidFill>
                      <a:srgbClr val="000099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1pPr>
                <a:lvl2pPr marL="990526" indent="-380972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3733" b="1">
                    <a:solidFill>
                      <a:srgbClr val="FF3300"/>
                    </a:solidFill>
                    <a:latin typeface="+mn-lt"/>
                    <a:ea typeface="ＭＳ Ｐゴシック" charset="-128"/>
                  </a:defRPr>
                </a:lvl2pPr>
                <a:lvl3pPr marL="1523886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b="1">
                    <a:solidFill>
                      <a:srgbClr val="000000"/>
                    </a:solidFill>
                    <a:latin typeface="+mn-lt"/>
                    <a:ea typeface="ＭＳ Ｐゴシック" charset="-128"/>
                  </a:defRPr>
                </a:lvl3pPr>
                <a:lvl4pPr marL="2133441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2667" b="1">
                    <a:solidFill>
                      <a:srgbClr val="800080"/>
                    </a:solidFill>
                    <a:latin typeface="+mn-lt"/>
                    <a:ea typeface="ＭＳ Ｐゴシック" charset="-128"/>
                  </a:defRPr>
                </a:lvl4pPr>
                <a:lvl5pPr marL="2742994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667" b="1">
                    <a:solidFill>
                      <a:srgbClr val="00CC00"/>
                    </a:solidFill>
                    <a:latin typeface="+mn-lt"/>
                    <a:ea typeface="ＭＳ Ｐゴシック" charset="-128"/>
                  </a:defRPr>
                </a:lvl5pPr>
                <a:lvl6pPr marL="3352548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667" b="1">
                    <a:solidFill>
                      <a:srgbClr val="00CC00"/>
                    </a:solidFill>
                    <a:latin typeface="+mn-lt"/>
                  </a:defRPr>
                </a:lvl6pPr>
                <a:lvl7pPr marL="3962104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667" b="1">
                    <a:solidFill>
                      <a:srgbClr val="00CC00"/>
                    </a:solidFill>
                    <a:latin typeface="+mn-lt"/>
                  </a:defRPr>
                </a:lvl7pPr>
                <a:lvl8pPr marL="4571658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667" b="1">
                    <a:solidFill>
                      <a:srgbClr val="00CC00"/>
                    </a:solidFill>
                    <a:latin typeface="+mn-lt"/>
                  </a:defRPr>
                </a:lvl8pPr>
                <a:lvl9pPr marL="5181212" indent="-304776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2667" b="1">
                    <a:solidFill>
                      <a:srgbClr val="00CC00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  <a:defRPr/>
                </a:pPr>
                <a:r>
                  <a:rPr lang="en-US" sz="2000" kern="0" dirty="0" err="1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r</a:t>
                </a:r>
                <a:r>
                  <a:rPr lang="en-US" sz="2000" kern="0" dirty="0" err="1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riplet</a:t>
                </a:r>
                <a:r>
                  <a:rPr lang="en-US" sz="2000" kern="0" dirty="0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 quadrupole design with 2 cm inner tungsten shielding</a:t>
                </a:r>
              </a:p>
              <a:p>
                <a:pPr marL="0" indent="0">
                  <a:buNone/>
                  <a:defRPr/>
                </a:pPr>
                <a:r>
                  <a:rPr lang="en-US" sz="2000" kern="0" dirty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f</a:t>
                </a:r>
                <a:r>
                  <a:rPr lang="en-US" sz="2000" kern="0" dirty="0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or 10 ab</a:t>
                </a:r>
                <a:r>
                  <a:rPr lang="en-US" sz="2000" kern="0" baseline="30000" dirty="0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-1</a:t>
                </a:r>
                <a:r>
                  <a:rPr lang="en-GB" sz="2000" kern="0" dirty="0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 integral </a:t>
                </a:r>
                <a:r>
                  <a:rPr lang="en-GB" sz="2000" kern="0" dirty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luminosity</a:t>
                </a:r>
                <a:r>
                  <a:rPr lang="en-GB" sz="2000" kern="0" dirty="0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: </a:t>
                </a:r>
                <a14:m>
                  <m:oMath xmlns:m="http://schemas.openxmlformats.org/officeDocument/2006/math">
                    <m:r>
                      <a:rPr lang="en-GB" sz="2000" i="1" kern="0" dirty="0" smtClean="0">
                        <a:solidFill>
                          <a:srgbClr val="4472C4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000" kern="0" dirty="0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40 </a:t>
                </a:r>
                <a:r>
                  <a:rPr lang="en-GB" sz="2000" kern="0" dirty="0" err="1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MGy</a:t>
                </a:r>
                <a:r>
                  <a:rPr lang="en-GB" sz="2000" kern="0" dirty="0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 </a:t>
                </a:r>
                <a:r>
                  <a:rPr lang="en-GB" sz="2000" kern="0" dirty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peak </a:t>
                </a:r>
                <a:r>
                  <a:rPr lang="en-GB" sz="2000" kern="0" dirty="0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dose </a:t>
                </a:r>
                <a:r>
                  <a:rPr lang="en-GB" sz="2000" b="0" kern="0" dirty="0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(</a:t>
                </a:r>
                <a:r>
                  <a:rPr lang="en-GB" sz="2000" b="0" kern="0" dirty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peak at Q3 can be reduced </a:t>
                </a:r>
                <a:r>
                  <a:rPr lang="en-GB" sz="2000" b="0" kern="0" dirty="0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w </a:t>
                </a:r>
                <a:r>
                  <a:rPr lang="en-GB" sz="2000" b="0" kern="0" dirty="0" err="1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addt’l</a:t>
                </a:r>
                <a:r>
                  <a:rPr lang="en-GB" sz="2000" b="0" kern="0" dirty="0" smtClean="0">
                    <a:solidFill>
                      <a:srgbClr val="4472C4">
                        <a:lumMod val="50000"/>
                      </a:srgbClr>
                    </a:solidFill>
                    <a:latin typeface="+mj-lt"/>
                  </a:rPr>
                  <a:t> shielding)</a:t>
                </a:r>
                <a:endParaRPr lang="en-GB" sz="2000" b="0" kern="0" dirty="0">
                  <a:solidFill>
                    <a:srgbClr val="4472C4">
                      <a:lumMod val="50000"/>
                    </a:srgb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18" name="Content Placeholder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9512" y="1153314"/>
                <a:ext cx="3600400" cy="1807634"/>
              </a:xfrm>
              <a:prstGeom prst="rect">
                <a:avLst/>
              </a:prstGeom>
              <a:blipFill>
                <a:blip r:embed="rId5"/>
                <a:stretch>
                  <a:fillRect l="-1692" t="-1684" b="-15488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Content Placeholder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38"/>
          <a:stretch/>
        </p:blipFill>
        <p:spPr bwMode="auto">
          <a:xfrm>
            <a:off x="3805903" y="936236"/>
            <a:ext cx="5154758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43353" y="3387362"/>
            <a:ext cx="1197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J. Abelleira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47328" y="6488668"/>
            <a:ext cx="2026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L. van </a:t>
            </a:r>
            <a:r>
              <a:rPr lang="en-US" dirty="0" err="1" smtClean="0"/>
              <a:t>Riesen</a:t>
            </a:r>
            <a:r>
              <a:rPr lang="en-US" dirty="0" smtClean="0"/>
              <a:t> </a:t>
            </a:r>
            <a:r>
              <a:rPr lang="en-US" dirty="0" err="1" smtClean="0"/>
              <a:t>Haupt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313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/>
          </p:nvPr>
        </p:nvGraphicFramePr>
        <p:xfrm>
          <a:off x="0" y="800100"/>
          <a:ext cx="9098160" cy="57103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959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1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01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3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529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748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84732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Parameter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Unit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SPPC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FCC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PreCDR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“CDR”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“Ultimate”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Circumference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km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54.4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c.m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.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energy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TeV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70.6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75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125-150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d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ipole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f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ield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T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12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20-24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16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njection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energy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TeV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2.1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2.1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4.2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3.3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#IPs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endParaRPr lang="zh-CN" sz="1800" kern="1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luminosity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per IP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US" sz="1800" kern="0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35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 cm</a:t>
                      </a:r>
                      <a:r>
                        <a:rPr lang="en-US" sz="1800" kern="0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-2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1800" kern="0" baseline="300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-1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3.0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norm. emittance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Symbol" panose="05050102010706020507" pitchFamily="18" charset="2"/>
                          <a:ea typeface="宋体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US" altLang="zh-CN" sz="1800" kern="100" dirty="0" smtClean="0"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4.1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2.4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?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2.2 (0.44)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07427558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IP beta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function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0.75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0.75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1.1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0.3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beam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current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A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0.7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0.5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unch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separation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ns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 (5)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25 (5)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4732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b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unch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population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en-GB" altLang="zh-CN" sz="1800" kern="1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n-GB" altLang="zh-CN" sz="1800" kern="100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zh-CN" sz="1800" kern="100" baseline="300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1.5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 (0.2)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1.0 (0.2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439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SR power /beam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MW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2.1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1.1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2.5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4396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SR 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heat 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load/</a:t>
                      </a:r>
                      <a:r>
                        <a:rPr lang="en-US" sz="1800" kern="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ap</a:t>
                      </a:r>
                      <a:r>
                        <a:rPr lang="en-US" sz="1800" kern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 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W/m</a:t>
                      </a:r>
                      <a:endParaRPr lang="zh-CN" sz="1800" kern="100" dirty="0"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45 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13</a:t>
                      </a:r>
                      <a:endParaRPr lang="zh-CN" sz="1800" kern="100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-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altLang="zh-CN" sz="1800" kern="1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/>
                          <a:cs typeface="Arial" panose="020B0604020202020204" pitchFamily="34" charset="0"/>
                        </a:rPr>
                        <a:t>30</a:t>
                      </a:r>
                      <a:endParaRPr lang="zh-CN" sz="1800" kern="1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9144000" cy="800100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SPPC main parameters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ymbol" panose="05050102010706020507" pitchFamily="18" charset="2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61684" y="6488668"/>
            <a:ext cx="89036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J. Tang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452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927" y="1032695"/>
            <a:ext cx="5400600" cy="5400600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-18927" y="-55094"/>
            <a:ext cx="9150188" cy="1008000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2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宋体"/>
                <a:cs typeface="Calibri" pitchFamily="34" charset="0"/>
              </a:rPr>
              <a:t>SppC</a:t>
            </a:r>
            <a:r>
              <a:rPr kumimoji="0" lang="en-GB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 Light" panose="020F0302020204030204"/>
                <a:ea typeface="宋体"/>
                <a:cs typeface="Calibri" pitchFamily="34" charset="0"/>
              </a:rPr>
              <a:t> layout 2017</a:t>
            </a:r>
            <a:endParaRPr kumimoji="0" lang="en-GB" sz="44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 Light" panose="020F0302020204030204"/>
              <a:ea typeface="宋体"/>
              <a:cs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80306" y="858539"/>
            <a:ext cx="385095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oexistence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ee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, pp, ep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wo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high-luminosity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pp experiments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t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wo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other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experiments for AA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&amp;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ep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ne (combined) collimation insertion</a:t>
            </a: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ne RF insertion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extraction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insertion 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njection insertion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257175" marR="0" lvl="0" indent="-257175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g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reenfield injector chain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511" y="6251474"/>
            <a:ext cx="40831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circumference: 100 </a:t>
            </a:r>
            <a:r>
              <a:rPr kumimoji="0" lang="de-DE" sz="2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km</a:t>
            </a: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1304" y="1139687"/>
            <a:ext cx="10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91469" y="6488668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Gao, X. Lou, J. Tang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984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412776"/>
            <a:ext cx="7620000" cy="3905250"/>
          </a:xfrm>
        </p:spPr>
      </p:pic>
      <p:sp>
        <p:nvSpPr>
          <p:cNvPr id="5" name="TextBox 4"/>
          <p:cNvSpPr txBox="1"/>
          <p:nvPr/>
        </p:nvSpPr>
        <p:spPr>
          <a:xfrm>
            <a:off x="323528" y="4725144"/>
            <a:ext cx="4896544" cy="19389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p-Linac: proton superconducting linac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p-RCS: proton rapid cycling synchrotron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MSS: Medium-Stage Synchrotron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SS: Super Synchrotron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ahoma" panose="020B0604030504040204" pitchFamily="34" charset="0"/>
              <a:ea typeface="Arial Unicode MS" panose="020B0604020202020204" pitchFamily="34" charset="-122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5373216"/>
            <a:ext cx="3240360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i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on beams: dedicated linac (I-Linac) and RCS (I-RCS)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宋体"/>
                <a:cs typeface="+mj-cs"/>
              </a:rPr>
              <a:t>SppC</a:t>
            </a:r>
            <a:r>
              <a:rPr kumimoji="0" lang="en-US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宋体"/>
                <a:cs typeface="+mj-cs"/>
              </a:rPr>
              <a:t> injector chain</a:t>
            </a:r>
            <a:endParaRPr kumimoji="0" lang="en-US" sz="40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宋体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1304" y="1139687"/>
            <a:ext cx="10903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21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8"/>
          <a:stretch/>
        </p:blipFill>
        <p:spPr>
          <a:xfrm>
            <a:off x="0" y="844062"/>
            <a:ext cx="9144000" cy="6013938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2497015" y="3560876"/>
            <a:ext cx="3259016" cy="55098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625969" y="2145322"/>
            <a:ext cx="3259016" cy="550985"/>
          </a:xfrm>
          <a:prstGeom prst="line">
            <a:avLst/>
          </a:prstGeom>
          <a:ln w="6985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126523" y="2508738"/>
            <a:ext cx="281354" cy="1195754"/>
          </a:xfrm>
          <a:prstGeom prst="straightConnector1">
            <a:avLst/>
          </a:prstGeom>
          <a:ln w="698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289712" y="2905780"/>
            <a:ext cx="4390497" cy="95410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Chinese 10-year R&amp;D target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SPPC collider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53" y="-68261"/>
            <a:ext cx="66902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err="1" smtClean="0">
                <a:solidFill>
                  <a:prstClr val="white"/>
                </a:solidFill>
                <a:latin typeface="Calibri" panose="020F0502020204030204"/>
              </a:rPr>
              <a:t>SppC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wire from Fe-based HTS*</a:t>
            </a:r>
            <a:endParaRPr kumimoji="0" lang="en-GB" sz="40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84985" y="432811"/>
            <a:ext cx="3364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*discovered at TIT/Japan in 2008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833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内容占位符 3"/>
          <p:cNvSpPr>
            <a:spLocks noGrp="1"/>
          </p:cNvSpPr>
          <p:nvPr>
            <p:ph idx="1"/>
          </p:nvPr>
        </p:nvSpPr>
        <p:spPr>
          <a:xfrm>
            <a:off x="323528" y="836712"/>
            <a:ext cx="8568951" cy="219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n-US" altLang="zh-CN" sz="2200" dirty="0" smtClean="0">
                <a:ea typeface="黑体" panose="02010609060101010101" pitchFamily="49" charset="-122"/>
              </a:rPr>
              <a:t>In October 2016, A consortium for High-temperature superconducting materials, industrialization and applications was </a:t>
            </a:r>
            <a:r>
              <a:rPr lang="en-US" altLang="zh-CN" sz="2200" dirty="0">
                <a:ea typeface="黑体" panose="02010609060101010101" pitchFamily="49" charset="-122"/>
              </a:rPr>
              <a:t>formed in </a:t>
            </a:r>
            <a:r>
              <a:rPr lang="en-US" altLang="zh-CN" sz="2200" dirty="0" smtClean="0">
                <a:ea typeface="黑体" panose="02010609060101010101" pitchFamily="49" charset="-122"/>
              </a:rPr>
              <a:t>China, with participation of major research and production institutions on HTS.</a:t>
            </a:r>
          </a:p>
          <a:p>
            <a:pPr marL="0" indent="0" algn="just">
              <a:buNone/>
            </a:pPr>
            <a:r>
              <a:rPr lang="en-US" altLang="zh-CN" sz="2200" dirty="0" smtClean="0">
                <a:ea typeface="黑体" panose="02010609060101010101" pitchFamily="49" charset="-122"/>
              </a:rPr>
              <a:t>China is actually leading the development of Fe-HTS technology in the world; world-first 100-m Fe-HTS wire was made by CAS-Institute of </a:t>
            </a:r>
            <a:r>
              <a:rPr lang="en-US" altLang="zh-CN" sz="2200" dirty="0">
                <a:ea typeface="黑体" panose="02010609060101010101" pitchFamily="49" charset="-122"/>
              </a:rPr>
              <a:t>Electrical </a:t>
            </a:r>
            <a:r>
              <a:rPr lang="en-US" altLang="zh-CN" sz="2200" dirty="0" smtClean="0">
                <a:ea typeface="黑体" panose="02010609060101010101" pitchFamily="49" charset="-122"/>
              </a:rPr>
              <a:t>Engineering in </a:t>
            </a:r>
            <a:r>
              <a:rPr lang="en-US" altLang="zh-CN" sz="2200" dirty="0">
                <a:ea typeface="黑体" panose="02010609060101010101" pitchFamily="49" charset="-122"/>
              </a:rPr>
              <a:t>the last year .</a:t>
            </a:r>
            <a:endParaRPr lang="en-US" altLang="zh-CN" sz="2200" dirty="0" smtClean="0"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9" r="1854"/>
          <a:stretch>
            <a:fillRect/>
          </a:stretch>
        </p:blipFill>
        <p:spPr>
          <a:xfrm>
            <a:off x="1143556" y="3469898"/>
            <a:ext cx="7318125" cy="334967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19181" y="251828"/>
            <a:ext cx="89050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 panose="020B0604020202020204" pitchFamily="34" charset="0"/>
              </a:rPr>
              <a:t>SppC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 panose="02010600030101010101" pitchFamily="2" charset="-122"/>
                <a:cs typeface="Arial" panose="020B0604020202020204" pitchFamily="34" charset="0"/>
              </a:rPr>
              <a:t>: China-Domestic Collaboration on HTS</a:t>
            </a:r>
          </a:p>
        </p:txBody>
      </p:sp>
      <p:sp>
        <p:nvSpPr>
          <p:cNvPr id="29702" name="直接连接符 6"/>
          <p:cNvSpPr/>
          <p:nvPr/>
        </p:nvSpPr>
        <p:spPr>
          <a:xfrm>
            <a:off x="-317" y="836930"/>
            <a:ext cx="9144000" cy="0"/>
          </a:xfrm>
          <a:prstGeom prst="line">
            <a:avLst/>
          </a:prstGeom>
          <a:ln w="476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181" y="5657850"/>
            <a:ext cx="9884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Tang,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Q. Xu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275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 txBox="1"/>
          <p:nvPr/>
        </p:nvSpPr>
        <p:spPr>
          <a:xfrm>
            <a:off x="0" y="-77079"/>
            <a:ext cx="9156789" cy="61805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ts val="6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/>
                <a:cs typeface="+mj-cs"/>
              </a:rPr>
              <a:t>SppC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宋体"/>
                <a:cs typeface="+mj-cs"/>
              </a:rPr>
              <a:t> Design of 12-T Fe-based Dipole Magnet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831" y="862157"/>
            <a:ext cx="4251152" cy="3072534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6508" y="981202"/>
            <a:ext cx="4122549" cy="3237566"/>
          </a:xfrm>
          <a:prstGeom prst="rect">
            <a:avLst/>
          </a:prstGeom>
        </p:spPr>
      </p:pic>
      <p:sp>
        <p:nvSpPr>
          <p:cNvPr id="66" name="文本框 9"/>
          <p:cNvSpPr txBox="1">
            <a:spLocks noChangeArrowheads="1"/>
          </p:cNvSpPr>
          <p:nvPr/>
        </p:nvSpPr>
        <p:spPr bwMode="auto">
          <a:xfrm>
            <a:off x="8115293" y="1042042"/>
            <a:ext cx="823636" cy="523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Y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oke OD 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500mm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67" name="文本框 31"/>
          <p:cNvSpPr txBox="1">
            <a:spLocks noChangeArrowheads="1"/>
          </p:cNvSpPr>
          <p:nvPr/>
        </p:nvSpPr>
        <p:spPr bwMode="auto">
          <a:xfrm>
            <a:off x="5055515" y="4251217"/>
            <a:ext cx="2895223" cy="276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Table 1: Main parameters of the cables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68" name="文本框 31"/>
          <p:cNvSpPr txBox="1">
            <a:spLocks noChangeArrowheads="1"/>
          </p:cNvSpPr>
          <p:nvPr/>
        </p:nvSpPr>
        <p:spPr bwMode="auto">
          <a:xfrm>
            <a:off x="5107024" y="5546981"/>
            <a:ext cx="2895223" cy="276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Table 2: Main parameters of the </a:t>
            </a:r>
            <a:r>
              <a:rPr kumimoji="0" lang="en-US" altLang="zh-CN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strand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graphicFrame>
        <p:nvGraphicFramePr>
          <p:cNvPr id="69" name="表格 68"/>
          <p:cNvGraphicFramePr>
            <a:graphicFrameLocks noGrp="1"/>
          </p:cNvGraphicFramePr>
          <p:nvPr/>
        </p:nvGraphicFramePr>
        <p:xfrm>
          <a:off x="3949709" y="4578192"/>
          <a:ext cx="4961059" cy="99819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95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52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4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73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95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20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736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49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344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Cable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Hight 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Width-</a:t>
                      </a:r>
                      <a:r>
                        <a:rPr lang="en-US" sz="900" kern="100" dirty="0" err="1">
                          <a:effectLst/>
                        </a:rPr>
                        <a:t>i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Width-o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Ns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Strand 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Filament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>
                          <a:effectLst/>
                        </a:rPr>
                        <a:t>Insulation</a:t>
                      </a:r>
                      <a:endParaRPr lang="zh-CN" sz="900" kern="10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969">
                <a:tc>
                  <a:txBody>
                    <a:bodyPr/>
                    <a:lstStyle/>
                    <a:p>
                      <a:r>
                        <a:rPr lang="en-US" altLang="zh-CN" sz="900" dirty="0" smtClean="0">
                          <a:solidFill>
                            <a:srgbClr val="000000"/>
                          </a:solidFill>
                        </a:rPr>
                        <a:t>IRONBASED1</a:t>
                      </a:r>
                      <a:endParaRPr lang="zh-CN" alt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IRON-BASED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FE-BASED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>
                          <a:effectLst/>
                        </a:rPr>
                        <a:t>0.15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674">
                <a:tc>
                  <a:txBody>
                    <a:bodyPr/>
                    <a:lstStyle/>
                    <a:p>
                      <a:r>
                        <a:rPr lang="en-US" altLang="zh-CN" sz="900" dirty="0" smtClean="0">
                          <a:solidFill>
                            <a:srgbClr val="000000"/>
                          </a:solidFill>
                        </a:rPr>
                        <a:t>IRONBASED2</a:t>
                      </a:r>
                      <a:endParaRPr lang="zh-CN" alt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5.6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  <a:endParaRPr lang="zh-CN" sz="900" kern="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IRON-BASED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FE-BASED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kern="100" dirty="0" smtClean="0">
                          <a:effectLst/>
                        </a:rPr>
                        <a:t>0.15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1674">
                <a:tc>
                  <a:txBody>
                    <a:bodyPr/>
                    <a:lstStyle/>
                    <a:p>
                      <a:r>
                        <a:rPr lang="en-US" altLang="zh-CN" sz="900" dirty="0" smtClean="0">
                          <a:solidFill>
                            <a:srgbClr val="000000"/>
                          </a:solidFill>
                        </a:rPr>
                        <a:t>IRONBASED3</a:t>
                      </a:r>
                      <a:endParaRPr lang="zh-CN" altLang="en-US" sz="900" dirty="0">
                        <a:solidFill>
                          <a:srgbClr val="000000"/>
                        </a:solidFill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IRON-BASED</a:t>
                      </a:r>
                      <a:endParaRPr lang="zh-CN" altLang="zh-CN" sz="900" kern="100" dirty="0">
                        <a:effectLst/>
                        <a:latin typeface="Calibri" panose="020F0502020204030204" pitchFamily="34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FE-BASED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0.15</a:t>
                      </a:r>
                      <a:endParaRPr 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5" marR="9525" marT="9518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70" name="表格 69"/>
          <p:cNvGraphicFramePr>
            <a:graphicFrameLocks noGrp="1"/>
          </p:cNvGraphicFramePr>
          <p:nvPr/>
        </p:nvGraphicFramePr>
        <p:xfrm>
          <a:off x="3949709" y="5843989"/>
          <a:ext cx="4961057" cy="440982"/>
        </p:xfrm>
        <a:graphic>
          <a:graphicData uri="http://schemas.openxmlformats.org/drawingml/2006/table">
            <a:tbl>
              <a:tblPr/>
              <a:tblGrid>
                <a:gridCol w="6371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5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43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73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307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07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05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1247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20491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Strand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diam.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cu/sc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RRR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Tref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Bref</a:t>
                      </a:r>
                      <a:endParaRPr kumimoji="0" lang="en-US" altLang="zh-CN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Jc</a:t>
                      </a:r>
                      <a:r>
                        <a:rPr kumimoji="0" lang="en-US" altLang="zh-CN" sz="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@ </a:t>
                      </a:r>
                      <a:r>
                        <a:rPr kumimoji="0" lang="en-US" altLang="zh-CN" sz="9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BrTr</a:t>
                      </a:r>
                      <a:endParaRPr kumimoji="0" lang="en-US" altLang="zh-CN" sz="9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dJc/dB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491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900" kern="1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宋体" panose="02010600030101010101" pitchFamily="2" charset="-122"/>
                          <a:cs typeface="+mn-cs"/>
                        </a:rPr>
                        <a:t>IRON-BASED</a:t>
                      </a:r>
                      <a:endParaRPr lang="zh-CN" altLang="zh-CN" sz="900" kern="100" dirty="0">
                        <a:effectLst/>
                        <a:latin typeface="Calibri" panose="020F0502020204030204" pitchFamily="34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0.802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200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4.2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4000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4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20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>
                        <a:lnSpc>
                          <a:spcPct val="90000"/>
                        </a:lnSpc>
                        <a:spcBef>
                          <a:spcPts val="500"/>
                        </a:spcBef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defRPr sz="1600">
                          <a:solidFill>
                            <a:srgbClr val="000000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111</a:t>
                      </a:r>
                    </a:p>
                  </a:txBody>
                  <a:tcPr marL="9526" marR="9526" marT="9532" marB="0" anchor="ctr" horzOverflow="overflow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4D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1" name="文本框 20"/>
          <p:cNvSpPr txBox="1">
            <a:spLocks noChangeArrowheads="1"/>
          </p:cNvSpPr>
          <p:nvPr/>
        </p:nvSpPr>
        <p:spPr bwMode="auto">
          <a:xfrm>
            <a:off x="3949708" y="6297847"/>
            <a:ext cx="496105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One 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meter of such </a:t>
            </a:r>
            <a:r>
              <a:rPr kumimoji="0" lang="en-US" altLang="zh-CN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magnet requires iron-based HTS strand length of 6.08 km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15" y="3966593"/>
            <a:ext cx="3329089" cy="2854474"/>
          </a:xfrm>
          <a:prstGeom prst="rect">
            <a:avLst/>
          </a:prstGeom>
        </p:spPr>
      </p:pic>
      <p:sp>
        <p:nvSpPr>
          <p:cNvPr id="92" name="矩形 91"/>
          <p:cNvSpPr/>
          <p:nvPr/>
        </p:nvSpPr>
        <p:spPr>
          <a:xfrm>
            <a:off x="6345356" y="757476"/>
            <a:ext cx="251363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C. Wang, E. Kong</a:t>
            </a:r>
            <a:r>
              <a:rPr kumimoji="0" lang="en-US" altLang="zh-CN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 (USTC)</a:t>
            </a:r>
            <a:r>
              <a:rPr kumimoji="0" lang="en-US" altLang="zh-CN" sz="1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, Q. Xu et </a:t>
            </a:r>
            <a:r>
              <a:rPr kumimoji="0" lang="en-US" altLang="zh-CN" sz="12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al.</a:t>
            </a:r>
            <a:endParaRPr kumimoji="0" lang="zh-CN" altLang="en-US" sz="1200" b="1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  <p:sp>
        <p:nvSpPr>
          <p:cNvPr id="29702" name="直接连接符 6"/>
          <p:cNvSpPr/>
          <p:nvPr/>
        </p:nvSpPr>
        <p:spPr>
          <a:xfrm>
            <a:off x="-317" y="757555"/>
            <a:ext cx="9144000" cy="0"/>
          </a:xfrm>
          <a:prstGeom prst="line">
            <a:avLst/>
          </a:prstGeom>
          <a:ln w="476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54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2542096" y="776138"/>
            <a:ext cx="6516217" cy="568883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068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3000" kern="0" dirty="0">
                <a:latin typeface="Arial"/>
              </a:rPr>
              <a:t>           </a:t>
            </a:r>
            <a:r>
              <a:rPr lang="en-GB" sz="3000" kern="0" dirty="0">
                <a:latin typeface="Arial"/>
              </a:rPr>
              <a:t>FCC-ee basic design choices </a:t>
            </a:r>
            <a:endParaRPr lang="en-US" sz="1350" kern="0" dirty="0">
              <a:latin typeface="Arial"/>
            </a:endParaRP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32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7486" y="1340768"/>
            <a:ext cx="3154244" cy="3312368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Bef>
                <a:spcPts val="750"/>
              </a:spcBef>
              <a:buClr>
                <a:srgbClr val="0C377B"/>
              </a:buClr>
              <a:buNone/>
            </a:pPr>
            <a:r>
              <a:rPr lang="en-US" sz="2000" b="1" dirty="0" smtClean="0">
                <a:solidFill>
                  <a:srgbClr val="0C377B"/>
                </a:solidFill>
              </a:rPr>
              <a:t>follows </a:t>
            </a:r>
            <a:r>
              <a:rPr lang="en-US" sz="2000" b="1" dirty="0">
                <a:solidFill>
                  <a:srgbClr val="0C377B"/>
                </a:solidFill>
              </a:rPr>
              <a:t>footprint of FCC-</a:t>
            </a:r>
            <a:r>
              <a:rPr lang="en-US" sz="2000" b="1" dirty="0" err="1">
                <a:solidFill>
                  <a:srgbClr val="0C377B"/>
                </a:solidFill>
              </a:rPr>
              <a:t>hh</a:t>
            </a:r>
            <a:r>
              <a:rPr lang="en-US" sz="2000" dirty="0">
                <a:solidFill>
                  <a:srgbClr val="0C377B"/>
                </a:solidFill>
              </a:rPr>
              <a:t>, except around IPs</a:t>
            </a:r>
          </a:p>
          <a:p>
            <a:pPr marL="36576" indent="0">
              <a:spcBef>
                <a:spcPts val="750"/>
              </a:spcBef>
              <a:buClr>
                <a:srgbClr val="0C377B"/>
              </a:buClr>
              <a:buNone/>
            </a:pPr>
            <a:r>
              <a:rPr lang="en-US" sz="2000" b="1" dirty="0">
                <a:solidFill>
                  <a:srgbClr val="0C377B"/>
                </a:solidFill>
              </a:rPr>
              <a:t>a</a:t>
            </a:r>
            <a:r>
              <a:rPr lang="en-US" sz="2000" b="1" dirty="0" smtClean="0">
                <a:solidFill>
                  <a:srgbClr val="0C377B"/>
                </a:solidFill>
              </a:rPr>
              <a:t>symmetric </a:t>
            </a:r>
            <a:r>
              <a:rPr lang="en-US" sz="2000" b="1" dirty="0">
                <a:solidFill>
                  <a:srgbClr val="0C377B"/>
                </a:solidFill>
              </a:rPr>
              <a:t>IR layout and optics </a:t>
            </a:r>
            <a:r>
              <a:rPr lang="en-US" sz="2000" dirty="0">
                <a:solidFill>
                  <a:srgbClr val="0C377B"/>
                </a:solidFill>
              </a:rPr>
              <a:t>to limit synchrotron radiation towards the detector </a:t>
            </a:r>
          </a:p>
          <a:p>
            <a:pPr marL="36576" indent="0">
              <a:spcBef>
                <a:spcPts val="750"/>
              </a:spcBef>
              <a:buClr>
                <a:srgbClr val="0C377B"/>
              </a:buClr>
              <a:buNone/>
            </a:pPr>
            <a:r>
              <a:rPr lang="en-US" sz="2000" b="1" dirty="0">
                <a:solidFill>
                  <a:srgbClr val="0C377B"/>
                </a:solidFill>
              </a:rPr>
              <a:t>2 IPs, large </a:t>
            </a:r>
            <a:r>
              <a:rPr lang="en-US" sz="2000" dirty="0">
                <a:solidFill>
                  <a:srgbClr val="0C377B"/>
                </a:solidFill>
              </a:rPr>
              <a:t>horizontal crossing angle </a:t>
            </a:r>
            <a:r>
              <a:rPr lang="en-US" sz="2000" b="1" dirty="0">
                <a:solidFill>
                  <a:srgbClr val="0C377B"/>
                </a:solidFill>
              </a:rPr>
              <a:t>30 </a:t>
            </a:r>
            <a:r>
              <a:rPr lang="en-US" sz="2000" b="1" dirty="0" err="1">
                <a:solidFill>
                  <a:srgbClr val="0C377B"/>
                </a:solidFill>
              </a:rPr>
              <a:t>mrad</a:t>
            </a:r>
            <a:r>
              <a:rPr lang="en-US" sz="2000" b="1" dirty="0">
                <a:solidFill>
                  <a:srgbClr val="0C377B"/>
                </a:solidFill>
              </a:rPr>
              <a:t>, crab-waist optics </a:t>
            </a:r>
          </a:p>
          <a:p>
            <a:pPr marL="36576" indent="0">
              <a:spcBef>
                <a:spcPts val="750"/>
              </a:spcBef>
              <a:buClr>
                <a:srgbClr val="0C377B"/>
              </a:buClr>
              <a:buNone/>
            </a:pPr>
            <a:r>
              <a:rPr lang="en-US" sz="2000" b="1" dirty="0">
                <a:solidFill>
                  <a:srgbClr val="0C377B"/>
                </a:solidFill>
              </a:rPr>
              <a:t>s</a:t>
            </a:r>
            <a:r>
              <a:rPr lang="en-US" sz="2000" b="1" dirty="0" smtClean="0">
                <a:solidFill>
                  <a:srgbClr val="0C377B"/>
                </a:solidFill>
              </a:rPr>
              <a:t>ynchrotron </a:t>
            </a:r>
            <a:r>
              <a:rPr lang="en-US" sz="2000" b="1" dirty="0">
                <a:solidFill>
                  <a:srgbClr val="0C377B"/>
                </a:solidFill>
              </a:rPr>
              <a:t>radiation power 50 MW/beam</a:t>
            </a:r>
            <a:r>
              <a:rPr lang="en-US" sz="2000" dirty="0">
                <a:solidFill>
                  <a:srgbClr val="0C377B"/>
                </a:solidFill>
              </a:rPr>
              <a:t> at all beam energies</a:t>
            </a:r>
          </a:p>
          <a:p>
            <a:pPr marL="36576" indent="0">
              <a:spcBef>
                <a:spcPts val="750"/>
              </a:spcBef>
              <a:buClr>
                <a:srgbClr val="0C377B"/>
              </a:buClr>
              <a:buNone/>
            </a:pPr>
            <a:r>
              <a:rPr lang="en-US" sz="2000" b="1" dirty="0">
                <a:solidFill>
                  <a:srgbClr val="0C377B"/>
                </a:solidFill>
              </a:rPr>
              <a:t>t</a:t>
            </a:r>
            <a:r>
              <a:rPr lang="en-US" sz="2000" b="1" dirty="0" smtClean="0">
                <a:solidFill>
                  <a:srgbClr val="0C377B"/>
                </a:solidFill>
              </a:rPr>
              <a:t>op-up </a:t>
            </a:r>
            <a:r>
              <a:rPr lang="en-US" sz="2000" b="1" dirty="0">
                <a:solidFill>
                  <a:srgbClr val="0C377B"/>
                </a:solidFill>
              </a:rPr>
              <a:t>injection </a:t>
            </a:r>
            <a:r>
              <a:rPr lang="en-US" sz="2000" dirty="0">
                <a:solidFill>
                  <a:srgbClr val="0C377B"/>
                </a:solidFill>
              </a:rPr>
              <a:t>scheme for high </a:t>
            </a:r>
            <a:r>
              <a:rPr lang="en-US" sz="2000" dirty="0" smtClean="0">
                <a:solidFill>
                  <a:srgbClr val="0C377B"/>
                </a:solidFill>
              </a:rPr>
              <a:t>luminosity</a:t>
            </a:r>
            <a:endParaRPr lang="en-US" sz="2000" dirty="0">
              <a:solidFill>
                <a:srgbClr val="0C377B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486" y="6284969"/>
            <a:ext cx="53637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lvl="0">
              <a:spcBef>
                <a:spcPts val="750"/>
              </a:spcBef>
              <a:buClr>
                <a:srgbClr val="0C377B"/>
              </a:buClr>
            </a:pPr>
            <a:r>
              <a:rPr lang="en-US" sz="2000" dirty="0">
                <a:solidFill>
                  <a:srgbClr val="0C377B"/>
                </a:solidFill>
              </a:rPr>
              <a:t>requires </a:t>
            </a:r>
            <a:r>
              <a:rPr lang="en-US" sz="2000" b="1" dirty="0">
                <a:solidFill>
                  <a:srgbClr val="0C377B"/>
                </a:solidFill>
              </a:rPr>
              <a:t>booster synchrotron in collider tunnel</a:t>
            </a:r>
          </a:p>
        </p:txBody>
      </p:sp>
      <p:sp>
        <p:nvSpPr>
          <p:cNvPr id="9" name="Rectangle 8"/>
          <p:cNvSpPr/>
          <p:nvPr/>
        </p:nvSpPr>
        <p:spPr>
          <a:xfrm>
            <a:off x="67486" y="890722"/>
            <a:ext cx="38008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 lvl="0">
              <a:spcBef>
                <a:spcPts val="750"/>
              </a:spcBef>
              <a:buClr>
                <a:srgbClr val="0C377B"/>
              </a:buClr>
            </a:pPr>
            <a:r>
              <a:rPr lang="en-US" sz="2000" b="1" dirty="0">
                <a:solidFill>
                  <a:srgbClr val="0C377B"/>
                </a:solidFill>
              </a:rPr>
              <a:t>double ring </a:t>
            </a:r>
            <a:r>
              <a:rPr lang="en-US" sz="2000" dirty="0">
                <a:solidFill>
                  <a:srgbClr val="0C377B"/>
                </a:solidFill>
              </a:rPr>
              <a:t>e+ e- collider ~100 km</a:t>
            </a:r>
          </a:p>
        </p:txBody>
      </p:sp>
    </p:spTree>
    <p:extLst>
      <p:ext uri="{BB962C8B-B14F-4D97-AF65-F5344CB8AC3E}">
        <p14:creationId xmlns:p14="http://schemas.microsoft.com/office/powerpoint/2010/main" val="264687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9018"/>
          <a:stretch/>
        </p:blipFill>
        <p:spPr>
          <a:xfrm>
            <a:off x="311308" y="2639082"/>
            <a:ext cx="2675651" cy="2745146"/>
          </a:xfrm>
          <a:prstGeom prst="rect">
            <a:avLst/>
          </a:prstGeom>
        </p:spPr>
      </p:pic>
      <p:pic>
        <p:nvPicPr>
          <p:cNvPr id="23" name="Picture 2" descr="http://cds.cern.ch/record/2260679/files/DSC_7494.jpg?subformat=icon-1440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4" t="17521" r="260" b="28585"/>
          <a:stretch/>
        </p:blipFill>
        <p:spPr bwMode="auto">
          <a:xfrm>
            <a:off x="124444" y="5961469"/>
            <a:ext cx="4104455" cy="87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23" y="89956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itle 1"/>
          <p:cNvSpPr txBox="1">
            <a:spLocks/>
          </p:cNvSpPr>
          <p:nvPr/>
        </p:nvSpPr>
        <p:spPr>
          <a:xfrm>
            <a:off x="-1316" y="753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     FCC-</a:t>
            </a:r>
            <a:r>
              <a:rPr lang="en-US" sz="2700" kern="0" dirty="0" err="1">
                <a:latin typeface="Arial"/>
              </a:rPr>
              <a:t>hh</a:t>
            </a:r>
            <a:r>
              <a:rPr lang="en-US" sz="2700" kern="0" dirty="0">
                <a:latin typeface="Arial"/>
              </a:rPr>
              <a:t> cryogenic beam vacuum system</a:t>
            </a:r>
          </a:p>
        </p:txBody>
      </p:sp>
      <p:pic>
        <p:nvPicPr>
          <p:cNvPr id="7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48" y="64416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81" r="227" b="179"/>
          <a:stretch/>
        </p:blipFill>
        <p:spPr>
          <a:xfrm>
            <a:off x="3479586" y="2450250"/>
            <a:ext cx="5670000" cy="3564000"/>
          </a:xfrm>
          <a:prstGeom prst="rect">
            <a:avLst/>
          </a:prstGeom>
        </p:spPr>
      </p:pic>
      <p:sp>
        <p:nvSpPr>
          <p:cNvPr id="31" name="Subtitle 2"/>
          <p:cNvSpPr txBox="1">
            <a:spLocks/>
          </p:cNvSpPr>
          <p:nvPr/>
        </p:nvSpPr>
        <p:spPr>
          <a:xfrm>
            <a:off x="3553103" y="2510899"/>
            <a:ext cx="5535890" cy="981281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685800">
              <a:spcBef>
                <a:spcPts val="450"/>
              </a:spcBef>
              <a:defRPr/>
            </a:pPr>
            <a:r>
              <a:rPr lang="en-GB" sz="1800" dirty="0">
                <a:solidFill>
                  <a:srgbClr val="0C377B"/>
                </a:solidFill>
                <a:latin typeface="Arial"/>
              </a:rPr>
              <a:t>FCC-</a:t>
            </a:r>
            <a:r>
              <a:rPr lang="en-GB" sz="1800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sz="1800" dirty="0">
                <a:solidFill>
                  <a:srgbClr val="0C377B"/>
                </a:solidFill>
                <a:latin typeface="Arial"/>
              </a:rPr>
              <a:t> beam-screen test set-up at ANKA/Germany: </a:t>
            </a:r>
          </a:p>
          <a:p>
            <a:pPr defTabSz="685800">
              <a:spcBef>
                <a:spcPts val="450"/>
              </a:spcBef>
              <a:defRPr/>
            </a:pPr>
            <a:r>
              <a:rPr lang="en-GB" sz="1800" b="1" dirty="0">
                <a:solidFill>
                  <a:srgbClr val="FF0000"/>
                </a:solidFill>
                <a:latin typeface="Arial"/>
              </a:rPr>
              <a:t>b</a:t>
            </a:r>
            <a:r>
              <a:rPr lang="en-GB" sz="1800" b="1" dirty="0" err="1">
                <a:solidFill>
                  <a:srgbClr val="FF0000"/>
                </a:solidFill>
                <a:latin typeface="Arial"/>
              </a:rPr>
              <a:t>eam</a:t>
            </a:r>
            <a:r>
              <a:rPr lang="en-GB" sz="1800" b="1" dirty="0">
                <a:solidFill>
                  <a:srgbClr val="FF0000"/>
                </a:solidFill>
                <a:latin typeface="Arial"/>
              </a:rPr>
              <a:t> tests since June 2017, for prototypes,</a:t>
            </a:r>
          </a:p>
          <a:p>
            <a:pPr defTabSz="685800">
              <a:spcBef>
                <a:spcPts val="450"/>
              </a:spcBef>
              <a:defRPr/>
            </a:pPr>
            <a:r>
              <a:rPr lang="en-GB" sz="1800" b="1" dirty="0">
                <a:solidFill>
                  <a:srgbClr val="FF0000"/>
                </a:solidFill>
                <a:latin typeface="Arial"/>
              </a:rPr>
              <a:t>confirming vacuum design simulations</a:t>
            </a:r>
          </a:p>
          <a:p>
            <a:pPr defTabSz="685800">
              <a:spcBef>
                <a:spcPts val="750"/>
              </a:spcBef>
              <a:defRPr/>
            </a:pPr>
            <a:endParaRPr lang="en-GB" sz="1800" dirty="0">
              <a:solidFill>
                <a:srgbClr val="0C377B"/>
              </a:solidFill>
              <a:latin typeface="Arial"/>
            </a:endParaRPr>
          </a:p>
          <a:p>
            <a:pPr defTabSz="685800">
              <a:spcBef>
                <a:spcPts val="750"/>
              </a:spcBef>
              <a:defRPr/>
            </a:pPr>
            <a:endParaRPr lang="en-GB" sz="1800" b="1" dirty="0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479586" y="3270544"/>
            <a:ext cx="4779391" cy="1773346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 rot="1260000">
            <a:off x="4543190" y="3849288"/>
            <a:ext cx="92525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GB" sz="1350" b="1" dirty="0">
                <a:solidFill>
                  <a:srgbClr val="FF0000"/>
                </a:solidFill>
                <a:latin typeface="Arial"/>
              </a:rPr>
              <a:t>X-ray fan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7157019" y="5263503"/>
            <a:ext cx="2137109" cy="507831"/>
            <a:chOff x="8461248" y="5396394"/>
            <a:chExt cx="2849478" cy="677108"/>
          </a:xfrm>
        </p:grpSpPr>
        <p:cxnSp>
          <p:nvCxnSpPr>
            <p:cNvPr id="40" name="Straight Arrow Connector 39"/>
            <p:cNvCxnSpPr/>
            <p:nvPr/>
          </p:nvCxnSpPr>
          <p:spPr>
            <a:xfrm flipH="1">
              <a:off x="8461248" y="5396395"/>
              <a:ext cx="1971526" cy="32316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9118695" y="5396394"/>
              <a:ext cx="2192031" cy="677108"/>
            </a:xfrm>
            <a:prstGeom prst="rect">
              <a:avLst/>
            </a:prstGeom>
            <a:solidFill>
              <a:schemeClr val="lt1">
                <a:alpha val="79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n-GB" sz="1350" dirty="0">
                  <a:solidFill>
                    <a:srgbClr val="0C377B"/>
                  </a:solidFill>
                  <a:latin typeface="Arial"/>
                </a:rPr>
                <a:t>2.5 GeV ANKA/KIT storage ring</a:t>
              </a:r>
            </a:p>
          </p:txBody>
        </p: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1122" y="983029"/>
            <a:ext cx="881987" cy="423800"/>
          </a:xfrm>
          <a:prstGeom prst="rect">
            <a:avLst/>
          </a:prstGeom>
          <a:solidFill>
            <a:srgbClr val="0C377B"/>
          </a:solidFill>
        </p:spPr>
      </p:pic>
      <p:sp>
        <p:nvSpPr>
          <p:cNvPr id="16" name="TextBox 15"/>
          <p:cNvSpPr txBox="1"/>
          <p:nvPr/>
        </p:nvSpPr>
        <p:spPr>
          <a:xfrm>
            <a:off x="189266" y="849334"/>
            <a:ext cx="73998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4560" indent="-257175" defTabSz="685800">
              <a:buClr>
                <a:srgbClr val="DDDDDD"/>
              </a:buClr>
              <a:defRPr/>
            </a:pPr>
            <a:r>
              <a:rPr lang="en-US" sz="1500" b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1500" b="1" dirty="0" err="1">
                <a:solidFill>
                  <a:srgbClr val="0C377B"/>
                </a:solidFill>
                <a:latin typeface="Arial"/>
              </a:rPr>
              <a:t>ynchrotron</a:t>
            </a:r>
            <a:r>
              <a:rPr lang="en-US" sz="1500" b="1" dirty="0">
                <a:solidFill>
                  <a:srgbClr val="0C377B"/>
                </a:solidFill>
                <a:latin typeface="Arial"/>
              </a:rPr>
              <a:t> radiation </a:t>
            </a:r>
            <a:r>
              <a:rPr lang="en-US" sz="1500" b="1" dirty="0">
                <a:solidFill>
                  <a:srgbClr val="FF0000"/>
                </a:solidFill>
                <a:latin typeface="Arial"/>
              </a:rPr>
              <a:t> (~ 30 W/m/beam (@16 T field)</a:t>
            </a:r>
            <a:r>
              <a:rPr lang="en-US" sz="1500" dirty="0">
                <a:solidFill>
                  <a:srgbClr val="0C377B"/>
                </a:solidFill>
                <a:latin typeface="Arial"/>
              </a:rPr>
              <a:t> (cf. LHC &lt;0.2W/m) </a:t>
            </a:r>
            <a:r>
              <a:rPr lang="en-US" sz="1500" b="1" dirty="0">
                <a:solidFill>
                  <a:srgbClr val="FF0000"/>
                </a:solidFill>
                <a:latin typeface="Arial"/>
                <a:sym typeface="Wingdings" panose="05000000000000000000" pitchFamily="2" charset="2"/>
              </a:rPr>
              <a:t>~ 5 MW total load in arcs 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en-US" sz="1500" b="1" dirty="0">
                <a:solidFill>
                  <a:srgbClr val="FF0000"/>
                </a:solidFill>
                <a:latin typeface="Arial"/>
              </a:rPr>
              <a:t>a</a:t>
            </a:r>
            <a:r>
              <a:rPr lang="en-US" sz="1500" b="1" dirty="0" err="1">
                <a:solidFill>
                  <a:srgbClr val="FF0000"/>
                </a:solidFill>
                <a:latin typeface="Arial"/>
              </a:rPr>
              <a:t>bsorption</a:t>
            </a:r>
            <a:r>
              <a:rPr lang="en-US" sz="1500" b="1" dirty="0">
                <a:solidFill>
                  <a:srgbClr val="FF0000"/>
                </a:solidFill>
                <a:latin typeface="Arial"/>
              </a:rPr>
              <a:t> of synchrotron radiation at higher temperature (&gt; 1.8 K) </a:t>
            </a:r>
            <a:r>
              <a:rPr lang="en-US" sz="1500" dirty="0">
                <a:solidFill>
                  <a:srgbClr val="0C377B"/>
                </a:solidFill>
                <a:latin typeface="Arial"/>
              </a:rPr>
              <a:t>for cryogenic efficiency</a:t>
            </a:r>
          </a:p>
          <a:p>
            <a:pPr marL="257175" indent="-257175" defTabSz="685800">
              <a:buFont typeface="Arial" panose="020B0604020202020204" pitchFamily="34" charset="0"/>
              <a:buChar char="•"/>
              <a:defRPr/>
            </a:pPr>
            <a:r>
              <a:rPr lang="en-US" sz="1500" dirty="0">
                <a:solidFill>
                  <a:srgbClr val="0C377B"/>
                </a:solidFill>
                <a:latin typeface="Arial"/>
              </a:rPr>
              <a:t>provision of beam vacuum, suppression of photo-electrons, electron cloud effect, impedance, etc.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749945" y="3922821"/>
            <a:ext cx="898072" cy="78613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749944" y="4012871"/>
            <a:ext cx="898073" cy="48287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8044" y="4588989"/>
            <a:ext cx="3282044" cy="2247227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7051265" y="6005275"/>
            <a:ext cx="2170592" cy="784830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500" dirty="0"/>
              <a:t>ANKA e</a:t>
            </a:r>
            <a:r>
              <a:rPr lang="en-US" sz="1500" baseline="30000" dirty="0"/>
              <a:t>-</a:t>
            </a:r>
            <a:r>
              <a:rPr lang="en-US" sz="1500" dirty="0"/>
              <a:t> photon spectrum</a:t>
            </a:r>
          </a:p>
          <a:p>
            <a:r>
              <a:rPr lang="en-US" sz="1500" dirty="0"/>
              <a:t>= FCC –</a:t>
            </a:r>
            <a:r>
              <a:rPr lang="en-US" sz="1500" dirty="0" err="1"/>
              <a:t>hh</a:t>
            </a:r>
            <a:r>
              <a:rPr lang="en-US" sz="1500" dirty="0"/>
              <a:t> spectrum</a:t>
            </a:r>
            <a:endParaRPr lang="en-GB" sz="1500" dirty="0"/>
          </a:p>
        </p:txBody>
      </p:sp>
    </p:spTree>
    <p:extLst>
      <p:ext uri="{BB962C8B-B14F-4D97-AF65-F5344CB8AC3E}">
        <p14:creationId xmlns:p14="http://schemas.microsoft.com/office/powerpoint/2010/main" val="151830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6" presetClass="entr" presetSubtype="21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/>
      <p:bldP spid="2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1"/>
          <p:cNvSpPr txBox="1">
            <a:spLocks/>
          </p:cNvSpPr>
          <p:nvPr/>
        </p:nvSpPr>
        <p:spPr>
          <a:xfrm>
            <a:off x="0" y="-38766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</a:t>
            </a:r>
            <a:r>
              <a:rPr lang="en-US" sz="2700" kern="0" dirty="0" smtClean="0">
                <a:latin typeface="Arial"/>
              </a:rPr>
              <a:t>           FCC-</a:t>
            </a:r>
            <a:r>
              <a:rPr lang="en-US" sz="2700" kern="0" dirty="0" err="1" smtClean="0">
                <a:latin typeface="Arial"/>
              </a:rPr>
              <a:t>hh</a:t>
            </a:r>
            <a:r>
              <a:rPr lang="en-US" sz="2700" kern="0" dirty="0" smtClean="0">
                <a:latin typeface="Arial"/>
              </a:rPr>
              <a:t> </a:t>
            </a:r>
            <a:r>
              <a:rPr lang="en-GB" sz="2700" kern="0" dirty="0" err="1">
                <a:latin typeface="Arial"/>
              </a:rPr>
              <a:t>c</a:t>
            </a:r>
            <a:r>
              <a:rPr lang="en-GB" sz="2700" kern="0" dirty="0" err="1" smtClean="0">
                <a:latin typeface="Arial"/>
              </a:rPr>
              <a:t>ryoplants</a:t>
            </a:r>
            <a:r>
              <a:rPr lang="en-GB" sz="2700" kern="0" dirty="0" smtClean="0">
                <a:latin typeface="Arial"/>
              </a:rPr>
              <a:t> </a:t>
            </a:r>
            <a:r>
              <a:rPr lang="en-GB" sz="2700" kern="0" dirty="0">
                <a:latin typeface="Arial"/>
              </a:rPr>
              <a:t>– energy efficiency</a:t>
            </a:r>
            <a:endParaRPr lang="en-US" sz="2700" kern="0" dirty="0">
              <a:latin typeface="Arial"/>
            </a:endParaRPr>
          </a:p>
        </p:txBody>
      </p:sp>
      <p:pic>
        <p:nvPicPr>
          <p:cNvPr id="5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00" y="24897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53"/>
          <p:cNvSpPr txBox="1"/>
          <p:nvPr/>
        </p:nvSpPr>
        <p:spPr>
          <a:xfrm>
            <a:off x="5870850" y="1292713"/>
            <a:ext cx="3160551" cy="31239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defTabSz="685800">
              <a:spcBef>
                <a:spcPts val="1350"/>
              </a:spcBef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BS temperature choice </a:t>
            </a:r>
            <a:r>
              <a:rPr lang="en-US" b="1" dirty="0" smtClean="0">
                <a:solidFill>
                  <a:srgbClr val="0C377B"/>
                </a:solidFill>
                <a:latin typeface="Arial"/>
              </a:rPr>
              <a:t>through </a:t>
            </a:r>
            <a:r>
              <a:rPr lang="en-US" b="1" dirty="0">
                <a:solidFill>
                  <a:srgbClr val="0C377B"/>
                </a:solidFill>
                <a:latin typeface="Arial"/>
              </a:rPr>
              <a:t>overall </a:t>
            </a:r>
            <a:r>
              <a:rPr lang="en-US" b="1" dirty="0" err="1" smtClean="0">
                <a:solidFill>
                  <a:srgbClr val="0C377B"/>
                </a:solidFill>
                <a:latin typeface="Arial"/>
              </a:rPr>
              <a:t>optimisation</a:t>
            </a:r>
            <a:r>
              <a:rPr lang="en-US" b="1" dirty="0" smtClean="0">
                <a:solidFill>
                  <a:srgbClr val="0C377B"/>
                </a:solidFill>
                <a:latin typeface="Arial"/>
              </a:rPr>
              <a:t>:</a:t>
            </a:r>
            <a:endParaRPr lang="en-US" b="1" dirty="0">
              <a:solidFill>
                <a:srgbClr val="0C377B"/>
              </a:solidFill>
              <a:latin typeface="Arial"/>
            </a:endParaRPr>
          </a:p>
          <a:p>
            <a:pPr marL="214313" indent="-214313" defTabSz="685800">
              <a:spcBef>
                <a:spcPts val="1350"/>
              </a:spcBef>
              <a:buFontTx/>
              <a:buChar char="-"/>
              <a:defRPr/>
            </a:pPr>
            <a:r>
              <a:rPr lang="en-US" b="1" dirty="0" err="1">
                <a:solidFill>
                  <a:srgbClr val="0C377B"/>
                </a:solidFill>
                <a:latin typeface="Arial"/>
              </a:rPr>
              <a:t>c</a:t>
            </a:r>
            <a:r>
              <a:rPr lang="en-US" b="1" dirty="0" err="1" smtClean="0">
                <a:solidFill>
                  <a:srgbClr val="0C377B"/>
                </a:solidFill>
                <a:latin typeface="Arial"/>
              </a:rPr>
              <a:t>ryoplant</a:t>
            </a:r>
            <a:r>
              <a:rPr lang="en-US" b="1" dirty="0" smtClean="0">
                <a:solidFill>
                  <a:srgbClr val="0C377B"/>
                </a:solidFill>
                <a:latin typeface="Arial"/>
              </a:rPr>
              <a:t> </a:t>
            </a:r>
            <a:r>
              <a:rPr lang="en-US" b="1" dirty="0">
                <a:solidFill>
                  <a:srgbClr val="0C377B"/>
                </a:solidFill>
                <a:latin typeface="Arial"/>
              </a:rPr>
              <a:t>power consumption</a:t>
            </a:r>
          </a:p>
          <a:p>
            <a:pPr marL="214313" indent="-214313" defTabSz="685800">
              <a:spcBef>
                <a:spcPts val="1350"/>
              </a:spcBef>
              <a:buFontTx/>
              <a:buChar char="-"/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v</a:t>
            </a:r>
            <a:r>
              <a:rPr lang="en-US" b="1" dirty="0" smtClean="0">
                <a:solidFill>
                  <a:srgbClr val="0C377B"/>
                </a:solidFill>
                <a:latin typeface="Arial"/>
              </a:rPr>
              <a:t>acuum </a:t>
            </a:r>
            <a:r>
              <a:rPr lang="en-US" b="1" dirty="0">
                <a:solidFill>
                  <a:srgbClr val="0C377B"/>
                </a:solidFill>
                <a:latin typeface="Arial"/>
              </a:rPr>
              <a:t>system performance</a:t>
            </a:r>
          </a:p>
          <a:p>
            <a:pPr marL="214313" indent="-214313" defTabSz="685800">
              <a:spcBef>
                <a:spcPts val="1350"/>
              </a:spcBef>
              <a:buFontTx/>
              <a:buChar char="-"/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b="1" dirty="0" smtClean="0">
                <a:solidFill>
                  <a:srgbClr val="0C377B"/>
                </a:solidFill>
                <a:latin typeface="Arial"/>
              </a:rPr>
              <a:t>mpedance </a:t>
            </a:r>
            <a:r>
              <a:rPr lang="en-US" b="1" dirty="0">
                <a:solidFill>
                  <a:srgbClr val="0C377B"/>
                </a:solidFill>
                <a:latin typeface="Arial"/>
              </a:rPr>
              <a:t>and beam stability</a:t>
            </a:r>
          </a:p>
        </p:txBody>
      </p:sp>
      <p:sp>
        <p:nvSpPr>
          <p:cNvPr id="55" name="Rectangle 54"/>
          <p:cNvSpPr/>
          <p:nvPr/>
        </p:nvSpPr>
        <p:spPr>
          <a:xfrm>
            <a:off x="2376974" y="2027201"/>
            <a:ext cx="333375" cy="243027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077062" y="3217091"/>
            <a:ext cx="671513" cy="124038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4091474" y="3217091"/>
            <a:ext cx="1190625" cy="1240380"/>
          </a:xfrm>
          <a:prstGeom prst="rect">
            <a:avLst/>
          </a:prstGeom>
          <a:solidFill>
            <a:srgbClr val="FF00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4301" y="3652462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srgbClr val="0C377B"/>
                </a:solidFill>
                <a:latin typeface="Arial"/>
              </a:rPr>
              <a:t>100MW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24301" y="3083332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srgbClr val="0C377B"/>
                </a:solidFill>
                <a:latin typeface="Arial"/>
              </a:rPr>
              <a:t>200MW</a:t>
            </a:r>
          </a:p>
        </p:txBody>
      </p:sp>
      <p:pic>
        <p:nvPicPr>
          <p:cNvPr id="6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430" y="1230791"/>
            <a:ext cx="4965168" cy="3797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2" name="Straight Connector 61"/>
          <p:cNvCxnSpPr/>
          <p:nvPr/>
        </p:nvCxnSpPr>
        <p:spPr>
          <a:xfrm>
            <a:off x="672372" y="3804918"/>
            <a:ext cx="50889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681897" y="3232058"/>
            <a:ext cx="50889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681897" y="2663485"/>
            <a:ext cx="50889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4301" y="2510838"/>
            <a:ext cx="78098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US" sz="1350" dirty="0">
                <a:solidFill>
                  <a:srgbClr val="0C377B"/>
                </a:solidFill>
                <a:latin typeface="Arial"/>
              </a:rPr>
              <a:t>300MW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644241" y="1436376"/>
            <a:ext cx="333375" cy="2836607"/>
          </a:xfrm>
          <a:prstGeom prst="rect">
            <a:avLst/>
          </a:prstGeom>
          <a:solidFill>
            <a:srgbClr val="92D05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89756" y="5410481"/>
            <a:ext cx="8964488" cy="1156342"/>
          </a:xfrm>
          <a:prstGeom prst="rect">
            <a:avLst/>
          </a:prstGeom>
          <a:solidFill>
            <a:srgbClr val="92D050">
              <a:alpha val="76078"/>
            </a:srgbClr>
          </a:solidFill>
        </p:spPr>
        <p:txBody>
          <a:bodyPr wrap="square">
            <a:spAutoFit/>
          </a:bodyPr>
          <a:lstStyle/>
          <a:p>
            <a:pPr defTabSz="685800">
              <a:lnSpc>
                <a:spcPct val="114000"/>
              </a:lnSpc>
              <a:defRPr/>
            </a:pPr>
            <a:r>
              <a:rPr lang="fr-CH" sz="900" b="1" dirty="0">
                <a:solidFill>
                  <a:srgbClr val="000000"/>
                </a:solidFill>
                <a:latin typeface="Arial"/>
              </a:rPr>
              <a:t> </a:t>
            </a:r>
          </a:p>
          <a:p>
            <a:pPr marL="214313" indent="-214313" defTabSz="685800">
              <a:lnSpc>
                <a:spcPct val="114000"/>
              </a:lnSpc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sz="2400" b="1" dirty="0">
                <a:solidFill>
                  <a:srgbClr val="000000"/>
                </a:solidFill>
                <a:latin typeface="Arial"/>
              </a:rPr>
              <a:t>o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</a:rPr>
              <a:t>ptimum </a:t>
            </a:r>
            <a:r>
              <a:rPr lang="en-US" sz="2400" b="1" dirty="0">
                <a:solidFill>
                  <a:srgbClr val="000000"/>
                </a:solidFill>
                <a:latin typeface="Arial"/>
              </a:rPr>
              <a:t>beam screen operation temperature 40 - 60 K</a:t>
            </a:r>
          </a:p>
          <a:p>
            <a:pPr marL="214313" indent="-214313" defTabSz="685800">
              <a:lnSpc>
                <a:spcPct val="114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0000"/>
                </a:solidFill>
                <a:latin typeface="Arial"/>
              </a:rPr>
              <a:t>e</a:t>
            </a:r>
            <a:r>
              <a:rPr lang="en-US" sz="2400" b="1" dirty="0" smtClean="0">
                <a:solidFill>
                  <a:srgbClr val="000000"/>
                </a:solidFill>
                <a:latin typeface="Arial"/>
              </a:rPr>
              <a:t>lectrical </a:t>
            </a:r>
            <a:r>
              <a:rPr lang="en-US" sz="2400" b="1" dirty="0">
                <a:solidFill>
                  <a:srgbClr val="000000"/>
                </a:solidFill>
                <a:latin typeface="Arial"/>
              </a:rPr>
              <a:t>power for beam screen cooling ~</a:t>
            </a:r>
            <a:r>
              <a:rPr lang="en-US" sz="2400" b="1" dirty="0">
                <a:solidFill>
                  <a:srgbClr val="000000"/>
                </a:solidFill>
              </a:rPr>
              <a:t>100 MW </a:t>
            </a:r>
            <a:r>
              <a:rPr lang="en-US" sz="2400" b="1" dirty="0">
                <a:solidFill>
                  <a:srgbClr val="000000"/>
                </a:solidFill>
                <a:latin typeface="Arial"/>
              </a:rPr>
              <a:t>.</a:t>
            </a:r>
            <a:endParaRPr lang="fr-CH" sz="2400" b="1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67" name="Straight Arrow Connector 66"/>
          <p:cNvCxnSpPr/>
          <p:nvPr/>
        </p:nvCxnSpPr>
        <p:spPr>
          <a:xfrm rot="5400000" flipH="1" flipV="1">
            <a:off x="2502464" y="4337975"/>
            <a:ext cx="571500" cy="1191"/>
          </a:xfrm>
          <a:prstGeom prst="straightConnector1">
            <a:avLst/>
          </a:prstGeom>
          <a:ln w="41275">
            <a:solidFill>
              <a:srgbClr val="7F1C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ounded Rectangle 1"/>
          <p:cNvSpPr/>
          <p:nvPr/>
        </p:nvSpPr>
        <p:spPr>
          <a:xfrm>
            <a:off x="2989100" y="1486442"/>
            <a:ext cx="2293000" cy="324036"/>
          </a:xfrm>
          <a:prstGeom prst="roundRect">
            <a:avLst/>
          </a:prstGeom>
          <a:noFill/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9" name="TextBox 18"/>
          <p:cNvSpPr txBox="1"/>
          <p:nvPr/>
        </p:nvSpPr>
        <p:spPr>
          <a:xfrm>
            <a:off x="6156176" y="478564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L. Tavian, P. Lebrun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39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5" grpId="0"/>
      <p:bldP spid="69" grpId="0" animBg="1"/>
      <p:bldP spid="74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17795" y="-99392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          FCC implementation - footprint baseline</a:t>
            </a:r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708" y="-35729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Content Placeholder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53663" y="980728"/>
            <a:ext cx="8306211" cy="28803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503" y="3969060"/>
            <a:ext cx="361840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p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</a:rPr>
              <a:t>resent </a:t>
            </a:r>
            <a:r>
              <a:rPr lang="en-GB" sz="2000" b="1" dirty="0">
                <a:solidFill>
                  <a:srgbClr val="0C377B"/>
                </a:solidFill>
                <a:latin typeface="Arial"/>
              </a:rPr>
              <a:t>baseline position </a:t>
            </a:r>
            <a:r>
              <a:rPr lang="en-GB" sz="2000" b="1" dirty="0" smtClean="0">
                <a:solidFill>
                  <a:srgbClr val="0C377B"/>
                </a:solidFill>
                <a:latin typeface="Arial"/>
              </a:rPr>
              <a:t>established </a:t>
            </a:r>
            <a:r>
              <a:rPr lang="en-GB" sz="2000" b="1" dirty="0">
                <a:solidFill>
                  <a:srgbClr val="0C377B"/>
                </a:solidFill>
                <a:latin typeface="Arial"/>
              </a:rPr>
              <a:t>considering: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owest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risk for construction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astest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and cheapest construction 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easible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positions for large span caverns (most challenging structures)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defTabSz="685800">
              <a:defRPr/>
            </a:pPr>
            <a:r>
              <a:rPr lang="en-GB" sz="1600" b="1" dirty="0">
                <a:solidFill>
                  <a:srgbClr val="0C377B"/>
                </a:solidFill>
                <a:latin typeface="Arial"/>
              </a:rPr>
              <a:t>n</a:t>
            </a:r>
            <a:r>
              <a:rPr lang="en-GB" sz="1600" b="1" dirty="0" err="1">
                <a:solidFill>
                  <a:srgbClr val="0C377B"/>
                </a:solidFill>
                <a:latin typeface="Arial"/>
              </a:rPr>
              <a:t>ext</a:t>
            </a:r>
            <a:r>
              <a:rPr lang="en-GB" sz="1600" b="1" dirty="0">
                <a:solidFill>
                  <a:srgbClr val="0C377B"/>
                </a:solidFill>
                <a:latin typeface="Arial"/>
              </a:rPr>
              <a:t> step: review of surface site locations and machine layout</a:t>
            </a:r>
          </a:p>
          <a:p>
            <a:pPr defTabSz="685800">
              <a:defRPr/>
            </a:pPr>
            <a:endParaRPr lang="en-GB" sz="16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026" name="Picture 1" descr="image00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3995936" y="4185084"/>
            <a:ext cx="2224327" cy="2135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2201" y="3753035"/>
            <a:ext cx="2785240" cy="2781335"/>
          </a:xfrm>
          <a:prstGeom prst="rect">
            <a:avLst/>
          </a:prstGeom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563056" y="6523605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J. Osborne, J. Stanyard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228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4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5935" y="221615"/>
            <a:ext cx="2115185" cy="13569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65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430" y="2775585"/>
            <a:ext cx="2248535" cy="15220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66" name="图片 5" descr="32YZYHB20126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750" y="5231130"/>
            <a:ext cx="2248535" cy="149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71" name="文本框 5"/>
          <p:cNvSpPr txBox="1"/>
          <p:nvPr/>
        </p:nvSpPr>
        <p:spPr>
          <a:xfrm>
            <a:off x="7270274" y="2035493"/>
            <a:ext cx="19431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1)</a:t>
            </a:r>
          </a:p>
        </p:txBody>
      </p:sp>
      <p:sp>
        <p:nvSpPr>
          <p:cNvPr id="92172" name="文本框 6"/>
          <p:cNvSpPr txBox="1"/>
          <p:nvPr/>
        </p:nvSpPr>
        <p:spPr>
          <a:xfrm>
            <a:off x="7075885" y="3483769"/>
            <a:ext cx="19431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2)</a:t>
            </a:r>
          </a:p>
        </p:txBody>
      </p:sp>
      <p:sp>
        <p:nvSpPr>
          <p:cNvPr id="92173" name="文本框 7"/>
          <p:cNvSpPr txBox="1"/>
          <p:nvPr/>
        </p:nvSpPr>
        <p:spPr>
          <a:xfrm>
            <a:off x="7059216" y="5022056"/>
            <a:ext cx="194310" cy="10668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3)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53945" y="296989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</a:t>
            </a:r>
          </a:p>
        </p:txBody>
      </p:sp>
      <p:pic>
        <p:nvPicPr>
          <p:cNvPr id="4" name="图片 3" descr="Chin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6965" y="1131570"/>
            <a:ext cx="4422775" cy="35712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295" y="3658235"/>
            <a:ext cx="1961515" cy="1470660"/>
          </a:xfrm>
          <a:prstGeom prst="rect">
            <a:avLst/>
          </a:prstGeom>
        </p:spPr>
      </p:pic>
      <p:pic>
        <p:nvPicPr>
          <p:cNvPr id="9" name="图片 8" descr="双阳区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430" y="221615"/>
            <a:ext cx="2691130" cy="1528445"/>
          </a:xfrm>
          <a:prstGeom prst="rect">
            <a:avLst/>
          </a:prstGeom>
        </p:spPr>
      </p:pic>
      <p:pic>
        <p:nvPicPr>
          <p:cNvPr id="10" name="图片 9" descr="05e99cccfff0e3bc2af44a3a8b33a74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5805" y="1750060"/>
            <a:ext cx="1654810" cy="150685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497320" y="763270"/>
            <a:ext cx="2984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1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386965" y="3256915"/>
            <a:ext cx="2984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2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636260" y="5796280"/>
            <a:ext cx="29845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3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845935" y="2338705"/>
            <a:ext cx="298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4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799580" y="4209415"/>
            <a:ext cx="153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5</a:t>
            </a:r>
          </a:p>
        </p:txBody>
      </p:sp>
      <p:sp>
        <p:nvSpPr>
          <p:cNvPr id="18" name="文本框 17"/>
          <p:cNvSpPr txBox="1"/>
          <p:nvPr/>
        </p:nvSpPr>
        <p:spPr>
          <a:xfrm flipH="1">
            <a:off x="2829560" y="495935"/>
            <a:ext cx="2647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6</a:t>
            </a:r>
          </a:p>
        </p:txBody>
      </p:sp>
      <p:cxnSp>
        <p:nvCxnSpPr>
          <p:cNvPr id="19" name="直接箭头连接符 18"/>
          <p:cNvCxnSpPr/>
          <p:nvPr/>
        </p:nvCxnSpPr>
        <p:spPr>
          <a:xfrm flipV="1">
            <a:off x="5751830" y="1605915"/>
            <a:ext cx="1275715" cy="10274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>
            <a:off x="2372995" y="2848610"/>
            <a:ext cx="2700020" cy="8445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>
            <a:endCxn id="9" idx="3"/>
          </p:cNvCxnSpPr>
          <p:nvPr/>
        </p:nvCxnSpPr>
        <p:spPr>
          <a:xfrm flipH="1" flipV="1">
            <a:off x="2829560" y="986155"/>
            <a:ext cx="3353435" cy="1050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5636260" y="4173855"/>
            <a:ext cx="861060" cy="9442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5569585" y="2583180"/>
            <a:ext cx="1441450" cy="3479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6000750" y="3461385"/>
            <a:ext cx="1043305" cy="6457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3094355" y="55245"/>
            <a:ext cx="355473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  <a:sym typeface="+mn-ea"/>
              </a:rPr>
              <a:t>CEPC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  <a:sym typeface="+mn-ea"/>
              </a:rPr>
              <a:t>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 pitchFamily="34" charset="0"/>
                <a:ea typeface="宋体"/>
                <a:cs typeface="+mn-cs"/>
                <a:sym typeface="+mn-ea"/>
              </a:rPr>
              <a:t>Site Selections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86965" y="4050030"/>
            <a:ext cx="1443990" cy="52768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162" name="副标题 4"/>
          <p:cNvSpPr>
            <a:spLocks noGrp="1"/>
          </p:cNvSpPr>
          <p:nvPr>
            <p:ph type="subTitle" idx="1"/>
          </p:nvPr>
        </p:nvSpPr>
        <p:spPr>
          <a:xfrm>
            <a:off x="138430" y="4577715"/>
            <a:ext cx="5857240" cy="2026920"/>
          </a:xfrm>
        </p:spPr>
        <p:txBody>
          <a:bodyPr anchor="t">
            <a:noAutofit/>
          </a:bodyPr>
          <a:lstStyle/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1) Qinhuangdao, Hebei Province</a:t>
            </a:r>
            <a:r>
              <a:rPr lang="zh-CN" altLang="en-US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（</a:t>
            </a: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Completed in 2014</a:t>
            </a:r>
            <a:r>
              <a:rPr lang="zh-CN" altLang="en-US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）</a:t>
            </a:r>
          </a:p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2)</a:t>
            </a:r>
            <a:r>
              <a:rPr lang="zh-CN" altLang="en-US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 </a:t>
            </a: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Huangling, Shanxi Province</a:t>
            </a:r>
            <a:r>
              <a:rPr lang="zh-CN" altLang="en-US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（</a:t>
            </a: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Completed in 2017)</a:t>
            </a:r>
          </a:p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3) </a:t>
            </a:r>
            <a:r>
              <a:rPr lang="en-US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Shenshan, </a:t>
            </a: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Guangdong Province(Completed in 2016)</a:t>
            </a:r>
            <a:endParaRPr lang="zh-CN" altLang="en-US" sz="1600" b="1" kern="1200">
              <a:latin typeface="+mn-lt"/>
              <a:ea typeface="+mn-ea"/>
              <a:cs typeface="+mn-cs"/>
              <a:sym typeface="Arial" panose="020B0604020202020204" pitchFamily="34" charset="0"/>
            </a:endParaRPr>
          </a:p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4) Baoding (Xiong an), Hebei</a:t>
            </a:r>
            <a:r>
              <a:rPr lang="zh-CN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 </a:t>
            </a: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Province (Started in August 2017)</a:t>
            </a:r>
          </a:p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5) Huzhou, Zhejiang  Province (Started in March 2018)</a:t>
            </a:r>
          </a:p>
          <a:p>
            <a:pPr algn="l" defTabSz="685800">
              <a:buFont typeface="Arial" panose="020B0604020202020204" pitchFamily="34" charset="0"/>
              <a:buNone/>
            </a:pPr>
            <a:r>
              <a:rPr lang="en-US" altLang="zh-CN" sz="1600" b="1" kern="1200">
                <a:latin typeface="+mn-lt"/>
                <a:ea typeface="+mn-ea"/>
                <a:cs typeface="+mn-cs"/>
                <a:sym typeface="Arial" panose="020B0604020202020204" pitchFamily="34" charset="0"/>
              </a:rPr>
              <a:t>6) Chuangchun, Jilin Province (Started in May 2018)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53399" y="6391176"/>
            <a:ext cx="7906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926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0" y="-4"/>
          <a:ext cx="9144000" cy="6858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784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35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635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38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39329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Item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Huangling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Shenshan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Funing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211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Project layout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US" altLang="zh-CN" dirty="0" smtClean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86564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Construction  difficulty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Moderate</a:t>
                      </a:r>
                      <a:endParaRPr lang="zh-CN" altLang="en-US" dirty="0">
                        <a:latin typeface="Arial" panose="020B0604020202020204" pitchFamily="34" charset="0"/>
                        <a:ea typeface="黑体" panose="02010609060101010101" pitchFamily="49" charset="-122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Relatively difficult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latin typeface="Arial" panose="020B0604020202020204" pitchFamily="34" charset="0"/>
                          <a:ea typeface="黑体" panose="02010609060101010101" pitchFamily="49" charset="-122"/>
                          <a:cs typeface="Arial" panose="020B0604020202020204" pitchFamily="34" charset="0"/>
                        </a:rPr>
                        <a:t>Relatively easy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851920" y="399577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Funing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kumimoji="0" lang="en-GB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(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100 km</a:t>
            </a:r>
            <a:r>
              <a:rPr kumimoji="0" lang="en-GB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9" name="Picture 2" descr="E:\陕西黄陵\中科院陕西黄陵选址\陕西黄陵选址\剖面图方案2（剖面图图纸大小297-1165）.jpg"/>
          <p:cNvPicPr>
            <a:picLocks noChangeAspect="1" noChangeArrowheads="1"/>
          </p:cNvPicPr>
          <p:nvPr/>
        </p:nvPicPr>
        <p:blipFill rotWithShape="1">
          <a:blip r:embed="rId3" cstate="print"/>
          <a:srcRect l="1518" t="22531" r="11455" b="35666"/>
          <a:stretch>
            <a:fillRect/>
          </a:stretch>
        </p:blipFill>
        <p:spPr bwMode="auto">
          <a:xfrm>
            <a:off x="827584" y="1042254"/>
            <a:ext cx="8316416" cy="1018594"/>
          </a:xfrm>
          <a:prstGeom prst="rect">
            <a:avLst/>
          </a:prstGeom>
          <a:noFill/>
        </p:spPr>
      </p:pic>
      <p:sp>
        <p:nvSpPr>
          <p:cNvPr id="8" name="TextBox 9"/>
          <p:cNvSpPr txBox="1"/>
          <p:nvPr/>
        </p:nvSpPr>
        <p:spPr>
          <a:xfrm>
            <a:off x="3779912" y="61139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Huangling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kumimoji="0" lang="en-GB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(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100 km)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" t="41217" r="719" b="40334"/>
          <a:stretch>
            <a:fillRect/>
          </a:stretch>
        </p:blipFill>
        <p:spPr bwMode="auto">
          <a:xfrm>
            <a:off x="827584" y="2675090"/>
            <a:ext cx="8261161" cy="111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419872" y="2195572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Shenshan</a:t>
            </a:r>
            <a:r>
              <a: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kumimoji="0" lang="en-GB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(1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黑体" panose="02010609060101010101" pitchFamily="49" charset="-122"/>
                <a:cs typeface="Arial" panose="020B0604020202020204" pitchFamily="34" charset="0"/>
              </a:rPr>
              <a:t>00 km)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黑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149" y="4469105"/>
            <a:ext cx="8288655" cy="760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740352" y="6550223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X. Lou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57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23" y="89956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itle 1"/>
          <p:cNvSpPr txBox="1">
            <a:spLocks/>
          </p:cNvSpPr>
          <p:nvPr/>
        </p:nvSpPr>
        <p:spPr>
          <a:xfrm>
            <a:off x="-53664" y="-34746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i="1" kern="0" dirty="0">
                <a:latin typeface="Arial"/>
              </a:rPr>
              <a:t>     </a:t>
            </a:r>
            <a:r>
              <a:rPr lang="en-US" sz="2700" kern="0" dirty="0">
                <a:latin typeface="Arial"/>
              </a:rPr>
              <a:t>FCC – tunnel integration in arcs</a:t>
            </a:r>
          </a:p>
        </p:txBody>
      </p:sp>
      <p:pic>
        <p:nvPicPr>
          <p:cNvPr id="7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917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116" y="998731"/>
            <a:ext cx="994382" cy="477806"/>
          </a:xfrm>
          <a:prstGeom prst="rect">
            <a:avLst/>
          </a:prstGeom>
          <a:solidFill>
            <a:srgbClr val="0C377B"/>
          </a:solidFill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494" y="1621992"/>
            <a:ext cx="3700435" cy="38064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8188" y="1618372"/>
            <a:ext cx="3942438" cy="3829673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2627784" y="1700808"/>
            <a:ext cx="5076564" cy="75608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042" lvl="1" indent="0" defTabSz="685800">
              <a:buClr>
                <a:srgbClr val="DDDDDD"/>
              </a:buClr>
              <a:buNone/>
              <a:defRPr/>
            </a:pPr>
            <a:r>
              <a:rPr lang="en-US" sz="2100" b="1" dirty="0">
                <a:solidFill>
                  <a:srgbClr val="0C377B"/>
                </a:solidFill>
                <a:latin typeface="Arial"/>
              </a:rPr>
              <a:t>FCC-ee            FCC-</a:t>
            </a:r>
            <a:r>
              <a:rPr lang="en-US" sz="2100" b="1" dirty="0" err="1">
                <a:solidFill>
                  <a:srgbClr val="0C377B"/>
                </a:solidFill>
                <a:latin typeface="Arial"/>
              </a:rPr>
              <a:t>hh</a:t>
            </a:r>
            <a:endParaRPr lang="en-US" sz="2100" b="1" dirty="0">
              <a:solidFill>
                <a:srgbClr val="0C377B"/>
              </a:solidFill>
              <a:latin typeface="Arial"/>
            </a:endParaRPr>
          </a:p>
          <a:p>
            <a:pPr marL="336042" lvl="1" indent="0" defTabSz="685800">
              <a:buClrTx/>
              <a:buNone/>
              <a:defRPr/>
            </a:pPr>
            <a:r>
              <a:rPr lang="en-US" sz="1800" b="1" dirty="0">
                <a:solidFill>
                  <a:srgbClr val="0C377B"/>
                </a:solidFill>
                <a:latin typeface="Arial"/>
              </a:rPr>
              <a:t>    5.5 m inner diameter</a:t>
            </a:r>
            <a:endParaRPr lang="en-US" sz="105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80312" y="630932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V. Mertens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23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4100A-E962-4EDC-8177-67B64A99A009}" type="slidenum">
              <a:rPr lang="en-GB" smtClean="0"/>
              <a:t>46</a:t>
            </a:fld>
            <a:endParaRPr lang="en-GB"/>
          </a:p>
        </p:txBody>
      </p:sp>
      <p:pic>
        <p:nvPicPr>
          <p:cNvPr id="4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100702"/>
            <a:ext cx="5733023" cy="5056781"/>
          </a:xfrm>
          <a:prstGeom prst="rect">
            <a:avLst/>
          </a:prstGeom>
        </p:spPr>
      </p:pic>
      <p:sp>
        <p:nvSpPr>
          <p:cNvPr id="5" name="Content Placeholder 5"/>
          <p:cNvSpPr txBox="1">
            <a:spLocks/>
          </p:cNvSpPr>
          <p:nvPr/>
        </p:nvSpPr>
        <p:spPr>
          <a:xfrm>
            <a:off x="1115616" y="6112172"/>
            <a:ext cx="6371034" cy="756084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36042" lvl="1" indent="0" defTabSz="685800">
              <a:buClr>
                <a:srgbClr val="DDDDDD"/>
              </a:buClr>
              <a:buNone/>
              <a:defRPr/>
            </a:pPr>
            <a:r>
              <a:rPr lang="en-US" sz="1800" b="1" dirty="0" smtClean="0">
                <a:solidFill>
                  <a:srgbClr val="0C377B"/>
                </a:solidFill>
                <a:latin typeface="Arial"/>
              </a:rPr>
              <a:t>6.0 </a:t>
            </a:r>
            <a:r>
              <a:rPr lang="en-US" sz="1800" b="1" dirty="0">
                <a:solidFill>
                  <a:srgbClr val="0C377B"/>
                </a:solidFill>
                <a:latin typeface="Arial"/>
              </a:rPr>
              <a:t>m </a:t>
            </a:r>
            <a:r>
              <a:rPr lang="en-US" sz="1800" b="1" dirty="0" smtClean="0">
                <a:solidFill>
                  <a:srgbClr val="0C377B"/>
                </a:solidFill>
                <a:latin typeface="Arial"/>
              </a:rPr>
              <a:t>width, hosting 5 rings </a:t>
            </a:r>
            <a:r>
              <a:rPr lang="en-US" sz="1800" b="1" dirty="0" err="1" smtClean="0">
                <a:solidFill>
                  <a:srgbClr val="0C377B"/>
                </a:solidFill>
                <a:latin typeface="Arial"/>
              </a:rPr>
              <a:t>simulatenously</a:t>
            </a:r>
            <a:endParaRPr lang="en-US" sz="105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9592" y="317059"/>
            <a:ext cx="73837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n-US" sz="3200" kern="0" dirty="0" smtClean="0">
                <a:solidFill>
                  <a:srgbClr val="FF0000"/>
                </a:solidFill>
                <a:latin typeface="Arial"/>
              </a:rPr>
              <a:t>CEPC/</a:t>
            </a:r>
            <a:r>
              <a:rPr lang="en-US" sz="3200" kern="0" dirty="0" err="1" smtClean="0">
                <a:solidFill>
                  <a:srgbClr val="FF0000"/>
                </a:solidFill>
                <a:latin typeface="Arial"/>
              </a:rPr>
              <a:t>SppC</a:t>
            </a:r>
            <a:r>
              <a:rPr lang="en-US" sz="3200" kern="0" dirty="0" smtClean="0">
                <a:solidFill>
                  <a:srgbClr val="FF0000"/>
                </a:solidFill>
                <a:latin typeface="Arial"/>
              </a:rPr>
              <a:t> </a:t>
            </a:r>
            <a:r>
              <a:rPr lang="en-US" sz="3200" kern="0" dirty="0">
                <a:solidFill>
                  <a:srgbClr val="FF0000"/>
                </a:solidFill>
                <a:latin typeface="Arial"/>
              </a:rPr>
              <a:t>– tunnel integration in arcs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927318" y="6356351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031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8441"/>
          <a:stretch/>
        </p:blipFill>
        <p:spPr bwMode="auto">
          <a:xfrm>
            <a:off x="371984" y="1031269"/>
            <a:ext cx="6431374" cy="506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Up-Down Arrow 2"/>
          <p:cNvSpPr/>
          <p:nvPr/>
        </p:nvSpPr>
        <p:spPr>
          <a:xfrm>
            <a:off x="983432" y="2924944"/>
            <a:ext cx="648072" cy="1728192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4.5yrs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Up-Down Arrow 3"/>
          <p:cNvSpPr/>
          <p:nvPr/>
        </p:nvSpPr>
        <p:spPr>
          <a:xfrm>
            <a:off x="3431704" y="2852937"/>
            <a:ext cx="700416" cy="2592287"/>
          </a:xfrm>
          <a:prstGeom prst="up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6.5yrs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88561" y="2023147"/>
            <a:ext cx="215543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Total construction duration 7 years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First sectors ready after 4.5 years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-70927"/>
            <a:ext cx="9150188" cy="89321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CE schedule studies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5774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Box 73"/>
          <p:cNvSpPr txBox="1"/>
          <p:nvPr/>
        </p:nvSpPr>
        <p:spPr>
          <a:xfrm>
            <a:off x="1650289" y="4912815"/>
            <a:ext cx="5849612" cy="1692771"/>
          </a:xfrm>
          <a:prstGeom prst="rect">
            <a:avLst/>
          </a:prstGeom>
          <a:solidFill>
            <a:srgbClr val="FFFF00">
              <a:alpha val="85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schedule constrained by 16 T magnets &amp; 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→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earliest possible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operation dates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FCC-ee: 2039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2043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HE-LHC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2040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(with HL-LHC stop 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LS5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 2034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9" name="Picture 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79454"/>
            <a:ext cx="9163779" cy="3778211"/>
          </a:xfrm>
          <a:prstGeom prst="rect">
            <a:avLst/>
          </a:prstGeom>
        </p:spPr>
      </p:pic>
      <p:sp>
        <p:nvSpPr>
          <p:cNvPr id="80" name="Title 1"/>
          <p:cNvSpPr txBox="1">
            <a:spLocks/>
          </p:cNvSpPr>
          <p:nvPr/>
        </p:nvSpPr>
        <p:spPr>
          <a:xfrm>
            <a:off x="1" y="-70927"/>
            <a:ext cx="9150188" cy="893216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echnical schedule for each of three options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9060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Rectangle 1"/>
          <p:cNvSpPr>
            <a:spLocks noChangeArrowheads="1"/>
          </p:cNvSpPr>
          <p:nvPr/>
        </p:nvSpPr>
        <p:spPr bwMode="auto">
          <a:xfrm>
            <a:off x="3024987" y="304800"/>
            <a:ext cx="339548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宋体" pitchFamily="2" charset="-122"/>
                <a:cs typeface="Times New Roman" pitchFamily="18" charset="0"/>
              </a:rPr>
              <a:t>CEPC Schedule (ideal)</a:t>
            </a:r>
            <a:endParaRPr kumimoji="0" lang="zh-CN" alt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027" y="4797152"/>
            <a:ext cx="9021124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CEPC data-taking starts before the LHC program ends around 2035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earlier than the FCC(</a:t>
            </a:r>
            <a:r>
              <a:rPr kumimoji="0" lang="en-US" altLang="zh-CN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hh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, </a:t>
            </a:r>
            <a:r>
              <a:rPr kumimoji="0" lang="en-US" altLang="zh-CN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ee</a:t>
            </a: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possibly concurrent, but advantageous and complementary to ILC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8458200" cy="1716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600" y="3124200"/>
            <a:ext cx="1478290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design issues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R&amp;D items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Pre-CDR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828800" y="3124200"/>
            <a:ext cx="187981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design, funding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R&amp;D program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i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ntl. collaboration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site study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0" y="3124200"/>
            <a:ext cx="2819400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seek approval, site decision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construction during 14</a:t>
            </a:r>
            <a:r>
              <a:rPr kumimoji="0" lang="en-US" altLang="zh-CN" sz="1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th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5-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                               year plan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commissioning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685800" y="914400"/>
            <a:ext cx="0" cy="1524000"/>
          </a:xfrm>
          <a:prstGeom prst="line">
            <a:avLst/>
          </a:prstGeom>
          <a:ln w="28575">
            <a:solidFill>
              <a:srgbClr val="2E92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>
            <a:off x="685800" y="1219200"/>
            <a:ext cx="914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90600" y="914400"/>
            <a:ext cx="4187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E9238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Time of previous IHEP institutional review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2E9238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40352" y="6550223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X. Lou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5456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38492"/>
              </p:ext>
            </p:extLst>
          </p:nvPr>
        </p:nvGraphicFramePr>
        <p:xfrm>
          <a:off x="-4614" y="766377"/>
          <a:ext cx="9143999" cy="6017982"/>
        </p:xfrm>
        <a:graphic>
          <a:graphicData uri="http://schemas.openxmlformats.org/drawingml/2006/table">
            <a:tbl>
              <a:tblPr firstRow="1" bandRow="1"/>
              <a:tblGrid>
                <a:gridCol w="34964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55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01669">
                  <a:extLst>
                    <a:ext uri="{9D8B030D-6E8A-4147-A177-3AD203B41FA5}">
                      <a16:colId xmlns:a16="http://schemas.microsoft.com/office/drawing/2014/main" val="818795718"/>
                    </a:ext>
                  </a:extLst>
                </a:gridCol>
              </a:tblGrid>
              <a:tr h="394422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800" b="1" dirty="0" smtClean="0">
                          <a:solidFill>
                            <a:schemeClr val="bg1"/>
                          </a:solidFill>
                        </a:rPr>
                        <a:t>parameter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800" b="1" dirty="0" smtClean="0">
                          <a:solidFill>
                            <a:schemeClr val="bg1"/>
                          </a:solidFill>
                        </a:rPr>
                        <a:t>Z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 smtClean="0">
                          <a:solidFill>
                            <a:schemeClr val="bg1"/>
                          </a:solidFill>
                        </a:rPr>
                        <a:t>WW</a:t>
                      </a:r>
                      <a:endParaRPr lang="en-GB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800" b="1" dirty="0" smtClean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1800" b="1" baseline="0" dirty="0" smtClean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18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800" b="1" dirty="0" smtClean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  <a:endParaRPr kumimoji="0" lang="de-AT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  <a:endParaRPr kumimoji="0" lang="de-AT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646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1646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800" b="1" kern="1200" dirty="0" smtClean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18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800" b="1" kern="1200" dirty="0" smtClean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  <a:endParaRPr kumimoji="0" lang="en-GB" sz="1800" b="1" kern="1200" dirty="0">
                        <a:solidFill>
                          <a:srgbClr val="FF33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800" b="1" kern="1200" dirty="0" smtClean="0">
                          <a:solidFill>
                            <a:srgbClr val="FF3300"/>
                          </a:solidFill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529601"/>
                  </a:ext>
                </a:extLst>
              </a:tr>
              <a:tr h="27813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8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9.21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1352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10.9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2006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800" b="1" kern="120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1281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235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387361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  <a:endParaRPr kumimoji="0" lang="de-AT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99448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de-AT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53052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err="1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1.46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385839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2026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12.1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3.0 / 6.0</a:t>
                      </a:r>
                      <a:endParaRPr kumimoji="0" lang="de-AT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3.3 / 5.3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2.</a:t>
                      </a:r>
                      <a:r>
                        <a:rPr kumimoji="0" lang="en-GB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639738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8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8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800" b="1" kern="1200" baseline="300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&gt;200</a:t>
                      </a:r>
                      <a:endParaRPr kumimoji="0" lang="en-GB" sz="18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&gt;25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&gt;7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&gt;1.4</a:t>
                      </a:r>
                      <a:endParaRPr kumimoji="0" lang="en-GB" sz="1800" b="1" kern="1200" dirty="0" smtClean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53842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 </a:t>
                      </a:r>
                      <a:r>
                        <a:rPr kumimoji="0" lang="en-US" sz="1800" b="1" kern="1200" dirty="0" err="1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BS [min]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68 / &gt;200</a:t>
                      </a:r>
                      <a:endParaRPr kumimoji="0" lang="en-GB" sz="18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49 / &gt;1000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38 / 18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 / 18</a:t>
                      </a:r>
                      <a:endParaRPr kumimoji="0" lang="en-GB" sz="1800" b="1" kern="1200" dirty="0" smtClean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2015532"/>
                  </a:ext>
                </a:extLst>
              </a:tr>
            </a:tbl>
          </a:graphicData>
        </a:graphic>
      </p:graphicFrame>
      <p:sp>
        <p:nvSpPr>
          <p:cNvPr id="3" name="Title 1"/>
          <p:cNvSpPr txBox="1">
            <a:spLocks/>
          </p:cNvSpPr>
          <p:nvPr/>
        </p:nvSpPr>
        <p:spPr>
          <a:xfrm>
            <a:off x="0" y="-9594"/>
            <a:ext cx="9200585" cy="775971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3300" dirty="0">
                <a:latin typeface="Arial"/>
              </a:rPr>
              <a:t>         </a:t>
            </a:r>
            <a:r>
              <a:rPr lang="en-US" sz="3300" dirty="0" smtClean="0">
                <a:latin typeface="Arial"/>
              </a:rPr>
              <a:t>  FCC-</a:t>
            </a:r>
            <a:r>
              <a:rPr lang="en-US" sz="3300" dirty="0" err="1" smtClean="0">
                <a:latin typeface="Arial"/>
              </a:rPr>
              <a:t>ee</a:t>
            </a:r>
            <a:r>
              <a:rPr lang="en-US" sz="3300" dirty="0" smtClean="0">
                <a:latin typeface="Arial"/>
              </a:rPr>
              <a:t> </a:t>
            </a:r>
            <a:r>
              <a:rPr lang="en-US" sz="3300" dirty="0">
                <a:latin typeface="Arial"/>
              </a:rPr>
              <a:t>collider </a:t>
            </a:r>
            <a:r>
              <a:rPr lang="en-US" sz="3300" dirty="0" smtClean="0">
                <a:latin typeface="Arial"/>
              </a:rPr>
              <a:t>parameters: 4 modes</a:t>
            </a:r>
            <a:endParaRPr lang="en-US" sz="3300" kern="0" dirty="0">
              <a:latin typeface="Arial"/>
            </a:endParaRPr>
          </a:p>
        </p:txBody>
      </p:sp>
      <p:pic>
        <p:nvPicPr>
          <p:cNvPr id="4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48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9370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C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Global FCC Collaboration</a:t>
            </a:r>
          </a:p>
        </p:txBody>
      </p:sp>
      <p:pic>
        <p:nvPicPr>
          <p:cNvPr id="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1411830" y="5618534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Companies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788035" y="5618534"/>
            <a:ext cx="1080000" cy="1080000"/>
          </a:xfrm>
          <a:prstGeom prst="roundRect">
            <a:avLst>
              <a:gd name="adj" fmla="val 4512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Countries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62460" y="5618534"/>
            <a:ext cx="1121983" cy="1080000"/>
          </a:xfrm>
          <a:prstGeom prst="roundRect">
            <a:avLst>
              <a:gd name="adj" fmla="val 4512"/>
            </a:avLst>
          </a:prstGeom>
          <a:solidFill>
            <a:srgbClr val="FF85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124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Institutes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051467" y="5618534"/>
            <a:ext cx="1084940" cy="1081206"/>
            <a:chOff x="5729374" y="5011728"/>
            <a:chExt cx="1446586" cy="1441608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29374" y="5027801"/>
              <a:ext cx="1440001" cy="1425535"/>
            </a:xfrm>
            <a:prstGeom prst="roundRect">
              <a:avLst>
                <a:gd name="adj" fmla="val 3715"/>
              </a:avLst>
            </a:prstGeom>
          </p:spPr>
        </p:pic>
        <p:sp>
          <p:nvSpPr>
            <p:cNvPr id="13" name="Rounded Rectangle 12"/>
            <p:cNvSpPr/>
            <p:nvPr/>
          </p:nvSpPr>
          <p:spPr>
            <a:xfrm>
              <a:off x="5735960" y="5011728"/>
              <a:ext cx="1440000" cy="1440000"/>
            </a:xfrm>
            <a:prstGeom prst="roundRect">
              <a:avLst>
                <a:gd name="adj" fmla="val 4512"/>
              </a:avLst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0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EC</a:t>
              </a:r>
              <a:r>
                <a:rPr kumimoji="0" lang="en-US" sz="4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 </a:t>
              </a:r>
              <a:endPara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5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H2020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64" y="765247"/>
            <a:ext cx="9090336" cy="4712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852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 txBox="1">
            <a:spLocks/>
          </p:cNvSpPr>
          <p:nvPr/>
        </p:nvSpPr>
        <p:spPr>
          <a:xfrm>
            <a:off x="176017" y="1053471"/>
            <a:ext cx="2659462" cy="51456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AIBU,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Bolu,Turkey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Ankara U., Turkey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Aristode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 Thessaloniki, Greece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Athens U., Greece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Austrian Inst. of Tech., Vienna, 	Austria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Basel U., Switzerland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Belgrade U., Serbia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Bern U., Switzerland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BINP, Novosibirsk, Russia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Birmingham U., UK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BUAP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Universidad, Puebla, Mexico</a:t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CASE (SUNY/BNL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), USA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CBPF, Brazil </a:t>
            </a:r>
            <a:endParaRPr kumimoji="0" lang="en-GB" sz="1100" b="1" i="0" u="none" strike="noStrike" kern="1200" cap="none" spc="0" normalizeH="0" baseline="0" noProof="0" dirty="0" smtClean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CEA Grenoble, France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CEA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Saclay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France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CELLS/ALBA, </a:t>
            </a:r>
            <a:r>
              <a:rPr kumimoji="0" lang="en-GB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Cerdanyola</a:t>
            </a:r>
            <a:r>
              <a:rPr kumimoji="0" lang="en-GB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del </a:t>
            </a:r>
            <a:r>
              <a:rPr kumimoji="0" lang="en-GB" sz="105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Vallès</a:t>
            </a:r>
            <a:r>
              <a:rPr kumimoji="0" lang="en-GB" sz="105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	Spain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CIEMAT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Madrid,Spain</a:t>
            </a:r>
            <a:endParaRPr kumimoji="0" lang="en-GB" sz="1100" b="1" i="0" u="none" strike="noStrike" kern="1200" cap="none" spc="0" normalizeH="0" baseline="0" noProof="0" dirty="0" smtClean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CINVESTAV, Mexico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CSIC, Madrid, Spain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CSIL, Milan, Italy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CNRS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Paris, France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CNR-SPIN, Genova, Italy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Cockcroft Institute,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Daresbury, UK 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Colima U.,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Mexico </a:t>
            </a:r>
            <a:endParaRPr kumimoji="0" lang="en-GB" sz="1100" b="1" i="0" u="none" strike="noStrike" kern="1200" cap="none" spc="0" normalizeH="0" baseline="0" noProof="0" dirty="0" smtClean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UCPH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Copenhagen, Denmark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CUNI, Prague, Czech Republic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Darmstadt,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Germany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987824" y="1062263"/>
            <a:ext cx="3456384" cy="52257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 Delft,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Netherlands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Dortmund, Germany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DOE</a:t>
            </a:r>
            <a:r>
              <a:rPr kumimoji="0" lang="fr-CH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Washington, USA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Dresden, Germany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Duke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U, Durham, USA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EPFL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Lausanne, Switzerland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/>
                <a:ea typeface="+mn-ea"/>
              </a:rPr>
              <a:t/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/>
                <a:ea typeface="+mn-ea"/>
              </a:rPr>
            </a:br>
            <a:r>
              <a:rPr kumimoji="0" lang="fr-CH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 </a:t>
            </a:r>
            <a:r>
              <a:rPr kumimoji="0" lang="fr-CH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Enschede, </a:t>
            </a:r>
            <a:r>
              <a:rPr kumimoji="0" lang="fr-CH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Netherlands</a:t>
            </a:r>
            <a:r>
              <a:rPr kumimoji="0" lang="fr-CH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fr-CH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ESS, Lund, Sweden</a:t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ETHZ, Switzerland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FNAL, Batavia, USA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Fraunhofer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Dortmund, Germany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Genoa U., Genoa, Italy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Geneva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U., Switzerland </a:t>
            </a:r>
            <a:endParaRPr kumimoji="0" lang="en-GB" sz="1100" b="1" i="0" u="none" strike="noStrike" kern="1200" cap="none" spc="0" normalizeH="0" baseline="0" noProof="0" dirty="0" smtClean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Giresun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U.,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Turkey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Goethe U. Frankfurt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Germany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GSI,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Darmstadt,  Germany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GWNU,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Gangneung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South Korea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Guanajuato U., Mexico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Hellenic Open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U., Patra, Greece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HEPHY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Vienna, Austria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Houston U., USA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ICMAB-CSIC,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Bellatera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Spain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IFIC-CSIC, </a:t>
            </a: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Paterna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Spain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IIT Kanpur, India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IFAE,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Bellaterra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Spain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IFJ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PAN Krakow,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Poland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INFN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Frascati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/Rome, Italy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</a:b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 smtClean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6226775" y="1090241"/>
            <a:ext cx="2824946" cy="50818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INP Minsk, Belarus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DESY, Hamburg, Germany 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Iowa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U., USA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IPM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Tehran, Iran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Irvine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UC, USA</a:t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Isik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U., Sile, Turkey </a:t>
            </a:r>
            <a:endParaRPr kumimoji="0" lang="en-GB" sz="1100" b="1" i="0" u="none" strike="noStrike" kern="1200" cap="none" spc="0" normalizeH="0" baseline="0" noProof="0" dirty="0" smtClean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Istanbul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U., Turkey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Istanbul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Aydin U., Turkey</a:t>
            </a:r>
          </a:p>
          <a:p>
            <a:pPr marL="0" marR="0" lvl="0" indent="0" algn="l" defTabSz="914400" rtl="0" eaLnBrk="1" fontAlgn="auto" latinLnBrk="0" hangingPunct="1">
              <a:lnSpc>
                <a:spcPts val="12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JAI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Oxford, UK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JINR </a:t>
            </a: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Dubna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Russia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Jefferson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LAB,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Newport News, USA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FZ </a:t>
            </a: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Jülich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Germany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KAIST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Yuseong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gu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South Korea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KEK,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Ibaraki, Japan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KIAS,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Seoul, South Korea 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King’s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College London, UK</a:t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KIT Karlsruhe, Germany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KU Leuven, Belgium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KU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Seoul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South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Korea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Korea U.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Sejong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South Korea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Lancaster U., UK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LAPP, Annecy, France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Liverpool U., UK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Lund U., Sweden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Malta U, Malta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MAX IV, Lund, Sweden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       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Collaboration Status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               </a:t>
            </a:r>
            <a:r>
              <a:rPr kumimoji="0" lang="en-GB" sz="1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123 collaboration members &amp; CERN as host institute, </a:t>
            </a:r>
            <a:r>
              <a:rPr kumimoji="0" lang="en-GB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April </a:t>
            </a:r>
            <a:r>
              <a:rPr kumimoji="0" lang="en-GB" sz="1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2018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480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2"/>
          <p:cNvSpPr txBox="1">
            <a:spLocks/>
          </p:cNvSpPr>
          <p:nvPr/>
        </p:nvSpPr>
        <p:spPr>
          <a:xfrm>
            <a:off x="163169" y="1194815"/>
            <a:ext cx="2843808" cy="46858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Melbourne U, Australia</a:t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MEPhI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Moscow, Russia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Michigan U, Ann </a:t>
            </a: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Arbor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MINES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ParisTech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Paris, France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MISiS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Moscow, Russia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MIT, Cambridge, USA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Naturhistorisches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Museum, Vienna,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Austria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NIKHEF, Netherlands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Northern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Illinois U., </a:t>
            </a: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Dekalb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USA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NC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PHEP Minsk, Belarus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Okan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U., Istanbul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Turkey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Oxford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U., UK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Patras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Greece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Piri</a:t>
            </a:r>
            <a:r>
              <a:rPr kumimoji="0" lang="fr-CH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Reis, Istanbul, </a:t>
            </a:r>
            <a:r>
              <a:rPr kumimoji="0" lang="fr-CH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Turkey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PSI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Villigen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Switzerland 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Rostock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U., Germany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RTU</a:t>
            </a:r>
            <a:r>
              <a:rPr kumimoji="0" lang="fr-CH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Riga, </a:t>
            </a:r>
            <a:r>
              <a:rPr kumimoji="0" lang="fr-CH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Latvia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Santa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Barbara UC, USA</a:t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Sapienza/Rome,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Italy </a:t>
            </a:r>
            <a:endParaRPr kumimoji="0" lang="en-GB" sz="1100" b="1" i="0" u="none" strike="noStrike" kern="1200" cap="none" spc="0" normalizeH="0" baseline="0" noProof="0" dirty="0" smtClean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SFTC, </a:t>
            </a:r>
            <a:r>
              <a:rPr kumimoji="0" lang="fr-CH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Daresbury</a:t>
            </a:r>
            <a:r>
              <a:rPr kumimoji="0" lang="fr-CH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UK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Siegen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U., Germany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Silesia U.,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Katowice, Poland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SINP MSU, Moscow, Russia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Stanford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U., USA</a:t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Stuttgart U., Germany</a:t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       </a:t>
            </a: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Collaboration Status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            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</a:t>
            </a:r>
            <a:r>
              <a:rPr kumimoji="0" lang="en-GB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123 </a:t>
            </a:r>
            <a:r>
              <a:rPr kumimoji="0" lang="en-GB" sz="1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collaboration members &amp; CERN as host institute, </a:t>
            </a:r>
            <a:r>
              <a:rPr kumimoji="0" lang="en-GB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April 2018</a:t>
            </a:r>
            <a:endParaRPr kumimoji="0" lang="en-GB" sz="17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56422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" name="Subtitle 2"/>
          <p:cNvSpPr txBox="1">
            <a:spLocks/>
          </p:cNvSpPr>
          <p:nvPr/>
        </p:nvSpPr>
        <p:spPr>
          <a:xfrm>
            <a:off x="3163572" y="1194815"/>
            <a:ext cx="2843808" cy="50818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217" name="Subtitle 2"/>
          <p:cNvSpPr txBox="1">
            <a:spLocks/>
          </p:cNvSpPr>
          <p:nvPr/>
        </p:nvSpPr>
        <p:spPr>
          <a:xfrm>
            <a:off x="3163572" y="1194815"/>
            <a:ext cx="2843808" cy="50818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Tel Aviv U., Israel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TOBB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ETU, Ankara,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Turkey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 </a:t>
            </a:r>
            <a:r>
              <a:rPr kumimoji="0" lang="en-GB" sz="11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Bergakademie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Freiberg, Germany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Tampere, Finland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TU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Vienna,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Austria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UAS TW, Austria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ULUDAG, Turkey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UNICAL, Cosenza, Italy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UNIMAN, Manchester, UK </a:t>
            </a:r>
            <a:endParaRPr kumimoji="0" lang="en-GB" sz="1100" b="1" i="0" u="none" strike="noStrike" kern="1200" cap="none" spc="0" normalizeH="0" baseline="0" noProof="0" dirty="0" smtClean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UNIMI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Milan, Italy</a:t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UNIROMA3, Rome, </a:t>
            </a: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Italy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UPC, Barcelona, </a:t>
            </a:r>
            <a:r>
              <a:rPr kumimoji="0" lang="fr-CH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Spain</a:t>
            </a:r>
            <a:br>
              <a:rPr kumimoji="0" lang="fr-CH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fr-CH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URJC, Spain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USASK &amp; CLS, Canada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UTOKYO, Tokyo, Japan</a:t>
            </a:r>
            <a:b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Wigner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RCP, Budapest, Hungary</a:t>
            </a:r>
          </a:p>
          <a:p>
            <a:pPr marL="0" marR="0" lvl="0" indent="0" algn="l" defTabSz="914400" rtl="0" eaLnBrk="1" fontAlgn="auto" latinLnBrk="0" hangingPunct="1">
              <a:lnSpc>
                <a:spcPts val="1400"/>
              </a:lnSpc>
              <a:spcBef>
                <a:spcPts val="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Wroclaw UT, Poland</a:t>
            </a:r>
            <a:b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Wirtschaftsuniversität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1414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Wien, Austria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14140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20877783">
            <a:off x="4170791" y="5209002"/>
            <a:ext cx="3319755" cy="523220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Uzbekistan missing !?</a:t>
            </a:r>
            <a:endParaRPr lang="en-GB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8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623" y="899568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4" name="Rectangle 153"/>
          <p:cNvSpPr/>
          <p:nvPr/>
        </p:nvSpPr>
        <p:spPr>
          <a:xfrm>
            <a:off x="6548077" y="3039990"/>
            <a:ext cx="2473599" cy="3552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spcAft>
                <a:spcPts val="450"/>
              </a:spcAft>
              <a:defRPr/>
            </a:pPr>
            <a:endParaRPr lang="en-GB" b="1" dirty="0">
              <a:solidFill>
                <a:srgbClr val="0055A0"/>
              </a:solidFill>
              <a:latin typeface="Arial"/>
              <a:cs typeface="Arial"/>
            </a:endParaRPr>
          </a:p>
          <a:p>
            <a:pPr defTabSz="685800">
              <a:spcAft>
                <a:spcPts val="450"/>
              </a:spcAft>
              <a:defRPr/>
            </a:pPr>
            <a:r>
              <a:rPr lang="en-GB" b="1" dirty="0">
                <a:solidFill>
                  <a:srgbClr val="0055A0"/>
                </a:solidFill>
                <a:latin typeface="Arial"/>
                <a:cs typeface="Arial"/>
              </a:rPr>
              <a:t>Scope:</a:t>
            </a:r>
          </a:p>
          <a:p>
            <a:pPr defTabSz="685800">
              <a:spcAft>
                <a:spcPts val="450"/>
              </a:spcAft>
              <a:defRPr/>
            </a:pPr>
            <a:r>
              <a:rPr lang="en-GB" b="1" dirty="0">
                <a:solidFill>
                  <a:srgbClr val="0055A0"/>
                </a:solidFill>
                <a:latin typeface="Arial"/>
                <a:cs typeface="Arial"/>
              </a:rPr>
              <a:t>FCC-</a:t>
            </a:r>
            <a:r>
              <a:rPr lang="en-GB" b="1" dirty="0" err="1">
                <a:solidFill>
                  <a:srgbClr val="0055A0"/>
                </a:solidFill>
                <a:latin typeface="Arial"/>
                <a:cs typeface="Arial"/>
              </a:rPr>
              <a:t>hh</a:t>
            </a:r>
            <a:r>
              <a:rPr lang="en-GB" b="1" dirty="0">
                <a:solidFill>
                  <a:srgbClr val="0055A0"/>
                </a:solidFill>
                <a:latin typeface="Arial"/>
                <a:cs typeface="Arial"/>
              </a:rPr>
              <a:t> collider</a:t>
            </a: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500" b="1" dirty="0">
                <a:solidFill>
                  <a:srgbClr val="0C377B"/>
                </a:solidFill>
                <a:latin typeface="Arial"/>
                <a:cs typeface="Arial"/>
              </a:rPr>
              <a:t>Optics Design (arc and IR)</a:t>
            </a: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500" b="1" dirty="0">
                <a:solidFill>
                  <a:srgbClr val="0C377B"/>
                </a:solidFill>
                <a:latin typeface="Arial"/>
                <a:cs typeface="Arial"/>
              </a:rPr>
              <a:t>Cryogenic beam vacuum system design including beam tests at ANKA</a:t>
            </a: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500" b="1" dirty="0">
                <a:solidFill>
                  <a:srgbClr val="0C377B"/>
                </a:solidFill>
                <a:latin typeface="Arial"/>
                <a:cs typeface="Arial"/>
              </a:rPr>
              <a:t>16 T dipole design, construction folder for demonstrator magnets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251852" y="1196752"/>
            <a:ext cx="6256671" cy="5045115"/>
            <a:chOff x="1548329" y="539301"/>
            <a:chExt cx="7138470" cy="5694574"/>
          </a:xfrm>
        </p:grpSpPr>
        <p:pic>
          <p:nvPicPr>
            <p:cNvPr id="155" name="Picture 15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07754" y="3405097"/>
              <a:ext cx="722063" cy="720000"/>
            </a:xfrm>
            <a:prstGeom prst="rect">
              <a:avLst/>
            </a:prstGeom>
          </p:spPr>
        </p:pic>
        <p:pic>
          <p:nvPicPr>
            <p:cNvPr id="156" name="Picture 15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92271" y="719301"/>
              <a:ext cx="1285715" cy="360000"/>
            </a:xfrm>
            <a:prstGeom prst="rect">
              <a:avLst/>
            </a:prstGeom>
          </p:spPr>
        </p:pic>
        <p:pic>
          <p:nvPicPr>
            <p:cNvPr id="157" name="Picture 15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48329" y="1301365"/>
              <a:ext cx="884210" cy="720000"/>
            </a:xfrm>
            <a:prstGeom prst="rect">
              <a:avLst/>
            </a:prstGeom>
          </p:spPr>
        </p:pic>
        <p:pic>
          <p:nvPicPr>
            <p:cNvPr id="158" name="Picture 15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50906" y="2089793"/>
              <a:ext cx="881633" cy="720000"/>
            </a:xfrm>
            <a:prstGeom prst="rect">
              <a:avLst/>
            </a:prstGeom>
          </p:spPr>
        </p:pic>
        <p:pic>
          <p:nvPicPr>
            <p:cNvPr id="159" name="Picture 15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41122" y="2167254"/>
              <a:ext cx="1440000" cy="720000"/>
            </a:xfrm>
            <a:prstGeom prst="rect">
              <a:avLst/>
            </a:prstGeom>
          </p:spPr>
        </p:pic>
        <p:pic>
          <p:nvPicPr>
            <p:cNvPr id="160" name="Picture 15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887782" y="1277735"/>
              <a:ext cx="1636364" cy="720000"/>
            </a:xfrm>
            <a:prstGeom prst="rect">
              <a:avLst/>
            </a:prstGeom>
          </p:spPr>
        </p:pic>
        <p:pic>
          <p:nvPicPr>
            <p:cNvPr id="161" name="Picture 16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889681" y="539301"/>
              <a:ext cx="728324" cy="720000"/>
            </a:xfrm>
            <a:prstGeom prst="rect">
              <a:avLst/>
            </a:prstGeom>
          </p:spPr>
        </p:pic>
        <p:pic>
          <p:nvPicPr>
            <p:cNvPr id="162" name="Picture 16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068786" y="629301"/>
              <a:ext cx="2820895" cy="540000"/>
            </a:xfrm>
            <a:prstGeom prst="rect">
              <a:avLst/>
            </a:prstGeom>
          </p:spPr>
        </p:pic>
        <p:pic>
          <p:nvPicPr>
            <p:cNvPr id="163" name="Picture 16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400790" y="5513875"/>
              <a:ext cx="1319372" cy="720000"/>
            </a:xfrm>
            <a:prstGeom prst="rect">
              <a:avLst/>
            </a:prstGeom>
          </p:spPr>
        </p:pic>
        <p:pic>
          <p:nvPicPr>
            <p:cNvPr id="164" name="Picture 163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4019371" y="5485540"/>
              <a:ext cx="1347594" cy="720000"/>
            </a:xfrm>
            <a:prstGeom prst="rect">
              <a:avLst/>
            </a:prstGeom>
          </p:spPr>
        </p:pic>
        <p:pic>
          <p:nvPicPr>
            <p:cNvPr id="165" name="Picture 164"/>
            <p:cNvPicPr>
              <a:picLocks noChangeAspect="1"/>
            </p:cNvPicPr>
            <p:nvPr/>
          </p:nvPicPr>
          <p:blipFill rotWithShape="1">
            <a:blip r:embed="rId14"/>
            <a:srcRect r="75761"/>
            <a:stretch/>
          </p:blipFill>
          <p:spPr>
            <a:xfrm>
              <a:off x="1816027" y="4167527"/>
              <a:ext cx="610832" cy="540000"/>
            </a:xfrm>
            <a:prstGeom prst="rect">
              <a:avLst/>
            </a:prstGeom>
          </p:spPr>
        </p:pic>
        <p:pic>
          <p:nvPicPr>
            <p:cNvPr id="166" name="Picture 165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7273909" y="5693874"/>
              <a:ext cx="1156687" cy="360000"/>
            </a:xfrm>
            <a:prstGeom prst="rect">
              <a:avLst/>
            </a:prstGeom>
          </p:spPr>
        </p:pic>
        <p:pic>
          <p:nvPicPr>
            <p:cNvPr id="167" name="Picture 166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6945459" y="4159367"/>
              <a:ext cx="1431325" cy="360000"/>
            </a:xfrm>
            <a:prstGeom prst="rect">
              <a:avLst/>
            </a:prstGeom>
          </p:spPr>
        </p:pic>
        <p:pic>
          <p:nvPicPr>
            <p:cNvPr id="168" name="Picture 167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712539" y="4772145"/>
              <a:ext cx="720000" cy="720000"/>
            </a:xfrm>
            <a:prstGeom prst="rect">
              <a:avLst/>
            </a:prstGeom>
          </p:spPr>
        </p:pic>
        <p:pic>
          <p:nvPicPr>
            <p:cNvPr id="169" name="Picture 168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5874525" y="5562287"/>
              <a:ext cx="952941" cy="540000"/>
            </a:xfrm>
            <a:prstGeom prst="rect">
              <a:avLst/>
            </a:prstGeom>
          </p:spPr>
        </p:pic>
        <p:pic>
          <p:nvPicPr>
            <p:cNvPr id="170" name="Picture 169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6880162" y="3056773"/>
              <a:ext cx="1399999" cy="720000"/>
            </a:xfrm>
            <a:prstGeom prst="rect">
              <a:avLst/>
            </a:prstGeom>
          </p:spPr>
        </p:pic>
        <p:pic>
          <p:nvPicPr>
            <p:cNvPr id="171" name="Picture 170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6827465" y="4745513"/>
              <a:ext cx="1859334" cy="669360"/>
            </a:xfrm>
            <a:prstGeom prst="rect">
              <a:avLst/>
            </a:prstGeom>
          </p:spPr>
        </p:pic>
        <p:pic>
          <p:nvPicPr>
            <p:cNvPr id="172" name="Picture 171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2505865" y="1285150"/>
              <a:ext cx="4374606" cy="4186295"/>
            </a:xfrm>
            <a:prstGeom prst="rect">
              <a:avLst/>
            </a:prstGeom>
          </p:spPr>
        </p:pic>
      </p:grpSp>
      <p:sp>
        <p:nvSpPr>
          <p:cNvPr id="26" name="Title 1"/>
          <p:cNvSpPr txBox="1">
            <a:spLocks/>
          </p:cNvSpPr>
          <p:nvPr/>
        </p:nvSpPr>
        <p:spPr>
          <a:xfrm>
            <a:off x="-3108" y="-5529"/>
            <a:ext cx="9251504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3000" kern="0" dirty="0">
                <a:latin typeface="Arial"/>
              </a:rPr>
              <a:t>    EU H2020 Design Study</a:t>
            </a:r>
            <a:r>
              <a:rPr lang="en-US" sz="3000" dirty="0">
                <a:latin typeface="Arial"/>
              </a:rPr>
              <a:t> </a:t>
            </a:r>
            <a:r>
              <a:rPr lang="en-US" sz="3000" dirty="0" err="1">
                <a:latin typeface="Arial"/>
              </a:rPr>
              <a:t>EuroCirCol</a:t>
            </a:r>
            <a:endParaRPr lang="en-US" sz="3000" kern="0" dirty="0">
              <a:latin typeface="Arial"/>
            </a:endParaRPr>
          </a:p>
        </p:txBody>
      </p:sp>
      <p:pic>
        <p:nvPicPr>
          <p:cNvPr id="27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415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Rectangle 45"/>
          <p:cNvSpPr/>
          <p:nvPr/>
        </p:nvSpPr>
        <p:spPr>
          <a:xfrm>
            <a:off x="6521708" y="836961"/>
            <a:ext cx="2526339" cy="226985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defTabSz="685800">
              <a:spcAft>
                <a:spcPts val="450"/>
              </a:spcAft>
              <a:defRPr/>
            </a:pPr>
            <a:r>
              <a:rPr lang="en-GB" b="1" dirty="0">
                <a:solidFill>
                  <a:srgbClr val="0055A0"/>
                </a:solidFill>
                <a:latin typeface="Arial"/>
                <a:cs typeface="Arial"/>
              </a:rPr>
              <a:t>European Union Horizon 2020 program</a:t>
            </a: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500" b="1" dirty="0">
                <a:solidFill>
                  <a:srgbClr val="0055A0"/>
                </a:solidFill>
                <a:latin typeface="Arial"/>
                <a:cs typeface="Arial"/>
              </a:rPr>
              <a:t>Support for FCC-</a:t>
            </a:r>
            <a:r>
              <a:rPr lang="en-GB" sz="1500" b="1" dirty="0" err="1">
                <a:solidFill>
                  <a:srgbClr val="0055A0"/>
                </a:solidFill>
                <a:latin typeface="Arial"/>
                <a:cs typeface="Arial"/>
              </a:rPr>
              <a:t>hh</a:t>
            </a:r>
            <a:r>
              <a:rPr lang="en-GB" sz="1500" b="1" dirty="0">
                <a:solidFill>
                  <a:srgbClr val="0055A0"/>
                </a:solidFill>
                <a:latin typeface="Arial"/>
                <a:cs typeface="Arial"/>
              </a:rPr>
              <a:t> study </a:t>
            </a: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500" b="1" dirty="0">
                <a:solidFill>
                  <a:srgbClr val="0055A0"/>
                </a:solidFill>
                <a:latin typeface="Arial"/>
                <a:cs typeface="Arial"/>
              </a:rPr>
              <a:t>3 MEURO co-funding</a:t>
            </a:r>
          </a:p>
          <a:p>
            <a:pPr marL="257175" indent="-257175" defTabSz="685800"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US" sz="1500" b="1" dirty="0">
                <a:solidFill>
                  <a:srgbClr val="0055A0"/>
                </a:solidFill>
                <a:latin typeface="Arial"/>
                <a:cs typeface="Arial"/>
              </a:rPr>
              <a:t>Started June 2015, ends in May 2019</a:t>
            </a:r>
            <a:endParaRPr lang="en-GB" sz="1500" b="1" dirty="0">
              <a:solidFill>
                <a:srgbClr val="0055A0"/>
              </a:solidFill>
              <a:latin typeface="Arial"/>
              <a:cs typeface="Arial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055" y="1337800"/>
            <a:ext cx="921907" cy="442982"/>
          </a:xfrm>
          <a:prstGeom prst="rect">
            <a:avLst/>
          </a:prstGeom>
          <a:solidFill>
            <a:srgbClr val="0C377B"/>
          </a:solidFill>
        </p:spPr>
      </p:pic>
    </p:spTree>
    <p:extLst>
      <p:ext uri="{BB962C8B-B14F-4D97-AF65-F5344CB8AC3E}">
        <p14:creationId xmlns:p14="http://schemas.microsoft.com/office/powerpoint/2010/main" val="345964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92789" y="1690113"/>
            <a:ext cx="7791846" cy="1733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SC wires at low temperatures for magnets (Nb</a:t>
            </a:r>
            <a:r>
              <a:rPr lang="en-GB" b="1" kern="0" baseline="-25000" dirty="0">
                <a:solidFill>
                  <a:srgbClr val="0C377B"/>
                </a:solidFill>
                <a:latin typeface="Arial"/>
                <a:cs typeface="Calibri" pitchFamily="34" charset="0"/>
              </a:rPr>
              <a:t>3</a:t>
            </a:r>
            <a:r>
              <a:rPr lang="en-GB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Sn, MgB</a:t>
            </a:r>
            <a:r>
              <a:rPr lang="en-GB" b="1" kern="0" baseline="-25000" dirty="0">
                <a:solidFill>
                  <a:srgbClr val="0C377B"/>
                </a:solidFill>
                <a:latin typeface="Arial"/>
                <a:cs typeface="Calibri" pitchFamily="34" charset="0"/>
              </a:rPr>
              <a:t>2</a:t>
            </a:r>
            <a:r>
              <a:rPr lang="en-GB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, HTS)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Superconducting thin films for RF and beam screen (Nb</a:t>
            </a:r>
            <a:r>
              <a:rPr lang="en-GB" b="1" kern="0" baseline="-25000" dirty="0">
                <a:solidFill>
                  <a:srgbClr val="0C377B"/>
                </a:solidFill>
                <a:latin typeface="Arial"/>
                <a:cs typeface="Calibri" pitchFamily="34" charset="0"/>
              </a:rPr>
              <a:t>3</a:t>
            </a:r>
            <a:r>
              <a:rPr lang="en-GB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Sn, Tl)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Electrohydraulic forming for RF structures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b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Turbocompressor</a:t>
            </a:r>
            <a:r>
              <a:rPr lang="en-GB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for </a:t>
            </a:r>
            <a:r>
              <a:rPr lang="en-GB" b="1" kern="0" dirty="0" err="1">
                <a:solidFill>
                  <a:srgbClr val="0C377B"/>
                </a:solidFill>
                <a:latin typeface="Arial"/>
                <a:cs typeface="Calibri" pitchFamily="34" charset="0"/>
              </a:rPr>
              <a:t>Nelium</a:t>
            </a:r>
            <a:r>
              <a:rPr lang="en-GB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 refrigeration</a:t>
            </a:r>
          </a:p>
          <a:p>
            <a:pPr marL="257175" indent="-257175" defTabSz="685800">
              <a:spcBef>
                <a:spcPts val="450"/>
              </a:spcBef>
              <a:buFont typeface="Arial" panose="020B0604020202020204" pitchFamily="34" charset="0"/>
              <a:buChar char="•"/>
              <a:defRPr/>
            </a:pPr>
            <a:r>
              <a:rPr lang="en-GB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Magnet cooling architectures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3707" y="4025462"/>
            <a:ext cx="1895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600" b="1" dirty="0">
                <a:solidFill>
                  <a:srgbClr val="0C377B"/>
                </a:solidFill>
                <a:latin typeface="Arial"/>
              </a:rPr>
              <a:t>13 Beneficiaries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1938122" y="5489896"/>
            <a:ext cx="6891534" cy="1107455"/>
            <a:chOff x="2639618" y="4612140"/>
            <a:chExt cx="9217022" cy="1481157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65133" y="4910815"/>
              <a:ext cx="1479449" cy="382443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28448" y="5473938"/>
              <a:ext cx="1508183" cy="432971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2639618" y="4612140"/>
              <a:ext cx="9217022" cy="14811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93059" y="4896937"/>
              <a:ext cx="394068" cy="469128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569035" y="4909082"/>
              <a:ext cx="1734877" cy="444841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33884" y="4884793"/>
              <a:ext cx="1686252" cy="469128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97024" y="4887061"/>
              <a:ext cx="875240" cy="469128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952778" y="4878687"/>
              <a:ext cx="815630" cy="469128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86479" y="5489839"/>
              <a:ext cx="819595" cy="469128"/>
            </a:xfrm>
            <a:prstGeom prst="rect">
              <a:avLst/>
            </a:prstGeom>
          </p:spPr>
        </p:pic>
        <p:grpSp>
          <p:nvGrpSpPr>
            <p:cNvPr id="32" name="Group 31"/>
            <p:cNvGrpSpPr/>
            <p:nvPr/>
          </p:nvGrpSpPr>
          <p:grpSpPr>
            <a:xfrm>
              <a:off x="3731665" y="5489839"/>
              <a:ext cx="1716263" cy="469128"/>
              <a:chOff x="1790050" y="4000603"/>
              <a:chExt cx="1975540" cy="540000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26792" y="4000603"/>
                <a:ext cx="1538798" cy="540000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 rotWithShape="1">
              <a:blip r:embed="rId1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790050" y="4000603"/>
                <a:ext cx="626462" cy="540000"/>
              </a:xfrm>
              <a:prstGeom prst="rect">
                <a:avLst/>
              </a:prstGeom>
            </p:spPr>
          </p:pic>
        </p:grpSp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793828" y="5486567"/>
              <a:ext cx="1310284" cy="469128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64648" y="5482224"/>
              <a:ext cx="907616" cy="469128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73789" y="5458371"/>
              <a:ext cx="772682" cy="469128"/>
            </a:xfrm>
            <a:prstGeom prst="rect">
              <a:avLst/>
            </a:prstGeom>
          </p:spPr>
        </p:pic>
      </p:grpSp>
      <p:sp>
        <p:nvSpPr>
          <p:cNvPr id="39" name="TextBox 38"/>
          <p:cNvSpPr txBox="1"/>
          <p:nvPr/>
        </p:nvSpPr>
        <p:spPr>
          <a:xfrm>
            <a:off x="311714" y="5489896"/>
            <a:ext cx="16528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600" b="1" dirty="0">
                <a:solidFill>
                  <a:srgbClr val="0C377B"/>
                </a:solidFill>
                <a:latin typeface="Arial"/>
              </a:rPr>
              <a:t>12 Partners</a:t>
            </a: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700" kern="0" dirty="0">
                <a:latin typeface="Arial"/>
              </a:rPr>
              <a:t>      </a:t>
            </a:r>
            <a:r>
              <a:rPr lang="en-US" sz="2700" kern="0" dirty="0" err="1">
                <a:latin typeface="Arial"/>
              </a:rPr>
              <a:t>EASITrain</a:t>
            </a:r>
            <a:r>
              <a:rPr lang="en-US" sz="2700" kern="0" dirty="0">
                <a:latin typeface="Arial"/>
              </a:rPr>
              <a:t> Marie Curie Training Network</a:t>
            </a:r>
          </a:p>
        </p:txBody>
      </p:sp>
      <p:pic>
        <p:nvPicPr>
          <p:cNvPr id="4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927953" y="4047258"/>
            <a:ext cx="6933412" cy="1237588"/>
            <a:chOff x="2639616" y="3043495"/>
            <a:chExt cx="7992888" cy="14267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11624" y="3366111"/>
              <a:ext cx="696037" cy="36760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15880" y="3324094"/>
              <a:ext cx="1283779" cy="36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63752" y="3324095"/>
              <a:ext cx="502137" cy="40962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968208" y="3251958"/>
              <a:ext cx="467765" cy="48037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44072" y="3339720"/>
              <a:ext cx="913550" cy="360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12424" y="3330071"/>
              <a:ext cx="469745" cy="46582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616280" y="3861087"/>
              <a:ext cx="1254528" cy="48804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1350" dirty="0">
                  <a:solidFill>
                    <a:srgbClr val="0C377B"/>
                  </a:solidFill>
                  <a:latin typeface="Arial"/>
                </a:rPr>
                <a:t>I-CUBE</a:t>
              </a: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26021" y="3861048"/>
              <a:ext cx="1241379" cy="360000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83832" y="3861048"/>
              <a:ext cx="950451" cy="360000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951984" y="3861088"/>
              <a:ext cx="1191501" cy="36000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04312" y="3269824"/>
              <a:ext cx="517258" cy="591224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08168" y="3861088"/>
              <a:ext cx="720000" cy="360000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639616" y="3043495"/>
              <a:ext cx="7992888" cy="14267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US" sz="135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61839" y="3789040"/>
              <a:ext cx="482633" cy="474639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227881" y="890884"/>
            <a:ext cx="8998583" cy="1143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spcBef>
                <a:spcPts val="450"/>
              </a:spcBef>
              <a:defRPr/>
            </a:pPr>
            <a:r>
              <a:rPr lang="en-GB" sz="20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European Advanced Superconductivity Innovation and Training Network</a:t>
            </a:r>
            <a:endParaRPr lang="en-US" sz="2000" b="1" kern="0" dirty="0">
              <a:solidFill>
                <a:srgbClr val="0C377B"/>
              </a:solidFill>
              <a:latin typeface="Arial"/>
              <a:cs typeface="Calibri" pitchFamily="34" charset="0"/>
            </a:endParaRPr>
          </a:p>
          <a:p>
            <a:pPr marL="257175" indent="-257175" defTabSz="685800">
              <a:spcBef>
                <a:spcPts val="450"/>
              </a:spcBef>
              <a:buFont typeface="Wingdings" panose="05000000000000000000" pitchFamily="2" charset="2"/>
              <a:buChar char="Ø"/>
              <a:defRPr/>
            </a:pPr>
            <a:r>
              <a:rPr lang="en-GB" sz="2000" b="1" kern="0" dirty="0">
                <a:solidFill>
                  <a:srgbClr val="C00000"/>
                </a:solidFill>
                <a:latin typeface="Arial"/>
                <a:cs typeface="Calibri" pitchFamily="34" charset="0"/>
              </a:rPr>
              <a:t>selected for funding by EC in May 2017, started 1 October 2017</a:t>
            </a:r>
          </a:p>
          <a:p>
            <a:pPr marL="257175" indent="-257175" defTabSz="685800">
              <a:spcBef>
                <a:spcPts val="450"/>
              </a:spcBef>
              <a:buFont typeface="Wingdings" panose="05000000000000000000" pitchFamily="2" charset="2"/>
              <a:buChar char="Ø"/>
              <a:defRPr/>
            </a:pPr>
            <a:endParaRPr lang="en-GB" sz="2000" b="1" kern="0" dirty="0">
              <a:solidFill>
                <a:srgbClr val="C00000"/>
              </a:solidFill>
              <a:latin typeface="Arial"/>
              <a:cs typeface="Calibri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620549" y="2580083"/>
            <a:ext cx="3140198" cy="112594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defTabSz="685800">
              <a:spcAft>
                <a:spcPts val="450"/>
              </a:spcAft>
              <a:defRPr/>
            </a:pPr>
            <a:r>
              <a:rPr lang="en-GB" b="1" dirty="0">
                <a:solidFill>
                  <a:srgbClr val="0055A0"/>
                </a:solidFill>
                <a:latin typeface="Arial"/>
                <a:cs typeface="Arial"/>
              </a:rPr>
              <a:t>Horizon 2020 program</a:t>
            </a:r>
          </a:p>
          <a:p>
            <a:pPr defTabSz="685800">
              <a:spcAft>
                <a:spcPts val="450"/>
              </a:spcAft>
              <a:defRPr/>
            </a:pPr>
            <a:r>
              <a:rPr lang="en-US" sz="1500" b="1" dirty="0">
                <a:solidFill>
                  <a:srgbClr val="0055A0"/>
                </a:solidFill>
                <a:latin typeface="Arial"/>
                <a:cs typeface="Arial"/>
              </a:rPr>
              <a:t>Funding for 15 Early Stage Researchers over 3 years &amp; training</a:t>
            </a:r>
            <a:endParaRPr lang="en-GB" sz="1500" b="1" dirty="0">
              <a:solidFill>
                <a:srgbClr val="0055A0"/>
              </a:solidFill>
              <a:latin typeface="Arial"/>
              <a:cs typeface="Arial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512" y="90187"/>
            <a:ext cx="926003" cy="602603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210993" y="6457990"/>
            <a:ext cx="10599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Gutleber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401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5496" y="-7413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</a:t>
            </a:r>
            <a:r>
              <a:rPr kumimoji="0" lang="en-US" sz="27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Planning – CDR Production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45012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160494" y="813176"/>
            <a:ext cx="9471186" cy="3427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CDR Concise summary volumes 1 (PH), 2 (</a:t>
            </a:r>
            <a:r>
              <a:rPr kumimoji="0" lang="en-US" sz="15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hh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), 4 (</a:t>
            </a:r>
            <a:r>
              <a:rPr kumimoji="0" lang="en-US" sz="1500" b="1" i="0" u="none" strike="noStrike" kern="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ee</a:t>
            </a: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), 6 (HE):</a:t>
            </a: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Completion of design work, coherent and </a:t>
            </a: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consistent; contents </a:t>
            </a: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for concise volumes by end June </a:t>
            </a: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2018</a:t>
            </a: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Overall final editing July – August </a:t>
            </a: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2018; Proof </a:t>
            </a: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reading and approval September – October</a:t>
            </a: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“Print-ready” versions by November 2018</a:t>
            </a: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788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357188" marR="0" lvl="0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CDR long technical volumes 3, 5, 7:</a:t>
            </a: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Collection of input (from status June 2018) during July – October 2018.</a:t>
            </a:r>
          </a:p>
          <a:p>
            <a:pPr marL="357188" marR="0" lvl="1" indent="-17462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Overall volume editing November 2018 – January </a:t>
            </a:r>
            <a:r>
              <a:rPr kumimoji="0" lang="en-US" sz="1350" b="1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2019; Proof </a:t>
            </a:r>
            <a:r>
              <a:rPr kumimoji="0" lang="en-US" sz="135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reading and approval February – March 2019</a:t>
            </a:r>
          </a:p>
          <a:p>
            <a:pPr marL="600075" marR="0" lvl="1" indent="-25717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788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 pitchFamily="34" charset="0"/>
              </a:rPr>
              <a:t>Cost study based on CDR status (June 2018), other documents for ESU, June - November 2018 </a:t>
            </a:r>
          </a:p>
          <a:p>
            <a:pPr marL="600075" marR="0" lvl="1" indent="-257175" algn="l" defTabSz="6858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350" b="1" i="0" u="none" strike="noStrike" kern="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Calibr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116" y="122830"/>
            <a:ext cx="994382" cy="477806"/>
          </a:xfrm>
          <a:prstGeom prst="rect">
            <a:avLst/>
          </a:prstGeom>
          <a:solidFill>
            <a:srgbClr val="0C377B"/>
          </a:solidFill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1415" y="3939001"/>
            <a:ext cx="5416070" cy="291899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401811" y="3873395"/>
            <a:ext cx="3765674" cy="335237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40352" y="6550223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M. Benedikt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9286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30484"/>
            <a:ext cx="8229600" cy="533214"/>
          </a:xfrm>
        </p:spPr>
        <p:txBody>
          <a:bodyPr/>
          <a:lstStyle/>
          <a:p>
            <a:r>
              <a:rPr kumimoji="1" lang="en-US" altLang="zh-CN" sz="2800" dirty="0" smtClean="0">
                <a:solidFill>
                  <a:srgbClr val="C00000"/>
                </a:solidFill>
              </a:rPr>
              <a:t>CEPC Accelerator from Pre-CDR to CDR 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264160" y="766445"/>
            <a:ext cx="9034145" cy="4161155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zh-CN" sz="2000" dirty="0" smtClean="0"/>
              <a:t>     CEPC accelerator CDR completed in June 2018 (released on Spet. 2 2018)</a:t>
            </a:r>
          </a:p>
          <a:p>
            <a:endParaRPr kumimoji="1" lang="en-US" altLang="zh-CN" sz="1400" dirty="0" smtClean="0"/>
          </a:p>
          <a:p>
            <a:pPr lvl="1">
              <a:lnSpc>
                <a:spcPct val="80000"/>
              </a:lnSpc>
            </a:pPr>
            <a:r>
              <a:rPr lang="en-GB" altLang="zh-CN" sz="1400" b="1" dirty="0"/>
              <a:t>Executive Summary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Introduction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Machine Layout and Performance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Operation Scenarios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CEPC Collider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CEPC Booster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CEPC </a:t>
            </a:r>
            <a:r>
              <a:rPr lang="en-GB" altLang="zh-CN" sz="1400" b="1" dirty="0" err="1"/>
              <a:t>Linac</a:t>
            </a:r>
            <a:endParaRPr lang="zh-CN" altLang="zh-CN" sz="1400" b="1" dirty="0"/>
          </a:p>
          <a:p>
            <a:pPr marL="800100" lvl="1" indent="-342900">
              <a:lnSpc>
                <a:spcPct val="80000"/>
              </a:lnSpc>
              <a:buFont typeface="+mj-lt"/>
              <a:buAutoNum type="arabicPeriod"/>
            </a:pPr>
            <a:r>
              <a:rPr lang="en-GB" altLang="zh-CN" sz="1400" b="1" dirty="0"/>
              <a:t>Systems Common to the CEPC </a:t>
            </a:r>
            <a:r>
              <a:rPr lang="en-GB" altLang="zh-CN" sz="1400" b="1" dirty="0" err="1"/>
              <a:t>Linac</a:t>
            </a:r>
            <a:r>
              <a:rPr lang="en-GB" altLang="zh-CN" sz="1400" b="1" dirty="0"/>
              <a:t>, Booster </a:t>
            </a:r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GB" altLang="zh-CN" sz="1400" b="1" dirty="0"/>
              <a:t>       and Collider</a:t>
            </a:r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US" altLang="en-GB" sz="1400" b="1" dirty="0"/>
              <a:t>8.    </a:t>
            </a:r>
            <a:r>
              <a:rPr lang="en-GB" altLang="zh-CN" sz="1400" b="1" dirty="0" smtClean="0"/>
              <a:t>Super Proton Proton Collider</a:t>
            </a:r>
            <a:endParaRPr lang="zh-CN" altLang="zh-CN" sz="1400" b="1" dirty="0"/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US" altLang="en-GB" sz="1400" b="1" dirty="0"/>
              <a:t>9.    </a:t>
            </a:r>
            <a:r>
              <a:rPr lang="en-GB" altLang="zh-CN" sz="1400" b="1" dirty="0"/>
              <a:t>Conventional Facilities</a:t>
            </a:r>
            <a:endParaRPr lang="zh-CN" altLang="zh-CN" sz="1400" b="1" dirty="0"/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US" altLang="en-GB" sz="1400" b="1" dirty="0"/>
              <a:t>10.  </a:t>
            </a:r>
            <a:r>
              <a:rPr lang="en-GB" altLang="zh-CN" sz="1400" b="1" dirty="0"/>
              <a:t>Environment, Health and Safety </a:t>
            </a:r>
            <a:endParaRPr lang="zh-CN" altLang="zh-CN" sz="1400" b="1" dirty="0"/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US" altLang="en-GB" sz="1400" b="1" dirty="0"/>
              <a:t>11. </a:t>
            </a:r>
            <a:r>
              <a:rPr lang="en-GB" altLang="zh-CN" sz="1400" b="1" dirty="0"/>
              <a:t>R&amp;D Program</a:t>
            </a:r>
            <a:endParaRPr lang="zh-CN" altLang="zh-CN" sz="1400" b="1" dirty="0"/>
          </a:p>
          <a:p>
            <a:pPr marL="457200" lvl="1" indent="0">
              <a:lnSpc>
                <a:spcPct val="80000"/>
              </a:lnSpc>
              <a:buFont typeface="+mj-lt"/>
              <a:buNone/>
            </a:pPr>
            <a:r>
              <a:rPr lang="en-US" altLang="en-GB" sz="1400" b="1" dirty="0"/>
              <a:t>12. </a:t>
            </a:r>
            <a:r>
              <a:rPr lang="en-GB" altLang="zh-CN" sz="1400" b="1" dirty="0"/>
              <a:t>Project Plan, Cost and </a:t>
            </a:r>
            <a:r>
              <a:rPr lang="en-GB" altLang="zh-CN" sz="1400" b="1" dirty="0" smtClean="0"/>
              <a:t>Schedule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GB" altLang="zh-CN" sz="1400" dirty="0"/>
              <a:t>Appendix 1: CEPC Parameter List 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GB" altLang="zh-CN" sz="1400" dirty="0"/>
              <a:t>Appendix 2: CEPC Technical Component List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GB" altLang="zh-CN" sz="1400" dirty="0"/>
              <a:t>Appendix 3: CEPC Electric Power Requirement 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GB" altLang="zh-CN" sz="1400" dirty="0"/>
              <a:t>Appendix </a:t>
            </a:r>
            <a:r>
              <a:rPr lang="en-US" altLang="en-GB" sz="1400" dirty="0"/>
              <a:t>4</a:t>
            </a:r>
            <a:r>
              <a:rPr lang="en-GB" altLang="zh-CN" sz="1400" dirty="0"/>
              <a:t>: </a:t>
            </a:r>
            <a:r>
              <a:rPr lang="en-GB" altLang="zh-CN" sz="1400" dirty="0">
                <a:sym typeface="+mn-ea"/>
              </a:rPr>
              <a:t>Advanced Partial Double Ring</a:t>
            </a:r>
          </a:p>
          <a:p>
            <a:pPr lvl="1">
              <a:lnSpc>
                <a:spcPct val="80000"/>
              </a:lnSpc>
            </a:pPr>
            <a:r>
              <a:rPr lang="en-GB" altLang="zh-CN" sz="1400" dirty="0"/>
              <a:t>Appendix 5: </a:t>
            </a:r>
            <a:r>
              <a:rPr lang="en-GB" altLang="zh-CN" sz="1400" dirty="0">
                <a:sym typeface="+mn-ea"/>
              </a:rPr>
              <a:t>CEPC Injector Based on Plasma Wakefield Accelerator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GB" altLang="zh-CN" sz="1400" dirty="0">
                <a:sym typeface="+mn-ea"/>
              </a:rPr>
              <a:t>Appendix 6: Operation </a:t>
            </a:r>
            <a:r>
              <a:rPr lang="en-US" altLang="en-GB" sz="1400" dirty="0">
                <a:sym typeface="+mn-ea"/>
              </a:rPr>
              <a:t>as a</a:t>
            </a:r>
            <a:r>
              <a:rPr lang="en-GB" altLang="zh-CN" sz="1400" dirty="0">
                <a:sym typeface="+mn-ea"/>
              </a:rPr>
              <a:t> High Intensity </a:t>
            </a:r>
            <a:r>
              <a:rPr lang="en-GB" altLang="zh-CN" sz="1400" dirty="0">
                <a:sym typeface="Symbol" panose="05050102010706020507"/>
              </a:rPr>
              <a:t></a:t>
            </a:r>
            <a:r>
              <a:rPr lang="en-GB" altLang="zh-CN" sz="1400" dirty="0">
                <a:sym typeface="+mn-ea"/>
              </a:rPr>
              <a:t>-ray Source </a:t>
            </a:r>
            <a:endParaRPr lang="zh-CN" altLang="zh-CN" sz="1400" dirty="0"/>
          </a:p>
          <a:p>
            <a:pPr lvl="1">
              <a:lnSpc>
                <a:spcPct val="80000"/>
              </a:lnSpc>
            </a:pPr>
            <a:r>
              <a:rPr lang="en-US" altLang="en-GB" sz="1400" dirty="0"/>
              <a:t>Appendix 7: </a:t>
            </a:r>
            <a:r>
              <a:rPr lang="en-GB" altLang="zh-CN" sz="1400" dirty="0"/>
              <a:t>Operation for e-p, e-A and Heavy Ion Collision</a:t>
            </a:r>
          </a:p>
          <a:p>
            <a:pPr lvl="1">
              <a:lnSpc>
                <a:spcPct val="80000"/>
              </a:lnSpc>
            </a:pPr>
            <a:r>
              <a:rPr lang="en-US" altLang="en-GB" sz="1400" dirty="0"/>
              <a:t>Appendix 8: </a:t>
            </a:r>
            <a:r>
              <a:rPr lang="en-GB" altLang="zh-CN" sz="1400" dirty="0"/>
              <a:t>Opportunities for Polarization in the CEPC</a:t>
            </a:r>
          </a:p>
          <a:p>
            <a:pPr lvl="1">
              <a:lnSpc>
                <a:spcPct val="80000"/>
              </a:lnSpc>
            </a:pPr>
            <a:r>
              <a:rPr lang="en-GB" altLang="zh-CN" sz="1400" dirty="0">
                <a:sym typeface="+mn-ea"/>
              </a:rPr>
              <a:t>Appendix </a:t>
            </a:r>
            <a:r>
              <a:rPr lang="en-US" altLang="en-GB" sz="1400" dirty="0">
                <a:sym typeface="+mn-ea"/>
              </a:rPr>
              <a:t>9</a:t>
            </a:r>
            <a:r>
              <a:rPr lang="en-GB" altLang="zh-CN" sz="1400" dirty="0">
                <a:sym typeface="+mn-ea"/>
              </a:rPr>
              <a:t>: International Review Report</a:t>
            </a:r>
            <a:endParaRPr lang="en-GB" altLang="zh-CN" sz="1400" dirty="0"/>
          </a:p>
          <a:p>
            <a:pPr lvl="1">
              <a:lnSpc>
                <a:spcPct val="80000"/>
              </a:lnSpc>
            </a:pPr>
            <a:endParaRPr lang="zh-CN" altLang="zh-CN" sz="1200" dirty="0"/>
          </a:p>
          <a:p>
            <a:endParaRPr kumimoji="1"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4380" y="1444625"/>
            <a:ext cx="1323340" cy="18707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内容占位符 4" descr="IMG_20170417_195052"/>
          <p:cNvPicPr>
            <a:picLocks noGrp="1"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87720" y="1424305"/>
            <a:ext cx="1428750" cy="19189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4564380" y="3462020"/>
            <a:ext cx="11709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March 2015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6059805" y="3462020"/>
            <a:ext cx="10693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April 2017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128828" y="3315335"/>
            <a:ext cx="2087880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Draft CDR for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Mini International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Review in Nov. 2017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altLang="zh-CN" sz="16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-1270" y="6546850"/>
            <a:ext cx="91465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CDR International  Reviewed  June 28-30, 2018, final CDR (accelerator) released on Sept. 2, 2018 </a:t>
            </a:r>
          </a:p>
        </p:txBody>
      </p:sp>
      <p:pic>
        <p:nvPicPr>
          <p:cNvPr id="12" name="图片 11" descr="IMG_20171108_00085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17105" y="1424305"/>
            <a:ext cx="1452880" cy="1938655"/>
          </a:xfrm>
          <a:prstGeom prst="rect">
            <a:avLst/>
          </a:prstGeom>
        </p:spPr>
      </p:pic>
      <p:sp>
        <p:nvSpPr>
          <p:cNvPr id="14" name="左箭头 13"/>
          <p:cNvSpPr/>
          <p:nvPr/>
        </p:nvSpPr>
        <p:spPr>
          <a:xfrm>
            <a:off x="4327525" y="4690745"/>
            <a:ext cx="1732280" cy="475615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zh-CN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9805" y="4123690"/>
            <a:ext cx="1768475" cy="233489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244408" y="216952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J. Gao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9482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Rectangle 1"/>
          <p:cNvSpPr>
            <a:spLocks noChangeArrowheads="1"/>
          </p:cNvSpPr>
          <p:nvPr/>
        </p:nvSpPr>
        <p:spPr bwMode="auto">
          <a:xfrm>
            <a:off x="2513825" y="274023"/>
            <a:ext cx="44178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itchFamily="34" charset="0"/>
                <a:ea typeface="宋体" pitchFamily="2" charset="-122"/>
                <a:cs typeface="Times New Roman" pitchFamily="18" charset="0"/>
              </a:rPr>
              <a:t>CEPC Path to Realization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内容占位符 2"/>
              <p:cNvSpPr txBox="1">
                <a:spLocks/>
              </p:cNvSpPr>
              <p:nvPr/>
            </p:nvSpPr>
            <p:spPr>
              <a:xfrm>
                <a:off x="381000" y="990600"/>
                <a:ext cx="8534400" cy="5486400"/>
              </a:xfrm>
              <a:prstGeom prst="rect">
                <a:avLst/>
              </a:prstGeom>
            </p:spPr>
            <p:txBody>
              <a:bodyPr>
                <a:normAutofit fontScale="925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altLang="zh-CN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Science &amp; Technology is strongly supported </a:t>
                </a:r>
                <a:r>
                  <a:rPr kumimoji="0" lang="en-US" altLang="zh-CN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by the</a:t>
                </a:r>
                <a:r>
                  <a:rPr kumimoji="0" lang="en-US" altLang="zh-CN" sz="2400" b="0" i="0" u="none" strike="noStrike" kern="1200" cap="none" spc="0" normalizeH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 present</a:t>
                </a:r>
                <a:r>
                  <a:rPr kumimoji="0" lang="en-US" altLang="zh-CN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 central government </a:t>
                </a:r>
                <a:r>
                  <a:rPr kumimoji="0" lang="en-US" altLang="zh-CN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 it also is a “requirement” for local governments (difference seen in Beijing &amp; Shanghai since 2016) 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altLang="zh-CN" sz="2400" dirty="0">
                    <a:solidFill>
                      <a:prstClr val="black"/>
                    </a:solidFill>
                    <a:latin typeface="Calibri"/>
                    <a:ea typeface="宋体" panose="02010600030101010101" pitchFamily="2" charset="-122"/>
                    <a:sym typeface="Wingdings" panose="05000000000000000000" pitchFamily="2" charset="2"/>
                  </a:rPr>
                  <a:t>n</a:t>
                </a:r>
                <a:r>
                  <a:rPr kumimoji="0" lang="en-US" altLang="zh-CN" sz="24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ot</a:t>
                </a:r>
                <a:r>
                  <a:rPr kumimoji="0" lang="en-US" altLang="zh-CN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 difficult to find</a:t>
                </a:r>
                <a:r>
                  <a:rPr kumimoji="0" lang="en-US" altLang="zh-CN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 local support for the site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lang="en-US" altLang="zh-CN" sz="2400" b="1" dirty="0">
                    <a:solidFill>
                      <a:srgbClr val="00B050"/>
                    </a:solidFill>
                    <a:latin typeface="Calibri"/>
                    <a:ea typeface="宋体" panose="02010600030101010101" pitchFamily="2" charset="-122"/>
                    <a:sym typeface="Wingdings" panose="05000000000000000000" pitchFamily="2" charset="2"/>
                  </a:rPr>
                  <a:t>i</a:t>
                </a:r>
                <a:r>
                  <a:rPr kumimoji="0" lang="en-US" altLang="zh-CN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n March 2018 </a:t>
                </a:r>
                <a:r>
                  <a:rPr kumimoji="0" lang="en-US" altLang="zh-CN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State Council announced “</a:t>
                </a:r>
                <a:r>
                  <a:rPr kumimoji="0" lang="en-US" altLang="zh-CN" sz="24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Implementation method to support China-initiated large international science projects and plans</a:t>
                </a:r>
                <a:r>
                  <a:rPr kumimoji="0" lang="en-US" altLang="zh-CN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” 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–"/>
                  <a:tabLst/>
                  <a:defRPr/>
                </a:pPr>
                <a:r>
                  <a:rPr lang="en-US" altLang="zh-CN" sz="2000" dirty="0">
                    <a:solidFill>
                      <a:prstClr val="black"/>
                    </a:solidFill>
                    <a:latin typeface="Calibri"/>
                    <a:ea typeface="宋体" panose="02010600030101010101" pitchFamily="2" charset="-122"/>
                    <a:sym typeface="Wingdings" panose="05000000000000000000" pitchFamily="2" charset="2"/>
                  </a:rPr>
                  <a:t>s</a:t>
                </a:r>
                <a:r>
                  <a:rPr kumimoji="0" lang="en-US" altLang="zh-CN" sz="20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cience</a:t>
                </a:r>
                <a:r>
                  <a:rPr kumimoji="0" lang="en-US" altLang="zh-CN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 of matter, evolution of the universe, life science, earth, energy, …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–"/>
                  <a:tabLst/>
                  <a:defRPr/>
                </a:pPr>
                <a:r>
                  <a:rPr lang="en-US" altLang="zh-CN" sz="2000" dirty="0">
                    <a:solidFill>
                      <a:prstClr val="black"/>
                    </a:solidFill>
                    <a:latin typeface="Calibri"/>
                    <a:ea typeface="宋体" panose="02010600030101010101" pitchFamily="2" charset="-122"/>
                    <a:sym typeface="Wingdings" panose="05000000000000000000" pitchFamily="2" charset="2"/>
                  </a:rPr>
                  <a:t>g</a:t>
                </a:r>
                <a:r>
                  <a:rPr kumimoji="0" lang="en-US" altLang="zh-CN" sz="2000" b="0" i="0" u="none" strike="noStrike" kern="120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oal</a:t>
                </a:r>
                <a:r>
                  <a:rPr kumimoji="0" lang="en-US" altLang="zh-CN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:  </a:t>
                </a:r>
              </a:p>
              <a:p>
                <a:pPr marL="1143000" marR="0" lvl="2" indent="-2286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up to 2020, 3-5 preparatory projects; 1-2 construction projects</a:t>
                </a:r>
              </a:p>
              <a:p>
                <a:pPr marL="1143000" marR="0" lvl="2" indent="-2286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altLang="zh-CN" sz="2000" b="1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up to 2035, 6-10 preparatory projects;  ? construction projects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–"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Ppossible</a:t>
                </a:r>
                <a:r>
                  <a:rPr kumimoji="0" lang="en-US" altLang="zh-CN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 competitors:  </a:t>
                </a:r>
                <a14:m>
                  <m:oMath xmlns:m="http://schemas.openxmlformats.org/officeDocument/2006/math">
                    <m:r>
                      <a:rPr kumimoji="0" lang="en-US" altLang="zh-CN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宋体" panose="02010600030101010101" pitchFamily="2" charset="-122"/>
                        <a:cs typeface="+mn-cs"/>
                        <a:sym typeface="Wingdings" panose="05000000000000000000" pitchFamily="2" charset="2"/>
                      </a:rPr>
                      <m:t>~</m:t>
                    </m:r>
                  </m:oMath>
                </a14:m>
                <a:r>
                  <a:rPr kumimoji="0" lang="en-US" altLang="zh-CN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 50 ideas collected, fusion reactor, space program, brain program, </a:t>
                </a: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i</a:t>
                </a:r>
                <a:r>
                  <a:rPr kumimoji="0" lang="en-US" altLang="zh-CN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nvestigation of the Qinghai-Tibet Plateau, CEPC, …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0"/>
                  </a:spcAft>
                  <a:buClrTx/>
                  <a:buSzTx/>
                  <a:buFont typeface="Arial" pitchFamily="34" charset="0"/>
                  <a:buChar char="•"/>
                  <a:tabLst/>
                  <a:defRPr/>
                </a:pPr>
                <a:r>
                  <a:rPr kumimoji="0" lang="en-US" altLang="zh-CN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  <a:sym typeface="Wingdings" panose="05000000000000000000" pitchFamily="2" charset="2"/>
                  </a:rPr>
                  <a:t>CEPC/IHEP are working with MOST to be included in the roadmap planning, project selection, etc. </a:t>
                </a:r>
              </a:p>
            </p:txBody>
          </p:sp>
        </mc:Choice>
        <mc:Fallback xmlns="">
          <p:sp>
            <p:nvSpPr>
              <p:cNvPr id="13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990600"/>
                <a:ext cx="8534400" cy="5486400"/>
              </a:xfrm>
              <a:prstGeom prst="rect">
                <a:avLst/>
              </a:prstGeom>
              <a:blipFill>
                <a:blip r:embed="rId2"/>
                <a:stretch>
                  <a:fillRect l="-857" t="-778" r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7740352" y="6550223"/>
            <a:ext cx="702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宋体"/>
                <a:cs typeface="+mn-cs"/>
              </a:rPr>
              <a:t>X. Lou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宋体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474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0" y="0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FCC-</a:t>
            </a:r>
            <a:r>
              <a:rPr kumimoji="0" lang="en-US" sz="28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detector </a:t>
            </a: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– reference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design</a:t>
            </a:r>
          </a:p>
        </p:txBody>
      </p:sp>
      <p:pic>
        <p:nvPicPr>
          <p:cNvPr id="2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6366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49474" t="49535"/>
          <a:stretch/>
        </p:blipFill>
        <p:spPr>
          <a:xfrm>
            <a:off x="-13619" y="756084"/>
            <a:ext cx="9171238" cy="40802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9633" y="4977258"/>
            <a:ext cx="71845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T, 10 m bore solenoid, 4 T forward solenoids, no shielding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coil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14 GJ stored energy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rotational symmetry for tracking!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 m diameter (~ ATLAS)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 m shaft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~1 billion project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83308" y="6096758"/>
            <a:ext cx="16336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W. Riegler et al.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8805" y="4251644"/>
            <a:ext cx="2228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latest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 = 40 m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515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6512" y="-51823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>
                <a:latin typeface="Arial"/>
              </a:rPr>
              <a:t>s</a:t>
            </a:r>
            <a:r>
              <a:rPr lang="en-US" sz="3200" kern="0" dirty="0" smtClean="0">
                <a:latin typeface="Arial"/>
              </a:rPr>
              <a:t>ketch of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FCC-</a:t>
            </a:r>
            <a:r>
              <a:rPr lang="en-US" sz="3200" kern="0" dirty="0" err="1" smtClean="0">
                <a:latin typeface="Arial"/>
              </a:rPr>
              <a:t>hh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</a:rPr>
              <a:t> physics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</a:endParaRPr>
          </a:p>
        </p:txBody>
      </p:sp>
      <p:pic>
        <p:nvPicPr>
          <p:cNvPr id="3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8265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349" y="773587"/>
            <a:ext cx="9098652" cy="5632311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fr-CH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fr-CH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</a:t>
            </a:r>
            <a:r>
              <a:rPr kumimoji="0" lang="fr-CH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 HUGE </a:t>
            </a:r>
            <a:r>
              <a:rPr kumimoji="0" lang="fr-CH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discovery</a:t>
            </a:r>
            <a:r>
              <a:rPr kumimoji="0" lang="fr-CH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machine (if nature …),  but not </a:t>
            </a:r>
            <a:r>
              <a:rPr kumimoji="0" lang="fr-CH" sz="24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only</a:t>
            </a:r>
            <a:r>
              <a:rPr lang="fr-CH" sz="2400" b="1" i="1" kern="0" dirty="0">
                <a:solidFill>
                  <a:srgbClr val="9BBB59">
                    <a:lumMod val="75000"/>
                  </a:srgbClr>
                </a:solidFill>
                <a:latin typeface="Calibri" panose="020F0502020204030204"/>
              </a:rPr>
              <a:t> </a:t>
            </a:r>
            <a:r>
              <a:rPr kumimoji="0" lang="fr-CH" sz="2400" b="1" i="1" u="none" strike="noStrike" kern="0" cap="none" spc="0" normalizeH="0" baseline="0" noProof="0" dirty="0" smtClean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CH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Highest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center of mass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a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big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high mass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reach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ex: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strongly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coupled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new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particles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up to &gt;30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endParaRPr kumimoji="0" lang="fr-CH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         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Excited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quarks, Z’, W’, up to ~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tens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CH" b="1" kern="0" dirty="0">
                <a:solidFill>
                  <a:prstClr val="black"/>
                </a:solidFill>
                <a:latin typeface="Calibri" panose="020F0502020204030204"/>
              </a:rPr>
              <a:t>	</a:t>
            </a:r>
            <a:r>
              <a:rPr lang="fr-CH" sz="2000" b="1" u="sng" kern="0" dirty="0" smtClean="0">
                <a:solidFill>
                  <a:prstClr val="black"/>
                </a:solidFill>
                <a:latin typeface="Calibri" panose="020F0502020204030204"/>
              </a:rPr>
              <a:t>F</a:t>
            </a:r>
            <a:r>
              <a:rPr kumimoji="0" lang="fr-CH" sz="20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inal</a:t>
            </a:r>
            <a:r>
              <a:rPr kumimoji="0" lang="fr-CH" sz="20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0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word</a:t>
            </a:r>
            <a:r>
              <a:rPr kumimoji="0" lang="fr-CH" sz="20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on </a:t>
            </a:r>
            <a:r>
              <a:rPr kumimoji="0" lang="fr-CH" sz="20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natural</a:t>
            </a:r>
            <a:r>
              <a:rPr kumimoji="0" lang="fr-CH" sz="20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0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Supersymmetry</a:t>
            </a:r>
            <a:r>
              <a:rPr kumimoji="0" lang="fr-CH" sz="20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extra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Higgs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etc.. 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reach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up 	to 5-20 	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;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Sensitivity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high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energy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phenomena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WW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scattering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</a:p>
          <a:p>
            <a:pPr marL="0" marR="0" lvl="0" indent="0" algn="l" defTabSz="2698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CH" sz="20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2698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-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HUGE production rates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single &amp; multiple production of</a:t>
            </a:r>
            <a:r>
              <a:rPr kumimoji="0" lang="fr-CH" sz="2000" b="1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H,W,Z &amp;	quarks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-- </a:t>
            </a:r>
            <a:r>
              <a:rPr kumimoji="0" lang="fr-CH" sz="18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Higgs</a:t>
            </a:r>
            <a:r>
              <a:rPr kumimoji="0" lang="fr-CH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precision</a:t>
            </a:r>
            <a:r>
              <a:rPr kumimoji="0" lang="fr-CH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tests 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using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ratios to 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// /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ZZ,  </a:t>
            </a:r>
            <a:r>
              <a:rPr kumimoji="0" lang="fr-CH" sz="18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ttH</a:t>
            </a:r>
            <a:r>
              <a:rPr kumimoji="0" lang="fr-CH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</a:t>
            </a:r>
            <a:r>
              <a:rPr kumimoji="0" lang="fr-CH" sz="18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ttZ</a:t>
            </a:r>
            <a:r>
              <a:rPr kumimoji="0" lang="fr-CH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@&lt;% </a:t>
            </a:r>
            <a:r>
              <a:rPr kumimoji="0" lang="fr-CH" sz="18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level</a:t>
            </a:r>
            <a:endParaRPr kumimoji="0" lang="fr-CH" sz="1800" b="1" i="0" u="sng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-- </a:t>
            </a:r>
            <a:r>
              <a:rPr kumimoji="0" lang="fr-CH" sz="18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Precise</a:t>
            </a:r>
            <a:r>
              <a:rPr kumimoji="0" lang="fr-CH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determination</a:t>
            </a:r>
            <a:r>
              <a:rPr kumimoji="0" lang="fr-CH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</a:t>
            </a:r>
            <a:r>
              <a:rPr kumimoji="0" lang="fr-CH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triple </a:t>
            </a:r>
            <a:r>
              <a:rPr kumimoji="0" lang="fr-CH" sz="18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Higgs</a:t>
            </a:r>
            <a:r>
              <a:rPr kumimoji="0" lang="fr-CH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fr-CH" sz="18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coupling</a:t>
            </a:r>
            <a:r>
              <a:rPr kumimoji="0" lang="fr-CH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(~3%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level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 and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quartic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Higgs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coupling</a:t>
            </a:r>
            <a:endParaRPr kumimoji="0" lang="fr-CH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--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detection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rare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decays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H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V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  (V= ,,J/,,Z…)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       -- </a:t>
            </a:r>
            <a:r>
              <a:rPr kumimoji="0" lang="fr-CH" sz="1800" b="1" i="0" u="sng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search</a:t>
            </a:r>
            <a:r>
              <a:rPr kumimoji="0" lang="fr-CH" sz="1800" b="1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 for invisibles 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(DM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searches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, RH neutrinos in W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decays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       --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renewed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interest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 for long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lived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 (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very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weakly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coupled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)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particles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.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--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rich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top and HF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program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CH" sz="1800" b="1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-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Cleaner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signals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 high Pt 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physics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fr-CH" sz="20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  --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allows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clean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signals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channels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presently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difficult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LHC (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e.g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H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bb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) 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endParaRPr kumimoji="0" lang="fr-CH" sz="1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</a:t>
            </a:r>
          </a:p>
        </p:txBody>
      </p:sp>
      <p:sp>
        <p:nvSpPr>
          <p:cNvPr id="5" name="Rectangle 4"/>
          <p:cNvSpPr/>
          <p:nvPr/>
        </p:nvSpPr>
        <p:spPr>
          <a:xfrm>
            <a:off x="251520" y="6396825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GB" kern="0" dirty="0" smtClean="0">
                <a:solidFill>
                  <a:prstClr val="black"/>
                </a:solidFill>
              </a:rPr>
              <a:t>M. </a:t>
            </a:r>
            <a:r>
              <a:rPr lang="en-GB" kern="0" dirty="0" err="1" smtClean="0">
                <a:solidFill>
                  <a:prstClr val="black"/>
                </a:solidFill>
              </a:rPr>
              <a:t>Magano</a:t>
            </a:r>
            <a:r>
              <a:rPr lang="en-GB" kern="0" dirty="0" smtClean="0">
                <a:solidFill>
                  <a:prstClr val="black"/>
                </a:solidFill>
              </a:rPr>
              <a:t> et al., Physics </a:t>
            </a:r>
            <a:r>
              <a:rPr lang="en-GB" kern="0" dirty="0">
                <a:solidFill>
                  <a:prstClr val="black"/>
                </a:solidFill>
              </a:rPr>
              <a:t>at a 100 </a:t>
            </a:r>
            <a:r>
              <a:rPr lang="en-GB" kern="0" dirty="0" err="1">
                <a:solidFill>
                  <a:prstClr val="black"/>
                </a:solidFill>
              </a:rPr>
              <a:t>TeV</a:t>
            </a:r>
            <a:r>
              <a:rPr lang="en-GB" kern="0" dirty="0">
                <a:solidFill>
                  <a:prstClr val="black"/>
                </a:solidFill>
              </a:rPr>
              <a:t> pp collider: CERN Yellow Report (2017) no.3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56176" y="4005064"/>
            <a:ext cx="2860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</a:t>
            </a:r>
            <a:r>
              <a:rPr kumimoji="0" lang="fr-CH" sz="1800" b="1" i="0" u="none" strike="noStrike" kern="0" cap="none" spc="0" normalizeH="0" baseline="-25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H </a:t>
            </a:r>
            <a:r>
              <a:rPr kumimoji="0" lang="fr-CH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  at  the few percent </a:t>
            </a:r>
            <a:r>
              <a:rPr kumimoji="0" lang="fr-CH" sz="1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level</a:t>
            </a:r>
            <a:endParaRPr kumimoji="0" lang="en-GB" sz="1800" b="1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2313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122" y="470789"/>
            <a:ext cx="7032104" cy="50100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2670123"/>
            <a:ext cx="1813309" cy="369330"/>
          </a:xfrm>
          <a:prstGeom prst="rect">
            <a:avLst/>
          </a:prstGeom>
          <a:noFill/>
        </p:spPr>
        <p:txBody>
          <a:bodyPr wrap="none" lIns="91436" tIns="45719" rIns="91436" bIns="45719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ttbar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182.5 GeV</a:t>
            </a:r>
          </a:p>
        </p:txBody>
      </p:sp>
      <p:sp>
        <p:nvSpPr>
          <p:cNvPr id="4" name="Rectangle 3"/>
          <p:cNvSpPr/>
          <p:nvPr/>
        </p:nvSpPr>
        <p:spPr>
          <a:xfrm>
            <a:off x="179512" y="5421191"/>
            <a:ext cx="9181707" cy="1323437"/>
          </a:xfrm>
          <a:prstGeom prst="rect">
            <a:avLst/>
          </a:prstGeom>
        </p:spPr>
        <p:txBody>
          <a:bodyPr wrap="square" lIns="91436" tIns="45719" rIns="91436" bIns="45719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sextupoles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(a – d) for local vertical chromaticity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correction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crab waist,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optimized for each working point.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Common arc lattice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energies,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60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deg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Z, W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and 90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deg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for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ZH, </a:t>
            </a: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maximum stability and luminosity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32104" y="4283536"/>
            <a:ext cx="1728192" cy="584773"/>
          </a:xfrm>
          <a:prstGeom prst="rect">
            <a:avLst/>
          </a:prstGeom>
          <a:solidFill>
            <a:srgbClr val="0C377B">
              <a:lumMod val="75000"/>
              <a:lumOff val="25000"/>
            </a:srgbClr>
          </a:solidFill>
          <a:ln>
            <a:noFill/>
          </a:ln>
        </p:spPr>
        <p:txBody>
          <a:bodyPr wrap="square" lIns="91436" tIns="45719" rIns="91436" bIns="45719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yellow boxes: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dipole magnets</a:t>
            </a:r>
          </a:p>
        </p:txBody>
      </p:sp>
      <p:sp>
        <p:nvSpPr>
          <p:cNvPr id="6" name="Rectangle 5"/>
          <p:cNvSpPr/>
          <p:nvPr/>
        </p:nvSpPr>
        <p:spPr>
          <a:xfrm>
            <a:off x="7032104" y="743278"/>
            <a:ext cx="222943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symmetric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 optics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suppress synchrotron radiation toward the IP,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E</a:t>
            </a:r>
            <a:r>
              <a:rPr kumimoji="0" lang="en-US" sz="2000" b="1" i="0" u="none" strike="noStrike" kern="1200" cap="none" spc="0" normalizeH="0" baseline="-2500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critical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 &lt;100 </a:t>
            </a:r>
            <a:r>
              <a:rPr kumimoji="0" lang="en-US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keV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Calibri"/>
              </a:rPr>
              <a:t> from 450 m from IP (e)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059" y="-27384"/>
            <a:ext cx="9150188" cy="574139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063750" algn="l"/>
              </a:tabLst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FCC-</a:t>
            </a:r>
            <a:r>
              <a:rPr kumimoji="0" lang="en-US" sz="3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asymmetric crab waist IR optics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02369" y="4960084"/>
            <a:ext cx="85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K. Oide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459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4016798" y="609600"/>
          <a:ext cx="4876800" cy="624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62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2429">
                <a:tc>
                  <a:txBody>
                    <a:bodyPr/>
                    <a:lstStyle/>
                    <a:p>
                      <a:r>
                        <a:rPr lang="fr-CH" sz="2000" dirty="0" err="1" smtClean="0"/>
                        <a:t>g</a:t>
                      </a:r>
                      <a:r>
                        <a:rPr lang="fr-CH" sz="2000" baseline="-25000" dirty="0" err="1" smtClean="0"/>
                        <a:t>Hxx</a:t>
                      </a:r>
                      <a:endParaRPr lang="en-GB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FCC-</a:t>
                      </a:r>
                      <a:r>
                        <a:rPr lang="fr-CH" dirty="0" err="1" smtClean="0"/>
                        <a:t>ee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FCC-</a:t>
                      </a:r>
                      <a:r>
                        <a:rPr lang="fr-CH" dirty="0" err="1" smtClean="0"/>
                        <a:t>hh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FCC-eh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fr-CH" dirty="0" smtClean="0"/>
                        <a:t>ZZ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0.22 %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b="1" dirty="0" smtClean="0"/>
                        <a:t>&lt;</a:t>
                      </a:r>
                      <a:r>
                        <a:rPr lang="fr-CH" b="1" baseline="0" dirty="0" smtClean="0"/>
                        <a:t> </a:t>
                      </a:r>
                      <a:r>
                        <a:rPr lang="fr-CH" b="1" dirty="0" smtClean="0"/>
                        <a:t>1%     *</a:t>
                      </a:r>
                      <a:endParaRPr lang="en-GB" b="1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fr-CH" dirty="0" smtClean="0"/>
                        <a:t>WW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0.47%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en-GB" b="1" dirty="0" smtClean="0">
                          <a:sym typeface="Symbol"/>
                        </a:rPr>
                        <a:t></a:t>
                      </a:r>
                      <a:r>
                        <a:rPr lang="en-GB" b="1" baseline="-25000" dirty="0" smtClean="0">
                          <a:sym typeface="Symbol"/>
                        </a:rPr>
                        <a:t>H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smtClean="0"/>
                        <a:t>1.6%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en-GB" dirty="0" smtClean="0">
                          <a:sym typeface="Symbol"/>
                        </a:rPr>
                        <a:t>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4.2%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&lt;1%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fr-CH" dirty="0" smtClean="0"/>
                        <a:t>Z</a:t>
                      </a:r>
                      <a:r>
                        <a:rPr lang="fr-CH" dirty="0" smtClean="0">
                          <a:sym typeface="Symbol"/>
                        </a:rPr>
                        <a:t>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 -- 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1%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ttH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13%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1%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bb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C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0.7%</a:t>
                      </a:r>
                      <a:endParaRPr lang="en-GB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0.5%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ym typeface="Symbol"/>
                        </a:rPr>
                        <a:t></a:t>
                      </a:r>
                      <a:endParaRPr lang="en-GB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C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0.8%</a:t>
                      </a:r>
                      <a:endParaRPr lang="en-GB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fr-CH" dirty="0" smtClean="0"/>
                        <a:t>cc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C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0.7%</a:t>
                      </a:r>
                      <a:endParaRPr lang="en-GB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1.8%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gg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CH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1.0%</a:t>
                      </a:r>
                      <a:endParaRPr lang="en-GB" sz="18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sym typeface="Symbol"/>
                        </a:rPr>
                        <a:t></a:t>
                      </a:r>
                      <a:endParaRPr lang="en-GB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8.6%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1-2%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/>
                        <a:t>uu,dd</a:t>
                      </a:r>
                      <a:endParaRPr lang="en-GB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H</a:t>
                      </a:r>
                      <a:r>
                        <a:rPr lang="fr-CH" sz="180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CH" sz="1800" dirty="0" smtClean="0">
                          <a:sym typeface="Symbol"/>
                        </a:rPr>
                        <a:t>?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H</a:t>
                      </a:r>
                      <a:r>
                        <a:rPr lang="fr-CH" sz="180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CH" sz="1800" dirty="0" smtClean="0">
                          <a:sym typeface="Symbol"/>
                        </a:rPr>
                        <a:t>?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H</a:t>
                      </a:r>
                      <a:r>
                        <a:rPr lang="fr-CH" sz="180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CH" sz="1800" dirty="0" smtClean="0">
                          <a:sym typeface="Symbol"/>
                        </a:rPr>
                        <a:t> 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800" dirty="0" smtClean="0"/>
                        <a:t>H</a:t>
                      </a:r>
                      <a:r>
                        <a:rPr lang="fr-CH" sz="1800" dirty="0" smtClean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fr-CH" sz="1800" dirty="0" smtClean="0">
                          <a:sym typeface="Symbol"/>
                        </a:rPr>
                        <a:t> 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ee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b="1" dirty="0" err="1" smtClean="0"/>
                        <a:t>ee</a:t>
                      </a:r>
                      <a:r>
                        <a:rPr lang="fr-CH" b="1" dirty="0" smtClean="0"/>
                        <a:t> </a:t>
                      </a:r>
                      <a:r>
                        <a:rPr lang="fr-CH" b="1" dirty="0" smtClean="0">
                          <a:sym typeface="Wingdings" panose="05000000000000000000" pitchFamily="2" charset="2"/>
                        </a:rPr>
                        <a:t> H   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fr-CH" dirty="0" smtClean="0"/>
                        <a:t>HH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40%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~3-5%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20%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57915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inv</a:t>
                      </a:r>
                      <a:r>
                        <a:rPr lang="fr-CH" dirty="0" smtClean="0"/>
                        <a:t>, exo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&lt;0.55%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b="1" dirty="0" smtClean="0"/>
                        <a:t>10</a:t>
                      </a:r>
                      <a:r>
                        <a:rPr lang="fr-CH" b="1" baseline="30000" dirty="0" smtClean="0"/>
                        <a:t>-3</a:t>
                      </a:r>
                      <a:endParaRPr lang="en-GB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5%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836712"/>
            <a:ext cx="1635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HIGGS PHYSICS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536" y="1580709"/>
            <a:ext cx="29437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eh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precisions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assume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 or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measurements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Ffor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FCC-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H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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ZZ to serve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cross-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normalization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well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measured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FCC-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fr-CH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187234" y="6376243"/>
            <a:ext cx="21336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A. </a:t>
            </a:r>
            <a:r>
              <a:rPr kumimoji="0" lang="en-GB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Blondel</a:t>
            </a: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ICHEP2018</a:t>
            </a:r>
            <a:endParaRPr kumimoji="0" lang="fr-CH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20272" y="6376243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CH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211377"/>
            <a:ext cx="3097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Higgs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couplings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  <a:r>
              <a:rPr kumimoji="0" lang="fr-CH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Hxx</a:t>
            </a:r>
            <a:r>
              <a:rPr kumimoji="0" lang="fr-CH" sz="1800" b="1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precisions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6512" y="3212976"/>
            <a:ext cx="3197798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ttH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combination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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4% (model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dependent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)HL-LHC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FCC-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will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lead 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</a:t>
            </a:r>
            <a:endParaRPr kumimoji="0" lang="fr-CH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ttH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coupling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 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 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3%...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model </a:t>
            </a:r>
            <a:r>
              <a:rPr kumimoji="0" lang="fr-CH" sz="1800" b="0" i="0" u="sng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independent</a:t>
            </a:r>
            <a:r>
              <a:rPr kumimoji="0" lang="fr-CH" sz="1800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!</a:t>
            </a:r>
            <a:endParaRPr kumimoji="0" lang="fr-CH" sz="1800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806510" y="2934789"/>
            <a:ext cx="1068804" cy="2781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5496" y="4759984"/>
            <a:ext cx="3142205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 </a:t>
            </a:r>
            <a:r>
              <a:rPr kumimoji="0" lang="fr-CH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</a:t>
            </a:r>
            <a:r>
              <a:rPr kumimoji="0" lang="fr-CH" sz="1800" b="1" i="0" u="none" strike="noStrike" kern="1200" cap="none" spc="0" normalizeH="0" baseline="-2500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HHH</a:t>
            </a:r>
            <a:r>
              <a:rPr kumimoji="0" lang="fr-CH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investigating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now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the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possibility</a:t>
            </a: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reaching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5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Symbol"/>
              </a:rPr>
              <a:t>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observation  at FCC-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detectors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+ </a:t>
            </a:r>
            <a:r>
              <a:rPr kumimoji="0" lang="fr-CH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recast</a:t>
            </a:r>
            <a:r>
              <a:rPr kumimoji="0" lang="fr-CH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of running scenario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221203" y="6093296"/>
            <a:ext cx="654111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-3059" y="-27383"/>
            <a:ext cx="9150188" cy="63698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example synergy of FCC-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ee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/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hh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/eh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48" y="-4371"/>
            <a:ext cx="1589843" cy="664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213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1456" y="476672"/>
            <a:ext cx="69724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ow to go further – beyond FCC-</a:t>
            </a:r>
            <a:r>
              <a:rPr kumimoji="0" lang="en-US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5147" y="1212636"/>
            <a:ext cx="740504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uon collider* is back 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recent new ideas :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LEMMA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production by e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annihilation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Gamma factory for e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generation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full exploitation of FCC complex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98469" y="5708185"/>
            <a:ext cx="22816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*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first proposed by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Gersh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Budker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in 1969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14" b="15743"/>
          <a:stretch/>
        </p:blipFill>
        <p:spPr>
          <a:xfrm>
            <a:off x="4292237" y="5308000"/>
            <a:ext cx="1467481" cy="14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640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PME012_fig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87"/>
          <a:stretch/>
        </p:blipFill>
        <p:spPr>
          <a:xfrm>
            <a:off x="155369" y="617500"/>
            <a:ext cx="8851900" cy="15343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9677" y="3535590"/>
            <a:ext cx="8815135" cy="2230249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2653" y="3034844"/>
            <a:ext cx="8737987" cy="2664796"/>
            <a:chOff x="-180795" y="2221595"/>
            <a:chExt cx="8737987" cy="2664796"/>
          </a:xfrm>
        </p:grpSpPr>
        <p:sp>
          <p:nvSpPr>
            <p:cNvPr id="5" name="Rectangle 4"/>
            <p:cNvSpPr/>
            <p:nvPr/>
          </p:nvSpPr>
          <p:spPr>
            <a:xfrm>
              <a:off x="2251979" y="2582551"/>
              <a:ext cx="533130" cy="2134553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-180795" y="2578000"/>
              <a:ext cx="2432773" cy="2134553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-2013" y="2221595"/>
              <a:ext cx="5058824" cy="2664796"/>
              <a:chOff x="-1959061" y="2236513"/>
              <a:chExt cx="5058824" cy="266479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>
                <a:off x="-783518" y="3419418"/>
                <a:ext cx="3883281" cy="10227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" name="TextBox 15"/>
              <p:cNvSpPr txBox="1"/>
              <p:nvPr/>
            </p:nvSpPr>
            <p:spPr>
              <a:xfrm rot="16200000">
                <a:off x="-1955900" y="3519475"/>
                <a:ext cx="1378673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LHeC</a:t>
                </a: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-class e+  source &amp; e+ acceleration at 45 </a:t>
                </a:r>
                <a:r>
                  <a:rPr kumimoji="0" lang="en-US" sz="14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GeV</a:t>
                </a:r>
                <a:endPara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(circular/linear options)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6200000">
                <a:off x="-813877" y="2647227"/>
                <a:ext cx="11292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e+  ring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-758747" y="3919071"/>
                <a:ext cx="14445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660066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100 KW target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7739" y="2866641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+mn-ea"/>
                    <a:cs typeface="Symbol" charset="2"/>
                  </a:rPr>
                  <a:t>m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+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3653" y="3520067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+mn-ea"/>
                    <a:cs typeface="Symbol" charset="2"/>
                  </a:rPr>
                  <a:t>m</a:t>
                </a:r>
                <a:r>
                  <a:rPr kumimoji="0" lang="en-US" sz="1800" b="0" i="0" u="none" strike="noStrike" kern="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6200000">
                <a:off x="-100775" y="3846213"/>
                <a:ext cx="12446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isochronous rings</a:t>
                </a:r>
              </a:p>
            </p:txBody>
          </p:sp>
        </p:grpSp>
        <p:sp>
          <p:nvSpPr>
            <p:cNvPr id="8" name="Rectangle 7"/>
            <p:cNvSpPr/>
            <p:nvPr/>
          </p:nvSpPr>
          <p:spPr>
            <a:xfrm rot="5400000" flipH="1">
              <a:off x="642286" y="2737033"/>
              <a:ext cx="45724" cy="1334321"/>
            </a:xfrm>
            <a:prstGeom prst="rect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" name="Picture 8" descr="TUPME012_fig1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00" t="58364"/>
            <a:stretch/>
          </p:blipFill>
          <p:spPr>
            <a:xfrm>
              <a:off x="5034131" y="2865903"/>
              <a:ext cx="3523061" cy="1468119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1849332" y="2682937"/>
              <a:ext cx="728157" cy="963759"/>
              <a:chOff x="1000675" y="2680987"/>
              <a:chExt cx="728157" cy="963759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000675" y="2680987"/>
                <a:ext cx="728157" cy="727838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>
                <a:spLocks noChangeAspect="1"/>
              </p:cNvSpPr>
              <p:nvPr/>
            </p:nvSpPr>
            <p:spPr>
              <a:xfrm>
                <a:off x="1242878" y="3179735"/>
                <a:ext cx="220365" cy="222815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3" name="Oval 12"/>
              <p:cNvSpPr>
                <a:spLocks noChangeAspect="1"/>
              </p:cNvSpPr>
              <p:nvPr/>
            </p:nvSpPr>
            <p:spPr>
              <a:xfrm>
                <a:off x="1245622" y="3421931"/>
                <a:ext cx="220365" cy="222815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 flipH="1">
                <a:off x="1326686" y="3328394"/>
                <a:ext cx="45719" cy="165744"/>
              </a:xfrm>
              <a:prstGeom prst="rect">
                <a:avLst/>
              </a:prstGeom>
              <a:solidFill>
                <a:srgbClr val="660066"/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261792" y="3581030"/>
            <a:ext cx="14061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Positron Beam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2652" y="5718203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ey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hallenges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537696" y="5909692"/>
            <a:ext cx="3200517" cy="33855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~10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11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m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/ sec from 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e</a:t>
            </a:r>
            <a:r>
              <a:rPr kumimoji="0" lang="en-US" sz="1600" b="1" i="1" u="none" strike="noStrike" kern="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+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e</a:t>
            </a:r>
            <a:r>
              <a:rPr kumimoji="0" lang="en-US" sz="1600" b="1" i="1" u="none" strike="noStrike" kern="0" cap="none" spc="0" normalizeH="0" baseline="3000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-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Wingdings 3" charset="2"/>
                <a:ea typeface="+mn-ea"/>
                <a:cs typeface="Wingdings 3" charset="2"/>
              </a:rPr>
              <a:t>g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m+m</a:t>
            </a: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-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1706" y="6283921"/>
            <a:ext cx="1322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ey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505922" y="6310940"/>
            <a:ext cx="3948643" cy="58477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/sec, 100 kW class target, NON destructive process in e+ ring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463405" y="1852497"/>
            <a:ext cx="0" cy="274725"/>
          </a:xfrm>
          <a:prstGeom prst="straightConnector1">
            <a:avLst/>
          </a:prstGeom>
          <a:noFill/>
          <a:ln w="12700" cap="flat" cmpd="sng" algn="ctr">
            <a:solidFill>
              <a:srgbClr val="FF00FF"/>
            </a:solidFill>
            <a:prstDash val="solid"/>
            <a:miter lim="800000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140912" y="2297057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ey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hallenges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693740" y="2238500"/>
            <a:ext cx="1849296" cy="830997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~10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13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-10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14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m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/ sec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t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ertiary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particle 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p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Wingdings 3" charset="2"/>
                <a:ea typeface="+mn-ea"/>
                <a:cs typeface="Wingdings 3" charset="2"/>
              </a:rPr>
              <a:t>g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p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Wingdings 3" charset="2"/>
                <a:ea typeface="+mn-ea"/>
                <a:cs typeface="Wingdings 3" charset="2"/>
              </a:rPr>
              <a:t>g</a:t>
            </a:r>
            <a:r>
              <a:rPr kumimoji="0" lang="en-US" sz="1600" b="1" i="1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</a:t>
            </a:r>
            <a:r>
              <a:rPr kumimoji="0" lang="en-US" sz="1600" b="1" i="1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: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32594" y="2238500"/>
            <a:ext cx="1337226" cy="830997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f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ast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cooling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(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t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=2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m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by 10</a:t>
            </a:r>
            <a:r>
              <a:rPr kumimoji="0" lang="en-US" sz="1600" b="1" i="0" u="none" strike="noStrike" kern="0" cap="none" spc="0" normalizeH="0" baseline="30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6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(6D)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579908" y="2331321"/>
            <a:ext cx="1992853" cy="584776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f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ast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acceleration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mitigating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decay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680019" y="2291623"/>
            <a:ext cx="1455848" cy="584775"/>
          </a:xfrm>
          <a:prstGeom prst="rect">
            <a:avLst/>
          </a:prstGeom>
          <a:ln>
            <a:solidFill>
              <a:sysClr val="windowText" lastClr="000000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b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ackground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Wingdings 3" charset="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decay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506599" y="1823522"/>
            <a:ext cx="0" cy="274725"/>
          </a:xfrm>
          <a:prstGeom prst="straightConnector1">
            <a:avLst/>
          </a:prstGeom>
          <a:noFill/>
          <a:ln w="12700" cap="flat" cmpd="sng" algn="ctr">
            <a:solidFill>
              <a:srgbClr val="FF00FF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>
          <a:xfrm flipV="1">
            <a:off x="6619533" y="1852497"/>
            <a:ext cx="0" cy="274725"/>
          </a:xfrm>
          <a:prstGeom prst="straightConnector1">
            <a:avLst/>
          </a:prstGeom>
          <a:noFill/>
          <a:ln w="12700" cap="flat" cmpd="sng" algn="ctr">
            <a:solidFill>
              <a:srgbClr val="FF00FF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>
          <a:xfrm flipV="1">
            <a:off x="8407943" y="1778903"/>
            <a:ext cx="0" cy="274725"/>
          </a:xfrm>
          <a:prstGeom prst="straightConnector1">
            <a:avLst/>
          </a:prstGeom>
          <a:noFill/>
          <a:ln w="12700" cap="flat" cmpd="sng" algn="ctr">
            <a:solidFill>
              <a:srgbClr val="FF00FF"/>
            </a:solidFill>
            <a:prstDash val="solid"/>
            <a:miter lim="800000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from US-MAP (2015) to 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LEMMA scheme (2017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360003" y="6062166"/>
            <a:ext cx="268829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</a:t>
            </a:r>
            <a:r>
              <a:rPr kumimoji="0" lang="en-GB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Antonelli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M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Boscolo, P.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aimondi et al.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919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/>
      <p:bldP spid="23" grpId="0"/>
      <p:bldP spid="24" grpId="0" animBg="1"/>
      <p:bldP spid="25" grpId="0"/>
      <p:bldP spid="26" grpId="0" animBg="1"/>
      <p:bldP spid="28" grpId="0"/>
      <p:bldP spid="29" grpId="0" animBg="1"/>
      <p:bldP spid="30" grpId="0" animBg="1"/>
      <p:bldP spid="31" grpId="0" animBg="1"/>
      <p:bldP spid="32" grpId="0" animBg="1"/>
      <p:bldP spid="3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613338" y="6110933"/>
            <a:ext cx="24565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igh photon energies,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igh cross section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708" y="6516130"/>
            <a:ext cx="1091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W. Krasny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25632" y="6449487"/>
            <a:ext cx="5087706" cy="36933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</a:t>
            </a:r>
            <a:r>
              <a:rPr kumimoji="0" lang="en-US" sz="1800" b="1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based Gamma Factory could provide 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&gt;10</a:t>
            </a:r>
            <a:r>
              <a:rPr kumimoji="0" lang="en-US" sz="18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17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</a:t>
            </a:r>
            <a:r>
              <a:rPr kumimoji="0" lang="en-US" sz="18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/s</a:t>
            </a:r>
            <a:endParaRPr kumimoji="0" lang="en-GB" sz="1800" b="1" i="1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849" y="642886"/>
            <a:ext cx="7724301" cy="55722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7" y="101098"/>
            <a:ext cx="1054445" cy="105444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36822" y="-37174"/>
            <a:ext cx="592707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“Gamma Factory” based on “PSI”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Compton back scattering at LHC or FCC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789" y="0"/>
            <a:ext cx="2150212" cy="93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22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77" y="836712"/>
            <a:ext cx="8698639" cy="5949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4920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latin typeface="Symbol" panose="05050102010706020507" pitchFamily="18" charset="2"/>
              </a:rPr>
              <a:t>g</a:t>
            </a:r>
            <a:r>
              <a:rPr lang="en-US" sz="3200" dirty="0" smtClean="0"/>
              <a:t> factory proof-of-principle experiment in the LHC</a:t>
            </a:r>
            <a:endParaRPr lang="en-GB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2909116" y="3288132"/>
                <a:ext cx="5310336" cy="830997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en-GB" sz="2800" dirty="0"/>
                  <a:t>Pb</a:t>
                </a:r>
                <a:r>
                  <a:rPr lang="en-GB" sz="2800" baseline="30000" dirty="0"/>
                  <a:t>+81</a:t>
                </a:r>
                <a:r>
                  <a:rPr lang="en-GB" sz="2800" dirty="0"/>
                  <a:t> beam lifetime </a:t>
                </a:r>
                <a14:m>
                  <m:oMath xmlns:m="http://schemas.openxmlformats.org/officeDocument/2006/math">
                    <m:r>
                      <a:rPr lang="en-GB" sz="2800" i="1" dirty="0" smtClean="0">
                        <a:latin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GB" sz="2800" dirty="0"/>
                  <a:t>38 </a:t>
                </a:r>
                <a:r>
                  <a:rPr lang="en-GB" sz="2800" dirty="0" smtClean="0"/>
                  <a:t>hours</a:t>
                </a:r>
              </a:p>
              <a:p>
                <a:r>
                  <a:rPr lang="en-US" sz="2000" dirty="0" smtClean="0"/>
                  <a:t>	(and first electrons in the LHC…)</a:t>
                </a:r>
                <a:endParaRPr lang="en-GB" sz="2000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9116" y="3288132"/>
                <a:ext cx="5310336" cy="830997"/>
              </a:xfrm>
              <a:prstGeom prst="rect">
                <a:avLst/>
              </a:prstGeom>
              <a:blipFill>
                <a:blip r:embed="rId3"/>
                <a:stretch>
                  <a:fillRect l="-2296" t="-6569" b="-116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/>
          <p:cNvSpPr/>
          <p:nvPr/>
        </p:nvSpPr>
        <p:spPr>
          <a:xfrm>
            <a:off x="1186092" y="5445224"/>
            <a:ext cx="7272808" cy="113877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solidFill>
                  <a:srgbClr val="0000FF"/>
                </a:solidFill>
              </a:rPr>
              <a:t>“… this was a</a:t>
            </a:r>
            <a:r>
              <a:rPr lang="en-GB" sz="2400" b="1" i="1" dirty="0">
                <a:solidFill>
                  <a:srgbClr val="0000FF"/>
                </a:solidFill>
              </a:rPr>
              <a:t> </a:t>
            </a:r>
            <a:r>
              <a:rPr lang="en-GB" sz="2400" b="1" i="1" dirty="0" smtClean="0">
                <a:solidFill>
                  <a:srgbClr val="0000FF"/>
                </a:solidFill>
              </a:rPr>
              <a:t>HUGE</a:t>
            </a:r>
            <a:r>
              <a:rPr lang="en-GB" sz="2400" b="1" i="1" dirty="0">
                <a:solidFill>
                  <a:srgbClr val="0000FF"/>
                </a:solidFill>
              </a:rPr>
              <a:t> </a:t>
            </a:r>
            <a:r>
              <a:rPr lang="en-GB" sz="2400" b="1" i="1" dirty="0" smtClean="0">
                <a:solidFill>
                  <a:srgbClr val="0000FF"/>
                </a:solidFill>
              </a:rPr>
              <a:t>deal! One of the main scientiﬁc </a:t>
            </a:r>
            <a:r>
              <a:rPr lang="en-GB" sz="2400" b="1" i="1" dirty="0">
                <a:solidFill>
                  <a:srgbClr val="0000FF"/>
                </a:solidFill>
              </a:rPr>
              <a:t> </a:t>
            </a:r>
            <a:r>
              <a:rPr lang="en-GB" sz="2400" b="1" i="1" dirty="0" smtClean="0">
                <a:solidFill>
                  <a:srgbClr val="0000FF"/>
                </a:solidFill>
              </a:rPr>
              <a:t>advances in </a:t>
            </a:r>
            <a:r>
              <a:rPr lang="en-GB" sz="2400" b="1" i="1" dirty="0">
                <a:solidFill>
                  <a:srgbClr val="0000FF"/>
                </a:solidFill>
              </a:rPr>
              <a:t> </a:t>
            </a:r>
            <a:r>
              <a:rPr lang="en-GB" sz="2400" b="1" i="1" dirty="0" smtClean="0">
                <a:solidFill>
                  <a:srgbClr val="0000FF"/>
                </a:solidFill>
              </a:rPr>
              <a:t>the whole</a:t>
            </a:r>
            <a:r>
              <a:rPr lang="en-GB" sz="2400" b="1" i="1" dirty="0">
                <a:solidFill>
                  <a:srgbClr val="0000FF"/>
                </a:solidFill>
              </a:rPr>
              <a:t> </a:t>
            </a:r>
            <a:r>
              <a:rPr lang="en-GB" sz="2400" b="1" i="1" dirty="0" smtClean="0">
                <a:solidFill>
                  <a:srgbClr val="0000FF"/>
                </a:solidFill>
              </a:rPr>
              <a:t>of</a:t>
            </a:r>
            <a:r>
              <a:rPr lang="en-GB" sz="2400" b="1" i="1" dirty="0">
                <a:solidFill>
                  <a:srgbClr val="0000FF"/>
                </a:solidFill>
              </a:rPr>
              <a:t> </a:t>
            </a:r>
            <a:r>
              <a:rPr lang="en-GB" sz="2400" b="1" i="1" dirty="0" smtClean="0">
                <a:solidFill>
                  <a:srgbClr val="0000FF"/>
                </a:solidFill>
              </a:rPr>
              <a:t>physics this</a:t>
            </a:r>
            <a:r>
              <a:rPr lang="en-GB" sz="2400" b="1" i="1" dirty="0">
                <a:solidFill>
                  <a:srgbClr val="0000FF"/>
                </a:solidFill>
              </a:rPr>
              <a:t> year</a:t>
            </a:r>
            <a:r>
              <a:rPr lang="en-GB" sz="2400" b="1" i="1" dirty="0" smtClean="0">
                <a:solidFill>
                  <a:srgbClr val="0000FF"/>
                </a:solidFill>
              </a:rPr>
              <a:t>!”</a:t>
            </a:r>
          </a:p>
          <a:p>
            <a:pPr algn="r"/>
            <a:r>
              <a:rPr lang="en-US" dirty="0" smtClean="0"/>
              <a:t>Dima </a:t>
            </a:r>
            <a:r>
              <a:rPr lang="en-US" dirty="0" err="1" smtClean="0"/>
              <a:t>Budker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82818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8355894" cy="517738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827584" y="6027003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latin typeface="Times New Roman" panose="02020603050405020304" pitchFamily="18" charset="0"/>
                <a:ea typeface="MS Mincho"/>
              </a:rPr>
              <a:t>Cost-figure-of-merit versus power-figure-of-merit for future lepton colliders (Jean-Pierre </a:t>
            </a:r>
            <a:r>
              <a:rPr lang="en-GB" sz="2400" dirty="0" smtClean="0">
                <a:latin typeface="Times New Roman" panose="02020603050405020304" pitchFamily="18" charset="0"/>
                <a:ea typeface="MS Mincho"/>
              </a:rPr>
              <a:t>Delahaye)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08189"/>
            <a:ext cx="82934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</a:t>
            </a:r>
            <a:r>
              <a:rPr lang="en-US" sz="3200" dirty="0" smtClean="0"/>
              <a:t>ost &amp; power efficiency of future lepton colliders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09831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09" y="0"/>
            <a:ext cx="8870657" cy="49626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-772061" y="5233308"/>
                <a:ext cx="10641191" cy="10598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GB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𝐿</m:t>
                      </m:r>
                      <m:r>
                        <a:rPr kumimoji="0" lang="en-GB" sz="2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≈</m:t>
                      </m:r>
                      <m:sSub>
                        <m:sSub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𝑓</m:t>
                          </m:r>
                        </m:e>
                        <m:sub>
                          <m: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𝑟𝑒𝑣</m:t>
                          </m:r>
                        </m:sub>
                      </m:sSub>
                      <m:sSub>
                        <m:sSub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acc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e>
                          </m:acc>
                        </m:e>
                        <m:sub>
                          <m: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𝜇</m:t>
                          </m:r>
                        </m:sub>
                      </m:sSub>
                      <m:f>
                        <m:f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𝜀</m:t>
                              </m:r>
                            </m:e>
                            <m:sub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  <m:r>
                        <a:rPr kumimoji="0" lang="en-GB" sz="24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𝛾</m:t>
                      </m:r>
                      <m:sSup>
                        <m:sSup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sSupPr>
                        <m:e>
                          <m: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𝜏</m:t>
                          </m:r>
                        </m:e>
                        <m:sup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  <m: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𝜋</m:t>
                          </m:r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𝛽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  <m:r>
                        <a:rPr kumimoji="0" lang="en-GB" sz="24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kumimoji="0" lang="en-GB" sz="24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kumimoji="0" lang="en-GB" sz="24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𝑒</m:t>
                                      </m:r>
                                      <m:sSub>
                                        <m:sSubPr>
                                          <m:ctrlP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𝐹</m:t>
                                          </m:r>
                                        </m:e>
                                        <m:sub>
                                          <m: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𝑑𝑖𝑝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r>
                                        <a:rPr kumimoji="0" lang="en-GB" sz="2400" b="0" i="0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2</m:t>
                                      </m:r>
                                      <m:r>
                                        <a:rPr kumimoji="0" lang="en-GB" sz="24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prstClr val="black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𝜋</m:t>
                                      </m:r>
                                      <m:sSub>
                                        <m:sSubPr>
                                          <m:ctrlP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𝑚</m:t>
                                          </m:r>
                                        </m:e>
                                        <m:sub>
                                          <m:r>
                                            <a:rPr kumimoji="0" lang="en-GB" sz="2400" b="0" i="1" u="none" strike="noStrike" kern="0" cap="none" spc="0" normalizeH="0" baseline="0" noProof="0" smtClean="0">
                                              <a:ln>
                                                <a:noFill/>
                                              </a:ln>
                                              <a:solidFill>
                                                <a:prstClr val="black"/>
                                              </a:solidFill>
                                              <a:effectLst/>
                                              <a:uLnTx/>
                                              <a:uFillTx/>
                                              <a:latin typeface="Cambria Math" panose="02040503050406030204" pitchFamily="18" charset="0"/>
                                              <a:ea typeface="+mn-ea"/>
                                              <a:cs typeface="+mn-cs"/>
                                            </a:rPr>
                                            <m:t>𝜇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  <m:f>
                            <m:f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SupPr>
                                <m:e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kumimoji="0" lang="en-GB" sz="24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kumimoji="0" lang="en-GB" sz="24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4</m:t>
                              </m:r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pPr>
                                <m:e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𝑐</m:t>
                                  </m:r>
                                </m:e>
                                <m:sup>
                                  <m:r>
                                    <a:rPr kumimoji="0" lang="en-GB" sz="2400" b="0" i="0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prstClr val="black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𝐵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3</m:t>
                              </m:r>
                            </m:sup>
                          </m:sSup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𝐶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𝑁</m:t>
                                  </m:r>
                                </m:e>
                              </m:acc>
                            </m:e>
                            <m:sub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𝜇</m:t>
                              </m:r>
                            </m:sub>
                          </m:sSub>
                          <m:f>
                            <m:f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kumimoji="0" lang="en-GB" sz="24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FF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0" lang="en-GB" sz="2400" b="0" i="1" u="none" strike="noStrike" kern="0" cap="none" spc="0" normalizeH="0" baseline="0" noProof="0" smtClean="0">
                                          <a:ln>
                                            <a:noFill/>
                                          </a:ln>
                                          <a:solidFill>
                                            <a:srgbClr val="0000FF"/>
                                          </a:solidFill>
                                          <a:effectLst/>
                                          <a:uLnTx/>
                                          <a:uFillTx/>
                                          <a:latin typeface="Cambria Math" panose="02040503050406030204" pitchFamily="18" charset="0"/>
                                          <a:ea typeface="+mn-ea"/>
                                          <a:cs typeface="+mn-cs"/>
                                        </a:rPr>
                                        <m:t>𝑁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𝜇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kumimoji="0" lang="en-GB" sz="2400" b="0" i="1" u="none" strike="noStrike" kern="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0000FF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𝑁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f>
                        <m:fPr>
                          <m:ctrlPr>
                            <a:rPr kumimoji="0" lang="en-GB" sz="24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en-GB" sz="2400" b="0" i="0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kumimoji="0" lang="en-GB" sz="24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𝛽</m:t>
                              </m:r>
                            </m:e>
                            <m:sup>
                              <m:r>
                                <a:rPr kumimoji="0" lang="en-GB" sz="2400" b="0" i="0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0000FF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∗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kumimoji="0" lang="en-GB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772061" y="5233308"/>
                <a:ext cx="10641191" cy="10598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17276" y="6293150"/>
            <a:ext cx="90625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TeV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collider in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=100 km FCC tunnel with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=16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 →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&gt;10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34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cm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01570" y="606582"/>
            <a:ext cx="2082296" cy="923330"/>
          </a:xfrm>
          <a:prstGeom prst="rect">
            <a:avLst/>
          </a:prstGeom>
          <a:solidFill>
            <a:srgbClr val="FFFF00"/>
          </a:solidFill>
          <a:ln w="603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Combining Gamma Factory, LEMMA,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FCC-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FCC-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6851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3"/>
            <a:ext cx="9150188" cy="63698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few conclusions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29" y="605611"/>
            <a:ext cx="9144000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800" b="1" dirty="0" smtClean="0">
                <a:solidFill>
                  <a:srgbClr val="006600"/>
                </a:solidFill>
              </a:rPr>
              <a:t>FCC study develops high-performance </a:t>
            </a:r>
            <a:r>
              <a:rPr lang="en-GB" sz="2800" b="1" dirty="0">
                <a:solidFill>
                  <a:srgbClr val="006600"/>
                </a:solidFill>
              </a:rPr>
              <a:t>energy frontier circular colliders for </a:t>
            </a:r>
            <a:r>
              <a:rPr lang="en-GB" sz="2800" b="1" dirty="0" smtClean="0">
                <a:solidFill>
                  <a:srgbClr val="006600"/>
                </a:solidFill>
              </a:rPr>
              <a:t>post-LHC era – input to ESU’19/20 </a:t>
            </a:r>
          </a:p>
          <a:p>
            <a:pPr marL="457200" lvl="0" indent="-4572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800" b="1" dirty="0" smtClean="0">
                <a:solidFill>
                  <a:srgbClr val="FF0000"/>
                </a:solidFill>
              </a:rPr>
              <a:t>parallel effort in China (CEPC/</a:t>
            </a:r>
            <a:r>
              <a:rPr lang="en-GB" sz="2800" b="1" dirty="0" err="1" smtClean="0">
                <a:solidFill>
                  <a:srgbClr val="FF0000"/>
                </a:solidFill>
              </a:rPr>
              <a:t>SppC</a:t>
            </a:r>
            <a:r>
              <a:rPr lang="en-GB" sz="2800" b="1" dirty="0" smtClean="0">
                <a:solidFill>
                  <a:srgbClr val="FF0000"/>
                </a:solidFill>
              </a:rPr>
              <a:t>) – Chinese decision could come within 2 to 5 years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alibri" panose="020F0502020204030204"/>
            </a:endParaRPr>
          </a:p>
          <a:p>
            <a:pPr marL="457200" lvl="0" indent="-4572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800" b="1" dirty="0" smtClean="0">
                <a:solidFill>
                  <a:srgbClr val="0000FF"/>
                </a:solidFill>
              </a:rPr>
              <a:t>worldwide </a:t>
            </a:r>
            <a:r>
              <a:rPr lang="en-GB" sz="2800" b="1" dirty="0">
                <a:solidFill>
                  <a:srgbClr val="0000FF"/>
                </a:solidFill>
              </a:rPr>
              <a:t>R&amp;D programs </a:t>
            </a:r>
            <a:r>
              <a:rPr lang="en-GB" sz="2800" b="1" dirty="0" smtClean="0">
                <a:solidFill>
                  <a:srgbClr val="0000FF"/>
                </a:solidFill>
              </a:rPr>
              <a:t>on key technologies: </a:t>
            </a:r>
            <a:r>
              <a:rPr lang="en-GB" sz="2800" b="1" dirty="0">
                <a:solidFill>
                  <a:srgbClr val="0000FF"/>
                </a:solidFill>
              </a:rPr>
              <a:t>Nb</a:t>
            </a:r>
            <a:r>
              <a:rPr lang="en-GB" sz="2800" b="1" baseline="-25000" dirty="0">
                <a:solidFill>
                  <a:srgbClr val="0000FF"/>
                </a:solidFill>
              </a:rPr>
              <a:t>3</a:t>
            </a:r>
            <a:r>
              <a:rPr lang="en-GB" sz="2800" b="1" dirty="0">
                <a:solidFill>
                  <a:srgbClr val="0000FF"/>
                </a:solidFill>
              </a:rPr>
              <a:t>Sn superconductor, high-field </a:t>
            </a:r>
            <a:r>
              <a:rPr lang="en-GB" sz="2800" b="1" dirty="0" smtClean="0">
                <a:solidFill>
                  <a:srgbClr val="0000FF"/>
                </a:solidFill>
              </a:rPr>
              <a:t>magnets, </a:t>
            </a:r>
            <a:r>
              <a:rPr lang="en-GB" sz="2800" b="1" dirty="0">
                <a:solidFill>
                  <a:srgbClr val="0000FF"/>
                </a:solidFill>
              </a:rPr>
              <a:t>highly-efficient SC RF</a:t>
            </a:r>
          </a:p>
          <a:p>
            <a:pPr marL="457200" lvl="0" indent="-4572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GB" sz="2800" b="1" dirty="0" smtClean="0">
                <a:solidFill>
                  <a:prstClr val="black"/>
                </a:solidFill>
              </a:rPr>
              <a:t>international </a:t>
            </a:r>
            <a:r>
              <a:rPr lang="en-GB" sz="2800" b="1" dirty="0">
                <a:solidFill>
                  <a:prstClr val="black"/>
                </a:solidFill>
              </a:rPr>
              <a:t>FCC </a:t>
            </a:r>
            <a:r>
              <a:rPr lang="en-GB" sz="2800" b="1" dirty="0" smtClean="0">
                <a:solidFill>
                  <a:prstClr val="black"/>
                </a:solidFill>
              </a:rPr>
              <a:t>collaboration </a:t>
            </a:r>
            <a:r>
              <a:rPr lang="en-GB" sz="2800" b="1" dirty="0">
                <a:solidFill>
                  <a:prstClr val="black"/>
                </a:solidFill>
              </a:rPr>
              <a:t>growing steadily, </a:t>
            </a:r>
            <a:r>
              <a:rPr lang="en-GB" sz="2800" b="1" dirty="0" smtClean="0">
                <a:solidFill>
                  <a:prstClr val="black"/>
                </a:solidFill>
              </a:rPr>
              <a:t>many </a:t>
            </a:r>
            <a:r>
              <a:rPr lang="en-GB" sz="2800" b="1" dirty="0">
                <a:solidFill>
                  <a:prstClr val="black"/>
                </a:solidFill>
              </a:rPr>
              <a:t>R&amp;D </a:t>
            </a:r>
            <a:r>
              <a:rPr lang="en-GB" sz="2800" b="1" dirty="0" smtClean="0">
                <a:solidFill>
                  <a:prstClr val="black"/>
                </a:solidFill>
              </a:rPr>
              <a:t>opportunities; all of the </a:t>
            </a:r>
            <a:r>
              <a:rPr lang="en-GB" sz="2800" b="1" dirty="0">
                <a:solidFill>
                  <a:prstClr val="black"/>
                </a:solidFill>
              </a:rPr>
              <a:t>community </a:t>
            </a:r>
            <a:r>
              <a:rPr lang="en-GB" sz="2800" b="1" dirty="0" smtClean="0">
                <a:solidFill>
                  <a:prstClr val="black"/>
                </a:solidFill>
              </a:rPr>
              <a:t>invited </a:t>
            </a:r>
            <a:r>
              <a:rPr lang="en-GB" sz="2800" b="1" dirty="0">
                <a:solidFill>
                  <a:prstClr val="black"/>
                </a:solidFill>
              </a:rPr>
              <a:t>to join </a:t>
            </a:r>
          </a:p>
          <a:p>
            <a:pPr marL="457200" marR="0" lvl="0" indent="-45720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concept supports attractive staged long-term strategy for particle physics: FCC-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→ FCC-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hh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→ FCC-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mm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	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highest-luminosity collisions up to very high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energies;	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collider program extending well into the 22</a:t>
            </a:r>
            <a:r>
              <a:rPr kumimoji="0" lang="en-US" sz="28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nd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century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947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073" y="764704"/>
            <a:ext cx="9159578" cy="49327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20487" y="5103674"/>
            <a:ext cx="6276847" cy="175432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PARIS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29 / 30 January, 2019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987" y="-99392"/>
            <a:ext cx="8928272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CDR Presentation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none" strike="noStrike" kern="120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Event</a:t>
            </a:r>
            <a:endParaRPr kumimoji="0" lang="en-US" sz="60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111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8519"/>
          <a:stretch/>
        </p:blipFill>
        <p:spPr>
          <a:xfrm>
            <a:off x="139298" y="2189303"/>
            <a:ext cx="9152652" cy="4465549"/>
          </a:xfrm>
          <a:prstGeom prst="rect">
            <a:avLst/>
          </a:prstGeom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19347" y="5404616"/>
            <a:ext cx="9140232" cy="514731"/>
          </a:xfrm>
          <a:prstGeom prst="rect">
            <a:avLst/>
          </a:prstGeom>
        </p:spPr>
        <p:txBody>
          <a:bodyPr vert="horz" numCol="1" spcCol="360000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None/>
              <a:tabLst/>
              <a:defRPr/>
            </a:pPr>
            <a:r>
              <a:rPr kumimoji="0" lang="en-US" sz="2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 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98124" y="5001710"/>
            <a:ext cx="4674678" cy="16004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Brussels</a:t>
            </a:r>
            <a:endParaRPr kumimoji="0" lang="en-US" sz="5400" b="1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24-28 June</a:t>
            </a:r>
            <a:r>
              <a:rPr kumimoji="0" lang="en-US" sz="4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2019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396552" y="14077"/>
            <a:ext cx="8928272" cy="175432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>
                <a:ln>
                  <a:solidFill>
                    <a:prstClr val="white"/>
                  </a:solidFill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EuroCirCol</a:t>
            </a:r>
            <a:r>
              <a:rPr kumimoji="0" lang="en-US" sz="5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Final Meeting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none" strike="noStrike" kern="1200" cap="none" spc="0" normalizeH="0" baseline="0" noProof="0" dirty="0" err="1">
                <a:ln>
                  <a:solidFill>
                    <a:prstClr val="white"/>
                  </a:solidFill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FCCWeek</a:t>
            </a:r>
            <a:r>
              <a:rPr kumimoji="0" lang="en-US" sz="5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srgbClr val="10428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2019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1734304"/>
            <a:ext cx="47562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indico.cern.ch/event/727555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5404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869" y="110018"/>
            <a:ext cx="9144000" cy="994172"/>
          </a:xfrm>
        </p:spPr>
        <p:txBody>
          <a:bodyPr/>
          <a:lstStyle/>
          <a:p>
            <a:pPr algn="ctr"/>
            <a:r>
              <a:rPr lang="en-US" altLang="zh-CN" sz="2800" dirty="0">
                <a:solidFill>
                  <a:srgbClr val="C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CEPC CDR </a:t>
            </a:r>
            <a:r>
              <a:rPr lang="en-US" altLang="zh-CN" sz="2800" dirty="0" smtClean="0">
                <a:solidFill>
                  <a:srgbClr val="C000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Baseline:  3 operation modes (no top running)</a:t>
            </a:r>
            <a:endParaRPr lang="en-US" altLang="zh-CN" sz="2800" dirty="0">
              <a:solidFill>
                <a:srgbClr val="C0000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973728" y="1052736"/>
            <a:ext cx="4968552" cy="2904587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 factory as first piority 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(fully partial double ring, with common SRF system for e+ and e- beams)</a:t>
            </a:r>
            <a:b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zh-CN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 and Z factories are </a:t>
            </a:r>
            <a:r>
              <a:rPr lang="en-US" altLang="zh-CN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incorporated 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beam swithyard (W and Z factories are double ring, with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independent SRF system for e+ and e- beams)</a:t>
            </a:r>
          </a:p>
          <a:p>
            <a:pPr>
              <a:lnSpc>
                <a:spcPct val="120000"/>
              </a:lnSpc>
            </a:pPr>
            <a:endParaRPr lang="en-US" altLang="zh-CN" sz="16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 factory baseline SR per beam 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30 MW to </a:t>
            </a:r>
            <a:r>
              <a:rPr lang="en-US" sz="16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Minimize AC power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361672" y="1394998"/>
            <a:ext cx="3536372" cy="321442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6840" y="4901565"/>
            <a:ext cx="914231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altLang="zh-CN" dirty="0">
                <a:solidFill>
                  <a:srgbClr val="C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e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conomic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sym typeface="+mn-ea"/>
              </a:rPr>
              <a:t>CEPC baseline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design as Higgs factory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:</a:t>
            </a:r>
          </a:p>
          <a:p>
            <a:pPr marL="285750" marR="0" lvl="0" indent="-28575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W, Z factories 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incorporated 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with the same SRF 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system 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hardware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by using beam</a:t>
            </a: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    switchyard to change from Higgs factory and W, Z factories</a:t>
            </a:r>
          </a:p>
          <a:p>
            <a:pPr marL="285750" marR="0" lvl="0" indent="-28575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r>
              <a:rPr kumimoji="0" lang="en-US" altLang="zh-CN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ynchrotron</a:t>
            </a: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radiation power per beam at Higgs energy is set to 30MW to minimize</a:t>
            </a:r>
          </a:p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     AC power consumption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84368" y="637889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J. Gao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4032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9552" y="40050"/>
            <a:ext cx="8229600" cy="661402"/>
          </a:xfrm>
        </p:spPr>
        <p:txBody>
          <a:bodyPr>
            <a:noAutofit/>
          </a:bodyPr>
          <a:lstStyle/>
          <a:p>
            <a:r>
              <a:rPr lang="en-US" altLang="zh-CN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CEPC </a:t>
            </a:r>
            <a:r>
              <a:rPr lang="en-US" altLang="zh-CN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CDR  Parameters (September 2018)</a:t>
            </a:r>
            <a:endParaRPr lang="zh-CN" altLang="en-US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</p:nvPr>
        </p:nvGraphicFramePr>
        <p:xfrm>
          <a:off x="237490" y="701675"/>
          <a:ext cx="8620760" cy="6031230"/>
        </p:xfrm>
        <a:graphic>
          <a:graphicData uri="http://schemas.openxmlformats.org/drawingml/2006/table">
            <a:tbl>
              <a:tblPr firstRow="1" bandRow="1"/>
              <a:tblGrid>
                <a:gridCol w="29140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3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95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341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998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067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Higgs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W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3T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2T</a:t>
                      </a:r>
                      <a:r>
                        <a:rPr lang="zh-CN" altLang="en-US" sz="1400" b="1" i="1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）</a:t>
                      </a:r>
                      <a:endParaRPr lang="zh-CN" altLang="zh-CN" sz="1400" b="1" i="1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IPs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lang="en-US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80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45.5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288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Circumference (km)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loss/turn (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1.73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0.34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0.036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Crossing angle at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IP 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altLang="zh-CN" sz="11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mrad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27305"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r>
                        <a:rPr lang="en-US" altLang="zh-CN" sz="1100" kern="1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×2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 err="1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Piwinski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angle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2.58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23.8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Number of particles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/bunch</a:t>
                      </a:r>
                      <a:r>
                        <a:rPr lang="en-US" altLang="zh-CN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US" sz="11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100" kern="100" baseline="30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15.0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8.0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Bunch 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(bunch s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pacing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242 (0.68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baseline="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1524 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(0.21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12000 (</a:t>
                      </a:r>
                      <a:r>
                        <a:rPr lang="en-US" altLang="zh-CN" sz="1100" b="1" dirty="0" smtClean="0">
                          <a:solidFill>
                            <a:srgbClr val="2105ED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25ns</a:t>
                      </a:r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+10%gap)</a:t>
                      </a:r>
                      <a:endParaRPr lang="zh-CN" altLang="zh-CN" sz="1100" b="1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 current (mA)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17.4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87.9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461.0</a:t>
                      </a:r>
                      <a:endParaRPr lang="zh-CN" sz="11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987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Synchrotron radiation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power </a:t>
                      </a:r>
                      <a:r>
                        <a:rPr lang="en-US" sz="11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/beam (MW)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30</a:t>
                      </a:r>
                      <a:endParaRPr lang="zh-CN" altLang="en-US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16.5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22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Bending radius (km)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compact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(10</a:t>
                      </a:r>
                      <a:r>
                        <a:rPr lang="en-US" sz="1100" kern="100" baseline="30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lnSpc>
                          <a:spcPts val="1395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1.11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function at IP 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x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/ 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</a:t>
                      </a:r>
                      <a:r>
                        <a:rPr lang="en-US" altLang="zh-CN" sz="1100" b="1" i="1" kern="1200" baseline="-25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y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*</a:t>
                      </a:r>
                      <a:r>
                        <a:rPr lang="en-US" altLang="zh-CN" sz="1100" b="1" i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b="1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0.36/0.0015</a:t>
                      </a: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0.2/0.0015</a:t>
                      </a: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0.2/0.001</a:t>
                      </a:r>
                      <a:endParaRPr lang="zh-CN" altLang="zh-CN" sz="1100" b="1" kern="100" dirty="0" smtClean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Emittance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i="1" kern="1200" dirty="0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1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lang="en-US" altLang="zh-CN" sz="11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(nm)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1.21/0.0031</a:t>
                      </a:r>
                      <a:endParaRPr lang="zh-CN" altLang="zh-CN" sz="110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0.54/0.0016</a:t>
                      </a:r>
                      <a:endParaRPr lang="zh-CN" altLang="zh-CN" sz="110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0.18/0.004</a:t>
                      </a:r>
                      <a:endParaRPr lang="zh-CN" altLang="zh-CN" sz="11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0.18/0.0016</a:t>
                      </a:r>
                      <a:endParaRPr lang="zh-CN" altLang="zh-CN" sz="11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 size at IP </a:t>
                      </a:r>
                      <a:r>
                        <a:rPr lang="en-US" altLang="zh-CN" sz="11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1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altLang="zh-CN" sz="11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i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i="1" kern="1200" dirty="0" err="1" smtClean="0"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100" i="1" kern="1200" baseline="-25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en-US" altLang="zh-CN" sz="1100" i="1" kern="1200" baseline="-25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100" kern="100" dirty="0" smtClean="0">
                          <a:effectLst/>
                          <a:latin typeface="Symbol" panose="05050102010706020507" pitchFamily="18" charset="2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20.9/0.068</a:t>
                      </a:r>
                      <a:endParaRPr lang="zh-CN" altLang="zh-CN" sz="110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13.9/0.049</a:t>
                      </a:r>
                      <a:endParaRPr lang="zh-CN" altLang="zh-CN" sz="110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6.0/0.078</a:t>
                      </a:r>
                      <a:endParaRPr lang="zh-CN" altLang="zh-CN" sz="11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6.0/0.04</a:t>
                      </a:r>
                      <a:endParaRPr lang="zh-CN" altLang="zh-CN" sz="1100" b="0" kern="1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Beam-beam parameters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sz="11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x</a:t>
                      </a:r>
                      <a:r>
                        <a:rPr lang="en-US" sz="1100" i="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</a:t>
                      </a:r>
                      <a:r>
                        <a:rPr lang="en-US" altLang="zh-CN" sz="11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</a:t>
                      </a:r>
                      <a:endParaRPr lang="zh-CN" altLang="zh-CN" sz="11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0.031/0.109</a:t>
                      </a:r>
                      <a:endParaRPr lang="zh-CN" altLang="zh-CN" sz="110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0.013/0.106</a:t>
                      </a:r>
                      <a:endParaRPr lang="zh-CN" altLang="zh-CN" sz="1100" b="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0.0041/0.056</a:t>
                      </a:r>
                      <a:endParaRPr lang="zh-CN" altLang="en-US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0.0041/0.072</a:t>
                      </a:r>
                      <a:endParaRPr lang="zh-CN" altLang="en-US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voltage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1100" i="1" kern="100" baseline="-250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(GV)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2.17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0.47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0.10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RF frequency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 </a:t>
                      </a:r>
                      <a:r>
                        <a:rPr lang="en-US" sz="11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RF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(MHz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  (harmonic)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4">
                  <a:txBody>
                    <a:bodyPr/>
                    <a:lstStyle/>
                    <a:p>
                      <a:pPr algn="ctr" fontAlgn="ctr"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650 </a:t>
                      </a:r>
                      <a:r>
                        <a:rPr lang="en-US" sz="1100" kern="1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(216816)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Natural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 </a:t>
                      </a: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sz="1100" i="1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sz="1100" i="1" kern="100" baseline="-250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2.72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2.98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2.42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1100" i="1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altLang="zh-CN" sz="1100" i="1" kern="100" baseline="-250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(mm)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3.26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8.5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0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HOM power</a:t>
                      </a:r>
                      <a:r>
                        <a:rPr lang="en-US" altLang="zh-CN" sz="1100" kern="100" baseline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/cavity (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 cell) (kw)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zh-CN" altLang="en-US" sz="11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zh-CN" altLang="en-US" sz="11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dirty="0" smtClean="0">
                          <a:solidFill>
                            <a:srgbClr val="2105ED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1.94</a:t>
                      </a: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351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Natural e</a:t>
                      </a:r>
                      <a:r>
                        <a:rPr lang="en-US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nergy 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spread (%)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0.066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0.038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Energy acceptance requirement (%)</a:t>
                      </a:r>
                      <a:endParaRPr lang="zh-CN" altLang="zh-CN" sz="110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1.35</a:t>
                      </a:r>
                      <a:endParaRPr lang="zh-CN" altLang="en-US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0.4</a:t>
                      </a:r>
                      <a:endParaRPr lang="zh-CN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180" marR="43180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sz="1100" b="1" kern="12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0.23</a:t>
                      </a:r>
                      <a:endParaRPr lang="zh-CN" sz="1100" b="1" kern="1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180" marR="43180" marT="7144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180" marR="43180" marT="9525" marB="0" anchor="ctr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Energy acceptance by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RF 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(%)</a:t>
                      </a:r>
                      <a:endParaRPr lang="zh-CN" altLang="zh-CN" sz="1100" kern="100" dirty="0" smtClean="0"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2.06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1.47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zh-CN" altLang="en-US" sz="11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i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Photon number 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due to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kern="100" dirty="0" err="1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beamstrahlung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0.1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0.05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0.023</a:t>
                      </a:r>
                      <a:endParaRPr lang="zh-CN" sz="11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marL="2921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 _simulation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(min)</a:t>
                      </a:r>
                      <a:endParaRPr lang="zh-CN" altLang="zh-CN" sz="1100" kern="100" dirty="0" smtClean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b="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100</a:t>
                      </a:r>
                      <a:endParaRPr lang="zh-CN" sz="1100" b="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endParaRPr lang="zh-CN" alt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29210" algn="l">
                        <a:spcAft>
                          <a:spcPts val="0"/>
                        </a:spcAft>
                      </a:pPr>
                      <a:r>
                        <a:rPr lang="en-US" altLang="zh-CN" sz="1100" kern="10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Lifetime</a:t>
                      </a:r>
                      <a:r>
                        <a:rPr lang="en-US" altLang="zh-CN" sz="1100" kern="100" baseline="0" dirty="0" smtClean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0.67 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921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1.4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zh-CN" altLang="en-US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</a:t>
                      </a:r>
                      <a:endParaRPr lang="zh-CN" altLang="en-US" sz="11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84785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sz="1100" i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(hour glass)</a:t>
                      </a:r>
                      <a:endParaRPr lang="zh-CN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zh-CN" altLang="en-US" sz="11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sz="11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  <a:endParaRPr lang="zh-CN" altLang="en-US" sz="11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marL="29210" algn="just">
                        <a:spcAft>
                          <a:spcPts val="0"/>
                        </a:spcAft>
                      </a:pP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Luminosity</a:t>
                      </a: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/IP</a:t>
                      </a:r>
                      <a:r>
                        <a:rPr lang="en-US" altLang="zh-CN" sz="1100" b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zh-CN" sz="1100" b="1" i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(10</a:t>
                      </a:r>
                      <a:r>
                        <a:rPr lang="en-US" sz="11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sz="11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100" b="1" kern="100" baseline="30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)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2.93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10.1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16.6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100" b="1" kern="1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32.1</a:t>
                      </a:r>
                      <a:endParaRPr lang="zh-CN" sz="1100" b="1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43040" marR="4304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15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3059" y="-27384"/>
            <a:ext cx="9150188" cy="619567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l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epton collider luminosities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61" y="1337445"/>
            <a:ext cx="9110739" cy="469307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25342" y="957943"/>
            <a:ext cx="5280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otal luminosity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[10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34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cm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-2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]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75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92267" y="3631732"/>
            <a:ext cx="1274708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ttbar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350-365 GeV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073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4_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6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32283</TotalTime>
  <Words>5416</Words>
  <Application>Microsoft Office PowerPoint</Application>
  <PresentationFormat>On-screen Show (4:3)</PresentationFormat>
  <Paragraphs>1378</Paragraphs>
  <Slides>69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21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69</vt:i4>
      </vt:variant>
    </vt:vector>
  </HeadingPairs>
  <TitlesOfParts>
    <vt:vector size="103" baseType="lpstr">
      <vt:lpstr>ＭＳ Ｐゴシック</vt:lpstr>
      <vt:lpstr>宋体</vt:lpstr>
      <vt:lpstr>Arial</vt:lpstr>
      <vt:lpstr>Arial Unicode MS</vt:lpstr>
      <vt:lpstr>Calibri</vt:lpstr>
      <vt:lpstr>Calibri Light</vt:lpstr>
      <vt:lpstr>Cambria Math</vt:lpstr>
      <vt:lpstr>Constantia</vt:lpstr>
      <vt:lpstr>等线</vt:lpstr>
      <vt:lpstr>仿宋_GB2312</vt:lpstr>
      <vt:lpstr>Garamond</vt:lpstr>
      <vt:lpstr>Geneva</vt:lpstr>
      <vt:lpstr>Helvetica</vt:lpstr>
      <vt:lpstr>MS Mincho</vt:lpstr>
      <vt:lpstr>Palatino</vt:lpstr>
      <vt:lpstr>黑体</vt:lpstr>
      <vt:lpstr>Symbol</vt:lpstr>
      <vt:lpstr>Tahoma</vt:lpstr>
      <vt:lpstr>Times New Roman</vt:lpstr>
      <vt:lpstr>Wingdings</vt:lpstr>
      <vt:lpstr>Wingdings 3</vt:lpstr>
      <vt:lpstr>2_Office Theme</vt:lpstr>
      <vt:lpstr>Custom Design</vt:lpstr>
      <vt:lpstr>Office 主题</vt:lpstr>
      <vt:lpstr>Office Theme</vt:lpstr>
      <vt:lpstr>1_Office Theme</vt:lpstr>
      <vt:lpstr>4_Office Theme</vt:lpstr>
      <vt:lpstr>3_Office Theme</vt:lpstr>
      <vt:lpstr>5_Office Theme</vt:lpstr>
      <vt:lpstr>6_Office Theme</vt:lpstr>
      <vt:lpstr>Office 主题​​</vt:lpstr>
      <vt:lpstr>9_Office Theme</vt:lpstr>
      <vt:lpstr>7_Office Theme</vt:lpstr>
      <vt:lpstr>4_Office 主题</vt:lpstr>
      <vt:lpstr>Beyond LHC: Future Circular Colliders  Studies in Europe and China </vt:lpstr>
      <vt:lpstr>PowerPoint Presentation</vt:lpstr>
      <vt:lpstr>  </vt:lpstr>
      <vt:lpstr>PowerPoint Presentation</vt:lpstr>
      <vt:lpstr>PowerPoint Presentation</vt:lpstr>
      <vt:lpstr>PowerPoint Presentation</vt:lpstr>
      <vt:lpstr>CEPC CDR Baseline:  3 operation modes (no top running)</vt:lpstr>
      <vt:lpstr>CEPC CDR  Parameters (September 2018)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CEPC Power for Higgs and 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CEPC Accelerator from Pre-CDR to CDR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presentation at 6th TLEP WS</dc:title>
  <dc:creator>Michael Benedikt</dc:creator>
  <cp:lastModifiedBy>Frank Zimmermann</cp:lastModifiedBy>
  <cp:revision>1449</cp:revision>
  <cp:lastPrinted>2018-04-06T08:24:16Z</cp:lastPrinted>
  <dcterms:created xsi:type="dcterms:W3CDTF">2012-06-07T06:34:51Z</dcterms:created>
  <dcterms:modified xsi:type="dcterms:W3CDTF">2018-09-17T09:00:35Z</dcterms:modified>
</cp:coreProperties>
</file>