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03" r:id="rId2"/>
    <p:sldId id="301" r:id="rId3"/>
    <p:sldId id="305" r:id="rId4"/>
    <p:sldId id="306" r:id="rId5"/>
    <p:sldId id="307" r:id="rId6"/>
    <p:sldId id="308" r:id="rId7"/>
    <p:sldId id="309" r:id="rId8"/>
    <p:sldId id="310" r:id="rId9"/>
    <p:sldId id="282" r:id="rId10"/>
    <p:sldId id="283" r:id="rId11"/>
    <p:sldId id="281" r:id="rId12"/>
    <p:sldId id="313" r:id="rId13"/>
    <p:sldId id="304" r:id="rId14"/>
    <p:sldId id="280" r:id="rId15"/>
    <p:sldId id="311" r:id="rId16"/>
    <p:sldId id="285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92" autoAdjust="0"/>
  </p:normalViewPr>
  <p:slideViewPr>
    <p:cSldViewPr>
      <p:cViewPr>
        <p:scale>
          <a:sx n="90" d="100"/>
          <a:sy n="90" d="100"/>
        </p:scale>
        <p:origin x="-1234" y="2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DDF1EC-8E17-48A0-AA98-1B77684728DF}" type="datetimeFigureOut">
              <a:rPr lang="ru-RU" smtClean="0"/>
              <a:pPr/>
              <a:t>15.09.2018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741A0-0341-4F0F-8E7F-229A062789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1716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741A0-0341-4F0F-8E7F-229A062789C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8346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B7ACD-70DA-4E86-8457-4DD6C2CBF187}" type="datetime1">
              <a:rPr lang="ru-RU" smtClean="0"/>
              <a:pPr/>
              <a:t>15.09.2018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5540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583D1-A423-4B8B-AC15-E67FF92765B7}" type="datetime1">
              <a:rPr lang="ru-RU" smtClean="0"/>
              <a:pPr/>
              <a:t>15.09.2018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5701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A8E9A-865A-4255-B22E-C68CE570DBB6}" type="datetime1">
              <a:rPr lang="ru-RU" smtClean="0"/>
              <a:pPr/>
              <a:t>15.09.2018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3857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4B08-3BA3-4B9E-9CFB-D53D4E963198}" type="datetime1">
              <a:rPr lang="ru-RU" smtClean="0"/>
              <a:pPr/>
              <a:t>15.09.2018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6510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055EF-1439-44B7-AE59-2A2EEA703C0B}" type="datetime1">
              <a:rPr lang="ru-RU" smtClean="0"/>
              <a:pPr/>
              <a:t>15.09.2018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4066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935FD-98C8-4CB4-912B-36EA9818FAF9}" type="datetime1">
              <a:rPr lang="ru-RU" smtClean="0"/>
              <a:pPr/>
              <a:t>15.09.2018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4346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3B654-3F60-47E8-BB7F-3D5F937B0187}" type="datetime1">
              <a:rPr lang="ru-RU" smtClean="0"/>
              <a:pPr/>
              <a:t>15.09.2018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423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458D3-F862-4EF2-9AE9-35E2BAB777C2}" type="datetime1">
              <a:rPr lang="ru-RU" smtClean="0"/>
              <a:pPr/>
              <a:t>15.09.2018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0134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2320-3BE3-4D72-865E-89E45A62B24F}" type="datetime1">
              <a:rPr lang="ru-RU" smtClean="0"/>
              <a:pPr/>
              <a:t>15.09.2018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3262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EA60E-5F78-4A57-AE4E-43427FDE1C9F}" type="datetime1">
              <a:rPr lang="ru-RU" smtClean="0"/>
              <a:pPr/>
              <a:t>15.09.2018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6747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865B-EFF9-4F22-A6C4-D2EB5ABECC07}" type="datetime1">
              <a:rPr lang="ru-RU" smtClean="0"/>
              <a:pPr/>
              <a:t>15.09.2018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4972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113AF-3259-4055-8FDE-8C621B46E852}" type="datetime1">
              <a:rPr lang="ru-RU" smtClean="0"/>
              <a:pPr/>
              <a:t>15.09.2018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2A553-B7C1-4B5F-8E08-99B437DDA7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1914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8208912" cy="1872209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A possibility of RDMS participation in </a:t>
            </a:r>
            <a:r>
              <a:rPr lang="en-US" sz="4800" b="1" dirty="0" err="1" smtClean="0"/>
              <a:t>scintillator</a:t>
            </a:r>
            <a:r>
              <a:rPr lang="en-US" sz="4800" b="1" dirty="0" smtClean="0"/>
              <a:t> </a:t>
            </a:r>
            <a:r>
              <a:rPr lang="en-US" sz="4800" b="1" dirty="0"/>
              <a:t>module </a:t>
            </a:r>
            <a:r>
              <a:rPr lang="en-US" sz="4800" b="1" dirty="0" smtClean="0"/>
              <a:t>production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852936"/>
            <a:ext cx="7632848" cy="2160240"/>
          </a:xfrm>
        </p:spPr>
        <p:txBody>
          <a:bodyPr>
            <a:noAutofit/>
          </a:bodyPr>
          <a:lstStyle/>
          <a:p>
            <a:pPr algn="l"/>
            <a:r>
              <a:rPr lang="en-US" sz="2800" i="1" dirty="0" smtClean="0">
                <a:solidFill>
                  <a:schemeClr val="tx1"/>
                </a:solidFill>
              </a:rPr>
              <a:t>S.V</a:t>
            </a:r>
            <a:r>
              <a:rPr lang="ru-RU" sz="2800" i="1" dirty="0" smtClean="0">
                <a:solidFill>
                  <a:schemeClr val="tx1"/>
                </a:solidFill>
              </a:rPr>
              <a:t>.</a:t>
            </a:r>
            <a:r>
              <a:rPr lang="en-US" sz="2800" i="1" dirty="0" smtClean="0">
                <a:solidFill>
                  <a:schemeClr val="tx1"/>
                </a:solidFill>
              </a:rPr>
              <a:t>Afanasiev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1</a:t>
            </a:r>
            <a:r>
              <a:rPr lang="en-US" sz="2800" i="1" dirty="0" smtClean="0">
                <a:solidFill>
                  <a:schemeClr val="tx1"/>
                </a:solidFill>
              </a:rPr>
              <a:t>, A.Yu.Boyarintsev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2</a:t>
            </a:r>
            <a:r>
              <a:rPr lang="en-US" sz="2800" i="1" dirty="0" smtClean="0">
                <a:solidFill>
                  <a:schemeClr val="tx1"/>
                </a:solidFill>
              </a:rPr>
              <a:t>, M.V.Danilov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3,4</a:t>
            </a:r>
            <a:r>
              <a:rPr lang="en-US" sz="2800" i="1" dirty="0" smtClean="0">
                <a:solidFill>
                  <a:schemeClr val="tx1"/>
                </a:solidFill>
              </a:rPr>
              <a:t>, Yu.V.Ershov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1</a:t>
            </a:r>
            <a:r>
              <a:rPr lang="en-US" sz="2800" i="1" dirty="0" smtClean="0">
                <a:solidFill>
                  <a:schemeClr val="tx1"/>
                </a:solidFill>
              </a:rPr>
              <a:t>, I.A.Golutvin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1</a:t>
            </a:r>
            <a:r>
              <a:rPr lang="en-US" sz="2800" i="1" dirty="0" smtClean="0">
                <a:solidFill>
                  <a:schemeClr val="tx1"/>
                </a:solidFill>
              </a:rPr>
              <a:t>, N.V.Gorbunov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1</a:t>
            </a:r>
            <a:r>
              <a:rPr lang="en-US" sz="2800" i="1" dirty="0" smtClean="0">
                <a:solidFill>
                  <a:schemeClr val="tx1"/>
                </a:solidFill>
              </a:rPr>
              <a:t>, B.V.Grynyov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2</a:t>
            </a:r>
            <a:r>
              <a:rPr lang="en-US" sz="2800" i="1" dirty="0" smtClean="0">
                <a:solidFill>
                  <a:schemeClr val="tx1"/>
                </a:solidFill>
              </a:rPr>
              <a:t>, </a:t>
            </a:r>
            <a:r>
              <a:rPr lang="en-US" sz="2800" i="1" u="sng" dirty="0" smtClean="0">
                <a:solidFill>
                  <a:schemeClr val="tx1"/>
                </a:solidFill>
              </a:rPr>
              <a:t>A.I.Malakhov</a:t>
            </a:r>
            <a:r>
              <a:rPr lang="en-US" sz="2800" i="1" u="sng" baseline="30000" dirty="0" smtClean="0">
                <a:solidFill>
                  <a:schemeClr val="tx1"/>
                </a:solidFill>
              </a:rPr>
              <a:t>1</a:t>
            </a:r>
            <a:r>
              <a:rPr lang="en-US" sz="2800" i="1" dirty="0" smtClean="0">
                <a:solidFill>
                  <a:schemeClr val="tx1"/>
                </a:solidFill>
              </a:rPr>
              <a:t>, E.V.Popova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4</a:t>
            </a:r>
            <a:r>
              <a:rPr lang="en-US" sz="2800" i="1" dirty="0" smtClean="0">
                <a:solidFill>
                  <a:schemeClr val="tx1"/>
                </a:solidFill>
              </a:rPr>
              <a:t>, V.A.Smirnov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1</a:t>
            </a:r>
            <a:r>
              <a:rPr lang="en-US" sz="2800" i="1" dirty="0" smtClean="0">
                <a:solidFill>
                  <a:schemeClr val="tx1"/>
                </a:solidFill>
              </a:rPr>
              <a:t>, B.S.Yuldashev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5</a:t>
            </a:r>
            <a:r>
              <a:rPr lang="en-US" sz="2800" i="1" dirty="0" smtClean="0">
                <a:solidFill>
                  <a:schemeClr val="tx1"/>
                </a:solidFill>
              </a:rPr>
              <a:t>, N.I.Zamyatin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1</a:t>
            </a:r>
            <a:r>
              <a:rPr lang="en-US" sz="2800" i="1" dirty="0" smtClean="0">
                <a:solidFill>
                  <a:schemeClr val="tx1"/>
                </a:solidFill>
              </a:rPr>
              <a:t>, A.V.Zarubin</a:t>
            </a:r>
            <a:r>
              <a:rPr lang="en-US" sz="2800" i="1" baseline="30000" dirty="0" smtClean="0">
                <a:solidFill>
                  <a:schemeClr val="tx1"/>
                </a:solidFill>
              </a:rPr>
              <a:t>1</a:t>
            </a:r>
            <a:endParaRPr lang="en-US" sz="2800" i="1" dirty="0" smtClean="0">
              <a:solidFill>
                <a:schemeClr val="tx1"/>
              </a:solidFill>
            </a:endParaRPr>
          </a:p>
          <a:p>
            <a:pPr algn="l"/>
            <a:endParaRPr lang="ru-RU" sz="2400" i="1" dirty="0" smtClean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43608" y="5048016"/>
            <a:ext cx="7560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baseline="30000" dirty="0" smtClean="0"/>
              <a:t>1</a:t>
            </a:r>
            <a:r>
              <a:rPr lang="en-US" i="1" dirty="0" smtClean="0"/>
              <a:t> JINR, </a:t>
            </a:r>
            <a:r>
              <a:rPr lang="en-US" i="1" dirty="0" err="1" smtClean="0"/>
              <a:t>Dubna</a:t>
            </a:r>
            <a:r>
              <a:rPr lang="en-US" i="1" dirty="0" smtClean="0"/>
              <a:t>, Russia</a:t>
            </a:r>
          </a:p>
          <a:p>
            <a:r>
              <a:rPr lang="en-US" i="1" baseline="30000" dirty="0" smtClean="0"/>
              <a:t>2</a:t>
            </a:r>
            <a:r>
              <a:rPr lang="en-US" i="1" dirty="0" smtClean="0"/>
              <a:t> Institute for Scintillation Materials (ISMA), Kharkov, Ukraine</a:t>
            </a:r>
          </a:p>
          <a:p>
            <a:r>
              <a:rPr lang="en-US" i="1" baseline="30000" dirty="0" smtClean="0"/>
              <a:t>3</a:t>
            </a:r>
            <a:r>
              <a:rPr lang="en-US" i="1" dirty="0" smtClean="0"/>
              <a:t> </a:t>
            </a:r>
            <a:r>
              <a:rPr lang="en-US" i="1" dirty="0" err="1" smtClean="0"/>
              <a:t>Lebedev</a:t>
            </a:r>
            <a:r>
              <a:rPr lang="en-US" i="1" dirty="0" smtClean="0"/>
              <a:t> Physical Institute (LPI), Moscow, Russia</a:t>
            </a:r>
            <a:endParaRPr lang="ru-RU" i="1" dirty="0" smtClean="0"/>
          </a:p>
          <a:p>
            <a:r>
              <a:rPr lang="en-US" i="1" baseline="30000" dirty="0" smtClean="0"/>
              <a:t>4</a:t>
            </a:r>
            <a:r>
              <a:rPr lang="en-US" i="1" dirty="0" smtClean="0"/>
              <a:t> National Research Nuclear University (</a:t>
            </a:r>
            <a:r>
              <a:rPr lang="en-US" i="1" dirty="0" err="1" smtClean="0"/>
              <a:t>MEPhI</a:t>
            </a:r>
            <a:r>
              <a:rPr lang="en-US" i="1" dirty="0" smtClean="0"/>
              <a:t>), Moscow, Russia</a:t>
            </a:r>
          </a:p>
          <a:p>
            <a:r>
              <a:rPr lang="en-US" i="1" baseline="30000" dirty="0" smtClean="0"/>
              <a:t>5</a:t>
            </a:r>
            <a:r>
              <a:rPr lang="en-US" i="1" dirty="0" smtClean="0"/>
              <a:t> Institute of Nuclear Physics (INP), Tashkent, Uzbekistan   </a:t>
            </a:r>
            <a:endParaRPr lang="ru-RU" i="1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0741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ChangeArrowheads="1"/>
          </p:cNvSpPr>
          <p:nvPr/>
        </p:nvSpPr>
        <p:spPr bwMode="auto">
          <a:xfrm>
            <a:off x="539750" y="908720"/>
            <a:ext cx="7920038" cy="560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000" b="1" dirty="0"/>
              <a:t>Block tiles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1800" dirty="0" smtClean="0"/>
              <a:t>                                                          3x3 </a:t>
            </a:r>
            <a:r>
              <a:rPr lang="en-US" altLang="ru-RU" sz="1800" dirty="0"/>
              <a:t>samples assembled </a:t>
            </a:r>
            <a:r>
              <a:rPr lang="en-US" altLang="ru-RU" sz="1800" dirty="0" smtClean="0"/>
              <a:t>92x92x3 mm</a:t>
            </a:r>
            <a:r>
              <a:rPr lang="en-US" altLang="ru-RU" sz="1800" baseline="30000" dirty="0" smtClean="0"/>
              <a:t>3</a:t>
            </a:r>
            <a:endParaRPr lang="en-US" altLang="ru-RU" sz="1800" baseline="30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64057120"/>
              </p:ext>
            </p:extLst>
          </p:nvPr>
        </p:nvGraphicFramePr>
        <p:xfrm>
          <a:off x="467544" y="1628800"/>
          <a:ext cx="4824536" cy="17281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6628"/>
                <a:gridCol w="1233732"/>
                <a:gridCol w="1584176"/>
              </a:tblGrid>
              <a:tr h="58005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s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urface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quality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surface of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dimple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 number 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samples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bg1"/>
                    </a:solidFill>
                  </a:tcPr>
                </a:tc>
              </a:tr>
              <a:tr h="28703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Polished surface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Polished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bg1"/>
                    </a:solidFill>
                  </a:tcPr>
                </a:tc>
              </a:tr>
              <a:tr h="287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Matte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bg1"/>
                    </a:solidFill>
                  </a:tcPr>
                </a:tc>
              </a:tr>
              <a:tr h="28703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 polished surface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Polished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bg1"/>
                    </a:solidFill>
                  </a:tcPr>
                </a:tc>
              </a:tr>
              <a:tr h="287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Matte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12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535635"/>
            <a:ext cx="4610100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536" y="2492896"/>
            <a:ext cx="3198813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131840" y="516281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Dimple</a:t>
            </a:r>
            <a:endParaRPr lang="ru-RU" dirty="0"/>
          </a:p>
        </p:txBody>
      </p:sp>
      <p:cxnSp>
        <p:nvCxnSpPr>
          <p:cNvPr id="4" name="Прямая со стрелкой 3"/>
          <p:cNvCxnSpPr>
            <a:stCxn id="8" idx="1"/>
          </p:cNvCxnSpPr>
          <p:nvPr/>
        </p:nvCxnSpPr>
        <p:spPr>
          <a:xfrm flipH="1" flipV="1">
            <a:off x="2771800" y="5102498"/>
            <a:ext cx="360040" cy="24497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923928" y="5013178"/>
            <a:ext cx="504056" cy="3342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185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836712"/>
            <a:ext cx="8280846" cy="58323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ru-RU" sz="2800" b="1" dirty="0" smtClean="0">
                <a:solidFill>
                  <a:schemeClr val="tx1"/>
                </a:solidFill>
              </a:rPr>
              <a:t>The plan of tiles research in </a:t>
            </a:r>
            <a:r>
              <a:rPr lang="en-US" altLang="ru-RU" sz="2800" b="1" dirty="0" err="1" smtClean="0">
                <a:solidFill>
                  <a:schemeClr val="tx1"/>
                </a:solidFill>
              </a:rPr>
              <a:t>Dubna</a:t>
            </a:r>
            <a:endParaRPr lang="ru-RU" altLang="ru-RU" sz="2800" b="1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altLang="ru-RU" sz="2800" b="1" dirty="0" smtClean="0">
                <a:solidFill>
                  <a:schemeClr val="tx1"/>
                </a:solidFill>
              </a:rPr>
              <a:t>     </a:t>
            </a:r>
            <a:r>
              <a:rPr lang="en-US" altLang="ru-RU" sz="2800" b="1" u="sng" dirty="0" smtClean="0">
                <a:solidFill>
                  <a:schemeClr val="tx1"/>
                </a:solidFill>
              </a:rPr>
              <a:t>Single tiles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altLang="ru-RU" sz="2800" b="1" dirty="0" smtClean="0">
                <a:solidFill>
                  <a:schemeClr val="tx1"/>
                </a:solidFill>
              </a:rPr>
              <a:t>- influence of the dimples geometry and surface quality on the light collection;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altLang="ru-RU" sz="2800" b="1" dirty="0" smtClean="0">
                <a:solidFill>
                  <a:schemeClr val="tx1"/>
                </a:solidFill>
              </a:rPr>
              <a:t>- influence of the quality of the tile surfaces on the light yield;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altLang="ru-RU" sz="2800" b="1" dirty="0" smtClean="0">
                <a:solidFill>
                  <a:schemeClr val="tx1"/>
                </a:solidFill>
              </a:rPr>
              <a:t>- the choice of reflector for the surface of the tile;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altLang="ru-RU" sz="2800" b="1" dirty="0" smtClean="0">
                <a:solidFill>
                  <a:schemeClr val="tx1"/>
                </a:solidFill>
              </a:rPr>
              <a:t>- studies of  light collection from the tiles (from 20x20x3 mm</a:t>
            </a:r>
            <a:r>
              <a:rPr lang="ru-RU" altLang="ru-RU" sz="2800" b="1" baseline="30000" dirty="0" smtClean="0">
                <a:solidFill>
                  <a:schemeClr val="tx1"/>
                </a:solidFill>
              </a:rPr>
              <a:t>3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 to 56x56x3 mm</a:t>
            </a:r>
            <a:r>
              <a:rPr lang="ru-RU" altLang="ru-RU" sz="2800" b="1" baseline="30000" dirty="0" smtClean="0">
                <a:solidFill>
                  <a:schemeClr val="tx1"/>
                </a:solidFill>
              </a:rPr>
              <a:t>3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);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altLang="ru-RU" sz="2800" b="1" dirty="0" smtClean="0">
                <a:solidFill>
                  <a:schemeClr val="tx1"/>
                </a:solidFill>
              </a:rPr>
              <a:t>- temperature investigation of the tile with a reflector from -30</a:t>
            </a:r>
            <a:r>
              <a:rPr lang="en-US" altLang="ru-RU" sz="2800" b="1" baseline="30000" dirty="0">
                <a:solidFill>
                  <a:schemeClr val="tx1"/>
                </a:solidFill>
              </a:rPr>
              <a:t>o</a:t>
            </a:r>
            <a:r>
              <a:rPr lang="en-US" altLang="ru-RU" sz="2800" b="1" dirty="0">
                <a:solidFill>
                  <a:schemeClr val="tx1"/>
                </a:solidFill>
              </a:rPr>
              <a:t>C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 to </a:t>
            </a:r>
            <a:r>
              <a:rPr lang="en-US" altLang="ru-RU" sz="2800" b="1" dirty="0">
                <a:solidFill>
                  <a:schemeClr val="tx1"/>
                </a:solidFill>
              </a:rPr>
              <a:t>+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30</a:t>
            </a:r>
            <a:r>
              <a:rPr lang="en-US" altLang="ru-RU" sz="2800" b="1" baseline="30000" dirty="0">
                <a:solidFill>
                  <a:schemeClr val="tx1"/>
                </a:solidFill>
              </a:rPr>
              <a:t>o</a:t>
            </a:r>
            <a:r>
              <a:rPr lang="en-US" altLang="ru-RU" sz="2800" b="1" dirty="0">
                <a:solidFill>
                  <a:schemeClr val="tx1"/>
                </a:solidFill>
              </a:rPr>
              <a:t>C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; </a:t>
            </a:r>
          </a:p>
          <a:p>
            <a:pPr algn="l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altLang="ru-RU" sz="2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radiation test of the tiles with a reflector up to</a:t>
            </a:r>
            <a:endParaRPr lang="ru-RU" altLang="ru-RU" sz="2800" b="1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80000"/>
              </a:lnSpc>
              <a:defRPr/>
            </a:pPr>
            <a:r>
              <a:rPr lang="en-US" altLang="ru-RU" sz="2800" b="1" dirty="0" smtClean="0">
                <a:solidFill>
                  <a:schemeClr val="tx1"/>
                </a:solidFill>
              </a:rPr>
              <a:t> 5 </a:t>
            </a:r>
            <a:r>
              <a:rPr lang="en-US" altLang="ru-RU" sz="2800" b="1" dirty="0" err="1" smtClean="0">
                <a:solidFill>
                  <a:schemeClr val="tx1"/>
                </a:solidFill>
              </a:rPr>
              <a:t>Mrad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en-US" altLang="ru-RU" sz="1800" dirty="0" smtClean="0">
              <a:solidFill>
                <a:schemeClr val="accent2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506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980728"/>
            <a:ext cx="8064896" cy="4926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altLang="ru-RU" sz="2800" b="1" dirty="0" smtClean="0"/>
              <a:t>     </a:t>
            </a:r>
            <a:r>
              <a:rPr lang="en-US" altLang="ru-RU" sz="2800" b="1" u="sng" dirty="0" smtClean="0"/>
              <a:t>Block tiles</a:t>
            </a:r>
          </a:p>
          <a:p>
            <a:pPr>
              <a:lnSpc>
                <a:spcPct val="80000"/>
              </a:lnSpc>
              <a:defRPr/>
            </a:pPr>
            <a:endParaRPr lang="en-US" altLang="ru-RU" sz="2800" b="1" dirty="0" smtClean="0"/>
          </a:p>
          <a:p>
            <a:pPr>
              <a:lnSpc>
                <a:spcPct val="80000"/>
              </a:lnSpc>
              <a:defRPr/>
            </a:pPr>
            <a:r>
              <a:rPr lang="en-US" altLang="ru-RU" sz="2800" b="1" dirty="0" smtClean="0"/>
              <a:t>- study of the technology to produce tiles separated by a groove;</a:t>
            </a:r>
          </a:p>
          <a:p>
            <a:pPr>
              <a:lnSpc>
                <a:spcPct val="80000"/>
              </a:lnSpc>
              <a:defRPr/>
            </a:pPr>
            <a:r>
              <a:rPr lang="en-US" altLang="ru-RU" sz="2800" b="1" dirty="0" smtClean="0"/>
              <a:t>- check of the technology of assembly of </a:t>
            </a:r>
            <a:r>
              <a:rPr lang="en-US" altLang="ru-RU" sz="2800" b="1" dirty="0" err="1" smtClean="0"/>
              <a:t>macrotile</a:t>
            </a:r>
            <a:r>
              <a:rPr lang="en-US" altLang="ru-RU" sz="2800" b="1" dirty="0" smtClean="0"/>
              <a:t> using separate tiles;</a:t>
            </a:r>
          </a:p>
          <a:p>
            <a:pPr>
              <a:lnSpc>
                <a:spcPct val="80000"/>
              </a:lnSpc>
              <a:defRPr/>
            </a:pPr>
            <a:r>
              <a:rPr lang="en-US" altLang="ru-RU" sz="2800" b="1" dirty="0" smtClean="0"/>
              <a:t>- checking the mechanical strength of the joint tiles after temperature cycles;</a:t>
            </a:r>
          </a:p>
          <a:p>
            <a:pPr>
              <a:lnSpc>
                <a:spcPct val="80000"/>
              </a:lnSpc>
              <a:defRPr/>
            </a:pPr>
            <a:r>
              <a:rPr lang="en-US" altLang="ru-RU" sz="2800" b="1" dirty="0" smtClean="0"/>
              <a:t>- study of  the cross talk  between the tiles for different options of assemblies;</a:t>
            </a:r>
          </a:p>
          <a:p>
            <a:pPr>
              <a:lnSpc>
                <a:spcPct val="80000"/>
              </a:lnSpc>
              <a:defRPr/>
            </a:pPr>
            <a:r>
              <a:rPr lang="en-US" altLang="ru-RU" sz="2800" b="1" dirty="0" smtClean="0"/>
              <a:t>- radiation test of the block of tiles up to 5 </a:t>
            </a:r>
            <a:r>
              <a:rPr lang="en-US" altLang="ru-RU" sz="2800" b="1" dirty="0" err="1" smtClean="0"/>
              <a:t>Mrad</a:t>
            </a:r>
            <a:r>
              <a:rPr lang="en-US" altLang="ru-RU" sz="2800" b="1" dirty="0" smtClean="0"/>
              <a:t> </a:t>
            </a:r>
            <a:r>
              <a:rPr lang="en-US" altLang="ru-RU" sz="2800" b="1" smtClean="0"/>
              <a:t>and </a:t>
            </a:r>
            <a:r>
              <a:rPr lang="en-US" altLang="ru-RU" sz="2800" b="1" smtClean="0"/>
              <a:t>neutron </a:t>
            </a:r>
            <a:r>
              <a:rPr lang="en-US" altLang="ru-RU" sz="2800" b="1" dirty="0" smtClean="0"/>
              <a:t>flux up to 10</a:t>
            </a:r>
            <a:r>
              <a:rPr lang="en-US" altLang="ru-RU" sz="2800" b="1" baseline="30000" dirty="0" smtClean="0"/>
              <a:t>12 </a:t>
            </a:r>
            <a:r>
              <a:rPr lang="en-US" altLang="ru-RU" sz="2800" b="1" dirty="0" smtClean="0"/>
              <a:t>cm</a:t>
            </a:r>
            <a:r>
              <a:rPr lang="en-US" altLang="ru-RU" sz="2800" b="1" baseline="30000" dirty="0" smtClean="0"/>
              <a:t>-2</a:t>
            </a:r>
            <a:r>
              <a:rPr lang="en-US" altLang="ru-RU" sz="2800" b="1" dirty="0" smtClean="0"/>
              <a:t>;</a:t>
            </a:r>
          </a:p>
          <a:p>
            <a:pPr>
              <a:lnSpc>
                <a:spcPct val="80000"/>
              </a:lnSpc>
              <a:defRPr/>
            </a:pPr>
            <a:r>
              <a:rPr lang="en-US" altLang="ru-RU" sz="2800" b="1" dirty="0" smtClean="0"/>
              <a:t>- radiation test of assembly with final read-out electronics boards (DESY design).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0D6248-568B-410E-BABC-3274919BF729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6151" name="TextBox 9"/>
          <p:cNvSpPr txBox="1">
            <a:spLocks noChangeArrowheads="1"/>
          </p:cNvSpPr>
          <p:nvPr/>
        </p:nvSpPr>
        <p:spPr bwMode="auto">
          <a:xfrm>
            <a:off x="1907704" y="1196752"/>
            <a:ext cx="43204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en-US" sz="2800" b="1" dirty="0"/>
              <a:t> </a:t>
            </a:r>
            <a:r>
              <a:rPr lang="en-US" altLang="en-US" sz="2800" b="1" dirty="0" err="1"/>
              <a:t>Scintillator</a:t>
            </a:r>
            <a:r>
              <a:rPr lang="en-US" altLang="en-US" sz="2800" b="1" dirty="0"/>
              <a:t> </a:t>
            </a:r>
            <a:r>
              <a:rPr lang="en-US" altLang="en-US" sz="2800" b="1" dirty="0" err="1" smtClean="0"/>
              <a:t>Macrotile</a:t>
            </a:r>
            <a:r>
              <a:rPr lang="en-US" altLang="en-US" sz="2800" b="1" dirty="0" smtClean="0"/>
              <a:t>  </a:t>
            </a:r>
            <a:endParaRPr lang="en-US" altLang="en-US" sz="2800" b="1" dirty="0"/>
          </a:p>
        </p:txBody>
      </p:sp>
      <p:pic>
        <p:nvPicPr>
          <p:cNvPr id="6153" name="Рисунок 9" descr="20180802_111359cr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041149"/>
            <a:ext cx="5112568" cy="418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2428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46" y="1659256"/>
            <a:ext cx="3314457" cy="4292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40511" y="794549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Scintillator/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SiPM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Module Prototype 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92280" y="1521403"/>
            <a:ext cx="18573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Scintillator</a:t>
            </a: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Tiles Module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57764" y="2925654"/>
            <a:ext cx="14067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 </a:t>
            </a:r>
            <a:r>
              <a:rPr lang="en-US" sz="1200" b="1" dirty="0" err="1" smtClean="0"/>
              <a:t>Tileboard</a:t>
            </a:r>
            <a:r>
              <a:rPr lang="en-US" sz="1200" b="1" dirty="0" smtClean="0"/>
              <a:t> (</a:t>
            </a:r>
            <a:r>
              <a:rPr lang="en-US" sz="1200" b="1" dirty="0" err="1" smtClean="0"/>
              <a:t>SiPM</a:t>
            </a:r>
            <a:r>
              <a:rPr lang="en-US" sz="1200" b="1" dirty="0" smtClean="0"/>
              <a:t> and electronics)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01780" y="4335487"/>
            <a:ext cx="14067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Cu Cooling Plate</a:t>
            </a:r>
          </a:p>
          <a:p>
            <a:pPr algn="ctr"/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S=6mm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850" y="1659903"/>
            <a:ext cx="2843807" cy="390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2010622" y="3610083"/>
            <a:ext cx="473146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65" y="3003831"/>
            <a:ext cx="1879157" cy="121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9417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503" y="980728"/>
            <a:ext cx="8800977" cy="480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34" y="6351711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/>
              <a:t>We expect that delivery of scintillation materials, number of components and  </a:t>
            </a:r>
            <a:r>
              <a:rPr lang="en-US" sz="1200" dirty="0" smtClean="0"/>
              <a:t>electronics </a:t>
            </a:r>
            <a:r>
              <a:rPr lang="en-US" sz="1200" dirty="0"/>
              <a:t>will be provided by other partners </a:t>
            </a:r>
            <a:r>
              <a:rPr lang="en-US" sz="1200" dirty="0" smtClean="0"/>
              <a:t>from </a:t>
            </a:r>
            <a:r>
              <a:rPr lang="en-US" sz="1200" dirty="0"/>
              <a:t>CMS collaboration.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6114782"/>
            <a:ext cx="80324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/>
              <a:t>Currently </a:t>
            </a:r>
            <a:r>
              <a:rPr lang="en-US" sz="1200" dirty="0"/>
              <a:t>w</a:t>
            </a:r>
            <a:r>
              <a:rPr lang="en-US" sz="1200" dirty="0" smtClean="0"/>
              <a:t>e assume that the commercially produced  scintillator (EJ 260) will be used.</a:t>
            </a:r>
            <a:r>
              <a:rPr lang="ru-RU" sz="1200" dirty="0" smtClean="0"/>
              <a:t>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35896" y="965919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Schedule</a:t>
            </a:r>
            <a:endParaRPr lang="ru-RU" sz="2400" b="1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063" y="1381125"/>
            <a:ext cx="890587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2968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79712" y="2848580"/>
            <a:ext cx="5958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Thank you for the attention !</a:t>
            </a:r>
            <a:endParaRPr lang="ru-RU" sz="32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3910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33" y="1412776"/>
            <a:ext cx="7875383" cy="416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8380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91" y="1412776"/>
            <a:ext cx="778192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384592"/>
            <a:ext cx="9144000" cy="4708704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="" xmlns:p14="http://schemas.microsoft.com/office/powerpoint/2010/main" val="186875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1381125"/>
            <a:ext cx="7867650" cy="409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88" y="821064"/>
            <a:ext cx="9038023" cy="48744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500" y="821064"/>
            <a:ext cx="9001511" cy="59478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57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1362075"/>
            <a:ext cx="786765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605" y="1340768"/>
            <a:ext cx="8470859" cy="507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7683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366838"/>
            <a:ext cx="784860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836690"/>
            <a:ext cx="8898122" cy="55921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461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1366838"/>
            <a:ext cx="779145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12" y="836712"/>
            <a:ext cx="9144000" cy="59369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36512" y="836712"/>
            <a:ext cx="9144000" cy="60622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199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395413"/>
            <a:ext cx="784860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516" y="767686"/>
            <a:ext cx="8460940" cy="5914148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2118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496570" y="764704"/>
            <a:ext cx="7746031" cy="1027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ru-RU" sz="2000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000" b="1" dirty="0" smtClean="0"/>
              <a:t>A </a:t>
            </a:r>
            <a:r>
              <a:rPr lang="en-US" altLang="ru-RU" sz="2000" b="1" dirty="0"/>
              <a:t>single tiles option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1800" dirty="0" smtClean="0"/>
              <a:t>                                                                              Samples </a:t>
            </a:r>
            <a:r>
              <a:rPr lang="en-US" altLang="ru-RU" sz="1800" dirty="0"/>
              <a:t>30x30x3 </a:t>
            </a:r>
            <a:r>
              <a:rPr lang="en-US" altLang="ru-RU" sz="1800" dirty="0" smtClean="0"/>
              <a:t>mm</a:t>
            </a:r>
            <a:r>
              <a:rPr lang="en-US" altLang="ru-RU" sz="1800" baseline="30000" dirty="0" smtClean="0"/>
              <a:t>3</a:t>
            </a:r>
            <a:r>
              <a:rPr lang="en-US" altLang="ru-RU" sz="1800" dirty="0" smtClean="0"/>
              <a:t>   </a:t>
            </a:r>
            <a:endParaRPr lang="en-US" altLang="ru-RU" sz="1800" dirty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ru-RU" sz="1800" dirty="0">
              <a:solidFill>
                <a:schemeClr val="accent2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62964148"/>
              </p:ext>
            </p:extLst>
          </p:nvPr>
        </p:nvGraphicFramePr>
        <p:xfrm>
          <a:off x="496571" y="1700809"/>
          <a:ext cx="4867517" cy="1800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4505"/>
                <a:gridCol w="1257207"/>
                <a:gridCol w="1585805"/>
              </a:tblGrid>
              <a:tr h="6000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s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urface quality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surface of the 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dimple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 number 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samples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noFill/>
                  </a:tcPr>
                </a:tc>
              </a:tr>
              <a:tr h="30003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Polished surface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Polished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noFill/>
                  </a:tcPr>
                </a:tc>
              </a:tr>
              <a:tr h="300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Matte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noFill/>
                  </a:tcPr>
                </a:tc>
              </a:tr>
              <a:tr h="30003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 polished surface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Polished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noFill/>
                  </a:tcPr>
                </a:tc>
              </a:tr>
              <a:tr h="3000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Matte</a:t>
                      </a:r>
                      <a:endParaRPr lang="en-US" sz="14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noFill/>
                  </a:tcPr>
                </a:tc>
              </a:tr>
            </a:tbl>
          </a:graphicData>
        </a:graphic>
      </p:graphicFrame>
      <p:pic>
        <p:nvPicPr>
          <p:cNvPr id="309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852936"/>
            <a:ext cx="3355975" cy="291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84" y="3679843"/>
            <a:ext cx="4451350" cy="270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2A553-B7C1-4B5F-8E08-99B437DDA74A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51720" y="602128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Dimple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1835696" y="5030805"/>
            <a:ext cx="432048" cy="99048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7384"/>
            <a:ext cx="9144000" cy="8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3192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2345</TotalTime>
  <Words>431</Words>
  <Application>Microsoft Office PowerPoint</Application>
  <PresentationFormat>Экран (4:3)</PresentationFormat>
  <Paragraphs>88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A possibility of RDMS participation in scintillator module production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possibility of creation in Dubna of the stand for assembly and testing of scintillation modules of Hadron Calorimeter CMS</dc:title>
  <dc:creator>Александр Малахов</dc:creator>
  <cp:lastModifiedBy>Александр</cp:lastModifiedBy>
  <cp:revision>229</cp:revision>
  <dcterms:created xsi:type="dcterms:W3CDTF">2017-08-21T12:28:01Z</dcterms:created>
  <dcterms:modified xsi:type="dcterms:W3CDTF">2018-09-15T01:39:13Z</dcterms:modified>
</cp:coreProperties>
</file>