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61" r:id="rId4"/>
    <p:sldId id="257" r:id="rId5"/>
    <p:sldId id="263" r:id="rId6"/>
    <p:sldId id="26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BFDB7-C687-4ABD-AC8B-95FFFFC479C7}" type="datetimeFigureOut">
              <a:rPr lang="en-GB" smtClean="0"/>
              <a:t>04/09/2018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C17E-85F3-41C2-8316-997AE276A7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4625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BFDB7-C687-4ABD-AC8B-95FFFFC479C7}" type="datetimeFigureOut">
              <a:rPr lang="en-GB" smtClean="0"/>
              <a:t>04/09/2018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C17E-85F3-41C2-8316-997AE276A7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8740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BFDB7-C687-4ABD-AC8B-95FFFFC479C7}" type="datetimeFigureOut">
              <a:rPr lang="en-GB" smtClean="0"/>
              <a:t>04/09/2018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C17E-85F3-41C2-8316-997AE276A7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2219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BFDB7-C687-4ABD-AC8B-95FFFFC479C7}" type="datetimeFigureOut">
              <a:rPr lang="en-GB" smtClean="0"/>
              <a:t>04/09/2018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C17E-85F3-41C2-8316-997AE276A7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3015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BFDB7-C687-4ABD-AC8B-95FFFFC479C7}" type="datetimeFigureOut">
              <a:rPr lang="en-GB" smtClean="0"/>
              <a:t>04/09/2018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C17E-85F3-41C2-8316-997AE276A7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6725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BFDB7-C687-4ABD-AC8B-95FFFFC479C7}" type="datetimeFigureOut">
              <a:rPr lang="en-GB" smtClean="0"/>
              <a:t>04/09/2018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C17E-85F3-41C2-8316-997AE276A7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6502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BFDB7-C687-4ABD-AC8B-95FFFFC479C7}" type="datetimeFigureOut">
              <a:rPr lang="en-GB" smtClean="0"/>
              <a:t>04/09/2018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C17E-85F3-41C2-8316-997AE276A7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8668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BFDB7-C687-4ABD-AC8B-95FFFFC479C7}" type="datetimeFigureOut">
              <a:rPr lang="en-GB" smtClean="0"/>
              <a:t>04/09/2018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C17E-85F3-41C2-8316-997AE276A7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3514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BFDB7-C687-4ABD-AC8B-95FFFFC479C7}" type="datetimeFigureOut">
              <a:rPr lang="en-GB" smtClean="0"/>
              <a:t>04/09/2018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C17E-85F3-41C2-8316-997AE276A7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935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BFDB7-C687-4ABD-AC8B-95FFFFC479C7}" type="datetimeFigureOut">
              <a:rPr lang="en-GB" smtClean="0"/>
              <a:t>04/09/2018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C17E-85F3-41C2-8316-997AE276A7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3960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BFDB7-C687-4ABD-AC8B-95FFFFC479C7}" type="datetimeFigureOut">
              <a:rPr lang="en-GB" smtClean="0"/>
              <a:t>04/09/2018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C17E-85F3-41C2-8316-997AE276A7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4637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BFDB7-C687-4ABD-AC8B-95FFFFC479C7}" type="datetimeFigureOut">
              <a:rPr lang="en-GB" smtClean="0"/>
              <a:t>04/09/2018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0C17E-85F3-41C2-8316-997AE276A7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525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838200" y="2691803"/>
          <a:ext cx="10515599" cy="2618982"/>
        </p:xfrm>
        <a:graphic>
          <a:graphicData uri="http://schemas.openxmlformats.org/drawingml/2006/table">
            <a:tbl>
              <a:tblPr/>
              <a:tblGrid>
                <a:gridCol w="925694">
                  <a:extLst>
                    <a:ext uri="{9D8B030D-6E8A-4147-A177-3AD203B41FA5}">
                      <a16:colId xmlns:a16="http://schemas.microsoft.com/office/drawing/2014/main" val="2464027134"/>
                    </a:ext>
                  </a:extLst>
                </a:gridCol>
                <a:gridCol w="925694">
                  <a:extLst>
                    <a:ext uri="{9D8B030D-6E8A-4147-A177-3AD203B41FA5}">
                      <a16:colId xmlns:a16="http://schemas.microsoft.com/office/drawing/2014/main" val="2910915206"/>
                    </a:ext>
                  </a:extLst>
                </a:gridCol>
                <a:gridCol w="925694">
                  <a:extLst>
                    <a:ext uri="{9D8B030D-6E8A-4147-A177-3AD203B41FA5}">
                      <a16:colId xmlns:a16="http://schemas.microsoft.com/office/drawing/2014/main" val="686197000"/>
                    </a:ext>
                  </a:extLst>
                </a:gridCol>
                <a:gridCol w="925694">
                  <a:extLst>
                    <a:ext uri="{9D8B030D-6E8A-4147-A177-3AD203B41FA5}">
                      <a16:colId xmlns:a16="http://schemas.microsoft.com/office/drawing/2014/main" val="3832982789"/>
                    </a:ext>
                  </a:extLst>
                </a:gridCol>
                <a:gridCol w="3164362">
                  <a:extLst>
                    <a:ext uri="{9D8B030D-6E8A-4147-A177-3AD203B41FA5}">
                      <a16:colId xmlns:a16="http://schemas.microsoft.com/office/drawing/2014/main" val="3077268211"/>
                    </a:ext>
                  </a:extLst>
                </a:gridCol>
                <a:gridCol w="3648461">
                  <a:extLst>
                    <a:ext uri="{9D8B030D-6E8A-4147-A177-3AD203B41FA5}">
                      <a16:colId xmlns:a16="http://schemas.microsoft.com/office/drawing/2014/main" val="2974631994"/>
                    </a:ext>
                  </a:extLst>
                </a:gridCol>
              </a:tblGrid>
              <a:tr h="24942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117726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Approved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LEIR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 - Beam Instrumentation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LEIR EE BCT Check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FBCTs verification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028471"/>
                  </a:ext>
                </a:extLst>
              </a:tr>
              <a:tr h="24942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117998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Waiting for Approval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PS&amp;TT2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 - Beam Instrumentation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LEIR injection BPM amplifier upgrade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Upgrade of amplifiers of BPMs in LEIR ETL line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0572567"/>
                  </a:ext>
                </a:extLst>
              </a:tr>
              <a:tr h="24942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117958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Waiting for Approval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PS&amp;TT2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 - Beam Instrumentation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Upgrade of PR.BGI82 readout electronics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Replace GEFE based readout electronics with Versatile Processing Board &amp; Quad GBTx.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5980863"/>
                  </a:ext>
                </a:extLst>
              </a:tr>
              <a:tr h="623566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117940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Waiting for Approval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PS&amp;TT2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 - Beam Instrumentation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LIU wire-scanner inspection, tests and PMT installation S54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 will perform functional tests of a wire scanner outside the vacuum connected to the scanner cabling. At the surface, we will Connect the new electronics platform dedicated to the motion control.</a:t>
                      </a:r>
                      <a:b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 will also install a new photo-multiplier assembly made of 4 PMT for increasing the acquisition dynamic range.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9094211"/>
                  </a:ext>
                </a:extLst>
              </a:tr>
              <a:tr h="24942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117869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Approved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PS&amp;TT2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 - Beam Instrumentation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SEMGRID SS52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Visual inspection of the SEMGRID in SS52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8218844"/>
                  </a:ext>
                </a:extLst>
              </a:tr>
              <a:tr h="24942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117658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Waiting for Approval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PS&amp;TT2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 - Beam Instrumentation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Inspection of PU cables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Inspection of PU cables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4150841"/>
                  </a:ext>
                </a:extLst>
              </a:tr>
              <a:tr h="24942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117655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Waiting for Approval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PS&amp;TT2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 - Beam Instrumentation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FT16.UES208, FT16.UES228 maintenance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 and calibration of UES208 and UES228 front-end electronics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523378"/>
                  </a:ext>
                </a:extLst>
              </a:tr>
              <a:tr h="24942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117846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Waiting for Approval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Booster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 - Beam Instrumentation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PSB 2L1 WS replacement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replacement of 2H WS in 2L1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5121407"/>
                  </a:ext>
                </a:extLst>
              </a:tr>
              <a:tr h="24942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117700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Waiting for Approval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Booster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 - Beam Instrumentation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BTM line inspection for future BI equipments installation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BTM line inspection for future BI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equipments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installation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7581134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501699" y="1203158"/>
            <a:ext cx="518860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3600" dirty="0" smtClean="0"/>
              <a:t>PS complex TS2 activity list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2319037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isultati immagini per work in progres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094" y="184524"/>
            <a:ext cx="2531311" cy="2531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962024"/>
            <a:ext cx="9144000" cy="976313"/>
          </a:xfrm>
        </p:spPr>
        <p:txBody>
          <a:bodyPr/>
          <a:lstStyle/>
          <a:p>
            <a:r>
              <a:rPr lang="en-GB" dirty="0" smtClean="0"/>
              <a:t>PS complex LS2</a:t>
            </a:r>
            <a:endParaRPr lang="en-GB" dirty="0"/>
          </a:p>
        </p:txBody>
      </p:sp>
      <p:pic>
        <p:nvPicPr>
          <p:cNvPr id="3074" name="Picture 2" descr="Risultati immagini per collabora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9715" y="2430086"/>
            <a:ext cx="6652628" cy="3475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68905" y="2777043"/>
            <a:ext cx="542649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ECR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10634" y="4002504"/>
            <a:ext cx="2141621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Information to the group machine coordinator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15406" y="5448636"/>
            <a:ext cx="1749390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Activity declared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9705474" y="2777043"/>
            <a:ext cx="2132443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WDP/RP assessment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9967262" y="4464169"/>
            <a:ext cx="909352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IMPACT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0876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461" y="1010653"/>
            <a:ext cx="8601650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600" dirty="0" smtClean="0"/>
              <a:t>PS/TT2 LS2 overview:</a:t>
            </a:r>
          </a:p>
          <a:p>
            <a:pPr algn="ctr"/>
            <a:endParaRPr lang="en-GB" sz="3600" dirty="0" smtClean="0"/>
          </a:p>
          <a:p>
            <a:pPr>
              <a:lnSpc>
                <a:spcPct val="150000"/>
              </a:lnSpc>
            </a:pPr>
            <a:r>
              <a:rPr lang="en-GB" sz="2400" dirty="0" smtClean="0"/>
              <a:t>General access from Tue 15/01/2019 to mon 10/08/2020</a:t>
            </a:r>
          </a:p>
          <a:p>
            <a:pPr>
              <a:lnSpc>
                <a:spcPct val="150000"/>
              </a:lnSpc>
            </a:pPr>
            <a:r>
              <a:rPr lang="en-GB" sz="2400" dirty="0" smtClean="0"/>
              <a:t>Several periods with total closure of some of the sectors because of:</a:t>
            </a:r>
            <a:endParaRPr lang="en-GB" sz="2400" dirty="0"/>
          </a:p>
          <a:p>
            <a:pPr>
              <a:lnSpc>
                <a:spcPct val="150000"/>
              </a:lnSpc>
            </a:pPr>
            <a:r>
              <a:rPr lang="en-GB" sz="2400" dirty="0" smtClean="0"/>
              <a:t>Exchange of ~</a:t>
            </a:r>
            <a:r>
              <a:rPr lang="en-GB" sz="2400" dirty="0" smtClean="0"/>
              <a:t>43 </a:t>
            </a:r>
            <a:r>
              <a:rPr lang="en-GB" sz="2400" dirty="0" smtClean="0"/>
              <a:t>MU(BI support required)</a:t>
            </a:r>
          </a:p>
          <a:p>
            <a:pPr>
              <a:lnSpc>
                <a:spcPct val="150000"/>
              </a:lnSpc>
            </a:pPr>
            <a:r>
              <a:rPr lang="en-GB" sz="2400" dirty="0" smtClean="0"/>
              <a:t>LINAC4 connection test</a:t>
            </a:r>
          </a:p>
          <a:p>
            <a:pPr>
              <a:lnSpc>
                <a:spcPct val="150000"/>
              </a:lnSpc>
            </a:pPr>
            <a:r>
              <a:rPr lang="en-GB" sz="2400" dirty="0" smtClean="0"/>
              <a:t>Asbestos removal campaign</a:t>
            </a:r>
          </a:p>
          <a:p>
            <a:pPr>
              <a:lnSpc>
                <a:spcPct val="150000"/>
              </a:lnSpc>
            </a:pPr>
            <a:r>
              <a:rPr lang="en-GB" sz="2400" dirty="0" smtClean="0"/>
              <a:t>+ other long duration activities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5514871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5303" y="1034716"/>
            <a:ext cx="9284336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3200" dirty="0" smtClean="0"/>
              <a:t>PSB LS2 overview</a:t>
            </a:r>
          </a:p>
          <a:p>
            <a:pPr algn="ctr">
              <a:lnSpc>
                <a:spcPct val="150000"/>
              </a:lnSpc>
            </a:pPr>
            <a:endParaRPr lang="en-GB" sz="2400" dirty="0" smtClean="0"/>
          </a:p>
          <a:p>
            <a:pPr>
              <a:lnSpc>
                <a:spcPct val="150000"/>
              </a:lnSpc>
            </a:pPr>
            <a:r>
              <a:rPr lang="en-GB" sz="2400" dirty="0" smtClean="0"/>
              <a:t>General access from mon 7/01/2019 to wed 8/04/2020</a:t>
            </a:r>
          </a:p>
          <a:p>
            <a:pPr>
              <a:lnSpc>
                <a:spcPct val="150000"/>
              </a:lnSpc>
            </a:pPr>
            <a:r>
              <a:rPr lang="en-GB" sz="2400" dirty="0" smtClean="0"/>
              <a:t>Dismantling phase at the beginning(BI support required)</a:t>
            </a:r>
            <a:endParaRPr lang="en-GB" sz="2400" dirty="0"/>
          </a:p>
          <a:p>
            <a:pPr>
              <a:lnSpc>
                <a:spcPct val="150000"/>
              </a:lnSpc>
            </a:pPr>
            <a:r>
              <a:rPr lang="en-GB" sz="2400" dirty="0" smtClean="0"/>
              <a:t>BI line: week 2 to week 4 2019(BI.BTV30, BI.BPM20, BI.BCT10, BI.BTV20) </a:t>
            </a:r>
          </a:p>
          <a:p>
            <a:pPr>
              <a:lnSpc>
                <a:spcPct val="150000"/>
              </a:lnSpc>
            </a:pPr>
            <a:r>
              <a:rPr lang="en-GB" sz="2400" dirty="0" smtClean="0"/>
              <a:t>BT line: week 4 to week 6 2019</a:t>
            </a:r>
          </a:p>
          <a:p>
            <a:pPr>
              <a:lnSpc>
                <a:spcPct val="150000"/>
              </a:lnSpc>
            </a:pPr>
            <a:r>
              <a:rPr lang="en-GB" sz="2400" dirty="0" smtClean="0"/>
              <a:t>Section 1L1: week 7 to week 9 2019(BTV50,BTV60,  BR3.MSF1L1 </a:t>
            </a:r>
            <a:r>
              <a:rPr lang="en-GB" sz="2400" dirty="0" err="1" smtClean="0"/>
              <a:t>SEMfil</a:t>
            </a:r>
            <a:r>
              <a:rPr lang="en-GB" sz="2400" dirty="0" smtClean="0"/>
              <a:t>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993954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7224" y="885825"/>
            <a:ext cx="7610673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600" dirty="0" smtClean="0"/>
              <a:t>LINAC3 LS2 overview</a:t>
            </a:r>
          </a:p>
          <a:p>
            <a:endParaRPr lang="en-GB" sz="3600" dirty="0"/>
          </a:p>
          <a:p>
            <a:r>
              <a:rPr lang="en-GB" sz="2400" dirty="0" smtClean="0"/>
              <a:t>General access from mon 10/12/2018 to Friday 26/06/2020</a:t>
            </a:r>
          </a:p>
          <a:p>
            <a:endParaRPr lang="en-GB" sz="3600" dirty="0" smtClean="0"/>
          </a:p>
          <a:p>
            <a:endParaRPr lang="en-GB" sz="3600" dirty="0"/>
          </a:p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3894212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6510240"/>
              </p:ext>
            </p:extLst>
          </p:nvPr>
        </p:nvGraphicFramePr>
        <p:xfrm>
          <a:off x="754564" y="484102"/>
          <a:ext cx="7049919" cy="467343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35155">
                  <a:extLst>
                    <a:ext uri="{9D8B030D-6E8A-4147-A177-3AD203B41FA5}">
                      <a16:colId xmlns:a16="http://schemas.microsoft.com/office/drawing/2014/main" val="2892046382"/>
                    </a:ext>
                  </a:extLst>
                </a:gridCol>
                <a:gridCol w="3482078">
                  <a:extLst>
                    <a:ext uri="{9D8B030D-6E8A-4147-A177-3AD203B41FA5}">
                      <a16:colId xmlns:a16="http://schemas.microsoft.com/office/drawing/2014/main" val="261932777"/>
                    </a:ext>
                  </a:extLst>
                </a:gridCol>
                <a:gridCol w="732568">
                  <a:extLst>
                    <a:ext uri="{9D8B030D-6E8A-4147-A177-3AD203B41FA5}">
                      <a16:colId xmlns:a16="http://schemas.microsoft.com/office/drawing/2014/main" val="551715655"/>
                    </a:ext>
                  </a:extLst>
                </a:gridCol>
                <a:gridCol w="2131107">
                  <a:extLst>
                    <a:ext uri="{9D8B030D-6E8A-4147-A177-3AD203B41FA5}">
                      <a16:colId xmlns:a16="http://schemas.microsoft.com/office/drawing/2014/main" val="3163206426"/>
                    </a:ext>
                  </a:extLst>
                </a:gridCol>
                <a:gridCol w="169011">
                  <a:extLst>
                    <a:ext uri="{9D8B030D-6E8A-4147-A177-3AD203B41FA5}">
                      <a16:colId xmlns:a16="http://schemas.microsoft.com/office/drawing/2014/main" val="963787418"/>
                    </a:ext>
                  </a:extLst>
                </a:gridCol>
              </a:tblGrid>
              <a:tr h="331253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10596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Replacment of 7 BCTs in LINAC2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LINAC 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removal of the old BI stuff 22-25/03/19</a:t>
                      </a:r>
                      <a:br>
                        <a:rPr lang="en-GB" sz="700" u="none" strike="noStrike">
                          <a:effectLst/>
                        </a:rPr>
                      </a:br>
                      <a:r>
                        <a:rPr lang="en-GB" sz="700" u="none" strike="noStrike">
                          <a:effectLst/>
                        </a:rPr>
                        <a:t>BI equipments installation 15-23/04/2019 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 marL="61685" marR="61685" marT="30842" marB="30842"/>
                </a:tc>
                <a:extLst>
                  <a:ext uri="{0D108BD9-81ED-4DB2-BD59-A6C34878D82A}">
                    <a16:rowId xmlns:a16="http://schemas.microsoft.com/office/drawing/2014/main" val="2510580609"/>
                  </a:ext>
                </a:extLst>
              </a:tr>
              <a:tr h="857117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10198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Completion of L4 transfer line installation after sector test (3 tanks, SEM+wires)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LINAC 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no date available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extLst>
                  <a:ext uri="{0D108BD9-81ED-4DB2-BD59-A6C34878D82A}">
                    <a16:rowId xmlns:a16="http://schemas.microsoft.com/office/drawing/2014/main" val="4067987682"/>
                  </a:ext>
                </a:extLst>
              </a:tr>
              <a:tr h="265003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10071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Installation of new SEM monitor for PSB injection matching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PS Booster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      08/07/2019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 marL="61685" marR="61685" marT="30842" marB="30842"/>
                </a:tc>
                <a:extLst>
                  <a:ext uri="{0D108BD9-81ED-4DB2-BD59-A6C34878D82A}">
                    <a16:rowId xmlns:a16="http://schemas.microsoft.com/office/drawing/2014/main" val="1777502153"/>
                  </a:ext>
                </a:extLst>
              </a:tr>
              <a:tr h="265003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10438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Wire scanners for LIU in the PSB (BWSRE) x8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PS Booster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    08/07/2019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 marL="61685" marR="61685" marT="30842" marB="30842"/>
                </a:tc>
                <a:extLst>
                  <a:ext uri="{0D108BD9-81ED-4DB2-BD59-A6C34878D82A}">
                    <a16:rowId xmlns:a16="http://schemas.microsoft.com/office/drawing/2014/main" val="98935123"/>
                  </a:ext>
                </a:extLst>
              </a:tr>
              <a:tr h="607298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10632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Modified BTVs for the Booster Transfer lines (BT2/BT3.BTV10 and BI.BTV30)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PS Booster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700" u="none" strike="noStrike">
                          <a:effectLst/>
                        </a:rPr>
                        <a:t>BI dismantling 30/01/19-11/02/19</a:t>
                      </a:r>
                      <a:br>
                        <a:rPr lang="sv-SE" sz="700" u="none" strike="noStrike">
                          <a:effectLst/>
                        </a:rPr>
                      </a:br>
                      <a:r>
                        <a:rPr lang="sv-SE" sz="700" u="none" strike="noStrike">
                          <a:effectLst/>
                        </a:rPr>
                        <a:t>BT dismantling 12/02/19-26/02/19</a:t>
                      </a:r>
                      <a:br>
                        <a:rPr lang="sv-SE" sz="700" u="none" strike="noStrike">
                          <a:effectLst/>
                        </a:rPr>
                      </a:br>
                      <a:r>
                        <a:rPr lang="sv-SE" sz="700" u="none" strike="noStrike">
                          <a:effectLst/>
                        </a:rPr>
                        <a:t>BI installation 04/09/19-24/09/19</a:t>
                      </a:r>
                      <a:br>
                        <a:rPr lang="sv-SE" sz="700" u="none" strike="noStrike">
                          <a:effectLst/>
                        </a:rPr>
                      </a:br>
                      <a:r>
                        <a:rPr lang="sv-SE" sz="700" u="none" strike="noStrike">
                          <a:effectLst/>
                        </a:rPr>
                        <a:t>BT installation 05/07/19-31/07/19</a:t>
                      </a:r>
                      <a:endParaRPr lang="sv-S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 marL="61685" marR="61685" marT="30842" marB="30842"/>
                </a:tc>
                <a:extLst>
                  <a:ext uri="{0D108BD9-81ED-4DB2-BD59-A6C34878D82A}">
                    <a16:rowId xmlns:a16="http://schemas.microsoft.com/office/drawing/2014/main" val="2126519172"/>
                  </a:ext>
                </a:extLst>
              </a:tr>
              <a:tr h="265003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11376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Design and production of BT.BTV20 (x2 for KFA.10)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PS Booster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 marL="61685" marR="61685" marT="30842" marB="30842"/>
                </a:tc>
                <a:extLst>
                  <a:ext uri="{0D108BD9-81ED-4DB2-BD59-A6C34878D82A}">
                    <a16:rowId xmlns:a16="http://schemas.microsoft.com/office/drawing/2014/main" val="2753374545"/>
                  </a:ext>
                </a:extLst>
              </a:tr>
              <a:tr h="265003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11549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Stripline pickup in the BI line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PS Booster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 smtClean="0">
                          <a:effectLst/>
                        </a:rPr>
                        <a:t>un-19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 marL="61685" marR="61685" marT="30842" marB="30842"/>
                </a:tc>
                <a:extLst>
                  <a:ext uri="{0D108BD9-81ED-4DB2-BD59-A6C34878D82A}">
                    <a16:rowId xmlns:a16="http://schemas.microsoft.com/office/drawing/2014/main" val="872545144"/>
                  </a:ext>
                </a:extLst>
              </a:tr>
              <a:tr h="265003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11630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Consolidation of BTVs in the Booster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PS Booster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no date available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 marL="61685" marR="61685" marT="30842" marB="30842"/>
                </a:tc>
                <a:extLst>
                  <a:ext uri="{0D108BD9-81ED-4DB2-BD59-A6C34878D82A}">
                    <a16:rowId xmlns:a16="http://schemas.microsoft.com/office/drawing/2014/main" val="3114135920"/>
                  </a:ext>
                </a:extLst>
              </a:tr>
              <a:tr h="265003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10393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Replacement of obsolete SEMs in the PS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PS&amp;TT2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SS48 8-15/10/19</a:t>
                      </a:r>
                      <a:br>
                        <a:rPr lang="en-GB" sz="700" u="none" strike="noStrike" dirty="0">
                          <a:effectLst/>
                        </a:rPr>
                      </a:br>
                      <a:r>
                        <a:rPr lang="en-GB" sz="700" u="none" strike="noStrike" dirty="0">
                          <a:effectLst/>
                        </a:rPr>
                        <a:t>SS54 20-26/09/19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 marL="61685" marR="61685" marT="30842" marB="30842"/>
                </a:tc>
                <a:extLst>
                  <a:ext uri="{0D108BD9-81ED-4DB2-BD59-A6C34878D82A}">
                    <a16:rowId xmlns:a16="http://schemas.microsoft.com/office/drawing/2014/main" val="2045735445"/>
                  </a:ext>
                </a:extLst>
              </a:tr>
              <a:tr h="492739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10437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Wire scanners for LIU in the PS (BWSRE) x5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PS&amp;TT2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SS64 4-11/06/19</a:t>
                      </a:r>
                      <a:br>
                        <a:rPr lang="en-GB" sz="700" u="none" strike="noStrike">
                          <a:effectLst/>
                        </a:rPr>
                      </a:br>
                      <a:r>
                        <a:rPr lang="en-GB" sz="700" u="none" strike="noStrike">
                          <a:effectLst/>
                        </a:rPr>
                        <a:t>SS65 4-11/06/19</a:t>
                      </a:r>
                      <a:br>
                        <a:rPr lang="en-GB" sz="700" u="none" strike="noStrike">
                          <a:effectLst/>
                        </a:rPr>
                      </a:br>
                      <a:r>
                        <a:rPr lang="en-GB" sz="700" u="none" strike="noStrike">
                          <a:effectLst/>
                        </a:rPr>
                        <a:t>SS68 14-20/03/19</a:t>
                      </a:r>
                      <a:br>
                        <a:rPr lang="en-GB" sz="700" u="none" strike="noStrike">
                          <a:effectLst/>
                        </a:rPr>
                      </a:br>
                      <a:r>
                        <a:rPr lang="en-GB" sz="700" u="none" strike="noStrike">
                          <a:effectLst/>
                        </a:rPr>
                        <a:t>SS85 9-17/04/19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 marL="61685" marR="61685" marT="30842" marB="30842"/>
                </a:tc>
                <a:extLst>
                  <a:ext uri="{0D108BD9-81ED-4DB2-BD59-A6C34878D82A}">
                    <a16:rowId xmlns:a16="http://schemas.microsoft.com/office/drawing/2014/main" val="1562233241"/>
                  </a:ext>
                </a:extLst>
              </a:tr>
              <a:tr h="265003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10639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New SEM for PS injection (Septum 42)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PS&amp;TT2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8-15/10/19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 marL="61685" marR="61685" marT="30842" marB="30842"/>
                </a:tc>
                <a:extLst>
                  <a:ext uri="{0D108BD9-81ED-4DB2-BD59-A6C34878D82A}">
                    <a16:rowId xmlns:a16="http://schemas.microsoft.com/office/drawing/2014/main" val="2244815056"/>
                  </a:ext>
                </a:extLst>
              </a:tr>
              <a:tr h="265003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11088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Installation of a second Beam Gas Ionisation monitor (BGI) in vertical plane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PS&amp;TT2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1-8/04/20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 marL="61685" marR="61685" marT="30842" marB="30842"/>
                </a:tc>
                <a:extLst>
                  <a:ext uri="{0D108BD9-81ED-4DB2-BD59-A6C34878D82A}">
                    <a16:rowId xmlns:a16="http://schemas.microsoft.com/office/drawing/2014/main" val="1524533032"/>
                  </a:ext>
                </a:extLst>
              </a:tr>
              <a:tr h="265003"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u="none" strike="noStrike">
                          <a:effectLst/>
                        </a:rPr>
                        <a:t>11631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Exchange of TPS15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PS&amp;TT2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no date available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25" marR="6425" marT="6425" marB="0" anchor="b"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 marL="61685" marR="61685" marT="30842" marB="30842"/>
                </a:tc>
                <a:extLst>
                  <a:ext uri="{0D108BD9-81ED-4DB2-BD59-A6C34878D82A}">
                    <a16:rowId xmlns:a16="http://schemas.microsoft.com/office/drawing/2014/main" val="68359523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82316" y="5638800"/>
            <a:ext cx="2305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Maintenance activities</a:t>
            </a:r>
          </a:p>
        </p:txBody>
      </p:sp>
    </p:spTree>
    <p:extLst>
      <p:ext uri="{BB962C8B-B14F-4D97-AF65-F5344CB8AC3E}">
        <p14:creationId xmlns:p14="http://schemas.microsoft.com/office/powerpoint/2010/main" val="1606656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1630</TotalTime>
  <Words>535</Words>
  <Application>Microsoft Office PowerPoint</Application>
  <PresentationFormat>Widescreen</PresentationFormat>
  <Paragraphs>133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PS complex LS2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 Andreazza</dc:creator>
  <cp:lastModifiedBy>William Andreazza</cp:lastModifiedBy>
  <cp:revision>30</cp:revision>
  <dcterms:created xsi:type="dcterms:W3CDTF">2018-05-31T09:06:56Z</dcterms:created>
  <dcterms:modified xsi:type="dcterms:W3CDTF">2018-09-04T07:37:49Z</dcterms:modified>
</cp:coreProperties>
</file>