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14AB3-EE3F-43FE-98FA-7A27FF11AE06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1B9E9-4247-4C62-831D-FA7EF5A9B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01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 smtClean="0"/>
              <a:t>Preventive Maintenance (PM) strategy is based on procedures for each mechanism – rather than per</a:t>
            </a:r>
            <a:r>
              <a:rPr lang="en-US" sz="1200" baseline="0" dirty="0" smtClean="0"/>
              <a:t> instrument…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 smtClean="0"/>
              <a:t>Can be filtered for example by periodicity, location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EF320E-1CA3-45D6-AA74-6723D4938C2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243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306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8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3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16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46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5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67947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88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26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44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037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3478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129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96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400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659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683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070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5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9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19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9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0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70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50271-0037-48B3-A06C-AD69B4C8A829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8227E-33C5-426A-86F9-390394C26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34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ISOLDE Needle Scanners - A. Miarnau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9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Instruments for LS2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</a:p>
          <a:p>
            <a:r>
              <a:rPr lang="en-US" dirty="0" smtClean="0"/>
              <a:t>Thanks to William, Morad, Gerhard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864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76" y="874295"/>
            <a:ext cx="12182384" cy="509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87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Maintenance in LS2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</a:p>
          <a:p>
            <a:r>
              <a:rPr lang="en-US" dirty="0" smtClean="0"/>
              <a:t>Thanks to Ana Miarnau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967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Instrument maintenance during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General principles:</a:t>
            </a:r>
          </a:p>
          <a:p>
            <a:pPr lvl="1"/>
            <a:r>
              <a:rPr lang="en-US" dirty="0" smtClean="0"/>
              <a:t>Maintain the maximum flexibility for BI people working across several machines and with unpredictable maintenance tasks</a:t>
            </a:r>
          </a:p>
          <a:p>
            <a:pPr lvl="1"/>
            <a:r>
              <a:rPr lang="en-US" dirty="0" smtClean="0"/>
              <a:t>Ensure safety (co-activity, local and general limits to access for other projects)</a:t>
            </a:r>
          </a:p>
          <a:p>
            <a:pPr lvl="1"/>
            <a:r>
              <a:rPr lang="en-US" dirty="0" smtClean="0"/>
              <a:t>Shutdown progress follow-up is important for the CERN management</a:t>
            </a:r>
          </a:p>
          <a:p>
            <a:r>
              <a:rPr lang="en-US" dirty="0" smtClean="0"/>
              <a:t>Some areas are easier than others…</a:t>
            </a:r>
          </a:p>
          <a:p>
            <a:pPr lvl="1"/>
            <a:r>
              <a:rPr lang="en-US" dirty="0" smtClean="0"/>
              <a:t>LHC and SPS are delimited in access areas, allowing access by point</a:t>
            </a:r>
          </a:p>
          <a:p>
            <a:pPr lvl="1"/>
            <a:r>
              <a:rPr lang="en-US" dirty="0" smtClean="0"/>
              <a:t>PS and PSB do not have this, which makes (in particular) PS access difficult to manage</a:t>
            </a:r>
          </a:p>
          <a:p>
            <a:r>
              <a:rPr lang="en-US" dirty="0" smtClean="0"/>
              <a:t>Proposed strategy:</a:t>
            </a:r>
          </a:p>
          <a:p>
            <a:pPr lvl="1"/>
            <a:r>
              <a:rPr lang="en-US" dirty="0" err="1" smtClean="0"/>
              <a:t>Upto</a:t>
            </a:r>
            <a:r>
              <a:rPr lang="en-US" dirty="0"/>
              <a:t> </a:t>
            </a:r>
            <a:r>
              <a:rPr lang="en-US" dirty="0" smtClean="0"/>
              <a:t>three ‘maintenance’ IMPACTs  per system separated chronologically (</a:t>
            </a:r>
            <a:r>
              <a:rPr lang="en-US" dirty="0" err="1" smtClean="0"/>
              <a:t>eg</a:t>
            </a:r>
            <a:r>
              <a:rPr lang="en-US" dirty="0" smtClean="0"/>
              <a:t>, preliminary inspection, core maintenance, final check-out)</a:t>
            </a:r>
          </a:p>
          <a:p>
            <a:pPr lvl="1"/>
            <a:r>
              <a:rPr lang="en-US" dirty="0" smtClean="0"/>
              <a:t>In addition, different IMPACTs per access point for the SPS and LHC as required</a:t>
            </a:r>
          </a:p>
          <a:p>
            <a:pPr lvl="1"/>
            <a:r>
              <a:rPr lang="en-US" dirty="0" smtClean="0"/>
              <a:t>Create specific IMPACTs if we need to more than maintain (</a:t>
            </a:r>
            <a:r>
              <a:rPr lang="en-US" dirty="0" err="1" smtClean="0"/>
              <a:t>eg</a:t>
            </a:r>
            <a:r>
              <a:rPr lang="en-US" dirty="0" smtClean="0"/>
              <a:t>, remove or use other services)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538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16000" y="6263360"/>
            <a:ext cx="2844800" cy="365125"/>
          </a:xfrm>
        </p:spPr>
        <p:txBody>
          <a:bodyPr/>
          <a:lstStyle/>
          <a:p>
            <a:pPr defTabSz="1219170"/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4/9/2018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345411" y="6263360"/>
            <a:ext cx="8568424" cy="365125"/>
          </a:xfrm>
        </p:spPr>
        <p:txBody>
          <a:bodyPr/>
          <a:lstStyle/>
          <a:p>
            <a:pPr defTabSz="1219170"/>
            <a:r>
              <a:rPr lang="en-US" dirty="0" smtClean="0">
                <a:solidFill>
                  <a:schemeClr val="bg1"/>
                </a:solidFill>
                <a:latin typeface="Arial"/>
              </a:rPr>
              <a:t>Ana Miarnau</a:t>
            </a:r>
            <a:endParaRPr lang="en-GB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99448" y="6356351"/>
            <a:ext cx="668565" cy="365125"/>
          </a:xfrm>
        </p:spPr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3445013" y="475624"/>
            <a:ext cx="5318907" cy="419653"/>
          </a:xfrm>
          <a:prstGeom prst="rect">
            <a:avLst/>
          </a:prstGeom>
        </p:spPr>
        <p:txBody>
          <a:bodyPr vert="horz" lIns="60960" tIns="0" rIns="60960" bIns="0" anchor="b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buClr>
                <a:srgbClr val="0055A0"/>
              </a:buClr>
            </a:pPr>
            <a:r>
              <a:rPr lang="en-GB" sz="1867" dirty="0">
                <a:solidFill>
                  <a:prstClr val="white"/>
                </a:solidFill>
                <a:latin typeface="Arial"/>
              </a:rPr>
              <a:t>21 February 2018 to 6 March </a:t>
            </a:r>
            <a:r>
              <a:rPr lang="en-GB" sz="1867" dirty="0">
                <a:solidFill>
                  <a:prstClr val="white"/>
                </a:solidFill>
                <a:latin typeface="Arial"/>
              </a:rPr>
              <a:t>2018, Zurich, Switzerland</a:t>
            </a:r>
            <a:endParaRPr lang="en-GB" sz="1867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sz="3733" dirty="0"/>
              <a:t>Preventive </a:t>
            </a:r>
            <a:r>
              <a:rPr lang="en-GB" sz="3733" dirty="0" smtClean="0"/>
              <a:t>Maintenance of electro-mechanical systems</a:t>
            </a:r>
            <a:endParaRPr lang="en-GB" sz="3733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1220640"/>
            <a:ext cx="10972800" cy="452822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8352" indent="-609585" defTabSz="1219170">
              <a:buClr>
                <a:srgbClr val="0055A0"/>
              </a:buClr>
            </a:pPr>
            <a:r>
              <a:rPr lang="en-US" sz="2133" dirty="0">
                <a:solidFill>
                  <a:srgbClr val="0055A0"/>
                </a:solidFill>
                <a:latin typeface="Arial"/>
              </a:rPr>
              <a:t>~ 320 instruments contain moving mechanisms</a:t>
            </a:r>
          </a:p>
          <a:p>
            <a:pPr marL="1206978" lvl="1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055A0"/>
                </a:solidFill>
                <a:latin typeface="Arial"/>
              </a:rPr>
              <a:t>Whole complex, except missing some info on LINAC 4, ISOLDE, </a:t>
            </a:r>
            <a:r>
              <a:rPr lang="en-US" sz="1600" dirty="0" err="1">
                <a:solidFill>
                  <a:srgbClr val="0055A0"/>
                </a:solidFill>
                <a:latin typeface="Arial"/>
              </a:rPr>
              <a:t>nTOF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, CTF3, North and East Areas</a:t>
            </a:r>
          </a:p>
          <a:p>
            <a:pPr marL="1206978" lvl="1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055A0"/>
                </a:solidFill>
                <a:latin typeface="Arial"/>
              </a:rPr>
              <a:t>BBS, BCF, BSF, BSG, BTV, BWS</a:t>
            </a:r>
          </a:p>
          <a:p>
            <a:pPr marL="1206978" lvl="1" indent="-609585" defTabSz="1219170">
              <a:buClr>
                <a:srgbClr val="0055A0"/>
              </a:buClr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Limited number of different mechanisms and systems to maintain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  <a:p>
            <a:pPr marL="1206978" lvl="1" indent="-609585" defTabSz="1219170">
              <a:buClr>
                <a:srgbClr val="0055A0"/>
              </a:buClr>
            </a:pP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1206978" lvl="1" indent="-609585" defTabSz="1219170">
              <a:buClr>
                <a:srgbClr val="0055A0"/>
              </a:buClr>
            </a:pP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1206978" lvl="1" indent="-609585" defTabSz="1219170">
              <a:buClr>
                <a:srgbClr val="0055A0"/>
              </a:buClr>
            </a:pP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597393" lvl="1" indent="0" defTabSz="1219170">
              <a:buClr>
                <a:srgbClr val="0055A0"/>
              </a:buClr>
              <a:buNone/>
            </a:pP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48767" indent="0" defTabSz="1219170">
              <a:buClr>
                <a:srgbClr val="0055A0"/>
              </a:buClr>
              <a:buNone/>
            </a:pP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658352" indent="-609585" defTabSz="1219170">
              <a:buClr>
                <a:srgbClr val="0055A0"/>
              </a:buClr>
            </a:pPr>
            <a:r>
              <a:rPr lang="en-US" sz="1867" dirty="0">
                <a:solidFill>
                  <a:srgbClr val="0055A0"/>
                </a:solidFill>
                <a:latin typeface="Arial"/>
              </a:rPr>
              <a:t>Preventive Maintenance (PM) strategy is based on procedures for each </a:t>
            </a:r>
            <a:r>
              <a:rPr lang="en-US" sz="1867" dirty="0" smtClean="0">
                <a:solidFill>
                  <a:srgbClr val="0055A0"/>
                </a:solidFill>
                <a:latin typeface="Arial"/>
              </a:rPr>
              <a:t>mechanism/system</a:t>
            </a:r>
            <a:endParaRPr lang="en-US" sz="1867" dirty="0">
              <a:solidFill>
                <a:srgbClr val="0055A0"/>
              </a:solidFill>
              <a:latin typeface="Arial"/>
            </a:endParaRPr>
          </a:p>
          <a:p>
            <a:pPr marL="658352" indent="-609585" defTabSz="1219170">
              <a:buClr>
                <a:srgbClr val="0055A0"/>
              </a:buClr>
            </a:pPr>
            <a:r>
              <a:rPr lang="en-US" sz="1867" dirty="0" smtClean="0">
                <a:solidFill>
                  <a:srgbClr val="0055A0"/>
                </a:solidFill>
                <a:latin typeface="Arial"/>
              </a:rPr>
              <a:t>Procedures will be linked to “asset codes” for instruments which will allow us to automatically produce checklists of work to be done</a:t>
            </a:r>
            <a:endParaRPr lang="en-US" sz="1867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62453" y="2618506"/>
            <a:ext cx="2835782" cy="142410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8352" indent="-609585" defTabSz="1219170">
              <a:buClr>
                <a:srgbClr val="0055A0"/>
              </a:buClr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Switches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Viewports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Bellows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 smtClean="0">
                <a:solidFill>
                  <a:srgbClr val="0B387C"/>
                </a:solidFill>
              </a:rPr>
              <a:t>Motors</a:t>
            </a:r>
            <a:endParaRPr lang="en-US" sz="1600" dirty="0">
              <a:solidFill>
                <a:srgbClr val="0B387C"/>
              </a:solidFill>
            </a:endParaRPr>
          </a:p>
          <a:p>
            <a:pPr marL="658352" indent="-609585" defTabSz="1219170">
              <a:buClr>
                <a:srgbClr val="0055A0"/>
              </a:buClr>
            </a:pPr>
            <a:endParaRPr lang="en-US" sz="1600" dirty="0">
              <a:solidFill>
                <a:srgbClr val="0C377B"/>
              </a:solidFill>
              <a:latin typeface="Arial"/>
            </a:endParaRPr>
          </a:p>
          <a:p>
            <a:pPr marL="1206978" lvl="1" indent="-609585" defTabSz="1219170">
              <a:buClr>
                <a:srgbClr val="0055A0"/>
              </a:buClr>
            </a:pPr>
            <a:endParaRPr lang="en-US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58087" y="2618506"/>
            <a:ext cx="2755984" cy="153870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8352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B387C"/>
                </a:solidFill>
                <a:latin typeface="Arial"/>
              </a:rPr>
              <a:t>Pneumatic cylinder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B387C"/>
                </a:solidFill>
                <a:latin typeface="Arial"/>
              </a:rPr>
              <a:t>Leadscrew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B387C"/>
                </a:solidFill>
                <a:latin typeface="Arial"/>
              </a:rPr>
              <a:t>Belt and pulleys</a:t>
            </a:r>
          </a:p>
          <a:p>
            <a:pPr marL="658352" indent="-609585" defTabSz="1219170">
              <a:buClr>
                <a:srgbClr val="0055A0"/>
              </a:buClr>
            </a:pPr>
            <a:r>
              <a:rPr lang="en-US" sz="1600" dirty="0">
                <a:solidFill>
                  <a:srgbClr val="0B387C"/>
                </a:solidFill>
                <a:latin typeface="Arial"/>
              </a:rPr>
              <a:t>Maltese </a:t>
            </a:r>
            <a:r>
              <a:rPr lang="en-US" sz="1600" dirty="0" smtClean="0">
                <a:solidFill>
                  <a:srgbClr val="0B387C"/>
                </a:solidFill>
                <a:latin typeface="Arial"/>
              </a:rPr>
              <a:t>cross</a:t>
            </a:r>
            <a:endParaRPr lang="en-US" sz="1600" dirty="0">
              <a:solidFill>
                <a:srgbClr val="0B387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88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313</Words>
  <Application>Microsoft Office PowerPoint</Application>
  <PresentationFormat>Widescreen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Optima</vt:lpstr>
      <vt:lpstr>Office Theme</vt:lpstr>
      <vt:lpstr>CERNCorporate16-9</vt:lpstr>
      <vt:lpstr>New Instruments for LS2</vt:lpstr>
      <vt:lpstr>PowerPoint Presentation</vt:lpstr>
      <vt:lpstr>Maintenance in LS2</vt:lpstr>
      <vt:lpstr>General Instrument maintenance during LS2</vt:lpstr>
      <vt:lpstr>Preventive Maintenance of electro-mechanical systems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Raymond Veness</cp:lastModifiedBy>
  <cp:revision>11</cp:revision>
  <dcterms:created xsi:type="dcterms:W3CDTF">2018-09-03T15:29:20Z</dcterms:created>
  <dcterms:modified xsi:type="dcterms:W3CDTF">2018-09-03T16:00:19Z</dcterms:modified>
</cp:coreProperties>
</file>