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2"/>
  </p:sldMasterIdLst>
  <p:notesMasterIdLst>
    <p:notesMasterId r:id="rId32"/>
  </p:notesMasterIdLst>
  <p:handoutMasterIdLst>
    <p:handoutMasterId r:id="rId33"/>
  </p:handoutMasterIdLst>
  <p:sldIdLst>
    <p:sldId id="256" r:id="rId3"/>
    <p:sldId id="294" r:id="rId4"/>
    <p:sldId id="257" r:id="rId5"/>
    <p:sldId id="283" r:id="rId6"/>
    <p:sldId id="310" r:id="rId7"/>
    <p:sldId id="301" r:id="rId8"/>
    <p:sldId id="302" r:id="rId9"/>
    <p:sldId id="305" r:id="rId10"/>
    <p:sldId id="306" r:id="rId11"/>
    <p:sldId id="300" r:id="rId12"/>
    <p:sldId id="297" r:id="rId13"/>
    <p:sldId id="307" r:id="rId14"/>
    <p:sldId id="271" r:id="rId15"/>
    <p:sldId id="308" r:id="rId16"/>
    <p:sldId id="309" r:id="rId17"/>
    <p:sldId id="293" r:id="rId18"/>
    <p:sldId id="287" r:id="rId19"/>
    <p:sldId id="288" r:id="rId20"/>
    <p:sldId id="289" r:id="rId21"/>
    <p:sldId id="290" r:id="rId22"/>
    <p:sldId id="291" r:id="rId23"/>
    <p:sldId id="298" r:id="rId24"/>
    <p:sldId id="292" r:id="rId25"/>
    <p:sldId id="295" r:id="rId26"/>
    <p:sldId id="299" r:id="rId27"/>
    <p:sldId id="311" r:id="rId28"/>
    <p:sldId id="312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3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en-US"/>
              <a:t>8/26/2019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62.13592" units="1/cm"/>
          <inkml:channelProperty channel="Y" name="resolution" value="61.71429" units="1/cm"/>
        </inkml:channelProperties>
      </inkml:inkSource>
      <inkml:timestamp xml:id="ts0" timeString="2015-07-23T11:36:02.928"/>
    </inkml:context>
    <inkml:brush xml:id="br0">
      <inkml:brushProperty name="width" value="0.08333" units="cm"/>
      <inkml:brushProperty name="height" value="0.08333" units="cm"/>
      <inkml:brushProperty name="fitToCurve" value="1"/>
    </inkml:brush>
    <inkml:context xml:id="ctx1">
      <inkml:inkSource xml:id="inkSrc1">
        <inkml:traceFormat>
          <inkml:channel name="X" type="integer" max="2976" units="cm"/>
          <inkml:channel name="Y" type="integer" max="1680" units="cm"/>
        </inkml:traceFormat>
        <inkml:channelProperties>
          <inkml:channelProperty channel="X" name="resolution" value="95.69131" units="1/cm"/>
          <inkml:channelProperty channel="Y" name="resolution" value="95.45454" units="1/cm"/>
        </inkml:channelProperties>
      </inkml:inkSource>
      <inkml:timestamp xml:id="ts1" timeString="2015-07-23T11:35:59.907"/>
    </inkml:context>
  </inkml:definitions>
  <inkml:trace contextRef="#ctx0" brushRef="#br0">-2157-862</inkml:trace>
  <inkml:trace contextRef="#ctx1" brushRef="#br0">0 0,'0'0,"0"0,0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en-US"/>
              <a:t>8/26/2019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want to calculate</a:t>
            </a:r>
            <a:r>
              <a:rPr lang="en-US" baseline="0" dirty="0"/>
              <a:t> the thermodynamic properties of a gas that has this total energy or is described by the </a:t>
            </a:r>
            <a:r>
              <a:rPr lang="en-US" baseline="0" dirty="0" err="1"/>
              <a:t>qp</a:t>
            </a:r>
            <a:r>
              <a:rPr lang="en-US" baseline="0" dirty="0"/>
              <a:t> of energies </a:t>
            </a:r>
            <a:r>
              <a:rPr lang="en-US" baseline="0" dirty="0" err="1"/>
              <a:t>epsilon_i</a:t>
            </a:r>
            <a:r>
              <a:rPr lang="en-US" baseline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E9482-457C-4D3D-8DAF-0D767B8682A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14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39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60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Crete, ICNFP 2019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26.08.2019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141.png"/><Relationship Id="rId3" Type="http://schemas.openxmlformats.org/officeDocument/2006/relationships/image" Target="../media/image61.png"/><Relationship Id="rId7" Type="http://schemas.openxmlformats.org/officeDocument/2006/relationships/image" Target="../media/image81.png"/><Relationship Id="rId12" Type="http://schemas.openxmlformats.org/officeDocument/2006/relationships/image" Target="../media/image1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121.png"/><Relationship Id="rId5" Type="http://schemas.openxmlformats.org/officeDocument/2006/relationships/image" Target="../media/image160.png"/><Relationship Id="rId10" Type="http://schemas.openxmlformats.org/officeDocument/2006/relationships/image" Target="../media/image111.png"/><Relationship Id="rId4" Type="http://schemas.openxmlformats.org/officeDocument/2006/relationships/image" Target="../media/image150.png"/><Relationship Id="rId9" Type="http://schemas.openxmlformats.org/officeDocument/2006/relationships/image" Target="../media/image101.png"/><Relationship Id="rId14" Type="http://schemas.openxmlformats.org/officeDocument/2006/relationships/image" Target="../media/image15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41.png"/><Relationship Id="rId3" Type="http://schemas.openxmlformats.org/officeDocument/2006/relationships/image" Target="../media/image61.png"/><Relationship Id="rId7" Type="http://schemas.openxmlformats.org/officeDocument/2006/relationships/image" Target="../media/image11.png"/><Relationship Id="rId12" Type="http://schemas.openxmlformats.org/officeDocument/2006/relationships/image" Target="../media/image1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60.png"/><Relationship Id="rId10" Type="http://schemas.openxmlformats.org/officeDocument/2006/relationships/image" Target="../media/image14.png"/><Relationship Id="rId4" Type="http://schemas.openxmlformats.org/officeDocument/2006/relationships/image" Target="../media/image150.png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1.png"/><Relationship Id="rId7" Type="http://schemas.openxmlformats.org/officeDocument/2006/relationships/image" Target="../media/image20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90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210.png"/><Relationship Id="rId7" Type="http://schemas.openxmlformats.org/officeDocument/2006/relationships/image" Target="../media/image28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4" Type="http://schemas.openxmlformats.org/officeDocument/2006/relationships/customXml" Target="../ink/ink1.xml"/><Relationship Id="rId9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image" Target="../media/image110.png"/><Relationship Id="rId7" Type="http://schemas.openxmlformats.org/officeDocument/2006/relationships/image" Target="../media/image15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g"/><Relationship Id="rId4" Type="http://schemas.openxmlformats.org/officeDocument/2006/relationships/image" Target="../media/image23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5.jpg"/><Relationship Id="rId7" Type="http://schemas.openxmlformats.org/officeDocument/2006/relationships/image" Target="../media/image1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6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9854" y="1033632"/>
            <a:ext cx="10058400" cy="2593975"/>
          </a:xfrm>
        </p:spPr>
        <p:txBody>
          <a:bodyPr>
            <a:noAutofit/>
          </a:bodyPr>
          <a:lstStyle/>
          <a:p>
            <a:r>
              <a:rPr lang="en-US" sz="5400" dirty="0"/>
              <a:t>Multiple solutions for the quasiparticle populations in </a:t>
            </a:r>
            <a:r>
              <a:rPr lang="en-US" sz="5400"/>
              <a:t>BCS superconductors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3700474"/>
            <a:ext cx="8199811" cy="2296914"/>
          </a:xfrm>
        </p:spPr>
        <p:txBody>
          <a:bodyPr>
            <a:normAutofit/>
          </a:bodyPr>
          <a:lstStyle/>
          <a:p>
            <a:r>
              <a:rPr lang="en-US" b="1" dirty="0"/>
              <a:t>Dragos-Victor Anghel</a:t>
            </a:r>
            <a:endParaRPr lang="en-US" dirty="0"/>
          </a:p>
          <a:p>
            <a:endParaRPr lang="en-US" dirty="0"/>
          </a:p>
          <a:p>
            <a:r>
              <a:rPr lang="en-US" i="1" dirty="0"/>
              <a:t>Horia Hulubei National Institute for Physics and Nuclear Engineering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Romania</a:t>
            </a: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62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BCS model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5003" y="1643028"/>
                <a:ext cx="4380173" cy="764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𝐵𝐶𝑆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b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𝐤𝐥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𝐤𝐥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↑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↓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↓</m:t>
                              </m:r>
                            </m:sub>
                            <m:sup/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↑</m:t>
                              </m:r>
                            </m:sub>
                            <m:sup/>
                          </m:sSub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03" y="1643028"/>
                <a:ext cx="4380173" cy="76450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19986" y="1476003"/>
                <a:ext cx="1734962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=〈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↓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〉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9986" y="1476003"/>
                <a:ext cx="1734962" cy="392415"/>
              </a:xfrm>
              <a:prstGeom prst="rect">
                <a:avLst/>
              </a:prstGeom>
              <a:blipFill rotWithShape="1"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925051" y="2064658"/>
                <a:ext cx="3459793" cy="412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  <m:r>
                            <a:rPr lang="en-US" i="1">
                              <a:latin typeface="Cambria Math"/>
                            </a:rPr>
                            <m:t>↓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  <m:r>
                            <a:rPr lang="en-US" i="1">
                              <a:latin typeface="Cambria Math"/>
                            </a:rPr>
                            <m:t>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↑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acc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051" y="2064658"/>
                <a:ext cx="3459793" cy="412164"/>
              </a:xfrm>
              <a:prstGeom prst="rect">
                <a:avLst/>
              </a:prstGeom>
              <a:blipFill rotWithShape="1">
                <a:blip r:embed="rId5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stCxn id="8" idx="1"/>
            <a:endCxn id="7" idx="3"/>
          </p:cNvCxnSpPr>
          <p:nvPr/>
        </p:nvCxnSpPr>
        <p:spPr>
          <a:xfrm flipH="1">
            <a:off x="4735176" y="1672211"/>
            <a:ext cx="1184810" cy="353070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1"/>
            <a:endCxn id="7" idx="3"/>
          </p:cNvCxnSpPr>
          <p:nvPr/>
        </p:nvCxnSpPr>
        <p:spPr>
          <a:xfrm flipH="1" flipV="1">
            <a:off x="4735176" y="2025281"/>
            <a:ext cx="1189875" cy="245459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2"/>
          </p:cNvCxnSpPr>
          <p:nvPr/>
        </p:nvCxnSpPr>
        <p:spPr>
          <a:xfrm flipH="1">
            <a:off x="2545089" y="2407533"/>
            <a:ext cx="1" cy="784045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5003" y="3241327"/>
                <a:ext cx="6011326" cy="9491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𝐵𝐶𝑆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𝐤𝐥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𝐤𝐥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↑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↓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↓</m:t>
                                  </m:r>
                                </m:sub>
                                <m:sup/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↑</m:t>
                                  </m:r>
                                </m:sub>
                                <m:sup/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03" y="3241327"/>
                <a:ext cx="6011326" cy="94917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7728723" y="3235357"/>
                <a:ext cx="1545038" cy="485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𝜉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≡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𝜖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𝜇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723" y="3235357"/>
                <a:ext cx="1545038" cy="485261"/>
              </a:xfrm>
              <a:prstGeom prst="rect">
                <a:avLst/>
              </a:prstGeom>
              <a:blipFill rotWithShape="0">
                <a:blip r:embed="rId7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/>
          <p:cNvCxnSpPr>
            <a:stCxn id="35" idx="1"/>
            <a:endCxn id="14" idx="3"/>
          </p:cNvCxnSpPr>
          <p:nvPr/>
        </p:nvCxnSpPr>
        <p:spPr>
          <a:xfrm flipH="1">
            <a:off x="6366329" y="3477988"/>
            <a:ext cx="1362394" cy="237925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55003" y="4190498"/>
                <a:ext cx="6691062" cy="804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≡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𝐵𝐶𝑆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𝜇</m:t>
                      </m:r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03" y="4190498"/>
                <a:ext cx="6691062" cy="80464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7090145" y="3717598"/>
                <a:ext cx="3044360" cy="3924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</m:acc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/>
                  <a:t>,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𝜉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−ℏ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,ℏ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0145" y="3717598"/>
                <a:ext cx="3044360" cy="392415"/>
              </a:xfrm>
              <a:prstGeom prst="rect">
                <a:avLst/>
              </a:prstGeom>
              <a:blipFill rotWithShape="0">
                <a:blip r:embed="rId9"/>
                <a:stretch>
                  <a:fillRect t="-7813" b="-20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/>
          <p:cNvCxnSpPr>
            <a:stCxn id="44" idx="1"/>
            <a:endCxn id="14" idx="3"/>
          </p:cNvCxnSpPr>
          <p:nvPr/>
        </p:nvCxnSpPr>
        <p:spPr>
          <a:xfrm flipH="1" flipV="1">
            <a:off x="6366329" y="3715913"/>
            <a:ext cx="723816" cy="197893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2652073" y="5652919"/>
                <a:ext cx="2215414" cy="764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Δ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↑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2073" y="5652919"/>
                <a:ext cx="2215414" cy="76450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09600" y="5620021"/>
                <a:ext cx="1678665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620021"/>
                <a:ext cx="1678665" cy="65601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284429" y="5648960"/>
                <a:ext cx="1431930" cy="3784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429" y="5648960"/>
                <a:ext cx="1431930" cy="378437"/>
              </a:xfrm>
              <a:prstGeom prst="rect">
                <a:avLst/>
              </a:prstGeom>
              <a:blipFill rotWithShape="0">
                <a:blip r:embed="rId12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7561805" y="4959203"/>
                <a:ext cx="2800189" cy="1387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</m:sSub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</m:sup>
                      </m:sSub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↓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</m:sup>
                      </m:sSub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=1−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1805" y="4959203"/>
                <a:ext cx="2800189" cy="1387431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Arrow Connector 56"/>
          <p:cNvCxnSpPr>
            <a:stCxn id="52" idx="0"/>
            <a:endCxn id="70" idx="2"/>
          </p:cNvCxnSpPr>
          <p:nvPr/>
        </p:nvCxnSpPr>
        <p:spPr>
          <a:xfrm flipV="1">
            <a:off x="1448933" y="5067406"/>
            <a:ext cx="2252332" cy="552615"/>
          </a:xfrm>
          <a:prstGeom prst="straightConnector1">
            <a:avLst/>
          </a:prstGeom>
          <a:ln w="50800"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51" idx="0"/>
            <a:endCxn id="70" idx="2"/>
          </p:cNvCxnSpPr>
          <p:nvPr/>
        </p:nvCxnSpPr>
        <p:spPr>
          <a:xfrm flipH="1" flipV="1">
            <a:off x="3701265" y="5067406"/>
            <a:ext cx="58515" cy="585513"/>
          </a:xfrm>
          <a:prstGeom prst="straightConnector1">
            <a:avLst/>
          </a:prstGeom>
          <a:ln w="50800"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3" idx="0"/>
            <a:endCxn id="70" idx="2"/>
          </p:cNvCxnSpPr>
          <p:nvPr/>
        </p:nvCxnSpPr>
        <p:spPr>
          <a:xfrm flipH="1" flipV="1">
            <a:off x="3701265" y="5067406"/>
            <a:ext cx="2299129" cy="581554"/>
          </a:xfrm>
          <a:prstGeom prst="straightConnector1">
            <a:avLst/>
          </a:prstGeom>
          <a:ln w="50800"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5" idx="1"/>
            <a:endCxn id="70" idx="2"/>
          </p:cNvCxnSpPr>
          <p:nvPr/>
        </p:nvCxnSpPr>
        <p:spPr>
          <a:xfrm flipH="1" flipV="1">
            <a:off x="3701265" y="5067406"/>
            <a:ext cx="3860540" cy="585513"/>
          </a:xfrm>
          <a:prstGeom prst="straightConnector1">
            <a:avLst/>
          </a:prstGeom>
          <a:ln w="50800"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69399" y="2574263"/>
            <a:ext cx="288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Keeping only 2</a:t>
            </a:r>
            <a:r>
              <a:rPr lang="en-US" baseline="30000" dirty="0">
                <a:solidFill>
                  <a:schemeClr val="accent1"/>
                </a:solidFill>
              </a:rPr>
              <a:t>nd</a:t>
            </a:r>
            <a:r>
              <a:rPr lang="en-US" dirty="0">
                <a:solidFill>
                  <a:schemeClr val="accent1"/>
                </a:solidFill>
              </a:rPr>
              <a:t> order terms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355003" y="4151732"/>
            <a:ext cx="6692523" cy="915674"/>
          </a:xfrm>
          <a:prstGeom prst="roundRect">
            <a:avLst/>
          </a:prstGeom>
          <a:noFill/>
          <a:ln w="508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8980082" y="3326012"/>
            <a:ext cx="222069" cy="3749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9121972" y="3114611"/>
            <a:ext cx="2957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Middle of the attraction band</a:t>
            </a:r>
          </a:p>
        </p:txBody>
      </p:sp>
      <p:cxnSp>
        <p:nvCxnSpPr>
          <p:cNvPr id="77" name="Straight Arrow Connector 76"/>
          <p:cNvCxnSpPr>
            <a:stCxn id="74" idx="6"/>
            <a:endCxn id="75" idx="0"/>
          </p:cNvCxnSpPr>
          <p:nvPr/>
        </p:nvCxnSpPr>
        <p:spPr>
          <a:xfrm flipV="1">
            <a:off x="9202151" y="3299277"/>
            <a:ext cx="1213829" cy="214204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5702070" y="6346634"/>
                <a:ext cx="52023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quasiparticle creation and annihilation operators</a:t>
                </a:r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2070" y="6346634"/>
                <a:ext cx="5202386" cy="369332"/>
              </a:xfrm>
              <a:prstGeom prst="rect">
                <a:avLst/>
              </a:prstGeom>
              <a:blipFill rotWithShape="0">
                <a:blip r:embed="rId1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/>
          <p:cNvCxnSpPr/>
          <p:nvPr/>
        </p:nvCxnSpPr>
        <p:spPr>
          <a:xfrm flipV="1">
            <a:off x="5854857" y="4777951"/>
            <a:ext cx="22911" cy="1633772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5262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35" grpId="0"/>
      <p:bldP spid="43" grpId="0"/>
      <p:bldP spid="44" grpId="0"/>
      <p:bldP spid="51" grpId="0"/>
      <p:bldP spid="52" grpId="0"/>
      <p:bldP spid="53" grpId="0"/>
      <p:bldP spid="55" grpId="0"/>
      <p:bldP spid="68" grpId="0"/>
      <p:bldP spid="70" grpId="0" animBg="1"/>
      <p:bldP spid="74" grpId="0" animBg="1"/>
      <p:bldP spid="75" grpId="0"/>
      <p:bldP spid="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BCS model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5003" y="1643028"/>
                <a:ext cx="4380173" cy="764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𝐵𝐶𝑆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b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𝐤𝐥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𝐤𝐥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↑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↓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↓</m:t>
                              </m:r>
                            </m:sub>
                            <m:sup/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↑</m:t>
                              </m:r>
                            </m:sub>
                            <m:sup/>
                          </m:sSub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03" y="1643028"/>
                <a:ext cx="4380173" cy="76450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19986" y="1476003"/>
                <a:ext cx="1734962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=〈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↓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〉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9986" y="1476003"/>
                <a:ext cx="1734962" cy="392415"/>
              </a:xfrm>
              <a:prstGeom prst="rect">
                <a:avLst/>
              </a:prstGeom>
              <a:blipFill rotWithShape="1"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925051" y="2064658"/>
                <a:ext cx="3459793" cy="412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  <m:r>
                            <a:rPr lang="en-US" i="1">
                              <a:latin typeface="Cambria Math"/>
                            </a:rPr>
                            <m:t>↓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  <m:r>
                            <a:rPr lang="en-US" i="1">
                              <a:latin typeface="Cambria Math"/>
                            </a:rPr>
                            <m:t>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↑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acc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051" y="2064658"/>
                <a:ext cx="3459793" cy="412164"/>
              </a:xfrm>
              <a:prstGeom prst="rect">
                <a:avLst/>
              </a:prstGeom>
              <a:blipFill rotWithShape="1">
                <a:blip r:embed="rId5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stCxn id="8" idx="1"/>
            <a:endCxn id="7" idx="3"/>
          </p:cNvCxnSpPr>
          <p:nvPr/>
        </p:nvCxnSpPr>
        <p:spPr>
          <a:xfrm flipH="1">
            <a:off x="4735176" y="1672211"/>
            <a:ext cx="1184810" cy="353070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1"/>
            <a:endCxn id="7" idx="3"/>
          </p:cNvCxnSpPr>
          <p:nvPr/>
        </p:nvCxnSpPr>
        <p:spPr>
          <a:xfrm flipH="1" flipV="1">
            <a:off x="4735176" y="2025281"/>
            <a:ext cx="1189875" cy="245459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2"/>
          </p:cNvCxnSpPr>
          <p:nvPr/>
        </p:nvCxnSpPr>
        <p:spPr>
          <a:xfrm flipH="1">
            <a:off x="2545089" y="2407533"/>
            <a:ext cx="1" cy="784045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5003" y="3241327"/>
                <a:ext cx="6004401" cy="9491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𝐵𝐶𝑆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</m:e>
                      </m:nary>
                      <m:r>
                        <a:rPr lang="en-US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𝐤𝐥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𝐤𝐥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↑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↓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↓</m:t>
                                  </m:r>
                                </m:sub>
                                <m:sup/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↑</m:t>
                                  </m:r>
                                </m:sub>
                                <m:sup/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03" y="3241327"/>
                <a:ext cx="6004401" cy="94917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7728723" y="3235357"/>
                <a:ext cx="1566134" cy="439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≡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𝜇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723" y="3235357"/>
                <a:ext cx="1566134" cy="439351"/>
              </a:xfrm>
              <a:prstGeom prst="rect">
                <a:avLst/>
              </a:prstGeom>
              <a:blipFill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/>
          <p:cNvCxnSpPr>
            <a:cxnSpLocks/>
            <a:stCxn id="35" idx="1"/>
            <a:endCxn id="14" idx="3"/>
          </p:cNvCxnSpPr>
          <p:nvPr/>
        </p:nvCxnSpPr>
        <p:spPr>
          <a:xfrm flipH="1">
            <a:off x="6359404" y="3455033"/>
            <a:ext cx="1369319" cy="157839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55003" y="4190498"/>
                <a:ext cx="6882462" cy="804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≡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𝐵𝐶𝑆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𝜇</m:t>
                      </m:r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03" y="4190498"/>
                <a:ext cx="6882462" cy="8046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1053727" y="6027397"/>
                <a:ext cx="5918480" cy="7630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Δ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𝐥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𝐤𝐥</m:t>
                              </m:r>
                            </m:sub>
                          </m:sSub>
                          <m:d>
                            <m:dPr>
                              <m:begChr m:val="〈"/>
                              <m:endChr m:val="〉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↑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𝐥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𝐥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〈"/>
                              <m:endChr m:val="〉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727" y="6027397"/>
                <a:ext cx="5918480" cy="76302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355003" y="5278259"/>
                <a:ext cx="1691617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03" y="5278259"/>
                <a:ext cx="1691617" cy="65601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284429" y="5648960"/>
                <a:ext cx="1431930" cy="3784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429" y="5648960"/>
                <a:ext cx="1431930" cy="378437"/>
              </a:xfrm>
              <a:prstGeom prst="rect">
                <a:avLst/>
              </a:prstGeom>
              <a:blipFill rotWithShape="0">
                <a:blip r:embed="rId12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7561805" y="4959203"/>
                <a:ext cx="2800189" cy="1387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</m:sSub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</m:sup>
                      </m:sSub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↓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</m:sup>
                      </m:sSub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=1−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1805" y="4959203"/>
                <a:ext cx="2800189" cy="1387431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Arrow Connector 56"/>
          <p:cNvCxnSpPr>
            <a:cxnSpLocks/>
            <a:stCxn id="52" idx="3"/>
            <a:endCxn id="70" idx="2"/>
          </p:cNvCxnSpPr>
          <p:nvPr/>
        </p:nvCxnSpPr>
        <p:spPr>
          <a:xfrm flipV="1">
            <a:off x="2046620" y="5067406"/>
            <a:ext cx="1654645" cy="538860"/>
          </a:xfrm>
          <a:prstGeom prst="straightConnector1">
            <a:avLst/>
          </a:prstGeom>
          <a:ln w="50800"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51" idx="0"/>
            <a:endCxn id="70" idx="2"/>
          </p:cNvCxnSpPr>
          <p:nvPr/>
        </p:nvCxnSpPr>
        <p:spPr>
          <a:xfrm flipH="1" flipV="1">
            <a:off x="3701265" y="5067406"/>
            <a:ext cx="311702" cy="959991"/>
          </a:xfrm>
          <a:prstGeom prst="straightConnector1">
            <a:avLst/>
          </a:prstGeom>
          <a:ln w="50800"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3" idx="0"/>
            <a:endCxn id="70" idx="2"/>
          </p:cNvCxnSpPr>
          <p:nvPr/>
        </p:nvCxnSpPr>
        <p:spPr>
          <a:xfrm flipH="1" flipV="1">
            <a:off x="3701265" y="5067406"/>
            <a:ext cx="2299129" cy="581554"/>
          </a:xfrm>
          <a:prstGeom prst="straightConnector1">
            <a:avLst/>
          </a:prstGeom>
          <a:ln w="50800"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5" idx="1"/>
            <a:endCxn id="70" idx="2"/>
          </p:cNvCxnSpPr>
          <p:nvPr/>
        </p:nvCxnSpPr>
        <p:spPr>
          <a:xfrm flipH="1" flipV="1">
            <a:off x="3701265" y="5067406"/>
            <a:ext cx="3860540" cy="585513"/>
          </a:xfrm>
          <a:prstGeom prst="straightConnector1">
            <a:avLst/>
          </a:prstGeom>
          <a:ln w="50800"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69399" y="2574263"/>
            <a:ext cx="288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Keeping only 2</a:t>
            </a:r>
            <a:r>
              <a:rPr lang="en-US" baseline="30000" dirty="0">
                <a:solidFill>
                  <a:schemeClr val="accent1"/>
                </a:solidFill>
              </a:rPr>
              <a:t>nd</a:t>
            </a:r>
            <a:r>
              <a:rPr lang="en-US" dirty="0">
                <a:solidFill>
                  <a:schemeClr val="accent1"/>
                </a:solidFill>
              </a:rPr>
              <a:t> order terms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355003" y="4151732"/>
            <a:ext cx="6692523" cy="915674"/>
          </a:xfrm>
          <a:prstGeom prst="roundRect">
            <a:avLst/>
          </a:prstGeom>
          <a:noFill/>
          <a:ln w="508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7728723" y="4078245"/>
                <a:ext cx="271984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quasiparticle creation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 and annihilation operators</a:t>
                </a:r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723" y="4078245"/>
                <a:ext cx="2719847" cy="646331"/>
              </a:xfrm>
              <a:prstGeom prst="rect">
                <a:avLst/>
              </a:prstGeom>
              <a:blipFill>
                <a:blip r:embed="rId14"/>
                <a:stretch>
                  <a:fillRect t="-4717" r="-1345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Arrow Connector 84"/>
          <p:cNvCxnSpPr>
            <a:cxnSpLocks/>
            <a:stCxn id="84" idx="1"/>
            <a:endCxn id="43" idx="3"/>
          </p:cNvCxnSpPr>
          <p:nvPr/>
        </p:nvCxnSpPr>
        <p:spPr>
          <a:xfrm flipH="1">
            <a:off x="7237465" y="4401411"/>
            <a:ext cx="491258" cy="191409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539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35" grpId="0"/>
      <p:bldP spid="43" grpId="0"/>
      <p:bldP spid="51" grpId="0"/>
      <p:bldP spid="52" grpId="0"/>
      <p:bldP spid="53" grpId="0"/>
      <p:bldP spid="55" grpId="0"/>
      <p:bldP spid="68" grpId="0"/>
      <p:bldP spid="70" grpId="0" animBg="1"/>
      <p:bldP spid="8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Eigenvectors of the model Hamiltonian and the gap equation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8169619" y="4595255"/>
                <a:ext cx="3001661" cy="1040028"/>
              </a:xfrm>
              <a:prstGeom prst="rect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Self-consistent equation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Δ</m:t>
                    </m:r>
                  </m:oMath>
                </a14:m>
                <a:r>
                  <a:rPr lang="en-US" dirty="0"/>
                  <a:t>:</a:t>
                </a:r>
                <a:endParaRPr lang="en-US" b="0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 1=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9619" y="4595255"/>
                <a:ext cx="3001661" cy="1040028"/>
              </a:xfrm>
              <a:prstGeom prst="rect">
                <a:avLst/>
              </a:prstGeom>
              <a:blipFill>
                <a:blip r:embed="rId2"/>
                <a:stretch>
                  <a:fillRect l="-1207" t="-2299" r="-1006"/>
                </a:stretch>
              </a:blipFill>
              <a:ln w="254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966614" y="1417638"/>
                <a:ext cx="2800189" cy="1387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</m:sSub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</m:sup>
                      </m:sSub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↓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</m:sup>
                      </m:sSub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=1−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/>
                                    </a:rPr>
                                    <m:t>𝐤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6614" y="1417638"/>
                <a:ext cx="2800189" cy="13874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09600" y="1637731"/>
                <a:ext cx="7357014" cy="37695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〉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↑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↓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d>
                          <m:d>
                            <m:dPr>
                              <m:begChr m:val="|"/>
                              <m:endChr m:val="〉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begChr m:val="|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𝐥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↑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nary>
                        <m:naryPr>
                          <m:chr m:val="∏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</m:t>
                          </m:r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</m:d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↑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↓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d>
                          <m:d>
                            <m:dPr>
                              <m:begChr m:val="|"/>
                              <m:endChr m:val="〉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begChr m:val="|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𝐥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↓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nary>
                        <m:naryPr>
                          <m:chr m:val="∏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</m:t>
                          </m:r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</m:d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↑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↓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d>
                          <m:d>
                            <m:dPr>
                              <m:begChr m:val="|"/>
                              <m:endChr m:val="〉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begChr m:val="|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</m:sub>
                          </m:sSub>
                        </m:e>
                      </m:d>
                      <m:nary>
                        <m:naryPr>
                          <m:chr m:val="∏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</m:t>
                          </m:r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</m:d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↑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↓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d>
                          <m:d>
                            <m:dPr>
                              <m:begChr m:val="|"/>
                              <m:endChr m:val="〉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begChr m:val="|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General eigenstates: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{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〉≡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∏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nary>
                        </m:e>
                      </m:d>
                      <m:d>
                        <m:dPr>
                          <m:begChr m:val="|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637731"/>
                <a:ext cx="7357014" cy="3769558"/>
              </a:xfrm>
              <a:prstGeom prst="rect">
                <a:avLst/>
              </a:prstGeom>
              <a:blipFill>
                <a:blip r:embed="rId4"/>
                <a:stretch>
                  <a:fillRect l="-1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960600" y="2810337"/>
                <a:ext cx="3420103" cy="1040028"/>
              </a:xfrm>
              <a:prstGeom prst="rect">
                <a:avLst/>
              </a:prstGeom>
              <a:ln w="25400"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↑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d>
                        <m:dPr>
                          <m:begChr m:val="〈"/>
                          <m:endChr m:val="〉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Δ</m:t>
                      </m:r>
                      <m:r>
                        <a:rPr lang="en-US" i="1">
                          <a:latin typeface="Cambria Math"/>
                        </a:rPr>
                        <m:t>=−</m:t>
                      </m:r>
                      <m:r>
                        <a:rPr lang="en-US" i="1">
                          <a:latin typeface="Cambria Math"/>
                        </a:rPr>
                        <m:t>𝑉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↑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0600" y="2810337"/>
                <a:ext cx="3420103" cy="104002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>
            <a:stCxn id="7" idx="2"/>
            <a:endCxn id="58" idx="0"/>
          </p:cNvCxnSpPr>
          <p:nvPr/>
        </p:nvCxnSpPr>
        <p:spPr>
          <a:xfrm flipH="1">
            <a:off x="9670450" y="3850365"/>
            <a:ext cx="202" cy="744890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910113" y="5635283"/>
                <a:ext cx="4261167" cy="713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density of states at the Fermi energy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=0, ∀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Δ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=2ℏ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𝑉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0113" y="5635283"/>
                <a:ext cx="4261167" cy="713785"/>
              </a:xfrm>
              <a:prstGeom prst="rect">
                <a:avLst/>
              </a:prstGeom>
              <a:blipFill>
                <a:blip r:embed="rId6"/>
                <a:stretch>
                  <a:fillRect l="-1431" t="-1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09600" y="5506914"/>
                <a:ext cx="1531252" cy="439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ro-RO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≡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ro-RO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𝜇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506914"/>
                <a:ext cx="1531252" cy="439351"/>
              </a:xfrm>
              <a:prstGeom prst="rect">
                <a:avLst/>
              </a:prstGeom>
              <a:blipFill>
                <a:blip r:embed="rId7"/>
                <a:stretch>
                  <a:fillRect b="-9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09600" y="5992175"/>
                <a:ext cx="29605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ro-RO" b="1" i="0" smtClean="0">
                            <a:latin typeface="Cambria Math" panose="02040503050406030204" pitchFamily="18" charset="0"/>
                          </a:rPr>
                          <m:t>𝐤𝐥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en-US" dirty="0"/>
                  <a:t>,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𝜉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−ℏ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,ℏ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992175"/>
                <a:ext cx="2960554" cy="369332"/>
              </a:xfrm>
              <a:prstGeom prst="rect">
                <a:avLst/>
              </a:prstGeom>
              <a:blipFill>
                <a:blip r:embed="rId8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/>
          <p:cNvSpPr/>
          <p:nvPr/>
        </p:nvSpPr>
        <p:spPr>
          <a:xfrm rot="5400000">
            <a:off x="1809761" y="5662848"/>
            <a:ext cx="322428" cy="2514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32252" y="5621585"/>
            <a:ext cx="295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Middle of the attraction band</a:t>
            </a:r>
          </a:p>
        </p:txBody>
      </p:sp>
      <p:cxnSp>
        <p:nvCxnSpPr>
          <p:cNvPr id="17" name="Straight Arrow Connector 16"/>
          <p:cNvCxnSpPr>
            <a:cxnSpLocks/>
            <a:stCxn id="15" idx="0"/>
            <a:endCxn id="16" idx="1"/>
          </p:cNvCxnSpPr>
          <p:nvPr/>
        </p:nvCxnSpPr>
        <p:spPr>
          <a:xfrm>
            <a:off x="2096723" y="5788596"/>
            <a:ext cx="635529" cy="17655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09600" y="5530382"/>
            <a:ext cx="4998720" cy="877676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712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7" presetClass="emph" presetSubtype="0" repeatCount="2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5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30" grpId="0"/>
      <p:bldP spid="7" grpId="0" animBg="1"/>
      <p:bldP spid="20" grpId="0"/>
      <p:bldP spid="12" grpId="0"/>
      <p:bldP spid="13" grpId="0"/>
      <p:bldP spid="15" grpId="0" animBg="1"/>
      <p:bldP spid="16" grpId="0"/>
      <p:bldP spid="3" grpId="0" animBg="1"/>
      <p:bldP spid="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bands and models of pairing potentials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" y="1630997"/>
            <a:ext cx="6342612" cy="11833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043" y="2814320"/>
            <a:ext cx="4163273" cy="37403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679698" y="1630997"/>
                <a:ext cx="4089902" cy="3827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Multiband superconductors: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e>
                          </m:d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nary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𝑛𝑚</m:t>
                          </m:r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𝐤𝐥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𝑛𝑚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</m:e>
                          </m:d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↑</m:t>
                              </m:r>
                            </m:sub>
                          </m:sSub>
                        </m:e>
                      </m:nary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𝑛𝑚</m:t>
                              </m:r>
                            </m:sub>
                          </m:sSub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/>
                            <m:e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tanh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𝜖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𝑚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b="1">
                                                      <a:latin typeface="Cambria Math" panose="02040503050406030204" pitchFamily="18" charset="0"/>
                                                    </a:rPr>
                                                    <m:t>𝐤</m:t>
                                                  </m:r>
                                                </m:e>
                                              </m:d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1">
                                              <a:latin typeface="Cambria Math" panose="02040503050406030204" pitchFamily="18" charset="0"/>
                                            </a:rPr>
                                            <m:t>𝐤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func>
                            </m:e>
                          </m:nary>
                        </m:e>
                      </m:nary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V. A. Moskalenko, </a:t>
                </a:r>
                <a:r>
                  <a:rPr lang="en-US" dirty="0" err="1"/>
                  <a:t>Fiz</a:t>
                </a:r>
                <a:r>
                  <a:rPr lang="en-US" dirty="0"/>
                  <a:t>. Met. </a:t>
                </a:r>
                <a:r>
                  <a:rPr lang="en-US" dirty="0" err="1"/>
                  <a:t>Metalloved</a:t>
                </a:r>
                <a:r>
                  <a:rPr lang="en-US" dirty="0"/>
                  <a:t>. </a:t>
                </a:r>
                <a:r>
                  <a:rPr lang="en-US" b="1" dirty="0"/>
                  <a:t>8</a:t>
                </a:r>
                <a:r>
                  <a:rPr lang="en-US" dirty="0"/>
                  <a:t>,</a:t>
                </a:r>
              </a:p>
              <a:p>
                <a:r>
                  <a:rPr lang="en-US" dirty="0"/>
                  <a:t>503 (1959).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698" y="1630997"/>
                <a:ext cx="4089902" cy="3827843"/>
              </a:xfrm>
              <a:prstGeom prst="rect">
                <a:avLst/>
              </a:prstGeom>
              <a:blipFill>
                <a:blip r:embed="rId4"/>
                <a:stretch>
                  <a:fillRect l="-2385" t="-1276" r="-149" b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3981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in nuclear physics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7677150" cy="1562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95" y="2428558"/>
            <a:ext cx="5801360" cy="23986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60638"/>
            <a:ext cx="7677151" cy="12272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3990976"/>
            <a:ext cx="3607753" cy="11112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352" y="1751013"/>
            <a:ext cx="4247544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171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Equilibrium distribution of the system in contact with a reservoir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395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total number of particles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600" y="2107096"/>
                <a:ext cx="7119834" cy="21830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e>
                      </m:nary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𝑘𝑖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</m:d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𝑘𝑖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=−ℏ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107096"/>
                <a:ext cx="7119834" cy="21830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806457" y="2186397"/>
                <a:ext cx="58728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Number of particles outside the interval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−ℏ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+ℏ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457" y="2186397"/>
                <a:ext cx="5872826" cy="369332"/>
              </a:xfrm>
              <a:prstGeom prst="rect">
                <a:avLst/>
              </a:prstGeom>
              <a:blipFill>
                <a:blip r:embed="rId3"/>
                <a:stretch>
                  <a:fillRect l="-83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/>
          <p:cNvSpPr/>
          <p:nvPr/>
        </p:nvSpPr>
        <p:spPr>
          <a:xfrm>
            <a:off x="3211033" y="2828260"/>
            <a:ext cx="448601" cy="45897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Elbow Connector 21"/>
          <p:cNvCxnSpPr>
            <a:stCxn id="18" idx="1"/>
            <a:endCxn id="20" idx="0"/>
          </p:cNvCxnSpPr>
          <p:nvPr/>
        </p:nvCxnSpPr>
        <p:spPr>
          <a:xfrm rot="10800000" flipV="1">
            <a:off x="3435335" y="2371062"/>
            <a:ext cx="371123" cy="457197"/>
          </a:xfrm>
          <a:prstGeom prst="bentConnector2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806457" y="4290130"/>
                <a:ext cx="2509918" cy="3466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≤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nary>
                  </m:oMath>
                </a14:m>
                <a:r>
                  <a:rPr lang="en-US" dirty="0"/>
                  <a:t> = constant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457" y="4290130"/>
                <a:ext cx="2509918" cy="346633"/>
              </a:xfrm>
              <a:prstGeom prst="rect">
                <a:avLst/>
              </a:prstGeom>
              <a:blipFill>
                <a:blip r:embed="rId4"/>
                <a:stretch>
                  <a:fillRect l="-3155" t="-128070" r="-5583" b="-20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/>
          <p:cNvSpPr/>
          <p:nvPr/>
        </p:nvSpPr>
        <p:spPr>
          <a:xfrm>
            <a:off x="861394" y="3694093"/>
            <a:ext cx="448601" cy="45897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Elbow Connector 26"/>
          <p:cNvCxnSpPr>
            <a:stCxn id="26" idx="4"/>
            <a:endCxn id="25" idx="1"/>
          </p:cNvCxnSpPr>
          <p:nvPr/>
        </p:nvCxnSpPr>
        <p:spPr>
          <a:xfrm rot="16200000" flipH="1">
            <a:off x="2290885" y="2947874"/>
            <a:ext cx="310383" cy="2720762"/>
          </a:xfrm>
          <a:prstGeom prst="bentConnector2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10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5" grpId="0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energy of the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17600" y="1663700"/>
                <a:ext cx="4833952" cy="804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𝐻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𝑞𝑝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𝜖</m:t>
                              </m:r>
                            </m:e>
                            <m:sub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acc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/>
                              </m:sSubSup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/>
                              </m:sSubSup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600" y="1663700"/>
                <a:ext cx="4833952" cy="80464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117600" y="2666534"/>
                <a:ext cx="9300687" cy="29533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𝜇</m:t>
                      </m:r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</a:rPr>
                            <m:t>𝜉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𝜉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𝜉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/>
                                        </a:rPr>
                                        <m:t>Δ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1−2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𝜇</m:t>
                      </m:r>
                      <m:r>
                        <a:rPr lang="en-US" i="1">
                          <a:latin typeface="Cambria Math"/>
                        </a:rPr>
                        <m:t>𝑁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𝜉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𝜉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𝜉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≤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−ℏ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d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nary>
                    </m:oMath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−ℏ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600" y="2666534"/>
                <a:ext cx="9300687" cy="29533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/>
              <p14:cNvContentPartPr/>
              <p14:nvPr/>
            </p14:nvContentPartPr>
            <p14:xfrm>
              <a:off x="8737760" y="1917700"/>
              <a:ext cx="776880" cy="3106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722640" y="1902580"/>
                <a:ext cx="807120" cy="340920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Oval 15"/>
          <p:cNvSpPr/>
          <p:nvPr/>
        </p:nvSpPr>
        <p:spPr>
          <a:xfrm>
            <a:off x="2817341" y="1790700"/>
            <a:ext cx="420129" cy="43768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394049" y="1569308"/>
            <a:ext cx="2557503" cy="89903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Elbow Connector 18"/>
          <p:cNvCxnSpPr>
            <a:stCxn id="16" idx="4"/>
            <a:endCxn id="25" idx="1"/>
          </p:cNvCxnSpPr>
          <p:nvPr/>
        </p:nvCxnSpPr>
        <p:spPr>
          <a:xfrm rot="16200000" flipH="1">
            <a:off x="5294042" y="-38256"/>
            <a:ext cx="355579" cy="4888850"/>
          </a:xfrm>
          <a:prstGeom prst="bentConnector2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916256" y="2399293"/>
            <a:ext cx="2891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condensate contribution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916940" y="1824874"/>
            <a:ext cx="300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quasiparticle contribution</a:t>
            </a:r>
          </a:p>
        </p:txBody>
      </p:sp>
      <p:cxnSp>
        <p:nvCxnSpPr>
          <p:cNvPr id="29" name="Straight Arrow Connector 28"/>
          <p:cNvCxnSpPr>
            <a:stCxn id="17" idx="6"/>
            <a:endCxn id="27" idx="1"/>
          </p:cNvCxnSpPr>
          <p:nvPr/>
        </p:nvCxnSpPr>
        <p:spPr>
          <a:xfrm flipV="1">
            <a:off x="5951552" y="2009540"/>
            <a:ext cx="1965388" cy="9286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531252" y="3618847"/>
            <a:ext cx="478301" cy="48332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531253" y="4310463"/>
            <a:ext cx="478301" cy="48332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3027405" y="5619843"/>
                <a:ext cx="4397614" cy="1174489"/>
              </a:xfrm>
              <a:prstGeom prst="rect">
                <a:avLst/>
              </a:prstGeom>
              <a:ln w="25400"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Energy of the free Fermi gas at 0 K (constant)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=2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≤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p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sup>
                          </m:sSub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405" y="5619843"/>
                <a:ext cx="4397614" cy="1174489"/>
              </a:xfrm>
              <a:prstGeom prst="rect">
                <a:avLst/>
              </a:prstGeom>
              <a:blipFill>
                <a:blip r:embed="rId7"/>
                <a:stretch>
                  <a:fillRect l="-966" t="-2030" r="-276"/>
                </a:stretch>
              </a:blipFill>
              <a:ln w="25400"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Elbow Connector 25"/>
          <p:cNvCxnSpPr>
            <a:stCxn id="32" idx="2"/>
            <a:endCxn id="33" idx="1"/>
          </p:cNvCxnSpPr>
          <p:nvPr/>
        </p:nvCxnSpPr>
        <p:spPr>
          <a:xfrm rot="10800000" flipH="1" flipV="1">
            <a:off x="1531253" y="4552126"/>
            <a:ext cx="1496152" cy="1654962"/>
          </a:xfrm>
          <a:prstGeom prst="bentConnector3">
            <a:avLst>
              <a:gd name="adj1" fmla="val -15279"/>
            </a:avLst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2078776" y="4135545"/>
            <a:ext cx="8128619" cy="749799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35" idx="3"/>
            <a:endCxn id="12" idx="1"/>
          </p:cNvCxnSpPr>
          <p:nvPr/>
        </p:nvCxnSpPr>
        <p:spPr>
          <a:xfrm flipV="1">
            <a:off x="10207395" y="4510444"/>
            <a:ext cx="563853" cy="1"/>
          </a:xfrm>
          <a:prstGeom prst="straightConnector1">
            <a:avLst/>
          </a:prstGeom>
          <a:ln w="38100"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1625290" y="4839572"/>
            <a:ext cx="3456161" cy="749799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>
            <a:stCxn id="17" idx="5"/>
          </p:cNvCxnSpPr>
          <p:nvPr/>
        </p:nvCxnSpPr>
        <p:spPr>
          <a:xfrm>
            <a:off x="5577014" y="2336683"/>
            <a:ext cx="2495822" cy="295377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1" idx="3"/>
          </p:cNvCxnSpPr>
          <p:nvPr/>
        </p:nvCxnSpPr>
        <p:spPr>
          <a:xfrm>
            <a:off x="5081451" y="5214472"/>
            <a:ext cx="2980899" cy="75985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175334" y="5103855"/>
                <a:ext cx="587853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𝑞𝑝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5334" y="5103855"/>
                <a:ext cx="587853" cy="390748"/>
              </a:xfrm>
              <a:prstGeom prst="rect">
                <a:avLst/>
              </a:prstGeom>
              <a:blipFill>
                <a:blip r:embed="rId8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771248" y="4371944"/>
                <a:ext cx="3899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1248" y="4371944"/>
                <a:ext cx="389915" cy="276999"/>
              </a:xfrm>
              <a:prstGeom prst="rect">
                <a:avLst/>
              </a:prstGeom>
              <a:blipFill>
                <a:blip r:embed="rId9"/>
                <a:stretch>
                  <a:fillRect l="-14063" r="-6250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0614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  <p:bldP spid="17" grpId="0" animBg="1"/>
      <p:bldP spid="25" grpId="0"/>
      <p:bldP spid="27" grpId="0"/>
      <p:bldP spid="13" grpId="0" animBg="1"/>
      <p:bldP spid="32" grpId="0" animBg="1"/>
      <p:bldP spid="33" grpId="0" animBg="1"/>
      <p:bldP spid="35" grpId="0" animBg="1"/>
      <p:bldP spid="41" grpId="0" animBg="1"/>
      <p:bldP spid="5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energy of the system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600" y="1828800"/>
                <a:ext cx="5078570" cy="6896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828800"/>
                <a:ext cx="5078570" cy="6896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13433" y="2883877"/>
                <a:ext cx="5544018" cy="10974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For constant DOS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sub>
                        <m:sup/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1+2</m:t>
                          </m:r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ln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433" y="2883877"/>
                <a:ext cx="5544018" cy="1097480"/>
              </a:xfrm>
              <a:prstGeom prst="rect">
                <a:avLst/>
              </a:prstGeom>
              <a:blipFill>
                <a:blip r:embed="rId3"/>
                <a:stretch>
                  <a:fillRect l="-880" t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3785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New phenomenology from an old theory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4582793" cy="3796748"/>
          </a:xfrm>
          <a:prstGeom prst="rect">
            <a:avLst/>
          </a:prstGeom>
        </p:spPr>
      </p:pic>
      <p:sp>
        <p:nvSpPr>
          <p:cNvPr id="12" name="Arrow: Curved Down 11"/>
          <p:cNvSpPr/>
          <p:nvPr/>
        </p:nvSpPr>
        <p:spPr>
          <a:xfrm>
            <a:off x="3818207" y="954156"/>
            <a:ext cx="3429000" cy="731520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72" y="3166451"/>
            <a:ext cx="4310589" cy="3571232"/>
          </a:xfrm>
          <a:prstGeom prst="rect">
            <a:avLst/>
          </a:prstGeom>
        </p:spPr>
      </p:pic>
      <p:sp>
        <p:nvSpPr>
          <p:cNvPr id="14" name="Arrow: Down 13"/>
          <p:cNvSpPr/>
          <p:nvPr/>
        </p:nvSpPr>
        <p:spPr>
          <a:xfrm rot="3881466">
            <a:off x="5093914" y="3543980"/>
            <a:ext cx="289127" cy="161120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38061" y="5200749"/>
            <a:ext cx="25337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Phase transition</a:t>
            </a:r>
          </a:p>
          <a:p>
            <a:pPr algn="ctr"/>
            <a:r>
              <a:rPr lang="en-US" sz="2800" dirty="0"/>
              <a:t>temperature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80107" y="5583535"/>
            <a:ext cx="47679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DVA and G. A. Nemnes, Physica A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464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74 (2016).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DVA, Physica A 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531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121804 (2019).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DVA, arXiv:1908.06017.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E945EB-D269-4138-9F6E-8815A149E9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828800"/>
            <a:ext cx="4287204" cy="375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14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variation of the energy with the number of quasiparticles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600" y="1738364"/>
                <a:ext cx="4706930" cy="19109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𝑞𝑝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𝑞𝑝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</m:oMath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𝑞𝑝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738364"/>
                <a:ext cx="4706930" cy="19109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147679" y="1738364"/>
                <a:ext cx="2577180" cy="8046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1=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7679" y="1738364"/>
                <a:ext cx="2577180" cy="8046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102938" y="2543008"/>
                <a:ext cx="4935197" cy="8082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acc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2938" y="2543008"/>
                <a:ext cx="4935197" cy="8082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523181" y="3349203"/>
                <a:ext cx="3826176" cy="8623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3181" y="3349203"/>
                <a:ext cx="3826176" cy="8623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09600" y="3649272"/>
                <a:ext cx="4238661" cy="1259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nary>
                            </m:num>
                            <m:den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nary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649272"/>
                <a:ext cx="4238661" cy="125912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/>
          <p:cNvSpPr/>
          <p:nvPr/>
        </p:nvSpPr>
        <p:spPr>
          <a:xfrm>
            <a:off x="479113" y="2899954"/>
            <a:ext cx="4837417" cy="7493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102938" y="1738364"/>
            <a:ext cx="4879021" cy="24731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161772" y="4524531"/>
                <a:ext cx="2552750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</m:acc>
                        </m:sub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1772" y="4524531"/>
                <a:ext cx="2552750" cy="12858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ounded Rectangle 14"/>
          <p:cNvSpPr/>
          <p:nvPr/>
        </p:nvSpPr>
        <p:spPr>
          <a:xfrm>
            <a:off x="7051961" y="4508861"/>
            <a:ext cx="2672898" cy="14374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26730" y="4908399"/>
                <a:ext cx="3739742" cy="1259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nary>
                            </m:num>
                            <m:den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nary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730" y="4908399"/>
                <a:ext cx="3739742" cy="125912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/>
          <p:cNvSpPr/>
          <p:nvPr/>
        </p:nvSpPr>
        <p:spPr>
          <a:xfrm>
            <a:off x="422937" y="3649272"/>
            <a:ext cx="4742187" cy="251825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94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 animBg="1"/>
      <p:bldP spid="13" grpId="0" animBg="1"/>
      <p:bldP spid="14" grpId="0"/>
      <p:bldP spid="15" grpId="0" animBg="1"/>
      <p:bldP spid="16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Equilibrium configuration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600" y="1417638"/>
                <a:ext cx="99663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The system is in contact with a heat and particle reservoir, at temperature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and chemical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417638"/>
                <a:ext cx="9966383" cy="369332"/>
              </a:xfrm>
              <a:prstGeom prst="rect">
                <a:avLst/>
              </a:prstGeom>
              <a:blipFill>
                <a:blip r:embed="rId2"/>
                <a:stretch>
                  <a:fillRect l="-489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9600" y="1786970"/>
                <a:ext cx="77614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We calculate the partition function and we maximize it (introducing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=1/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):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786970"/>
                <a:ext cx="7761420" cy="369332"/>
              </a:xfrm>
              <a:prstGeom prst="rect">
                <a:avLst/>
              </a:prstGeom>
              <a:blipFill>
                <a:blip r:embed="rId3"/>
                <a:stretch>
                  <a:fillRect l="-62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0316" y="3809669"/>
                <a:ext cx="6443752" cy="12679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0=</m:t>
                      </m:r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ln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𝑘𝑖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</m:sub>
                                    <m:sup/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</m:acc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</m:acc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𝜖</m:t>
                                              </m:r>
                                            </m:e>
                                            <m:sub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</m:acc>
                                            </m:sub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3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nary>
                                </m:num>
                                <m:den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</m:sub>
                                    <m:sup/>
                                    <m:e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</m:acc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</m:acc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𝜖</m:t>
                                              </m:r>
                                            </m:e>
                                            <m:sub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</m:acc>
                                            </m:sub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3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nary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16" y="3809669"/>
                <a:ext cx="6443752" cy="12679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185364" y="4750989"/>
                <a:ext cx="3964547" cy="17959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</m:d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nary>
                            </m:num>
                            <m:den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nary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364" y="4750989"/>
                <a:ext cx="3964547" cy="17959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58540" y="2156302"/>
                <a:ext cx="6307304" cy="672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ln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1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540" y="2156302"/>
                <a:ext cx="6307304" cy="6722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812192" y="2980741"/>
                <a:ext cx="1319657" cy="6767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ln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192" y="2980741"/>
                <a:ext cx="1319657" cy="67672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>
            <a:stCxn id="12" idx="2"/>
            <a:endCxn id="8" idx="0"/>
          </p:cNvCxnSpPr>
          <p:nvPr/>
        </p:nvCxnSpPr>
        <p:spPr>
          <a:xfrm>
            <a:off x="3812192" y="2828537"/>
            <a:ext cx="0" cy="981132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/>
          <p:cNvSpPr/>
          <p:nvPr/>
        </p:nvSpPr>
        <p:spPr>
          <a:xfrm>
            <a:off x="6965844" y="4443656"/>
            <a:ext cx="4278805" cy="22873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88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Equilibrium configuration for constant DOS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9600" y="1417638"/>
                <a:ext cx="3964547" cy="17959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</m:d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nary>
                            </m:num>
                            <m:den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</m:acc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𝑘</m:t>
                                              </m:r>
                                            </m:e>
                                          </m:acc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nary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417638"/>
                <a:ext cx="3964547" cy="179594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293818" y="3507762"/>
                <a:ext cx="5573064" cy="319594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ad>
                                    <m:radPr>
                                      <m:degHide m:val="on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nary>
                        </m:den>
                      </m:f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rad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rad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3818" y="3507762"/>
                <a:ext cx="5573064" cy="31959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866882" y="1417638"/>
                <a:ext cx="2942922" cy="20901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acc>
                            </m:sub>
                            <m:sup/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acc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acc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nary>
                        </m:den>
                      </m:f>
                    </m:oMath>
                  </m:oMathPara>
                </a14:m>
                <a:endParaRPr lang="en-US" b="0" dirty="0"/>
              </a:p>
              <a:p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DOS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6882" y="1417638"/>
                <a:ext cx="2942922" cy="2090124"/>
              </a:xfrm>
              <a:prstGeom prst="rect">
                <a:avLst/>
              </a:prstGeom>
              <a:blipFill>
                <a:blip r:embed="rId4"/>
                <a:stretch>
                  <a:fillRect l="-4762" t="-292" b="-6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4324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at finite T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72" y="1417638"/>
            <a:ext cx="4195582" cy="3226551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954" y="1417638"/>
            <a:ext cx="3627384" cy="299347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827988" y="4644189"/>
                <a:ext cx="46606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There are solutions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/>
                  <a:t> only 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988" y="4644189"/>
                <a:ext cx="4660699" cy="369332"/>
              </a:xfrm>
              <a:prstGeom prst="rect">
                <a:avLst/>
              </a:prstGeom>
              <a:blipFill>
                <a:blip r:embed="rId4"/>
                <a:stretch>
                  <a:fillRect l="-1046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844" y="1417638"/>
            <a:ext cx="3369218" cy="279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282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 at T=0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09600" y="1417638"/>
                <a:ext cx="4776692" cy="326813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ad>
                                    <m:radPr>
                                      <m:degHide m:val="on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nary>
                        </m:den>
                      </m:f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rad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b/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rad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b/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</m:oMath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417638"/>
                <a:ext cx="4776692" cy="32681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411556" y="1417638"/>
                <a:ext cx="4452949" cy="565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≥1,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556" y="1417638"/>
                <a:ext cx="4452949" cy="5658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20247" y="2146638"/>
                <a:ext cx="3235566" cy="17893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𝑎𝑏</m:t>
                          </m:r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ra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𝑎𝑏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247" y="2146638"/>
                <a:ext cx="3235566" cy="1789336"/>
              </a:xfrm>
              <a:prstGeom prst="rect">
                <a:avLst/>
              </a:prstGeom>
              <a:blipFill>
                <a:blip r:embed="rId4"/>
                <a:stretch>
                  <a:fillRect l="-5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: Rounded Corners 9"/>
          <p:cNvSpPr/>
          <p:nvPr/>
        </p:nvSpPr>
        <p:spPr>
          <a:xfrm>
            <a:off x="5905500" y="2870200"/>
            <a:ext cx="3350313" cy="106577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239718" y="3218421"/>
                <a:ext cx="603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≶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9718" y="3218421"/>
                <a:ext cx="603050" cy="369332"/>
              </a:xfrm>
              <a:prstGeom prst="rect">
                <a:avLst/>
              </a:prstGeom>
              <a:blipFill>
                <a:blip r:embed="rId5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9411973" y="4161933"/>
                <a:ext cx="1254318" cy="346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1973" y="4161933"/>
                <a:ext cx="1254318" cy="346313"/>
              </a:xfrm>
              <a:prstGeom prst="rect">
                <a:avLst/>
              </a:prstGeom>
              <a:blipFill>
                <a:blip r:embed="rId6"/>
                <a:stretch>
                  <a:fillRect l="-3883" r="-3883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905500" y="3935974"/>
                <a:ext cx="3506473" cy="11445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500" y="3935974"/>
                <a:ext cx="3506473" cy="11445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185907" y="4685777"/>
                <a:ext cx="2622385" cy="580928"/>
              </a:xfrm>
              <a:prstGeom prst="rect">
                <a:avLst/>
              </a:prstGeom>
              <a:noFill/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ra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5907" y="4685777"/>
                <a:ext cx="2622385" cy="58092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: Rounded Corners 20"/>
          <p:cNvSpPr/>
          <p:nvPr/>
        </p:nvSpPr>
        <p:spPr>
          <a:xfrm>
            <a:off x="7463555" y="3935974"/>
            <a:ext cx="1948418" cy="11445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7216243" y="5581521"/>
                <a:ext cx="2443041" cy="369332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−4&gt;0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6243" y="5581521"/>
                <a:ext cx="244304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>
            <a:stCxn id="21" idx="2"/>
            <a:endCxn id="22" idx="0"/>
          </p:cNvCxnSpPr>
          <p:nvPr/>
        </p:nvCxnSpPr>
        <p:spPr>
          <a:xfrm>
            <a:off x="8437764" y="5080518"/>
            <a:ext cx="0" cy="501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8" idx="3"/>
          </p:cNvCxnSpPr>
          <p:nvPr/>
        </p:nvCxnSpPr>
        <p:spPr>
          <a:xfrm flipH="1">
            <a:off x="4808292" y="4231640"/>
            <a:ext cx="1097208" cy="744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2954191" y="5455617"/>
                <a:ext cx="1859034" cy="276999"/>
              </a:xfrm>
              <a:prstGeom prst="rect">
                <a:avLst/>
              </a:prstGeom>
              <a:noFill/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191" y="5455617"/>
                <a:ext cx="1859034" cy="276999"/>
              </a:xfrm>
              <a:prstGeom prst="rect">
                <a:avLst/>
              </a:prstGeom>
              <a:blipFill>
                <a:blip r:embed="rId10"/>
                <a:stretch>
                  <a:fillRect l="-1954" b="-14894"/>
                </a:stretch>
              </a:blipFill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/>
          <p:cNvCxnSpPr>
            <a:endCxn id="32" idx="3"/>
          </p:cNvCxnSpPr>
          <p:nvPr/>
        </p:nvCxnSpPr>
        <p:spPr>
          <a:xfrm flipH="1">
            <a:off x="4813225" y="4874689"/>
            <a:ext cx="1098587" cy="719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603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3" grpId="0"/>
      <p:bldP spid="4" grpId="0"/>
      <p:bldP spid="10" grpId="0" animBg="1"/>
      <p:bldP spid="14" grpId="0"/>
      <p:bldP spid="17" grpId="0"/>
      <p:bldP spid="20" grpId="0"/>
      <p:bldP spid="18" grpId="0" animBg="1"/>
      <p:bldP spid="21" grpId="0" animBg="1"/>
      <p:bldP spid="22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at T=0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348" y="1418590"/>
            <a:ext cx="3178421" cy="26332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125" y="1417638"/>
            <a:ext cx="3178421" cy="26332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70885" y="1253307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Quasiparticle imbalance</a:t>
            </a:r>
          </a:p>
        </p:txBody>
      </p:sp>
      <p:cxnSp>
        <p:nvCxnSpPr>
          <p:cNvPr id="13" name="Straight Arrow Connector 12"/>
          <p:cNvCxnSpPr>
            <a:endCxn id="9" idx="1"/>
          </p:cNvCxnSpPr>
          <p:nvPr/>
        </p:nvCxnSpPr>
        <p:spPr>
          <a:xfrm>
            <a:off x="6882063" y="2731168"/>
            <a:ext cx="822062" cy="3098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85864" y="1263315"/>
                <a:ext cx="34074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Two solutions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even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864" y="1263315"/>
                <a:ext cx="3407471" cy="369332"/>
              </a:xfrm>
              <a:prstGeom prst="rect">
                <a:avLst/>
              </a:prstGeom>
              <a:blipFill>
                <a:blip r:embed="rId4"/>
                <a:stretch>
                  <a:fillRect l="-161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9" y="1263315"/>
            <a:ext cx="3409083" cy="27875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620" y="4047796"/>
            <a:ext cx="2933876" cy="23471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2" y="4047796"/>
            <a:ext cx="2849196" cy="24066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421" y="4018044"/>
            <a:ext cx="2923881" cy="2406603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cxnSpLocks/>
            <a:stCxn id="14" idx="3"/>
            <a:endCxn id="10" idx="1"/>
          </p:cNvCxnSpPr>
          <p:nvPr/>
        </p:nvCxnSpPr>
        <p:spPr>
          <a:xfrm flipV="1">
            <a:off x="7074496" y="5221346"/>
            <a:ext cx="725925" cy="1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463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523A1-16CE-4204-8B98-6B9259F53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results at finite temperatures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7A505C-30D0-4D02-98DE-7B956939C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419EB6-4AE2-4F4A-BEE1-D1C1F48C4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798639-F7D1-49BF-9BED-0421BC6BF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C070C62-BE38-41D6-9D29-FC61D94ECF6B}"/>
                  </a:ext>
                </a:extLst>
              </p:cNvPr>
              <p:cNvSpPr txBox="1"/>
              <p:nvPr/>
            </p:nvSpPr>
            <p:spPr>
              <a:xfrm>
                <a:off x="254091" y="1598096"/>
                <a:ext cx="4809265" cy="18443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br>
                  <a:rPr lang="en-US" b="1" dirty="0"/>
                </a:br>
                <a:endParaRPr lang="en-US" b="1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b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𝐑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b="1" i="0" smtClean="0">
                                              <a:latin typeface="Cambria Math" panose="02040503050406030204" pitchFamily="18" charset="0"/>
                                            </a:rPr>
                                            <m:t>𝐤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b="1" i="0" smtClean="0">
                                              <a:latin typeface="Cambria Math" panose="02040503050406030204" pitchFamily="18" charset="0"/>
                                            </a:rPr>
                                            <m:t>𝐤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−3</m:t>
                                      </m:r>
                                    </m:sup>
                                  </m:sSubSup>
                                </m:e>
                              </m:nary>
                            </m:num>
                            <m:den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b="1" i="0" smtClean="0">
                                              <a:latin typeface="Cambria Math" panose="02040503050406030204" pitchFamily="18" charset="0"/>
                                            </a:rPr>
                                            <m:t>𝐤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b="1" i="0" smtClean="0">
                                              <a:latin typeface="Cambria Math" panose="02040503050406030204" pitchFamily="18" charset="0"/>
                                            </a:rPr>
                                            <m:t>𝐤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</a:rPr>
                                        <m:t>𝐤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−3</m:t>
                                      </m:r>
                                    </m:sup>
                                  </m:sSubSup>
                                </m:e>
                              </m:nary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C070C62-BE38-41D6-9D29-FC61D94EC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91" y="1598096"/>
                <a:ext cx="4809265" cy="18443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D9D4A4-EFDB-4C71-9B9F-1AAFCCA21AE5}"/>
                  </a:ext>
                </a:extLst>
              </p:cNvPr>
              <p:cNvSpPr txBox="1"/>
              <p:nvPr/>
            </p:nvSpPr>
            <p:spPr>
              <a:xfrm>
                <a:off x="859448" y="4577320"/>
                <a:ext cx="3598549" cy="2143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−ℏ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1−2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</m:nary>
                    </m:oMath>
                  </m:oMathPara>
                </a14:m>
                <a:br>
                  <a:rPr lang="en-US" b="0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−ℏ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ℏ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p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1−2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sub>
                                </m:sSub>
                              </m:e>
                            </m:d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nary>
                      </m:num>
                      <m:den>
                        <m:nary>
                          <m:nary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−ℏ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ℏ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sup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1−2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nary>
                      </m:den>
                    </m:f>
                  </m:oMath>
                </a14:m>
                <a:br>
                  <a:rPr lang="en-US" b="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𝜇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sub>
                                          </m:s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</m:d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𝐹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D9D4A4-EFDB-4C71-9B9F-1AAFCCA21A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448" y="4577320"/>
                <a:ext cx="3598549" cy="21432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AD55970-2151-44D7-A929-2512919FDCB4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flipH="1">
            <a:off x="2658723" y="3442447"/>
            <a:ext cx="1" cy="1134873"/>
          </a:xfrm>
          <a:prstGeom prst="straightConnector1">
            <a:avLst/>
          </a:prstGeom>
          <a:ln w="508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72DC14E6-86F8-4FE0-96D3-48C6A85178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768" y="1228646"/>
            <a:ext cx="2949587" cy="25832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A67C9CC-DDD0-4010-B03C-F45CFAC929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613" y="3849046"/>
            <a:ext cx="3239899" cy="28375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45B8330-274F-44E4-990A-2118E84212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23335"/>
            <a:ext cx="2949587" cy="25530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4468306-D2E1-4781-8E40-57120B543B4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4192485"/>
            <a:ext cx="2886632" cy="252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428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7C47BD0-C3E8-4B97-8FFD-F85749225A2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Two solutions even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7C47BD0-C3E8-4B97-8FFD-F85749225A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79" b="-1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591920-1CF4-4BD9-96A1-9F2C68BEF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DE1028-8FE7-4D24-85B2-F7AB1183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DE810F-8A4F-436A-92E7-6C7E3948F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CAA8F0-1387-4463-930A-7C981251A82B}"/>
                  </a:ext>
                </a:extLst>
              </p:cNvPr>
              <p:cNvSpPr txBox="1"/>
              <p:nvPr/>
            </p:nvSpPr>
            <p:spPr>
              <a:xfrm>
                <a:off x="609600" y="1828800"/>
                <a:ext cx="7563994" cy="451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lim</m:t>
                          </m:r>
                        </m:e>
                        <m:li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lim>
                      </m:limLow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CAA8F0-1387-4463-930A-7C981251A8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828800"/>
                <a:ext cx="7563994" cy="451277"/>
              </a:xfrm>
              <a:prstGeom prst="rect">
                <a:avLst/>
              </a:prstGeom>
              <a:blipFill>
                <a:blip r:embed="rId3"/>
                <a:stretch>
                  <a:fillRect b="-1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388960E5-AA3F-4845-B860-78906EE30F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47" y="2944811"/>
            <a:ext cx="4154544" cy="3638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DF522D-8B0B-4F0C-901D-C9BC1FD9C9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944811"/>
            <a:ext cx="4272366" cy="374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07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87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differentiate between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, the center of the free-particle energy interval in which the pairing interaction is manifested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dirty="0"/>
                  <a:t>), and the chemical potential of the system, which is determined by the external conditions.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dirty="0"/>
                  <a:t>, the results differ quantitatively and qualitatively from the BCS results:</a:t>
                </a:r>
              </a:p>
              <a:p>
                <a:pPr lvl="1"/>
                <a:r>
                  <a:rPr lang="en-US" dirty="0"/>
                  <a:t>first order superconductor-normal metal phase transition</a:t>
                </a:r>
              </a:p>
              <a:p>
                <a:pPr lvl="1"/>
                <a:r>
                  <a:rPr lang="en-US" dirty="0"/>
                  <a:t>quasiparticle imbalance in equilibrium</a:t>
                </a:r>
              </a:p>
              <a:p>
                <a:pPr lvl="1"/>
                <a:r>
                  <a:rPr lang="en-US" dirty="0"/>
                  <a:t>formation of a structure like the superconducting dome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, the superconducting phase does not exist.</a:t>
                </a:r>
              </a:p>
              <a:p>
                <a:r>
                  <a:rPr lang="en-US" dirty="0"/>
                  <a:t>There are two solutions for the energy gap equation, even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81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/>
              <a:t>Motivation</a:t>
            </a:r>
          </a:p>
          <a:p>
            <a:r>
              <a:rPr lang="en-US" dirty="0"/>
              <a:t>Background</a:t>
            </a:r>
          </a:p>
          <a:p>
            <a:r>
              <a:rPr lang="en-US" dirty="0"/>
              <a:t>Equilibrium distribution of the system in contact with a reservoir</a:t>
            </a:r>
          </a:p>
          <a:p>
            <a:r>
              <a:rPr lang="en-US" dirty="0"/>
              <a:t>Conclusions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46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E2D4DE-5039-4B1F-A024-2CDBA3A8C9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4091" y="4231640"/>
            <a:ext cx="10363200" cy="612648"/>
          </a:xfrm>
        </p:spPr>
        <p:txBody>
          <a:bodyPr>
            <a:normAutofit/>
          </a:bodyPr>
          <a:lstStyle/>
          <a:p>
            <a:r>
              <a:rPr lang="en-US" sz="2000" dirty="0"/>
              <a:t>Nature </a:t>
            </a:r>
            <a:r>
              <a:rPr lang="en-US" sz="2000" b="1" dirty="0"/>
              <a:t>569</a:t>
            </a:r>
            <a:r>
              <a:rPr lang="en-US" sz="2000" dirty="0"/>
              <a:t>, 528 (2019).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26353B-5A00-465C-818F-A0C891CEE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F02F2-A364-44B7-851B-762AA12CB2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6A0E65-5256-4EAF-B003-CA527506E76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271D06-FC35-492C-803E-C42CAF684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1" y="609600"/>
            <a:ext cx="10582835" cy="327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03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fractional exclusion statistics (FES)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FES is a generalization of the Pauli exclusion principle, pioneered by</a:t>
            </a:r>
          </a:p>
          <a:p>
            <a:pPr lvl="1"/>
            <a:r>
              <a:rPr lang="nn-NO" dirty="0"/>
              <a:t>F. D. M. Haldane, Phys. Rev. Lett. </a:t>
            </a:r>
            <a:r>
              <a:rPr lang="nn-NO" b="1" dirty="0"/>
              <a:t>67</a:t>
            </a:r>
            <a:r>
              <a:rPr lang="nn-NO" dirty="0"/>
              <a:t>, 937 (1991).</a:t>
            </a:r>
          </a:p>
          <a:p>
            <a:pPr lvl="1"/>
            <a:r>
              <a:rPr lang="en-US" dirty="0"/>
              <a:t>Y.-S. Wu, Phys. Rev. Lett. </a:t>
            </a:r>
            <a:r>
              <a:rPr lang="en-US" b="1" dirty="0"/>
              <a:t>73</a:t>
            </a:r>
            <a:r>
              <a:rPr lang="en-US" dirty="0"/>
              <a:t>, 922 (1994).</a:t>
            </a:r>
          </a:p>
          <a:p>
            <a:pPr lvl="1"/>
            <a:r>
              <a:rPr lang="en-US" dirty="0"/>
              <a:t>S. B. </a:t>
            </a:r>
            <a:r>
              <a:rPr lang="en-US" dirty="0" err="1"/>
              <a:t>Isakov</a:t>
            </a:r>
            <a:r>
              <a:rPr lang="en-US" dirty="0"/>
              <a:t>, Phys. Rev. Lett. </a:t>
            </a:r>
            <a:r>
              <a:rPr lang="en-US" b="1" dirty="0"/>
              <a:t>73</a:t>
            </a:r>
            <a:r>
              <a:rPr lang="en-US" dirty="0"/>
              <a:t>, 2150 (1994).</a:t>
            </a:r>
          </a:p>
          <a:p>
            <a:r>
              <a:rPr lang="en-US" dirty="0"/>
              <a:t>This is a method to describe interacting particle systems as ideal gases, by assimilating the interaction into the statistics</a:t>
            </a:r>
          </a:p>
          <a:p>
            <a:pPr lvl="1"/>
            <a:r>
              <a:rPr lang="en-US" dirty="0"/>
              <a:t>DVA, Phys. Lett. A </a:t>
            </a:r>
            <a:r>
              <a:rPr lang="en-US" b="1" dirty="0"/>
              <a:t>372</a:t>
            </a:r>
            <a:r>
              <a:rPr lang="en-US" dirty="0"/>
              <a:t>, 5745 (2008).</a:t>
            </a:r>
          </a:p>
          <a:p>
            <a:pPr lvl="1"/>
            <a:r>
              <a:rPr lang="en-US" dirty="0"/>
              <a:t>DVA, EPL </a:t>
            </a:r>
            <a:r>
              <a:rPr lang="en-US" b="1" dirty="0"/>
              <a:t>87</a:t>
            </a:r>
            <a:r>
              <a:rPr lang="en-US" dirty="0"/>
              <a:t>, 60009 (2009).</a:t>
            </a:r>
          </a:p>
          <a:p>
            <a:pPr lvl="1"/>
            <a:r>
              <a:rPr lang="fr-FR" dirty="0"/>
              <a:t>DVA, Phys. </a:t>
            </a:r>
            <a:r>
              <a:rPr lang="fr-FR" dirty="0" err="1"/>
              <a:t>Scr</a:t>
            </a:r>
            <a:r>
              <a:rPr lang="fr-FR" dirty="0"/>
              <a:t>. </a:t>
            </a:r>
            <a:r>
              <a:rPr lang="fr-FR" b="1" dirty="0"/>
              <a:t>2012</a:t>
            </a:r>
            <a:r>
              <a:rPr lang="fr-FR" dirty="0"/>
              <a:t>, 014079 (2012).</a:t>
            </a:r>
            <a:endParaRPr lang="en-US" dirty="0"/>
          </a:p>
          <a:p>
            <a:pPr lvl="1"/>
            <a:r>
              <a:rPr lang="en-US" dirty="0"/>
              <a:t>DVA, G.A. Nemnes, and F. Gulminelli, Phys. Rev. E, 88, 042150 (2013).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Crete, ICNFP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68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1: the Fermi liquid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26.08.2019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i-FI"/>
              <a:t>Crete, ICNFP 2019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7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151595" y="1246853"/>
                <a:ext cx="4557080" cy="10303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sz="24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𝑖𝑗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595" y="1246853"/>
                <a:ext cx="4557080" cy="10303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609600" y="1531194"/>
            <a:ext cx="3541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Total energy of the system: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09600" y="2200829"/>
                <a:ext cx="8686800" cy="9885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𝑍</m:t>
                          </m:r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=−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func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+(1−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  <m:func>
                                    <m:funcPr>
                                      <m:ctrlP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(1−</m:t>
                                      </m:r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)</m:t>
                                      </m:r>
                                    </m:e>
                                  </m:func>
                                </m:e>
                              </m:d>
                            </m:e>
                          </m:nary>
                        </m:e>
                      </m:func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𝛽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</m:d>
                    </m:oMath>
                  </m:oMathPara>
                </a14:m>
                <a:endParaRPr lang="en-US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200829"/>
                <a:ext cx="8686800" cy="9885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652360" y="3972561"/>
                <a:ext cx="4601280" cy="2556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</m:e>
                      </m:d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𝛽</m:t>
                                  </m:r>
                                  <m:d>
                                    <m:dPr>
                                      <m:ctrlP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24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4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  <m:t>𝜖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𝐿</m:t>
                                          </m:r>
                                        </m:sup>
                                      </m:sSubSup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𝜇</m:t>
                                      </m:r>
                                    </m:e>
                                  </m:d>
                                </m:sup>
                              </m:sSup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𝜖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𝐿</m:t>
                          </m:r>
                        </m:sup>
                      </m:sSubSup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≡</m:t>
                      </m:r>
                      <m:f>
                        <m:f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  <m:oMath xmlns:m="http://schemas.openxmlformats.org/officeDocument/2006/math"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𝛽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24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Sup>
                                                <m:sSubSupPr>
                                                  <m:ctrlPr>
                                                    <a:rPr lang="en-US" sz="24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acc>
                                                    <m:accPr>
                                                      <m:chr m:val="̃"/>
                                                      <m:ctrlPr>
                                                        <a:rPr lang="en-US" sz="2400" i="1">
                                                          <a:solidFill>
                                                            <a:prstClr val="black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en-US" sz="2400" i="1">
                                                          <a:solidFill>
                                                            <a:prstClr val="black"/>
                                                          </a:solidFill>
                                                          <a:latin typeface="Cambria Math"/>
                                                        </a:rPr>
                                                        <m:t>𝜖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en-US" sz="24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240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𝐿</m:t>
                                                  </m:r>
                                                </m:sup>
                                              </m:sSubSup>
                                              <m:r>
                                                <a:rPr lang="en-US" sz="24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sz="240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/>
                                                </a:rPr>
                                                <m:t>𝜇</m:t>
                                              </m:r>
                                            </m:e>
                                          </m:d>
                                        </m:sup>
                                      </m:sSup>
                                      <m:r>
                                        <a:rPr lang="en-US" sz="2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US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2360" y="3972561"/>
                <a:ext cx="4601280" cy="25560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479246" y="3284773"/>
            <a:ext cx="2473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maximization of </a:t>
            </a:r>
            <a:r>
              <a:rPr lang="en-US" sz="2400" i="1" dirty="0">
                <a:solidFill>
                  <a:schemeClr val="bg2">
                    <a:lumMod val="50000"/>
                  </a:schemeClr>
                </a:solidFill>
              </a:rPr>
              <a:t>Z</a:t>
            </a:r>
          </a:p>
        </p:txBody>
      </p:sp>
      <p:cxnSp>
        <p:nvCxnSpPr>
          <p:cNvPr id="17" name="Straight Arrow Connector 16"/>
          <p:cNvCxnSpPr>
            <a:cxnSpLocks/>
            <a:stCxn id="13" idx="2"/>
            <a:endCxn id="15" idx="0"/>
          </p:cNvCxnSpPr>
          <p:nvPr/>
        </p:nvCxnSpPr>
        <p:spPr>
          <a:xfrm>
            <a:off x="4953000" y="3189369"/>
            <a:ext cx="0" cy="783192"/>
          </a:xfrm>
          <a:prstGeom prst="straightConnector1">
            <a:avLst/>
          </a:prstGeom>
          <a:ln w="254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7290908" y="3746438"/>
                <a:ext cx="3717360" cy="2665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Quasiparticle energy:</a:t>
                </a:r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400" i="1">
                          <a:latin typeface="Cambria Math"/>
                        </a:rPr>
                        <m:t>≡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 dirty="0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 dirty="0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 dirty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40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𝑖𝑗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0908" y="3746438"/>
                <a:ext cx="3717360" cy="2665217"/>
              </a:xfrm>
              <a:prstGeom prst="rect">
                <a:avLst/>
              </a:prstGeom>
              <a:blipFill>
                <a:blip r:embed="rId6"/>
                <a:stretch>
                  <a:fillRect l="-2459" t="-18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8879840" y="5415280"/>
            <a:ext cx="1889760" cy="996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48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standard procedure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i-FI"/>
              <a:t>Crete, ICNFP 2019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8</a:t>
            </a:fld>
            <a:endParaRPr kumimoji="0"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676400" y="1600201"/>
                <a:ext cx="8725402" cy="47899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240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𝜕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𝐿</m:t>
                                  </m:r>
                                </m:sup>
                              </m:sSubSup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</m:e>
                      </m:nary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𝛽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𝐿</m:t>
                                  </m:r>
                                </m:sup>
                              </m:sSubSup>
                              <m:r>
                                <a:rPr lang="en-US" sz="2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𝛽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(</m:t>
                                      </m:r>
                                      <m:sSubSup>
                                        <m:sSubSup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400" i="1">
                                                  <a:latin typeface="Cambria Math"/>
                                                </a:rPr>
                                                <m:t>𝜖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𝐿</m:t>
                                          </m:r>
                                        </m:sup>
                                      </m:sSubSup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𝜇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)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𝛽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𝐿</m:t>
                                  </m:r>
                                </m:sup>
                              </m:sSubSup>
                              <m:r>
                                <a:rPr lang="en-US" sz="2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𝜕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𝐿</m:t>
                                  </m:r>
                                </m:sup>
                              </m:sSubSup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𝜕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/>
                                </a:rPr>
                                <m:t>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Similarly,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𝜕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i="1">
                              <a:latin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𝜕𝜇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𝛽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𝛽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𝐿</m:t>
                                  </m:r>
                                </m:sup>
                              </m:sSubSup>
                              <m:r>
                                <a:rPr lang="en-US" sz="2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𝛽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(</m:t>
                                      </m:r>
                                      <m:sSubSup>
                                        <m:sSubSup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400" i="1">
                                                  <a:latin typeface="Cambria Math"/>
                                                </a:rPr>
                                                <m:t>𝜖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𝐿</m:t>
                                          </m:r>
                                        </m:sup>
                                      </m:sSubSup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𝜇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)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1−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𝜕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/>
                                    </a:rPr>
                                    <m:t>𝐿</m:t>
                                  </m:r>
                                </m:sup>
                              </m:sSubSup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𝜕𝜇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1600201"/>
                <a:ext cx="8725402" cy="4789901"/>
              </a:xfrm>
              <a:prstGeom prst="rect">
                <a:avLst/>
              </a:prstGeom>
              <a:blipFill>
                <a:blip r:embed="rId2"/>
                <a:stretch>
                  <a:fillRect l="-1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1676400" y="3505200"/>
            <a:ext cx="88392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676400" y="5029200"/>
            <a:ext cx="88392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79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gas of </a:t>
            </a:r>
            <a:r>
              <a:rPr lang="en-US" dirty="0" err="1"/>
              <a:t>quasiparticles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26.08.2019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i-FI"/>
              <a:t>Crete, ICNFP 2019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CA15C064-DD44-4CAC-873E-2D1F54821676}" type="slidenum">
              <a:rPr kumimoji="0" lang="en-US" smtClean="0"/>
              <a:pPr eaLnBrk="1" latinLnBrk="0" hangingPunct="1"/>
              <a:t>9</a:t>
            </a:fld>
            <a:endParaRPr kumimoji="0"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81200" y="1371601"/>
                <a:ext cx="2619114" cy="587725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𝜖</m:t>
                              </m:r>
                            </m:e>
                          </m:acc>
                        </m:e>
                        <m:sub>
                          <m:r>
                            <a:rPr lang="en-US" sz="2800" i="1" dirty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i="1" dirty="0">
                          <a:latin typeface="Cambria Math"/>
                        </a:rPr>
                        <m:t>≡</m:t>
                      </m:r>
                      <m:sSub>
                        <m:sSubPr>
                          <m:ctrlPr>
                            <a:rPr lang="en-US" sz="2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 dirty="0">
                                  <a:latin typeface="Cambria Math"/>
                                </a:rPr>
                                <m:t>𝜖</m:t>
                              </m:r>
                            </m:e>
                          </m:acc>
                        </m:e>
                        <m:sub>
                          <m:r>
                            <a:rPr lang="en-US" sz="2800" i="1" dirty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i="1" dirty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2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dirty="0">
                              <a:latin typeface="Cambria Math"/>
                            </a:rPr>
                            <m:t>𝜖</m:t>
                          </m:r>
                        </m:e>
                        <m:sub>
                          <m:r>
                            <a:rPr lang="en-US" sz="2800" i="1" dirty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i="1" dirty="0">
                          <a:latin typeface="Cambria Math"/>
                        </a:rPr>
                        <m:t>,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 dirty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800" i="1" dirty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sz="2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1371601"/>
                <a:ext cx="2619114" cy="5877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981200" y="1954090"/>
                <a:ext cx="4172489" cy="22353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𝜕</m:t>
                          </m:r>
                          <m:r>
                            <a:rPr lang="en-US" sz="2800" i="1">
                              <a:latin typeface="Cambria Math"/>
                            </a:rPr>
                            <m:t>𝐸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𝜖</m:t>
                              </m:r>
                            </m:e>
                          </m:acc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i="1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𝜕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sz="2800" i="1">
                          <a:latin typeface="Cambria Math"/>
                          <a:ea typeface="Cambria Math"/>
                        </a:rPr>
                        <m:t>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𝜖</m:t>
                              </m:r>
                            </m:e>
                          </m:acc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1954090"/>
                <a:ext cx="4172489" cy="22353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391401" y="1260032"/>
                <a:ext cx="3224729" cy="2922147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𝐸</m:t>
                              </m:r>
                            </m:e>
                            <m:sup/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𝜕</m:t>
                                      </m:r>
                                      <m:acc>
                                        <m:accPr>
                                          <m:chr m:val="̃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  <m:sup/>
                                  </m:sSubSup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𝜕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/>
                              </m:sSubSup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𝜕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𝐸</m:t>
                              </m:r>
                            </m:e>
                            <m:sup/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𝜕𝜇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𝜕</m:t>
                                      </m:r>
                                      <m:acc>
                                        <m:accPr>
                                          <m:chr m:val="̃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𝜖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  <m:sup/>
                                  </m:sSubSup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𝜕𝜇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𝜖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/>
                              </m:sSubSup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𝜕𝜇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</m:e>
                      </m:nary>
                    </m:oMath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𝜕𝜇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𝜕𝜇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401" y="1260032"/>
                <a:ext cx="3224729" cy="29221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810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0</TotalTime>
  <Words>1213</Words>
  <Application>Microsoft Office PowerPoint</Application>
  <PresentationFormat>Widescreen</PresentationFormat>
  <Paragraphs>252</Paragraphs>
  <Slides>29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Cambria</vt:lpstr>
      <vt:lpstr>Cambria Math</vt:lpstr>
      <vt:lpstr>Euphemia</vt:lpstr>
      <vt:lpstr>Adjacency</vt:lpstr>
      <vt:lpstr>Multiple solutions for the quasiparticle populations in BCS superconductors</vt:lpstr>
      <vt:lpstr>New phenomenology from an old theory</vt:lpstr>
      <vt:lpstr>Outline</vt:lpstr>
      <vt:lpstr>Motivation</vt:lpstr>
      <vt:lpstr>PowerPoint Presentation</vt:lpstr>
      <vt:lpstr>Applications of fractional exclusion statistics (FES)</vt:lpstr>
      <vt:lpstr>Example 1: the Fermi liquid</vt:lpstr>
      <vt:lpstr>The standard procedure</vt:lpstr>
      <vt:lpstr>General gas of quasiparticles</vt:lpstr>
      <vt:lpstr>Background</vt:lpstr>
      <vt:lpstr>The BCS model</vt:lpstr>
      <vt:lpstr>The BCS model</vt:lpstr>
      <vt:lpstr>Eigenvectors of the model Hamiltonian and the gap equation</vt:lpstr>
      <vt:lpstr>Energy bands and models of pairing potentials</vt:lpstr>
      <vt:lpstr>Applications in nuclear physics</vt:lpstr>
      <vt:lpstr>Equilibrium distribution of the system in contact with a reservoir</vt:lpstr>
      <vt:lpstr>The total number of particles</vt:lpstr>
      <vt:lpstr>The energy of the system</vt:lpstr>
      <vt:lpstr>The energy of the system</vt:lpstr>
      <vt:lpstr>The variation of the energy with the number of quasiparticles</vt:lpstr>
      <vt:lpstr>Equilibrium configuration</vt:lpstr>
      <vt:lpstr>Equilibrium configuration for constant DOS</vt:lpstr>
      <vt:lpstr>Results at finite T</vt:lpstr>
      <vt:lpstr>Calculations at T=0</vt:lpstr>
      <vt:lpstr>Results at T=0</vt:lpstr>
      <vt:lpstr>Multiple results at finite temperatures</vt:lpstr>
      <vt:lpstr>Two solutions even when μ_R=μ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2015-07-22T10:40:06Z</dcterms:created>
  <dcterms:modified xsi:type="dcterms:W3CDTF">2019-08-26T09:58:02Z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