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2" r:id="rId4"/>
    <p:sldId id="281" r:id="rId5"/>
    <p:sldId id="283" r:id="rId6"/>
    <p:sldId id="284" r:id="rId7"/>
    <p:sldId id="285" r:id="rId8"/>
    <p:sldId id="286" r:id="rId9"/>
    <p:sldId id="289" r:id="rId10"/>
    <p:sldId id="288" r:id="rId11"/>
    <p:sldId id="260" r:id="rId12"/>
    <p:sldId id="261" r:id="rId13"/>
    <p:sldId id="262" r:id="rId14"/>
    <p:sldId id="263" r:id="rId15"/>
    <p:sldId id="264" r:id="rId16"/>
    <p:sldId id="265" r:id="rId17"/>
    <p:sldId id="268" r:id="rId18"/>
    <p:sldId id="269" r:id="rId19"/>
    <p:sldId id="270" r:id="rId20"/>
    <p:sldId id="278" r:id="rId21"/>
    <p:sldId id="279" r:id="rId22"/>
    <p:sldId id="280" r:id="rId23"/>
    <p:sldId id="258" r:id="rId24"/>
    <p:sldId id="290" r:id="rId25"/>
    <p:sldId id="291" r:id="rId26"/>
    <p:sldId id="295" r:id="rId27"/>
    <p:sldId id="292" r:id="rId28"/>
    <p:sldId id="294" r:id="rId29"/>
    <p:sldId id="293" r:id="rId30"/>
    <p:sldId id="297" r:id="rId31"/>
    <p:sldId id="29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7" d="100"/>
          <a:sy n="77" d="100"/>
        </p:scale>
        <p:origin x="-616"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fld id="{68E91A55-8D99-4F23-BE91-0244575D9AC9}" type="datetimeFigureOut">
              <a:rPr lang="en-US" smtClean="0"/>
              <a:t>8/22/2019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28142438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68E91A55-8D99-4F23-BE91-0244575D9AC9}" type="datetimeFigureOut">
              <a:rPr lang="en-US" smtClean="0"/>
              <a:t>8/22/2019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2070586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68E91A55-8D99-4F23-BE91-0244575D9AC9}" type="datetimeFigureOut">
              <a:rPr lang="en-US" smtClean="0"/>
              <a:t>8/22/2019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8185325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p>
            <a:r>
              <a:rPr lang="it-IT" smtClean="0"/>
              <a:t>Fare clic per modificare lo stile del titolo</a:t>
            </a:r>
            <a:endParaRPr lang="en-US"/>
          </a:p>
        </p:txBody>
      </p:sp>
      <p:sp>
        <p:nvSpPr>
          <p:cNvPr id="3" name="Segnaposto testo 2"/>
          <p:cNvSpPr>
            <a:spLocks noGrp="1"/>
          </p:cNvSpPr>
          <p:nvPr>
            <p:ph type="body" sz="half" idx="1"/>
          </p:nvPr>
        </p:nvSpPr>
        <p:spPr>
          <a:xfrm>
            <a:off x="457200" y="1600200"/>
            <a:ext cx="4038600" cy="45259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600200"/>
            <a:ext cx="4038600" cy="45259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A82D3377-F759-4C1A-BC40-3E6720B93127}" type="slidenum">
              <a:rPr lang="it-IT"/>
              <a:pPr>
                <a:defRPr/>
              </a:pPr>
              <a:t>‹N›</a:t>
            </a:fld>
            <a:endParaRPr lang="it-IT"/>
          </a:p>
        </p:txBody>
      </p:sp>
    </p:spTree>
    <p:extLst>
      <p:ext uri="{BB962C8B-B14F-4D97-AF65-F5344CB8AC3E}">
        <p14:creationId xmlns:p14="http://schemas.microsoft.com/office/powerpoint/2010/main" val="2902668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olo, testo e 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p>
            <a:r>
              <a:rPr lang="it-IT" smtClean="0"/>
              <a:t>Fare clic per modificare lo stile del titolo</a:t>
            </a:r>
            <a:endParaRPr lang="en-US"/>
          </a:p>
        </p:txBody>
      </p:sp>
      <p:sp>
        <p:nvSpPr>
          <p:cNvPr id="3" name="Segnaposto testo 2"/>
          <p:cNvSpPr>
            <a:spLocks noGrp="1"/>
          </p:cNvSpPr>
          <p:nvPr>
            <p:ph type="body" sz="half" idx="1"/>
          </p:nvPr>
        </p:nvSpPr>
        <p:spPr>
          <a:xfrm>
            <a:off x="457200" y="1600200"/>
            <a:ext cx="4038600" cy="45259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quarter" idx="2"/>
          </p:nvPr>
        </p:nvSpPr>
        <p:spPr>
          <a:xfrm>
            <a:off x="4648200" y="1600200"/>
            <a:ext cx="4038600" cy="21859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contenuto 4"/>
          <p:cNvSpPr>
            <a:spLocks noGrp="1"/>
          </p:cNvSpPr>
          <p:nvPr>
            <p:ph sz="quarter" idx="3"/>
          </p:nvPr>
        </p:nvSpPr>
        <p:spPr>
          <a:xfrm>
            <a:off x="4648200" y="3938588"/>
            <a:ext cx="4038600" cy="218757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it-IT"/>
          </a:p>
        </p:txBody>
      </p:sp>
      <p:sp>
        <p:nvSpPr>
          <p:cNvPr id="7" name="Rectangle 5"/>
          <p:cNvSpPr>
            <a:spLocks noGrp="1" noChangeArrowheads="1"/>
          </p:cNvSpPr>
          <p:nvPr>
            <p:ph type="ftr" sz="quarter" idx="11"/>
          </p:nvPr>
        </p:nvSpPr>
        <p:spPr>
          <a:ln/>
        </p:spPr>
        <p:txBody>
          <a:bodyPr/>
          <a:lstStyle>
            <a:lvl1pPr>
              <a:defRPr/>
            </a:lvl1pPr>
          </a:lstStyle>
          <a:p>
            <a:pPr>
              <a:defRPr/>
            </a:pPr>
            <a:endParaRPr lang="it-IT"/>
          </a:p>
        </p:txBody>
      </p:sp>
      <p:sp>
        <p:nvSpPr>
          <p:cNvPr id="8" name="Rectangle 6"/>
          <p:cNvSpPr>
            <a:spLocks noGrp="1" noChangeArrowheads="1"/>
          </p:cNvSpPr>
          <p:nvPr>
            <p:ph type="sldNum" sz="quarter" idx="12"/>
          </p:nvPr>
        </p:nvSpPr>
        <p:spPr>
          <a:ln/>
        </p:spPr>
        <p:txBody>
          <a:bodyPr/>
          <a:lstStyle>
            <a:lvl1pPr>
              <a:defRPr/>
            </a:lvl1pPr>
          </a:lstStyle>
          <a:p>
            <a:pPr>
              <a:defRPr/>
            </a:pPr>
            <a:fld id="{F24E3625-2AB0-47F7-AB22-7155B10AFC34}" type="slidenum">
              <a:rPr lang="it-IT"/>
              <a:pPr>
                <a:defRPr/>
              </a:pPr>
              <a:t>‹N›</a:t>
            </a:fld>
            <a:endParaRPr lang="it-IT"/>
          </a:p>
        </p:txBody>
      </p:sp>
    </p:spTree>
    <p:extLst>
      <p:ext uri="{BB962C8B-B14F-4D97-AF65-F5344CB8AC3E}">
        <p14:creationId xmlns:p14="http://schemas.microsoft.com/office/powerpoint/2010/main" val="4123537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68E91A55-8D99-4F23-BE91-0244575D9AC9}" type="datetimeFigureOut">
              <a:rPr lang="en-US" smtClean="0"/>
              <a:t>8/22/2019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4265405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68E91A55-8D99-4F23-BE91-0244575D9AC9}" type="datetimeFigureOut">
              <a:rPr lang="en-US" smtClean="0"/>
              <a:t>8/22/2019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679400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fld id="{68E91A55-8D99-4F23-BE91-0244575D9AC9}" type="datetimeFigureOut">
              <a:rPr lang="en-US" smtClean="0"/>
              <a:t>8/22/2019</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1866523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fld id="{68E91A55-8D99-4F23-BE91-0244575D9AC9}" type="datetimeFigureOut">
              <a:rPr lang="en-US" smtClean="0"/>
              <a:t>8/22/2019</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3857332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fld id="{68E91A55-8D99-4F23-BE91-0244575D9AC9}" type="datetimeFigureOut">
              <a:rPr lang="en-US" smtClean="0"/>
              <a:t>8/22/2019</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236768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8E91A55-8D99-4F23-BE91-0244575D9AC9}" type="datetimeFigureOut">
              <a:rPr lang="en-US" smtClean="0"/>
              <a:t>8/22/2019</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2251125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68E91A55-8D99-4F23-BE91-0244575D9AC9}" type="datetimeFigureOut">
              <a:rPr lang="en-US" smtClean="0"/>
              <a:t>8/22/2019</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3941848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68E91A55-8D99-4F23-BE91-0244575D9AC9}" type="datetimeFigureOut">
              <a:rPr lang="en-US" smtClean="0"/>
              <a:t>8/22/2019</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2899672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E91A55-8D99-4F23-BE91-0244575D9AC9}" type="datetimeFigureOut">
              <a:rPr lang="en-US" smtClean="0"/>
              <a:t>8/22/2019</a:t>
            </a:fld>
            <a:endParaRPr 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2122C1-2750-4871-A7DC-0AE14577DC35}" type="slidenum">
              <a:rPr lang="en-US" smtClean="0"/>
              <a:t>‹N›</a:t>
            </a:fld>
            <a:endParaRPr lang="en-US"/>
          </a:p>
        </p:txBody>
      </p:sp>
    </p:spTree>
    <p:extLst>
      <p:ext uri="{BB962C8B-B14F-4D97-AF65-F5344CB8AC3E}">
        <p14:creationId xmlns:p14="http://schemas.microsoft.com/office/powerpoint/2010/main" val="3356155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history.fnal.gov/GoldenBooks/gb_lederman.html" TargetMode="External"/><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2.xml"/><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3.xml"/><Relationship Id="rId4" Type="http://schemas.openxmlformats.org/officeDocument/2006/relationships/image" Target="../media/image33.jpeg"/></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36.png"/><Relationship Id="rId5" Type="http://schemas.openxmlformats.org/officeDocument/2006/relationships/image" Target="../media/image34.wmf"/><Relationship Id="rId4" Type="http://schemas.openxmlformats.org/officeDocument/2006/relationships/oleObject" Target="../embeddings/oleObject5.bin"/></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3.xml"/><Relationship Id="rId4" Type="http://schemas.openxmlformats.org/officeDocument/2006/relationships/image" Target="../media/image5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7.wmf"/><Relationship Id="rId5" Type="http://schemas.openxmlformats.org/officeDocument/2006/relationships/oleObject" Target="../embeddings/oleObject4.bin"/><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08520" y="836712"/>
            <a:ext cx="9324528" cy="1470025"/>
          </a:xfrm>
        </p:spPr>
        <p:txBody>
          <a:bodyPr>
            <a:normAutofit/>
          </a:bodyPr>
          <a:lstStyle/>
          <a:p>
            <a:r>
              <a:rPr lang="it-IT" sz="3600" b="1" smtClean="0"/>
              <a:t>From SU(3) to 3 quark families: </a:t>
            </a:r>
            <a:r>
              <a:rPr lang="it-IT" sz="3600" b="1" smtClean="0"/>
              <a:t/>
            </a:r>
            <a:br>
              <a:rPr lang="it-IT" sz="3600" b="1" smtClean="0"/>
            </a:br>
            <a:r>
              <a:rPr lang="it-IT" sz="3600" b="1" smtClean="0"/>
              <a:t>completing </a:t>
            </a:r>
            <a:r>
              <a:rPr lang="it-IT" sz="3600" b="1" smtClean="0"/>
              <a:t>the picture of matter constituents</a:t>
            </a:r>
            <a:endParaRPr lang="en-US" sz="3600" b="1"/>
          </a:p>
        </p:txBody>
      </p:sp>
      <p:sp>
        <p:nvSpPr>
          <p:cNvPr id="3" name="Sottotitolo 2"/>
          <p:cNvSpPr>
            <a:spLocks noGrp="1"/>
          </p:cNvSpPr>
          <p:nvPr>
            <p:ph type="subTitle" idx="1"/>
          </p:nvPr>
        </p:nvSpPr>
        <p:spPr>
          <a:xfrm>
            <a:off x="827584" y="6237312"/>
            <a:ext cx="7488832" cy="1248544"/>
          </a:xfrm>
        </p:spPr>
        <p:txBody>
          <a:bodyPr>
            <a:normAutofit/>
          </a:bodyPr>
          <a:lstStyle/>
          <a:p>
            <a:r>
              <a:rPr lang="it-IT" sz="2800" smtClean="0">
                <a:solidFill>
                  <a:srgbClr val="FF0000"/>
                </a:solidFill>
              </a:rPr>
              <a:t>Tommaso Dorigo, INFN – Sezione di Padova</a:t>
            </a:r>
            <a:endParaRPr lang="en-US" sz="2800">
              <a:solidFill>
                <a:srgbClr val="FF0000"/>
              </a:solidFill>
            </a:endParaRPr>
          </a:p>
        </p:txBody>
      </p:sp>
      <p:sp>
        <p:nvSpPr>
          <p:cNvPr id="4" name="CasellaDiTesto 3"/>
          <p:cNvSpPr txBox="1"/>
          <p:nvPr/>
        </p:nvSpPr>
        <p:spPr>
          <a:xfrm>
            <a:off x="5364088" y="116632"/>
            <a:ext cx="3720570" cy="646331"/>
          </a:xfrm>
          <a:prstGeom prst="rect">
            <a:avLst/>
          </a:prstGeom>
          <a:noFill/>
        </p:spPr>
        <p:txBody>
          <a:bodyPr wrap="none" rtlCol="0">
            <a:spAutoFit/>
          </a:bodyPr>
          <a:lstStyle/>
          <a:p>
            <a:r>
              <a:rPr lang="it-IT" smtClean="0"/>
              <a:t>ICNFP VIII, Kolymbari</a:t>
            </a:r>
            <a:r>
              <a:rPr lang="it-IT" smtClean="0"/>
              <a:t>, 26 August 2019</a:t>
            </a:r>
          </a:p>
          <a:p>
            <a:r>
              <a:rPr lang="it-IT" smtClean="0"/>
              <a:t>Gell-Mann memorial session</a:t>
            </a:r>
            <a:endParaRPr lang="en-US"/>
          </a:p>
        </p:txBody>
      </p:sp>
      <p:pic>
        <p:nvPicPr>
          <p:cNvPr id="4098" name="Picture 2" descr="Image result for murray gell-man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2276872"/>
            <a:ext cx="4536504" cy="3785919"/>
          </a:xfrm>
          <a:prstGeom prst="rect">
            <a:avLst/>
          </a:prstGeom>
          <a:noFill/>
          <a:extLst>
            <a:ext uri="{909E8E84-426E-40DD-AFC4-6F175D3DCCD1}">
              <a14:hiddenFill xmlns:a14="http://schemas.microsoft.com/office/drawing/2010/main">
                <a:solidFill>
                  <a:srgbClr val="FFFFFF"/>
                </a:solidFill>
              </a14:hiddenFill>
            </a:ext>
          </a:extLst>
        </p:spPr>
      </p:pic>
      <p:sp>
        <p:nvSpPr>
          <p:cNvPr id="5" name="Rettangolo 4"/>
          <p:cNvSpPr/>
          <p:nvPr/>
        </p:nvSpPr>
        <p:spPr>
          <a:xfrm>
            <a:off x="2411760" y="2276872"/>
            <a:ext cx="1512168" cy="18629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6000" b="1"/>
              <a:t>c</a:t>
            </a:r>
            <a:endParaRPr lang="en-US" sz="6000" b="1"/>
          </a:p>
        </p:txBody>
      </p:sp>
      <p:sp>
        <p:nvSpPr>
          <p:cNvPr id="7" name="Rettangolo 6"/>
          <p:cNvSpPr/>
          <p:nvPr/>
        </p:nvSpPr>
        <p:spPr>
          <a:xfrm>
            <a:off x="5418159" y="4199879"/>
            <a:ext cx="1512168" cy="18629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6000" b="1" smtClean="0"/>
              <a:t>b</a:t>
            </a:r>
            <a:endParaRPr lang="en-US" sz="6000" b="1"/>
          </a:p>
        </p:txBody>
      </p:sp>
      <p:sp>
        <p:nvSpPr>
          <p:cNvPr id="8" name="Rettangolo 7"/>
          <p:cNvSpPr/>
          <p:nvPr/>
        </p:nvSpPr>
        <p:spPr>
          <a:xfrm>
            <a:off x="5418159" y="2276872"/>
            <a:ext cx="1512168" cy="18629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6000" b="1"/>
              <a:t>t</a:t>
            </a:r>
            <a:endParaRPr lang="en-US" sz="6000" b="1"/>
          </a:p>
        </p:txBody>
      </p:sp>
    </p:spTree>
    <p:extLst>
      <p:ext uri="{BB962C8B-B14F-4D97-AF65-F5344CB8AC3E}">
        <p14:creationId xmlns:p14="http://schemas.microsoft.com/office/powerpoint/2010/main" val="22116632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67544" y="231802"/>
            <a:ext cx="6130925" cy="1143000"/>
          </a:xfrm>
        </p:spPr>
        <p:txBody>
          <a:bodyPr>
            <a:normAutofit/>
          </a:bodyPr>
          <a:lstStyle/>
          <a:p>
            <a:pPr eaLnBrk="1" hangingPunct="1"/>
            <a:r>
              <a:rPr lang="it-IT" altLang="en-US" sz="4000" smtClean="0"/>
              <a:t>Lederman's Shoulder</a:t>
            </a:r>
          </a:p>
        </p:txBody>
      </p:sp>
      <p:pic>
        <p:nvPicPr>
          <p:cNvPr id="2150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3800" y="2492896"/>
            <a:ext cx="4140200" cy="362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Text Box 5"/>
          <p:cNvSpPr txBox="1">
            <a:spLocks noChangeArrowheads="1"/>
          </p:cNvSpPr>
          <p:nvPr/>
        </p:nvSpPr>
        <p:spPr bwMode="auto">
          <a:xfrm>
            <a:off x="395536" y="1916832"/>
            <a:ext cx="4296145"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en-US" sz="1600" smtClean="0"/>
              <a:t>"</a:t>
            </a:r>
            <a:r>
              <a:rPr lang="it-IT" altLang="en-US" sz="1600" smtClean="0">
                <a:solidFill>
                  <a:srgbClr val="00B050"/>
                </a:solidFill>
              </a:rPr>
              <a:t>The </a:t>
            </a:r>
            <a:r>
              <a:rPr lang="it-IT" altLang="en-US" sz="1600">
                <a:solidFill>
                  <a:srgbClr val="00B050"/>
                </a:solidFill>
              </a:rPr>
              <a:t>yield of muon pairs decreased rapidly from 1 GeV to the kinematic limit of nearly 6 GeV with the exception of a curious shoulder near 3 GeV. The measurement of muons was by </a:t>
            </a:r>
            <a:r>
              <a:rPr lang="it-IT" altLang="en-US" sz="1600" i="1">
                <a:solidFill>
                  <a:srgbClr val="00B050"/>
                </a:solidFill>
              </a:rPr>
              <a:t>range</a:t>
            </a:r>
            <a:r>
              <a:rPr lang="it-IT" altLang="en-US" sz="1600">
                <a:solidFill>
                  <a:srgbClr val="00B050"/>
                </a:solidFill>
              </a:rPr>
              <a:t> as determined by liquid and plastic scintillation counters interspersed with steel shielding. Each angular bin (there were 18) had four range bins, and for two muons this made a total of only 5000 mass bins into which to sort the data. Multiple scattering in the minimum of 10 feet of steel made finer binning useless. Thus we could only note that "Indeed, in the mass region near 3.5 GeV, the observed spectrum may be reproduced by a composite of a resonance and a steeper continuum</a:t>
            </a:r>
            <a:r>
              <a:rPr lang="it-IT" altLang="en-US" sz="1600" smtClean="0">
                <a:solidFill>
                  <a:srgbClr val="00B050"/>
                </a:solidFill>
              </a:rPr>
              <a:t>."</a:t>
            </a:r>
            <a:endParaRPr lang="it-IT" altLang="en-US" sz="1600"/>
          </a:p>
        </p:txBody>
      </p:sp>
      <p:sp>
        <p:nvSpPr>
          <p:cNvPr id="21510" name="Text Box 6"/>
          <p:cNvSpPr txBox="1">
            <a:spLocks noChangeArrowheads="1"/>
          </p:cNvSpPr>
          <p:nvPr/>
        </p:nvSpPr>
        <p:spPr bwMode="auto">
          <a:xfrm>
            <a:off x="395536" y="6297566"/>
            <a:ext cx="58742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en-US" smtClean="0"/>
              <a:t>(</a:t>
            </a:r>
            <a:r>
              <a:rPr lang="it-IT" altLang="en-US">
                <a:hlinkClick r:id="rId3"/>
              </a:rPr>
              <a:t>http://history.fnal.gov/GoldenBooks/gb_lederman.html</a:t>
            </a:r>
            <a:r>
              <a:rPr lang="it-IT" altLang="en-US"/>
              <a:t>):</a:t>
            </a:r>
          </a:p>
        </p:txBody>
      </p:sp>
      <p:pic>
        <p:nvPicPr>
          <p:cNvPr id="2151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2320" y="71264"/>
            <a:ext cx="1600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p:cNvSpPr txBox="1"/>
          <p:nvPr/>
        </p:nvSpPr>
        <p:spPr>
          <a:xfrm>
            <a:off x="7452320" y="5697401"/>
            <a:ext cx="1691680" cy="1200329"/>
          </a:xfrm>
          <a:prstGeom prst="rect">
            <a:avLst/>
          </a:prstGeom>
          <a:noFill/>
        </p:spPr>
        <p:txBody>
          <a:bodyPr wrap="square" rtlCol="0">
            <a:spAutoFit/>
          </a:bodyPr>
          <a:lstStyle/>
          <a:p>
            <a:r>
              <a:rPr lang="it-IT" smtClean="0"/>
              <a:t>In 1974, Aubert et al. resolve </a:t>
            </a:r>
          </a:p>
          <a:p>
            <a:r>
              <a:rPr lang="it-IT" smtClean="0"/>
              <a:t>the resonance (more later)</a:t>
            </a:r>
            <a:endParaRPr lang="en-US"/>
          </a:p>
        </p:txBody>
      </p:sp>
    </p:spTree>
    <p:extLst>
      <p:ext uri="{BB962C8B-B14F-4D97-AF65-F5344CB8AC3E}">
        <p14:creationId xmlns:p14="http://schemas.microsoft.com/office/powerpoint/2010/main" val="31282434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Toward charm</a:t>
            </a:r>
            <a:endParaRPr lang="en-US"/>
          </a:p>
        </p:txBody>
      </p:sp>
      <p:pic>
        <p:nvPicPr>
          <p:cNvPr id="4" name="Picture 12" descr="rich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1550568"/>
            <a:ext cx="4046192" cy="4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556792"/>
            <a:ext cx="3744417" cy="4259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2320" y="71264"/>
            <a:ext cx="1600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p:cNvSpPr txBox="1"/>
          <p:nvPr/>
        </p:nvSpPr>
        <p:spPr>
          <a:xfrm>
            <a:off x="1300237" y="6093296"/>
            <a:ext cx="7748018" cy="646331"/>
          </a:xfrm>
          <a:prstGeom prst="rect">
            <a:avLst/>
          </a:prstGeom>
          <a:noFill/>
        </p:spPr>
        <p:txBody>
          <a:bodyPr wrap="none" rtlCol="0">
            <a:spAutoFit/>
          </a:bodyPr>
          <a:lstStyle/>
          <a:p>
            <a:r>
              <a:rPr lang="it-IT" smtClean="0">
                <a:solidFill>
                  <a:srgbClr val="0070C0"/>
                </a:solidFill>
              </a:rPr>
              <a:t>Apparently, to discover charm striking a pose with crossed arms is not sufficient: </a:t>
            </a:r>
          </a:p>
          <a:p>
            <a:r>
              <a:rPr lang="it-IT" smtClean="0">
                <a:solidFill>
                  <a:srgbClr val="0070C0"/>
                </a:solidFill>
              </a:rPr>
              <a:t>you also need a poker face and a smoke</a:t>
            </a:r>
            <a:endParaRPr lang="en-US">
              <a:solidFill>
                <a:srgbClr val="0070C0"/>
              </a:solidFill>
            </a:endParaRPr>
          </a:p>
        </p:txBody>
      </p:sp>
      <p:sp>
        <p:nvSpPr>
          <p:cNvPr id="5" name="Freccia a destra 4"/>
          <p:cNvSpPr/>
          <p:nvPr/>
        </p:nvSpPr>
        <p:spPr>
          <a:xfrm>
            <a:off x="179512" y="6237312"/>
            <a:ext cx="86409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3447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68313" y="188640"/>
            <a:ext cx="8229600" cy="1143000"/>
          </a:xfrm>
        </p:spPr>
        <p:txBody>
          <a:bodyPr/>
          <a:lstStyle/>
          <a:p>
            <a:pPr eaLnBrk="1" hangingPunct="1"/>
            <a:r>
              <a:rPr lang="it-IT" altLang="en-US" smtClean="0"/>
              <a:t>More than three?</a:t>
            </a:r>
            <a:endParaRPr lang="it-IT" altLang="en-US" smtClean="0"/>
          </a:p>
        </p:txBody>
      </p:sp>
      <p:sp>
        <p:nvSpPr>
          <p:cNvPr id="16387" name="Rectangle 3"/>
          <p:cNvSpPr>
            <a:spLocks noGrp="1" noChangeArrowheads="1"/>
          </p:cNvSpPr>
          <p:nvPr>
            <p:ph type="body" idx="1"/>
          </p:nvPr>
        </p:nvSpPr>
        <p:spPr>
          <a:xfrm>
            <a:off x="251520" y="1340768"/>
            <a:ext cx="8640960" cy="5400675"/>
          </a:xfrm>
        </p:spPr>
        <p:txBody>
          <a:bodyPr>
            <a:normAutofit/>
          </a:bodyPr>
          <a:lstStyle/>
          <a:p>
            <a:pPr marL="0" indent="0" eaLnBrk="1" hangingPunct="1">
              <a:lnSpc>
                <a:spcPct val="80000"/>
              </a:lnSpc>
              <a:buNone/>
            </a:pPr>
            <a:endParaRPr lang="it-IT" altLang="en-US" sz="2000" smtClean="0"/>
          </a:p>
          <a:p>
            <a:pPr marL="0" indent="0" eaLnBrk="1" hangingPunct="1">
              <a:lnSpc>
                <a:spcPct val="80000"/>
              </a:lnSpc>
              <a:buNone/>
            </a:pPr>
            <a:r>
              <a:rPr lang="it-IT" altLang="en-US" sz="2000" smtClean="0"/>
              <a:t>In the early '70 two theoretical inputs already suggested that quarks could be more than three. Maybe 4, or maybe even at least six.</a:t>
            </a:r>
          </a:p>
          <a:p>
            <a:pPr marL="0" indent="0" eaLnBrk="1" hangingPunct="1">
              <a:lnSpc>
                <a:spcPct val="80000"/>
              </a:lnSpc>
              <a:buNone/>
            </a:pPr>
            <a:endParaRPr lang="it-IT" altLang="en-US" sz="2000" smtClean="0"/>
          </a:p>
          <a:p>
            <a:pPr marL="0" indent="0" eaLnBrk="1" hangingPunct="1">
              <a:lnSpc>
                <a:spcPct val="80000"/>
              </a:lnSpc>
              <a:buNone/>
            </a:pPr>
            <a:r>
              <a:rPr lang="it-IT" altLang="en-US" sz="2000" smtClean="0">
                <a:solidFill>
                  <a:srgbClr val="FF0000"/>
                </a:solidFill>
              </a:rPr>
              <a:t>It is important to note that these theoretical ideas arose from experimental input</a:t>
            </a:r>
            <a:r>
              <a:rPr lang="it-IT" altLang="en-US" sz="2000">
                <a:solidFill>
                  <a:srgbClr val="FF0000"/>
                </a:solidFill>
              </a:rPr>
              <a:t>!</a:t>
            </a:r>
            <a:endParaRPr lang="it-IT" altLang="en-US" sz="2000" smtClean="0">
              <a:solidFill>
                <a:srgbClr val="FF0000"/>
              </a:solidFill>
            </a:endParaRPr>
          </a:p>
          <a:p>
            <a:pPr marL="0" indent="0" eaLnBrk="1" hangingPunct="1">
              <a:lnSpc>
                <a:spcPct val="80000"/>
              </a:lnSpc>
              <a:buNone/>
            </a:pPr>
            <a:endParaRPr lang="it-IT" altLang="en-US" sz="2000"/>
          </a:p>
          <a:p>
            <a:pPr eaLnBrk="1" hangingPunct="1">
              <a:lnSpc>
                <a:spcPct val="80000"/>
              </a:lnSpc>
              <a:buFontTx/>
              <a:buChar char="-"/>
            </a:pPr>
            <a:r>
              <a:rPr lang="it-IT" altLang="en-US" sz="2000" smtClean="0"/>
              <a:t>An extension to 4 flavours was suggested to account for the failure to observe neutral kaon decays to muon pairs</a:t>
            </a:r>
          </a:p>
          <a:p>
            <a:pPr marL="0" indent="0" eaLnBrk="1" hangingPunct="1">
              <a:lnSpc>
                <a:spcPct val="80000"/>
              </a:lnSpc>
              <a:buNone/>
            </a:pPr>
            <a:r>
              <a:rPr lang="it-IT" altLang="en-US" sz="2000" smtClean="0"/>
              <a:t> </a:t>
            </a:r>
          </a:p>
          <a:p>
            <a:pPr lvl="1">
              <a:lnSpc>
                <a:spcPct val="80000"/>
              </a:lnSpc>
              <a:buFont typeface="Wingdings"/>
              <a:buChar char="à"/>
            </a:pPr>
            <a:r>
              <a:rPr lang="it-IT" altLang="en-US" sz="1600" smtClean="0"/>
              <a:t>The possible explanation of that phenomenon is put forth by </a:t>
            </a:r>
            <a:r>
              <a:rPr lang="it-IT" altLang="en-US" sz="1600" b="1" smtClean="0"/>
              <a:t>Glashow, Iliopoulos and Maiani </a:t>
            </a:r>
          </a:p>
          <a:p>
            <a:pPr lvl="1">
              <a:lnSpc>
                <a:spcPct val="80000"/>
              </a:lnSpc>
              <a:buFont typeface="Wingdings"/>
              <a:buChar char="à"/>
            </a:pPr>
            <a:endParaRPr lang="it-IT" altLang="en-US" sz="1600"/>
          </a:p>
          <a:p>
            <a:pPr marL="457200" lvl="1" indent="0">
              <a:lnSpc>
                <a:spcPct val="80000"/>
              </a:lnSpc>
              <a:buNone/>
            </a:pPr>
            <a:endParaRPr lang="it-IT" altLang="en-US" sz="2000" smtClean="0"/>
          </a:p>
          <a:p>
            <a:pPr eaLnBrk="1" hangingPunct="1">
              <a:lnSpc>
                <a:spcPct val="80000"/>
              </a:lnSpc>
              <a:buFontTx/>
              <a:buChar char="-"/>
            </a:pPr>
            <a:r>
              <a:rPr lang="it-IT" altLang="en-US" sz="2000" smtClean="0"/>
              <a:t>A small CP symmetry violation in weak decays of neutral kaons is observed in 1964 by Christenson, Cronin, Fitch and Turlay. </a:t>
            </a:r>
          </a:p>
          <a:p>
            <a:pPr marL="0" indent="0" eaLnBrk="1" hangingPunct="1">
              <a:lnSpc>
                <a:spcPct val="80000"/>
              </a:lnSpc>
              <a:buNone/>
            </a:pPr>
            <a:endParaRPr lang="it-IT" altLang="en-US" sz="2000" smtClean="0"/>
          </a:p>
          <a:p>
            <a:pPr marL="457200" lvl="1" indent="0">
              <a:lnSpc>
                <a:spcPct val="80000"/>
              </a:lnSpc>
              <a:buNone/>
            </a:pPr>
            <a:r>
              <a:rPr lang="it-IT" altLang="en-US" sz="1600" smtClean="0">
                <a:sym typeface="Wingdings" panose="05000000000000000000" pitchFamily="2" charset="2"/>
              </a:rPr>
              <a:t> </a:t>
            </a:r>
            <a:r>
              <a:rPr lang="it-IT" altLang="en-US" sz="1600" smtClean="0"/>
              <a:t>This is the input to the speculation on a 3-family structure by </a:t>
            </a:r>
            <a:r>
              <a:rPr lang="it-IT" altLang="en-US" sz="1600" b="1" smtClean="0"/>
              <a:t>Kobayashi and Maskawa </a:t>
            </a:r>
            <a:endParaRPr lang="it-IT" altLang="en-US" sz="1600" b="1" smtClean="0"/>
          </a:p>
          <a:p>
            <a:pPr marL="0" indent="0" eaLnBrk="1" hangingPunct="1">
              <a:lnSpc>
                <a:spcPct val="80000"/>
              </a:lnSpc>
              <a:buNone/>
            </a:pPr>
            <a:endParaRPr lang="it-IT" altLang="en-US" sz="2000" smtClean="0"/>
          </a:p>
          <a:p>
            <a:pPr eaLnBrk="1" hangingPunct="1">
              <a:lnSpc>
                <a:spcPct val="80000"/>
              </a:lnSpc>
            </a:pPr>
            <a:endParaRPr lang="it-IT" altLang="en-US" sz="2000" smtClean="0"/>
          </a:p>
          <a:p>
            <a:pPr eaLnBrk="1" hangingPunct="1">
              <a:lnSpc>
                <a:spcPct val="80000"/>
              </a:lnSpc>
            </a:pPr>
            <a:endParaRPr lang="it-IT" altLang="en-US" sz="2000" smtClean="0"/>
          </a:p>
          <a:p>
            <a:pPr eaLnBrk="1" hangingPunct="1">
              <a:lnSpc>
                <a:spcPct val="80000"/>
              </a:lnSpc>
            </a:pPr>
            <a:endParaRPr lang="it-IT" altLang="en-US" sz="2000" smtClean="0"/>
          </a:p>
        </p:txBody>
      </p:sp>
    </p:spTree>
    <p:extLst>
      <p:ext uri="{BB962C8B-B14F-4D97-AF65-F5344CB8AC3E}">
        <p14:creationId xmlns:p14="http://schemas.microsoft.com/office/powerpoint/2010/main" val="11691514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72054" y="188640"/>
            <a:ext cx="8229600" cy="1143000"/>
          </a:xfrm>
        </p:spPr>
        <p:txBody>
          <a:bodyPr/>
          <a:lstStyle/>
          <a:p>
            <a:r>
              <a:rPr lang="it-IT" smtClean="0"/>
              <a:t>K decays</a:t>
            </a:r>
            <a:endParaRPr lang="en-US"/>
          </a:p>
        </p:txBody>
      </p:sp>
      <p:sp>
        <p:nvSpPr>
          <p:cNvPr id="3" name="Segnaposto contenuto 2"/>
          <p:cNvSpPr>
            <a:spLocks noGrp="1"/>
          </p:cNvSpPr>
          <p:nvPr>
            <p:ph idx="1"/>
          </p:nvPr>
        </p:nvSpPr>
        <p:spPr>
          <a:xfrm>
            <a:off x="457200" y="1600200"/>
            <a:ext cx="5698976" cy="5069160"/>
          </a:xfrm>
        </p:spPr>
        <p:txBody>
          <a:bodyPr>
            <a:normAutofit fontScale="70000" lnSpcReduction="20000"/>
          </a:bodyPr>
          <a:lstStyle/>
          <a:p>
            <a:pPr marL="0" indent="0">
              <a:buNone/>
            </a:pPr>
            <a:r>
              <a:rPr lang="it-IT" smtClean="0"/>
              <a:t>The charged kaon</a:t>
            </a:r>
            <a:r>
              <a:rPr lang="it-IT" smtClean="0"/>
              <a:t> </a:t>
            </a:r>
            <a:r>
              <a:rPr lang="it-IT" smtClean="0"/>
              <a:t>(K</a:t>
            </a:r>
            <a:r>
              <a:rPr lang="it-IT" baseline="30000" smtClean="0"/>
              <a:t>+</a:t>
            </a:r>
            <a:r>
              <a:rPr lang="it-IT" smtClean="0"/>
              <a:t>, e.g.) </a:t>
            </a:r>
            <a:r>
              <a:rPr lang="it-IT" smtClean="0"/>
              <a:t>is</a:t>
            </a:r>
            <a:r>
              <a:rPr lang="it-IT" smtClean="0"/>
              <a:t> composed in the static quark model by an up quark and an anti-s quark. Its mass is 494 MeV, and it decays mostly into muon-neutrino pairs (</a:t>
            </a:r>
            <a:r>
              <a:rPr lang="el-GR" smtClean="0"/>
              <a:t>μ</a:t>
            </a:r>
            <a:r>
              <a:rPr lang="it-IT" baseline="30000" smtClean="0"/>
              <a:t>+</a:t>
            </a:r>
            <a:r>
              <a:rPr lang="el-GR" smtClean="0"/>
              <a:t>ν</a:t>
            </a:r>
            <a:r>
              <a:rPr lang="it-IT" smtClean="0"/>
              <a:t>), 63</a:t>
            </a:r>
            <a:r>
              <a:rPr lang="it-IT" smtClean="0"/>
              <a:t>% </a:t>
            </a:r>
            <a:r>
              <a:rPr lang="it-IT" smtClean="0"/>
              <a:t>of the time</a:t>
            </a:r>
            <a:r>
              <a:rPr lang="it-IT" smtClean="0"/>
              <a:t>, or to two pions </a:t>
            </a:r>
            <a:r>
              <a:rPr lang="it-IT" smtClean="0"/>
              <a:t>(</a:t>
            </a:r>
            <a:r>
              <a:rPr lang="el-GR" smtClean="0"/>
              <a:t>π</a:t>
            </a:r>
            <a:r>
              <a:rPr lang="it-IT" baseline="30000" smtClean="0"/>
              <a:t>+</a:t>
            </a:r>
            <a:r>
              <a:rPr lang="el-GR" smtClean="0"/>
              <a:t>π</a:t>
            </a:r>
            <a:r>
              <a:rPr lang="it-IT" baseline="30000" smtClean="0"/>
              <a:t>0</a:t>
            </a:r>
            <a:r>
              <a:rPr lang="it-IT" smtClean="0"/>
              <a:t>), </a:t>
            </a:r>
            <a:r>
              <a:rPr lang="it-IT" smtClean="0"/>
              <a:t>or other final states</a:t>
            </a:r>
            <a:endParaRPr lang="it-IT" smtClean="0"/>
          </a:p>
          <a:p>
            <a:pPr marL="0" indent="0">
              <a:buNone/>
            </a:pPr>
            <a:endParaRPr lang="it-IT" smtClean="0"/>
          </a:p>
          <a:p>
            <a:pPr marL="0" indent="0">
              <a:buNone/>
            </a:pPr>
            <a:r>
              <a:rPr lang="it-IT" smtClean="0"/>
              <a:t>The n</a:t>
            </a:r>
            <a:r>
              <a:rPr lang="it-IT" smtClean="0"/>
              <a:t>eutral kaon </a:t>
            </a:r>
            <a:r>
              <a:rPr lang="it-IT" smtClean="0"/>
              <a:t>(K</a:t>
            </a:r>
            <a:r>
              <a:rPr lang="it-IT" baseline="30000" smtClean="0"/>
              <a:t>0</a:t>
            </a:r>
            <a:r>
              <a:rPr lang="it-IT" sz="3500" baseline="-25000"/>
              <a:t>L</a:t>
            </a:r>
            <a:r>
              <a:rPr lang="it-IT" smtClean="0"/>
              <a:t>, e.g.) </a:t>
            </a:r>
            <a:r>
              <a:rPr lang="it-IT" smtClean="0"/>
              <a:t>is a d quark bound to an anti-s quark. Its mass is 498 MeV, and it decays to various final states </a:t>
            </a:r>
            <a:r>
              <a:rPr lang="it-IT" smtClean="0"/>
              <a:t>(3 </a:t>
            </a:r>
            <a:r>
              <a:rPr lang="it-IT" smtClean="0"/>
              <a:t>pions, </a:t>
            </a:r>
            <a:r>
              <a:rPr lang="el-GR" smtClean="0"/>
              <a:t>π</a:t>
            </a:r>
            <a:r>
              <a:rPr lang="it-IT" smtClean="0"/>
              <a:t>e</a:t>
            </a:r>
            <a:r>
              <a:rPr lang="el-GR" smtClean="0"/>
              <a:t>ν</a:t>
            </a:r>
            <a:r>
              <a:rPr lang="it-IT" smtClean="0"/>
              <a:t>, </a:t>
            </a:r>
            <a:r>
              <a:rPr lang="el-GR" smtClean="0"/>
              <a:t>πμν</a:t>
            </a:r>
            <a:r>
              <a:rPr lang="it-IT" smtClean="0"/>
              <a:t>). </a:t>
            </a:r>
            <a:r>
              <a:rPr lang="it-IT" smtClean="0"/>
              <a:t>The</a:t>
            </a:r>
            <a:r>
              <a:rPr lang="it-IT" smtClean="0"/>
              <a:t> </a:t>
            </a:r>
            <a:r>
              <a:rPr lang="it-IT" smtClean="0"/>
              <a:t>branching fraction </a:t>
            </a:r>
            <a:r>
              <a:rPr lang="it-IT" smtClean="0"/>
              <a:t>to</a:t>
            </a:r>
            <a:r>
              <a:rPr lang="it-IT" smtClean="0"/>
              <a:t> muon pairs, K</a:t>
            </a:r>
            <a:r>
              <a:rPr lang="it-IT" baseline="30000" smtClean="0"/>
              <a:t>0</a:t>
            </a:r>
            <a:r>
              <a:rPr lang="it-IT" smtClean="0">
                <a:sym typeface="Wingdings" panose="05000000000000000000" pitchFamily="2" charset="2"/>
              </a:rPr>
              <a:t></a:t>
            </a:r>
            <a:r>
              <a:rPr lang="el-GR" smtClean="0">
                <a:sym typeface="Wingdings" panose="05000000000000000000" pitchFamily="2" charset="2"/>
              </a:rPr>
              <a:t>μμ</a:t>
            </a:r>
            <a:r>
              <a:rPr lang="it-IT" smtClean="0">
                <a:sym typeface="Wingdings" panose="05000000000000000000" pitchFamily="2" charset="2"/>
              </a:rPr>
              <a:t>, </a:t>
            </a:r>
            <a:r>
              <a:rPr lang="it-IT" smtClean="0">
                <a:sym typeface="Wingdings" panose="05000000000000000000" pitchFamily="2" charset="2"/>
              </a:rPr>
              <a:t>is of </a:t>
            </a:r>
            <a:r>
              <a:rPr lang="it-IT" smtClean="0">
                <a:sym typeface="Wingdings" panose="05000000000000000000" pitchFamily="2" charset="2"/>
              </a:rPr>
              <a:t>7*10</a:t>
            </a:r>
            <a:r>
              <a:rPr lang="it-IT" baseline="30000" smtClean="0">
                <a:sym typeface="Wingdings" panose="05000000000000000000" pitchFamily="2" charset="2"/>
              </a:rPr>
              <a:t>-7</a:t>
            </a:r>
            <a:r>
              <a:rPr lang="it-IT" smtClean="0">
                <a:sym typeface="Wingdings" panose="05000000000000000000" pitchFamily="2" charset="2"/>
              </a:rPr>
              <a:t>.</a:t>
            </a:r>
            <a:endParaRPr lang="it-IT" smtClean="0"/>
          </a:p>
          <a:p>
            <a:pPr marL="0" indent="0">
              <a:buNone/>
            </a:pPr>
            <a:endParaRPr lang="it-IT" smtClean="0"/>
          </a:p>
          <a:p>
            <a:pPr marL="0" indent="0">
              <a:buNone/>
            </a:pPr>
            <a:r>
              <a:rPr lang="it-IT" smtClean="0"/>
              <a:t>The question is: if there exist both charged and neutral weak currents, </a:t>
            </a:r>
            <a:r>
              <a:rPr lang="it-IT" smtClean="0">
                <a:solidFill>
                  <a:srgbClr val="FF0000"/>
                </a:solidFill>
              </a:rPr>
              <a:t>what prevents neutral kaons from decaying into </a:t>
            </a:r>
            <a:r>
              <a:rPr lang="el-GR" smtClean="0">
                <a:solidFill>
                  <a:srgbClr val="FF0000"/>
                </a:solidFill>
              </a:rPr>
              <a:t>μ</a:t>
            </a:r>
            <a:r>
              <a:rPr lang="it-IT" baseline="30000" smtClean="0">
                <a:solidFill>
                  <a:srgbClr val="FF0000"/>
                </a:solidFill>
              </a:rPr>
              <a:t>+</a:t>
            </a:r>
            <a:r>
              <a:rPr lang="el-GR" smtClean="0">
                <a:solidFill>
                  <a:srgbClr val="FF0000"/>
                </a:solidFill>
              </a:rPr>
              <a:t>μ</a:t>
            </a:r>
            <a:r>
              <a:rPr lang="it-IT" baseline="30000" smtClean="0">
                <a:solidFill>
                  <a:srgbClr val="FF0000"/>
                </a:solidFill>
              </a:rPr>
              <a:t>-</a:t>
            </a:r>
            <a:r>
              <a:rPr lang="it-IT" smtClean="0"/>
              <a:t>?  </a:t>
            </a:r>
          </a:p>
          <a:p>
            <a:pPr marL="0" indent="0">
              <a:buNone/>
            </a:pPr>
            <a:endParaRPr lang="en-US"/>
          </a:p>
        </p:txBody>
      </p:sp>
      <p:grpSp>
        <p:nvGrpSpPr>
          <p:cNvPr id="25" name="Gruppo 24"/>
          <p:cNvGrpSpPr/>
          <p:nvPr/>
        </p:nvGrpSpPr>
        <p:grpSpPr>
          <a:xfrm>
            <a:off x="6300192" y="1412776"/>
            <a:ext cx="2592288" cy="1224136"/>
            <a:chOff x="6300192" y="1412776"/>
            <a:chExt cx="2592288" cy="1224136"/>
          </a:xfrm>
        </p:grpSpPr>
        <p:cxnSp>
          <p:nvCxnSpPr>
            <p:cNvPr id="7" name="Connettore 1 6"/>
            <p:cNvCxnSpPr/>
            <p:nvPr/>
          </p:nvCxnSpPr>
          <p:spPr>
            <a:xfrm>
              <a:off x="6740800" y="1844824"/>
              <a:ext cx="10801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nettore 1 9"/>
            <p:cNvCxnSpPr/>
            <p:nvPr/>
          </p:nvCxnSpPr>
          <p:spPr>
            <a:xfrm>
              <a:off x="7812360" y="1844824"/>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nettore 1 11"/>
            <p:cNvCxnSpPr/>
            <p:nvPr/>
          </p:nvCxnSpPr>
          <p:spPr>
            <a:xfrm flipH="1">
              <a:off x="6732240" y="2276872"/>
              <a:ext cx="108012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Ovale 12"/>
            <p:cNvSpPr/>
            <p:nvPr/>
          </p:nvSpPr>
          <p:spPr>
            <a:xfrm>
              <a:off x="6300192" y="1700808"/>
              <a:ext cx="72008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t>K</a:t>
              </a:r>
              <a:r>
                <a:rPr lang="it-IT" baseline="30000" smtClean="0"/>
                <a:t>+</a:t>
              </a:r>
              <a:endParaRPr lang="en-US" baseline="30000"/>
            </a:p>
          </p:txBody>
        </p:sp>
        <p:cxnSp>
          <p:nvCxnSpPr>
            <p:cNvPr id="15" name="Connettore 1 14"/>
            <p:cNvCxnSpPr/>
            <p:nvPr/>
          </p:nvCxnSpPr>
          <p:spPr>
            <a:xfrm>
              <a:off x="7812360" y="2060848"/>
              <a:ext cx="43204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7" name="Connettore 2 16"/>
            <p:cNvCxnSpPr/>
            <p:nvPr/>
          </p:nvCxnSpPr>
          <p:spPr>
            <a:xfrm flipH="1">
              <a:off x="8244408" y="1412776"/>
              <a:ext cx="648072"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ttore 2 18"/>
            <p:cNvCxnSpPr/>
            <p:nvPr/>
          </p:nvCxnSpPr>
          <p:spPr>
            <a:xfrm>
              <a:off x="8244408" y="2060848"/>
              <a:ext cx="648072"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CasellaDiTesto 19"/>
            <p:cNvSpPr txBox="1"/>
            <p:nvPr/>
          </p:nvSpPr>
          <p:spPr>
            <a:xfrm>
              <a:off x="7280860" y="1552146"/>
              <a:ext cx="306494" cy="369332"/>
            </a:xfrm>
            <a:prstGeom prst="rect">
              <a:avLst/>
            </a:prstGeom>
            <a:noFill/>
          </p:spPr>
          <p:txBody>
            <a:bodyPr wrap="none" rtlCol="0">
              <a:spAutoFit/>
            </a:bodyPr>
            <a:lstStyle/>
            <a:p>
              <a:r>
                <a:rPr lang="it-IT" smtClean="0"/>
                <a:t>u</a:t>
              </a:r>
              <a:endParaRPr lang="en-US"/>
            </a:p>
          </p:txBody>
        </p:sp>
        <p:sp>
          <p:nvSpPr>
            <p:cNvPr id="21" name="CasellaDiTesto 20"/>
            <p:cNvSpPr txBox="1"/>
            <p:nvPr/>
          </p:nvSpPr>
          <p:spPr>
            <a:xfrm>
              <a:off x="7296890" y="1988840"/>
              <a:ext cx="274434" cy="369332"/>
            </a:xfrm>
            <a:prstGeom prst="rect">
              <a:avLst/>
            </a:prstGeom>
            <a:noFill/>
          </p:spPr>
          <p:txBody>
            <a:bodyPr wrap="none" rtlCol="0">
              <a:spAutoFit/>
            </a:bodyPr>
            <a:lstStyle/>
            <a:p>
              <a:r>
                <a:rPr lang="it-IT" smtClean="0"/>
                <a:t>s</a:t>
              </a:r>
              <a:endParaRPr lang="en-US"/>
            </a:p>
          </p:txBody>
        </p:sp>
        <p:sp>
          <p:nvSpPr>
            <p:cNvPr id="22" name="CasellaDiTesto 21"/>
            <p:cNvSpPr txBox="1"/>
            <p:nvPr/>
          </p:nvSpPr>
          <p:spPr>
            <a:xfrm>
              <a:off x="7854558" y="1660158"/>
              <a:ext cx="389850" cy="369332"/>
            </a:xfrm>
            <a:prstGeom prst="rect">
              <a:avLst/>
            </a:prstGeom>
            <a:noFill/>
          </p:spPr>
          <p:txBody>
            <a:bodyPr wrap="none" rtlCol="0">
              <a:spAutoFit/>
            </a:bodyPr>
            <a:lstStyle/>
            <a:p>
              <a:r>
                <a:rPr lang="it-IT" smtClean="0"/>
                <a:t>W</a:t>
              </a:r>
              <a:endParaRPr lang="en-US"/>
            </a:p>
          </p:txBody>
        </p:sp>
        <p:sp>
          <p:nvSpPr>
            <p:cNvPr id="23" name="CasellaDiTesto 22"/>
            <p:cNvSpPr txBox="1"/>
            <p:nvPr/>
          </p:nvSpPr>
          <p:spPr>
            <a:xfrm>
              <a:off x="8412792" y="1412776"/>
              <a:ext cx="311304" cy="369332"/>
            </a:xfrm>
            <a:prstGeom prst="rect">
              <a:avLst/>
            </a:prstGeom>
            <a:noFill/>
          </p:spPr>
          <p:txBody>
            <a:bodyPr wrap="none" rtlCol="0">
              <a:spAutoFit/>
            </a:bodyPr>
            <a:lstStyle/>
            <a:p>
              <a:r>
                <a:rPr lang="el-GR" smtClean="0"/>
                <a:t>μ</a:t>
              </a:r>
              <a:endParaRPr lang="en-US"/>
            </a:p>
          </p:txBody>
        </p:sp>
        <p:sp>
          <p:nvSpPr>
            <p:cNvPr id="24" name="CasellaDiTesto 23"/>
            <p:cNvSpPr txBox="1"/>
            <p:nvPr/>
          </p:nvSpPr>
          <p:spPr>
            <a:xfrm>
              <a:off x="8412792" y="1979548"/>
              <a:ext cx="288862" cy="369332"/>
            </a:xfrm>
            <a:prstGeom prst="rect">
              <a:avLst/>
            </a:prstGeom>
            <a:noFill/>
          </p:spPr>
          <p:txBody>
            <a:bodyPr wrap="none" rtlCol="0">
              <a:spAutoFit/>
            </a:bodyPr>
            <a:lstStyle/>
            <a:p>
              <a:r>
                <a:rPr lang="el-GR" smtClean="0"/>
                <a:t>ν</a:t>
              </a:r>
              <a:endParaRPr lang="en-US"/>
            </a:p>
          </p:txBody>
        </p:sp>
      </p:grpSp>
      <p:grpSp>
        <p:nvGrpSpPr>
          <p:cNvPr id="26" name="Gruppo 25"/>
          <p:cNvGrpSpPr/>
          <p:nvPr/>
        </p:nvGrpSpPr>
        <p:grpSpPr>
          <a:xfrm>
            <a:off x="6300192" y="3537012"/>
            <a:ext cx="2592288" cy="1224136"/>
            <a:chOff x="6300192" y="1412776"/>
            <a:chExt cx="2592288" cy="1224136"/>
          </a:xfrm>
        </p:grpSpPr>
        <p:cxnSp>
          <p:nvCxnSpPr>
            <p:cNvPr id="27" name="Connettore 1 26"/>
            <p:cNvCxnSpPr/>
            <p:nvPr/>
          </p:nvCxnSpPr>
          <p:spPr>
            <a:xfrm>
              <a:off x="6740800" y="1844824"/>
              <a:ext cx="10801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a:off x="7812360" y="1844824"/>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nettore 1 28"/>
            <p:cNvCxnSpPr/>
            <p:nvPr/>
          </p:nvCxnSpPr>
          <p:spPr>
            <a:xfrm flipH="1">
              <a:off x="6732240" y="2276872"/>
              <a:ext cx="1080120"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Ovale 29"/>
            <p:cNvSpPr/>
            <p:nvPr/>
          </p:nvSpPr>
          <p:spPr>
            <a:xfrm>
              <a:off x="6300192" y="1700808"/>
              <a:ext cx="72008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t>K</a:t>
              </a:r>
              <a:r>
                <a:rPr lang="it-IT" baseline="30000"/>
                <a:t>0</a:t>
              </a:r>
              <a:endParaRPr lang="en-US" baseline="30000"/>
            </a:p>
          </p:txBody>
        </p:sp>
        <p:cxnSp>
          <p:nvCxnSpPr>
            <p:cNvPr id="31" name="Connettore 1 30"/>
            <p:cNvCxnSpPr/>
            <p:nvPr/>
          </p:nvCxnSpPr>
          <p:spPr>
            <a:xfrm>
              <a:off x="7812360" y="2060848"/>
              <a:ext cx="43204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flipH="1">
              <a:off x="8244408" y="1412776"/>
              <a:ext cx="648072"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a:off x="8244408" y="2060848"/>
              <a:ext cx="648072"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7280860" y="1552146"/>
              <a:ext cx="306494" cy="369332"/>
            </a:xfrm>
            <a:prstGeom prst="rect">
              <a:avLst/>
            </a:prstGeom>
            <a:noFill/>
          </p:spPr>
          <p:txBody>
            <a:bodyPr wrap="none" rtlCol="0">
              <a:spAutoFit/>
            </a:bodyPr>
            <a:lstStyle/>
            <a:p>
              <a:r>
                <a:rPr lang="it-IT" smtClean="0"/>
                <a:t>d</a:t>
              </a:r>
              <a:endParaRPr lang="en-US"/>
            </a:p>
          </p:txBody>
        </p:sp>
        <p:sp>
          <p:nvSpPr>
            <p:cNvPr id="35" name="CasellaDiTesto 34"/>
            <p:cNvSpPr txBox="1"/>
            <p:nvPr/>
          </p:nvSpPr>
          <p:spPr>
            <a:xfrm>
              <a:off x="7296890" y="1988840"/>
              <a:ext cx="274434" cy="369332"/>
            </a:xfrm>
            <a:prstGeom prst="rect">
              <a:avLst/>
            </a:prstGeom>
            <a:noFill/>
          </p:spPr>
          <p:txBody>
            <a:bodyPr wrap="none" rtlCol="0">
              <a:spAutoFit/>
            </a:bodyPr>
            <a:lstStyle/>
            <a:p>
              <a:r>
                <a:rPr lang="it-IT" smtClean="0"/>
                <a:t>s</a:t>
              </a:r>
              <a:endParaRPr lang="en-US"/>
            </a:p>
          </p:txBody>
        </p:sp>
        <p:sp>
          <p:nvSpPr>
            <p:cNvPr id="36" name="CasellaDiTesto 35"/>
            <p:cNvSpPr txBox="1"/>
            <p:nvPr/>
          </p:nvSpPr>
          <p:spPr>
            <a:xfrm>
              <a:off x="7903449" y="1660158"/>
              <a:ext cx="292068" cy="369332"/>
            </a:xfrm>
            <a:prstGeom prst="rect">
              <a:avLst/>
            </a:prstGeom>
            <a:noFill/>
          </p:spPr>
          <p:txBody>
            <a:bodyPr wrap="none" rtlCol="0">
              <a:spAutoFit/>
            </a:bodyPr>
            <a:lstStyle/>
            <a:p>
              <a:r>
                <a:rPr lang="it-IT"/>
                <a:t>Z</a:t>
              </a:r>
              <a:endParaRPr lang="en-US"/>
            </a:p>
          </p:txBody>
        </p:sp>
        <p:sp>
          <p:nvSpPr>
            <p:cNvPr id="37" name="CasellaDiTesto 36"/>
            <p:cNvSpPr txBox="1"/>
            <p:nvPr/>
          </p:nvSpPr>
          <p:spPr>
            <a:xfrm>
              <a:off x="8412792" y="1412776"/>
              <a:ext cx="311304" cy="369332"/>
            </a:xfrm>
            <a:prstGeom prst="rect">
              <a:avLst/>
            </a:prstGeom>
            <a:noFill/>
          </p:spPr>
          <p:txBody>
            <a:bodyPr wrap="none" rtlCol="0">
              <a:spAutoFit/>
            </a:bodyPr>
            <a:lstStyle/>
            <a:p>
              <a:r>
                <a:rPr lang="el-GR" smtClean="0"/>
                <a:t>μ</a:t>
              </a:r>
              <a:endParaRPr lang="en-US"/>
            </a:p>
          </p:txBody>
        </p:sp>
        <p:sp>
          <p:nvSpPr>
            <p:cNvPr id="38" name="CasellaDiTesto 37"/>
            <p:cNvSpPr txBox="1"/>
            <p:nvPr/>
          </p:nvSpPr>
          <p:spPr>
            <a:xfrm>
              <a:off x="8412792" y="1979548"/>
              <a:ext cx="311304" cy="369332"/>
            </a:xfrm>
            <a:prstGeom prst="rect">
              <a:avLst/>
            </a:prstGeom>
            <a:noFill/>
          </p:spPr>
          <p:txBody>
            <a:bodyPr wrap="none" rtlCol="0">
              <a:spAutoFit/>
            </a:bodyPr>
            <a:lstStyle/>
            <a:p>
              <a:r>
                <a:rPr lang="el-GR" smtClean="0"/>
                <a:t>μ</a:t>
              </a:r>
              <a:endParaRPr lang="en-US"/>
            </a:p>
          </p:txBody>
        </p:sp>
      </p:grpSp>
      <p:sp>
        <p:nvSpPr>
          <p:cNvPr id="39" name="CasellaDiTesto 38"/>
          <p:cNvSpPr txBox="1"/>
          <p:nvPr/>
        </p:nvSpPr>
        <p:spPr>
          <a:xfrm>
            <a:off x="7168921" y="2668270"/>
            <a:ext cx="1075487" cy="369332"/>
          </a:xfrm>
          <a:prstGeom prst="rect">
            <a:avLst/>
          </a:prstGeom>
          <a:noFill/>
        </p:spPr>
        <p:txBody>
          <a:bodyPr wrap="none" rtlCol="0">
            <a:spAutoFit/>
          </a:bodyPr>
          <a:lstStyle/>
          <a:p>
            <a:r>
              <a:rPr lang="el-GR" smtClean="0"/>
              <a:t>Β</a:t>
            </a:r>
            <a:r>
              <a:rPr lang="it-IT" smtClean="0"/>
              <a:t>.R.=0.63</a:t>
            </a:r>
            <a:endParaRPr lang="en-US"/>
          </a:p>
        </p:txBody>
      </p:sp>
      <p:sp>
        <p:nvSpPr>
          <p:cNvPr id="40" name="CasellaDiTesto 39"/>
          <p:cNvSpPr txBox="1"/>
          <p:nvPr/>
        </p:nvSpPr>
        <p:spPr>
          <a:xfrm>
            <a:off x="6982068" y="4761148"/>
            <a:ext cx="1660583" cy="369332"/>
          </a:xfrm>
          <a:prstGeom prst="rect">
            <a:avLst/>
          </a:prstGeom>
          <a:noFill/>
        </p:spPr>
        <p:txBody>
          <a:bodyPr wrap="none" rtlCol="0">
            <a:spAutoFit/>
          </a:bodyPr>
          <a:lstStyle/>
          <a:p>
            <a:r>
              <a:rPr lang="el-GR" smtClean="0"/>
              <a:t>Β</a:t>
            </a:r>
            <a:r>
              <a:rPr lang="it-IT" smtClean="0"/>
              <a:t>.R.=0.0000007</a:t>
            </a:r>
            <a:endParaRPr lang="en-US"/>
          </a:p>
        </p:txBody>
      </p:sp>
      <p:sp>
        <p:nvSpPr>
          <p:cNvPr id="41" name="CasellaDiTesto 40"/>
          <p:cNvSpPr txBox="1"/>
          <p:nvPr/>
        </p:nvSpPr>
        <p:spPr>
          <a:xfrm>
            <a:off x="7668344" y="3371508"/>
            <a:ext cx="1152797" cy="1569660"/>
          </a:xfrm>
          <a:prstGeom prst="rect">
            <a:avLst/>
          </a:prstGeom>
          <a:noFill/>
        </p:spPr>
        <p:txBody>
          <a:bodyPr wrap="square" rtlCol="0">
            <a:spAutoFit/>
          </a:bodyPr>
          <a:lstStyle/>
          <a:p>
            <a:r>
              <a:rPr lang="it-IT" sz="9600" smtClean="0">
                <a:ln w="22225">
                  <a:solidFill>
                    <a:srgbClr val="FF0000"/>
                  </a:solidFill>
                </a:ln>
                <a:noFill/>
              </a:rPr>
              <a:t>?</a:t>
            </a:r>
            <a:endParaRPr lang="en-US" sz="9600">
              <a:ln w="22225">
                <a:solidFill>
                  <a:srgbClr val="FF0000"/>
                </a:solidFill>
              </a:ln>
              <a:noFill/>
            </a:endParaRPr>
          </a:p>
        </p:txBody>
      </p:sp>
      <p:sp>
        <p:nvSpPr>
          <p:cNvPr id="42" name="CasellaDiTesto 41"/>
          <p:cNvSpPr txBox="1"/>
          <p:nvPr/>
        </p:nvSpPr>
        <p:spPr>
          <a:xfrm>
            <a:off x="6762239" y="5541039"/>
            <a:ext cx="2037866" cy="923330"/>
          </a:xfrm>
          <a:prstGeom prst="rect">
            <a:avLst/>
          </a:prstGeom>
          <a:noFill/>
        </p:spPr>
        <p:txBody>
          <a:bodyPr wrap="none" rtlCol="0">
            <a:spAutoFit/>
          </a:bodyPr>
          <a:lstStyle/>
          <a:p>
            <a:r>
              <a:rPr lang="it-IT" smtClean="0">
                <a:solidFill>
                  <a:srgbClr val="0070C0"/>
                </a:solidFill>
              </a:rPr>
              <a:t>To understand it we</a:t>
            </a:r>
          </a:p>
          <a:p>
            <a:r>
              <a:rPr lang="it-IT" smtClean="0">
                <a:solidFill>
                  <a:srgbClr val="0070C0"/>
                </a:solidFill>
              </a:rPr>
              <a:t>need to recall the</a:t>
            </a:r>
          </a:p>
          <a:p>
            <a:r>
              <a:rPr lang="it-IT" b="1" smtClean="0">
                <a:solidFill>
                  <a:srgbClr val="0070C0"/>
                </a:solidFill>
              </a:rPr>
              <a:t>Cabibbo angle</a:t>
            </a:r>
            <a:endParaRPr lang="en-US" b="1">
              <a:solidFill>
                <a:srgbClr val="0070C0"/>
              </a:solidFill>
            </a:endParaRPr>
          </a:p>
        </p:txBody>
      </p:sp>
      <p:cxnSp>
        <p:nvCxnSpPr>
          <p:cNvPr id="44" name="Connettore 1 43"/>
          <p:cNvCxnSpPr/>
          <p:nvPr/>
        </p:nvCxnSpPr>
        <p:spPr>
          <a:xfrm>
            <a:off x="7362183" y="2069813"/>
            <a:ext cx="13721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Connettore 1 45"/>
          <p:cNvCxnSpPr/>
          <p:nvPr/>
        </p:nvCxnSpPr>
        <p:spPr>
          <a:xfrm>
            <a:off x="7362183" y="4185124"/>
            <a:ext cx="10801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3369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additive="base">
                                        <p:cTn id="13" dur="500" fill="hold"/>
                                        <p:tgtEl>
                                          <p:spTgt spid="42"/>
                                        </p:tgtEl>
                                        <p:attrNameLst>
                                          <p:attrName>ppt_x</p:attrName>
                                        </p:attrNameLst>
                                      </p:cBhvr>
                                      <p:tavLst>
                                        <p:tav tm="0">
                                          <p:val>
                                            <p:strVal val="#ppt_x"/>
                                          </p:val>
                                        </p:tav>
                                        <p:tav tm="100000">
                                          <p:val>
                                            <p:strVal val="#ppt_x"/>
                                          </p:val>
                                        </p:tav>
                                      </p:tavLst>
                                    </p:anim>
                                    <p:anim calcmode="lin" valueType="num">
                                      <p:cBhvr additive="base">
                                        <p:cTn id="14"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51520" y="332656"/>
            <a:ext cx="8579296" cy="863377"/>
          </a:xfrm>
        </p:spPr>
        <p:txBody>
          <a:bodyPr>
            <a:noAutofit/>
          </a:bodyPr>
          <a:lstStyle/>
          <a:p>
            <a:pPr eaLnBrk="1" hangingPunct="1"/>
            <a:r>
              <a:rPr lang="it-IT" altLang="en-US" sz="4000" smtClean="0"/>
              <a:t>Charged current universality</a:t>
            </a:r>
            <a:endParaRPr lang="it-IT" altLang="en-US" sz="4000" smtClean="0"/>
          </a:p>
        </p:txBody>
      </p:sp>
      <mc:AlternateContent xmlns:mc="http://schemas.openxmlformats.org/markup-compatibility/2006">
        <mc:Choice xmlns:a14="http://schemas.microsoft.com/office/drawing/2010/main" Requires="a14">
          <p:sp>
            <p:nvSpPr>
              <p:cNvPr id="17411" name="Rectangle 3"/>
              <p:cNvSpPr>
                <a:spLocks noGrp="1" noChangeArrowheads="1"/>
              </p:cNvSpPr>
              <p:nvPr>
                <p:ph type="body" idx="1"/>
              </p:nvPr>
            </p:nvSpPr>
            <p:spPr>
              <a:xfrm>
                <a:off x="467543" y="1416814"/>
                <a:ext cx="8236605" cy="5257800"/>
              </a:xfrm>
            </p:spPr>
            <p:txBody>
              <a:bodyPr>
                <a:normAutofit fontScale="92500" lnSpcReduction="10000"/>
              </a:bodyPr>
              <a:lstStyle/>
              <a:p>
                <a:pPr marL="0" indent="0" eaLnBrk="1" hangingPunct="1">
                  <a:lnSpc>
                    <a:spcPct val="80000"/>
                  </a:lnSpc>
                  <a:buNone/>
                </a:pPr>
                <a:r>
                  <a:rPr lang="it-IT" altLang="en-US" sz="2000" smtClean="0"/>
                  <a:t>Neutrons and Lambda baryons have a similar structure: they are made up by a ubar-d and ubar-s current sum</a:t>
                </a:r>
              </a:p>
              <a:p>
                <a:pPr marL="0" indent="0" eaLnBrk="1" hangingPunct="1">
                  <a:lnSpc>
                    <a:spcPct val="80000"/>
                  </a:lnSpc>
                  <a:buNone/>
                </a:pPr>
                <a:r>
                  <a:rPr lang="it-IT" altLang="en-US" sz="2000" smtClean="0"/>
                  <a:t>But experimental tests indicate that the latter has an intensity </a:t>
                </a:r>
                <a:r>
                  <a:rPr lang="it-IT" altLang="en-US" sz="2000" b="1" smtClean="0"/>
                  <a:t>twenty times smaller</a:t>
                </a:r>
              </a:p>
              <a:p>
                <a:pPr marL="0" indent="0" eaLnBrk="1" hangingPunct="1">
                  <a:lnSpc>
                    <a:spcPct val="80000"/>
                  </a:lnSpc>
                  <a:buNone/>
                </a:pPr>
                <a:endParaRPr lang="it-IT" altLang="en-US" sz="2000" b="1"/>
              </a:p>
              <a:p>
                <a:pPr marL="0" indent="0" eaLnBrk="1" hangingPunct="1">
                  <a:lnSpc>
                    <a:spcPct val="80000"/>
                  </a:lnSpc>
                  <a:buNone/>
                </a:pPr>
                <a:r>
                  <a:rPr lang="it-IT" altLang="en-US" sz="2000" b="1" smtClean="0"/>
                  <a:t>This is annoying! </a:t>
                </a:r>
                <a:r>
                  <a:rPr lang="it-IT" altLang="en-US" sz="2000" smtClean="0"/>
                  <a:t>We like to describe the interaction as a </a:t>
                </a:r>
              </a:p>
              <a:p>
                <a:pPr marL="0" indent="0" eaLnBrk="1" hangingPunct="1">
                  <a:lnSpc>
                    <a:spcPct val="80000"/>
                  </a:lnSpc>
                  <a:buNone/>
                </a:pPr>
                <a:r>
                  <a:rPr lang="it-IT" altLang="en-US" sz="2000" smtClean="0"/>
                  <a:t>product of V-A currents</a:t>
                </a:r>
                <a:r>
                  <a:rPr lang="it-IT" altLang="en-US" sz="2000" smtClean="0"/>
                  <a:t>:</a:t>
                </a:r>
              </a:p>
              <a:p>
                <a:pPr marL="0" indent="0" eaLnBrk="1" hangingPunct="1">
                  <a:lnSpc>
                    <a:spcPct val="80000"/>
                  </a:lnSpc>
                  <a:buNone/>
                </a:pPr>
                <a:endParaRPr lang="it-IT" altLang="en-US" sz="2000"/>
              </a:p>
              <a:p>
                <a:pPr marL="0" indent="0" eaLnBrk="1" hangingPunct="1">
                  <a:lnSpc>
                    <a:spcPct val="80000"/>
                  </a:lnSpc>
                  <a:buNone/>
                </a:pPr>
                <a:endParaRPr lang="it-IT" altLang="en-US" sz="2000" smtClean="0"/>
              </a:p>
              <a:p>
                <a:pPr marL="0" indent="0" eaLnBrk="1" hangingPunct="1">
                  <a:lnSpc>
                    <a:spcPct val="80000"/>
                  </a:lnSpc>
                  <a:buNone/>
                </a:pPr>
                <a:endParaRPr lang="it-IT" altLang="en-US" sz="2000" smtClean="0"/>
              </a:p>
              <a:p>
                <a:pPr marL="0" indent="0" eaLnBrk="1" hangingPunct="1">
                  <a:lnSpc>
                    <a:spcPct val="80000"/>
                  </a:lnSpc>
                  <a:buNone/>
                </a:pPr>
                <a:endParaRPr lang="it-IT" altLang="en-US" sz="2000" smtClean="0"/>
              </a:p>
              <a:p>
                <a:pPr marL="0" indent="0">
                  <a:lnSpc>
                    <a:spcPct val="80000"/>
                  </a:lnSpc>
                  <a:buNone/>
                </a:pPr>
                <a14:m>
                  <m:oMathPara xmlns:m="http://schemas.openxmlformats.org/officeDocument/2006/math">
                    <m:oMathParaPr>
                      <m:jc m:val="centerGroup"/>
                    </m:oMathParaPr>
                    <m:oMath xmlns:m="http://schemas.openxmlformats.org/officeDocument/2006/math">
                      <m:sSub>
                        <m:sSubPr>
                          <m:ctrlPr>
                            <a:rPr lang="it-IT" sz="2000" b="0" i="1" smtClean="0">
                              <a:solidFill>
                                <a:srgbClr val="FF0000"/>
                              </a:solidFill>
                              <a:latin typeface="Cambria Math"/>
                            </a:rPr>
                          </m:ctrlPr>
                        </m:sSubPr>
                        <m:e>
                          <m:r>
                            <m:rPr>
                              <m:sty m:val="p"/>
                            </m:rPr>
                            <a:rPr lang="it-IT" sz="2000" b="0" i="0" smtClean="0">
                              <a:solidFill>
                                <a:srgbClr val="FF0000"/>
                              </a:solidFill>
                              <a:latin typeface="Cambria Math"/>
                            </a:rPr>
                            <m:t>M</m:t>
                          </m:r>
                        </m:e>
                        <m:sub>
                          <m:r>
                            <a:rPr lang="it-IT" sz="2000" b="0" i="1" smtClean="0">
                              <a:solidFill>
                                <a:srgbClr val="FF0000"/>
                              </a:solidFill>
                              <a:latin typeface="Cambria Math"/>
                            </a:rPr>
                            <m:t>𝑑</m:t>
                          </m:r>
                          <m:r>
                            <a:rPr lang="it-IT" sz="2000" b="0" i="1" smtClean="0">
                              <a:solidFill>
                                <a:srgbClr val="FF0000"/>
                              </a:solidFill>
                              <a:latin typeface="Cambria Math"/>
                              <a:ea typeface="Cambria Math"/>
                            </a:rPr>
                            <m:t>→</m:t>
                          </m:r>
                          <m:r>
                            <a:rPr lang="it-IT" sz="2000" b="0" i="1" smtClean="0">
                              <a:solidFill>
                                <a:srgbClr val="FF0000"/>
                              </a:solidFill>
                              <a:latin typeface="Cambria Math"/>
                              <a:ea typeface="Cambria Math"/>
                            </a:rPr>
                            <m:t>𝑢</m:t>
                          </m:r>
                        </m:sub>
                      </m:sSub>
                      <m:r>
                        <a:rPr lang="it-IT" sz="2000" b="0" i="1" smtClean="0">
                          <a:solidFill>
                            <a:srgbClr val="FF0000"/>
                          </a:solidFill>
                          <a:latin typeface="Cambria Math"/>
                        </a:rPr>
                        <m:t>=</m:t>
                      </m:r>
                      <m:f>
                        <m:fPr>
                          <m:ctrlPr>
                            <a:rPr lang="it-IT" sz="2000" b="0" i="1" smtClean="0">
                              <a:solidFill>
                                <a:srgbClr val="FF0000"/>
                              </a:solidFill>
                              <a:latin typeface="Cambria Math"/>
                            </a:rPr>
                          </m:ctrlPr>
                        </m:fPr>
                        <m:num>
                          <m:r>
                            <a:rPr lang="it-IT" sz="2000" b="0" i="1" smtClean="0">
                              <a:solidFill>
                                <a:srgbClr val="FF0000"/>
                              </a:solidFill>
                              <a:latin typeface="Cambria Math"/>
                            </a:rPr>
                            <m:t>𝑔</m:t>
                          </m:r>
                        </m:num>
                        <m:den>
                          <m:rad>
                            <m:radPr>
                              <m:degHide m:val="on"/>
                              <m:ctrlPr>
                                <a:rPr lang="it-IT" sz="2000" b="0" i="1" smtClean="0">
                                  <a:solidFill>
                                    <a:srgbClr val="FF0000"/>
                                  </a:solidFill>
                                  <a:latin typeface="Cambria Math"/>
                                  <a:ea typeface="Cambria Math"/>
                                </a:rPr>
                              </m:ctrlPr>
                            </m:radPr>
                            <m:deg/>
                            <m:e>
                              <m:r>
                                <a:rPr lang="it-IT" sz="2000" b="0" i="1" smtClean="0">
                                  <a:solidFill>
                                    <a:srgbClr val="FF0000"/>
                                  </a:solidFill>
                                  <a:latin typeface="Cambria Math"/>
                                  <a:ea typeface="Cambria Math"/>
                                </a:rPr>
                                <m:t>2</m:t>
                              </m:r>
                            </m:e>
                          </m:rad>
                        </m:den>
                      </m:f>
                      <m:d>
                        <m:dPr>
                          <m:begChr m:val="["/>
                          <m:endChr m:val="]"/>
                          <m:ctrlPr>
                            <a:rPr lang="it-IT" sz="2000" b="0" i="1" smtClean="0">
                              <a:solidFill>
                                <a:srgbClr val="FF0000"/>
                              </a:solidFill>
                              <a:latin typeface="Cambria Math"/>
                            </a:rPr>
                          </m:ctrlPr>
                        </m:dPr>
                        <m:e>
                          <m:sSup>
                            <m:sSupPr>
                              <m:ctrlPr>
                                <a:rPr lang="it-IT" sz="2000" i="1">
                                  <a:solidFill>
                                    <a:srgbClr val="FF0000"/>
                                  </a:solidFill>
                                  <a:latin typeface="Cambria Math"/>
                                </a:rPr>
                              </m:ctrlPr>
                            </m:sSupPr>
                            <m:e>
                              <m:sSubSup>
                                <m:sSubSupPr>
                                  <m:ctrlPr>
                                    <a:rPr lang="it-IT" sz="2000" i="1" smtClean="0">
                                      <a:solidFill>
                                        <a:srgbClr val="FF0000"/>
                                      </a:solidFill>
                                      <a:latin typeface="Cambria Math"/>
                                    </a:rPr>
                                  </m:ctrlPr>
                                </m:sSubSupPr>
                                <m:e>
                                  <m:acc>
                                    <m:accPr>
                                      <m:chr m:val="̅"/>
                                      <m:ctrlPr>
                                        <a:rPr lang="it-IT" sz="2000" b="0" i="1" smtClean="0">
                                          <a:solidFill>
                                            <a:srgbClr val="FF0000"/>
                                          </a:solidFill>
                                          <a:latin typeface="Cambria Math"/>
                                        </a:rPr>
                                      </m:ctrlPr>
                                    </m:accPr>
                                    <m:e>
                                      <m:r>
                                        <a:rPr lang="it-IT" sz="2000" b="0" i="1" smtClean="0">
                                          <a:solidFill>
                                            <a:srgbClr val="FF0000"/>
                                          </a:solidFill>
                                          <a:latin typeface="Cambria Math"/>
                                        </a:rPr>
                                        <m:t>𝑢</m:t>
                                      </m:r>
                                    </m:e>
                                  </m:acc>
                                </m:e>
                                <m:sub>
                                  <m:r>
                                    <a:rPr lang="it-IT" sz="2000" b="0" i="1" smtClean="0">
                                      <a:solidFill>
                                        <a:srgbClr val="FF0000"/>
                                      </a:solidFill>
                                      <a:latin typeface="Cambria Math"/>
                                    </a:rPr>
                                    <m:t>𝑢</m:t>
                                  </m:r>
                                </m:sub>
                                <m:sup/>
                              </m:sSubSup>
                              <m:r>
                                <a:rPr lang="el-GR" sz="2000" i="1">
                                  <a:solidFill>
                                    <a:srgbClr val="FF0000"/>
                                  </a:solidFill>
                                  <a:latin typeface="Cambria Math"/>
                                </a:rPr>
                                <m:t>𝛾</m:t>
                              </m:r>
                            </m:e>
                            <m:sup>
                              <m:r>
                                <a:rPr lang="el-GR" sz="2000" i="1">
                                  <a:solidFill>
                                    <a:srgbClr val="FF0000"/>
                                  </a:solidFill>
                                  <a:latin typeface="Cambria Math"/>
                                </a:rPr>
                                <m:t>𝜇</m:t>
                              </m:r>
                            </m:sup>
                          </m:sSup>
                          <m:f>
                            <m:fPr>
                              <m:ctrlPr>
                                <a:rPr lang="it-IT" sz="2000" i="1">
                                  <a:solidFill>
                                    <a:srgbClr val="FF0000"/>
                                  </a:solidFill>
                                  <a:latin typeface="Cambria Math"/>
                                </a:rPr>
                              </m:ctrlPr>
                            </m:fPr>
                            <m:num>
                              <m:r>
                                <a:rPr lang="el-GR" sz="2000" i="1">
                                  <a:solidFill>
                                    <a:srgbClr val="FF0000"/>
                                  </a:solidFill>
                                  <a:latin typeface="Cambria Math"/>
                                </a:rPr>
                                <m:t>1</m:t>
                              </m:r>
                            </m:num>
                            <m:den>
                              <m:r>
                                <a:rPr lang="el-GR" sz="2000" i="1">
                                  <a:solidFill>
                                    <a:srgbClr val="FF0000"/>
                                  </a:solidFill>
                                  <a:latin typeface="Cambria Math"/>
                                </a:rPr>
                                <m:t>2</m:t>
                              </m:r>
                            </m:den>
                          </m:f>
                          <m:d>
                            <m:dPr>
                              <m:ctrlPr>
                                <a:rPr lang="it-IT" sz="2000" i="1">
                                  <a:solidFill>
                                    <a:srgbClr val="FF0000"/>
                                  </a:solidFill>
                                  <a:latin typeface="Cambria Math"/>
                                </a:rPr>
                              </m:ctrlPr>
                            </m:dPr>
                            <m:e>
                              <m:r>
                                <a:rPr lang="it-IT" sz="2000">
                                  <a:solidFill>
                                    <a:srgbClr val="FF0000"/>
                                  </a:solidFill>
                                  <a:latin typeface="Cambria Math"/>
                                </a:rPr>
                                <m:t>1−</m:t>
                              </m:r>
                              <m:sSup>
                                <m:sSupPr>
                                  <m:ctrlPr>
                                    <a:rPr lang="it-IT" sz="2000" i="1">
                                      <a:solidFill>
                                        <a:srgbClr val="FF0000"/>
                                      </a:solidFill>
                                      <a:latin typeface="Cambria Math"/>
                                    </a:rPr>
                                  </m:ctrlPr>
                                </m:sSupPr>
                                <m:e>
                                  <m:r>
                                    <a:rPr lang="el-GR" sz="2000" b="0" i="1" smtClean="0">
                                      <a:solidFill>
                                        <a:srgbClr val="FF0000"/>
                                      </a:solidFill>
                                      <a:latin typeface="Cambria Math"/>
                                    </a:rPr>
                                    <m:t>𝛾</m:t>
                                  </m:r>
                                </m:e>
                                <m:sup>
                                  <m:r>
                                    <a:rPr lang="el-GR" sz="2000" b="0" i="1" smtClean="0">
                                      <a:solidFill>
                                        <a:srgbClr val="FF0000"/>
                                      </a:solidFill>
                                      <a:latin typeface="Cambria Math"/>
                                    </a:rPr>
                                    <m:t>5</m:t>
                                  </m:r>
                                </m:sup>
                              </m:sSup>
                            </m:e>
                          </m:d>
                          <m:sSub>
                            <m:sSubPr>
                              <m:ctrlPr>
                                <a:rPr lang="el-GR" sz="2000" b="0" i="1" smtClean="0">
                                  <a:solidFill>
                                    <a:srgbClr val="FF0000"/>
                                  </a:solidFill>
                                  <a:latin typeface="Cambria Math"/>
                                </a:rPr>
                              </m:ctrlPr>
                            </m:sSubPr>
                            <m:e>
                              <m:r>
                                <a:rPr lang="it-IT" sz="2000" b="0" i="1" smtClean="0">
                                  <a:solidFill>
                                    <a:srgbClr val="FF0000"/>
                                  </a:solidFill>
                                  <a:latin typeface="Cambria Math"/>
                                </a:rPr>
                                <m:t>𝑢</m:t>
                              </m:r>
                            </m:e>
                            <m:sub>
                              <m:r>
                                <a:rPr lang="it-IT" sz="2000" b="0" i="1" smtClean="0">
                                  <a:solidFill>
                                    <a:srgbClr val="FF0000"/>
                                  </a:solidFill>
                                  <a:latin typeface="Cambria Math"/>
                                </a:rPr>
                                <m:t>𝑑</m:t>
                              </m:r>
                            </m:sub>
                          </m:sSub>
                          <m:r>
                            <m:rPr>
                              <m:nor/>
                            </m:rPr>
                            <a:rPr lang="en-US" sz="2000">
                              <a:solidFill>
                                <a:srgbClr val="FF0000"/>
                              </a:solidFill>
                            </a:rPr>
                            <m:t> </m:t>
                          </m:r>
                        </m:e>
                      </m:d>
                      <m:f>
                        <m:fPr>
                          <m:ctrlPr>
                            <a:rPr lang="it-IT" sz="2000" b="0" i="1" smtClean="0">
                              <a:solidFill>
                                <a:srgbClr val="FF0000"/>
                              </a:solidFill>
                              <a:latin typeface="Cambria Math"/>
                            </a:rPr>
                          </m:ctrlPr>
                        </m:fPr>
                        <m:num>
                          <m:r>
                            <a:rPr lang="it-IT" sz="2000" b="0" i="1" smtClean="0">
                              <a:solidFill>
                                <a:srgbClr val="FF0000"/>
                              </a:solidFill>
                              <a:latin typeface="Cambria Math"/>
                            </a:rPr>
                            <m:t>1</m:t>
                          </m:r>
                        </m:num>
                        <m:den>
                          <m:sSup>
                            <m:sSupPr>
                              <m:ctrlPr>
                                <a:rPr lang="it-IT" sz="2000" b="0" i="1" smtClean="0">
                                  <a:solidFill>
                                    <a:srgbClr val="FF0000"/>
                                  </a:solidFill>
                                  <a:latin typeface="Cambria Math"/>
                                </a:rPr>
                              </m:ctrlPr>
                            </m:sSupPr>
                            <m:e>
                              <m:r>
                                <a:rPr lang="it-IT" sz="2000" b="0" i="1" smtClean="0">
                                  <a:solidFill>
                                    <a:srgbClr val="FF0000"/>
                                  </a:solidFill>
                                  <a:latin typeface="Cambria Math"/>
                                </a:rPr>
                                <m:t>𝑀</m:t>
                              </m:r>
                            </m:e>
                            <m:sup>
                              <m:r>
                                <a:rPr lang="it-IT" sz="2000" b="0" i="1" smtClean="0">
                                  <a:solidFill>
                                    <a:srgbClr val="FF0000"/>
                                  </a:solidFill>
                                  <a:latin typeface="Cambria Math"/>
                                </a:rPr>
                                <m:t>2</m:t>
                              </m:r>
                            </m:sup>
                          </m:sSup>
                          <m:r>
                            <a:rPr lang="it-IT" sz="2000" b="0" i="1" smtClean="0">
                              <a:solidFill>
                                <a:srgbClr val="FF0000"/>
                              </a:solidFill>
                              <a:latin typeface="Cambria Math"/>
                            </a:rPr>
                            <m:t>−</m:t>
                          </m:r>
                          <m:sSup>
                            <m:sSupPr>
                              <m:ctrlPr>
                                <a:rPr lang="it-IT" sz="2000" b="0" i="1" smtClean="0">
                                  <a:solidFill>
                                    <a:srgbClr val="FF0000"/>
                                  </a:solidFill>
                                  <a:latin typeface="Cambria Math"/>
                                </a:rPr>
                              </m:ctrlPr>
                            </m:sSupPr>
                            <m:e>
                              <m:r>
                                <a:rPr lang="it-IT" sz="2000" b="0" i="1" smtClean="0">
                                  <a:solidFill>
                                    <a:srgbClr val="FF0000"/>
                                  </a:solidFill>
                                  <a:latin typeface="Cambria Math"/>
                                </a:rPr>
                                <m:t>𝑞</m:t>
                              </m:r>
                            </m:e>
                            <m:sup>
                              <m:r>
                                <a:rPr lang="it-IT" sz="2000" b="0" i="1" smtClean="0">
                                  <a:solidFill>
                                    <a:srgbClr val="FF0000"/>
                                  </a:solidFill>
                                  <a:latin typeface="Cambria Math"/>
                                </a:rPr>
                                <m:t>2</m:t>
                              </m:r>
                            </m:sup>
                          </m:sSup>
                        </m:den>
                      </m:f>
                      <m:f>
                        <m:fPr>
                          <m:ctrlPr>
                            <a:rPr lang="it-IT" sz="2000" i="1">
                              <a:solidFill>
                                <a:srgbClr val="FF0000"/>
                              </a:solidFill>
                              <a:latin typeface="Cambria Math"/>
                            </a:rPr>
                          </m:ctrlPr>
                        </m:fPr>
                        <m:num>
                          <m:r>
                            <a:rPr lang="it-IT" sz="2000" i="1">
                              <a:solidFill>
                                <a:srgbClr val="FF0000"/>
                              </a:solidFill>
                              <a:latin typeface="Cambria Math"/>
                            </a:rPr>
                            <m:t>𝑔</m:t>
                          </m:r>
                        </m:num>
                        <m:den>
                          <m:rad>
                            <m:radPr>
                              <m:degHide m:val="on"/>
                              <m:ctrlPr>
                                <a:rPr lang="it-IT" sz="2000" i="1">
                                  <a:solidFill>
                                    <a:srgbClr val="FF0000"/>
                                  </a:solidFill>
                                  <a:latin typeface="Cambria Math"/>
                                  <a:ea typeface="Cambria Math"/>
                                </a:rPr>
                              </m:ctrlPr>
                            </m:radPr>
                            <m:deg/>
                            <m:e>
                              <m:r>
                                <a:rPr lang="it-IT" sz="2000" i="1">
                                  <a:solidFill>
                                    <a:srgbClr val="FF0000"/>
                                  </a:solidFill>
                                  <a:latin typeface="Cambria Math"/>
                                  <a:ea typeface="Cambria Math"/>
                                </a:rPr>
                                <m:t>2</m:t>
                              </m:r>
                            </m:e>
                          </m:rad>
                        </m:den>
                      </m:f>
                      <m:d>
                        <m:dPr>
                          <m:begChr m:val="["/>
                          <m:endChr m:val="]"/>
                          <m:ctrlPr>
                            <a:rPr lang="it-IT" sz="2000" i="1">
                              <a:solidFill>
                                <a:srgbClr val="FF0000"/>
                              </a:solidFill>
                              <a:latin typeface="Cambria Math"/>
                            </a:rPr>
                          </m:ctrlPr>
                        </m:dPr>
                        <m:e>
                          <m:sSup>
                            <m:sSupPr>
                              <m:ctrlPr>
                                <a:rPr lang="it-IT" sz="2000" i="1">
                                  <a:solidFill>
                                    <a:srgbClr val="FF0000"/>
                                  </a:solidFill>
                                  <a:latin typeface="Cambria Math"/>
                                </a:rPr>
                              </m:ctrlPr>
                            </m:sSupPr>
                            <m:e>
                              <m:sSubSup>
                                <m:sSubSupPr>
                                  <m:ctrlPr>
                                    <a:rPr lang="it-IT" sz="2000" i="1" smtClean="0">
                                      <a:solidFill>
                                        <a:srgbClr val="FF0000"/>
                                      </a:solidFill>
                                      <a:latin typeface="Cambria Math"/>
                                    </a:rPr>
                                  </m:ctrlPr>
                                </m:sSubSupPr>
                                <m:e>
                                  <m:acc>
                                    <m:accPr>
                                      <m:chr m:val="̅"/>
                                      <m:ctrlPr>
                                        <a:rPr lang="it-IT" sz="2000" b="0" i="1" smtClean="0">
                                          <a:solidFill>
                                            <a:srgbClr val="FF0000"/>
                                          </a:solidFill>
                                          <a:latin typeface="Cambria Math"/>
                                        </a:rPr>
                                      </m:ctrlPr>
                                    </m:accPr>
                                    <m:e>
                                      <m:r>
                                        <a:rPr lang="it-IT" sz="2000" b="0" i="1" smtClean="0">
                                          <a:solidFill>
                                            <a:srgbClr val="FF0000"/>
                                          </a:solidFill>
                                          <a:latin typeface="Cambria Math"/>
                                        </a:rPr>
                                        <m:t>𝑢</m:t>
                                      </m:r>
                                    </m:e>
                                  </m:acc>
                                </m:e>
                                <m:sub>
                                  <m:r>
                                    <a:rPr lang="it-IT" sz="2000" b="0" i="1" smtClean="0">
                                      <a:solidFill>
                                        <a:srgbClr val="FF0000"/>
                                      </a:solidFill>
                                      <a:latin typeface="Cambria Math"/>
                                    </a:rPr>
                                    <m:t>𝑒</m:t>
                                  </m:r>
                                </m:sub>
                                <m:sup/>
                              </m:sSubSup>
                              <m:r>
                                <a:rPr lang="el-GR" sz="2000" i="1">
                                  <a:solidFill>
                                    <a:srgbClr val="FF0000"/>
                                  </a:solidFill>
                                  <a:latin typeface="Cambria Math"/>
                                </a:rPr>
                                <m:t>𝛾</m:t>
                              </m:r>
                            </m:e>
                            <m:sup>
                              <m:r>
                                <a:rPr lang="el-GR" sz="2000" i="1">
                                  <a:solidFill>
                                    <a:srgbClr val="FF0000"/>
                                  </a:solidFill>
                                  <a:latin typeface="Cambria Math"/>
                                </a:rPr>
                                <m:t>𝜇</m:t>
                              </m:r>
                            </m:sup>
                          </m:sSup>
                          <m:f>
                            <m:fPr>
                              <m:ctrlPr>
                                <a:rPr lang="it-IT" sz="2000" i="1">
                                  <a:solidFill>
                                    <a:srgbClr val="FF0000"/>
                                  </a:solidFill>
                                  <a:latin typeface="Cambria Math"/>
                                </a:rPr>
                              </m:ctrlPr>
                            </m:fPr>
                            <m:num>
                              <m:r>
                                <a:rPr lang="el-GR" sz="2000" i="1">
                                  <a:solidFill>
                                    <a:srgbClr val="FF0000"/>
                                  </a:solidFill>
                                  <a:latin typeface="Cambria Math"/>
                                </a:rPr>
                                <m:t>1</m:t>
                              </m:r>
                            </m:num>
                            <m:den>
                              <m:r>
                                <a:rPr lang="el-GR" sz="2000" i="1">
                                  <a:solidFill>
                                    <a:srgbClr val="FF0000"/>
                                  </a:solidFill>
                                  <a:latin typeface="Cambria Math"/>
                                </a:rPr>
                                <m:t>2</m:t>
                              </m:r>
                            </m:den>
                          </m:f>
                          <m:d>
                            <m:dPr>
                              <m:ctrlPr>
                                <a:rPr lang="it-IT" sz="2000" i="1">
                                  <a:solidFill>
                                    <a:srgbClr val="FF0000"/>
                                  </a:solidFill>
                                  <a:latin typeface="Cambria Math"/>
                                </a:rPr>
                              </m:ctrlPr>
                            </m:dPr>
                            <m:e>
                              <m:r>
                                <a:rPr lang="it-IT" sz="2000">
                                  <a:solidFill>
                                    <a:srgbClr val="FF0000"/>
                                  </a:solidFill>
                                  <a:latin typeface="Cambria Math"/>
                                </a:rPr>
                                <m:t>1−</m:t>
                              </m:r>
                              <m:sSup>
                                <m:sSupPr>
                                  <m:ctrlPr>
                                    <a:rPr lang="it-IT" sz="2000" i="1">
                                      <a:solidFill>
                                        <a:srgbClr val="FF0000"/>
                                      </a:solidFill>
                                      <a:latin typeface="Cambria Math"/>
                                    </a:rPr>
                                  </m:ctrlPr>
                                </m:sSupPr>
                                <m:e>
                                  <m:r>
                                    <a:rPr lang="el-GR" sz="2000" i="1">
                                      <a:solidFill>
                                        <a:srgbClr val="FF0000"/>
                                      </a:solidFill>
                                      <a:latin typeface="Cambria Math"/>
                                    </a:rPr>
                                    <m:t>𝛾</m:t>
                                  </m:r>
                                </m:e>
                                <m:sup>
                                  <m:r>
                                    <a:rPr lang="el-GR" sz="2000" i="1">
                                      <a:solidFill>
                                        <a:srgbClr val="FF0000"/>
                                      </a:solidFill>
                                      <a:latin typeface="Cambria Math"/>
                                    </a:rPr>
                                    <m:t>5</m:t>
                                  </m:r>
                                </m:sup>
                              </m:sSup>
                            </m:e>
                          </m:d>
                          <m:sSub>
                            <m:sSubPr>
                              <m:ctrlPr>
                                <a:rPr lang="el-GR" sz="2000" i="1" smtClean="0">
                                  <a:solidFill>
                                    <a:srgbClr val="FF0000"/>
                                  </a:solidFill>
                                  <a:latin typeface="Cambria Math"/>
                                </a:rPr>
                              </m:ctrlPr>
                            </m:sSubPr>
                            <m:e>
                              <m:r>
                                <a:rPr lang="it-IT" sz="2000" b="0" i="1" smtClean="0">
                                  <a:solidFill>
                                    <a:srgbClr val="FF0000"/>
                                  </a:solidFill>
                                  <a:latin typeface="Cambria Math"/>
                                </a:rPr>
                                <m:t>𝑢</m:t>
                              </m:r>
                            </m:e>
                            <m:sub>
                              <m:r>
                                <a:rPr lang="el-GR" sz="2000" b="0" i="1" smtClean="0">
                                  <a:solidFill>
                                    <a:srgbClr val="FF0000"/>
                                  </a:solidFill>
                                  <a:latin typeface="Cambria Math"/>
                                </a:rPr>
                                <m:t>𝜈</m:t>
                              </m:r>
                            </m:sub>
                          </m:sSub>
                          <m:r>
                            <m:rPr>
                              <m:nor/>
                            </m:rPr>
                            <a:rPr lang="en-US" sz="2000">
                              <a:solidFill>
                                <a:srgbClr val="FF0000"/>
                              </a:solidFill>
                            </a:rPr>
                            <m:t> </m:t>
                          </m:r>
                        </m:e>
                      </m:d>
                    </m:oMath>
                  </m:oMathPara>
                </a14:m>
                <a:endParaRPr lang="en-US" sz="2000" smtClean="0">
                  <a:solidFill>
                    <a:srgbClr val="FF0000"/>
                  </a:solidFill>
                </a:endParaRPr>
              </a:p>
              <a:p>
                <a:pPr marL="0" indent="0">
                  <a:lnSpc>
                    <a:spcPct val="80000"/>
                  </a:lnSpc>
                  <a:buNone/>
                </a:pPr>
                <a:endParaRPr lang="it-IT" sz="2000" smtClean="0">
                  <a:solidFill>
                    <a:srgbClr val="FF0000"/>
                  </a:solidFill>
                </a:endParaRPr>
              </a:p>
              <a:p>
                <a:pPr marL="0" indent="0">
                  <a:lnSpc>
                    <a:spcPct val="80000"/>
                  </a:lnSpc>
                  <a:buNone/>
                </a:pPr>
                <a14:m>
                  <m:oMathPara xmlns:m="http://schemas.openxmlformats.org/officeDocument/2006/math">
                    <m:oMathParaPr>
                      <m:jc m:val="centerGroup"/>
                    </m:oMathParaPr>
                    <m:oMath xmlns:m="http://schemas.openxmlformats.org/officeDocument/2006/math">
                      <m:sSub>
                        <m:sSubPr>
                          <m:ctrlPr>
                            <a:rPr lang="it-IT" sz="2000" b="0" i="1" smtClean="0">
                              <a:solidFill>
                                <a:srgbClr val="FF0000"/>
                              </a:solidFill>
                              <a:latin typeface="Cambria Math"/>
                            </a:rPr>
                          </m:ctrlPr>
                        </m:sSubPr>
                        <m:e>
                          <m:r>
                            <m:rPr>
                              <m:sty m:val="p"/>
                            </m:rPr>
                            <a:rPr lang="it-IT" sz="2000" b="0" i="0" smtClean="0">
                              <a:solidFill>
                                <a:srgbClr val="FF0000"/>
                              </a:solidFill>
                              <a:latin typeface="Cambria Math"/>
                            </a:rPr>
                            <m:t>M</m:t>
                          </m:r>
                        </m:e>
                        <m:sub>
                          <m:r>
                            <a:rPr lang="it-IT" sz="2000" b="0" i="1" smtClean="0">
                              <a:solidFill>
                                <a:srgbClr val="FF0000"/>
                              </a:solidFill>
                              <a:latin typeface="Cambria Math"/>
                            </a:rPr>
                            <m:t>𝑠</m:t>
                          </m:r>
                          <m:r>
                            <a:rPr lang="it-IT" sz="2000" b="0" i="1" smtClean="0">
                              <a:solidFill>
                                <a:srgbClr val="FF0000"/>
                              </a:solidFill>
                              <a:latin typeface="Cambria Math"/>
                              <a:ea typeface="Cambria Math"/>
                            </a:rPr>
                            <m:t>→</m:t>
                          </m:r>
                          <m:r>
                            <a:rPr lang="it-IT" sz="2000" b="0" i="1" smtClean="0">
                              <a:solidFill>
                                <a:srgbClr val="FF0000"/>
                              </a:solidFill>
                              <a:latin typeface="Cambria Math"/>
                              <a:ea typeface="Cambria Math"/>
                            </a:rPr>
                            <m:t>𝑢</m:t>
                          </m:r>
                        </m:sub>
                      </m:sSub>
                      <m:r>
                        <a:rPr lang="it-IT" sz="2000" b="0" i="1" smtClean="0">
                          <a:solidFill>
                            <a:srgbClr val="FF0000"/>
                          </a:solidFill>
                          <a:latin typeface="Cambria Math"/>
                        </a:rPr>
                        <m:t>=</m:t>
                      </m:r>
                      <m:f>
                        <m:fPr>
                          <m:ctrlPr>
                            <a:rPr lang="it-IT" sz="2000" b="0" i="1" smtClean="0">
                              <a:solidFill>
                                <a:srgbClr val="FF0000"/>
                              </a:solidFill>
                              <a:latin typeface="Cambria Math"/>
                            </a:rPr>
                          </m:ctrlPr>
                        </m:fPr>
                        <m:num>
                          <m:r>
                            <a:rPr lang="it-IT" sz="2000" b="0" i="1" smtClean="0">
                              <a:solidFill>
                                <a:srgbClr val="FF0000"/>
                              </a:solidFill>
                              <a:latin typeface="Cambria Math"/>
                            </a:rPr>
                            <m:t>𝑔</m:t>
                          </m:r>
                        </m:num>
                        <m:den>
                          <m:rad>
                            <m:radPr>
                              <m:degHide m:val="on"/>
                              <m:ctrlPr>
                                <a:rPr lang="it-IT" sz="2000" b="0" i="1" smtClean="0">
                                  <a:solidFill>
                                    <a:srgbClr val="FF0000"/>
                                  </a:solidFill>
                                  <a:latin typeface="Cambria Math"/>
                                  <a:ea typeface="Cambria Math"/>
                                </a:rPr>
                              </m:ctrlPr>
                            </m:radPr>
                            <m:deg/>
                            <m:e>
                              <m:r>
                                <a:rPr lang="it-IT" sz="2000" b="0" i="1" smtClean="0">
                                  <a:solidFill>
                                    <a:srgbClr val="FF0000"/>
                                  </a:solidFill>
                                  <a:latin typeface="Cambria Math"/>
                                  <a:ea typeface="Cambria Math"/>
                                </a:rPr>
                                <m:t>2</m:t>
                              </m:r>
                            </m:e>
                          </m:rad>
                        </m:den>
                      </m:f>
                      <m:d>
                        <m:dPr>
                          <m:begChr m:val="["/>
                          <m:endChr m:val="]"/>
                          <m:ctrlPr>
                            <a:rPr lang="it-IT" sz="2000" b="0" i="1" smtClean="0">
                              <a:solidFill>
                                <a:srgbClr val="FF0000"/>
                              </a:solidFill>
                              <a:latin typeface="Cambria Math"/>
                            </a:rPr>
                          </m:ctrlPr>
                        </m:dPr>
                        <m:e>
                          <m:sSup>
                            <m:sSupPr>
                              <m:ctrlPr>
                                <a:rPr lang="it-IT" sz="2000" i="1">
                                  <a:solidFill>
                                    <a:srgbClr val="FF0000"/>
                                  </a:solidFill>
                                  <a:latin typeface="Cambria Math"/>
                                </a:rPr>
                              </m:ctrlPr>
                            </m:sSupPr>
                            <m:e>
                              <m:sSubSup>
                                <m:sSubSupPr>
                                  <m:ctrlPr>
                                    <a:rPr lang="it-IT" sz="2000" i="1" smtClean="0">
                                      <a:solidFill>
                                        <a:srgbClr val="FF0000"/>
                                      </a:solidFill>
                                      <a:latin typeface="Cambria Math"/>
                                    </a:rPr>
                                  </m:ctrlPr>
                                </m:sSubSupPr>
                                <m:e>
                                  <m:acc>
                                    <m:accPr>
                                      <m:chr m:val="̅"/>
                                      <m:ctrlPr>
                                        <a:rPr lang="it-IT" sz="2000" b="0" i="1" smtClean="0">
                                          <a:solidFill>
                                            <a:srgbClr val="FF0000"/>
                                          </a:solidFill>
                                          <a:latin typeface="Cambria Math"/>
                                        </a:rPr>
                                      </m:ctrlPr>
                                    </m:accPr>
                                    <m:e>
                                      <m:r>
                                        <a:rPr lang="it-IT" sz="2000" b="0" i="1" smtClean="0">
                                          <a:solidFill>
                                            <a:srgbClr val="FF0000"/>
                                          </a:solidFill>
                                          <a:latin typeface="Cambria Math"/>
                                        </a:rPr>
                                        <m:t>𝑢</m:t>
                                      </m:r>
                                    </m:e>
                                  </m:acc>
                                </m:e>
                                <m:sub>
                                  <m:r>
                                    <a:rPr lang="it-IT" sz="2000" b="0" i="1" smtClean="0">
                                      <a:solidFill>
                                        <a:srgbClr val="FF0000"/>
                                      </a:solidFill>
                                      <a:latin typeface="Cambria Math"/>
                                    </a:rPr>
                                    <m:t>𝑢</m:t>
                                  </m:r>
                                </m:sub>
                                <m:sup/>
                              </m:sSubSup>
                              <m:r>
                                <a:rPr lang="el-GR" sz="2000" i="1">
                                  <a:solidFill>
                                    <a:srgbClr val="FF0000"/>
                                  </a:solidFill>
                                  <a:latin typeface="Cambria Math"/>
                                </a:rPr>
                                <m:t>𝛾</m:t>
                              </m:r>
                            </m:e>
                            <m:sup>
                              <m:r>
                                <a:rPr lang="el-GR" sz="2000" i="1">
                                  <a:solidFill>
                                    <a:srgbClr val="FF0000"/>
                                  </a:solidFill>
                                  <a:latin typeface="Cambria Math"/>
                                </a:rPr>
                                <m:t>𝜇</m:t>
                              </m:r>
                            </m:sup>
                          </m:sSup>
                          <m:f>
                            <m:fPr>
                              <m:ctrlPr>
                                <a:rPr lang="it-IT" sz="2000" i="1">
                                  <a:solidFill>
                                    <a:srgbClr val="FF0000"/>
                                  </a:solidFill>
                                  <a:latin typeface="Cambria Math"/>
                                </a:rPr>
                              </m:ctrlPr>
                            </m:fPr>
                            <m:num>
                              <m:r>
                                <a:rPr lang="el-GR" sz="2000" i="1">
                                  <a:solidFill>
                                    <a:srgbClr val="FF0000"/>
                                  </a:solidFill>
                                  <a:latin typeface="Cambria Math"/>
                                </a:rPr>
                                <m:t>1</m:t>
                              </m:r>
                            </m:num>
                            <m:den>
                              <m:r>
                                <a:rPr lang="el-GR" sz="2000" i="1">
                                  <a:solidFill>
                                    <a:srgbClr val="FF0000"/>
                                  </a:solidFill>
                                  <a:latin typeface="Cambria Math"/>
                                </a:rPr>
                                <m:t>2</m:t>
                              </m:r>
                            </m:den>
                          </m:f>
                          <m:d>
                            <m:dPr>
                              <m:ctrlPr>
                                <a:rPr lang="it-IT" sz="2000" i="1">
                                  <a:solidFill>
                                    <a:srgbClr val="FF0000"/>
                                  </a:solidFill>
                                  <a:latin typeface="Cambria Math"/>
                                </a:rPr>
                              </m:ctrlPr>
                            </m:dPr>
                            <m:e>
                              <m:r>
                                <a:rPr lang="it-IT" sz="2000">
                                  <a:solidFill>
                                    <a:srgbClr val="FF0000"/>
                                  </a:solidFill>
                                  <a:latin typeface="Cambria Math"/>
                                </a:rPr>
                                <m:t>1−</m:t>
                              </m:r>
                              <m:sSup>
                                <m:sSupPr>
                                  <m:ctrlPr>
                                    <a:rPr lang="it-IT" sz="2000" i="1">
                                      <a:solidFill>
                                        <a:srgbClr val="FF0000"/>
                                      </a:solidFill>
                                      <a:latin typeface="Cambria Math"/>
                                    </a:rPr>
                                  </m:ctrlPr>
                                </m:sSupPr>
                                <m:e>
                                  <m:r>
                                    <a:rPr lang="el-GR" sz="2000" b="0" i="1" smtClean="0">
                                      <a:solidFill>
                                        <a:srgbClr val="FF0000"/>
                                      </a:solidFill>
                                      <a:latin typeface="Cambria Math"/>
                                    </a:rPr>
                                    <m:t>𝛾</m:t>
                                  </m:r>
                                </m:e>
                                <m:sup>
                                  <m:r>
                                    <a:rPr lang="el-GR" sz="2000" b="0" i="1" smtClean="0">
                                      <a:solidFill>
                                        <a:srgbClr val="FF0000"/>
                                      </a:solidFill>
                                      <a:latin typeface="Cambria Math"/>
                                    </a:rPr>
                                    <m:t>5</m:t>
                                  </m:r>
                                </m:sup>
                              </m:sSup>
                            </m:e>
                          </m:d>
                          <m:sSub>
                            <m:sSubPr>
                              <m:ctrlPr>
                                <a:rPr lang="el-GR" sz="2000" b="0" i="1" smtClean="0">
                                  <a:solidFill>
                                    <a:srgbClr val="FF0000"/>
                                  </a:solidFill>
                                  <a:latin typeface="Cambria Math"/>
                                </a:rPr>
                              </m:ctrlPr>
                            </m:sSubPr>
                            <m:e>
                              <m:r>
                                <a:rPr lang="it-IT" sz="2000" b="0" i="1" smtClean="0">
                                  <a:solidFill>
                                    <a:srgbClr val="FF0000"/>
                                  </a:solidFill>
                                  <a:latin typeface="Cambria Math"/>
                                </a:rPr>
                                <m:t>𝑢</m:t>
                              </m:r>
                            </m:e>
                            <m:sub>
                              <m:r>
                                <a:rPr lang="it-IT" sz="2000" b="0" i="1" smtClean="0">
                                  <a:solidFill>
                                    <a:srgbClr val="FF0000"/>
                                  </a:solidFill>
                                  <a:latin typeface="Cambria Math"/>
                                </a:rPr>
                                <m:t>𝑠</m:t>
                              </m:r>
                            </m:sub>
                          </m:sSub>
                          <m:r>
                            <m:rPr>
                              <m:nor/>
                            </m:rPr>
                            <a:rPr lang="en-US" sz="2000">
                              <a:solidFill>
                                <a:srgbClr val="FF0000"/>
                              </a:solidFill>
                            </a:rPr>
                            <m:t> </m:t>
                          </m:r>
                        </m:e>
                      </m:d>
                      <m:f>
                        <m:fPr>
                          <m:ctrlPr>
                            <a:rPr lang="it-IT" sz="2000" b="0" i="1" smtClean="0">
                              <a:solidFill>
                                <a:srgbClr val="FF0000"/>
                              </a:solidFill>
                              <a:latin typeface="Cambria Math"/>
                            </a:rPr>
                          </m:ctrlPr>
                        </m:fPr>
                        <m:num>
                          <m:r>
                            <a:rPr lang="it-IT" sz="2000" b="0" i="1" smtClean="0">
                              <a:solidFill>
                                <a:srgbClr val="FF0000"/>
                              </a:solidFill>
                              <a:latin typeface="Cambria Math"/>
                            </a:rPr>
                            <m:t>1</m:t>
                          </m:r>
                        </m:num>
                        <m:den>
                          <m:sSup>
                            <m:sSupPr>
                              <m:ctrlPr>
                                <a:rPr lang="it-IT" sz="2000" b="0" i="1" smtClean="0">
                                  <a:solidFill>
                                    <a:srgbClr val="FF0000"/>
                                  </a:solidFill>
                                  <a:latin typeface="Cambria Math"/>
                                </a:rPr>
                              </m:ctrlPr>
                            </m:sSupPr>
                            <m:e>
                              <m:r>
                                <a:rPr lang="it-IT" sz="2000" b="0" i="1" smtClean="0">
                                  <a:solidFill>
                                    <a:srgbClr val="FF0000"/>
                                  </a:solidFill>
                                  <a:latin typeface="Cambria Math"/>
                                </a:rPr>
                                <m:t>𝑀</m:t>
                              </m:r>
                            </m:e>
                            <m:sup>
                              <m:r>
                                <a:rPr lang="it-IT" sz="2000" b="0" i="1" smtClean="0">
                                  <a:solidFill>
                                    <a:srgbClr val="FF0000"/>
                                  </a:solidFill>
                                  <a:latin typeface="Cambria Math"/>
                                </a:rPr>
                                <m:t>2</m:t>
                              </m:r>
                            </m:sup>
                          </m:sSup>
                          <m:r>
                            <a:rPr lang="it-IT" sz="2000" b="0" i="1" smtClean="0">
                              <a:solidFill>
                                <a:srgbClr val="FF0000"/>
                              </a:solidFill>
                              <a:latin typeface="Cambria Math"/>
                            </a:rPr>
                            <m:t>−</m:t>
                          </m:r>
                          <m:sSup>
                            <m:sSupPr>
                              <m:ctrlPr>
                                <a:rPr lang="it-IT" sz="2000" b="0" i="1" smtClean="0">
                                  <a:solidFill>
                                    <a:srgbClr val="FF0000"/>
                                  </a:solidFill>
                                  <a:latin typeface="Cambria Math"/>
                                </a:rPr>
                              </m:ctrlPr>
                            </m:sSupPr>
                            <m:e>
                              <m:r>
                                <a:rPr lang="it-IT" sz="2000" b="0" i="1" smtClean="0">
                                  <a:solidFill>
                                    <a:srgbClr val="FF0000"/>
                                  </a:solidFill>
                                  <a:latin typeface="Cambria Math"/>
                                </a:rPr>
                                <m:t>𝑞</m:t>
                              </m:r>
                            </m:e>
                            <m:sup>
                              <m:r>
                                <a:rPr lang="it-IT" sz="2000" b="0" i="1" smtClean="0">
                                  <a:solidFill>
                                    <a:srgbClr val="FF0000"/>
                                  </a:solidFill>
                                  <a:latin typeface="Cambria Math"/>
                                </a:rPr>
                                <m:t>2</m:t>
                              </m:r>
                            </m:sup>
                          </m:sSup>
                        </m:den>
                      </m:f>
                      <m:f>
                        <m:fPr>
                          <m:ctrlPr>
                            <a:rPr lang="it-IT" sz="2000" i="1">
                              <a:solidFill>
                                <a:srgbClr val="FF0000"/>
                              </a:solidFill>
                              <a:latin typeface="Cambria Math"/>
                            </a:rPr>
                          </m:ctrlPr>
                        </m:fPr>
                        <m:num>
                          <m:r>
                            <a:rPr lang="it-IT" sz="2000" i="1">
                              <a:solidFill>
                                <a:srgbClr val="FF0000"/>
                              </a:solidFill>
                              <a:latin typeface="Cambria Math"/>
                            </a:rPr>
                            <m:t>𝑔</m:t>
                          </m:r>
                        </m:num>
                        <m:den>
                          <m:rad>
                            <m:radPr>
                              <m:degHide m:val="on"/>
                              <m:ctrlPr>
                                <a:rPr lang="it-IT" sz="2000" i="1">
                                  <a:solidFill>
                                    <a:srgbClr val="FF0000"/>
                                  </a:solidFill>
                                  <a:latin typeface="Cambria Math"/>
                                  <a:ea typeface="Cambria Math"/>
                                </a:rPr>
                              </m:ctrlPr>
                            </m:radPr>
                            <m:deg/>
                            <m:e>
                              <m:r>
                                <a:rPr lang="it-IT" sz="2000" i="1">
                                  <a:solidFill>
                                    <a:srgbClr val="FF0000"/>
                                  </a:solidFill>
                                  <a:latin typeface="Cambria Math"/>
                                  <a:ea typeface="Cambria Math"/>
                                </a:rPr>
                                <m:t>2</m:t>
                              </m:r>
                            </m:e>
                          </m:rad>
                        </m:den>
                      </m:f>
                      <m:d>
                        <m:dPr>
                          <m:begChr m:val="["/>
                          <m:endChr m:val="]"/>
                          <m:ctrlPr>
                            <a:rPr lang="it-IT" sz="2000" i="1">
                              <a:solidFill>
                                <a:srgbClr val="FF0000"/>
                              </a:solidFill>
                              <a:latin typeface="Cambria Math"/>
                            </a:rPr>
                          </m:ctrlPr>
                        </m:dPr>
                        <m:e>
                          <m:sSup>
                            <m:sSupPr>
                              <m:ctrlPr>
                                <a:rPr lang="it-IT" sz="2000" i="1">
                                  <a:solidFill>
                                    <a:srgbClr val="FF0000"/>
                                  </a:solidFill>
                                  <a:latin typeface="Cambria Math"/>
                                </a:rPr>
                              </m:ctrlPr>
                            </m:sSupPr>
                            <m:e>
                              <m:sSubSup>
                                <m:sSubSupPr>
                                  <m:ctrlPr>
                                    <a:rPr lang="it-IT" sz="2000" i="1" smtClean="0">
                                      <a:solidFill>
                                        <a:srgbClr val="FF0000"/>
                                      </a:solidFill>
                                      <a:latin typeface="Cambria Math"/>
                                    </a:rPr>
                                  </m:ctrlPr>
                                </m:sSubSupPr>
                                <m:e>
                                  <m:acc>
                                    <m:accPr>
                                      <m:chr m:val="̅"/>
                                      <m:ctrlPr>
                                        <a:rPr lang="it-IT" sz="2000" b="0" i="1" smtClean="0">
                                          <a:solidFill>
                                            <a:srgbClr val="FF0000"/>
                                          </a:solidFill>
                                          <a:latin typeface="Cambria Math"/>
                                        </a:rPr>
                                      </m:ctrlPr>
                                    </m:accPr>
                                    <m:e>
                                      <m:r>
                                        <a:rPr lang="it-IT" sz="2000" b="0" i="1" smtClean="0">
                                          <a:solidFill>
                                            <a:srgbClr val="FF0000"/>
                                          </a:solidFill>
                                          <a:latin typeface="Cambria Math"/>
                                        </a:rPr>
                                        <m:t>𝑢</m:t>
                                      </m:r>
                                    </m:e>
                                  </m:acc>
                                </m:e>
                                <m:sub>
                                  <m:r>
                                    <a:rPr lang="it-IT" sz="2000" b="0" i="1" smtClean="0">
                                      <a:solidFill>
                                        <a:srgbClr val="FF0000"/>
                                      </a:solidFill>
                                      <a:latin typeface="Cambria Math"/>
                                    </a:rPr>
                                    <m:t>𝑒</m:t>
                                  </m:r>
                                </m:sub>
                                <m:sup/>
                              </m:sSubSup>
                              <m:r>
                                <a:rPr lang="el-GR" sz="2000" i="1">
                                  <a:solidFill>
                                    <a:srgbClr val="FF0000"/>
                                  </a:solidFill>
                                  <a:latin typeface="Cambria Math"/>
                                </a:rPr>
                                <m:t>𝛾</m:t>
                              </m:r>
                            </m:e>
                            <m:sup>
                              <m:r>
                                <a:rPr lang="el-GR" sz="2000" i="1">
                                  <a:solidFill>
                                    <a:srgbClr val="FF0000"/>
                                  </a:solidFill>
                                  <a:latin typeface="Cambria Math"/>
                                </a:rPr>
                                <m:t>𝜇</m:t>
                              </m:r>
                            </m:sup>
                          </m:sSup>
                          <m:f>
                            <m:fPr>
                              <m:ctrlPr>
                                <a:rPr lang="it-IT" sz="2000" i="1">
                                  <a:solidFill>
                                    <a:srgbClr val="FF0000"/>
                                  </a:solidFill>
                                  <a:latin typeface="Cambria Math"/>
                                </a:rPr>
                              </m:ctrlPr>
                            </m:fPr>
                            <m:num>
                              <m:r>
                                <a:rPr lang="el-GR" sz="2000" i="1">
                                  <a:solidFill>
                                    <a:srgbClr val="FF0000"/>
                                  </a:solidFill>
                                  <a:latin typeface="Cambria Math"/>
                                </a:rPr>
                                <m:t>1</m:t>
                              </m:r>
                            </m:num>
                            <m:den>
                              <m:r>
                                <a:rPr lang="el-GR" sz="2000" i="1">
                                  <a:solidFill>
                                    <a:srgbClr val="FF0000"/>
                                  </a:solidFill>
                                  <a:latin typeface="Cambria Math"/>
                                </a:rPr>
                                <m:t>2</m:t>
                              </m:r>
                            </m:den>
                          </m:f>
                          <m:d>
                            <m:dPr>
                              <m:ctrlPr>
                                <a:rPr lang="it-IT" sz="2000" i="1">
                                  <a:solidFill>
                                    <a:srgbClr val="FF0000"/>
                                  </a:solidFill>
                                  <a:latin typeface="Cambria Math"/>
                                </a:rPr>
                              </m:ctrlPr>
                            </m:dPr>
                            <m:e>
                              <m:r>
                                <a:rPr lang="it-IT" sz="2000">
                                  <a:solidFill>
                                    <a:srgbClr val="FF0000"/>
                                  </a:solidFill>
                                  <a:latin typeface="Cambria Math"/>
                                </a:rPr>
                                <m:t>1−</m:t>
                              </m:r>
                              <m:sSup>
                                <m:sSupPr>
                                  <m:ctrlPr>
                                    <a:rPr lang="it-IT" sz="2000" i="1">
                                      <a:solidFill>
                                        <a:srgbClr val="FF0000"/>
                                      </a:solidFill>
                                      <a:latin typeface="Cambria Math"/>
                                    </a:rPr>
                                  </m:ctrlPr>
                                </m:sSupPr>
                                <m:e>
                                  <m:r>
                                    <a:rPr lang="el-GR" sz="2000" i="1">
                                      <a:solidFill>
                                        <a:srgbClr val="FF0000"/>
                                      </a:solidFill>
                                      <a:latin typeface="Cambria Math"/>
                                    </a:rPr>
                                    <m:t>𝛾</m:t>
                                  </m:r>
                                </m:e>
                                <m:sup>
                                  <m:r>
                                    <a:rPr lang="el-GR" sz="2000" i="1">
                                      <a:solidFill>
                                        <a:srgbClr val="FF0000"/>
                                      </a:solidFill>
                                      <a:latin typeface="Cambria Math"/>
                                    </a:rPr>
                                    <m:t>5</m:t>
                                  </m:r>
                                </m:sup>
                              </m:sSup>
                            </m:e>
                          </m:d>
                          <m:sSub>
                            <m:sSubPr>
                              <m:ctrlPr>
                                <a:rPr lang="el-GR" sz="2000" i="1" smtClean="0">
                                  <a:solidFill>
                                    <a:srgbClr val="FF0000"/>
                                  </a:solidFill>
                                  <a:latin typeface="Cambria Math"/>
                                </a:rPr>
                              </m:ctrlPr>
                            </m:sSubPr>
                            <m:e>
                              <m:r>
                                <a:rPr lang="it-IT" sz="2000" b="0" i="1" smtClean="0">
                                  <a:solidFill>
                                    <a:srgbClr val="FF0000"/>
                                  </a:solidFill>
                                  <a:latin typeface="Cambria Math"/>
                                </a:rPr>
                                <m:t>𝑢</m:t>
                              </m:r>
                            </m:e>
                            <m:sub>
                              <m:r>
                                <a:rPr lang="el-GR" sz="2000" b="0" i="1" smtClean="0">
                                  <a:solidFill>
                                    <a:srgbClr val="FF0000"/>
                                  </a:solidFill>
                                  <a:latin typeface="Cambria Math"/>
                                </a:rPr>
                                <m:t>𝜈</m:t>
                              </m:r>
                            </m:sub>
                          </m:sSub>
                          <m:r>
                            <m:rPr>
                              <m:nor/>
                            </m:rPr>
                            <a:rPr lang="en-US" sz="2000">
                              <a:solidFill>
                                <a:srgbClr val="FF0000"/>
                              </a:solidFill>
                            </a:rPr>
                            <m:t> </m:t>
                          </m:r>
                        </m:e>
                      </m:d>
                    </m:oMath>
                  </m:oMathPara>
                </a14:m>
                <a:endParaRPr lang="en-US" sz="2000" smtClean="0">
                  <a:solidFill>
                    <a:srgbClr val="FF0000"/>
                  </a:solidFill>
                </a:endParaRPr>
              </a:p>
              <a:p>
                <a:pPr marL="0" indent="0" eaLnBrk="1" hangingPunct="1">
                  <a:lnSpc>
                    <a:spcPct val="80000"/>
                  </a:lnSpc>
                  <a:buNone/>
                </a:pPr>
                <a:endParaRPr lang="it-IT" altLang="en-US" sz="2000" b="1"/>
              </a:p>
              <a:p>
                <a:pPr marL="0" indent="0" eaLnBrk="1" hangingPunct="1">
                  <a:lnSpc>
                    <a:spcPct val="80000"/>
                  </a:lnSpc>
                  <a:buNone/>
                </a:pPr>
                <a:endParaRPr lang="it-IT" altLang="en-US" sz="2000" b="1" smtClean="0"/>
              </a:p>
              <a:p>
                <a:pPr marL="0" indent="0" eaLnBrk="1" hangingPunct="1">
                  <a:lnSpc>
                    <a:spcPct val="80000"/>
                  </a:lnSpc>
                  <a:buNone/>
                </a:pPr>
                <a:r>
                  <a:rPr lang="it-IT" altLang="en-US" sz="2000" smtClean="0"/>
                  <a:t>In the above relations,</a:t>
                </a:r>
                <a:r>
                  <a:rPr lang="it-IT" altLang="en-US" sz="2000" smtClean="0"/>
                  <a:t> </a:t>
                </a:r>
                <a:r>
                  <a:rPr lang="it-IT" altLang="en-US" sz="2000" smtClean="0">
                    <a:solidFill>
                      <a:srgbClr val="0070C0"/>
                    </a:solidFill>
                  </a:rPr>
                  <a:t>the coupling constant g we associate to each vertex is the same. Where does the factor of 20 coming from, then?</a:t>
                </a:r>
                <a:endParaRPr lang="it-IT" altLang="en-US" sz="2000" smtClean="0">
                  <a:solidFill>
                    <a:srgbClr val="0070C0"/>
                  </a:solidFill>
                </a:endParaRPr>
              </a:p>
              <a:p>
                <a:pPr marL="0" indent="0" eaLnBrk="1" hangingPunct="1">
                  <a:lnSpc>
                    <a:spcPct val="80000"/>
                  </a:lnSpc>
                  <a:buNone/>
                </a:pPr>
                <a:endParaRPr lang="it-IT" altLang="en-US" sz="2000" smtClean="0"/>
              </a:p>
            </p:txBody>
          </p:sp>
        </mc:Choice>
        <mc:Fallback>
          <p:sp>
            <p:nvSpPr>
              <p:cNvPr id="17411" name="Rectangle 3"/>
              <p:cNvSpPr>
                <a:spLocks noGrp="1" noRot="1" noChangeAspect="1" noMove="1" noResize="1" noEditPoints="1" noAdjustHandles="1" noChangeArrowheads="1" noChangeShapeType="1" noTextEdit="1"/>
              </p:cNvSpPr>
              <p:nvPr>
                <p:ph type="body" idx="1"/>
              </p:nvPr>
            </p:nvSpPr>
            <p:spPr>
              <a:xfrm>
                <a:off x="467543" y="1416814"/>
                <a:ext cx="8236605" cy="5257800"/>
              </a:xfrm>
              <a:blipFill rotWithShape="1">
                <a:blip r:embed="rId2"/>
                <a:stretch>
                  <a:fillRect l="-740" t="-1970"/>
                </a:stretch>
              </a:blipFill>
            </p:spPr>
            <p:txBody>
              <a:bodyPr/>
              <a:lstStyle/>
              <a:p>
                <a:r>
                  <a:rPr lang="en-US">
                    <a:noFill/>
                  </a:rPr>
                  <a:t> </a:t>
                </a:r>
              </a:p>
            </p:txBody>
          </p:sp>
        </mc:Fallback>
      </mc:AlternateContent>
      <p:cxnSp>
        <p:nvCxnSpPr>
          <p:cNvPr id="3" name="Connettore 2 2"/>
          <p:cNvCxnSpPr/>
          <p:nvPr/>
        </p:nvCxnSpPr>
        <p:spPr>
          <a:xfrm>
            <a:off x="7380312" y="2348880"/>
            <a:ext cx="720080"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 name="Connettore 2 4"/>
          <p:cNvCxnSpPr/>
          <p:nvPr/>
        </p:nvCxnSpPr>
        <p:spPr>
          <a:xfrm flipV="1">
            <a:off x="8100392" y="2348880"/>
            <a:ext cx="648072"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a:off x="8100392" y="2780928"/>
            <a:ext cx="0" cy="82809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nettore 2 8"/>
          <p:cNvCxnSpPr/>
          <p:nvPr/>
        </p:nvCxnSpPr>
        <p:spPr>
          <a:xfrm flipV="1">
            <a:off x="7380312" y="3609020"/>
            <a:ext cx="72008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ttore 2 11"/>
          <p:cNvCxnSpPr/>
          <p:nvPr/>
        </p:nvCxnSpPr>
        <p:spPr>
          <a:xfrm>
            <a:off x="8100392" y="3609020"/>
            <a:ext cx="648072"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CasellaDiTesto 17"/>
          <p:cNvSpPr txBox="1"/>
          <p:nvPr/>
        </p:nvSpPr>
        <p:spPr>
          <a:xfrm>
            <a:off x="7444824" y="2164214"/>
            <a:ext cx="590226" cy="369332"/>
          </a:xfrm>
          <a:prstGeom prst="rect">
            <a:avLst/>
          </a:prstGeom>
          <a:noFill/>
        </p:spPr>
        <p:txBody>
          <a:bodyPr wrap="none" rtlCol="0">
            <a:spAutoFit/>
          </a:bodyPr>
          <a:lstStyle/>
          <a:p>
            <a:r>
              <a:rPr lang="it-IT" smtClean="0"/>
              <a:t>d (s)</a:t>
            </a:r>
            <a:endParaRPr lang="en-US"/>
          </a:p>
        </p:txBody>
      </p:sp>
      <p:sp>
        <p:nvSpPr>
          <p:cNvPr id="19" name="CasellaDiTesto 18"/>
          <p:cNvSpPr txBox="1"/>
          <p:nvPr/>
        </p:nvSpPr>
        <p:spPr>
          <a:xfrm>
            <a:off x="8397655" y="2164214"/>
            <a:ext cx="306494" cy="369332"/>
          </a:xfrm>
          <a:prstGeom prst="rect">
            <a:avLst/>
          </a:prstGeom>
          <a:noFill/>
        </p:spPr>
        <p:txBody>
          <a:bodyPr wrap="none" rtlCol="0">
            <a:spAutoFit/>
          </a:bodyPr>
          <a:lstStyle/>
          <a:p>
            <a:r>
              <a:rPr lang="it-IT" smtClean="0"/>
              <a:t>u</a:t>
            </a:r>
            <a:endParaRPr lang="en-US"/>
          </a:p>
        </p:txBody>
      </p:sp>
      <p:sp>
        <p:nvSpPr>
          <p:cNvPr id="22" name="CasellaDiTesto 21"/>
          <p:cNvSpPr txBox="1"/>
          <p:nvPr/>
        </p:nvSpPr>
        <p:spPr>
          <a:xfrm>
            <a:off x="7380312" y="3676382"/>
            <a:ext cx="288862" cy="369332"/>
          </a:xfrm>
          <a:prstGeom prst="rect">
            <a:avLst/>
          </a:prstGeom>
          <a:noFill/>
        </p:spPr>
        <p:txBody>
          <a:bodyPr wrap="none" rtlCol="0">
            <a:spAutoFit/>
          </a:bodyPr>
          <a:lstStyle/>
          <a:p>
            <a:r>
              <a:rPr lang="el-GR" smtClean="0"/>
              <a:t>ν</a:t>
            </a:r>
            <a:endParaRPr lang="en-US"/>
          </a:p>
        </p:txBody>
      </p:sp>
      <p:sp>
        <p:nvSpPr>
          <p:cNvPr id="23" name="CasellaDiTesto 22"/>
          <p:cNvSpPr txBox="1"/>
          <p:nvPr/>
        </p:nvSpPr>
        <p:spPr>
          <a:xfrm>
            <a:off x="8448382" y="3676382"/>
            <a:ext cx="300082" cy="369332"/>
          </a:xfrm>
          <a:prstGeom prst="rect">
            <a:avLst/>
          </a:prstGeom>
          <a:noFill/>
        </p:spPr>
        <p:txBody>
          <a:bodyPr wrap="none" rtlCol="0">
            <a:spAutoFit/>
          </a:bodyPr>
          <a:lstStyle/>
          <a:p>
            <a:r>
              <a:rPr lang="it-IT"/>
              <a:t>e</a:t>
            </a:r>
            <a:endParaRPr lang="en-US"/>
          </a:p>
        </p:txBody>
      </p:sp>
      <p:sp>
        <p:nvSpPr>
          <p:cNvPr id="24" name="CasellaDiTesto 23"/>
          <p:cNvSpPr txBox="1"/>
          <p:nvPr/>
        </p:nvSpPr>
        <p:spPr>
          <a:xfrm>
            <a:off x="8025565" y="2666688"/>
            <a:ext cx="293670" cy="369332"/>
          </a:xfrm>
          <a:prstGeom prst="rect">
            <a:avLst/>
          </a:prstGeom>
          <a:noFill/>
        </p:spPr>
        <p:txBody>
          <a:bodyPr wrap="none" rtlCol="0">
            <a:spAutoFit/>
          </a:bodyPr>
          <a:lstStyle/>
          <a:p>
            <a:r>
              <a:rPr lang="it-IT" smtClean="0"/>
              <a:t>g</a:t>
            </a:r>
            <a:endParaRPr lang="en-US"/>
          </a:p>
        </p:txBody>
      </p:sp>
      <p:sp>
        <p:nvSpPr>
          <p:cNvPr id="29" name="CasellaDiTesto 28"/>
          <p:cNvSpPr txBox="1"/>
          <p:nvPr/>
        </p:nvSpPr>
        <p:spPr>
          <a:xfrm>
            <a:off x="8025565" y="3284984"/>
            <a:ext cx="293670" cy="369332"/>
          </a:xfrm>
          <a:prstGeom prst="rect">
            <a:avLst/>
          </a:prstGeom>
          <a:noFill/>
        </p:spPr>
        <p:txBody>
          <a:bodyPr wrap="none" rtlCol="0">
            <a:spAutoFit/>
          </a:bodyPr>
          <a:lstStyle/>
          <a:p>
            <a:r>
              <a:rPr lang="it-IT" smtClean="0"/>
              <a:t>g</a:t>
            </a:r>
            <a:endParaRPr lang="en-US"/>
          </a:p>
        </p:txBody>
      </p:sp>
    </p:spTree>
    <p:extLst>
      <p:ext uri="{BB962C8B-B14F-4D97-AF65-F5344CB8AC3E}">
        <p14:creationId xmlns:p14="http://schemas.microsoft.com/office/powerpoint/2010/main" val="4801951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93167" y="332656"/>
            <a:ext cx="8229600" cy="503337"/>
          </a:xfrm>
        </p:spPr>
        <p:txBody>
          <a:bodyPr>
            <a:normAutofit fontScale="90000"/>
          </a:bodyPr>
          <a:lstStyle/>
          <a:p>
            <a:pPr eaLnBrk="1" hangingPunct="1"/>
            <a:r>
              <a:rPr lang="it-IT" altLang="en-US" sz="4000" smtClean="0"/>
              <a:t/>
            </a:r>
            <a:br>
              <a:rPr lang="it-IT" altLang="en-US" sz="4000" smtClean="0"/>
            </a:br>
            <a:r>
              <a:rPr lang="it-IT" altLang="en-US" sz="4900" smtClean="0"/>
              <a:t>The Cabibbo angle</a:t>
            </a:r>
            <a:endParaRPr lang="it-IT" altLang="en-US" sz="4900" smtClean="0"/>
          </a:p>
        </p:txBody>
      </p:sp>
      <p:sp>
        <p:nvSpPr>
          <p:cNvPr id="17411" name="Rectangle 3"/>
          <p:cNvSpPr>
            <a:spLocks noGrp="1" noChangeArrowheads="1"/>
          </p:cNvSpPr>
          <p:nvPr>
            <p:ph type="body" idx="1"/>
          </p:nvPr>
        </p:nvSpPr>
        <p:spPr>
          <a:xfrm>
            <a:off x="133350" y="1600200"/>
            <a:ext cx="8831138" cy="5257800"/>
          </a:xfrm>
        </p:spPr>
        <p:txBody>
          <a:bodyPr>
            <a:normAutofit lnSpcReduction="10000"/>
          </a:bodyPr>
          <a:lstStyle/>
          <a:p>
            <a:pPr marL="0" indent="0" eaLnBrk="1" hangingPunct="1">
              <a:lnSpc>
                <a:spcPct val="80000"/>
              </a:lnSpc>
              <a:buNone/>
            </a:pPr>
            <a:r>
              <a:rPr lang="it-IT" altLang="en-US" sz="2000" smtClean="0"/>
              <a:t>To preserve the universality of the weak current, Cabibbo</a:t>
            </a:r>
            <a:r>
              <a:rPr lang="it-IT" altLang="en-US" sz="2000"/>
              <a:t> </a:t>
            </a:r>
            <a:r>
              <a:rPr lang="it-IT" altLang="en-US" sz="2000" smtClean="0"/>
              <a:t> had formulated in 1963 a  </a:t>
            </a:r>
            <a:r>
              <a:rPr lang="it-IT" altLang="en-US" sz="2000" smtClean="0">
                <a:solidFill>
                  <a:srgbClr val="FF0000"/>
                </a:solidFill>
              </a:rPr>
              <a:t>mixing of strong interaction eigenstates </a:t>
            </a:r>
            <a:r>
              <a:rPr lang="it-IT" altLang="en-US" sz="2000" smtClean="0">
                <a:solidFill>
                  <a:srgbClr val="FF0000"/>
                </a:solidFill>
              </a:rPr>
              <a:t>(</a:t>
            </a:r>
            <a:r>
              <a:rPr lang="it-IT" altLang="en-US" sz="2000" smtClean="0">
                <a:solidFill>
                  <a:srgbClr val="FF0000"/>
                </a:solidFill>
              </a:rPr>
              <a:t>u,d,s)</a:t>
            </a:r>
            <a:r>
              <a:rPr lang="it-IT" altLang="en-US" sz="2000" smtClean="0"/>
              <a:t> by an angle theta as </a:t>
            </a:r>
            <a:r>
              <a:rPr lang="it-IT" altLang="en-US" sz="2000" smtClean="0"/>
              <a:t>		</a:t>
            </a:r>
          </a:p>
          <a:p>
            <a:pPr marL="0" indent="0" eaLnBrk="1" hangingPunct="1">
              <a:lnSpc>
                <a:spcPct val="80000"/>
              </a:lnSpc>
              <a:buNone/>
            </a:pPr>
            <a:r>
              <a:rPr lang="it-IT" altLang="en-US" sz="2000" smtClean="0"/>
              <a:t>	</a:t>
            </a:r>
            <a:r>
              <a:rPr lang="it-IT" altLang="en-US" sz="2000" b="1" smtClean="0"/>
              <a:t>d’ = d cos </a:t>
            </a:r>
            <a:r>
              <a:rPr lang="it-IT" altLang="en-US" sz="2000" b="1" smtClean="0">
                <a:latin typeface="Symbol" pitchFamily="18" charset="2"/>
              </a:rPr>
              <a:t>q</a:t>
            </a:r>
            <a:r>
              <a:rPr lang="it-IT" altLang="en-US" sz="2000" b="1" smtClean="0"/>
              <a:t> + s sin </a:t>
            </a:r>
            <a:r>
              <a:rPr lang="it-IT" altLang="en-US" sz="2000" b="1" smtClean="0">
                <a:latin typeface="Symbol" pitchFamily="18" charset="2"/>
              </a:rPr>
              <a:t>q</a:t>
            </a:r>
          </a:p>
          <a:p>
            <a:pPr marL="0" indent="0" eaLnBrk="1" hangingPunct="1">
              <a:lnSpc>
                <a:spcPct val="80000"/>
              </a:lnSpc>
              <a:buNone/>
            </a:pPr>
            <a:endParaRPr lang="it-IT" altLang="en-US" sz="2000" smtClean="0"/>
          </a:p>
          <a:p>
            <a:pPr marL="0" indent="0" eaLnBrk="1" hangingPunct="1">
              <a:lnSpc>
                <a:spcPct val="80000"/>
              </a:lnSpc>
              <a:buNone/>
            </a:pPr>
            <a:r>
              <a:rPr lang="it-IT" altLang="en-US" sz="2000" smtClean="0"/>
              <a:t>This indicates that strong and weak interactions see different properties of quarks</a:t>
            </a:r>
          </a:p>
          <a:p>
            <a:pPr marL="0" indent="0" eaLnBrk="1" hangingPunct="1">
              <a:lnSpc>
                <a:spcPct val="80000"/>
              </a:lnSpc>
              <a:buNone/>
            </a:pPr>
            <a:endParaRPr lang="it-IT" altLang="en-US" sz="2000" smtClean="0"/>
          </a:p>
          <a:p>
            <a:pPr marL="0" indent="0" eaLnBrk="1" hangingPunct="1">
              <a:lnSpc>
                <a:spcPct val="80000"/>
              </a:lnSpc>
              <a:buNone/>
            </a:pPr>
            <a:r>
              <a:rPr lang="it-IT" altLang="en-US" sz="2000" smtClean="0"/>
              <a:t>Following this transformation, amplitudes of weak neutral currents with </a:t>
            </a:r>
            <a:r>
              <a:rPr lang="it-IT" altLang="en-US" sz="2000" smtClean="0">
                <a:latin typeface="Symbol" pitchFamily="18" charset="2"/>
              </a:rPr>
              <a:t>D</a:t>
            </a:r>
            <a:r>
              <a:rPr lang="it-IT" altLang="en-US" sz="2000" smtClean="0"/>
              <a:t>s=0 </a:t>
            </a:r>
            <a:r>
              <a:rPr lang="it-IT" altLang="en-US" sz="2000" smtClean="0"/>
              <a:t>and </a:t>
            </a:r>
            <a:r>
              <a:rPr lang="it-IT" altLang="en-US" sz="2000" smtClean="0">
                <a:latin typeface="Symbol" pitchFamily="18" charset="2"/>
              </a:rPr>
              <a:t>D</a:t>
            </a:r>
            <a:r>
              <a:rPr lang="it-IT" altLang="en-US" sz="2000" smtClean="0"/>
              <a:t>s=1 </a:t>
            </a:r>
            <a:r>
              <a:rPr lang="it-IT" altLang="en-US" sz="2000" smtClean="0"/>
              <a:t>depend on </a:t>
            </a:r>
            <a:r>
              <a:rPr lang="it-IT" altLang="en-US" sz="2000" smtClean="0"/>
              <a:t>cos</a:t>
            </a:r>
            <a:r>
              <a:rPr lang="it-IT" altLang="en-US" sz="2000" smtClean="0">
                <a:latin typeface="Symbol" pitchFamily="18" charset="2"/>
              </a:rPr>
              <a:t>q</a:t>
            </a:r>
            <a:r>
              <a:rPr lang="it-IT" altLang="en-US" sz="2000" smtClean="0"/>
              <a:t> </a:t>
            </a:r>
            <a:r>
              <a:rPr lang="it-IT" altLang="en-US" sz="2000" smtClean="0"/>
              <a:t>and </a:t>
            </a:r>
            <a:r>
              <a:rPr lang="it-IT" altLang="en-US" sz="2000" smtClean="0"/>
              <a:t>sin</a:t>
            </a:r>
            <a:r>
              <a:rPr lang="it-IT" altLang="en-US" sz="2000" smtClean="0">
                <a:latin typeface="Symbol" pitchFamily="18" charset="2"/>
              </a:rPr>
              <a:t>q</a:t>
            </a:r>
            <a:r>
              <a:rPr lang="it-IT" altLang="en-US" sz="2000" smtClean="0"/>
              <a:t>,  </a:t>
            </a:r>
            <a:r>
              <a:rPr lang="it-IT" altLang="en-US" sz="2000" smtClean="0"/>
              <a:t>and intensities and lifetimes on cos</a:t>
            </a:r>
            <a:r>
              <a:rPr lang="it-IT" altLang="en-US" sz="2000" baseline="30000" smtClean="0"/>
              <a:t>2</a:t>
            </a:r>
            <a:r>
              <a:rPr lang="it-IT" altLang="en-US" sz="2000" smtClean="0">
                <a:latin typeface="Symbol" pitchFamily="18" charset="2"/>
              </a:rPr>
              <a:t>q</a:t>
            </a:r>
            <a:r>
              <a:rPr lang="it-IT" altLang="en-US" sz="2000" smtClean="0"/>
              <a:t> </a:t>
            </a:r>
            <a:r>
              <a:rPr lang="it-IT" altLang="en-US" sz="2000" smtClean="0"/>
              <a:t>and</a:t>
            </a:r>
            <a:r>
              <a:rPr lang="it-IT" altLang="en-US" sz="2000" smtClean="0"/>
              <a:t> sin</a:t>
            </a:r>
            <a:r>
              <a:rPr lang="it-IT" altLang="en-US" sz="2000" baseline="30000" smtClean="0"/>
              <a:t>2</a:t>
            </a:r>
            <a:r>
              <a:rPr lang="it-IT" altLang="en-US" sz="2000" smtClean="0">
                <a:latin typeface="Symbol" pitchFamily="18" charset="2"/>
              </a:rPr>
              <a:t>q</a:t>
            </a:r>
            <a:r>
              <a:rPr lang="it-IT" altLang="en-US" sz="2000" smtClean="0"/>
              <a:t>:</a:t>
            </a:r>
            <a:endParaRPr lang="it-IT" altLang="en-US" sz="2000" smtClean="0"/>
          </a:p>
          <a:p>
            <a:pPr eaLnBrk="1" hangingPunct="1">
              <a:lnSpc>
                <a:spcPct val="80000"/>
              </a:lnSpc>
            </a:pPr>
            <a:endParaRPr lang="it-IT" altLang="en-US" sz="2000" smtClean="0"/>
          </a:p>
          <a:p>
            <a:pPr eaLnBrk="1" hangingPunct="1">
              <a:lnSpc>
                <a:spcPct val="80000"/>
              </a:lnSpc>
              <a:buFontTx/>
              <a:buNone/>
            </a:pPr>
            <a:r>
              <a:rPr lang="it-IT" altLang="en-US" sz="2000" smtClean="0"/>
              <a:t>	J</a:t>
            </a:r>
            <a:r>
              <a:rPr lang="it-IT" altLang="en-US" sz="2000" baseline="-25000" smtClean="0">
                <a:latin typeface="Symbol" pitchFamily="18" charset="2"/>
              </a:rPr>
              <a:t>m</a:t>
            </a:r>
            <a:r>
              <a:rPr lang="it-IT" altLang="en-US" sz="2000" baseline="30000" smtClean="0"/>
              <a:t>+</a:t>
            </a:r>
            <a:r>
              <a:rPr lang="it-IT" altLang="en-US" sz="2000" smtClean="0"/>
              <a:t>(ud) ~ g cos</a:t>
            </a:r>
            <a:r>
              <a:rPr lang="it-IT" altLang="en-US" sz="2000" smtClean="0">
                <a:latin typeface="Symbol" pitchFamily="18" charset="2"/>
              </a:rPr>
              <a:t>q</a:t>
            </a:r>
            <a:r>
              <a:rPr lang="it-IT" altLang="en-US" sz="2000" smtClean="0"/>
              <a:t> </a:t>
            </a:r>
            <a:r>
              <a:rPr lang="it-IT" altLang="en-US" sz="2000" smtClean="0"/>
              <a:t>for</a:t>
            </a:r>
            <a:r>
              <a:rPr lang="it-IT" altLang="en-US" sz="2000" smtClean="0"/>
              <a:t> </a:t>
            </a:r>
            <a:r>
              <a:rPr lang="it-IT" altLang="en-US" sz="2000" smtClean="0">
                <a:latin typeface="Symbol" pitchFamily="18" charset="2"/>
              </a:rPr>
              <a:t>D</a:t>
            </a:r>
            <a:r>
              <a:rPr lang="it-IT" altLang="en-US" sz="2000" smtClean="0"/>
              <a:t>s=0 currents</a:t>
            </a:r>
            <a:endParaRPr lang="it-IT" altLang="en-US" sz="2000" smtClean="0"/>
          </a:p>
          <a:p>
            <a:pPr eaLnBrk="1" hangingPunct="1">
              <a:lnSpc>
                <a:spcPct val="80000"/>
              </a:lnSpc>
              <a:buFontTx/>
              <a:buNone/>
            </a:pPr>
            <a:r>
              <a:rPr lang="it-IT" altLang="en-US" sz="2000" smtClean="0"/>
              <a:t>	J</a:t>
            </a:r>
            <a:r>
              <a:rPr lang="it-IT" altLang="en-US" sz="2000" baseline="-25000" smtClean="0">
                <a:latin typeface="Symbol" pitchFamily="18" charset="2"/>
              </a:rPr>
              <a:t>m</a:t>
            </a:r>
            <a:r>
              <a:rPr lang="it-IT" altLang="en-US" sz="2000" baseline="30000" smtClean="0"/>
              <a:t>+</a:t>
            </a:r>
            <a:r>
              <a:rPr lang="it-IT" altLang="en-US" sz="2000" smtClean="0"/>
              <a:t>(us) ~ g sin</a:t>
            </a:r>
            <a:r>
              <a:rPr lang="it-IT" altLang="en-US" sz="2000" smtClean="0">
                <a:latin typeface="Symbol" pitchFamily="18" charset="2"/>
              </a:rPr>
              <a:t>q</a:t>
            </a:r>
            <a:r>
              <a:rPr lang="it-IT" altLang="en-US" sz="2000" smtClean="0"/>
              <a:t>  </a:t>
            </a:r>
            <a:r>
              <a:rPr lang="it-IT" altLang="en-US" sz="2000" smtClean="0"/>
              <a:t>for</a:t>
            </a:r>
            <a:r>
              <a:rPr lang="it-IT" altLang="en-US" sz="2000" smtClean="0"/>
              <a:t> </a:t>
            </a:r>
            <a:r>
              <a:rPr lang="it-IT" altLang="en-US" sz="2000" smtClean="0">
                <a:latin typeface="Symbol" pitchFamily="18" charset="2"/>
              </a:rPr>
              <a:t>D</a:t>
            </a:r>
            <a:r>
              <a:rPr lang="it-IT" altLang="en-US" sz="2000" smtClean="0"/>
              <a:t>s=1 currents</a:t>
            </a:r>
            <a:endParaRPr lang="it-IT" altLang="en-US" sz="2000" smtClean="0"/>
          </a:p>
          <a:p>
            <a:pPr eaLnBrk="1" hangingPunct="1">
              <a:lnSpc>
                <a:spcPct val="80000"/>
              </a:lnSpc>
              <a:buFontTx/>
              <a:buNone/>
            </a:pPr>
            <a:endParaRPr lang="it-IT" altLang="en-US" sz="2000" smtClean="0"/>
          </a:p>
          <a:p>
            <a:pPr eaLnBrk="1" hangingPunct="1">
              <a:lnSpc>
                <a:spcPct val="80000"/>
              </a:lnSpc>
              <a:buFontTx/>
              <a:buNone/>
            </a:pPr>
            <a:r>
              <a:rPr lang="it-IT" altLang="en-US" sz="2000" smtClean="0"/>
              <a:t>	For the Cabibbo angle one can then estimate a value of about 13 degrees. E.g. for neutron and lambda decays </a:t>
            </a:r>
          </a:p>
          <a:p>
            <a:pPr eaLnBrk="1" hangingPunct="1">
              <a:lnSpc>
                <a:spcPct val="80000"/>
              </a:lnSpc>
              <a:buFontTx/>
              <a:buNone/>
            </a:pPr>
            <a:r>
              <a:rPr lang="it-IT" altLang="en-US" sz="2000" smtClean="0"/>
              <a:t>	</a:t>
            </a:r>
            <a:endParaRPr lang="it-IT" altLang="en-US" sz="2000" smtClean="0"/>
          </a:p>
          <a:p>
            <a:pPr eaLnBrk="1" hangingPunct="1">
              <a:lnSpc>
                <a:spcPct val="80000"/>
              </a:lnSpc>
              <a:buFontTx/>
              <a:buNone/>
            </a:pPr>
            <a:r>
              <a:rPr lang="it-IT" altLang="en-US" sz="2000" smtClean="0"/>
              <a:t>	</a:t>
            </a:r>
            <a:r>
              <a:rPr lang="it-IT" altLang="en-US" sz="2000" smtClean="0">
                <a:solidFill>
                  <a:srgbClr val="FF0000"/>
                </a:solidFill>
                <a:latin typeface="Symbol" pitchFamily="18" charset="2"/>
              </a:rPr>
              <a:t>G</a:t>
            </a:r>
            <a:r>
              <a:rPr lang="it-IT" altLang="en-US" sz="2000" smtClean="0">
                <a:solidFill>
                  <a:srgbClr val="FF0000"/>
                </a:solidFill>
              </a:rPr>
              <a:t>(</a:t>
            </a:r>
            <a:r>
              <a:rPr lang="it-IT" altLang="en-US" sz="2000" smtClean="0">
                <a:solidFill>
                  <a:srgbClr val="FF0000"/>
                </a:solidFill>
                <a:latin typeface="Symbol" pitchFamily="18" charset="2"/>
              </a:rPr>
              <a:t>L</a:t>
            </a:r>
            <a:r>
              <a:rPr lang="it-IT" altLang="en-US" sz="2000" smtClean="0">
                <a:solidFill>
                  <a:srgbClr val="FF0000"/>
                </a:solidFill>
                <a:sym typeface="Wingdings" pitchFamily="2" charset="2"/>
              </a:rPr>
              <a:t>pe</a:t>
            </a:r>
            <a:r>
              <a:rPr lang="it-IT" altLang="en-US" sz="2000" smtClean="0">
                <a:solidFill>
                  <a:srgbClr val="FF0000"/>
                </a:solidFill>
                <a:latin typeface="Symbol" pitchFamily="18" charset="2"/>
                <a:sym typeface="Wingdings" pitchFamily="2" charset="2"/>
              </a:rPr>
              <a:t>n</a:t>
            </a:r>
            <a:r>
              <a:rPr lang="it-IT" altLang="en-US" sz="2000" smtClean="0">
                <a:solidFill>
                  <a:srgbClr val="FF0000"/>
                </a:solidFill>
                <a:sym typeface="Wingdings" pitchFamily="2" charset="2"/>
              </a:rPr>
              <a:t>) / </a:t>
            </a:r>
            <a:r>
              <a:rPr lang="it-IT" altLang="en-US" sz="2000" smtClean="0">
                <a:solidFill>
                  <a:srgbClr val="FF0000"/>
                </a:solidFill>
                <a:latin typeface="Symbol" pitchFamily="18" charset="2"/>
                <a:sym typeface="Wingdings" pitchFamily="2" charset="2"/>
              </a:rPr>
              <a:t>G</a:t>
            </a:r>
            <a:r>
              <a:rPr lang="it-IT" altLang="en-US" sz="2000" smtClean="0">
                <a:solidFill>
                  <a:srgbClr val="FF0000"/>
                </a:solidFill>
                <a:sym typeface="Wingdings" pitchFamily="2" charset="2"/>
              </a:rPr>
              <a:t>(npe</a:t>
            </a:r>
            <a:r>
              <a:rPr lang="it-IT" altLang="en-US" sz="2000" smtClean="0">
                <a:solidFill>
                  <a:srgbClr val="FF0000"/>
                </a:solidFill>
                <a:latin typeface="Symbol" pitchFamily="18" charset="2"/>
                <a:sym typeface="Wingdings" pitchFamily="2" charset="2"/>
              </a:rPr>
              <a:t>n</a:t>
            </a:r>
            <a:r>
              <a:rPr lang="it-IT" altLang="en-US" sz="2000" smtClean="0">
                <a:solidFill>
                  <a:srgbClr val="FF0000"/>
                </a:solidFill>
                <a:sym typeface="Wingdings" pitchFamily="2" charset="2"/>
              </a:rPr>
              <a:t>) ~ g</a:t>
            </a:r>
            <a:r>
              <a:rPr lang="it-IT" altLang="en-US" sz="2000" baseline="30000" smtClean="0">
                <a:solidFill>
                  <a:srgbClr val="FF0000"/>
                </a:solidFill>
                <a:sym typeface="Wingdings" pitchFamily="2" charset="2"/>
              </a:rPr>
              <a:t>4</a:t>
            </a:r>
            <a:r>
              <a:rPr lang="it-IT" altLang="en-US" sz="2000" smtClean="0">
                <a:solidFill>
                  <a:srgbClr val="FF0000"/>
                </a:solidFill>
                <a:sym typeface="Wingdings" pitchFamily="2" charset="2"/>
              </a:rPr>
              <a:t> sin</a:t>
            </a:r>
            <a:r>
              <a:rPr lang="it-IT" altLang="en-US" sz="2000" baseline="30000" smtClean="0">
                <a:solidFill>
                  <a:srgbClr val="FF0000"/>
                </a:solidFill>
                <a:sym typeface="Wingdings" pitchFamily="2" charset="2"/>
              </a:rPr>
              <a:t>2</a:t>
            </a:r>
            <a:r>
              <a:rPr lang="it-IT" altLang="en-US" sz="2000" smtClean="0">
                <a:solidFill>
                  <a:srgbClr val="FF0000"/>
                </a:solidFill>
                <a:latin typeface="Symbol" pitchFamily="18" charset="2"/>
                <a:sym typeface="Wingdings" pitchFamily="2" charset="2"/>
              </a:rPr>
              <a:t>q</a:t>
            </a:r>
            <a:r>
              <a:rPr lang="it-IT" altLang="en-US" sz="2000" smtClean="0">
                <a:solidFill>
                  <a:srgbClr val="FF0000"/>
                </a:solidFill>
                <a:sym typeface="Wingdings" pitchFamily="2" charset="2"/>
              </a:rPr>
              <a:t>/g</a:t>
            </a:r>
            <a:r>
              <a:rPr lang="it-IT" altLang="en-US" sz="2000" baseline="30000" smtClean="0">
                <a:solidFill>
                  <a:srgbClr val="FF0000"/>
                </a:solidFill>
                <a:sym typeface="Wingdings" pitchFamily="2" charset="2"/>
              </a:rPr>
              <a:t>4</a:t>
            </a:r>
            <a:r>
              <a:rPr lang="it-IT" altLang="en-US" sz="2000" smtClean="0">
                <a:solidFill>
                  <a:srgbClr val="FF0000"/>
                </a:solidFill>
                <a:sym typeface="Wingdings" pitchFamily="2" charset="2"/>
              </a:rPr>
              <a:t> </a:t>
            </a:r>
            <a:r>
              <a:rPr lang="it-IT" altLang="en-US" sz="2000" smtClean="0">
                <a:solidFill>
                  <a:srgbClr val="FF0000"/>
                </a:solidFill>
                <a:sym typeface="Wingdings" pitchFamily="2" charset="2"/>
              </a:rPr>
              <a:t>cos</a:t>
            </a:r>
            <a:r>
              <a:rPr lang="it-IT" altLang="en-US" sz="2000" baseline="30000" smtClean="0">
                <a:solidFill>
                  <a:srgbClr val="FF0000"/>
                </a:solidFill>
                <a:sym typeface="Wingdings" pitchFamily="2" charset="2"/>
              </a:rPr>
              <a:t>2</a:t>
            </a:r>
            <a:r>
              <a:rPr lang="it-IT" altLang="en-US" sz="2000" smtClean="0">
                <a:solidFill>
                  <a:srgbClr val="FF0000"/>
                </a:solidFill>
                <a:latin typeface="Symbol" pitchFamily="18" charset="2"/>
                <a:sym typeface="Wingdings" pitchFamily="2" charset="2"/>
              </a:rPr>
              <a:t>q</a:t>
            </a:r>
          </a:p>
          <a:p>
            <a:pPr eaLnBrk="1" hangingPunct="1">
              <a:lnSpc>
                <a:spcPct val="80000"/>
              </a:lnSpc>
              <a:buFontTx/>
              <a:buNone/>
            </a:pPr>
            <a:endParaRPr lang="it-IT" altLang="en-US" sz="2000" smtClean="0">
              <a:solidFill>
                <a:srgbClr val="FF0000"/>
              </a:solidFill>
              <a:latin typeface="Symbol" pitchFamily="18" charset="2"/>
              <a:sym typeface="Wingdings" pitchFamily="2" charset="2"/>
            </a:endParaRPr>
          </a:p>
          <a:p>
            <a:pPr eaLnBrk="1" hangingPunct="1">
              <a:lnSpc>
                <a:spcPct val="80000"/>
              </a:lnSpc>
              <a:buFontTx/>
              <a:buNone/>
            </a:pPr>
            <a:r>
              <a:rPr lang="it-IT" altLang="en-US" sz="2000" smtClean="0"/>
              <a:t>(on top of it </a:t>
            </a:r>
            <a:r>
              <a:rPr lang="it-IT" altLang="en-US" sz="2000" smtClean="0"/>
              <a:t>one must of course account for PS factors)</a:t>
            </a:r>
            <a:endParaRPr lang="it-IT" altLang="en-US" sz="2000" smtClean="0"/>
          </a:p>
          <a:p>
            <a:pPr marL="0" indent="0" eaLnBrk="1" hangingPunct="1">
              <a:lnSpc>
                <a:spcPct val="80000"/>
              </a:lnSpc>
              <a:buNone/>
            </a:pPr>
            <a:endParaRPr lang="it-IT" altLang="en-US" sz="2000" smtClean="0"/>
          </a:p>
        </p:txBody>
      </p:sp>
      <p:sp>
        <p:nvSpPr>
          <p:cNvPr id="17412" name="AutoShape 4"/>
          <p:cNvSpPr>
            <a:spLocks noChangeArrowheads="1"/>
          </p:cNvSpPr>
          <p:nvPr/>
        </p:nvSpPr>
        <p:spPr bwMode="auto">
          <a:xfrm>
            <a:off x="4431957" y="4005064"/>
            <a:ext cx="792162" cy="504825"/>
          </a:xfrm>
          <a:prstGeom prst="rightArrow">
            <a:avLst>
              <a:gd name="adj1" fmla="val 50000"/>
              <a:gd name="adj2" fmla="val 39230"/>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7413" name="Text Box 5"/>
          <p:cNvSpPr txBox="1">
            <a:spLocks noChangeArrowheads="1"/>
          </p:cNvSpPr>
          <p:nvPr/>
        </p:nvSpPr>
        <p:spPr bwMode="auto">
          <a:xfrm>
            <a:off x="5611309" y="3799482"/>
            <a:ext cx="2338388"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en-US" smtClean="0">
                <a:latin typeface="Symbol" pitchFamily="18" charset="2"/>
              </a:rPr>
              <a:t>G</a:t>
            </a:r>
            <a:r>
              <a:rPr lang="it-IT" altLang="en-US" smtClean="0"/>
              <a:t>(</a:t>
            </a:r>
            <a:r>
              <a:rPr lang="el-GR" altLang="en-US" smtClean="0"/>
              <a:t>μ</a:t>
            </a:r>
            <a:r>
              <a:rPr lang="it-IT" altLang="en-US" smtClean="0">
                <a:sym typeface="Wingdings" pitchFamily="2" charset="2"/>
              </a:rPr>
              <a:t></a:t>
            </a:r>
            <a:r>
              <a:rPr lang="it-IT" altLang="en-US">
                <a:sym typeface="Wingdings" pitchFamily="2" charset="2"/>
              </a:rPr>
              <a:t>e</a:t>
            </a:r>
            <a:r>
              <a:rPr lang="it-IT" altLang="en-US">
                <a:latin typeface="Symbol" pitchFamily="18" charset="2"/>
                <a:sym typeface="Wingdings" pitchFamily="2" charset="2"/>
              </a:rPr>
              <a:t>nn</a:t>
            </a:r>
            <a:r>
              <a:rPr lang="it-IT" altLang="en-US">
                <a:sym typeface="Wingdings" pitchFamily="2" charset="2"/>
              </a:rPr>
              <a:t>) ~ g</a:t>
            </a:r>
            <a:r>
              <a:rPr lang="it-IT" altLang="en-US" baseline="30000">
                <a:sym typeface="Wingdings" pitchFamily="2" charset="2"/>
              </a:rPr>
              <a:t>4</a:t>
            </a:r>
          </a:p>
          <a:p>
            <a:pPr eaLnBrk="1" hangingPunct="1"/>
            <a:r>
              <a:rPr lang="it-IT" altLang="en-US">
                <a:latin typeface="Symbol" pitchFamily="18" charset="2"/>
              </a:rPr>
              <a:t>G</a:t>
            </a:r>
            <a:r>
              <a:rPr lang="it-IT" altLang="en-US"/>
              <a:t>(n</a:t>
            </a:r>
            <a:r>
              <a:rPr lang="it-IT" altLang="en-US">
                <a:sym typeface="Wingdings" pitchFamily="2" charset="2"/>
              </a:rPr>
              <a:t>pe</a:t>
            </a:r>
            <a:r>
              <a:rPr lang="it-IT" altLang="en-US">
                <a:latin typeface="Symbol" pitchFamily="18" charset="2"/>
                <a:sym typeface="Wingdings" pitchFamily="2" charset="2"/>
              </a:rPr>
              <a:t>n</a:t>
            </a:r>
            <a:r>
              <a:rPr lang="it-IT" altLang="en-US">
                <a:sym typeface="Wingdings" pitchFamily="2" charset="2"/>
              </a:rPr>
              <a:t>) ~ g</a:t>
            </a:r>
            <a:r>
              <a:rPr lang="it-IT" altLang="en-US" baseline="30000">
                <a:sym typeface="Wingdings" pitchFamily="2" charset="2"/>
              </a:rPr>
              <a:t>4</a:t>
            </a:r>
            <a:r>
              <a:rPr lang="it-IT" altLang="en-US">
                <a:sym typeface="Wingdings" pitchFamily="2" charset="2"/>
              </a:rPr>
              <a:t>cos</a:t>
            </a:r>
            <a:r>
              <a:rPr lang="it-IT" altLang="en-US" baseline="30000">
                <a:sym typeface="Wingdings" pitchFamily="2" charset="2"/>
              </a:rPr>
              <a:t>2</a:t>
            </a:r>
            <a:r>
              <a:rPr lang="it-IT" altLang="en-US">
                <a:latin typeface="Symbol" pitchFamily="18" charset="2"/>
                <a:sym typeface="Wingdings" pitchFamily="2" charset="2"/>
              </a:rPr>
              <a:t>q</a:t>
            </a:r>
            <a:r>
              <a:rPr lang="it-IT" altLang="en-US" baseline="-25000">
                <a:sym typeface="Wingdings" pitchFamily="2" charset="2"/>
              </a:rPr>
              <a:t>C</a:t>
            </a:r>
          </a:p>
          <a:p>
            <a:pPr eaLnBrk="1" hangingPunct="1"/>
            <a:r>
              <a:rPr lang="it-IT" altLang="en-US">
                <a:latin typeface="Symbol" pitchFamily="18" charset="2"/>
                <a:sym typeface="Wingdings" pitchFamily="2" charset="2"/>
              </a:rPr>
              <a:t>G</a:t>
            </a:r>
            <a:r>
              <a:rPr lang="it-IT" altLang="en-US">
                <a:sym typeface="Wingdings" pitchFamily="2" charset="2"/>
              </a:rPr>
              <a:t>(</a:t>
            </a:r>
            <a:r>
              <a:rPr lang="it-IT" altLang="en-US">
                <a:latin typeface="Symbol" pitchFamily="18" charset="2"/>
                <a:sym typeface="Wingdings" pitchFamily="2" charset="2"/>
              </a:rPr>
              <a:t>L</a:t>
            </a:r>
            <a:r>
              <a:rPr lang="it-IT" altLang="en-US">
                <a:sym typeface="Wingdings" pitchFamily="2" charset="2"/>
              </a:rPr>
              <a:t>pe</a:t>
            </a:r>
            <a:r>
              <a:rPr lang="it-IT" altLang="en-US">
                <a:latin typeface="Symbol" pitchFamily="18" charset="2"/>
                <a:sym typeface="Wingdings" pitchFamily="2" charset="2"/>
              </a:rPr>
              <a:t>n</a:t>
            </a:r>
            <a:r>
              <a:rPr lang="it-IT" altLang="en-US">
                <a:sym typeface="Wingdings" pitchFamily="2" charset="2"/>
              </a:rPr>
              <a:t>) ~ g</a:t>
            </a:r>
            <a:r>
              <a:rPr lang="it-IT" altLang="en-US" baseline="30000">
                <a:sym typeface="Wingdings" pitchFamily="2" charset="2"/>
              </a:rPr>
              <a:t>4</a:t>
            </a:r>
            <a:r>
              <a:rPr lang="it-IT" altLang="en-US">
                <a:sym typeface="Wingdings" pitchFamily="2" charset="2"/>
              </a:rPr>
              <a:t>sin</a:t>
            </a:r>
            <a:r>
              <a:rPr lang="it-IT" altLang="en-US" baseline="30000">
                <a:sym typeface="Wingdings" pitchFamily="2" charset="2"/>
              </a:rPr>
              <a:t>2</a:t>
            </a:r>
            <a:r>
              <a:rPr lang="it-IT" altLang="en-US">
                <a:latin typeface="Symbol" pitchFamily="18" charset="2"/>
                <a:sym typeface="Wingdings" pitchFamily="2" charset="2"/>
              </a:rPr>
              <a:t>q</a:t>
            </a:r>
            <a:r>
              <a:rPr lang="it-IT" altLang="en-US" baseline="-25000">
                <a:sym typeface="Wingdings" pitchFamily="2" charset="2"/>
              </a:rPr>
              <a:t>C</a:t>
            </a:r>
          </a:p>
        </p:txBody>
      </p:sp>
    </p:spTree>
    <p:extLst>
      <p:ext uri="{BB962C8B-B14F-4D97-AF65-F5344CB8AC3E}">
        <p14:creationId xmlns:p14="http://schemas.microsoft.com/office/powerpoint/2010/main" val="2776816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411">
                                            <p:txEl>
                                              <p:pRg st="5" end="5"/>
                                            </p:txEl>
                                          </p:spTgt>
                                        </p:tgtEl>
                                        <p:attrNameLst>
                                          <p:attrName>style.visibility</p:attrName>
                                        </p:attrNameLst>
                                      </p:cBhvr>
                                      <p:to>
                                        <p:strVal val="visible"/>
                                      </p:to>
                                    </p:set>
                                    <p:anim calcmode="lin" valueType="num">
                                      <p:cBhvr additive="base">
                                        <p:cTn id="7" dur="500" fill="hold"/>
                                        <p:tgtEl>
                                          <p:spTgt spid="17411">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1">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411">
                                            <p:txEl>
                                              <p:pRg st="7" end="7"/>
                                            </p:txEl>
                                          </p:spTgt>
                                        </p:tgtEl>
                                        <p:attrNameLst>
                                          <p:attrName>style.visibility</p:attrName>
                                        </p:attrNameLst>
                                      </p:cBhvr>
                                      <p:to>
                                        <p:strVal val="visible"/>
                                      </p:to>
                                    </p:set>
                                    <p:anim calcmode="lin" valueType="num">
                                      <p:cBhvr additive="base">
                                        <p:cTn id="11" dur="500" fill="hold"/>
                                        <p:tgtEl>
                                          <p:spTgt spid="17411">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7411">
                                            <p:txEl>
                                              <p:pRg st="7" end="7"/>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7411">
                                            <p:txEl>
                                              <p:pRg st="8" end="8"/>
                                            </p:txEl>
                                          </p:spTgt>
                                        </p:tgtEl>
                                        <p:attrNameLst>
                                          <p:attrName>style.visibility</p:attrName>
                                        </p:attrNameLst>
                                      </p:cBhvr>
                                      <p:to>
                                        <p:strVal val="visible"/>
                                      </p:to>
                                    </p:set>
                                    <p:anim calcmode="lin" valueType="num">
                                      <p:cBhvr additive="base">
                                        <p:cTn id="15" dur="500" fill="hold"/>
                                        <p:tgtEl>
                                          <p:spTgt spid="17411">
                                            <p:txEl>
                                              <p:pRg st="8" end="8"/>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7411">
                                            <p:txEl>
                                              <p:pRg st="8" end="8"/>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7411">
                                            <p:txEl>
                                              <p:pRg st="10" end="10"/>
                                            </p:txEl>
                                          </p:spTgt>
                                        </p:tgtEl>
                                        <p:attrNameLst>
                                          <p:attrName>style.visibility</p:attrName>
                                        </p:attrNameLst>
                                      </p:cBhvr>
                                      <p:to>
                                        <p:strVal val="visible"/>
                                      </p:to>
                                    </p:set>
                                    <p:anim calcmode="lin" valueType="num">
                                      <p:cBhvr additive="base">
                                        <p:cTn id="19" dur="500" fill="hold"/>
                                        <p:tgtEl>
                                          <p:spTgt spid="17411">
                                            <p:txEl>
                                              <p:pRg st="10" end="1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411">
                                            <p:txEl>
                                              <p:pRg st="10" end="1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7411">
                                            <p:txEl>
                                              <p:pRg st="11" end="11"/>
                                            </p:txEl>
                                          </p:spTgt>
                                        </p:tgtEl>
                                        <p:attrNameLst>
                                          <p:attrName>style.visibility</p:attrName>
                                        </p:attrNameLst>
                                      </p:cBhvr>
                                      <p:to>
                                        <p:strVal val="visible"/>
                                      </p:to>
                                    </p:set>
                                    <p:anim calcmode="lin" valueType="num">
                                      <p:cBhvr additive="base">
                                        <p:cTn id="23" dur="500" fill="hold"/>
                                        <p:tgtEl>
                                          <p:spTgt spid="17411">
                                            <p:txEl>
                                              <p:pRg st="11" end="1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7411">
                                            <p:txEl>
                                              <p:pRg st="11" end="11"/>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7411">
                                            <p:txEl>
                                              <p:pRg st="12" end="12"/>
                                            </p:txEl>
                                          </p:spTgt>
                                        </p:tgtEl>
                                        <p:attrNameLst>
                                          <p:attrName>style.visibility</p:attrName>
                                        </p:attrNameLst>
                                      </p:cBhvr>
                                      <p:to>
                                        <p:strVal val="visible"/>
                                      </p:to>
                                    </p:set>
                                    <p:anim calcmode="lin" valueType="num">
                                      <p:cBhvr additive="base">
                                        <p:cTn id="27" dur="500" fill="hold"/>
                                        <p:tgtEl>
                                          <p:spTgt spid="17411">
                                            <p:txEl>
                                              <p:pRg st="12" end="1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7411">
                                            <p:txEl>
                                              <p:pRg st="12" end="12"/>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7411">
                                            <p:txEl>
                                              <p:pRg st="14" end="14"/>
                                            </p:txEl>
                                          </p:spTgt>
                                        </p:tgtEl>
                                        <p:attrNameLst>
                                          <p:attrName>style.visibility</p:attrName>
                                        </p:attrNameLst>
                                      </p:cBhvr>
                                      <p:to>
                                        <p:strVal val="visible"/>
                                      </p:to>
                                    </p:set>
                                    <p:anim calcmode="lin" valueType="num">
                                      <p:cBhvr additive="base">
                                        <p:cTn id="31" dur="500" fill="hold"/>
                                        <p:tgtEl>
                                          <p:spTgt spid="17411">
                                            <p:txEl>
                                              <p:pRg st="14" end="1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7411">
                                            <p:txEl>
                                              <p:pRg st="14" end="14"/>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7412"/>
                                        </p:tgtEl>
                                        <p:attrNameLst>
                                          <p:attrName>style.visibility</p:attrName>
                                        </p:attrNameLst>
                                      </p:cBhvr>
                                      <p:to>
                                        <p:strVal val="visible"/>
                                      </p:to>
                                    </p:set>
                                    <p:anim calcmode="lin" valueType="num">
                                      <p:cBhvr additive="base">
                                        <p:cTn id="35" dur="500" fill="hold"/>
                                        <p:tgtEl>
                                          <p:spTgt spid="17412"/>
                                        </p:tgtEl>
                                        <p:attrNameLst>
                                          <p:attrName>ppt_x</p:attrName>
                                        </p:attrNameLst>
                                      </p:cBhvr>
                                      <p:tavLst>
                                        <p:tav tm="0">
                                          <p:val>
                                            <p:strVal val="#ppt_x"/>
                                          </p:val>
                                        </p:tav>
                                        <p:tav tm="100000">
                                          <p:val>
                                            <p:strVal val="#ppt_x"/>
                                          </p:val>
                                        </p:tav>
                                      </p:tavLst>
                                    </p:anim>
                                    <p:anim calcmode="lin" valueType="num">
                                      <p:cBhvr additive="base">
                                        <p:cTn id="36" dur="500" fill="hold"/>
                                        <p:tgtEl>
                                          <p:spTgt spid="174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7413"/>
                                        </p:tgtEl>
                                        <p:attrNameLst>
                                          <p:attrName>style.visibility</p:attrName>
                                        </p:attrNameLst>
                                      </p:cBhvr>
                                      <p:to>
                                        <p:strVal val="visible"/>
                                      </p:to>
                                    </p:set>
                                    <p:anim calcmode="lin" valueType="num">
                                      <p:cBhvr additive="base">
                                        <p:cTn id="39" dur="500" fill="hold"/>
                                        <p:tgtEl>
                                          <p:spTgt spid="17413"/>
                                        </p:tgtEl>
                                        <p:attrNameLst>
                                          <p:attrName>ppt_x</p:attrName>
                                        </p:attrNameLst>
                                      </p:cBhvr>
                                      <p:tavLst>
                                        <p:tav tm="0">
                                          <p:val>
                                            <p:strVal val="#ppt_x"/>
                                          </p:val>
                                        </p:tav>
                                        <p:tav tm="100000">
                                          <p:val>
                                            <p:strVal val="#ppt_x"/>
                                          </p:val>
                                        </p:tav>
                                      </p:tavLst>
                                    </p:anim>
                                    <p:anim calcmode="lin" valueType="num">
                                      <p:cBhvr additive="base">
                                        <p:cTn id="40"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animBg="1"/>
      <p:bldP spid="174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Segnaposto contenuto 2"/>
              <p:cNvSpPr>
                <a:spLocks noGrp="1"/>
              </p:cNvSpPr>
              <p:nvPr>
                <p:ph idx="1"/>
              </p:nvPr>
            </p:nvSpPr>
            <p:spPr>
              <a:xfrm>
                <a:off x="303010" y="1154959"/>
                <a:ext cx="8284402" cy="2592288"/>
              </a:xfrm>
            </p:spPr>
            <p:txBody>
              <a:bodyPr>
                <a:normAutofit fontScale="62500" lnSpcReduction="20000"/>
              </a:bodyPr>
              <a:lstStyle/>
              <a:p>
                <a:pPr marL="0" indent="0">
                  <a:lnSpc>
                    <a:spcPct val="120000"/>
                  </a:lnSpc>
                  <a:spcBef>
                    <a:spcPts val="600"/>
                  </a:spcBef>
                  <a:buNone/>
                </a:pPr>
                <a:r>
                  <a:rPr lang="it-IT" altLang="en-US" smtClean="0"/>
                  <a:t>The mixing of d and s implies the existence of neutral currents changing quarks flavour, with cos</a:t>
                </a:r>
                <a:r>
                  <a:rPr lang="it-IT" altLang="en-US" smtClean="0">
                    <a:latin typeface="Symbol" pitchFamily="18" charset="2"/>
                  </a:rPr>
                  <a:t>q</a:t>
                </a:r>
                <a:r>
                  <a:rPr lang="it-IT" altLang="en-US" smtClean="0"/>
                  <a:t> sin</a:t>
                </a:r>
                <a:r>
                  <a:rPr lang="it-IT" altLang="en-US" smtClean="0">
                    <a:latin typeface="Symbol" pitchFamily="18" charset="2"/>
                  </a:rPr>
                  <a:t>q </a:t>
                </a:r>
                <a:r>
                  <a:rPr lang="en-US" altLang="en-US" smtClean="0"/>
                  <a:t>factors. This comes from writing a neutral current as</a:t>
                </a:r>
                <a:endParaRPr lang="en-US" altLang="en-US" smtClean="0"/>
              </a:p>
              <a:p>
                <a:pPr marL="0" indent="0">
                  <a:lnSpc>
                    <a:spcPct val="120000"/>
                  </a:lnSpc>
                  <a:spcBef>
                    <a:spcPts val="600"/>
                  </a:spcBef>
                  <a:buNone/>
                </a:pPr>
                <a:r>
                  <a:rPr lang="it-IT" altLang="en-US" smtClean="0">
                    <a:solidFill>
                      <a:srgbClr val="FF0000"/>
                    </a:solidFill>
                  </a:rPr>
                  <a:t>	</a:t>
                </a:r>
                <a14:m>
                  <m:oMath xmlns:m="http://schemas.openxmlformats.org/officeDocument/2006/math">
                    <m:sSup>
                      <m:sSupPr>
                        <m:ctrlPr>
                          <a:rPr lang="it-IT" altLang="en-US" i="1" smtClean="0">
                            <a:solidFill>
                              <a:srgbClr val="FF0000"/>
                            </a:solidFill>
                            <a:latin typeface="Cambria Math"/>
                          </a:rPr>
                        </m:ctrlPr>
                      </m:sSupPr>
                      <m:e>
                        <m:r>
                          <a:rPr lang="it-IT" altLang="en-US" b="0" i="1" smtClean="0">
                            <a:solidFill>
                              <a:srgbClr val="FF0000"/>
                            </a:solidFill>
                            <a:latin typeface="Cambria Math"/>
                          </a:rPr>
                          <m:t>𝐽</m:t>
                        </m:r>
                      </m:e>
                      <m:sup>
                        <m:r>
                          <a:rPr lang="it-IT" altLang="en-US" b="0" i="1" smtClean="0">
                            <a:solidFill>
                              <a:srgbClr val="FF0000"/>
                            </a:solidFill>
                            <a:latin typeface="Cambria Math"/>
                          </a:rPr>
                          <m:t>0</m:t>
                        </m:r>
                      </m:sup>
                    </m:sSup>
                    <m:r>
                      <a:rPr lang="it-IT" altLang="en-US" b="0" i="1" smtClean="0">
                        <a:solidFill>
                          <a:srgbClr val="FF0000"/>
                        </a:solidFill>
                        <a:latin typeface="Cambria Math"/>
                      </a:rPr>
                      <m:t>=</m:t>
                    </m:r>
                    <m:r>
                      <a:rPr lang="it-IT" altLang="en-US" b="0" i="1" smtClean="0">
                        <a:solidFill>
                          <a:srgbClr val="FF0000"/>
                        </a:solidFill>
                        <a:latin typeface="Cambria Math"/>
                      </a:rPr>
                      <m:t>𝑢</m:t>
                    </m:r>
                    <m:acc>
                      <m:accPr>
                        <m:chr m:val="̅"/>
                        <m:ctrlPr>
                          <a:rPr lang="it-IT" altLang="en-US" b="0" i="1" smtClean="0">
                            <a:solidFill>
                              <a:srgbClr val="FF0000"/>
                            </a:solidFill>
                            <a:latin typeface="Cambria Math"/>
                          </a:rPr>
                        </m:ctrlPr>
                      </m:accPr>
                      <m:e>
                        <m:r>
                          <a:rPr lang="it-IT" altLang="en-US" b="0" i="1" smtClean="0">
                            <a:solidFill>
                              <a:srgbClr val="FF0000"/>
                            </a:solidFill>
                            <a:latin typeface="Cambria Math"/>
                          </a:rPr>
                          <m:t>𝑢</m:t>
                        </m:r>
                      </m:e>
                    </m:acc>
                    <m:r>
                      <a:rPr lang="it-IT" altLang="en-US" b="0" i="1" smtClean="0">
                        <a:solidFill>
                          <a:srgbClr val="FF0000"/>
                        </a:solidFill>
                        <a:latin typeface="Cambria Math"/>
                      </a:rPr>
                      <m:t>−</m:t>
                    </m:r>
                    <m:r>
                      <a:rPr lang="it-IT" altLang="en-US" b="0" i="1" smtClean="0">
                        <a:solidFill>
                          <a:srgbClr val="FF0000"/>
                        </a:solidFill>
                        <a:latin typeface="Cambria Math"/>
                      </a:rPr>
                      <m:t>𝑑</m:t>
                    </m:r>
                    <m:r>
                      <a:rPr lang="it-IT" altLang="en-US" b="0" i="1" smtClean="0">
                        <a:solidFill>
                          <a:srgbClr val="FF0000"/>
                        </a:solidFill>
                        <a:latin typeface="Cambria Math"/>
                      </a:rPr>
                      <m:t>′</m:t>
                    </m:r>
                    <m:acc>
                      <m:accPr>
                        <m:chr m:val="̅"/>
                        <m:ctrlPr>
                          <a:rPr lang="it-IT" altLang="en-US" b="0" i="1" smtClean="0">
                            <a:solidFill>
                              <a:srgbClr val="FF0000"/>
                            </a:solidFill>
                            <a:latin typeface="Cambria Math"/>
                          </a:rPr>
                        </m:ctrlPr>
                      </m:accPr>
                      <m:e>
                        <m:r>
                          <a:rPr lang="it-IT" altLang="en-US" b="0" i="1" smtClean="0">
                            <a:solidFill>
                              <a:srgbClr val="FF0000"/>
                            </a:solidFill>
                            <a:latin typeface="Cambria Math"/>
                          </a:rPr>
                          <m:t>𝑑</m:t>
                        </m:r>
                        <m:r>
                          <a:rPr lang="it-IT" altLang="en-US" b="0" i="1" smtClean="0">
                            <a:solidFill>
                              <a:srgbClr val="FF0000"/>
                            </a:solidFill>
                            <a:latin typeface="Cambria Math"/>
                          </a:rPr>
                          <m:t>′</m:t>
                        </m:r>
                      </m:e>
                    </m:acc>
                  </m:oMath>
                </a14:m>
                <a:r>
                  <a:rPr lang="it-IT" altLang="en-US" smtClean="0">
                    <a:solidFill>
                      <a:srgbClr val="FF0000"/>
                    </a:solidFill>
                  </a:rPr>
                  <a:t> </a:t>
                </a:r>
                <a:r>
                  <a:rPr lang="it-IT" altLang="en-US" smtClean="0"/>
                  <a:t> </a:t>
                </a:r>
              </a:p>
              <a:p>
                <a:pPr marL="0" indent="0">
                  <a:lnSpc>
                    <a:spcPct val="120000"/>
                  </a:lnSpc>
                  <a:spcBef>
                    <a:spcPts val="600"/>
                  </a:spcBef>
                  <a:buNone/>
                </a:pPr>
                <a:r>
                  <a:rPr lang="it-IT" altLang="en-US" smtClean="0"/>
                  <a:t>and explicitating the terms </a:t>
                </a:r>
                <a:r>
                  <a:rPr lang="it-IT" altLang="en-US" smtClean="0"/>
                  <a:t>d'=d cos </a:t>
                </a:r>
                <a:r>
                  <a:rPr lang="el-GR" altLang="en-US" smtClean="0"/>
                  <a:t>θ</a:t>
                </a:r>
                <a:r>
                  <a:rPr lang="it-IT" altLang="en-US" baseline="-25000" smtClean="0"/>
                  <a:t>c</a:t>
                </a:r>
                <a:r>
                  <a:rPr lang="it-IT" altLang="en-US" smtClean="0"/>
                  <a:t> + s sin </a:t>
                </a:r>
                <a:r>
                  <a:rPr lang="el-GR" altLang="en-US" smtClean="0"/>
                  <a:t>θ</a:t>
                </a:r>
                <a:r>
                  <a:rPr lang="it-IT" altLang="en-US" baseline="-25000" smtClean="0"/>
                  <a:t>c</a:t>
                </a:r>
                <a:endParaRPr lang="en-US" altLang="en-US" baseline="-25000"/>
              </a:p>
              <a:p>
                <a:pPr marL="0" indent="0">
                  <a:lnSpc>
                    <a:spcPct val="120000"/>
                  </a:lnSpc>
                  <a:spcBef>
                    <a:spcPts val="600"/>
                  </a:spcBef>
                  <a:buNone/>
                </a:pPr>
                <a:r>
                  <a:rPr lang="it-IT" altLang="en-US" smtClean="0"/>
                  <a:t>J</a:t>
                </a:r>
                <a:r>
                  <a:rPr lang="it-IT" altLang="en-US" baseline="30000" smtClean="0"/>
                  <a:t>0</a:t>
                </a:r>
                <a:r>
                  <a:rPr lang="it-IT" altLang="en-US" smtClean="0"/>
                  <a:t> </a:t>
                </a:r>
                <a:r>
                  <a:rPr lang="it-IT" altLang="en-US" smtClean="0"/>
                  <a:t>should enable the decay to two muons of the </a:t>
                </a:r>
                <a:r>
                  <a:rPr lang="it-IT" altLang="en-US" smtClean="0"/>
                  <a:t>K</a:t>
                </a:r>
                <a:r>
                  <a:rPr lang="it-IT" altLang="en-US" baseline="30000" smtClean="0"/>
                  <a:t>0</a:t>
                </a:r>
                <a:r>
                  <a:rPr lang="el-GR" altLang="en-US" smtClean="0"/>
                  <a:t>... </a:t>
                </a:r>
                <a:r>
                  <a:rPr lang="it-IT" altLang="en-US" smtClean="0">
                    <a:sym typeface="Wingdings" panose="05000000000000000000" pitchFamily="2" charset="2"/>
                  </a:rPr>
                  <a:t> </a:t>
                </a:r>
                <a:r>
                  <a:rPr lang="it-IT" altLang="en-US" smtClean="0">
                    <a:sym typeface="Wingdings" panose="05000000000000000000" pitchFamily="2" charset="2"/>
                  </a:rPr>
                  <a:t>and this is not seen, as we saw above</a:t>
                </a:r>
              </a:p>
              <a:p>
                <a:pPr marL="0" indent="0">
                  <a:lnSpc>
                    <a:spcPct val="120000"/>
                  </a:lnSpc>
                  <a:spcBef>
                    <a:spcPts val="600"/>
                  </a:spcBef>
                  <a:buNone/>
                </a:pPr>
                <a:endParaRPr lang="it-IT" altLang="en-US" smtClean="0"/>
              </a:p>
            </p:txBody>
          </p:sp>
        </mc:Choice>
        <mc:Fallback>
          <p:sp>
            <p:nvSpPr>
              <p:cNvPr id="3" name="Segnaposto contenuto 2"/>
              <p:cNvSpPr>
                <a:spLocks noGrp="1" noRot="1" noChangeAspect="1" noMove="1" noResize="1" noEditPoints="1" noAdjustHandles="1" noChangeArrowheads="1" noChangeShapeType="1" noTextEdit="1"/>
              </p:cNvSpPr>
              <p:nvPr>
                <p:ph idx="1"/>
              </p:nvPr>
            </p:nvSpPr>
            <p:spPr>
              <a:xfrm>
                <a:off x="303010" y="1154959"/>
                <a:ext cx="8284402" cy="2592288"/>
              </a:xfrm>
              <a:blipFill rotWithShape="1">
                <a:blip r:embed="rId2"/>
                <a:stretch>
                  <a:fillRect l="-809" t="-1174" r="-883"/>
                </a:stretch>
              </a:blipFill>
            </p:spPr>
            <p:txBody>
              <a:bodyPr/>
              <a:lstStyle/>
              <a:p>
                <a:r>
                  <a:rPr lang="en-US">
                    <a:noFill/>
                  </a:rPr>
                  <a:t> </a:t>
                </a:r>
              </a:p>
            </p:txBody>
          </p:sp>
        </mc:Fallback>
      </mc:AlternateContent>
      <p:grpSp>
        <p:nvGrpSpPr>
          <p:cNvPr id="4" name="Gruppo 3"/>
          <p:cNvGrpSpPr/>
          <p:nvPr/>
        </p:nvGrpSpPr>
        <p:grpSpPr>
          <a:xfrm>
            <a:off x="6634908" y="3568759"/>
            <a:ext cx="2466734" cy="1512168"/>
            <a:chOff x="6425746" y="1340768"/>
            <a:chExt cx="2466734" cy="1512168"/>
          </a:xfrm>
        </p:grpSpPr>
        <p:cxnSp>
          <p:nvCxnSpPr>
            <p:cNvPr id="5" name="Connettore 2 4"/>
            <p:cNvCxnSpPr/>
            <p:nvPr/>
          </p:nvCxnSpPr>
          <p:spPr>
            <a:xfrm>
              <a:off x="6516216" y="1700808"/>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Connettore 2 5"/>
            <p:cNvCxnSpPr/>
            <p:nvPr/>
          </p:nvCxnSpPr>
          <p:spPr>
            <a:xfrm>
              <a:off x="7164288" y="1700808"/>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p:nvPr/>
          </p:nvCxnSpPr>
          <p:spPr>
            <a:xfrm flipH="1">
              <a:off x="6516216" y="2564904"/>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Connettore 2 7"/>
            <p:cNvCxnSpPr/>
            <p:nvPr/>
          </p:nvCxnSpPr>
          <p:spPr>
            <a:xfrm flipH="1">
              <a:off x="8172400" y="1700808"/>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Connettore 2 8"/>
            <p:cNvCxnSpPr/>
            <p:nvPr/>
          </p:nvCxnSpPr>
          <p:spPr>
            <a:xfrm>
              <a:off x="8172400" y="1700808"/>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a:off x="8172400" y="2564904"/>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a:off x="7164288" y="1700808"/>
              <a:ext cx="100811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Connettore 1 11"/>
            <p:cNvCxnSpPr/>
            <p:nvPr/>
          </p:nvCxnSpPr>
          <p:spPr>
            <a:xfrm>
              <a:off x="7164288" y="2564904"/>
              <a:ext cx="100811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 name="CasellaDiTesto 12"/>
            <p:cNvSpPr txBox="1"/>
            <p:nvPr/>
          </p:nvSpPr>
          <p:spPr>
            <a:xfrm>
              <a:off x="6457806" y="2230216"/>
              <a:ext cx="274434" cy="369332"/>
            </a:xfrm>
            <a:prstGeom prst="rect">
              <a:avLst/>
            </a:prstGeom>
            <a:noFill/>
          </p:spPr>
          <p:txBody>
            <a:bodyPr wrap="none" rtlCol="0">
              <a:spAutoFit/>
            </a:bodyPr>
            <a:lstStyle/>
            <a:p>
              <a:r>
                <a:rPr lang="it-IT" smtClean="0"/>
                <a:t>s</a:t>
              </a:r>
              <a:endParaRPr lang="en-US"/>
            </a:p>
          </p:txBody>
        </p:sp>
        <p:sp>
          <p:nvSpPr>
            <p:cNvPr id="14" name="CasellaDiTesto 13"/>
            <p:cNvSpPr txBox="1"/>
            <p:nvPr/>
          </p:nvSpPr>
          <p:spPr>
            <a:xfrm>
              <a:off x="6425746" y="1412776"/>
              <a:ext cx="306494" cy="369332"/>
            </a:xfrm>
            <a:prstGeom prst="rect">
              <a:avLst/>
            </a:prstGeom>
            <a:noFill/>
          </p:spPr>
          <p:txBody>
            <a:bodyPr wrap="none" rtlCol="0">
              <a:spAutoFit/>
            </a:bodyPr>
            <a:lstStyle/>
            <a:p>
              <a:r>
                <a:rPr lang="it-IT" smtClean="0"/>
                <a:t>d</a:t>
              </a:r>
              <a:endParaRPr lang="en-US"/>
            </a:p>
          </p:txBody>
        </p:sp>
        <p:sp>
          <p:nvSpPr>
            <p:cNvPr id="15" name="CasellaDiTesto 14"/>
            <p:cNvSpPr txBox="1"/>
            <p:nvPr/>
          </p:nvSpPr>
          <p:spPr>
            <a:xfrm>
              <a:off x="8376788" y="1412776"/>
              <a:ext cx="311304" cy="369332"/>
            </a:xfrm>
            <a:prstGeom prst="rect">
              <a:avLst/>
            </a:prstGeom>
            <a:noFill/>
          </p:spPr>
          <p:txBody>
            <a:bodyPr wrap="none" rtlCol="0">
              <a:spAutoFit/>
            </a:bodyPr>
            <a:lstStyle/>
            <a:p>
              <a:r>
                <a:rPr lang="el-GR" smtClean="0"/>
                <a:t>μ</a:t>
              </a:r>
              <a:endParaRPr lang="en-US"/>
            </a:p>
          </p:txBody>
        </p:sp>
        <p:sp>
          <p:nvSpPr>
            <p:cNvPr id="16" name="CasellaDiTesto 15"/>
            <p:cNvSpPr txBox="1"/>
            <p:nvPr/>
          </p:nvSpPr>
          <p:spPr>
            <a:xfrm>
              <a:off x="8365152" y="2230216"/>
              <a:ext cx="311304" cy="369332"/>
            </a:xfrm>
            <a:prstGeom prst="rect">
              <a:avLst/>
            </a:prstGeom>
            <a:noFill/>
          </p:spPr>
          <p:txBody>
            <a:bodyPr wrap="none" rtlCol="0">
              <a:spAutoFit/>
            </a:bodyPr>
            <a:lstStyle/>
            <a:p>
              <a:r>
                <a:rPr lang="el-GR" smtClean="0"/>
                <a:t>μ</a:t>
              </a:r>
              <a:endParaRPr lang="en-US"/>
            </a:p>
          </p:txBody>
        </p:sp>
        <p:sp>
          <p:nvSpPr>
            <p:cNvPr id="17" name="CasellaDiTesto 16"/>
            <p:cNvSpPr txBox="1"/>
            <p:nvPr/>
          </p:nvSpPr>
          <p:spPr>
            <a:xfrm>
              <a:off x="8038380" y="1344822"/>
              <a:ext cx="293670" cy="369332"/>
            </a:xfrm>
            <a:prstGeom prst="rect">
              <a:avLst/>
            </a:prstGeom>
            <a:noFill/>
          </p:spPr>
          <p:txBody>
            <a:bodyPr wrap="none" rtlCol="0">
              <a:spAutoFit/>
            </a:bodyPr>
            <a:lstStyle/>
            <a:p>
              <a:r>
                <a:rPr lang="it-IT"/>
                <a:t>g</a:t>
              </a:r>
              <a:endParaRPr lang="en-US"/>
            </a:p>
          </p:txBody>
        </p:sp>
        <p:sp>
          <p:nvSpPr>
            <p:cNvPr id="18" name="CasellaDiTesto 17"/>
            <p:cNvSpPr txBox="1"/>
            <p:nvPr/>
          </p:nvSpPr>
          <p:spPr>
            <a:xfrm>
              <a:off x="8055377" y="2483604"/>
              <a:ext cx="293670" cy="369332"/>
            </a:xfrm>
            <a:prstGeom prst="rect">
              <a:avLst/>
            </a:prstGeom>
            <a:noFill/>
          </p:spPr>
          <p:txBody>
            <a:bodyPr wrap="none" rtlCol="0">
              <a:spAutoFit/>
            </a:bodyPr>
            <a:lstStyle/>
            <a:p>
              <a:r>
                <a:rPr lang="it-IT"/>
                <a:t>g</a:t>
              </a:r>
              <a:endParaRPr lang="en-US"/>
            </a:p>
          </p:txBody>
        </p:sp>
        <p:sp>
          <p:nvSpPr>
            <p:cNvPr id="19" name="CasellaDiTesto 18"/>
            <p:cNvSpPr txBox="1"/>
            <p:nvPr/>
          </p:nvSpPr>
          <p:spPr>
            <a:xfrm>
              <a:off x="6948264" y="1340768"/>
              <a:ext cx="777457" cy="369332"/>
            </a:xfrm>
            <a:prstGeom prst="rect">
              <a:avLst/>
            </a:prstGeom>
            <a:noFill/>
          </p:spPr>
          <p:txBody>
            <a:bodyPr wrap="none" rtlCol="0">
              <a:spAutoFit/>
            </a:bodyPr>
            <a:lstStyle/>
            <a:p>
              <a:r>
                <a:rPr lang="it-IT" smtClean="0"/>
                <a:t>g cos</a:t>
              </a:r>
              <a:r>
                <a:rPr lang="el-GR" smtClean="0"/>
                <a:t>θ</a:t>
              </a:r>
              <a:endParaRPr lang="en-US"/>
            </a:p>
          </p:txBody>
        </p:sp>
        <p:sp>
          <p:nvSpPr>
            <p:cNvPr id="20" name="CasellaDiTesto 19"/>
            <p:cNvSpPr txBox="1"/>
            <p:nvPr/>
          </p:nvSpPr>
          <p:spPr>
            <a:xfrm>
              <a:off x="6948264" y="2483604"/>
              <a:ext cx="734496" cy="369332"/>
            </a:xfrm>
            <a:prstGeom prst="rect">
              <a:avLst/>
            </a:prstGeom>
            <a:noFill/>
          </p:spPr>
          <p:txBody>
            <a:bodyPr wrap="none" rtlCol="0">
              <a:spAutoFit/>
            </a:bodyPr>
            <a:lstStyle/>
            <a:p>
              <a:r>
                <a:rPr lang="it-IT" smtClean="0"/>
                <a:t>g sin</a:t>
              </a:r>
              <a:r>
                <a:rPr lang="el-GR" smtClean="0"/>
                <a:t>θ</a:t>
              </a:r>
              <a:endParaRPr lang="en-US"/>
            </a:p>
          </p:txBody>
        </p:sp>
        <p:sp>
          <p:nvSpPr>
            <p:cNvPr id="21" name="CasellaDiTesto 20"/>
            <p:cNvSpPr txBox="1"/>
            <p:nvPr/>
          </p:nvSpPr>
          <p:spPr>
            <a:xfrm>
              <a:off x="6931632" y="1948190"/>
              <a:ext cx="306494" cy="369332"/>
            </a:xfrm>
            <a:prstGeom prst="rect">
              <a:avLst/>
            </a:prstGeom>
            <a:noFill/>
          </p:spPr>
          <p:txBody>
            <a:bodyPr wrap="none" rtlCol="0">
              <a:spAutoFit/>
            </a:bodyPr>
            <a:lstStyle/>
            <a:p>
              <a:r>
                <a:rPr lang="it-IT" smtClean="0"/>
                <a:t>u</a:t>
              </a:r>
              <a:endParaRPr lang="en-US"/>
            </a:p>
          </p:txBody>
        </p:sp>
        <p:sp>
          <p:nvSpPr>
            <p:cNvPr id="22" name="CasellaDiTesto 21"/>
            <p:cNvSpPr txBox="1"/>
            <p:nvPr/>
          </p:nvSpPr>
          <p:spPr>
            <a:xfrm>
              <a:off x="8087926" y="1948190"/>
              <a:ext cx="288862" cy="369332"/>
            </a:xfrm>
            <a:prstGeom prst="rect">
              <a:avLst/>
            </a:prstGeom>
            <a:noFill/>
          </p:spPr>
          <p:txBody>
            <a:bodyPr wrap="none" rtlCol="0">
              <a:spAutoFit/>
            </a:bodyPr>
            <a:lstStyle/>
            <a:p>
              <a:r>
                <a:rPr lang="el-GR"/>
                <a:t>ν</a:t>
              </a:r>
              <a:endParaRPr lang="en-US"/>
            </a:p>
          </p:txBody>
        </p:sp>
      </p:grpSp>
      <p:grpSp>
        <p:nvGrpSpPr>
          <p:cNvPr id="23" name="Gruppo 22"/>
          <p:cNvGrpSpPr/>
          <p:nvPr/>
        </p:nvGrpSpPr>
        <p:grpSpPr>
          <a:xfrm>
            <a:off x="6634908" y="5229200"/>
            <a:ext cx="2466734" cy="1512168"/>
            <a:chOff x="6425746" y="1340768"/>
            <a:chExt cx="2466734" cy="1512168"/>
          </a:xfrm>
        </p:grpSpPr>
        <p:cxnSp>
          <p:nvCxnSpPr>
            <p:cNvPr id="24" name="Connettore 2 23"/>
            <p:cNvCxnSpPr/>
            <p:nvPr/>
          </p:nvCxnSpPr>
          <p:spPr>
            <a:xfrm>
              <a:off x="6516216" y="1700808"/>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7164288" y="1700808"/>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Connettore 2 25"/>
            <p:cNvCxnSpPr/>
            <p:nvPr/>
          </p:nvCxnSpPr>
          <p:spPr>
            <a:xfrm flipH="1">
              <a:off x="6516216" y="2564904"/>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Connettore 2 26"/>
            <p:cNvCxnSpPr/>
            <p:nvPr/>
          </p:nvCxnSpPr>
          <p:spPr>
            <a:xfrm flipH="1">
              <a:off x="8172400" y="1700808"/>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Connettore 2 27"/>
            <p:cNvCxnSpPr/>
            <p:nvPr/>
          </p:nvCxnSpPr>
          <p:spPr>
            <a:xfrm>
              <a:off x="8172400" y="1700808"/>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Connettore 2 28"/>
            <p:cNvCxnSpPr/>
            <p:nvPr/>
          </p:nvCxnSpPr>
          <p:spPr>
            <a:xfrm>
              <a:off x="8172400" y="2564904"/>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7164288" y="1700808"/>
              <a:ext cx="100811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a:off x="7164288" y="2564904"/>
              <a:ext cx="100811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2" name="CasellaDiTesto 31"/>
            <p:cNvSpPr txBox="1"/>
            <p:nvPr/>
          </p:nvSpPr>
          <p:spPr>
            <a:xfrm>
              <a:off x="6457806" y="2230216"/>
              <a:ext cx="274434" cy="369332"/>
            </a:xfrm>
            <a:prstGeom prst="rect">
              <a:avLst/>
            </a:prstGeom>
            <a:noFill/>
          </p:spPr>
          <p:txBody>
            <a:bodyPr wrap="none" rtlCol="0">
              <a:spAutoFit/>
            </a:bodyPr>
            <a:lstStyle/>
            <a:p>
              <a:r>
                <a:rPr lang="it-IT" smtClean="0"/>
                <a:t>s</a:t>
              </a:r>
              <a:endParaRPr lang="en-US"/>
            </a:p>
          </p:txBody>
        </p:sp>
        <p:sp>
          <p:nvSpPr>
            <p:cNvPr id="33" name="CasellaDiTesto 32"/>
            <p:cNvSpPr txBox="1"/>
            <p:nvPr/>
          </p:nvSpPr>
          <p:spPr>
            <a:xfrm>
              <a:off x="6425746" y="1412776"/>
              <a:ext cx="306494" cy="369332"/>
            </a:xfrm>
            <a:prstGeom prst="rect">
              <a:avLst/>
            </a:prstGeom>
            <a:noFill/>
          </p:spPr>
          <p:txBody>
            <a:bodyPr wrap="none" rtlCol="0">
              <a:spAutoFit/>
            </a:bodyPr>
            <a:lstStyle/>
            <a:p>
              <a:r>
                <a:rPr lang="it-IT" smtClean="0"/>
                <a:t>d</a:t>
              </a:r>
              <a:endParaRPr lang="en-US"/>
            </a:p>
          </p:txBody>
        </p:sp>
        <p:sp>
          <p:nvSpPr>
            <p:cNvPr id="34" name="CasellaDiTesto 33"/>
            <p:cNvSpPr txBox="1"/>
            <p:nvPr/>
          </p:nvSpPr>
          <p:spPr>
            <a:xfrm>
              <a:off x="8376788" y="1412776"/>
              <a:ext cx="311304" cy="369332"/>
            </a:xfrm>
            <a:prstGeom prst="rect">
              <a:avLst/>
            </a:prstGeom>
            <a:noFill/>
          </p:spPr>
          <p:txBody>
            <a:bodyPr wrap="none" rtlCol="0">
              <a:spAutoFit/>
            </a:bodyPr>
            <a:lstStyle/>
            <a:p>
              <a:r>
                <a:rPr lang="el-GR" smtClean="0"/>
                <a:t>μ</a:t>
              </a:r>
              <a:endParaRPr lang="en-US"/>
            </a:p>
          </p:txBody>
        </p:sp>
        <p:sp>
          <p:nvSpPr>
            <p:cNvPr id="35" name="CasellaDiTesto 34"/>
            <p:cNvSpPr txBox="1"/>
            <p:nvPr/>
          </p:nvSpPr>
          <p:spPr>
            <a:xfrm>
              <a:off x="8365152" y="2230216"/>
              <a:ext cx="311304" cy="369332"/>
            </a:xfrm>
            <a:prstGeom prst="rect">
              <a:avLst/>
            </a:prstGeom>
            <a:noFill/>
          </p:spPr>
          <p:txBody>
            <a:bodyPr wrap="none" rtlCol="0">
              <a:spAutoFit/>
            </a:bodyPr>
            <a:lstStyle/>
            <a:p>
              <a:r>
                <a:rPr lang="el-GR" smtClean="0"/>
                <a:t>μ</a:t>
              </a:r>
              <a:endParaRPr lang="en-US"/>
            </a:p>
          </p:txBody>
        </p:sp>
        <p:sp>
          <p:nvSpPr>
            <p:cNvPr id="36" name="CasellaDiTesto 35"/>
            <p:cNvSpPr txBox="1"/>
            <p:nvPr/>
          </p:nvSpPr>
          <p:spPr>
            <a:xfrm>
              <a:off x="8038380" y="1344822"/>
              <a:ext cx="293670" cy="369332"/>
            </a:xfrm>
            <a:prstGeom prst="rect">
              <a:avLst/>
            </a:prstGeom>
            <a:noFill/>
          </p:spPr>
          <p:txBody>
            <a:bodyPr wrap="none" rtlCol="0">
              <a:spAutoFit/>
            </a:bodyPr>
            <a:lstStyle/>
            <a:p>
              <a:r>
                <a:rPr lang="it-IT"/>
                <a:t>g</a:t>
              </a:r>
              <a:endParaRPr lang="en-US"/>
            </a:p>
          </p:txBody>
        </p:sp>
        <p:sp>
          <p:nvSpPr>
            <p:cNvPr id="37" name="CasellaDiTesto 36"/>
            <p:cNvSpPr txBox="1"/>
            <p:nvPr/>
          </p:nvSpPr>
          <p:spPr>
            <a:xfrm>
              <a:off x="8055377" y="2483604"/>
              <a:ext cx="293670" cy="369332"/>
            </a:xfrm>
            <a:prstGeom prst="rect">
              <a:avLst/>
            </a:prstGeom>
            <a:noFill/>
          </p:spPr>
          <p:txBody>
            <a:bodyPr wrap="none" rtlCol="0">
              <a:spAutoFit/>
            </a:bodyPr>
            <a:lstStyle/>
            <a:p>
              <a:r>
                <a:rPr lang="it-IT"/>
                <a:t>g</a:t>
              </a:r>
              <a:endParaRPr lang="en-US"/>
            </a:p>
          </p:txBody>
        </p:sp>
        <p:sp>
          <p:nvSpPr>
            <p:cNvPr id="38" name="CasellaDiTesto 37"/>
            <p:cNvSpPr txBox="1"/>
            <p:nvPr/>
          </p:nvSpPr>
          <p:spPr>
            <a:xfrm>
              <a:off x="6948264" y="1340768"/>
              <a:ext cx="734496" cy="369332"/>
            </a:xfrm>
            <a:prstGeom prst="rect">
              <a:avLst/>
            </a:prstGeom>
            <a:noFill/>
          </p:spPr>
          <p:txBody>
            <a:bodyPr wrap="none" rtlCol="0">
              <a:spAutoFit/>
            </a:bodyPr>
            <a:lstStyle/>
            <a:p>
              <a:r>
                <a:rPr lang="it-IT" smtClean="0"/>
                <a:t>g sin</a:t>
              </a:r>
              <a:r>
                <a:rPr lang="el-GR" smtClean="0"/>
                <a:t>θ</a:t>
              </a:r>
              <a:endParaRPr lang="en-US"/>
            </a:p>
          </p:txBody>
        </p:sp>
        <p:sp>
          <p:nvSpPr>
            <p:cNvPr id="39" name="CasellaDiTesto 38"/>
            <p:cNvSpPr txBox="1"/>
            <p:nvPr/>
          </p:nvSpPr>
          <p:spPr>
            <a:xfrm>
              <a:off x="6948264" y="2483604"/>
              <a:ext cx="777457" cy="369332"/>
            </a:xfrm>
            <a:prstGeom prst="rect">
              <a:avLst/>
            </a:prstGeom>
            <a:noFill/>
          </p:spPr>
          <p:txBody>
            <a:bodyPr wrap="none" rtlCol="0">
              <a:spAutoFit/>
            </a:bodyPr>
            <a:lstStyle/>
            <a:p>
              <a:r>
                <a:rPr lang="it-IT" smtClean="0"/>
                <a:t>g cos</a:t>
              </a:r>
              <a:r>
                <a:rPr lang="el-GR" smtClean="0"/>
                <a:t>θ</a:t>
              </a:r>
              <a:endParaRPr lang="en-US"/>
            </a:p>
          </p:txBody>
        </p:sp>
        <p:sp>
          <p:nvSpPr>
            <p:cNvPr id="40" name="CasellaDiTesto 39"/>
            <p:cNvSpPr txBox="1"/>
            <p:nvPr/>
          </p:nvSpPr>
          <p:spPr>
            <a:xfrm>
              <a:off x="6931632" y="1948190"/>
              <a:ext cx="282450" cy="369332"/>
            </a:xfrm>
            <a:prstGeom prst="rect">
              <a:avLst/>
            </a:prstGeom>
            <a:noFill/>
          </p:spPr>
          <p:txBody>
            <a:bodyPr wrap="none" rtlCol="0">
              <a:spAutoFit/>
            </a:bodyPr>
            <a:lstStyle/>
            <a:p>
              <a:r>
                <a:rPr lang="it-IT" smtClean="0"/>
                <a:t>c</a:t>
              </a:r>
              <a:endParaRPr lang="en-US"/>
            </a:p>
          </p:txBody>
        </p:sp>
        <p:sp>
          <p:nvSpPr>
            <p:cNvPr id="41" name="CasellaDiTesto 40"/>
            <p:cNvSpPr txBox="1"/>
            <p:nvPr/>
          </p:nvSpPr>
          <p:spPr>
            <a:xfrm>
              <a:off x="8087926" y="1948190"/>
              <a:ext cx="288862" cy="369332"/>
            </a:xfrm>
            <a:prstGeom prst="rect">
              <a:avLst/>
            </a:prstGeom>
            <a:noFill/>
          </p:spPr>
          <p:txBody>
            <a:bodyPr wrap="none" rtlCol="0">
              <a:spAutoFit/>
            </a:bodyPr>
            <a:lstStyle/>
            <a:p>
              <a:r>
                <a:rPr lang="el-GR"/>
                <a:t>ν</a:t>
              </a:r>
              <a:endParaRPr lang="en-US"/>
            </a:p>
          </p:txBody>
        </p:sp>
      </p:grpSp>
      <p:sp>
        <p:nvSpPr>
          <p:cNvPr id="2" name="Rettangolo 1"/>
          <p:cNvSpPr/>
          <p:nvPr/>
        </p:nvSpPr>
        <p:spPr>
          <a:xfrm>
            <a:off x="383033" y="3841551"/>
            <a:ext cx="5976664" cy="3237809"/>
          </a:xfrm>
          <a:prstGeom prst="rect">
            <a:avLst/>
          </a:prstGeom>
        </p:spPr>
        <p:txBody>
          <a:bodyPr wrap="square">
            <a:spAutoFit/>
          </a:bodyPr>
          <a:lstStyle/>
          <a:p>
            <a:pPr>
              <a:lnSpc>
                <a:spcPct val="120000"/>
              </a:lnSpc>
              <a:spcBef>
                <a:spcPts val="600"/>
              </a:spcBef>
            </a:pPr>
            <a:r>
              <a:rPr lang="it-IT" altLang="en-US"/>
              <a:t>In 1970 Glashow, Iliopoulos and Maiani solve the problem radically: the</a:t>
            </a:r>
            <a:r>
              <a:rPr lang="it-IT" altLang="en-US">
                <a:solidFill>
                  <a:srgbClr val="FF0000"/>
                </a:solidFill>
              </a:rPr>
              <a:t> existence of a fourth quark may cancel the mixing contribution,</a:t>
            </a:r>
            <a:r>
              <a:rPr lang="it-IT" altLang="en-US"/>
              <a:t> making neutral currents incapable of changing quark flavors at leading order</a:t>
            </a:r>
          </a:p>
          <a:p>
            <a:pPr>
              <a:lnSpc>
                <a:spcPct val="120000"/>
              </a:lnSpc>
              <a:spcBef>
                <a:spcPts val="600"/>
              </a:spcBef>
            </a:pPr>
            <a:r>
              <a:rPr lang="it-IT" altLang="en-US"/>
              <a:t>There remain box diagrams where the incomplete cancellation can be attributed to different quark masses </a:t>
            </a:r>
            <a:r>
              <a:rPr lang="it-IT" altLang="en-US">
                <a:sym typeface="Wingdings" panose="05000000000000000000" pitchFamily="2" charset="2"/>
              </a:rPr>
              <a:t> GIM thus predict that there be a fourth quark AND that its mass be in the 1-3 GeV range</a:t>
            </a:r>
            <a:endParaRPr lang="it-IT" altLang="en-US"/>
          </a:p>
          <a:p>
            <a:pPr>
              <a:lnSpc>
                <a:spcPct val="120000"/>
              </a:lnSpc>
              <a:spcBef>
                <a:spcPts val="600"/>
              </a:spcBef>
            </a:pPr>
            <a:endParaRPr lang="en-US"/>
          </a:p>
        </p:txBody>
      </p:sp>
      <p:sp>
        <p:nvSpPr>
          <p:cNvPr id="43" name="Rectangle 2"/>
          <p:cNvSpPr>
            <a:spLocks noGrp="1" noChangeArrowheads="1"/>
          </p:cNvSpPr>
          <p:nvPr>
            <p:ph type="title"/>
          </p:nvPr>
        </p:nvSpPr>
        <p:spPr>
          <a:xfrm>
            <a:off x="500366" y="0"/>
            <a:ext cx="8229600" cy="1143000"/>
          </a:xfrm>
        </p:spPr>
        <p:txBody>
          <a:bodyPr/>
          <a:lstStyle/>
          <a:p>
            <a:pPr eaLnBrk="1" hangingPunct="1"/>
            <a:r>
              <a:rPr lang="it-IT" altLang="en-US" smtClean="0"/>
              <a:t>The GIM mechanism</a:t>
            </a:r>
            <a:endParaRPr lang="it-IT" altLang="en-US" smtClean="0"/>
          </a:p>
        </p:txBody>
      </p:sp>
    </p:spTree>
    <p:extLst>
      <p:ext uri="{BB962C8B-B14F-4D97-AF65-F5344CB8AC3E}">
        <p14:creationId xmlns:p14="http://schemas.microsoft.com/office/powerpoint/2010/main" val="17526955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0"/>
            <a:ext cx="8229600" cy="1143000"/>
          </a:xfrm>
        </p:spPr>
        <p:txBody>
          <a:bodyPr/>
          <a:lstStyle/>
          <a:p>
            <a:pPr eaLnBrk="1" hangingPunct="1"/>
            <a:r>
              <a:rPr lang="it-IT" altLang="en-US" smtClean="0"/>
              <a:t>A Colour Note</a:t>
            </a:r>
            <a:endParaRPr lang="it-IT" altLang="en-US" smtClean="0"/>
          </a:p>
        </p:txBody>
      </p:sp>
      <p:sp>
        <p:nvSpPr>
          <p:cNvPr id="19459" name="Rectangle 3"/>
          <p:cNvSpPr>
            <a:spLocks noGrp="1" noChangeArrowheads="1"/>
          </p:cNvSpPr>
          <p:nvPr>
            <p:ph type="body" idx="1"/>
          </p:nvPr>
        </p:nvSpPr>
        <p:spPr>
          <a:xfrm>
            <a:off x="179512" y="1124744"/>
            <a:ext cx="6851650" cy="2520950"/>
          </a:xfrm>
        </p:spPr>
        <p:txBody>
          <a:bodyPr/>
          <a:lstStyle/>
          <a:p>
            <a:pPr marL="0" indent="0" eaLnBrk="1" hangingPunct="1">
              <a:lnSpc>
                <a:spcPct val="90000"/>
              </a:lnSpc>
              <a:buNone/>
            </a:pPr>
            <a:r>
              <a:rPr lang="it-IT" altLang="en-US" sz="2000" smtClean="0"/>
              <a:t>In </a:t>
            </a:r>
            <a:r>
              <a:rPr lang="it-IT" altLang="en-US" sz="2000" smtClean="0"/>
              <a:t>2008 Luciano Maiani</a:t>
            </a:r>
            <a:r>
              <a:rPr lang="it-IT" altLang="en-US" sz="2000" smtClean="0"/>
              <a:t>, after an illustrious career, is proposed as a new president for CNR (the largest research institute in Italy), in substitution of Fabio Pistella (who could boast </a:t>
            </a:r>
            <a:r>
              <a:rPr lang="it-IT" altLang="en-US" sz="2000" smtClean="0">
                <a:solidFill>
                  <a:srgbClr val="0070C0"/>
                </a:solidFill>
              </a:rPr>
              <a:t>three scientific publications </a:t>
            </a:r>
            <a:r>
              <a:rPr lang="it-IT" altLang="en-US" sz="2000" smtClean="0"/>
              <a:t>and had been appointed by the Berlusconi government previously).</a:t>
            </a:r>
            <a:endParaRPr lang="it-IT" altLang="en-US" sz="2000" smtClean="0"/>
          </a:p>
        </p:txBody>
      </p:sp>
      <p:pic>
        <p:nvPicPr>
          <p:cNvPr id="1946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609850"/>
            <a:ext cx="1394423" cy="252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0"/>
            <a:ext cx="1752600"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Text Box 6"/>
          <p:cNvSpPr txBox="1">
            <a:spLocks noChangeArrowheads="1"/>
          </p:cNvSpPr>
          <p:nvPr/>
        </p:nvSpPr>
        <p:spPr bwMode="auto">
          <a:xfrm>
            <a:off x="2555776" y="2609850"/>
            <a:ext cx="6499472"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en-US" smtClean="0">
                <a:latin typeface="+mn-lt"/>
              </a:rPr>
              <a:t>Ex soubrette Gabriella Carlucci, now a congressperson in Berlusconi's party, vocally questions Maiani's appointment, claiming that he </a:t>
            </a:r>
            <a:r>
              <a:rPr lang="it-IT" altLang="en-US" smtClean="0">
                <a:solidFill>
                  <a:srgbClr val="0070C0"/>
                </a:solidFill>
                <a:latin typeface="+mn-lt"/>
              </a:rPr>
              <a:t>“has not produced anything scientifically relevant"</a:t>
            </a:r>
            <a:r>
              <a:rPr lang="it-IT" altLang="en-US" smtClean="0">
                <a:latin typeface="+mn-lt"/>
              </a:rPr>
              <a:t>. Carlucci even motivates this, by throwing discredit on other Italian theorists, among them Petronzio, Parisi, etc) discussing the mistakes of Maiani in his research!</a:t>
            </a:r>
            <a:endParaRPr lang="it-IT" altLang="en-US">
              <a:latin typeface="+mn-lt"/>
            </a:endParaRPr>
          </a:p>
          <a:p>
            <a:pPr eaLnBrk="1" hangingPunct="1"/>
            <a:r>
              <a:rPr lang="it-IT" altLang="en-US">
                <a:solidFill>
                  <a:srgbClr val="FF0000"/>
                </a:solidFill>
              </a:rPr>
              <a:t>“</a:t>
            </a:r>
            <a:r>
              <a:rPr lang="it-IT" altLang="en-US" sz="1400">
                <a:solidFill>
                  <a:srgbClr val="FF0000"/>
                </a:solidFill>
              </a:rPr>
              <a:t>Maiani in 1969 had the luck to work for a semester in Harvard with Sheldon </a:t>
            </a:r>
            <a:r>
              <a:rPr lang="it-IT" altLang="en-US" sz="1400" smtClean="0">
                <a:solidFill>
                  <a:srgbClr val="FF0000"/>
                </a:solidFill>
              </a:rPr>
              <a:t>Glashow" </a:t>
            </a:r>
            <a:r>
              <a:rPr lang="it-IT" altLang="en-US" sz="1400"/>
              <a:t>(Nobel laureate in Physics in 1979),</a:t>
            </a:r>
            <a:r>
              <a:rPr lang="it-IT" altLang="en-US" sz="1400">
                <a:solidFill>
                  <a:srgbClr val="FF0000"/>
                </a:solidFill>
              </a:rPr>
              <a:t> </a:t>
            </a:r>
            <a:r>
              <a:rPr lang="it-IT" altLang="en-US" sz="1400" smtClean="0">
                <a:solidFill>
                  <a:srgbClr val="FF0000"/>
                </a:solidFill>
              </a:rPr>
              <a:t>"with </a:t>
            </a:r>
            <a:r>
              <a:rPr lang="it-IT" altLang="en-US" sz="1400">
                <a:solidFill>
                  <a:srgbClr val="FF0000"/>
                </a:solidFill>
              </a:rPr>
              <a:t>whom he published his only work of interest. A work which he signed but </a:t>
            </a:r>
            <a:r>
              <a:rPr lang="it-IT" altLang="en-US" sz="1400" b="1">
                <a:solidFill>
                  <a:srgbClr val="FF0000"/>
                </a:solidFill>
              </a:rPr>
              <a:t>which he clearly did not understand</a:t>
            </a:r>
            <a:r>
              <a:rPr lang="it-IT" altLang="en-US" sz="1400">
                <a:solidFill>
                  <a:srgbClr val="FF0000"/>
                </a:solidFill>
              </a:rPr>
              <a:t> since in 1974 he disowned it by publishing another </a:t>
            </a:r>
            <a:r>
              <a:rPr lang="it-IT" altLang="en-US" sz="1400" smtClean="0">
                <a:solidFill>
                  <a:srgbClr val="FF0000"/>
                </a:solidFill>
              </a:rPr>
              <a:t>work" </a:t>
            </a:r>
            <a:r>
              <a:rPr lang="it-IT" altLang="en-US" sz="1400"/>
              <a:t>(nota bene: together with Cabibbo, Parisi and Petronzio)</a:t>
            </a:r>
            <a:r>
              <a:rPr lang="it-IT" altLang="en-US" sz="1400">
                <a:solidFill>
                  <a:srgbClr val="FF0000"/>
                </a:solidFill>
              </a:rPr>
              <a:t> </a:t>
            </a:r>
            <a:r>
              <a:rPr lang="it-IT" altLang="en-US" sz="1400" smtClean="0">
                <a:solidFill>
                  <a:srgbClr val="FF0000"/>
                </a:solidFill>
              </a:rPr>
              <a:t>"...where </a:t>
            </a:r>
            <a:r>
              <a:rPr lang="it-IT" altLang="en-US" sz="1400">
                <a:solidFill>
                  <a:srgbClr val="FF0000"/>
                </a:solidFill>
              </a:rPr>
              <a:t>they confused elementary particles of different physical properties</a:t>
            </a:r>
            <a:r>
              <a:rPr lang="it-IT" altLang="en-US">
                <a:solidFill>
                  <a:srgbClr val="FF0000"/>
                </a:solidFill>
              </a:rPr>
              <a:t>.” </a:t>
            </a:r>
            <a:endParaRPr lang="it-IT" altLang="en-US" sz="2000" smtClean="0">
              <a:latin typeface="+mn-lt"/>
            </a:endParaRPr>
          </a:p>
          <a:p>
            <a:pPr eaLnBrk="1" hangingPunct="1"/>
            <a:r>
              <a:rPr lang="it-IT" altLang="en-US" sz="2000" smtClean="0">
                <a:latin typeface="+mn-lt"/>
              </a:rPr>
              <a:t>Luckily Carlucci gets submerged by the ridicule she deserves, including by Glashow </a:t>
            </a:r>
            <a:r>
              <a:rPr lang="it-IT" altLang="en-US" sz="2000" smtClean="0">
                <a:latin typeface="+mn-lt"/>
              </a:rPr>
              <a:t>and</a:t>
            </a:r>
            <a:r>
              <a:rPr lang="it-IT" altLang="en-US" sz="2000" smtClean="0">
                <a:latin typeface="+mn-lt"/>
              </a:rPr>
              <a:t> </a:t>
            </a:r>
            <a:r>
              <a:rPr lang="it-IT" altLang="en-US" sz="2000" smtClean="0">
                <a:latin typeface="+mn-lt"/>
              </a:rPr>
              <a:t>Iliopoulos. </a:t>
            </a:r>
            <a:r>
              <a:rPr lang="it-IT" altLang="en-US" sz="2000" smtClean="0">
                <a:latin typeface="+mn-lt"/>
              </a:rPr>
              <a:t>For more detail see</a:t>
            </a:r>
            <a:r>
              <a:rPr lang="it-IT" altLang="en-US" sz="2000" smtClean="0">
                <a:latin typeface="+mn-lt"/>
              </a:rPr>
              <a:t>:</a:t>
            </a:r>
            <a:endParaRPr lang="it-IT" altLang="en-US" sz="2000">
              <a:latin typeface="+mn-lt"/>
            </a:endParaRPr>
          </a:p>
          <a:p>
            <a:pPr eaLnBrk="1" hangingPunct="1"/>
            <a:r>
              <a:rPr lang="it-IT" altLang="en-US">
                <a:solidFill>
                  <a:srgbClr val="0070C0"/>
                </a:solidFill>
                <a:latin typeface="+mn-lt"/>
              </a:rPr>
              <a:t>http://dorigo.wordpress.com/2008/02/22/glashow-humiliates-carlucci-on-maianis-appointment/</a:t>
            </a:r>
            <a:endParaRPr lang="it-IT" altLang="en-US" sz="2000">
              <a:solidFill>
                <a:srgbClr val="0070C0"/>
              </a:solidFill>
              <a:latin typeface="+mn-lt"/>
            </a:endParaRPr>
          </a:p>
          <a:p>
            <a:pPr eaLnBrk="1" hangingPunct="1"/>
            <a:endParaRPr lang="it-IT" altLang="en-US" sz="2000">
              <a:solidFill>
                <a:schemeClr val="accent2"/>
              </a:solidFill>
              <a:latin typeface="+mn-lt"/>
            </a:endParaRPr>
          </a:p>
          <a:p>
            <a:pPr eaLnBrk="1" hangingPunct="1"/>
            <a:endParaRPr lang="it-IT" altLang="en-US"/>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069" y="2611150"/>
            <a:ext cx="2376839" cy="19187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0601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462">
                                            <p:txEl>
                                              <p:pRg st="0" end="0"/>
                                            </p:txEl>
                                          </p:spTgt>
                                        </p:tgtEl>
                                        <p:attrNameLst>
                                          <p:attrName>style.visibility</p:attrName>
                                        </p:attrNameLst>
                                      </p:cBhvr>
                                      <p:to>
                                        <p:strVal val="visible"/>
                                      </p:to>
                                    </p:set>
                                    <p:anim calcmode="lin" valueType="num">
                                      <p:cBhvr additive="base">
                                        <p:cTn id="7" dur="500" fill="hold"/>
                                        <p:tgtEl>
                                          <p:spTgt spid="1946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6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9460"/>
                                        </p:tgtEl>
                                        <p:attrNameLst>
                                          <p:attrName>style.visibility</p:attrName>
                                        </p:attrNameLst>
                                      </p:cBhvr>
                                      <p:to>
                                        <p:strVal val="visible"/>
                                      </p:to>
                                    </p:set>
                                    <p:anim calcmode="lin" valueType="num">
                                      <p:cBhvr additive="base">
                                        <p:cTn id="11" dur="500" fill="hold"/>
                                        <p:tgtEl>
                                          <p:spTgt spid="19460"/>
                                        </p:tgtEl>
                                        <p:attrNameLst>
                                          <p:attrName>ppt_x</p:attrName>
                                        </p:attrNameLst>
                                      </p:cBhvr>
                                      <p:tavLst>
                                        <p:tav tm="0">
                                          <p:val>
                                            <p:strVal val="#ppt_x"/>
                                          </p:val>
                                        </p:tav>
                                        <p:tav tm="100000">
                                          <p:val>
                                            <p:strVal val="#ppt_x"/>
                                          </p:val>
                                        </p:tav>
                                      </p:tavLst>
                                    </p:anim>
                                    <p:anim calcmode="lin" valueType="num">
                                      <p:cBhvr additive="base">
                                        <p:cTn id="12" dur="500" fill="hold"/>
                                        <p:tgtEl>
                                          <p:spTgt spid="1946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9462">
                                            <p:txEl>
                                              <p:pRg st="1" end="1"/>
                                            </p:txEl>
                                          </p:spTgt>
                                        </p:tgtEl>
                                        <p:attrNameLst>
                                          <p:attrName>style.visibility</p:attrName>
                                        </p:attrNameLst>
                                      </p:cBhvr>
                                      <p:to>
                                        <p:strVal val="visible"/>
                                      </p:to>
                                    </p:set>
                                    <p:anim calcmode="lin" valueType="num">
                                      <p:cBhvr additive="base">
                                        <p:cTn id="15" dur="500" fill="hold"/>
                                        <p:tgtEl>
                                          <p:spTgt spid="1946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946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9462">
                                            <p:txEl>
                                              <p:pRg st="2" end="2"/>
                                            </p:txEl>
                                          </p:spTgt>
                                        </p:tgtEl>
                                        <p:attrNameLst>
                                          <p:attrName>style.visibility</p:attrName>
                                        </p:attrNameLst>
                                      </p:cBhvr>
                                      <p:to>
                                        <p:strVal val="visible"/>
                                      </p:to>
                                    </p:set>
                                    <p:anim calcmode="lin" valueType="num">
                                      <p:cBhvr additive="base">
                                        <p:cTn id="19" dur="500" fill="hold"/>
                                        <p:tgtEl>
                                          <p:spTgt spid="1946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46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9462">
                                            <p:txEl>
                                              <p:pRg st="3" end="3"/>
                                            </p:txEl>
                                          </p:spTgt>
                                        </p:tgtEl>
                                        <p:attrNameLst>
                                          <p:attrName>style.visibility</p:attrName>
                                        </p:attrNameLst>
                                      </p:cBhvr>
                                      <p:to>
                                        <p:strVal val="visible"/>
                                      </p:to>
                                    </p:set>
                                    <p:anim calcmode="lin" valueType="num">
                                      <p:cBhvr additive="base">
                                        <p:cTn id="23" dur="500" fill="hold"/>
                                        <p:tgtEl>
                                          <p:spTgt spid="1946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9462">
                                            <p:txEl>
                                              <p:pRg st="3" end="3"/>
                                            </p:txEl>
                                          </p:spTgt>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 presetClass="entr" presetSubtype="4" fill="hold" nodeType="afterEffect">
                                  <p:stCondLst>
                                    <p:cond delay="2000"/>
                                  </p:stCondLst>
                                  <p:childTnLst>
                                    <p:set>
                                      <p:cBhvr>
                                        <p:cTn id="27" dur="1" fill="hold">
                                          <p:stCondLst>
                                            <p:cond delay="0"/>
                                          </p:stCondLst>
                                        </p:cTn>
                                        <p:tgtEl>
                                          <p:spTgt spid="4098"/>
                                        </p:tgtEl>
                                        <p:attrNameLst>
                                          <p:attrName>style.visibility</p:attrName>
                                        </p:attrNameLst>
                                      </p:cBhvr>
                                      <p:to>
                                        <p:strVal val="visible"/>
                                      </p:to>
                                    </p:set>
                                    <p:anim calcmode="lin" valueType="num">
                                      <p:cBhvr additive="base">
                                        <p:cTn id="28" dur="500" fill="hold"/>
                                        <p:tgtEl>
                                          <p:spTgt spid="4098"/>
                                        </p:tgtEl>
                                        <p:attrNameLst>
                                          <p:attrName>ppt_x</p:attrName>
                                        </p:attrNameLst>
                                      </p:cBhvr>
                                      <p:tavLst>
                                        <p:tav tm="0">
                                          <p:val>
                                            <p:strVal val="#ppt_x"/>
                                          </p:val>
                                        </p:tav>
                                        <p:tav tm="100000">
                                          <p:val>
                                            <p:strVal val="#ppt_x"/>
                                          </p:val>
                                        </p:tav>
                                      </p:tavLst>
                                    </p:anim>
                                    <p:anim calcmode="lin" valueType="num">
                                      <p:cBhvr additive="base">
                                        <p:cTn id="29"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995167" y="188640"/>
            <a:ext cx="5915025" cy="792163"/>
          </a:xfrm>
        </p:spPr>
        <p:txBody>
          <a:bodyPr/>
          <a:lstStyle/>
          <a:p>
            <a:pPr eaLnBrk="1" hangingPunct="1"/>
            <a:r>
              <a:rPr lang="it-IT" altLang="en-US" smtClean="0"/>
              <a:t>The charm discovery</a:t>
            </a:r>
            <a:endParaRPr lang="it-IT" altLang="en-US" smtClean="0"/>
          </a:p>
        </p:txBody>
      </p:sp>
      <p:sp>
        <p:nvSpPr>
          <p:cNvPr id="20483" name="Rectangle 3"/>
          <p:cNvSpPr>
            <a:spLocks noGrp="1" noChangeArrowheads="1"/>
          </p:cNvSpPr>
          <p:nvPr>
            <p:ph type="body" sz="half" idx="1"/>
          </p:nvPr>
        </p:nvSpPr>
        <p:spPr>
          <a:xfrm>
            <a:off x="3059832" y="1412776"/>
            <a:ext cx="3888432" cy="1700808"/>
          </a:xfrm>
        </p:spPr>
        <p:txBody>
          <a:bodyPr>
            <a:normAutofit/>
          </a:bodyPr>
          <a:lstStyle/>
          <a:p>
            <a:pPr marL="0" indent="0" eaLnBrk="1" hangingPunct="1">
              <a:lnSpc>
                <a:spcPct val="80000"/>
              </a:lnSpc>
              <a:buNone/>
            </a:pPr>
            <a:r>
              <a:rPr lang="it-IT" altLang="en-US" sz="2000" smtClean="0"/>
              <a:t>In November 1974 two experiments see the J/</a:t>
            </a:r>
            <a:r>
              <a:rPr lang="el-GR" altLang="en-US" sz="2000" smtClean="0"/>
              <a:t>ψ</a:t>
            </a:r>
            <a:r>
              <a:rPr lang="it-IT" altLang="en-US" sz="2000"/>
              <a:t> </a:t>
            </a:r>
            <a:r>
              <a:rPr lang="it-IT" altLang="en-US" sz="2000" smtClean="0"/>
              <a:t>particle,</a:t>
            </a:r>
            <a:r>
              <a:rPr lang="it-IT" altLang="en-US" sz="2000" smtClean="0"/>
              <a:t> immediately recognized as a charm-anticharm system</a:t>
            </a:r>
            <a:endParaRPr lang="it-IT" altLang="en-US" sz="2000" smtClean="0"/>
          </a:p>
        </p:txBody>
      </p:sp>
      <p:pic>
        <p:nvPicPr>
          <p:cNvPr id="20484" name="Picture 4" descr="jpsi1"/>
          <p:cNvPicPr>
            <a:picLocks noGrp="1" noChangeAspect="1" noChangeArrowheads="1"/>
          </p:cNvPicPr>
          <p:nvPr>
            <p:ph sz="quarter" idx="3"/>
          </p:nvPr>
        </p:nvPicPr>
        <p:blipFill>
          <a:blip r:embed="rId2">
            <a:extLst>
              <a:ext uri="{28A0092B-C50C-407E-A947-70E740481C1C}">
                <a14:useLocalDpi xmlns:a14="http://schemas.microsoft.com/office/drawing/2010/main" val="0"/>
              </a:ext>
            </a:extLst>
          </a:blip>
          <a:srcRect/>
          <a:stretch>
            <a:fillRect/>
          </a:stretch>
        </p:blipFill>
        <p:spPr>
          <a:xfrm>
            <a:off x="6653034" y="3212976"/>
            <a:ext cx="2490966" cy="3645024"/>
          </a:xfrm>
          <a:noFill/>
        </p:spPr>
      </p:pic>
      <p:pic>
        <p:nvPicPr>
          <p:cNvPr id="20485" name="Picture 5"/>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6735763" y="954980"/>
            <a:ext cx="2408237" cy="2185988"/>
          </a:xfrm>
          <a:noFill/>
        </p:spPr>
      </p:pic>
      <p:pic>
        <p:nvPicPr>
          <p:cNvPr id="2048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116632"/>
            <a:ext cx="2887663"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683568" y="3717032"/>
            <a:ext cx="5436096" cy="2800767"/>
          </a:xfrm>
          <a:prstGeom prst="rect">
            <a:avLst/>
          </a:prstGeom>
          <a:noFill/>
        </p:spPr>
        <p:txBody>
          <a:bodyPr wrap="square" rtlCol="0">
            <a:spAutoFit/>
          </a:bodyPr>
          <a:lstStyle/>
          <a:p>
            <a:pPr lvl="1">
              <a:lnSpc>
                <a:spcPct val="80000"/>
              </a:lnSpc>
            </a:pPr>
            <a:r>
              <a:rPr lang="it-IT" altLang="en-US" sz="2000" b="1" smtClean="0"/>
              <a:t>Sam Ting</a:t>
            </a:r>
            <a:r>
              <a:rPr lang="it-IT" altLang="en-US" sz="2000" smtClean="0"/>
              <a:t> </a:t>
            </a:r>
            <a:r>
              <a:rPr lang="it-IT" altLang="en-US" sz="2000" i="1" smtClean="0"/>
              <a:t>et al.</a:t>
            </a:r>
            <a:r>
              <a:rPr lang="it-IT" altLang="en-US" sz="2000" smtClean="0"/>
              <a:t> </a:t>
            </a:r>
            <a:r>
              <a:rPr lang="it-IT" altLang="en-US" sz="2000" smtClean="0"/>
              <a:t>at </a:t>
            </a:r>
            <a:r>
              <a:rPr lang="it-IT" altLang="en-US" sz="2000" smtClean="0"/>
              <a:t>Brookhaven (fixed target </a:t>
            </a:r>
            <a:r>
              <a:rPr lang="it-IT" altLang="en-US" sz="2000" smtClean="0"/>
              <a:t>with 30 GeV protons on Beryllium) search for electron-positron resonances and sees a peak at 3.1 GeV</a:t>
            </a:r>
            <a:endParaRPr lang="it-IT" altLang="en-US" sz="2000" smtClean="0">
              <a:sym typeface="Wingdings" pitchFamily="2" charset="2"/>
            </a:endParaRPr>
          </a:p>
          <a:p>
            <a:pPr lvl="1">
              <a:lnSpc>
                <a:spcPct val="80000"/>
              </a:lnSpc>
            </a:pPr>
            <a:r>
              <a:rPr lang="it-IT" altLang="en-US" sz="2000" b="1" smtClean="0"/>
              <a:t>Burton Richter </a:t>
            </a:r>
            <a:r>
              <a:rPr lang="it-IT" altLang="en-US" sz="2000" i="1"/>
              <a:t>et al</a:t>
            </a:r>
            <a:r>
              <a:rPr lang="it-IT" altLang="en-US" sz="2000" i="1"/>
              <a:t>.</a:t>
            </a:r>
            <a:r>
              <a:rPr lang="it-IT" altLang="en-US" sz="2000"/>
              <a:t> </a:t>
            </a:r>
            <a:r>
              <a:rPr lang="it-IT" altLang="en-US" sz="2000" smtClean="0"/>
              <a:t>at </a:t>
            </a:r>
            <a:r>
              <a:rPr lang="it-IT" altLang="en-US" sz="2000"/>
              <a:t>SLAC (SPEAR e+e- collider</a:t>
            </a:r>
            <a:r>
              <a:rPr lang="it-IT" altLang="en-US" sz="2000"/>
              <a:t>)</a:t>
            </a:r>
            <a:r>
              <a:rPr lang="it-IT" altLang="en-US" sz="2000">
                <a:sym typeface="Wingdings" panose="05000000000000000000" pitchFamily="2" charset="2"/>
              </a:rPr>
              <a:t> </a:t>
            </a:r>
            <a:r>
              <a:rPr lang="it-IT" altLang="en-US" sz="2000" smtClean="0">
                <a:sym typeface="Wingdings" panose="05000000000000000000" pitchFamily="2" charset="2"/>
              </a:rPr>
              <a:t>measure </a:t>
            </a:r>
            <a:r>
              <a:rPr lang="it-IT" altLang="en-US" sz="2000">
                <a:sym typeface="Wingdings" panose="05000000000000000000" pitchFamily="2" charset="2"/>
              </a:rPr>
              <a:t>the cross section as a function of s, </a:t>
            </a:r>
            <a:r>
              <a:rPr lang="it-IT" altLang="en-US" sz="2000">
                <a:sym typeface="Wingdings" panose="05000000000000000000" pitchFamily="2" charset="2"/>
              </a:rPr>
              <a:t>and </a:t>
            </a:r>
            <a:r>
              <a:rPr lang="it-IT" altLang="en-US" sz="2000" smtClean="0">
                <a:sym typeface="Wingdings" panose="05000000000000000000" pitchFamily="2" charset="2"/>
              </a:rPr>
              <a:t>see </a:t>
            </a:r>
            <a:r>
              <a:rPr lang="it-IT" altLang="en-US" sz="2000">
                <a:sym typeface="Wingdings" panose="05000000000000000000" pitchFamily="2" charset="2"/>
              </a:rPr>
              <a:t>a large resonant </a:t>
            </a:r>
            <a:r>
              <a:rPr lang="it-IT" altLang="en-US" sz="2000">
                <a:sym typeface="Wingdings" panose="05000000000000000000" pitchFamily="2" charset="2"/>
              </a:rPr>
              <a:t>structure </a:t>
            </a:r>
            <a:r>
              <a:rPr lang="it-IT" altLang="en-US" sz="2000" smtClean="0">
                <a:sym typeface="Wingdings" panose="05000000000000000000" pitchFamily="2" charset="2"/>
              </a:rPr>
              <a:t>at the same mass value</a:t>
            </a:r>
            <a:r>
              <a:rPr lang="it-IT" altLang="en-US" sz="2000" smtClean="0">
                <a:solidFill>
                  <a:srgbClr val="FF0000"/>
                </a:solidFill>
                <a:sym typeface="Wingdings" panose="05000000000000000000" pitchFamily="2" charset="2"/>
              </a:rPr>
              <a:t> </a:t>
            </a:r>
            <a:endParaRPr lang="it-IT" altLang="en-US" sz="2000">
              <a:solidFill>
                <a:srgbClr val="FF0000"/>
              </a:solidFill>
            </a:endParaRPr>
          </a:p>
          <a:p>
            <a:pPr lvl="1">
              <a:lnSpc>
                <a:spcPct val="80000"/>
              </a:lnSpc>
            </a:pPr>
            <a:endParaRPr lang="it-IT" altLang="en-US" sz="2000" smtClean="0"/>
          </a:p>
          <a:p>
            <a:pPr>
              <a:lnSpc>
                <a:spcPct val="80000"/>
              </a:lnSpc>
            </a:pPr>
            <a:r>
              <a:rPr lang="it-IT" altLang="en-US" sz="2000" smtClean="0"/>
              <a:t>Also </a:t>
            </a:r>
            <a:r>
              <a:rPr lang="it-IT" altLang="en-US" sz="2000" smtClean="0"/>
              <a:t>Adone </a:t>
            </a:r>
            <a:r>
              <a:rPr lang="it-IT" altLang="en-US" sz="2000" smtClean="0"/>
              <a:t>(an e+e- collider in </a:t>
            </a:r>
            <a:r>
              <a:rPr lang="it-IT" altLang="en-US" sz="2000" smtClean="0"/>
              <a:t>Frascati) </a:t>
            </a:r>
            <a:r>
              <a:rPr lang="it-IT" altLang="en-US" sz="2000" smtClean="0"/>
              <a:t>observes the new particle and confirms the SPEAR result</a:t>
            </a:r>
            <a:endParaRPr lang="en-US"/>
          </a:p>
        </p:txBody>
      </p:sp>
    </p:spTree>
    <p:extLst>
      <p:ext uri="{BB962C8B-B14F-4D97-AF65-F5344CB8AC3E}">
        <p14:creationId xmlns:p14="http://schemas.microsoft.com/office/powerpoint/2010/main" val="6993837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0"/>
            <a:ext cx="5940152" cy="1708150"/>
          </a:xfrm>
        </p:spPr>
        <p:txBody>
          <a:bodyPr>
            <a:normAutofit/>
          </a:bodyPr>
          <a:lstStyle/>
          <a:p>
            <a:pPr eaLnBrk="1" hangingPunct="1"/>
            <a:r>
              <a:rPr lang="it-IT" altLang="en-US" sz="4000" smtClean="0">
                <a:latin typeface="+mn-lt"/>
              </a:rPr>
              <a:t>Charmonium proves the existence of quarks</a:t>
            </a:r>
            <a:endParaRPr lang="it-IT" altLang="en-US" sz="4000" smtClean="0">
              <a:solidFill>
                <a:schemeClr val="tx1"/>
              </a:solidFill>
              <a:latin typeface="+mn-lt"/>
            </a:endParaRPr>
          </a:p>
        </p:txBody>
      </p:sp>
      <p:sp>
        <p:nvSpPr>
          <p:cNvPr id="22532" name="Text Box 6"/>
          <p:cNvSpPr txBox="1">
            <a:spLocks noChangeArrowheads="1"/>
          </p:cNvSpPr>
          <p:nvPr/>
        </p:nvSpPr>
        <p:spPr bwMode="auto">
          <a:xfrm>
            <a:off x="467545" y="2996952"/>
            <a:ext cx="4248472"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it-IT" altLang="en-US" sz="1800" smtClean="0"/>
              <a:t>The study of excited states of charmonium, soon performed by the Crystal Ball experiment, allows to verify that the physics model (two interacting, point-like, charged particles orbiting one another) is accurate</a:t>
            </a:r>
            <a:endParaRPr lang="it-IT" altLang="en-US" sz="1800" b="0"/>
          </a:p>
          <a:p>
            <a:pPr eaLnBrk="1" hangingPunct="1">
              <a:spcBef>
                <a:spcPct val="0"/>
              </a:spcBef>
              <a:buFontTx/>
              <a:buNone/>
            </a:pPr>
            <a:endParaRPr lang="it-IT" altLang="en-US" sz="1800"/>
          </a:p>
        </p:txBody>
      </p:sp>
      <p:pic>
        <p:nvPicPr>
          <p:cNvPr id="22533" name="Picture 9" descr="300px-Fluorescent_lighting_spectrum_peaks_labell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2056" y="188640"/>
            <a:ext cx="2987675" cy="183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CasellaDiTesto 6"/>
          <p:cNvSpPr txBox="1">
            <a:spLocks noChangeArrowheads="1"/>
          </p:cNvSpPr>
          <p:nvPr/>
        </p:nvSpPr>
        <p:spPr bwMode="auto">
          <a:xfrm>
            <a:off x="5782369" y="3645024"/>
            <a:ext cx="330090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it-IT" altLang="en-US" sz="1800" i="1" smtClean="0"/>
              <a:t>Above</a:t>
            </a:r>
            <a:r>
              <a:rPr lang="it-IT" altLang="en-US" sz="1800" i="1" smtClean="0"/>
              <a:t>: positronium spectrum; </a:t>
            </a:r>
            <a:endParaRPr lang="it-IT" altLang="en-US" sz="1800" i="1"/>
          </a:p>
          <a:p>
            <a:pPr eaLnBrk="1" hangingPunct="1">
              <a:spcBef>
                <a:spcPct val="0"/>
              </a:spcBef>
              <a:buFontTx/>
              <a:buNone/>
            </a:pPr>
            <a:r>
              <a:rPr lang="it-IT" altLang="en-US" sz="1800" i="1" smtClean="0"/>
              <a:t>Below</a:t>
            </a:r>
            <a:r>
              <a:rPr lang="it-IT" altLang="en-US" sz="1800" i="1" smtClean="0"/>
              <a:t>: charmonium spectrum</a:t>
            </a:r>
            <a:endParaRPr lang="en-US" altLang="en-US" sz="1800" i="1"/>
          </a:p>
          <a:p>
            <a:pPr eaLnBrk="1" hangingPunct="1">
              <a:spcBef>
                <a:spcPct val="0"/>
              </a:spcBef>
              <a:buFontTx/>
              <a:buNone/>
            </a:pPr>
            <a:endParaRPr lang="en-US" altLang="en-US" sz="1800"/>
          </a:p>
        </p:txBody>
      </p:sp>
      <p:pic>
        <p:nvPicPr>
          <p:cNvPr id="22535" name="Picture 9" descr="http://inspirehep.net/record/849043/files/CrystalBall.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3100" y="4292600"/>
            <a:ext cx="3390900"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9" descr="https://upload.wikimedia.org/wikipedia/commons/thumb/c/cd/Quark_structure_charmonium.svg/1920px-Quark_structure_charmonium.sv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08362" y="2290231"/>
            <a:ext cx="1267532" cy="1267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Picture 10" descr="https://upload.wikimedia.org/wikipedia/commons/thumb/8/8e/Positronium_(multilingual).svg/2000px-Positronium_(multilingual).svg.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80240" y="2368391"/>
            <a:ext cx="1465262"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13911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Prologue</a:t>
            </a:r>
            <a:endParaRPr lang="en-US"/>
          </a:p>
        </p:txBody>
      </p:sp>
      <p:sp>
        <p:nvSpPr>
          <p:cNvPr id="3" name="Segnaposto contenuto 2"/>
          <p:cNvSpPr>
            <a:spLocks noGrp="1"/>
          </p:cNvSpPr>
          <p:nvPr>
            <p:ph idx="1"/>
          </p:nvPr>
        </p:nvSpPr>
        <p:spPr>
          <a:xfrm>
            <a:off x="457200" y="1600200"/>
            <a:ext cx="8435280" cy="4925144"/>
          </a:xfrm>
        </p:spPr>
        <p:txBody>
          <a:bodyPr>
            <a:normAutofit fontScale="55000" lnSpcReduction="20000"/>
          </a:bodyPr>
          <a:lstStyle/>
          <a:p>
            <a:pPr marL="0" indent="0">
              <a:buNone/>
            </a:pPr>
            <a:r>
              <a:rPr lang="it-IT" smtClean="0"/>
              <a:t>The scenery in which arose the bold prediction of hadron constituents by Murray Gell-Mann and George Zweig in 1964 was a </a:t>
            </a:r>
            <a:r>
              <a:rPr lang="it-IT" b="1" smtClean="0"/>
              <a:t>very confusing one</a:t>
            </a:r>
            <a:r>
              <a:rPr lang="it-IT" smtClean="0"/>
              <a:t>, both theoretically and experimentally</a:t>
            </a:r>
          </a:p>
          <a:p>
            <a:pPr marL="0" indent="0">
              <a:buNone/>
            </a:pPr>
            <a:endParaRPr lang="it-IT" smtClean="0"/>
          </a:p>
          <a:p>
            <a:pPr marL="0" indent="0">
              <a:buNone/>
            </a:pPr>
            <a:endParaRPr lang="it-IT" smtClean="0"/>
          </a:p>
          <a:p>
            <a:pPr marL="0" indent="0">
              <a:buNone/>
            </a:pPr>
            <a:r>
              <a:rPr lang="it-IT"/>
              <a:t>T</a:t>
            </a:r>
            <a:r>
              <a:rPr lang="it-IT" smtClean="0"/>
              <a:t>he </a:t>
            </a:r>
            <a:r>
              <a:rPr lang="it-IT" smtClean="0"/>
              <a:t>same Gell-Mann found the idea of </a:t>
            </a:r>
            <a:r>
              <a:rPr lang="it-IT" smtClean="0">
                <a:solidFill>
                  <a:srgbClr val="FF0000"/>
                </a:solidFill>
              </a:rPr>
              <a:t>quarks difficult to reconcile with the ideas of "nuclear democracy"</a:t>
            </a:r>
            <a:r>
              <a:rPr lang="it-IT" smtClean="0"/>
              <a:t>, whereby baryons would contain mesons and mesons would contain baryons – little space was left to quarks</a:t>
            </a:r>
          </a:p>
          <a:p>
            <a:pPr marL="0" indent="0">
              <a:buNone/>
            </a:pPr>
            <a:endParaRPr lang="it-IT"/>
          </a:p>
          <a:p>
            <a:pPr marL="0" indent="0">
              <a:buNone/>
            </a:pPr>
            <a:r>
              <a:rPr lang="it-IT" smtClean="0"/>
              <a:t>On the experimental </a:t>
            </a:r>
            <a:r>
              <a:rPr lang="it-IT" smtClean="0"/>
              <a:t>side, experimentalists </a:t>
            </a:r>
            <a:r>
              <a:rPr lang="it-IT" smtClean="0"/>
              <a:t>soon started to look for objects that would not fit in the eightfold way – </a:t>
            </a:r>
            <a:r>
              <a:rPr lang="it-IT" smtClean="0">
                <a:solidFill>
                  <a:srgbClr val="FF0000"/>
                </a:solidFill>
              </a:rPr>
              <a:t>exotic hadrons</a:t>
            </a:r>
          </a:p>
          <a:p>
            <a:pPr marL="0" indent="0">
              <a:buNone/>
            </a:pPr>
            <a:endParaRPr lang="it-IT"/>
          </a:p>
          <a:p>
            <a:pPr marL="0" indent="0">
              <a:buNone/>
            </a:pPr>
            <a:r>
              <a:rPr lang="it-IT" smtClean="0"/>
              <a:t>Three </a:t>
            </a:r>
            <a:r>
              <a:rPr lang="it-IT" smtClean="0"/>
              <a:t>stories </a:t>
            </a:r>
            <a:r>
              <a:rPr lang="it-IT" smtClean="0"/>
              <a:t>on that </a:t>
            </a:r>
            <a:r>
              <a:rPr lang="it-IT" smtClean="0"/>
              <a:t>exciting, crazy </a:t>
            </a:r>
            <a:r>
              <a:rPr lang="it-IT" smtClean="0"/>
              <a:t>time may serve </a:t>
            </a:r>
            <a:r>
              <a:rPr lang="it-IT" smtClean="0"/>
              <a:t>as a prologue to </a:t>
            </a:r>
            <a:r>
              <a:rPr lang="it-IT" smtClean="0"/>
              <a:t>a recollection of how we played the </a:t>
            </a:r>
            <a:r>
              <a:rPr lang="it-IT" smtClean="0"/>
              <a:t>endgame of the Standard Model verification</a:t>
            </a:r>
          </a:p>
          <a:p>
            <a:pPr>
              <a:buFontTx/>
              <a:buChar char="-"/>
            </a:pPr>
            <a:endParaRPr lang="it-IT" smtClean="0"/>
          </a:p>
          <a:p>
            <a:pPr>
              <a:buFontTx/>
              <a:buChar char="-"/>
            </a:pPr>
            <a:r>
              <a:rPr lang="it-IT">
                <a:solidFill>
                  <a:srgbClr val="FF0000"/>
                </a:solidFill>
              </a:rPr>
              <a:t>F</a:t>
            </a:r>
            <a:r>
              <a:rPr lang="it-IT" smtClean="0">
                <a:solidFill>
                  <a:srgbClr val="FF0000"/>
                </a:solidFill>
              </a:rPr>
              <a:t>ree quark </a:t>
            </a:r>
            <a:r>
              <a:rPr lang="it-IT" smtClean="0"/>
              <a:t>speculations from in airborne bubble chamber tracks</a:t>
            </a:r>
          </a:p>
          <a:p>
            <a:pPr>
              <a:buFontTx/>
              <a:buChar char="-"/>
            </a:pPr>
            <a:r>
              <a:rPr lang="it-IT" smtClean="0"/>
              <a:t>Arthur Rosenfeld and the </a:t>
            </a:r>
            <a:r>
              <a:rPr lang="it-IT" smtClean="0">
                <a:solidFill>
                  <a:srgbClr val="FF0000"/>
                </a:solidFill>
              </a:rPr>
              <a:t>5-sigma criterion</a:t>
            </a:r>
          </a:p>
          <a:p>
            <a:pPr>
              <a:buFontTx/>
              <a:buChar char="-"/>
            </a:pPr>
            <a:r>
              <a:rPr lang="it-IT" smtClean="0"/>
              <a:t>Leon </a:t>
            </a:r>
            <a:r>
              <a:rPr lang="it-IT" smtClean="0">
                <a:solidFill>
                  <a:srgbClr val="FF0000"/>
                </a:solidFill>
              </a:rPr>
              <a:t>Lederman's shoulder</a:t>
            </a:r>
          </a:p>
        </p:txBody>
      </p:sp>
    </p:spTree>
    <p:extLst>
      <p:ext uri="{BB962C8B-B14F-4D97-AF65-F5344CB8AC3E}">
        <p14:creationId xmlns:p14="http://schemas.microsoft.com/office/powerpoint/2010/main" val="38715404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08520" y="1484784"/>
            <a:ext cx="9073008" cy="1728192"/>
          </a:xfrm>
        </p:spPr>
        <p:txBody>
          <a:bodyPr>
            <a:normAutofit fontScale="55000" lnSpcReduction="20000"/>
          </a:bodyPr>
          <a:lstStyle/>
          <a:p>
            <a:pPr>
              <a:buNone/>
            </a:pPr>
            <a:r>
              <a:rPr lang="it-IT" smtClean="0"/>
              <a:t>	</a:t>
            </a:r>
            <a:r>
              <a:rPr lang="it-IT" smtClean="0"/>
              <a:t>The charm discovery, soon followed by the discovery of a third-generation lepton (the tau, by Martin Perl's team at SLAC in 1975) and the theoretical indication of CP violation all point to the existence of a third generation of quarks.</a:t>
            </a:r>
          </a:p>
          <a:p>
            <a:pPr>
              <a:buNone/>
            </a:pPr>
            <a:r>
              <a:rPr lang="it-IT"/>
              <a:t>	</a:t>
            </a:r>
            <a:r>
              <a:rPr lang="it-IT" smtClean="0"/>
              <a:t>		</a:t>
            </a:r>
            <a:r>
              <a:rPr lang="it-IT" smtClean="0">
                <a:sym typeface="Wingdings" panose="05000000000000000000" pitchFamily="2" charset="2"/>
              </a:rPr>
              <a:t> </a:t>
            </a:r>
            <a:r>
              <a:rPr lang="it-IT" smtClean="0"/>
              <a:t>Several experiments start looking for a b-antib bound state</a:t>
            </a:r>
          </a:p>
          <a:p>
            <a:pPr>
              <a:buNone/>
            </a:pPr>
            <a:endParaRPr lang="it-IT"/>
          </a:p>
          <a:p>
            <a:pPr>
              <a:buNone/>
            </a:pPr>
            <a:r>
              <a:rPr lang="it-IT" smtClean="0"/>
              <a:t>	</a:t>
            </a:r>
            <a:endParaRPr lang="it-IT" smtClean="0"/>
          </a:p>
        </p:txBody>
      </p:sp>
      <p:pic>
        <p:nvPicPr>
          <p:cNvPr id="39938" name="Picture 2"/>
          <p:cNvPicPr>
            <a:picLocks noChangeAspect="1" noChangeArrowheads="1"/>
          </p:cNvPicPr>
          <p:nvPr/>
        </p:nvPicPr>
        <p:blipFill>
          <a:blip r:embed="rId2" cstate="print"/>
          <a:srcRect/>
          <a:stretch>
            <a:fillRect/>
          </a:stretch>
        </p:blipFill>
        <p:spPr bwMode="auto">
          <a:xfrm>
            <a:off x="4470022" y="3930048"/>
            <a:ext cx="4673977" cy="2927951"/>
          </a:xfrm>
          <a:prstGeom prst="rect">
            <a:avLst/>
          </a:prstGeom>
          <a:noFill/>
          <a:ln w="9525">
            <a:noFill/>
            <a:miter lim="800000"/>
            <a:headEnd/>
            <a:tailEnd/>
          </a:ln>
        </p:spPr>
      </p:pic>
      <p:sp>
        <p:nvSpPr>
          <p:cNvPr id="4" name="Ovale 3"/>
          <p:cNvSpPr/>
          <p:nvPr/>
        </p:nvSpPr>
        <p:spPr>
          <a:xfrm>
            <a:off x="7452320" y="4149080"/>
            <a:ext cx="394694"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 name="CasellaDiTesto 5"/>
          <p:cNvSpPr txBox="1"/>
          <p:nvPr/>
        </p:nvSpPr>
        <p:spPr>
          <a:xfrm>
            <a:off x="827584" y="260648"/>
            <a:ext cx="7284879" cy="707886"/>
          </a:xfrm>
          <a:prstGeom prst="rect">
            <a:avLst/>
          </a:prstGeom>
          <a:noFill/>
        </p:spPr>
        <p:txBody>
          <a:bodyPr wrap="none" rtlCol="0">
            <a:spAutoFit/>
          </a:bodyPr>
          <a:lstStyle/>
          <a:p>
            <a:r>
              <a:rPr lang="it-IT" sz="4000" smtClean="0"/>
              <a:t>On to the b-quark: The Oops-Leon</a:t>
            </a:r>
            <a:endParaRPr lang="en-US" sz="4000"/>
          </a:p>
        </p:txBody>
      </p:sp>
      <p:sp>
        <p:nvSpPr>
          <p:cNvPr id="2" name="Rettangolo 1"/>
          <p:cNvSpPr/>
          <p:nvPr/>
        </p:nvSpPr>
        <p:spPr>
          <a:xfrm>
            <a:off x="195024" y="2708920"/>
            <a:ext cx="3960440" cy="4017933"/>
          </a:xfrm>
          <a:prstGeom prst="rect">
            <a:avLst/>
          </a:prstGeom>
        </p:spPr>
        <p:txBody>
          <a:bodyPr wrap="square">
            <a:spAutoFit/>
          </a:bodyPr>
          <a:lstStyle/>
          <a:p>
            <a:pPr>
              <a:buNone/>
            </a:pPr>
            <a:r>
              <a:rPr lang="it-IT"/>
              <a:t>One of them </a:t>
            </a:r>
            <a:r>
              <a:rPr lang="it-IT"/>
              <a:t>is </a:t>
            </a:r>
            <a:r>
              <a:rPr lang="it-IT" smtClean="0"/>
              <a:t>E288, Leon </a:t>
            </a:r>
            <a:r>
              <a:rPr lang="it-IT"/>
              <a:t>Lederman's experiment </a:t>
            </a:r>
            <a:r>
              <a:rPr lang="it-IT"/>
              <a:t>at </a:t>
            </a:r>
            <a:r>
              <a:rPr lang="it-IT" smtClean="0"/>
              <a:t>FNAL: a </a:t>
            </a:r>
            <a:r>
              <a:rPr lang="it-IT"/>
              <a:t>double-arm spectrometer benefitting from 400-GeV proton collisions</a:t>
            </a:r>
            <a:r>
              <a:rPr lang="it-IT"/>
              <a:t>. </a:t>
            </a:r>
            <a:endParaRPr lang="it-IT" smtClean="0"/>
          </a:p>
          <a:p>
            <a:pPr>
              <a:buNone/>
            </a:pPr>
            <a:r>
              <a:rPr lang="it-IT" b="1" smtClean="0"/>
              <a:t>In </a:t>
            </a:r>
            <a:r>
              <a:rPr lang="it-IT" b="1"/>
              <a:t>1976 the group publishes an article where they claim to have found it in muon pair decays</a:t>
            </a:r>
            <a:r>
              <a:rPr lang="it-IT"/>
              <a:t> at 6 GeV</a:t>
            </a:r>
          </a:p>
          <a:p>
            <a:pPr lvl="1"/>
            <a:r>
              <a:rPr lang="it-IT"/>
              <a:t>“</a:t>
            </a:r>
            <a:r>
              <a:rPr lang="it-IT" i="1"/>
              <a:t>Clusters of events as observed occurring  anywhere from 5.5 to 10.0 GeV appeared less than 2% of the time</a:t>
            </a:r>
            <a:r>
              <a:rPr lang="it-IT" i="1" baseline="30000"/>
              <a:t>8</a:t>
            </a:r>
            <a:r>
              <a:rPr lang="it-IT" i="1"/>
              <a:t>. </a:t>
            </a:r>
            <a:r>
              <a:rPr lang="it-IT" i="1">
                <a:solidFill>
                  <a:srgbClr val="FF0000"/>
                </a:solidFill>
              </a:rPr>
              <a:t>Thus the statistical case for a narrow (&lt;100 MeV) resonance is strong</a:t>
            </a:r>
            <a:r>
              <a:rPr lang="it-IT" i="1">
                <a:solidFill>
                  <a:srgbClr val="00B050"/>
                </a:solidFill>
              </a:rPr>
              <a:t> </a:t>
            </a:r>
            <a:r>
              <a:rPr lang="it-IT" i="1"/>
              <a:t>although we are aware of the need  for a confirmation</a:t>
            </a:r>
            <a:r>
              <a:rPr lang="it-IT"/>
              <a:t>.” </a:t>
            </a:r>
          </a:p>
        </p:txBody>
      </p:sp>
    </p:spTree>
    <p:extLst>
      <p:ext uri="{BB962C8B-B14F-4D97-AF65-F5344CB8AC3E}">
        <p14:creationId xmlns:p14="http://schemas.microsoft.com/office/powerpoint/2010/main" val="2481946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additive="base">
                                        <p:cTn id="7" dur="500" fill="hold"/>
                                        <p:tgtEl>
                                          <p:spTgt spid="39938"/>
                                        </p:tgtEl>
                                        <p:attrNameLst>
                                          <p:attrName>ppt_x</p:attrName>
                                        </p:attrNameLst>
                                      </p:cBhvr>
                                      <p:tavLst>
                                        <p:tav tm="0">
                                          <p:val>
                                            <p:strVal val="#ppt_x"/>
                                          </p:val>
                                        </p:tav>
                                        <p:tav tm="100000">
                                          <p:val>
                                            <p:strVal val="#ppt_x"/>
                                          </p:val>
                                        </p:tav>
                                      </p:tavLst>
                                    </p:anim>
                                    <p:anim calcmode="lin" valueType="num">
                                      <p:cBhvr additive="base">
                                        <p:cTn id="8" dur="500" fill="hold"/>
                                        <p:tgtEl>
                                          <p:spTgt spid="3993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0"/>
            <a:ext cx="8229600" cy="1143000"/>
          </a:xfrm>
        </p:spPr>
        <p:txBody>
          <a:bodyPr/>
          <a:lstStyle/>
          <a:p>
            <a:r>
              <a:rPr lang="it-IT" smtClean="0"/>
              <a:t>The true Upsilon</a:t>
            </a:r>
            <a:endParaRPr lang="en-US"/>
          </a:p>
        </p:txBody>
      </p:sp>
      <p:sp>
        <p:nvSpPr>
          <p:cNvPr id="3" name="Segnaposto contenuto 2"/>
          <p:cNvSpPr>
            <a:spLocks noGrp="1"/>
          </p:cNvSpPr>
          <p:nvPr>
            <p:ph idx="1"/>
          </p:nvPr>
        </p:nvSpPr>
        <p:spPr>
          <a:xfrm>
            <a:off x="179512" y="1778659"/>
            <a:ext cx="5112568" cy="2370421"/>
          </a:xfrm>
        </p:spPr>
        <p:txBody>
          <a:bodyPr>
            <a:normAutofit fontScale="70000" lnSpcReduction="20000"/>
          </a:bodyPr>
          <a:lstStyle/>
          <a:p>
            <a:pPr marL="0" indent="0">
              <a:buNone/>
            </a:pPr>
            <a:r>
              <a:rPr lang="it-IT" smtClean="0"/>
              <a:t>The true Upsilon </a:t>
            </a:r>
            <a:r>
              <a:rPr lang="it-IT" smtClean="0"/>
              <a:t>(1977</a:t>
            </a:r>
            <a:r>
              <a:rPr lang="it-IT" smtClean="0"/>
              <a:t>) discovery came slowly: burnt by the Oops-leon, the E288 scientists waited for a long time after seeing a &gt;3 sigma peak at 9.5 GeV</a:t>
            </a:r>
          </a:p>
          <a:p>
            <a:pPr marL="0" indent="0">
              <a:buNone/>
            </a:pPr>
            <a:endParaRPr lang="it-IT" dirty="0" smtClean="0"/>
          </a:p>
          <a:p>
            <a:pPr lvl="1"/>
            <a:r>
              <a:rPr lang="it-IT" smtClean="0">
                <a:solidFill>
                  <a:srgbClr val="FF0000"/>
                </a:solidFill>
              </a:rPr>
              <a:t>The final discovery announcement does not even mention an estimate of statistical significance</a:t>
            </a:r>
            <a:endParaRPr lang="en-US" b="1" dirty="0">
              <a:solidFill>
                <a:srgbClr val="1BB52A"/>
              </a:solidFill>
            </a:endParaRPr>
          </a:p>
        </p:txBody>
      </p:sp>
      <p:pic>
        <p:nvPicPr>
          <p:cNvPr id="40962" name="Picture 2"/>
          <p:cNvPicPr>
            <a:picLocks noChangeAspect="1" noChangeArrowheads="1"/>
          </p:cNvPicPr>
          <p:nvPr/>
        </p:nvPicPr>
        <p:blipFill>
          <a:blip r:embed="rId2" cstate="print"/>
          <a:srcRect/>
          <a:stretch>
            <a:fillRect/>
          </a:stretch>
        </p:blipFill>
        <p:spPr bwMode="auto">
          <a:xfrm>
            <a:off x="5796136" y="1412776"/>
            <a:ext cx="3254939" cy="2592288"/>
          </a:xfrm>
          <a:prstGeom prst="rect">
            <a:avLst/>
          </a:prstGeom>
          <a:noFill/>
          <a:ln w="9525">
            <a:noFill/>
            <a:miter lim="800000"/>
            <a:headEnd/>
            <a:tailEnd/>
          </a:ln>
        </p:spPr>
      </p:pic>
      <p:pic>
        <p:nvPicPr>
          <p:cNvPr id="40963" name="Picture 3"/>
          <p:cNvPicPr>
            <a:picLocks noChangeAspect="1" noChangeArrowheads="1"/>
          </p:cNvPicPr>
          <p:nvPr/>
        </p:nvPicPr>
        <p:blipFill>
          <a:blip r:embed="rId3" cstate="print"/>
          <a:srcRect/>
          <a:stretch>
            <a:fillRect/>
          </a:stretch>
        </p:blipFill>
        <p:spPr bwMode="auto">
          <a:xfrm>
            <a:off x="4860032" y="4557826"/>
            <a:ext cx="4283967" cy="965881"/>
          </a:xfrm>
          <a:prstGeom prst="rect">
            <a:avLst/>
          </a:prstGeom>
          <a:noFill/>
          <a:ln w="9525">
            <a:noFill/>
            <a:miter lim="800000"/>
            <a:headEnd/>
            <a:tailEnd/>
          </a:ln>
        </p:spPr>
      </p:pic>
      <p:pic>
        <p:nvPicPr>
          <p:cNvPr id="40964" name="Picture 4"/>
          <p:cNvPicPr>
            <a:picLocks noChangeAspect="1" noChangeArrowheads="1"/>
          </p:cNvPicPr>
          <p:nvPr/>
        </p:nvPicPr>
        <p:blipFill>
          <a:blip r:embed="rId4" cstate="print"/>
          <a:srcRect/>
          <a:stretch>
            <a:fillRect/>
          </a:stretch>
        </p:blipFill>
        <p:spPr bwMode="auto">
          <a:xfrm>
            <a:off x="3707904" y="5997802"/>
            <a:ext cx="5436096" cy="860198"/>
          </a:xfrm>
          <a:prstGeom prst="rect">
            <a:avLst/>
          </a:prstGeom>
          <a:noFill/>
          <a:ln w="9525">
            <a:noFill/>
            <a:miter lim="800000"/>
            <a:headEnd/>
            <a:tailEnd/>
          </a:ln>
        </p:spPr>
      </p:pic>
      <p:sp>
        <p:nvSpPr>
          <p:cNvPr id="7" name="CasellaDiTesto 6"/>
          <p:cNvSpPr txBox="1"/>
          <p:nvPr/>
        </p:nvSpPr>
        <p:spPr>
          <a:xfrm>
            <a:off x="7704182" y="5723964"/>
            <a:ext cx="1439818" cy="369332"/>
          </a:xfrm>
          <a:prstGeom prst="rect">
            <a:avLst/>
          </a:prstGeom>
          <a:noFill/>
        </p:spPr>
        <p:txBody>
          <a:bodyPr wrap="none" rtlCol="0">
            <a:spAutoFit/>
          </a:bodyPr>
          <a:lstStyle/>
          <a:p>
            <a:r>
              <a:rPr lang="it-IT" smtClean="0"/>
              <a:t>June 6</a:t>
            </a:r>
            <a:r>
              <a:rPr lang="it-IT" baseline="30000" smtClean="0"/>
              <a:t>th</a:t>
            </a:r>
            <a:r>
              <a:rPr lang="it-IT" smtClean="0"/>
              <a:t> 1977</a:t>
            </a:r>
            <a:endParaRPr lang="en-US"/>
          </a:p>
        </p:txBody>
      </p:sp>
      <p:sp>
        <p:nvSpPr>
          <p:cNvPr id="8" name="CasellaDiTesto 7"/>
          <p:cNvSpPr txBox="1"/>
          <p:nvPr/>
        </p:nvSpPr>
        <p:spPr>
          <a:xfrm>
            <a:off x="7613196" y="4211796"/>
            <a:ext cx="1530804" cy="369332"/>
          </a:xfrm>
          <a:prstGeom prst="rect">
            <a:avLst/>
          </a:prstGeom>
          <a:noFill/>
        </p:spPr>
        <p:txBody>
          <a:bodyPr wrap="none" rtlCol="0">
            <a:spAutoFit/>
          </a:bodyPr>
          <a:lstStyle/>
          <a:p>
            <a:r>
              <a:rPr lang="it-IT" smtClean="0"/>
              <a:t>Nov 21</a:t>
            </a:r>
            <a:r>
              <a:rPr lang="it-IT" baseline="30000" smtClean="0"/>
              <a:t>st</a:t>
            </a:r>
            <a:r>
              <a:rPr lang="it-IT" smtClean="0"/>
              <a:t> 1976</a:t>
            </a:r>
            <a:endParaRPr lang="en-US"/>
          </a:p>
        </p:txBody>
      </p:sp>
      <p:sp>
        <p:nvSpPr>
          <p:cNvPr id="9" name="CasellaDiTesto 8"/>
          <p:cNvSpPr txBox="1"/>
          <p:nvPr/>
        </p:nvSpPr>
        <p:spPr>
          <a:xfrm>
            <a:off x="7629547" y="908720"/>
            <a:ext cx="1498102" cy="369332"/>
          </a:xfrm>
          <a:prstGeom prst="rect">
            <a:avLst/>
          </a:prstGeom>
          <a:noFill/>
        </p:spPr>
        <p:txBody>
          <a:bodyPr wrap="none" rtlCol="0">
            <a:spAutoFit/>
          </a:bodyPr>
          <a:lstStyle/>
          <a:p>
            <a:r>
              <a:rPr lang="it-IT" smtClean="0"/>
              <a:t>Nov 19</a:t>
            </a:r>
            <a:r>
              <a:rPr lang="it-IT" baseline="30000" smtClean="0"/>
              <a:t>th</a:t>
            </a:r>
            <a:r>
              <a:rPr lang="it-IT" smtClean="0"/>
              <a:t> 1976</a:t>
            </a:r>
            <a:endParaRPr lang="en-US"/>
          </a:p>
        </p:txBody>
      </p:sp>
      <p:pic>
        <p:nvPicPr>
          <p:cNvPr id="40965" name="Picture 5"/>
          <p:cNvPicPr>
            <a:picLocks noChangeAspect="1" noChangeArrowheads="1"/>
          </p:cNvPicPr>
          <p:nvPr/>
        </p:nvPicPr>
        <p:blipFill>
          <a:blip r:embed="rId5" cstate="print"/>
          <a:srcRect/>
          <a:stretch>
            <a:fillRect/>
          </a:stretch>
        </p:blipFill>
        <p:spPr bwMode="auto">
          <a:xfrm>
            <a:off x="0" y="4597889"/>
            <a:ext cx="2483768" cy="2260111"/>
          </a:xfrm>
          <a:prstGeom prst="rect">
            <a:avLst/>
          </a:prstGeom>
          <a:noFill/>
          <a:ln w="9525">
            <a:noFill/>
            <a:miter lim="800000"/>
            <a:headEnd/>
            <a:tailEnd/>
          </a:ln>
        </p:spPr>
      </p:pic>
      <p:sp>
        <p:nvSpPr>
          <p:cNvPr id="11" name="Rettangolo 10"/>
          <p:cNvSpPr/>
          <p:nvPr/>
        </p:nvSpPr>
        <p:spPr>
          <a:xfrm>
            <a:off x="3779912" y="6021288"/>
            <a:ext cx="5112568" cy="576064"/>
          </a:xfrm>
          <a:prstGeom prst="rect">
            <a:avLst/>
          </a:prstGeom>
          <a:solidFill>
            <a:srgbClr val="FFFF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27530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0965"/>
                                        </p:tgtEl>
                                        <p:attrNameLst>
                                          <p:attrName>style.visibility</p:attrName>
                                        </p:attrNameLst>
                                      </p:cBhvr>
                                      <p:to>
                                        <p:strVal val="visible"/>
                                      </p:to>
                                    </p:set>
                                    <p:anim calcmode="lin" valueType="num">
                                      <p:cBhvr additive="base">
                                        <p:cTn id="11" dur="500" fill="hold"/>
                                        <p:tgtEl>
                                          <p:spTgt spid="40965"/>
                                        </p:tgtEl>
                                        <p:attrNameLst>
                                          <p:attrName>ppt_x</p:attrName>
                                        </p:attrNameLst>
                                      </p:cBhvr>
                                      <p:tavLst>
                                        <p:tav tm="0">
                                          <p:val>
                                            <p:strVal val="#ppt_x"/>
                                          </p:val>
                                        </p:tav>
                                        <p:tav tm="100000">
                                          <p:val>
                                            <p:strVal val="#ppt_x"/>
                                          </p:val>
                                        </p:tav>
                                      </p:tavLst>
                                    </p:anim>
                                    <p:anim calcmode="lin" valueType="num">
                                      <p:cBhvr additive="base">
                                        <p:cTn id="12" dur="500" fill="hold"/>
                                        <p:tgtEl>
                                          <p:spTgt spid="409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6" descr="botqrk_pic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4219574"/>
            <a:ext cx="2667000"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2" name="Rectangle 2"/>
          <p:cNvSpPr>
            <a:spLocks noGrp="1" noChangeArrowheads="1"/>
          </p:cNvSpPr>
          <p:nvPr>
            <p:ph type="title"/>
          </p:nvPr>
        </p:nvSpPr>
        <p:spPr>
          <a:xfrm>
            <a:off x="755576" y="116632"/>
            <a:ext cx="7560840" cy="1143000"/>
          </a:xfrm>
        </p:spPr>
        <p:txBody>
          <a:bodyPr>
            <a:normAutofit fontScale="90000"/>
          </a:bodyPr>
          <a:lstStyle/>
          <a:p>
            <a:pPr eaLnBrk="1" hangingPunct="1"/>
            <a:r>
              <a:rPr lang="it-IT" altLang="en-US" smtClean="0"/>
              <a:t>The b quark discovery at Fermilab</a:t>
            </a:r>
            <a:endParaRPr lang="it-IT" altLang="en-US" smtClean="0"/>
          </a:p>
        </p:txBody>
      </p:sp>
      <p:sp>
        <p:nvSpPr>
          <p:cNvPr id="25603" name="Rectangle 3"/>
          <p:cNvSpPr>
            <a:spLocks noGrp="1" noChangeArrowheads="1"/>
          </p:cNvSpPr>
          <p:nvPr>
            <p:ph type="body" sz="half" idx="1"/>
          </p:nvPr>
        </p:nvSpPr>
        <p:spPr>
          <a:xfrm>
            <a:off x="323528" y="1484784"/>
            <a:ext cx="5653980" cy="2664296"/>
          </a:xfrm>
        </p:spPr>
        <p:txBody>
          <a:bodyPr>
            <a:normAutofit/>
          </a:bodyPr>
          <a:lstStyle/>
          <a:p>
            <a:pPr marL="0" indent="0" eaLnBrk="1" hangingPunct="1">
              <a:lnSpc>
                <a:spcPct val="80000"/>
              </a:lnSpc>
              <a:buNone/>
            </a:pPr>
            <a:r>
              <a:rPr lang="it-IT" altLang="en-US" sz="2000" smtClean="0"/>
              <a:t>The E288 experiment observes an accumulation of dimuon events at masses in the 9-10 GeV range, soon identifying three different resonances:</a:t>
            </a:r>
            <a:r>
              <a:rPr lang="it-IT" altLang="en-US" sz="2000" smtClean="0"/>
              <a:t> </a:t>
            </a:r>
            <a:r>
              <a:rPr lang="it-IT" altLang="en-US" sz="2000" smtClean="0"/>
              <a:t>Y(1S,2S,3S</a:t>
            </a:r>
            <a:r>
              <a:rPr lang="it-IT" altLang="en-US" sz="2000" smtClean="0"/>
              <a:t>).</a:t>
            </a:r>
          </a:p>
          <a:p>
            <a:pPr marL="0" indent="0" eaLnBrk="1" hangingPunct="1">
              <a:lnSpc>
                <a:spcPct val="80000"/>
              </a:lnSpc>
              <a:buNone/>
            </a:pPr>
            <a:endParaRPr lang="it-IT" altLang="en-US" sz="2000" smtClean="0"/>
          </a:p>
          <a:p>
            <a:pPr marL="0" indent="0" eaLnBrk="1" hangingPunct="1">
              <a:lnSpc>
                <a:spcPct val="80000"/>
              </a:lnSpc>
              <a:buNone/>
            </a:pPr>
            <a:r>
              <a:rPr lang="it-IT" altLang="en-US" sz="2000" smtClean="0"/>
              <a:t>The properties of the new quark are successively studied also at </a:t>
            </a:r>
            <a:r>
              <a:rPr lang="it-IT" altLang="en-US" sz="2000" smtClean="0"/>
              <a:t>e</a:t>
            </a:r>
            <a:r>
              <a:rPr lang="it-IT" altLang="en-US" sz="2000" baseline="30000" smtClean="0"/>
              <a:t>+</a:t>
            </a:r>
            <a:r>
              <a:rPr lang="it-IT" altLang="en-US" sz="2000" smtClean="0"/>
              <a:t>e</a:t>
            </a:r>
            <a:r>
              <a:rPr lang="it-IT" altLang="en-US" sz="2000" baseline="30000" smtClean="0"/>
              <a:t>-</a:t>
            </a:r>
            <a:r>
              <a:rPr lang="it-IT" altLang="en-US" sz="2000" smtClean="0"/>
              <a:t> colliders (PLUTO/DASP), confirming charge and weak isospin of the new quark</a:t>
            </a:r>
            <a:endParaRPr lang="it-IT" altLang="en-US" sz="2000" smtClean="0"/>
          </a:p>
        </p:txBody>
      </p:sp>
      <p:pic>
        <p:nvPicPr>
          <p:cNvPr id="25604" name="Picture 4" descr="upsilon"/>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5961803" y="1196752"/>
            <a:ext cx="3177141" cy="5661247"/>
          </a:xfrm>
          <a:noFill/>
        </p:spPr>
      </p:pic>
      <p:pic>
        <p:nvPicPr>
          <p:cNvPr id="25605" name="Picture 5" descr="VCSummer1977_pic5"/>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0" y="4100513"/>
            <a:ext cx="4643438" cy="2757487"/>
          </a:xfrm>
          <a:noFill/>
        </p:spPr>
      </p:pic>
    </p:spTree>
    <p:extLst>
      <p:ext uri="{BB962C8B-B14F-4D97-AF65-F5344CB8AC3E}">
        <p14:creationId xmlns:p14="http://schemas.microsoft.com/office/powerpoint/2010/main" val="3239597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604"/>
                                        </p:tgtEl>
                                        <p:attrNameLst>
                                          <p:attrName>style.visibility</p:attrName>
                                        </p:attrNameLst>
                                      </p:cBhvr>
                                      <p:to>
                                        <p:strVal val="visible"/>
                                      </p:to>
                                    </p:set>
                                    <p:anim calcmode="lin" valueType="num">
                                      <p:cBhvr additive="base">
                                        <p:cTn id="7" dur="500" fill="hold"/>
                                        <p:tgtEl>
                                          <p:spTgt spid="25604"/>
                                        </p:tgtEl>
                                        <p:attrNameLst>
                                          <p:attrName>ppt_x</p:attrName>
                                        </p:attrNameLst>
                                      </p:cBhvr>
                                      <p:tavLst>
                                        <p:tav tm="0">
                                          <p:val>
                                            <p:strVal val="#ppt_x"/>
                                          </p:val>
                                        </p:tav>
                                        <p:tav tm="100000">
                                          <p:val>
                                            <p:strVal val="#ppt_x"/>
                                          </p:val>
                                        </p:tav>
                                      </p:tavLst>
                                    </p:anim>
                                    <p:anim calcmode="lin" valueType="num">
                                      <p:cBhvr additive="base">
                                        <p:cTn id="8" dur="500" fill="hold"/>
                                        <p:tgtEl>
                                          <p:spTgt spid="256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7139136" cy="1143000"/>
          </a:xfrm>
        </p:spPr>
        <p:txBody>
          <a:bodyPr/>
          <a:lstStyle/>
          <a:p>
            <a:r>
              <a:rPr lang="it-IT" smtClean="0"/>
              <a:t>There must be a top</a:t>
            </a:r>
            <a:endParaRPr lang="en-US"/>
          </a:p>
        </p:txBody>
      </p:sp>
      <p:sp>
        <p:nvSpPr>
          <p:cNvPr id="3" name="Segnaposto contenuto 2"/>
          <p:cNvSpPr>
            <a:spLocks noGrp="1"/>
          </p:cNvSpPr>
          <p:nvPr>
            <p:ph idx="1"/>
          </p:nvPr>
        </p:nvSpPr>
        <p:spPr>
          <a:xfrm>
            <a:off x="153399" y="1556792"/>
            <a:ext cx="6454460" cy="5107496"/>
          </a:xfrm>
        </p:spPr>
        <p:txBody>
          <a:bodyPr>
            <a:normAutofit fontScale="62500" lnSpcReduction="20000"/>
          </a:bodyPr>
          <a:lstStyle/>
          <a:p>
            <a:pPr marL="0" indent="0">
              <a:buNone/>
            </a:pPr>
            <a:r>
              <a:rPr lang="it-IT" smtClean="0"/>
              <a:t>Once the b-quark is established there can be no doubts that a sixth quark, the top, is needed. There are several reasons:</a:t>
            </a:r>
          </a:p>
          <a:p>
            <a:pPr marL="0" indent="0">
              <a:buNone/>
            </a:pPr>
            <a:endParaRPr lang="it-IT" smtClean="0"/>
          </a:p>
          <a:p>
            <a:r>
              <a:rPr lang="it-IT" smtClean="0"/>
              <a:t>Anomaly-free: renormalization of the theory is based on Ward identities, which require </a:t>
            </a:r>
            <a:r>
              <a:rPr lang="it-IT" smtClean="0">
                <a:solidFill>
                  <a:srgbClr val="FF0000"/>
                </a:solidFill>
              </a:rPr>
              <a:t>cancelation of anomalies </a:t>
            </a:r>
            <a:r>
              <a:rPr lang="it-IT" smtClean="0"/>
              <a:t>from triangle diagrams connecting vector and axial currents</a:t>
            </a:r>
          </a:p>
          <a:p>
            <a:endParaRPr lang="it-IT" smtClean="0"/>
          </a:p>
          <a:p>
            <a:r>
              <a:rPr lang="it-IT" smtClean="0">
                <a:solidFill>
                  <a:srgbClr val="FF0000"/>
                </a:solidFill>
              </a:rPr>
              <a:t>FCNC</a:t>
            </a:r>
            <a:r>
              <a:rPr lang="it-IT" smtClean="0"/>
              <a:t>: UA1 first showed that there was no hint of B</a:t>
            </a:r>
            <a:r>
              <a:rPr lang="it-IT" smtClean="0">
                <a:sym typeface="Wingdings" panose="05000000000000000000" pitchFamily="2" charset="2"/>
              </a:rPr>
              <a:t>ll, which should be 12% of Bl</a:t>
            </a:r>
            <a:r>
              <a:rPr lang="el-GR" smtClean="0">
                <a:sym typeface="Wingdings" panose="05000000000000000000" pitchFamily="2" charset="2"/>
              </a:rPr>
              <a:t>ν</a:t>
            </a:r>
            <a:r>
              <a:rPr lang="it-IT" smtClean="0">
                <a:sym typeface="Wingdings" panose="05000000000000000000" pitchFamily="2" charset="2"/>
              </a:rPr>
              <a:t> if the b is an isosinglet</a:t>
            </a:r>
          </a:p>
          <a:p>
            <a:endParaRPr lang="it-IT" smtClean="0">
              <a:sym typeface="Wingdings" panose="05000000000000000000" pitchFamily="2" charset="2"/>
            </a:endParaRPr>
          </a:p>
          <a:p>
            <a:r>
              <a:rPr lang="it-IT" smtClean="0">
                <a:sym typeface="Wingdings" panose="05000000000000000000" pitchFamily="2" charset="2"/>
              </a:rPr>
              <a:t>EW forward-backward asymmetry and other observables allowed to measure the </a:t>
            </a:r>
            <a:r>
              <a:rPr lang="it-IT" smtClean="0">
                <a:solidFill>
                  <a:srgbClr val="FF0000"/>
                </a:solidFill>
                <a:sym typeface="Wingdings" panose="05000000000000000000" pitchFamily="2" charset="2"/>
              </a:rPr>
              <a:t>weak isospin of the b quark </a:t>
            </a:r>
            <a:r>
              <a:rPr lang="it-IT" smtClean="0">
                <a:sym typeface="Wingdings" panose="05000000000000000000" pitchFamily="2" charset="2"/>
              </a:rPr>
              <a:t>– it had to have a partner</a:t>
            </a:r>
          </a:p>
          <a:p>
            <a:endParaRPr lang="it-IT">
              <a:sym typeface="Wingdings" panose="05000000000000000000" pitchFamily="2" charset="2"/>
            </a:endParaRPr>
          </a:p>
          <a:p>
            <a:r>
              <a:rPr lang="it-IT" smtClean="0">
                <a:sym typeface="Wingdings" panose="05000000000000000000" pitchFamily="2" charset="2"/>
              </a:rPr>
              <a:t>ARGUS finally measured a </a:t>
            </a:r>
            <a:r>
              <a:rPr lang="it-IT" smtClean="0">
                <a:solidFill>
                  <a:srgbClr val="FF0000"/>
                </a:solidFill>
                <a:sym typeface="Wingdings" panose="05000000000000000000" pitchFamily="2" charset="2"/>
              </a:rPr>
              <a:t>large B mixing</a:t>
            </a:r>
            <a:r>
              <a:rPr lang="it-IT" smtClean="0">
                <a:sym typeface="Wingdings" panose="05000000000000000000" pitchFamily="2" charset="2"/>
              </a:rPr>
              <a:t>, showing that a top </a:t>
            </a:r>
            <a:r>
              <a:rPr lang="it-IT" smtClean="0">
                <a:sym typeface="Wingdings" panose="05000000000000000000" pitchFamily="2" charset="2"/>
              </a:rPr>
              <a:t>quark had to contribute with a large mass (M&gt;40 GeV)</a:t>
            </a:r>
          </a:p>
          <a:p>
            <a:endParaRPr lang="en-US"/>
          </a:p>
        </p:txBody>
      </p:sp>
      <p:pic>
        <p:nvPicPr>
          <p:cNvPr id="4" name="Picture 5" descr="anoma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874589" y="1844824"/>
            <a:ext cx="2267744" cy="1667567"/>
          </a:xfrm>
          <a:prstGeom prst="rect">
            <a:avLst/>
          </a:prstGeom>
          <a:noFill/>
        </p:spPr>
      </p:pic>
      <p:graphicFrame>
        <p:nvGraphicFramePr>
          <p:cNvPr id="5" name="Oggetto 4"/>
          <p:cNvGraphicFramePr>
            <a:graphicFrameLocks noChangeAspect="1"/>
          </p:cNvGraphicFramePr>
          <p:nvPr>
            <p:extLst>
              <p:ext uri="{D42A27DB-BD31-4B8C-83A1-F6EECF244321}">
                <p14:modId xmlns:p14="http://schemas.microsoft.com/office/powerpoint/2010/main" val="326357207"/>
              </p:ext>
            </p:extLst>
          </p:nvPr>
        </p:nvGraphicFramePr>
        <p:xfrm>
          <a:off x="7236296" y="3356992"/>
          <a:ext cx="1691680" cy="494602"/>
        </p:xfrm>
        <a:graphic>
          <a:graphicData uri="http://schemas.openxmlformats.org/presentationml/2006/ole">
            <mc:AlternateContent xmlns:mc="http://schemas.openxmlformats.org/markup-compatibility/2006">
              <mc:Choice xmlns:v="urn:schemas-microsoft-com:vml" Requires="v">
                <p:oleObj spid="_x0000_s5134" name="Equation" r:id="rId4" imgW="1129810" imgH="330057" progId="Equation.3">
                  <p:embed/>
                </p:oleObj>
              </mc:Choice>
              <mc:Fallback>
                <p:oleObj name="Equation" r:id="rId4" imgW="1129810" imgH="330057"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6296" y="3356992"/>
                        <a:ext cx="1691680" cy="494602"/>
                      </a:xfrm>
                      <a:prstGeom prst="rect">
                        <a:avLst/>
                      </a:prstGeom>
                      <a:noFill/>
                      <a:ln>
                        <a:noFill/>
                      </a:ln>
                      <a:effectLst/>
                    </p:spPr>
                  </p:pic>
                </p:oleObj>
              </mc:Fallback>
            </mc:AlternateContent>
          </a:graphicData>
        </a:graphic>
      </p:graphicFrame>
      <p:pic>
        <p:nvPicPr>
          <p:cNvPr id="5124"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72775" y="4221088"/>
            <a:ext cx="2569558" cy="2557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304193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Building a detector for top</a:t>
            </a:r>
            <a:endParaRPr lang="en-US"/>
          </a:p>
        </p:txBody>
      </p:sp>
      <p:sp>
        <p:nvSpPr>
          <p:cNvPr id="3" name="Segnaposto contenuto 2"/>
          <p:cNvSpPr>
            <a:spLocks noGrp="1"/>
          </p:cNvSpPr>
          <p:nvPr>
            <p:ph idx="1"/>
          </p:nvPr>
        </p:nvSpPr>
        <p:spPr>
          <a:xfrm>
            <a:off x="251520" y="1462130"/>
            <a:ext cx="8553222" cy="2908920"/>
          </a:xfrm>
        </p:spPr>
        <p:txBody>
          <a:bodyPr>
            <a:normAutofit fontScale="62500" lnSpcReduction="20000"/>
          </a:bodyPr>
          <a:lstStyle/>
          <a:p>
            <a:pPr marL="0" indent="0">
              <a:buNone/>
            </a:pPr>
            <a:r>
              <a:rPr lang="it-IT" smtClean="0"/>
              <a:t>At the end of the '70, while the SppS was being built, FNAL responded with plans for an even higher-energy collider. After many other designs were discarded, Wilson's plan became to construct a 2-TeV proton-antiproton collider.</a:t>
            </a:r>
          </a:p>
          <a:p>
            <a:pPr marL="0" indent="0">
              <a:buNone/>
            </a:pPr>
            <a:endParaRPr lang="it-IT" smtClean="0"/>
          </a:p>
          <a:p>
            <a:pPr marL="0" indent="0">
              <a:buNone/>
            </a:pPr>
            <a:r>
              <a:rPr lang="it-IT" smtClean="0"/>
              <a:t>The detector project was put in the hands of Alvin Tollestrup, who convinced Kuni Kondo to "bring 5 people and 5 million dollars" to construct the collider detector. They were joined by Giorgio Bellettini from Italy. </a:t>
            </a:r>
          </a:p>
          <a:p>
            <a:pPr marL="0" indent="0">
              <a:buNone/>
            </a:pPr>
            <a:r>
              <a:rPr lang="it-IT" smtClean="0"/>
              <a:t>Eventually CDF maintained, throughout its long history, a 15% contribution from Japanese scientists, as well as an even stronger Italian group</a:t>
            </a:r>
            <a:endParaRPr lang="en-US"/>
          </a:p>
        </p:txBody>
      </p:sp>
      <p:pic>
        <p:nvPicPr>
          <p:cNvPr id="6148" name="Picture 4" descr="Ph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4365104"/>
            <a:ext cx="1724025" cy="2381250"/>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4357037"/>
            <a:ext cx="2088232" cy="2397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4288" y="4348970"/>
            <a:ext cx="1846134" cy="2397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968059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6995120" cy="1143000"/>
          </a:xfrm>
        </p:spPr>
        <p:txBody>
          <a:bodyPr/>
          <a:lstStyle/>
          <a:p>
            <a:r>
              <a:rPr lang="it-IT" smtClean="0"/>
              <a:t>CDF and early claims</a:t>
            </a:r>
            <a:endParaRPr lang="en-US"/>
          </a:p>
        </p:txBody>
      </p:sp>
      <p:sp>
        <p:nvSpPr>
          <p:cNvPr id="3" name="Segnaposto contenuto 2"/>
          <p:cNvSpPr>
            <a:spLocks noGrp="1"/>
          </p:cNvSpPr>
          <p:nvPr>
            <p:ph idx="1"/>
          </p:nvPr>
        </p:nvSpPr>
        <p:spPr>
          <a:xfrm>
            <a:off x="251520" y="1636427"/>
            <a:ext cx="6206099" cy="5213176"/>
          </a:xfrm>
        </p:spPr>
        <p:txBody>
          <a:bodyPr>
            <a:normAutofit fontScale="62500" lnSpcReduction="20000"/>
          </a:bodyPr>
          <a:lstStyle/>
          <a:p>
            <a:pPr marL="0" indent="0">
              <a:buNone/>
            </a:pPr>
            <a:r>
              <a:rPr lang="it-IT" smtClean="0"/>
              <a:t>The CDF detector was built in the early '80s, and started operations in 1985</a:t>
            </a:r>
          </a:p>
          <a:p>
            <a:pPr marL="0" indent="0">
              <a:buNone/>
            </a:pPr>
            <a:endParaRPr lang="it-IT"/>
          </a:p>
          <a:p>
            <a:pPr marL="0" indent="0">
              <a:buNone/>
            </a:pPr>
            <a:r>
              <a:rPr lang="it-IT" smtClean="0"/>
              <a:t>UA1 tried to find the top quark in their data and in 1987 produced a soon retracted discovery paper, where a dozen W+jet events not well modeled by the primitive MC then in place could infer a 40 GeV top mass.</a:t>
            </a:r>
          </a:p>
          <a:p>
            <a:pPr marL="0" indent="0">
              <a:buNone/>
            </a:pPr>
            <a:endParaRPr lang="it-IT" smtClean="0"/>
          </a:p>
          <a:p>
            <a:pPr marL="0" indent="0">
              <a:buNone/>
            </a:pPr>
            <a:r>
              <a:rPr lang="it-IT" smtClean="0"/>
              <a:t>CDF ran in 1987-88 collecting 4/pb of data, where </a:t>
            </a:r>
            <a:r>
              <a:rPr lang="it-IT" smtClean="0">
                <a:solidFill>
                  <a:srgbClr val="FF0000"/>
                </a:solidFill>
              </a:rPr>
              <a:t>one notable dilepton event candidate</a:t>
            </a:r>
            <a:r>
              <a:rPr lang="it-IT" smtClean="0"/>
              <a:t> was seen. While the experiment only set a lower limit on the top mass, three physicists (Dalitz, Goldstein, Sliwa) published independently a kinematic analysis, claiming the event was a top pair decay... </a:t>
            </a:r>
          </a:p>
          <a:p>
            <a:pPr marL="0" indent="0">
              <a:buNone/>
            </a:pPr>
            <a:endParaRPr lang="it-IT"/>
          </a:p>
          <a:p>
            <a:pPr marL="0" indent="0">
              <a:buNone/>
            </a:pPr>
            <a:r>
              <a:rPr lang="it-IT" smtClean="0"/>
              <a:t>For the next run, due to start in 1992, CDF would be joined by the competitor D0, but CDF in the meantime got equipped with the </a:t>
            </a:r>
            <a:r>
              <a:rPr lang="it-IT" smtClean="0">
                <a:solidFill>
                  <a:srgbClr val="FF0000"/>
                </a:solidFill>
              </a:rPr>
              <a:t>first silicon microvertex detector</a:t>
            </a:r>
            <a:r>
              <a:rPr lang="it-IT" smtClean="0"/>
              <a:t> built to operate in hadronic environment, SVX</a:t>
            </a:r>
            <a:endParaRPr lang="en-US"/>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86134" y="2058935"/>
            <a:ext cx="2257866" cy="2852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69"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53622" y="-1"/>
            <a:ext cx="1790378" cy="2058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7249640" y="4941168"/>
            <a:ext cx="1894360" cy="1916832"/>
          </a:xfrm>
          <a:prstGeom prst="rect">
            <a:avLst/>
          </a:prstGeom>
          <a:noFill/>
        </p:spPr>
      </p:pic>
    </p:spTree>
    <p:extLst>
      <p:ext uri="{BB962C8B-B14F-4D97-AF65-F5344CB8AC3E}">
        <p14:creationId xmlns:p14="http://schemas.microsoft.com/office/powerpoint/2010/main" val="503308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Kinematical evidence for top</a:t>
            </a:r>
            <a:endParaRPr lang="en-US"/>
          </a:p>
        </p:txBody>
      </p:sp>
      <p:sp>
        <p:nvSpPr>
          <p:cNvPr id="3" name="Segnaposto contenuto 2"/>
          <p:cNvSpPr>
            <a:spLocks noGrp="1"/>
          </p:cNvSpPr>
          <p:nvPr>
            <p:ph idx="1"/>
          </p:nvPr>
        </p:nvSpPr>
        <p:spPr>
          <a:xfrm>
            <a:off x="457199" y="1600200"/>
            <a:ext cx="4946431" cy="4853136"/>
          </a:xfrm>
        </p:spPr>
        <p:txBody>
          <a:bodyPr>
            <a:normAutofit fontScale="62500" lnSpcReduction="20000"/>
          </a:bodyPr>
          <a:lstStyle/>
          <a:p>
            <a:pPr marL="0" indent="0">
              <a:buNone/>
            </a:pPr>
            <a:r>
              <a:rPr lang="it-IT" smtClean="0"/>
              <a:t>By mid 1993 an Italian group (with Marina Cobal, a PhD student, doing most of the work) claimed that there was evidence of top pairs in the kinematics of jets produced with a leptonic W, in the 20/pb of data until then collected</a:t>
            </a:r>
          </a:p>
          <a:p>
            <a:pPr marL="0" indent="0">
              <a:buNone/>
            </a:pPr>
            <a:endParaRPr lang="it-IT" smtClean="0"/>
          </a:p>
          <a:p>
            <a:pPr marL="0" indent="0">
              <a:buNone/>
            </a:pPr>
            <a:r>
              <a:rPr lang="it-IT" smtClean="0"/>
              <a:t>A new controversy followed the experiment sabotaged the analysis with endless requests for new checks, and did not let the information become an article (the events were later accepted as high-purity top candidates though)</a:t>
            </a:r>
          </a:p>
          <a:p>
            <a:pPr marL="0" indent="0">
              <a:buNone/>
            </a:pPr>
            <a:endParaRPr lang="it-IT"/>
          </a:p>
          <a:p>
            <a:pPr marL="0" indent="0">
              <a:buNone/>
            </a:pPr>
            <a:r>
              <a:rPr lang="it-IT" smtClean="0"/>
              <a:t>CDF only allowed a public note to be published simultaneously with the "evidence" paper (see below)</a:t>
            </a:r>
            <a:endParaRPr lang="en-US"/>
          </a:p>
        </p:txBody>
      </p:sp>
      <p:grpSp>
        <p:nvGrpSpPr>
          <p:cNvPr id="5" name="Gruppo 4"/>
          <p:cNvGrpSpPr/>
          <p:nvPr/>
        </p:nvGrpSpPr>
        <p:grpSpPr>
          <a:xfrm>
            <a:off x="5403631" y="1425500"/>
            <a:ext cx="3720093" cy="3155628"/>
            <a:chOff x="5076056" y="1340768"/>
            <a:chExt cx="3720093" cy="3155628"/>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1340768"/>
              <a:ext cx="3720093" cy="31556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e 3"/>
            <p:cNvSpPr/>
            <p:nvPr/>
          </p:nvSpPr>
          <p:spPr>
            <a:xfrm>
              <a:off x="6228184" y="1628800"/>
              <a:ext cx="2088232" cy="13681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220" name="Picture 4"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36401" y="4327888"/>
            <a:ext cx="2107599" cy="2556387"/>
          </a:xfrm>
          <a:prstGeom prst="rect">
            <a:avLst/>
          </a:prstGeom>
          <a:noFill/>
          <a:extLst>
            <a:ext uri="{909E8E84-426E-40DD-AFC4-6F175D3DCCD1}">
              <a14:hiddenFill xmlns:a14="http://schemas.microsoft.com/office/drawing/2010/main">
                <a:solidFill>
                  <a:srgbClr val="FFFFFF"/>
                </a:solidFill>
              </a14:hiddenFill>
            </a:ext>
          </a:extLst>
        </p:spPr>
      </p:pic>
      <p:sp>
        <p:nvSpPr>
          <p:cNvPr id="6" name="CasellaDiTesto 5"/>
          <p:cNvSpPr txBox="1"/>
          <p:nvPr/>
        </p:nvSpPr>
        <p:spPr>
          <a:xfrm>
            <a:off x="7836954" y="3685674"/>
            <a:ext cx="1216872" cy="369332"/>
          </a:xfrm>
          <a:prstGeom prst="rect">
            <a:avLst/>
          </a:prstGeom>
          <a:noFill/>
        </p:spPr>
        <p:txBody>
          <a:bodyPr wrap="none" rtlCol="0">
            <a:spAutoFit/>
          </a:bodyPr>
          <a:lstStyle/>
          <a:p>
            <a:r>
              <a:rPr lang="it-IT" smtClean="0"/>
              <a:t>E</a:t>
            </a:r>
            <a:r>
              <a:rPr lang="it-IT" baseline="-25000" smtClean="0"/>
              <a:t>T</a:t>
            </a:r>
            <a:r>
              <a:rPr lang="it-IT" smtClean="0"/>
              <a:t> of 3</a:t>
            </a:r>
            <a:r>
              <a:rPr lang="it-IT" baseline="30000" smtClean="0"/>
              <a:t>rd</a:t>
            </a:r>
            <a:r>
              <a:rPr lang="it-IT" smtClean="0"/>
              <a:t> jet</a:t>
            </a:r>
            <a:endParaRPr lang="en-US"/>
          </a:p>
        </p:txBody>
      </p:sp>
      <p:sp>
        <p:nvSpPr>
          <p:cNvPr id="7" name="CasellaDiTesto 6"/>
          <p:cNvSpPr txBox="1"/>
          <p:nvPr/>
        </p:nvSpPr>
        <p:spPr>
          <a:xfrm>
            <a:off x="5574093" y="1240834"/>
            <a:ext cx="1228606" cy="369332"/>
          </a:xfrm>
          <a:prstGeom prst="rect">
            <a:avLst/>
          </a:prstGeom>
          <a:noFill/>
        </p:spPr>
        <p:txBody>
          <a:bodyPr wrap="none" rtlCol="0">
            <a:spAutoFit/>
          </a:bodyPr>
          <a:lstStyle/>
          <a:p>
            <a:r>
              <a:rPr lang="it-IT" smtClean="0"/>
              <a:t>E</a:t>
            </a:r>
            <a:r>
              <a:rPr lang="it-IT" baseline="-25000" smtClean="0"/>
              <a:t>T </a:t>
            </a:r>
            <a:r>
              <a:rPr lang="it-IT" smtClean="0"/>
              <a:t>of 2</a:t>
            </a:r>
            <a:r>
              <a:rPr lang="it-IT" baseline="30000" smtClean="0"/>
              <a:t>nd</a:t>
            </a:r>
            <a:r>
              <a:rPr lang="it-IT" smtClean="0"/>
              <a:t> jet</a:t>
            </a:r>
            <a:endParaRPr lang="en-US"/>
          </a:p>
        </p:txBody>
      </p:sp>
    </p:spTree>
    <p:extLst>
      <p:ext uri="{BB962C8B-B14F-4D97-AF65-F5344CB8AC3E}">
        <p14:creationId xmlns:p14="http://schemas.microsoft.com/office/powerpoint/2010/main" val="33116332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19438"/>
            <a:ext cx="8229600" cy="1143000"/>
          </a:xfrm>
        </p:spPr>
        <p:txBody>
          <a:bodyPr/>
          <a:lstStyle/>
          <a:p>
            <a:r>
              <a:rPr lang="it-IT" smtClean="0"/>
              <a:t>The SVX and the first top evidence</a:t>
            </a:r>
            <a:endParaRPr lang="en-US"/>
          </a:p>
        </p:txBody>
      </p:sp>
      <p:sp>
        <p:nvSpPr>
          <p:cNvPr id="3" name="Segnaposto contenuto 2"/>
          <p:cNvSpPr>
            <a:spLocks noGrp="1"/>
          </p:cNvSpPr>
          <p:nvPr>
            <p:ph idx="1"/>
          </p:nvPr>
        </p:nvSpPr>
        <p:spPr>
          <a:xfrm>
            <a:off x="457200" y="1600200"/>
            <a:ext cx="6203496" cy="5148064"/>
          </a:xfrm>
        </p:spPr>
        <p:txBody>
          <a:bodyPr>
            <a:normAutofit fontScale="55000" lnSpcReduction="20000"/>
          </a:bodyPr>
          <a:lstStyle/>
          <a:p>
            <a:pPr marL="0" indent="0">
              <a:buNone/>
            </a:pPr>
            <a:r>
              <a:rPr lang="it-IT" smtClean="0"/>
              <a:t>Already in 1986, the Italian physicist Aldo Menzione managed to convince the experiment leaders that </a:t>
            </a:r>
            <a:r>
              <a:rPr lang="it-IT" smtClean="0">
                <a:solidFill>
                  <a:srgbClr val="FF0000"/>
                </a:solidFill>
              </a:rPr>
              <a:t>CDF needed a silicon detector</a:t>
            </a:r>
            <a:r>
              <a:rPr lang="it-IT" smtClean="0"/>
              <a:t>. It was a wild bet, and the detector took much longer to build than predicted, but it turned out to be a very successful project. </a:t>
            </a:r>
          </a:p>
          <a:p>
            <a:pPr marL="0" indent="0">
              <a:buNone/>
            </a:pPr>
            <a:endParaRPr lang="it-IT" smtClean="0"/>
          </a:p>
          <a:p>
            <a:pPr marL="0" indent="0">
              <a:buNone/>
            </a:pPr>
            <a:r>
              <a:rPr lang="it-IT" smtClean="0"/>
              <a:t>The 1992-93 run allowed CDF to collect 20/pb of data with an operating SVX. These data allowed the first evidence of the top quark</a:t>
            </a:r>
          </a:p>
          <a:p>
            <a:pPr marL="0" indent="0">
              <a:buNone/>
            </a:pPr>
            <a:endParaRPr lang="it-IT"/>
          </a:p>
          <a:p>
            <a:pPr marL="0" indent="0">
              <a:buNone/>
            </a:pPr>
            <a:r>
              <a:rPr lang="it-IT" smtClean="0"/>
              <a:t>The silicon detector was crucial to convince the collaborators that those observed were events with b-quark decays inside the observed jets</a:t>
            </a:r>
          </a:p>
          <a:p>
            <a:pPr marL="0" indent="0">
              <a:buNone/>
            </a:pPr>
            <a:endParaRPr lang="it-IT"/>
          </a:p>
          <a:p>
            <a:pPr marL="0" indent="0">
              <a:buNone/>
            </a:pPr>
            <a:r>
              <a:rPr lang="it-IT" smtClean="0"/>
              <a:t>In the end, </a:t>
            </a:r>
            <a:r>
              <a:rPr lang="it-IT" smtClean="0">
                <a:solidFill>
                  <a:srgbClr val="0070C0"/>
                </a:solidFill>
              </a:rPr>
              <a:t>the 3 standard deviation excess observed in single lepton and dilepton final states was compounded by a similar evidence coming from the mass reconstruction of 4-jet single lepton events</a:t>
            </a:r>
            <a:r>
              <a:rPr lang="it-IT" smtClean="0"/>
              <a:t>, but Rosenfeld's criterion kicked in, and a paper was published in April 1994 with the word "Evidence" in the title</a:t>
            </a:r>
          </a:p>
          <a:p>
            <a:pPr marL="0" indent="0">
              <a:buNone/>
            </a:pPr>
            <a:endParaRPr lang="it-IT"/>
          </a:p>
          <a:p>
            <a:pPr marL="0" indent="0">
              <a:buNone/>
            </a:pPr>
            <a:r>
              <a:rPr lang="it-IT" smtClean="0"/>
              <a:t>The mass was measured at </a:t>
            </a:r>
            <a:r>
              <a:rPr lang="it-IT" b="1" smtClean="0"/>
              <a:t>m</a:t>
            </a:r>
            <a:r>
              <a:rPr lang="it-IT" b="1" baseline="-25000" smtClean="0"/>
              <a:t>t</a:t>
            </a:r>
            <a:r>
              <a:rPr lang="it-IT" b="1" smtClean="0"/>
              <a:t>=174 GeV</a:t>
            </a:r>
            <a:endParaRPr lang="en-US" b="1"/>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8305" y="908720"/>
            <a:ext cx="2015087"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3" y="2852936"/>
            <a:ext cx="1735553" cy="17355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6660696" y="4482000"/>
            <a:ext cx="2483303" cy="2376000"/>
          </a:xfrm>
          <a:prstGeom prst="rect">
            <a:avLst/>
          </a:prstGeom>
          <a:noFill/>
        </p:spPr>
      </p:pic>
    </p:spTree>
    <p:extLst>
      <p:ext uri="{BB962C8B-B14F-4D97-AF65-F5344CB8AC3E}">
        <p14:creationId xmlns:p14="http://schemas.microsoft.com/office/powerpoint/2010/main" val="2909085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0" y="0"/>
            <a:ext cx="8604448" cy="981075"/>
          </a:xfrm>
        </p:spPr>
        <p:txBody>
          <a:bodyPr>
            <a:normAutofit/>
          </a:bodyPr>
          <a:lstStyle/>
          <a:p>
            <a:pPr eaLnBrk="1" hangingPunct="1"/>
            <a:r>
              <a:rPr lang="it-IT" altLang="en-US" smtClean="0"/>
              <a:t>1995: the official top discovery</a:t>
            </a:r>
            <a:endParaRPr lang="it-IT" altLang="en-US" smtClean="0"/>
          </a:p>
        </p:txBody>
      </p:sp>
      <p:sp>
        <p:nvSpPr>
          <p:cNvPr id="61443" name="Rectangle 3"/>
          <p:cNvSpPr>
            <a:spLocks noGrp="1" noChangeArrowheads="1"/>
          </p:cNvSpPr>
          <p:nvPr>
            <p:ph type="body" sz="half" idx="1"/>
          </p:nvPr>
        </p:nvSpPr>
        <p:spPr>
          <a:xfrm>
            <a:off x="107504" y="1052736"/>
            <a:ext cx="4859338" cy="2447925"/>
          </a:xfrm>
        </p:spPr>
        <p:txBody>
          <a:bodyPr/>
          <a:lstStyle/>
          <a:p>
            <a:pPr marL="0" indent="0" eaLnBrk="1" hangingPunct="1">
              <a:lnSpc>
                <a:spcPct val="80000"/>
              </a:lnSpc>
              <a:buNone/>
            </a:pPr>
            <a:r>
              <a:rPr lang="it-IT" altLang="en-US" sz="1800" smtClean="0"/>
              <a:t>With the 1994-1995 run more data are collected, and CDF reaches a 5-sigma counting significance, warns D0 (a 1-week warning had been agreed, then extended to 2). </a:t>
            </a:r>
          </a:p>
          <a:p>
            <a:pPr marL="0" indent="0" eaLnBrk="1" hangingPunct="1">
              <a:lnSpc>
                <a:spcPct val="80000"/>
              </a:lnSpc>
              <a:buNone/>
            </a:pPr>
            <a:endParaRPr lang="it-IT" altLang="en-US" sz="1800"/>
          </a:p>
          <a:p>
            <a:pPr marL="0" indent="0" eaLnBrk="1" hangingPunct="1">
              <a:lnSpc>
                <a:spcPct val="80000"/>
              </a:lnSpc>
              <a:buNone/>
            </a:pPr>
            <a:r>
              <a:rPr lang="it-IT" altLang="en-US" sz="1800" smtClean="0"/>
              <a:t>The two experiments publish together their observation of the last quark, although clearly the D0 analysis was rushed, and their mass measurement rather imprecise. Still, it is a shared discovery</a:t>
            </a:r>
            <a:endParaRPr lang="it-IT" altLang="en-US" sz="1800" smtClean="0"/>
          </a:p>
        </p:txBody>
      </p:sp>
      <p:pic>
        <p:nvPicPr>
          <p:cNvPr id="61444" name="Picture 4"/>
          <p:cNvPicPr>
            <a:picLocks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0" y="3500438"/>
            <a:ext cx="3351213" cy="3357562"/>
          </a:xfrm>
          <a:noFill/>
        </p:spPr>
      </p:pic>
      <p:pic>
        <p:nvPicPr>
          <p:cNvPr id="61445" name="Picture 5"/>
          <p:cNvPicPr>
            <a:picLocks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3419475" y="3546475"/>
            <a:ext cx="5724525" cy="3311525"/>
          </a:xfrm>
          <a:noFill/>
        </p:spPr>
      </p:pic>
      <p:pic>
        <p:nvPicPr>
          <p:cNvPr id="6144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9338" y="765175"/>
            <a:ext cx="4284662" cy="285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1502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A concluding remark</a:t>
            </a:r>
            <a:endParaRPr lang="en-US"/>
          </a:p>
        </p:txBody>
      </p:sp>
      <p:sp>
        <p:nvSpPr>
          <p:cNvPr id="3" name="Segnaposto contenuto 2"/>
          <p:cNvSpPr>
            <a:spLocks noGrp="1"/>
          </p:cNvSpPr>
          <p:nvPr>
            <p:ph idx="1"/>
          </p:nvPr>
        </p:nvSpPr>
        <p:spPr>
          <a:xfrm>
            <a:off x="467544" y="2060848"/>
            <a:ext cx="8229600" cy="4525963"/>
          </a:xfrm>
        </p:spPr>
        <p:txBody>
          <a:bodyPr>
            <a:normAutofit fontScale="70000" lnSpcReduction="20000"/>
          </a:bodyPr>
          <a:lstStyle/>
          <a:p>
            <a:pPr marL="0" indent="0">
              <a:buNone/>
            </a:pPr>
            <a:r>
              <a:rPr lang="it-IT" smtClean="0"/>
              <a:t>It took 20 years to complete the picture of matter constituents, from Gell-Mann's and Zweig's original intuition. That was a monumental breakthrough, but it was of course possible only thanks to decades of painstaking collection of measurements of particle properties</a:t>
            </a:r>
          </a:p>
          <a:p>
            <a:pPr marL="0" indent="0">
              <a:buNone/>
            </a:pPr>
            <a:endParaRPr lang="it-IT" smtClean="0"/>
          </a:p>
          <a:p>
            <a:pPr marL="0" indent="0">
              <a:buNone/>
            </a:pPr>
            <a:r>
              <a:rPr lang="it-IT" smtClean="0"/>
              <a:t>As an experimentalist, I cannot fail to see that theoretical ideas (like the existence of 3,4,6 quarks) are usually fueled by experimental input</a:t>
            </a:r>
          </a:p>
          <a:p>
            <a:pPr marL="0" indent="0">
              <a:buNone/>
            </a:pPr>
            <a:endParaRPr lang="it-IT" smtClean="0"/>
          </a:p>
          <a:p>
            <a:pPr marL="0" indent="0">
              <a:buNone/>
            </a:pPr>
            <a:r>
              <a:rPr lang="it-IT" smtClean="0">
                <a:solidFill>
                  <a:srgbClr val="FF0000"/>
                </a:solidFill>
              </a:rPr>
              <a:t>For this reason, I believe it is foolish to question the needs of continuing our quest of the unknown at the high-energy frontier with the design of new, more powerful machines, on the grounds that "there are insufficient theoretical arguments" for the existence of new physics at experimental reach</a:t>
            </a:r>
            <a:endParaRPr lang="it-IT">
              <a:solidFill>
                <a:srgbClr val="FF0000"/>
              </a:solidFill>
            </a:endParaRPr>
          </a:p>
        </p:txBody>
      </p:sp>
    </p:spTree>
    <p:extLst>
      <p:ext uri="{BB962C8B-B14F-4D97-AF65-F5344CB8AC3E}">
        <p14:creationId xmlns:p14="http://schemas.microsoft.com/office/powerpoint/2010/main" val="11051721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732240" y="1340768"/>
            <a:ext cx="2286000" cy="5391150"/>
          </a:xfrm>
          <a:prstGeom prst="rect">
            <a:avLst/>
          </a:prstGeom>
          <a:noFill/>
          <a:ln w="9525">
            <a:noFill/>
            <a:miter lim="800000"/>
            <a:headEnd/>
            <a:tailEnd/>
          </a:ln>
        </p:spPr>
      </p:pic>
      <p:pic>
        <p:nvPicPr>
          <p:cNvPr id="1027" name="Picture 3"/>
          <p:cNvPicPr>
            <a:picLocks noGrp="1" noChangeAspect="1" noChangeArrowheads="1"/>
          </p:cNvPicPr>
          <p:nvPr>
            <p:ph idx="1"/>
          </p:nvPr>
        </p:nvPicPr>
        <p:blipFill>
          <a:blip r:embed="rId3" cstate="print"/>
          <a:srcRect/>
          <a:stretch>
            <a:fillRect/>
          </a:stretch>
        </p:blipFill>
        <p:spPr bwMode="auto">
          <a:xfrm>
            <a:off x="1" y="1"/>
            <a:ext cx="6804248" cy="1382536"/>
          </a:xfrm>
          <a:prstGeom prst="rect">
            <a:avLst/>
          </a:prstGeom>
          <a:solidFill>
            <a:schemeClr val="accent5">
              <a:lumMod val="40000"/>
              <a:lumOff val="60000"/>
            </a:schemeClr>
          </a:solidFill>
          <a:ln w="9525">
            <a:noFill/>
            <a:miter lim="800000"/>
            <a:headEnd/>
            <a:tailEnd/>
          </a:ln>
        </p:spPr>
      </p:pic>
      <p:sp>
        <p:nvSpPr>
          <p:cNvPr id="7" name="CasellaDiTesto 6"/>
          <p:cNvSpPr txBox="1"/>
          <p:nvPr/>
        </p:nvSpPr>
        <p:spPr>
          <a:xfrm>
            <a:off x="173097" y="1799440"/>
            <a:ext cx="6458054" cy="4801314"/>
          </a:xfrm>
          <a:prstGeom prst="rect">
            <a:avLst/>
          </a:prstGeom>
          <a:noFill/>
        </p:spPr>
        <p:txBody>
          <a:bodyPr wrap="square" rtlCol="0">
            <a:spAutoFit/>
          </a:bodyPr>
          <a:lstStyle/>
          <a:p>
            <a:r>
              <a:rPr lang="en-US" smtClean="0"/>
              <a:t>In 1968 the gentlemen named in the above clip observed four tracks in a Wilson chamber whose apparent ionization was compatible with the one expected for particles of charge  </a:t>
            </a:r>
            <a:r>
              <a:rPr lang="en-US" baseline="30000" smtClean="0"/>
              <a:t>2</a:t>
            </a:r>
            <a:r>
              <a:rPr lang="en-US" smtClean="0"/>
              <a:t>/</a:t>
            </a:r>
            <a:r>
              <a:rPr lang="en-US" baseline="-25000" smtClean="0"/>
              <a:t>3 </a:t>
            </a:r>
            <a:r>
              <a:rPr lang="en-US" smtClean="0"/>
              <a:t>e</a:t>
            </a:r>
            <a:r>
              <a:rPr lang="en-US" smtClean="0"/>
              <a:t>. </a:t>
            </a:r>
          </a:p>
          <a:p>
            <a:r>
              <a:rPr lang="en-US" smtClean="0"/>
              <a:t>Successively, they published a paper where they showed a track which could not be anything but a fractionary charge particle!</a:t>
            </a:r>
          </a:p>
          <a:p>
            <a:r>
              <a:rPr lang="en-US" smtClean="0"/>
              <a:t>In fact, it produced </a:t>
            </a:r>
            <a:r>
              <a:rPr lang="en-US" b="1" smtClean="0"/>
              <a:t>110 counted droplets </a:t>
            </a:r>
            <a:r>
              <a:rPr lang="en-US" smtClean="0"/>
              <a:t>per unit path length against an expectation of </a:t>
            </a:r>
            <a:r>
              <a:rPr lang="en-US" b="1" smtClean="0">
                <a:solidFill>
                  <a:srgbClr val="FF0000"/>
                </a:solidFill>
              </a:rPr>
              <a:t>229</a:t>
            </a:r>
            <a:r>
              <a:rPr lang="en-US" smtClean="0"/>
              <a:t> (from the </a:t>
            </a:r>
            <a:r>
              <a:rPr lang="en-US" b="1" smtClean="0"/>
              <a:t>55,000 observed tracks</a:t>
            </a:r>
            <a:r>
              <a:rPr lang="en-US" smtClean="0"/>
              <a:t>).</a:t>
            </a:r>
            <a:endParaRPr lang="en-US"/>
          </a:p>
          <a:p>
            <a:endParaRPr lang="en-US" smtClean="0"/>
          </a:p>
          <a:p>
            <a:r>
              <a:rPr lang="en-US"/>
              <a:t>T</a:t>
            </a:r>
            <a:r>
              <a:rPr lang="en-US" smtClean="0"/>
              <a:t>he probability </a:t>
            </a:r>
            <a:r>
              <a:rPr lang="en-US" smtClean="0"/>
              <a:t>of such </a:t>
            </a:r>
            <a:r>
              <a:rPr lang="en-US" smtClean="0"/>
              <a:t>a phenomenon must be very small, right? </a:t>
            </a:r>
          </a:p>
          <a:p>
            <a:endParaRPr lang="it-IT" smtClean="0"/>
          </a:p>
          <a:p>
            <a:endParaRPr lang="en-US" smtClean="0"/>
          </a:p>
          <a:p>
            <a:r>
              <a:rPr lang="en-US" smtClean="0"/>
              <a:t>Note that if you are strong in nuclear physics and thermodynamics, </a:t>
            </a:r>
            <a:r>
              <a:rPr lang="en-US" smtClean="0">
                <a:solidFill>
                  <a:srgbClr val="FF0000"/>
                </a:solidFill>
              </a:rPr>
              <a:t>you may know that a scattering interaction produces on </a:t>
            </a:r>
          </a:p>
          <a:p>
            <a:r>
              <a:rPr lang="en-US" smtClean="0">
                <a:solidFill>
                  <a:srgbClr val="FF0000"/>
                </a:solidFill>
              </a:rPr>
              <a:t>average about four droplets</a:t>
            </a:r>
            <a:r>
              <a:rPr lang="en-US" smtClean="0"/>
              <a:t>. The scattering and the </a:t>
            </a:r>
          </a:p>
          <a:p>
            <a:r>
              <a:rPr lang="en-US" smtClean="0"/>
              <a:t>droplet formation are </a:t>
            </a:r>
            <a:r>
              <a:rPr lang="en-US" smtClean="0">
                <a:solidFill>
                  <a:srgbClr val="0070C0"/>
                </a:solidFill>
              </a:rPr>
              <a:t>independent Poisson processes</a:t>
            </a:r>
            <a:r>
              <a:rPr lang="en-US" smtClean="0"/>
              <a:t>.</a:t>
            </a:r>
            <a:endParaRPr lang="en-US"/>
          </a:p>
          <a:p>
            <a:r>
              <a:rPr lang="en-US" smtClean="0"/>
              <a:t>However, this subtlety might escape those of us who do not pay</a:t>
            </a:r>
          </a:p>
          <a:p>
            <a:r>
              <a:rPr lang="en-US" smtClean="0"/>
              <a:t>attention to Statistics...</a:t>
            </a:r>
            <a:endParaRPr lang="en-US" smtClean="0">
              <a:solidFill>
                <a:srgbClr val="0070C0"/>
              </a:solidFill>
            </a:endParaRPr>
          </a:p>
        </p:txBody>
      </p:sp>
      <p:sp>
        <p:nvSpPr>
          <p:cNvPr id="13" name="Rettangolo 12"/>
          <p:cNvSpPr/>
          <p:nvPr/>
        </p:nvSpPr>
        <p:spPr>
          <a:xfrm>
            <a:off x="7452320" y="1124744"/>
            <a:ext cx="144016" cy="5472608"/>
          </a:xfrm>
          <a:prstGeom prst="rect">
            <a:avLst/>
          </a:prstGeom>
          <a:noFill/>
          <a:ln>
            <a:solidFill>
              <a:srgbClr val="FF0000"/>
            </a:solidFill>
          </a:ln>
          <a:scene3d>
            <a:camera prst="orthographicFront">
              <a:rot lat="21593999" lon="0" rev="21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asellaDiTesto 13"/>
          <p:cNvSpPr txBox="1"/>
          <p:nvPr/>
        </p:nvSpPr>
        <p:spPr>
          <a:xfrm>
            <a:off x="7164288" y="44624"/>
            <a:ext cx="1936749" cy="369332"/>
          </a:xfrm>
          <a:prstGeom prst="rect">
            <a:avLst/>
          </a:prstGeom>
          <a:noFill/>
        </p:spPr>
        <p:txBody>
          <a:bodyPr wrap="none" rtlCol="0">
            <a:spAutoFit/>
          </a:bodyPr>
          <a:lstStyle/>
          <a:p>
            <a:r>
              <a:rPr lang="en-US" smtClean="0">
                <a:solidFill>
                  <a:srgbClr val="0070C0"/>
                </a:solidFill>
              </a:rPr>
              <a:t>PRL 23, 658 (1969)</a:t>
            </a:r>
            <a:endParaRPr lang="en-US">
              <a:solidFill>
                <a:srgbClr val="0070C0"/>
              </a:solidFill>
            </a:endParaRPr>
          </a:p>
        </p:txBody>
      </p:sp>
      <p:sp>
        <p:nvSpPr>
          <p:cNvPr id="15" name="Rettangolo 14"/>
          <p:cNvSpPr/>
          <p:nvPr/>
        </p:nvSpPr>
        <p:spPr>
          <a:xfrm>
            <a:off x="0" y="0"/>
            <a:ext cx="6804248" cy="1412776"/>
          </a:xfrm>
          <a:prstGeom prst="rect">
            <a:avLst/>
          </a:prstGeom>
          <a:solidFill>
            <a:schemeClr val="tx2">
              <a:lumMod val="60000"/>
              <a:lumOff val="40000"/>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Connettore 2 8"/>
          <p:cNvCxnSpPr/>
          <p:nvPr/>
        </p:nvCxnSpPr>
        <p:spPr>
          <a:xfrm>
            <a:off x="6804248" y="260648"/>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5244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7" end="7"/>
                                            </p:txEl>
                                          </p:spTgt>
                                        </p:tgtEl>
                                        <p:attrNameLst>
                                          <p:attrName>style.visibility</p:attrName>
                                        </p:attrNameLst>
                                      </p:cBhvr>
                                      <p:to>
                                        <p:strVal val="visible"/>
                                      </p:to>
                                    </p:set>
                                    <p:anim calcmode="lin" valueType="num">
                                      <p:cBhvr additive="base">
                                        <p:cTn id="7"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7" end="7"/>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8" end="8"/>
                                            </p:txEl>
                                          </p:spTgt>
                                        </p:tgtEl>
                                        <p:attrNameLst>
                                          <p:attrName>style.visibility</p:attrName>
                                        </p:attrNameLst>
                                      </p:cBhvr>
                                      <p:to>
                                        <p:strVal val="visible"/>
                                      </p:to>
                                    </p:set>
                                    <p:anim calcmode="lin" valueType="num">
                                      <p:cBhvr additive="base">
                                        <p:cTn id="11"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8" end="8"/>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xEl>
                                              <p:pRg st="9" end="9"/>
                                            </p:txEl>
                                          </p:spTgt>
                                        </p:tgtEl>
                                        <p:attrNameLst>
                                          <p:attrName>style.visibility</p:attrName>
                                        </p:attrNameLst>
                                      </p:cBhvr>
                                      <p:to>
                                        <p:strVal val="visible"/>
                                      </p:to>
                                    </p:set>
                                    <p:anim calcmode="lin" valueType="num">
                                      <p:cBhvr additive="base">
                                        <p:cTn id="15"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9" end="9"/>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xEl>
                                              <p:pRg st="10" end="10"/>
                                            </p:txEl>
                                          </p:spTgt>
                                        </p:tgtEl>
                                        <p:attrNameLst>
                                          <p:attrName>style.visibility</p:attrName>
                                        </p:attrNameLst>
                                      </p:cBhvr>
                                      <p:to>
                                        <p:strVal val="visible"/>
                                      </p:to>
                                    </p:set>
                                    <p:anim calcmode="lin" valueType="num">
                                      <p:cBhvr additive="base">
                                        <p:cTn id="19"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10" end="1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
                                            <p:txEl>
                                              <p:pRg st="11" end="11"/>
                                            </p:txEl>
                                          </p:spTgt>
                                        </p:tgtEl>
                                        <p:attrNameLst>
                                          <p:attrName>style.visibility</p:attrName>
                                        </p:attrNameLst>
                                      </p:cBhvr>
                                      <p:to>
                                        <p:strVal val="visible"/>
                                      </p:to>
                                    </p:set>
                                    <p:anim calcmode="lin" valueType="num">
                                      <p:cBhvr additive="base">
                                        <p:cTn id="23" dur="500" fill="hold"/>
                                        <p:tgtEl>
                                          <p:spTgt spid="7">
                                            <p:txEl>
                                              <p:pRg st="11" end="1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708920"/>
            <a:ext cx="8229600" cy="1143000"/>
          </a:xfrm>
        </p:spPr>
        <p:txBody>
          <a:bodyPr/>
          <a:lstStyle/>
          <a:p>
            <a:r>
              <a:rPr lang="it-IT" smtClean="0"/>
              <a:t>Backup</a:t>
            </a:r>
            <a:endParaRPr lang="en-US"/>
          </a:p>
        </p:txBody>
      </p:sp>
    </p:spTree>
    <p:extLst>
      <p:ext uri="{BB962C8B-B14F-4D97-AF65-F5344CB8AC3E}">
        <p14:creationId xmlns:p14="http://schemas.microsoft.com/office/powerpoint/2010/main" val="40828238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4624"/>
            <a:ext cx="8229600" cy="1143000"/>
          </a:xfrm>
        </p:spPr>
        <p:txBody>
          <a:bodyPr/>
          <a:lstStyle/>
          <a:p>
            <a:r>
              <a:rPr lang="it-IT" smtClean="0"/>
              <a:t>Gerry Lynch and GAME</a:t>
            </a:r>
            <a:endParaRPr lang="en-US"/>
          </a:p>
        </p:txBody>
      </p:sp>
      <p:sp>
        <p:nvSpPr>
          <p:cNvPr id="3" name="Segnaposto contenuto 2"/>
          <p:cNvSpPr>
            <a:spLocks noGrp="1"/>
          </p:cNvSpPr>
          <p:nvPr>
            <p:ph idx="1"/>
          </p:nvPr>
        </p:nvSpPr>
        <p:spPr>
          <a:xfrm>
            <a:off x="457200" y="1600200"/>
            <a:ext cx="8229600" cy="5069160"/>
          </a:xfrm>
        </p:spPr>
        <p:txBody>
          <a:bodyPr>
            <a:normAutofit fontScale="62500" lnSpcReduction="20000"/>
          </a:bodyPr>
          <a:lstStyle/>
          <a:p>
            <a:pPr marL="0" indent="0">
              <a:buNone/>
            </a:pPr>
            <a:r>
              <a:rPr lang="it-IT"/>
              <a:t>R</a:t>
            </a:r>
            <a:r>
              <a:rPr lang="it-IT" smtClean="0"/>
              <a:t>osenfeld’s </a:t>
            </a:r>
            <a:r>
              <a:rPr lang="it-IT" smtClean="0"/>
              <a:t>article also cites the half-joking, half-didactical effort of his colleague Gerry Lynch at Berkeley:</a:t>
            </a:r>
          </a:p>
          <a:p>
            <a:endParaRPr lang="it-IT" smtClean="0"/>
          </a:p>
          <a:p>
            <a:pPr lvl="1">
              <a:buNone/>
            </a:pPr>
            <a:r>
              <a:rPr lang="en-US" i="1" smtClean="0"/>
              <a:t>	</a:t>
            </a:r>
            <a:r>
              <a:rPr lang="en-US" i="1" smtClean="0">
                <a:solidFill>
                  <a:srgbClr val="1BB52A"/>
                </a:solidFill>
              </a:rPr>
              <a:t>“My colleague Gerry Lynch has instead tried to study this problem ‘experimentally’ using a ‘Las Vegas’ computer program called Game […]</a:t>
            </a:r>
          </a:p>
          <a:p>
            <a:pPr>
              <a:buNone/>
            </a:pPr>
            <a:endParaRPr lang="it-IT" i="1" smtClean="0">
              <a:solidFill>
                <a:srgbClr val="1BB52A"/>
              </a:solidFill>
            </a:endParaRPr>
          </a:p>
          <a:p>
            <a:pPr>
              <a:buNone/>
            </a:pPr>
            <a:r>
              <a:rPr lang="it-IT" smtClean="0"/>
              <a:t>	When a friend comes showing his latest 4-sigma peak,</a:t>
            </a:r>
          </a:p>
          <a:p>
            <a:pPr lvl="1">
              <a:buNone/>
            </a:pPr>
            <a:endParaRPr lang="en-US" sz="2900" i="1">
              <a:solidFill>
                <a:srgbClr val="1BB52A"/>
              </a:solidFill>
            </a:endParaRPr>
          </a:p>
          <a:p>
            <a:pPr lvl="1">
              <a:buNone/>
            </a:pPr>
            <a:r>
              <a:rPr lang="en-US" i="1" smtClean="0">
                <a:solidFill>
                  <a:srgbClr val="1BB52A"/>
                </a:solidFill>
              </a:rPr>
              <a:t>	You draw a smooth curve […] (based on the hypothesis that the peak is just a fluctuation) [and] call for 100 Las Vegas histograms […]</a:t>
            </a:r>
          </a:p>
          <a:p>
            <a:pPr lvl="1">
              <a:buNone/>
            </a:pPr>
            <a:r>
              <a:rPr lang="en-US" i="1">
                <a:solidFill>
                  <a:srgbClr val="1BB52A"/>
                </a:solidFill>
              </a:rPr>
              <a:t>	</a:t>
            </a:r>
            <a:endParaRPr lang="en-US" i="1" smtClean="0">
              <a:solidFill>
                <a:srgbClr val="1BB52A"/>
              </a:solidFill>
            </a:endParaRPr>
          </a:p>
          <a:p>
            <a:pPr lvl="1">
              <a:buNone/>
            </a:pPr>
            <a:r>
              <a:rPr lang="en-US" i="1">
                <a:solidFill>
                  <a:srgbClr val="1BB52A"/>
                </a:solidFill>
              </a:rPr>
              <a:t>	</a:t>
            </a:r>
            <a:r>
              <a:rPr lang="en-US" i="1" smtClean="0">
                <a:solidFill>
                  <a:srgbClr val="1BB52A"/>
                </a:solidFill>
              </a:rPr>
              <a:t>You and your friend then go around the halls, asking physicists to pick out the most surprising histogram in the printout. </a:t>
            </a:r>
            <a:r>
              <a:rPr lang="en-US" i="1" smtClean="0">
                <a:solidFill>
                  <a:srgbClr val="FF0000"/>
                </a:solidFill>
              </a:rPr>
              <a:t>Often it is one of the 100 phoneys, rather than the real ‘4-sigma’ peak.</a:t>
            </a:r>
            <a:r>
              <a:rPr lang="en-US" i="1" smtClean="0">
                <a:solidFill>
                  <a:srgbClr val="1BB52A"/>
                </a:solidFill>
              </a:rPr>
              <a:t>”</a:t>
            </a:r>
          </a:p>
          <a:p>
            <a:pPr lvl="1">
              <a:buNone/>
            </a:pPr>
            <a:endParaRPr lang="en-US" smtClean="0"/>
          </a:p>
          <a:p>
            <a:r>
              <a:rPr lang="it-IT" smtClean="0">
                <a:solidFill>
                  <a:srgbClr val="0070C0"/>
                </a:solidFill>
              </a:rPr>
              <a:t>The proposal to raise to 5-sigma of the threshold above which a signal could be claimed was an earnest attempt at reducing the flow of claimed discoveries</a:t>
            </a:r>
            <a:r>
              <a:rPr lang="it-IT" smtClean="0"/>
              <a:t>, which distracted theorists and caused confusion</a:t>
            </a:r>
            <a:r>
              <a:rPr lang="it-IT" smtClean="0"/>
              <a:t>.</a:t>
            </a:r>
          </a:p>
          <a:p>
            <a:endParaRPr lang="it-IT" smtClean="0"/>
          </a:p>
          <a:p>
            <a:pPr>
              <a:buNone/>
            </a:pPr>
            <a:endParaRPr lang="it-IT" smtClean="0"/>
          </a:p>
        </p:txBody>
      </p:sp>
    </p:spTree>
    <p:extLst>
      <p:ext uri="{BB962C8B-B14F-4D97-AF65-F5344CB8AC3E}">
        <p14:creationId xmlns:p14="http://schemas.microsoft.com/office/powerpoint/2010/main" val="4274703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anim calcmode="lin" valueType="num">
                                      <p:cBhvr additive="base">
                                        <p:cTn id="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88640"/>
            <a:ext cx="8229600" cy="1143000"/>
          </a:xfrm>
        </p:spPr>
        <p:txBody>
          <a:bodyPr>
            <a:normAutofit fontScale="90000"/>
          </a:bodyPr>
          <a:lstStyle/>
          <a:p>
            <a:r>
              <a:rPr lang="en-US" smtClean="0"/>
              <a:t>The Compound Poisson distribution</a:t>
            </a:r>
            <a:endParaRPr lang="en-US"/>
          </a:p>
        </p:txBody>
      </p:sp>
      <p:sp>
        <p:nvSpPr>
          <p:cNvPr id="3" name="Segnaposto contenuto 2"/>
          <p:cNvSpPr>
            <a:spLocks noGrp="1"/>
          </p:cNvSpPr>
          <p:nvPr>
            <p:ph idx="1"/>
          </p:nvPr>
        </p:nvSpPr>
        <p:spPr>
          <a:xfrm>
            <a:off x="457200" y="1600200"/>
            <a:ext cx="8229600" cy="5069160"/>
          </a:xfrm>
        </p:spPr>
        <p:txBody>
          <a:bodyPr>
            <a:normAutofit fontScale="55000" lnSpcReduction="20000"/>
          </a:bodyPr>
          <a:lstStyle/>
          <a:p>
            <a:pPr marL="0" indent="0">
              <a:buNone/>
            </a:pPr>
            <a:r>
              <a:rPr lang="en-US" smtClean="0"/>
              <a:t>We all know what the Poisson distribution is:</a:t>
            </a:r>
          </a:p>
          <a:p>
            <a:pPr marL="0" indent="0">
              <a:buNone/>
            </a:pPr>
            <a:endParaRPr lang="en-US" smtClean="0"/>
          </a:p>
          <a:p>
            <a:pPr lvl="1"/>
            <a:r>
              <a:rPr lang="en-US" smtClean="0"/>
              <a:t>The expectation value of a Poisson variable with mean </a:t>
            </a:r>
            <a:r>
              <a:rPr lang="el-GR" smtClean="0"/>
              <a:t>μ </a:t>
            </a:r>
            <a:r>
              <a:rPr lang="en-US" smtClean="0"/>
              <a:t>is </a:t>
            </a:r>
            <a:r>
              <a:rPr lang="en-US" b="1" smtClean="0"/>
              <a:t>E(n) = </a:t>
            </a:r>
            <a:r>
              <a:rPr lang="en-US" b="1" smtClean="0">
                <a:latin typeface="Symbol" pitchFamily="18" charset="2"/>
              </a:rPr>
              <a:t>m</a:t>
            </a:r>
          </a:p>
          <a:p>
            <a:pPr lvl="1"/>
            <a:r>
              <a:rPr lang="en-US" smtClean="0"/>
              <a:t>its variance is </a:t>
            </a:r>
            <a:r>
              <a:rPr lang="en-US" b="1" smtClean="0"/>
              <a:t>V(n) = </a:t>
            </a:r>
            <a:r>
              <a:rPr lang="en-US" b="1" smtClean="0">
                <a:latin typeface="Symbol" pitchFamily="18" charset="2"/>
              </a:rPr>
              <a:t>m</a:t>
            </a:r>
          </a:p>
          <a:p>
            <a:pPr marL="0" indent="0">
              <a:buNone/>
            </a:pPr>
            <a:endParaRPr lang="en-US" smtClean="0"/>
          </a:p>
          <a:p>
            <a:endParaRPr lang="en-US"/>
          </a:p>
          <a:p>
            <a:r>
              <a:rPr lang="en-US" smtClean="0"/>
              <a:t>Less known than the Poisson is the </a:t>
            </a:r>
            <a:r>
              <a:rPr lang="en-US" b="1" smtClean="0"/>
              <a:t>compound Poisson distribution</a:t>
            </a:r>
            <a:r>
              <a:rPr lang="en-US" smtClean="0"/>
              <a:t>, which </a:t>
            </a:r>
            <a:r>
              <a:rPr lang="en-US" smtClean="0">
                <a:solidFill>
                  <a:srgbClr val="FF0000"/>
                </a:solidFill>
              </a:rPr>
              <a:t>describes the </a:t>
            </a:r>
            <a:r>
              <a:rPr lang="en-US" b="1" smtClean="0">
                <a:solidFill>
                  <a:srgbClr val="FF0000"/>
                </a:solidFill>
              </a:rPr>
              <a:t>sum</a:t>
            </a:r>
            <a:r>
              <a:rPr lang="en-US" smtClean="0">
                <a:solidFill>
                  <a:srgbClr val="FF0000"/>
                </a:solidFill>
              </a:rPr>
              <a:t> of N Poisson variables, all of mean </a:t>
            </a:r>
            <a:r>
              <a:rPr lang="en-US" smtClean="0">
                <a:solidFill>
                  <a:srgbClr val="FF0000"/>
                </a:solidFill>
                <a:latin typeface="Symbol" pitchFamily="18" charset="2"/>
              </a:rPr>
              <a:t>m</a:t>
            </a:r>
            <a:r>
              <a:rPr lang="en-US" smtClean="0">
                <a:solidFill>
                  <a:srgbClr val="FF0000"/>
                </a:solidFill>
              </a:rPr>
              <a:t>, when </a:t>
            </a:r>
            <a:r>
              <a:rPr lang="en-US" u="sng" smtClean="0">
                <a:solidFill>
                  <a:srgbClr val="FF0000"/>
                </a:solidFill>
              </a:rPr>
              <a:t>N is also a Poisson variable</a:t>
            </a:r>
            <a:r>
              <a:rPr lang="en-US" smtClean="0">
                <a:solidFill>
                  <a:srgbClr val="FF0000"/>
                </a:solidFill>
              </a:rPr>
              <a:t> of mean </a:t>
            </a:r>
            <a:r>
              <a:rPr lang="en-US" smtClean="0">
                <a:solidFill>
                  <a:srgbClr val="FF0000"/>
                </a:solidFill>
                <a:latin typeface="Symbol" pitchFamily="18" charset="2"/>
              </a:rPr>
              <a:t>l</a:t>
            </a:r>
            <a:r>
              <a:rPr lang="en-US" smtClean="0"/>
              <a:t>:</a:t>
            </a:r>
          </a:p>
          <a:p>
            <a:endParaRPr lang="en-US" smtClean="0"/>
          </a:p>
          <a:p>
            <a:endParaRPr lang="en-US"/>
          </a:p>
          <a:p>
            <a:endParaRPr lang="en-US" smtClean="0"/>
          </a:p>
          <a:p>
            <a:pPr lvl="1"/>
            <a:r>
              <a:rPr lang="en-US" smtClean="0"/>
              <a:t>Obviously the expectation value is </a:t>
            </a:r>
            <a:r>
              <a:rPr lang="en-US" b="1" smtClean="0"/>
              <a:t>E(n)=</a:t>
            </a:r>
            <a:r>
              <a:rPr lang="en-US" b="1" smtClean="0">
                <a:latin typeface="Symbol" pitchFamily="18" charset="2"/>
              </a:rPr>
              <a:t>lm</a:t>
            </a:r>
          </a:p>
          <a:p>
            <a:pPr lvl="1"/>
            <a:r>
              <a:rPr lang="en-US" smtClean="0"/>
              <a:t>The variance is </a:t>
            </a:r>
            <a:r>
              <a:rPr lang="en-US" b="1" smtClean="0"/>
              <a:t>V(n) = </a:t>
            </a:r>
            <a:r>
              <a:rPr lang="en-US" b="1" smtClean="0">
                <a:latin typeface="Symbol" pitchFamily="18" charset="2"/>
              </a:rPr>
              <a:t>lm</a:t>
            </a:r>
            <a:r>
              <a:rPr lang="en-US" b="1" smtClean="0"/>
              <a:t>(1+</a:t>
            </a:r>
            <a:r>
              <a:rPr lang="en-US" b="1" smtClean="0">
                <a:latin typeface="Symbol" pitchFamily="18" charset="2"/>
              </a:rPr>
              <a:t>m</a:t>
            </a:r>
            <a:r>
              <a:rPr lang="en-US" b="1" smtClean="0"/>
              <a:t>)</a:t>
            </a:r>
            <a:endParaRPr lang="en-US" b="1"/>
          </a:p>
          <a:p>
            <a:endParaRPr lang="en-US" smtClean="0"/>
          </a:p>
          <a:p>
            <a:pPr marL="0" indent="0">
              <a:buNone/>
            </a:pPr>
            <a:r>
              <a:rPr lang="en-US" smtClean="0"/>
              <a:t>One seldom has to do with this distribution in practice. Yet </a:t>
            </a:r>
            <a:r>
              <a:rPr lang="en-US" u="sng" smtClean="0"/>
              <a:t>it is necessary for a physicist to know it exists</a:t>
            </a:r>
            <a:r>
              <a:rPr lang="en-US" smtClean="0"/>
              <a:t>, and to recognize it is different from the simple Poisson distribution.</a:t>
            </a:r>
          </a:p>
          <a:p>
            <a:endParaRPr lang="en-US"/>
          </a:p>
          <a:p>
            <a:pPr lvl="1">
              <a:buNone/>
            </a:pPr>
            <a:endParaRPr lang="en-US" b="1"/>
          </a:p>
        </p:txBody>
      </p:sp>
      <p:graphicFrame>
        <p:nvGraphicFramePr>
          <p:cNvPr id="4" name="Oggetto 3"/>
          <p:cNvGraphicFramePr>
            <a:graphicFrameLocks noChangeAspect="1"/>
          </p:cNvGraphicFramePr>
          <p:nvPr>
            <p:extLst>
              <p:ext uri="{D42A27DB-BD31-4B8C-83A1-F6EECF244321}">
                <p14:modId xmlns:p14="http://schemas.microsoft.com/office/powerpoint/2010/main" val="3149377246"/>
              </p:ext>
            </p:extLst>
          </p:nvPr>
        </p:nvGraphicFramePr>
        <p:xfrm>
          <a:off x="3707904" y="3789040"/>
          <a:ext cx="4678363" cy="936625"/>
        </p:xfrm>
        <a:graphic>
          <a:graphicData uri="http://schemas.openxmlformats.org/presentationml/2006/ole">
            <mc:AlternateContent xmlns:mc="http://schemas.openxmlformats.org/markup-compatibility/2006">
              <mc:Choice xmlns:v="urn:schemas-microsoft-com:vml" Requires="v">
                <p:oleObj spid="_x0000_s1072" name="Equazione" r:id="rId3" imgW="2197080" imgH="482400" progId="Equation.3">
                  <p:embed/>
                </p:oleObj>
              </mc:Choice>
              <mc:Fallback>
                <p:oleObj name="Equazione" r:id="rId3" imgW="2197080" imgH="482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7904" y="3789040"/>
                        <a:ext cx="4678363" cy="936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ggetto 4"/>
          <p:cNvGraphicFramePr>
            <a:graphicFrameLocks noChangeAspect="1"/>
          </p:cNvGraphicFramePr>
          <p:nvPr>
            <p:extLst>
              <p:ext uri="{D42A27DB-BD31-4B8C-83A1-F6EECF244321}">
                <p14:modId xmlns:p14="http://schemas.microsoft.com/office/powerpoint/2010/main" val="1541436213"/>
              </p:ext>
            </p:extLst>
          </p:nvPr>
        </p:nvGraphicFramePr>
        <p:xfrm>
          <a:off x="6012160" y="1416211"/>
          <a:ext cx="2232248" cy="782823"/>
        </p:xfrm>
        <a:graphic>
          <a:graphicData uri="http://schemas.openxmlformats.org/presentationml/2006/ole">
            <mc:AlternateContent xmlns:mc="http://schemas.openxmlformats.org/markup-compatibility/2006">
              <mc:Choice xmlns:v="urn:schemas-microsoft-com:vml" Requires="v">
                <p:oleObj spid="_x0000_s1073" name="Equazione" r:id="rId5" imgW="1040948" imgH="418918" progId="Equation.3">
                  <p:embed/>
                </p:oleObj>
              </mc:Choice>
              <mc:Fallback>
                <p:oleObj name="Equazione" r:id="rId5" imgW="1040948" imgH="418918" progId="Equation.3">
                  <p:embed/>
                  <p:pic>
                    <p:nvPicPr>
                      <p:cNvPr id="0" name="Oggetto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2160" y="1416211"/>
                        <a:ext cx="2232248" cy="782823"/>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829232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anim calcmode="lin" valueType="num">
                                      <p:cBhvr additive="base">
                                        <p:cTn id="2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anim calcmode="lin" valueType="num">
                                      <p:cBhvr additive="base">
                                        <p:cTn id="3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ppt_x"/>
                                          </p:val>
                                        </p:tav>
                                        <p:tav tm="100000">
                                          <p:val>
                                            <p:strVal val="#ppt_x"/>
                                          </p:val>
                                        </p:tav>
                                      </p:tavLst>
                                    </p:anim>
                                    <p:anim calcmode="lin" valueType="num">
                                      <p:cBhvr additive="base">
                                        <p:cTn id="3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anim calcmode="lin" valueType="num">
                                      <p:cBhvr additive="base">
                                        <p:cTn id="43"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4624"/>
            <a:ext cx="8229600" cy="1143000"/>
          </a:xfrm>
        </p:spPr>
        <p:txBody>
          <a:bodyPr/>
          <a:lstStyle/>
          <a:p>
            <a:r>
              <a:rPr lang="en-US" smtClean="0"/>
              <a:t>Significance of the observation</a:t>
            </a:r>
            <a:endParaRPr lang="en-US"/>
          </a:p>
        </p:txBody>
      </p:sp>
      <p:sp>
        <p:nvSpPr>
          <p:cNvPr id="3" name="Segnaposto contenuto 2"/>
          <p:cNvSpPr>
            <a:spLocks noGrp="1"/>
          </p:cNvSpPr>
          <p:nvPr>
            <p:ph idx="1"/>
          </p:nvPr>
        </p:nvSpPr>
        <p:spPr>
          <a:xfrm>
            <a:off x="179512" y="1340768"/>
            <a:ext cx="8280920" cy="2880320"/>
          </a:xfrm>
        </p:spPr>
        <p:txBody>
          <a:bodyPr>
            <a:normAutofit fontScale="70000" lnSpcReduction="20000"/>
          </a:bodyPr>
          <a:lstStyle/>
          <a:p>
            <a:pPr>
              <a:buNone/>
            </a:pPr>
            <a:r>
              <a:rPr lang="en-US" sz="2300" smtClean="0"/>
              <a:t>Approximate treatment</a:t>
            </a:r>
            <a:r>
              <a:rPr lang="en-US" sz="2300" smtClean="0">
                <a:solidFill>
                  <a:srgbClr val="FF0000"/>
                </a:solidFill>
              </a:rPr>
              <a:t>: single Poisson process</a:t>
            </a:r>
            <a:r>
              <a:rPr lang="en-US" sz="2300" smtClean="0"/>
              <a:t>, with </a:t>
            </a:r>
            <a:r>
              <a:rPr lang="el-GR" sz="2300" smtClean="0"/>
              <a:t>μ</a:t>
            </a:r>
            <a:r>
              <a:rPr lang="en-US" sz="2300" smtClean="0"/>
              <a:t>=229:</a:t>
            </a:r>
          </a:p>
          <a:p>
            <a:pPr>
              <a:buNone/>
            </a:pPr>
            <a:endParaRPr lang="en-US" sz="2300" smtClean="0">
              <a:solidFill>
                <a:srgbClr val="FF0000"/>
              </a:solidFill>
            </a:endParaRPr>
          </a:p>
          <a:p>
            <a:endParaRPr lang="en-US" sz="2300" smtClean="0"/>
          </a:p>
          <a:p>
            <a:endParaRPr lang="en-US" sz="2300" smtClean="0"/>
          </a:p>
          <a:p>
            <a:endParaRPr lang="en-US" sz="2300"/>
          </a:p>
          <a:p>
            <a:pPr lvl="1">
              <a:buNone/>
            </a:pPr>
            <a:r>
              <a:rPr lang="en-US" sz="2300" smtClean="0"/>
              <a:t>Since they observed 55,000 tracks, seeing at least one track with P</a:t>
            </a:r>
            <a:r>
              <a:rPr lang="el-GR" sz="2300" smtClean="0"/>
              <a:t> </a:t>
            </a:r>
            <a:r>
              <a:rPr lang="en-US" sz="2300" smtClean="0"/>
              <a:t>=</a:t>
            </a:r>
            <a:r>
              <a:rPr lang="el-GR" sz="2300" smtClean="0"/>
              <a:t> </a:t>
            </a:r>
            <a:r>
              <a:rPr lang="en-US" sz="2300" smtClean="0"/>
              <a:t>1.6x10</a:t>
            </a:r>
            <a:r>
              <a:rPr lang="en-US" sz="2300" baseline="30000" smtClean="0"/>
              <a:t>-18</a:t>
            </a:r>
            <a:r>
              <a:rPr lang="en-US" sz="2300" smtClean="0"/>
              <a:t> has a chance of occurring of 1-(1-P)</a:t>
            </a:r>
            <a:r>
              <a:rPr lang="en-US" sz="2300" baseline="30000" smtClean="0"/>
              <a:t>55000</a:t>
            </a:r>
            <a:r>
              <a:rPr lang="en-US" sz="2300" smtClean="0"/>
              <a:t>, or about </a:t>
            </a:r>
            <a:r>
              <a:rPr lang="en-US" sz="2300" b="1" smtClean="0"/>
              <a:t>10</a:t>
            </a:r>
            <a:r>
              <a:rPr lang="en-US" sz="2300" b="1" baseline="30000" smtClean="0"/>
              <a:t>-13</a:t>
            </a:r>
          </a:p>
          <a:p>
            <a:pPr lvl="1">
              <a:buNone/>
            </a:pPr>
            <a:endParaRPr lang="it-IT" smtClean="0"/>
          </a:p>
          <a:p>
            <a:pPr lvl="1">
              <a:buNone/>
            </a:pPr>
            <a:r>
              <a:rPr lang="it-IT" smtClean="0">
                <a:solidFill>
                  <a:srgbClr val="0070C0"/>
                </a:solidFill>
              </a:rPr>
              <a:t>But this is incorrect, as we know the sampling distribution is a compound Poisson. Can we say it's a fair approximation, though ?</a:t>
            </a:r>
            <a:r>
              <a:rPr lang="it-IT" smtClean="0"/>
              <a:t> Hmmm, let's check the correct calculation...</a:t>
            </a:r>
          </a:p>
          <a:p>
            <a:pPr lvl="1">
              <a:buNone/>
            </a:pPr>
            <a:endParaRPr lang="it-IT" smtClean="0"/>
          </a:p>
          <a:p>
            <a:pPr lvl="1">
              <a:buNone/>
            </a:pPr>
            <a:endParaRPr lang="en-US" smtClean="0"/>
          </a:p>
        </p:txBody>
      </p:sp>
      <p:graphicFrame>
        <p:nvGraphicFramePr>
          <p:cNvPr id="4" name="Oggetto 3"/>
          <p:cNvGraphicFramePr>
            <a:graphicFrameLocks noChangeAspect="1"/>
          </p:cNvGraphicFramePr>
          <p:nvPr/>
        </p:nvGraphicFramePr>
        <p:xfrm>
          <a:off x="2915816" y="1772816"/>
          <a:ext cx="4680520" cy="792088"/>
        </p:xfrm>
        <a:graphic>
          <a:graphicData uri="http://schemas.openxmlformats.org/presentationml/2006/ole">
            <mc:AlternateContent xmlns:mc="http://schemas.openxmlformats.org/markup-compatibility/2006">
              <mc:Choice xmlns:v="urn:schemas-microsoft-com:vml" Requires="v">
                <p:oleObj spid="_x0000_s2096" name="Equazione" r:id="rId3" imgW="2349360" imgH="444240" progId="Equation.3">
                  <p:embed/>
                </p:oleObj>
              </mc:Choice>
              <mc:Fallback>
                <p:oleObj name="Equazione" r:id="rId3" imgW="2349360" imgH="444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5816" y="1772816"/>
                        <a:ext cx="4680520" cy="792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ggetto 4"/>
          <p:cNvGraphicFramePr>
            <a:graphicFrameLocks noChangeAspect="1"/>
          </p:cNvGraphicFramePr>
          <p:nvPr>
            <p:extLst>
              <p:ext uri="{D42A27DB-BD31-4B8C-83A1-F6EECF244321}">
                <p14:modId xmlns:p14="http://schemas.microsoft.com/office/powerpoint/2010/main" val="2590142870"/>
              </p:ext>
            </p:extLst>
          </p:nvPr>
        </p:nvGraphicFramePr>
        <p:xfrm>
          <a:off x="2915816" y="5157192"/>
          <a:ext cx="5662103" cy="864096"/>
        </p:xfrm>
        <a:graphic>
          <a:graphicData uri="http://schemas.openxmlformats.org/presentationml/2006/ole">
            <mc:AlternateContent xmlns:mc="http://schemas.openxmlformats.org/markup-compatibility/2006">
              <mc:Choice xmlns:v="urn:schemas-microsoft-com:vml" Requires="v">
                <p:oleObj spid="_x0000_s2097" name="Equazione" r:id="rId5" imgW="3162240" imgH="482400" progId="Equation.3">
                  <p:embed/>
                </p:oleObj>
              </mc:Choice>
              <mc:Fallback>
                <p:oleObj name="Equazione" r:id="rId5" imgW="3162240" imgH="4824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5816" y="5157192"/>
                        <a:ext cx="5662103" cy="8640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CasellaDiTesto 6"/>
          <p:cNvSpPr txBox="1"/>
          <p:nvPr/>
        </p:nvSpPr>
        <p:spPr>
          <a:xfrm>
            <a:off x="467544" y="4509120"/>
            <a:ext cx="7776864" cy="2952328"/>
          </a:xfrm>
          <a:prstGeom prst="rect">
            <a:avLst/>
          </a:prstGeom>
          <a:noFill/>
        </p:spPr>
        <p:txBody>
          <a:bodyPr wrap="square" rtlCol="0">
            <a:spAutoFit/>
          </a:bodyPr>
          <a:lstStyle/>
          <a:p>
            <a:r>
              <a:rPr lang="en-US" smtClean="0"/>
              <a:t>Correct treatment</a:t>
            </a:r>
            <a:r>
              <a:rPr lang="en-US" smtClean="0"/>
              <a:t>: </a:t>
            </a:r>
            <a:r>
              <a:rPr lang="en-US" smtClean="0">
                <a:solidFill>
                  <a:srgbClr val="FF0000"/>
                </a:solidFill>
              </a:rPr>
              <a:t>compound Poisson process</a:t>
            </a:r>
            <a:r>
              <a:rPr lang="en-US" smtClean="0"/>
              <a:t>, with </a:t>
            </a:r>
            <a:r>
              <a:rPr lang="en-US" smtClean="0">
                <a:latin typeface="Symbol" pitchFamily="18" charset="2"/>
              </a:rPr>
              <a:t>lm</a:t>
            </a:r>
            <a:r>
              <a:rPr lang="en-US" smtClean="0"/>
              <a:t>=229, </a:t>
            </a:r>
            <a:r>
              <a:rPr lang="en-US" smtClean="0">
                <a:latin typeface="Symbol" pitchFamily="18" charset="2"/>
              </a:rPr>
              <a:t>m</a:t>
            </a:r>
            <a:r>
              <a:rPr lang="en-US" smtClean="0"/>
              <a:t>=4:</a:t>
            </a:r>
          </a:p>
          <a:p>
            <a:pPr lvl="1">
              <a:buNone/>
            </a:pPr>
            <a:r>
              <a:rPr lang="en-US" smtClean="0"/>
              <a:t>One should rather compute</a:t>
            </a:r>
          </a:p>
          <a:p>
            <a:pPr lvl="1">
              <a:buNone/>
            </a:pPr>
            <a:endParaRPr lang="en-US" smtClean="0"/>
          </a:p>
          <a:p>
            <a:pPr lvl="1">
              <a:buNone/>
            </a:pPr>
            <a:endParaRPr lang="en-US" smtClean="0"/>
          </a:p>
          <a:p>
            <a:pPr lvl="1">
              <a:buNone/>
            </a:pPr>
            <a:endParaRPr lang="en-US" smtClean="0"/>
          </a:p>
          <a:p>
            <a:pPr lvl="1">
              <a:buNone/>
            </a:pPr>
            <a:endParaRPr lang="en-US" smtClean="0"/>
          </a:p>
          <a:p>
            <a:pPr lvl="1">
              <a:buNone/>
            </a:pPr>
            <a:r>
              <a:rPr lang="en-US" smtClean="0"/>
              <a:t>from which one gets that the probability of seeing at least one such track is rather 1-(1-P’)</a:t>
            </a:r>
            <a:r>
              <a:rPr lang="en-US" baseline="30000" smtClean="0"/>
              <a:t>55000</a:t>
            </a:r>
            <a:r>
              <a:rPr lang="en-US" smtClean="0"/>
              <a:t>, or </a:t>
            </a:r>
            <a:r>
              <a:rPr lang="en-US" b="1" smtClean="0">
                <a:solidFill>
                  <a:srgbClr val="FF0000"/>
                </a:solidFill>
              </a:rPr>
              <a:t>92.5%. Ooops!</a:t>
            </a:r>
          </a:p>
          <a:p>
            <a:pPr lvl="1">
              <a:buNone/>
            </a:pPr>
            <a:r>
              <a:rPr lang="en-US" smtClean="0"/>
              <a:t> </a:t>
            </a:r>
          </a:p>
          <a:p>
            <a:endParaRPr lang="en-US"/>
          </a:p>
        </p:txBody>
      </p:sp>
    </p:spTree>
    <p:extLst>
      <p:ext uri="{BB962C8B-B14F-4D97-AF65-F5344CB8AC3E}">
        <p14:creationId xmlns:p14="http://schemas.microsoft.com/office/powerpoint/2010/main" val="375305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 calcmode="lin" valueType="num">
                                      <p:cBhvr additive="base">
                                        <p:cTn id="1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44624"/>
            <a:ext cx="9144000" cy="1143000"/>
          </a:xfrm>
        </p:spPr>
        <p:txBody>
          <a:bodyPr>
            <a:noAutofit/>
          </a:bodyPr>
          <a:lstStyle/>
          <a:p>
            <a:r>
              <a:rPr lang="it-IT" sz="4600" smtClean="0"/>
              <a:t>The Birth of the Five-Sigma Criterion</a:t>
            </a:r>
            <a:endParaRPr lang="en-US" sz="4600"/>
          </a:p>
        </p:txBody>
      </p:sp>
      <p:pic>
        <p:nvPicPr>
          <p:cNvPr id="129026" name="Picture 2" descr="http://eetd.lbl.gov/sites/all/files/content/fellowship/rosenfeld_portrai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1268760"/>
            <a:ext cx="3910779" cy="5040560"/>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p:cNvSpPr txBox="1"/>
          <p:nvPr/>
        </p:nvSpPr>
        <p:spPr>
          <a:xfrm>
            <a:off x="2866131" y="6381328"/>
            <a:ext cx="3544945" cy="369332"/>
          </a:xfrm>
          <a:prstGeom prst="rect">
            <a:avLst/>
          </a:prstGeom>
          <a:noFill/>
        </p:spPr>
        <p:txBody>
          <a:bodyPr wrap="none" rtlCol="0">
            <a:spAutoFit/>
          </a:bodyPr>
          <a:lstStyle/>
          <a:p>
            <a:r>
              <a:rPr lang="it-IT" i="1" smtClean="0">
                <a:solidFill>
                  <a:srgbClr val="FF0000"/>
                </a:solidFill>
              </a:rPr>
              <a:t>Arthur H. Rosenfeld (Univ. Berkeley)</a:t>
            </a:r>
            <a:endParaRPr lang="en-US" i="1">
              <a:solidFill>
                <a:srgbClr val="FF0000"/>
              </a:solidFill>
            </a:endParaRPr>
          </a:p>
        </p:txBody>
      </p:sp>
    </p:spTree>
    <p:extLst>
      <p:ext uri="{BB962C8B-B14F-4D97-AF65-F5344CB8AC3E}">
        <p14:creationId xmlns:p14="http://schemas.microsoft.com/office/powerpoint/2010/main" val="313536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0"/>
            <a:ext cx="8229600" cy="1143000"/>
          </a:xfrm>
        </p:spPr>
        <p:txBody>
          <a:bodyPr/>
          <a:lstStyle/>
          <a:p>
            <a:r>
              <a:rPr lang="it-IT" smtClean="0"/>
              <a:t>Far-Out Hadrons</a:t>
            </a:r>
            <a:endParaRPr lang="en-US"/>
          </a:p>
        </p:txBody>
      </p:sp>
      <p:sp>
        <p:nvSpPr>
          <p:cNvPr id="3" name="Segnaposto contenuto 2"/>
          <p:cNvSpPr>
            <a:spLocks noGrp="1"/>
          </p:cNvSpPr>
          <p:nvPr>
            <p:ph idx="1"/>
          </p:nvPr>
        </p:nvSpPr>
        <p:spPr>
          <a:xfrm>
            <a:off x="179512" y="1556792"/>
            <a:ext cx="8496944" cy="5112568"/>
          </a:xfrm>
        </p:spPr>
        <p:txBody>
          <a:bodyPr>
            <a:normAutofit fontScale="70000" lnSpcReduction="20000"/>
          </a:bodyPr>
          <a:lstStyle/>
          <a:p>
            <a:pPr marL="0" indent="0">
              <a:buNone/>
            </a:pPr>
            <a:r>
              <a:rPr lang="en-US" smtClean="0"/>
              <a:t>In 1968 Rosenfeld wrote a paper titled </a:t>
            </a:r>
            <a:r>
              <a:rPr lang="en-US" i="1" smtClean="0">
                <a:solidFill>
                  <a:srgbClr val="1BB52A"/>
                </a:solidFill>
              </a:rPr>
              <a:t>"Are There Any Far-out Mesons or Baryons?“</a:t>
            </a:r>
            <a:r>
              <a:rPr lang="en-US" smtClean="0"/>
              <a:t>, where he demonstrated that </a:t>
            </a:r>
            <a:r>
              <a:rPr lang="en-US" smtClean="0">
                <a:solidFill>
                  <a:srgbClr val="0070C0"/>
                </a:solidFill>
              </a:rPr>
              <a:t>the number of published claims of discovery of exotic particles </a:t>
            </a:r>
            <a:r>
              <a:rPr lang="en-US" b="1" smtClean="0">
                <a:solidFill>
                  <a:srgbClr val="0070C0"/>
                </a:solidFill>
              </a:rPr>
              <a:t>agreed with the number of statistical fluctuations </a:t>
            </a:r>
            <a:r>
              <a:rPr lang="en-US" smtClean="0">
                <a:solidFill>
                  <a:srgbClr val="0070C0"/>
                </a:solidFill>
              </a:rPr>
              <a:t>that one would expect in the analyzed datasets.</a:t>
            </a:r>
            <a:r>
              <a:rPr lang="en-US" smtClean="0"/>
              <a:t/>
            </a:r>
            <a:br>
              <a:rPr lang="en-US" smtClean="0"/>
            </a:br>
            <a:endParaRPr lang="en-US" smtClean="0"/>
          </a:p>
          <a:p>
            <a:endParaRPr lang="en-US" smtClean="0"/>
          </a:p>
          <a:p>
            <a:r>
              <a:rPr lang="en-US" smtClean="0"/>
              <a:t>The issue: </a:t>
            </a:r>
            <a:r>
              <a:rPr lang="en-US" smtClean="0">
                <a:solidFill>
                  <a:srgbClr val="FF0000"/>
                </a:solidFill>
              </a:rPr>
              <a:t>large trial factors </a:t>
            </a:r>
            <a:r>
              <a:rPr lang="en-US" smtClean="0"/>
              <a:t>coming into play due to the massive use of combinations of observed particles in deriving mass spectra containing potential resonances</a:t>
            </a:r>
          </a:p>
          <a:p>
            <a:pPr>
              <a:buNone/>
            </a:pPr>
            <a:r>
              <a:rPr lang="en-US" smtClean="0"/>
              <a:t>	</a:t>
            </a:r>
          </a:p>
          <a:p>
            <a:pPr lvl="1">
              <a:buNone/>
            </a:pPr>
            <a:r>
              <a:rPr lang="en-US" smtClean="0"/>
              <a:t>	</a:t>
            </a:r>
            <a:r>
              <a:rPr lang="en-US" i="1" smtClean="0">
                <a:solidFill>
                  <a:srgbClr val="1BB52A"/>
                </a:solidFill>
              </a:rPr>
              <a:t>“[...] This reasoning on multiplicities, extended to all combinations of all outgoing particles and to all countries, leads to an estimate of 35 million mass combinations calculated per year. How many histograms are plotted from these 35 million combinations? A glance through the journals shows that a typical mass histogram has about 2,500 entries, so </a:t>
            </a:r>
            <a:r>
              <a:rPr lang="en-US" i="1" u="sng" smtClean="0">
                <a:solidFill>
                  <a:srgbClr val="1BB52A"/>
                </a:solidFill>
              </a:rPr>
              <a:t>the number we were looking for, h is then 15,000 histograms per year </a:t>
            </a:r>
            <a:r>
              <a:rPr lang="en-US" i="1" smtClean="0">
                <a:solidFill>
                  <a:srgbClr val="1BB52A"/>
                </a:solidFill>
              </a:rPr>
              <a:t>[…]"</a:t>
            </a:r>
            <a:endParaRPr lang="en-US" i="1">
              <a:solidFill>
                <a:srgbClr val="1BB52A"/>
              </a:solidFill>
            </a:endParaRPr>
          </a:p>
        </p:txBody>
      </p:sp>
    </p:spTree>
    <p:extLst>
      <p:ext uri="{BB962C8B-B14F-4D97-AF65-F5344CB8AC3E}">
        <p14:creationId xmlns:p14="http://schemas.microsoft.com/office/powerpoint/2010/main" val="4068654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lstStyle/>
          <a:p>
            <a:r>
              <a:rPr lang="it-IT" smtClean="0"/>
              <a:t>More Rosenfeld</a:t>
            </a:r>
            <a:endParaRPr lang="en-US"/>
          </a:p>
        </p:txBody>
      </p:sp>
      <p:sp>
        <p:nvSpPr>
          <p:cNvPr id="3" name="Segnaposto contenuto 2"/>
          <p:cNvSpPr>
            <a:spLocks noGrp="1"/>
          </p:cNvSpPr>
          <p:nvPr>
            <p:ph idx="1"/>
          </p:nvPr>
        </p:nvSpPr>
        <p:spPr>
          <a:xfrm>
            <a:off x="35496" y="1052736"/>
            <a:ext cx="8964488" cy="5949280"/>
          </a:xfrm>
        </p:spPr>
        <p:txBody>
          <a:bodyPr>
            <a:normAutofit/>
          </a:bodyPr>
          <a:lstStyle/>
          <a:p>
            <a:pPr lvl="1">
              <a:buNone/>
            </a:pPr>
            <a:r>
              <a:rPr lang="en-US" sz="2000" i="1" smtClean="0">
                <a:solidFill>
                  <a:srgbClr val="1BB52A"/>
                </a:solidFill>
              </a:rPr>
              <a:t>“[...] </a:t>
            </a:r>
            <a:r>
              <a:rPr lang="en-US" sz="2000" i="1" dirty="0" smtClean="0">
                <a:solidFill>
                  <a:srgbClr val="1BB52A"/>
                </a:solidFill>
              </a:rPr>
              <a:t>Our typical 2,500 entry histogram seems to average 40 bins</a:t>
            </a:r>
            <a:r>
              <a:rPr lang="en-US" sz="2000" i="1" smtClean="0">
                <a:solidFill>
                  <a:srgbClr val="1BB52A"/>
                </a:solidFill>
              </a:rPr>
              <a:t>. This means </a:t>
            </a:r>
            <a:r>
              <a:rPr lang="en-US" sz="2000" i="1" dirty="0" smtClean="0">
                <a:solidFill>
                  <a:srgbClr val="1BB52A"/>
                </a:solidFill>
              </a:rPr>
              <a:t>that therein a physicist could observe 40 different fluctuations one bin wide, 39 two bins wide, 38 three bins </a:t>
            </a:r>
            <a:r>
              <a:rPr lang="en-US" sz="2000" i="1" smtClean="0">
                <a:solidFill>
                  <a:srgbClr val="1BB52A"/>
                </a:solidFill>
              </a:rPr>
              <a:t>wide...”</a:t>
            </a:r>
            <a:endParaRPr lang="en-US" sz="2000" dirty="0" smtClean="0"/>
          </a:p>
          <a:p>
            <a:pPr>
              <a:buNone/>
            </a:pPr>
            <a:r>
              <a:rPr lang="it-IT" sz="2000" smtClean="0"/>
              <a:t>	</a:t>
            </a:r>
            <a:r>
              <a:rPr lang="en-US" sz="2000" i="1" smtClean="0">
                <a:solidFill>
                  <a:srgbClr val="1BB52A"/>
                </a:solidFill>
              </a:rPr>
              <a:t>“[...] I </a:t>
            </a:r>
            <a:r>
              <a:rPr lang="en-US" sz="2000" i="1" dirty="0" smtClean="0">
                <a:solidFill>
                  <a:srgbClr val="1BB52A"/>
                </a:solidFill>
              </a:rPr>
              <a:t>conclude that </a:t>
            </a:r>
            <a:r>
              <a:rPr lang="en-US" sz="2000" i="1" u="sng" dirty="0" smtClean="0">
                <a:solidFill>
                  <a:srgbClr val="1BB52A"/>
                </a:solidFill>
              </a:rPr>
              <a:t>each of our 150,000 annual histograms is capable of generating somewhere between 10 and 100 deceptive </a:t>
            </a:r>
            <a:r>
              <a:rPr lang="en-US" sz="2000" i="1" u="sng" smtClean="0">
                <a:solidFill>
                  <a:srgbClr val="1BB52A"/>
                </a:solidFill>
              </a:rPr>
              <a:t>upward fluctuations</a:t>
            </a:r>
            <a:r>
              <a:rPr lang="en-US" sz="2000" i="1" smtClean="0">
                <a:solidFill>
                  <a:srgbClr val="1BB52A"/>
                </a:solidFill>
              </a:rPr>
              <a:t>”.</a:t>
            </a:r>
          </a:p>
          <a:p>
            <a:pPr>
              <a:buNone/>
            </a:pPr>
            <a:endParaRPr lang="it-IT" sz="2000" smtClean="0"/>
          </a:p>
          <a:p>
            <a:pPr>
              <a:buNone/>
            </a:pPr>
            <a:r>
              <a:rPr lang="it-IT" sz="2000" dirty="0" smtClean="0"/>
              <a:t>	</a:t>
            </a:r>
            <a:r>
              <a:rPr lang="it-IT" sz="2400" dirty="0" err="1" smtClean="0"/>
              <a:t>That</a:t>
            </a:r>
            <a:r>
              <a:rPr lang="it-IT" sz="2400" dirty="0" smtClean="0"/>
              <a:t> </a:t>
            </a:r>
            <a:r>
              <a:rPr lang="it-IT" sz="2400" dirty="0" err="1" smtClean="0"/>
              <a:t>was</a:t>
            </a:r>
            <a:r>
              <a:rPr lang="it-IT" sz="2400" dirty="0" smtClean="0"/>
              <a:t> </a:t>
            </a:r>
            <a:r>
              <a:rPr lang="it-IT" sz="2400" dirty="0" err="1" smtClean="0"/>
              <a:t>indeed</a:t>
            </a:r>
            <a:r>
              <a:rPr lang="it-IT" sz="2400" dirty="0" smtClean="0"/>
              <a:t> </a:t>
            </a:r>
            <a:r>
              <a:rPr lang="it-IT" sz="2400" smtClean="0"/>
              <a:t>a problem ! Rosenfeld </a:t>
            </a:r>
            <a:r>
              <a:rPr lang="it-IT" sz="2400" err="1" smtClean="0"/>
              <a:t>concluded</a:t>
            </a:r>
            <a:r>
              <a:rPr lang="it-IT" sz="2400" smtClean="0"/>
              <a:t>:</a:t>
            </a:r>
            <a:endParaRPr lang="it-IT" sz="2400" dirty="0" smtClean="0"/>
          </a:p>
          <a:p>
            <a:pPr>
              <a:buNone/>
            </a:pPr>
            <a:endParaRPr lang="it-IT" sz="2000" smtClean="0"/>
          </a:p>
          <a:p>
            <a:pPr>
              <a:buNone/>
            </a:pPr>
            <a:r>
              <a:rPr lang="it-IT" sz="2000" smtClean="0"/>
              <a:t>	</a:t>
            </a:r>
            <a:r>
              <a:rPr lang="it-IT" sz="2000" i="1" smtClean="0">
                <a:solidFill>
                  <a:srgbClr val="1BB52A"/>
                </a:solidFill>
              </a:rPr>
              <a:t>“</a:t>
            </a:r>
            <a:r>
              <a:rPr lang="en-US" sz="2000" i="1" smtClean="0">
                <a:solidFill>
                  <a:srgbClr val="1BB52A"/>
                </a:solidFill>
              </a:rPr>
              <a:t>[...] </a:t>
            </a:r>
            <a:r>
              <a:rPr lang="it-IT" sz="2000" i="1" smtClean="0">
                <a:solidFill>
                  <a:srgbClr val="1BB52A"/>
                </a:solidFill>
              </a:rPr>
              <a:t>To </a:t>
            </a:r>
            <a:r>
              <a:rPr lang="it-IT" sz="2000" i="1" dirty="0" smtClean="0">
                <a:solidFill>
                  <a:srgbClr val="1BB52A"/>
                </a:solidFill>
              </a:rPr>
              <a:t>the </a:t>
            </a:r>
            <a:r>
              <a:rPr lang="it-IT" sz="2000" i="1" dirty="0" err="1" smtClean="0">
                <a:solidFill>
                  <a:srgbClr val="1BB52A"/>
                </a:solidFill>
              </a:rPr>
              <a:t>theorist</a:t>
            </a:r>
            <a:r>
              <a:rPr lang="it-IT" sz="2000" i="1" dirty="0" smtClean="0">
                <a:solidFill>
                  <a:srgbClr val="1BB52A"/>
                </a:solidFill>
              </a:rPr>
              <a:t> or </a:t>
            </a:r>
            <a:r>
              <a:rPr lang="it-IT" sz="2000" i="1" dirty="0" err="1" smtClean="0">
                <a:solidFill>
                  <a:srgbClr val="1BB52A"/>
                </a:solidFill>
              </a:rPr>
              <a:t>phenomenologist</a:t>
            </a:r>
            <a:r>
              <a:rPr lang="it-IT" sz="2000" i="1" dirty="0" smtClean="0">
                <a:solidFill>
                  <a:srgbClr val="1BB52A"/>
                </a:solidFill>
              </a:rPr>
              <a:t> the moral </a:t>
            </a:r>
            <a:r>
              <a:rPr lang="it-IT" sz="2000" i="1" dirty="0" err="1" smtClean="0">
                <a:solidFill>
                  <a:srgbClr val="1BB52A"/>
                </a:solidFill>
              </a:rPr>
              <a:t>is</a:t>
            </a:r>
            <a:r>
              <a:rPr lang="it-IT" sz="2000" i="1" dirty="0" smtClean="0">
                <a:solidFill>
                  <a:srgbClr val="1BB52A"/>
                </a:solidFill>
              </a:rPr>
              <a:t> </a:t>
            </a:r>
            <a:r>
              <a:rPr lang="it-IT" sz="2000" i="1" dirty="0" err="1" smtClean="0">
                <a:solidFill>
                  <a:srgbClr val="1BB52A"/>
                </a:solidFill>
              </a:rPr>
              <a:t>simple</a:t>
            </a:r>
            <a:r>
              <a:rPr lang="it-IT" sz="2000" i="1" dirty="0" smtClean="0">
                <a:solidFill>
                  <a:srgbClr val="1BB52A"/>
                </a:solidFill>
              </a:rPr>
              <a:t>: </a:t>
            </a:r>
            <a:r>
              <a:rPr lang="it-IT" sz="2000" b="1" i="1" dirty="0" err="1" smtClean="0">
                <a:solidFill>
                  <a:srgbClr val="1BB52A"/>
                </a:solidFill>
              </a:rPr>
              <a:t>wait</a:t>
            </a:r>
            <a:r>
              <a:rPr lang="it-IT" sz="2000" b="1" i="1" dirty="0" smtClean="0">
                <a:solidFill>
                  <a:srgbClr val="1BB52A"/>
                </a:solidFill>
              </a:rPr>
              <a:t> for </a:t>
            </a:r>
            <a:r>
              <a:rPr lang="it-IT" sz="2000" b="1" i="1" dirty="0" err="1" smtClean="0">
                <a:solidFill>
                  <a:srgbClr val="1BB52A"/>
                </a:solidFill>
              </a:rPr>
              <a:t>nearly</a:t>
            </a:r>
            <a:r>
              <a:rPr lang="it-IT" sz="2000" b="1" i="1" dirty="0" smtClean="0">
                <a:solidFill>
                  <a:srgbClr val="1BB52A"/>
                </a:solidFill>
              </a:rPr>
              <a:t> 5</a:t>
            </a:r>
            <a:r>
              <a:rPr lang="el-GR" sz="2000" b="1" i="1" dirty="0" smtClean="0">
                <a:solidFill>
                  <a:srgbClr val="1BB52A"/>
                </a:solidFill>
              </a:rPr>
              <a:t>σ</a:t>
            </a:r>
            <a:r>
              <a:rPr lang="it-IT" sz="2000" b="1" i="1" dirty="0" smtClean="0">
                <a:solidFill>
                  <a:srgbClr val="1BB52A"/>
                </a:solidFill>
              </a:rPr>
              <a:t> </a:t>
            </a:r>
            <a:r>
              <a:rPr lang="it-IT" sz="2000" b="1" i="1" dirty="0" err="1" smtClean="0">
                <a:solidFill>
                  <a:srgbClr val="1BB52A"/>
                </a:solidFill>
              </a:rPr>
              <a:t>effects</a:t>
            </a:r>
            <a:r>
              <a:rPr lang="it-IT" sz="2000" i="1" smtClean="0">
                <a:solidFill>
                  <a:srgbClr val="1BB52A"/>
                </a:solidFill>
              </a:rPr>
              <a:t>. For </a:t>
            </a:r>
            <a:r>
              <a:rPr lang="it-IT" sz="2000" i="1" dirty="0" smtClean="0">
                <a:solidFill>
                  <a:srgbClr val="1BB52A"/>
                </a:solidFill>
              </a:rPr>
              <a:t>the </a:t>
            </a:r>
            <a:r>
              <a:rPr lang="it-IT" sz="2000" i="1" dirty="0" err="1" smtClean="0">
                <a:solidFill>
                  <a:srgbClr val="1BB52A"/>
                </a:solidFill>
              </a:rPr>
              <a:t>experimental</a:t>
            </a:r>
            <a:r>
              <a:rPr lang="it-IT" sz="2000" i="1" dirty="0" smtClean="0">
                <a:solidFill>
                  <a:srgbClr val="1BB52A"/>
                </a:solidFill>
              </a:rPr>
              <a:t> </a:t>
            </a:r>
            <a:r>
              <a:rPr lang="it-IT" sz="2000" i="1" dirty="0" err="1" smtClean="0">
                <a:solidFill>
                  <a:srgbClr val="1BB52A"/>
                </a:solidFill>
              </a:rPr>
              <a:t>group</a:t>
            </a:r>
            <a:r>
              <a:rPr lang="it-IT" sz="2000" i="1" dirty="0" smtClean="0">
                <a:solidFill>
                  <a:srgbClr val="1BB52A"/>
                </a:solidFill>
              </a:rPr>
              <a:t> </a:t>
            </a:r>
            <a:r>
              <a:rPr lang="it-IT" sz="2000" i="1" dirty="0" err="1" smtClean="0">
                <a:solidFill>
                  <a:srgbClr val="1BB52A"/>
                </a:solidFill>
              </a:rPr>
              <a:t>who</a:t>
            </a:r>
            <a:r>
              <a:rPr lang="it-IT" sz="2000" i="1" dirty="0" smtClean="0">
                <a:solidFill>
                  <a:srgbClr val="1BB52A"/>
                </a:solidFill>
              </a:rPr>
              <a:t> </a:t>
            </a:r>
            <a:r>
              <a:rPr lang="it-IT" sz="2000" i="1" dirty="0" err="1" smtClean="0">
                <a:solidFill>
                  <a:srgbClr val="1BB52A"/>
                </a:solidFill>
              </a:rPr>
              <a:t>has</a:t>
            </a:r>
            <a:r>
              <a:rPr lang="it-IT" sz="2000" i="1" dirty="0" smtClean="0">
                <a:solidFill>
                  <a:srgbClr val="1BB52A"/>
                </a:solidFill>
              </a:rPr>
              <a:t> </a:t>
            </a:r>
            <a:r>
              <a:rPr lang="it-IT" sz="2000" i="1" dirty="0" err="1" smtClean="0">
                <a:solidFill>
                  <a:srgbClr val="1BB52A"/>
                </a:solidFill>
              </a:rPr>
              <a:t>spent</a:t>
            </a:r>
            <a:r>
              <a:rPr lang="it-IT" sz="2000" i="1" dirty="0" smtClean="0">
                <a:solidFill>
                  <a:srgbClr val="1BB52A"/>
                </a:solidFill>
              </a:rPr>
              <a:t> a </a:t>
            </a:r>
            <a:r>
              <a:rPr lang="it-IT" sz="2000" i="1" dirty="0" err="1" smtClean="0">
                <a:solidFill>
                  <a:srgbClr val="1BB52A"/>
                </a:solidFill>
              </a:rPr>
              <a:t>year</a:t>
            </a:r>
            <a:r>
              <a:rPr lang="it-IT" sz="2000" i="1" dirty="0" smtClean="0">
                <a:solidFill>
                  <a:srgbClr val="1BB52A"/>
                </a:solidFill>
              </a:rPr>
              <a:t> of </a:t>
            </a:r>
            <a:r>
              <a:rPr lang="it-IT" sz="2000" i="1" dirty="0" err="1" smtClean="0">
                <a:solidFill>
                  <a:srgbClr val="1BB52A"/>
                </a:solidFill>
              </a:rPr>
              <a:t>their</a:t>
            </a:r>
            <a:r>
              <a:rPr lang="it-IT" sz="2000" i="1" dirty="0" smtClean="0">
                <a:solidFill>
                  <a:srgbClr val="1BB52A"/>
                </a:solidFill>
              </a:rPr>
              <a:t> </a:t>
            </a:r>
            <a:r>
              <a:rPr lang="it-IT" sz="2000" i="1" smtClean="0">
                <a:solidFill>
                  <a:srgbClr val="1BB52A"/>
                </a:solidFill>
              </a:rPr>
              <a:t>time and perhaps </a:t>
            </a:r>
            <a:r>
              <a:rPr lang="it-IT" sz="2000" i="1" dirty="0" smtClean="0">
                <a:solidFill>
                  <a:srgbClr val="1BB52A"/>
                </a:solidFill>
              </a:rPr>
              <a:t>a </a:t>
            </a:r>
            <a:r>
              <a:rPr lang="it-IT" sz="2000" i="1" err="1" smtClean="0">
                <a:solidFill>
                  <a:srgbClr val="1BB52A"/>
                </a:solidFill>
              </a:rPr>
              <a:t>million</a:t>
            </a:r>
            <a:r>
              <a:rPr lang="it-IT" sz="2000" i="1" smtClean="0">
                <a:solidFill>
                  <a:srgbClr val="1BB52A"/>
                </a:solidFill>
              </a:rPr>
              <a:t> dollars</a:t>
            </a:r>
            <a:r>
              <a:rPr lang="it-IT" sz="2000" i="1" dirty="0" smtClean="0">
                <a:solidFill>
                  <a:srgbClr val="1BB52A"/>
                </a:solidFill>
              </a:rPr>
              <a:t>, the </a:t>
            </a:r>
            <a:r>
              <a:rPr lang="it-IT" sz="2000" i="1" dirty="0" err="1" smtClean="0">
                <a:solidFill>
                  <a:srgbClr val="1BB52A"/>
                </a:solidFill>
              </a:rPr>
              <a:t>problem</a:t>
            </a:r>
            <a:r>
              <a:rPr lang="it-IT" sz="2000" i="1" dirty="0" smtClean="0">
                <a:solidFill>
                  <a:srgbClr val="1BB52A"/>
                </a:solidFill>
              </a:rPr>
              <a:t> </a:t>
            </a:r>
            <a:r>
              <a:rPr lang="it-IT" sz="2000" i="1" dirty="0" err="1" smtClean="0">
                <a:solidFill>
                  <a:srgbClr val="1BB52A"/>
                </a:solidFill>
              </a:rPr>
              <a:t>is</a:t>
            </a:r>
            <a:r>
              <a:rPr lang="it-IT" sz="2000" i="1" dirty="0" smtClean="0">
                <a:solidFill>
                  <a:srgbClr val="1BB52A"/>
                </a:solidFill>
              </a:rPr>
              <a:t> </a:t>
            </a:r>
            <a:r>
              <a:rPr lang="it-IT" sz="2000" i="1" dirty="0" err="1" smtClean="0">
                <a:solidFill>
                  <a:srgbClr val="1BB52A"/>
                </a:solidFill>
              </a:rPr>
              <a:t>harder</a:t>
            </a:r>
            <a:r>
              <a:rPr lang="it-IT" sz="2000" i="1" dirty="0" smtClean="0">
                <a:solidFill>
                  <a:srgbClr val="1BB52A"/>
                </a:solidFill>
              </a:rPr>
              <a:t>... go </a:t>
            </a:r>
            <a:r>
              <a:rPr lang="it-IT" sz="2000" i="1" dirty="0" err="1" smtClean="0">
                <a:solidFill>
                  <a:srgbClr val="1BB52A"/>
                </a:solidFill>
              </a:rPr>
              <a:t>ahead</a:t>
            </a:r>
            <a:r>
              <a:rPr lang="it-IT" sz="2000" i="1" dirty="0" smtClean="0">
                <a:solidFill>
                  <a:srgbClr val="1BB52A"/>
                </a:solidFill>
              </a:rPr>
              <a:t> and </a:t>
            </a:r>
            <a:r>
              <a:rPr lang="it-IT" sz="2000" i="1" dirty="0" err="1" smtClean="0">
                <a:solidFill>
                  <a:srgbClr val="1BB52A"/>
                </a:solidFill>
              </a:rPr>
              <a:t>publish</a:t>
            </a:r>
            <a:r>
              <a:rPr lang="it-IT" sz="2000" i="1" dirty="0" smtClean="0">
                <a:solidFill>
                  <a:srgbClr val="1BB52A"/>
                </a:solidFill>
              </a:rPr>
              <a:t>... </a:t>
            </a:r>
            <a:r>
              <a:rPr lang="it-IT" sz="2000" i="1" dirty="0" err="1" smtClean="0">
                <a:solidFill>
                  <a:srgbClr val="1BB52A"/>
                </a:solidFill>
              </a:rPr>
              <a:t>but</a:t>
            </a:r>
            <a:r>
              <a:rPr lang="it-IT" sz="2000" i="1" dirty="0" smtClean="0">
                <a:solidFill>
                  <a:srgbClr val="1BB52A"/>
                </a:solidFill>
              </a:rPr>
              <a:t> </a:t>
            </a:r>
            <a:r>
              <a:rPr lang="it-IT" sz="2000" i="1" dirty="0" err="1" smtClean="0">
                <a:solidFill>
                  <a:srgbClr val="1BB52A"/>
                </a:solidFill>
              </a:rPr>
              <a:t>they</a:t>
            </a:r>
            <a:r>
              <a:rPr lang="it-IT" sz="2000" i="1" dirty="0" smtClean="0">
                <a:solidFill>
                  <a:srgbClr val="1BB52A"/>
                </a:solidFill>
              </a:rPr>
              <a:t> </a:t>
            </a:r>
            <a:r>
              <a:rPr lang="it-IT" sz="2000" i="1" dirty="0" err="1" smtClean="0">
                <a:solidFill>
                  <a:srgbClr val="1BB52A"/>
                </a:solidFill>
              </a:rPr>
              <a:t>should</a:t>
            </a:r>
            <a:r>
              <a:rPr lang="it-IT" sz="2000" i="1" dirty="0" smtClean="0">
                <a:solidFill>
                  <a:srgbClr val="1BB52A"/>
                </a:solidFill>
              </a:rPr>
              <a:t> </a:t>
            </a:r>
            <a:r>
              <a:rPr lang="it-IT" sz="2000" i="1" dirty="0" err="1" smtClean="0">
                <a:solidFill>
                  <a:srgbClr val="1BB52A"/>
                </a:solidFill>
              </a:rPr>
              <a:t>realize</a:t>
            </a:r>
            <a:r>
              <a:rPr lang="it-IT" sz="2000" i="1" dirty="0" smtClean="0">
                <a:solidFill>
                  <a:srgbClr val="1BB52A"/>
                </a:solidFill>
              </a:rPr>
              <a:t> </a:t>
            </a:r>
            <a:r>
              <a:rPr lang="it-IT" sz="2000" i="1" err="1" smtClean="0">
                <a:solidFill>
                  <a:srgbClr val="1BB52A"/>
                </a:solidFill>
              </a:rPr>
              <a:t>that</a:t>
            </a:r>
            <a:r>
              <a:rPr lang="it-IT" sz="2000" i="1" smtClean="0">
                <a:solidFill>
                  <a:srgbClr val="1BB52A"/>
                </a:solidFill>
              </a:rPr>
              <a:t> </a:t>
            </a:r>
            <a:r>
              <a:rPr lang="it-IT" sz="2000" i="1" u="sng" smtClean="0">
                <a:solidFill>
                  <a:srgbClr val="1BB52A"/>
                </a:solidFill>
              </a:rPr>
              <a:t>any </a:t>
            </a:r>
            <a:r>
              <a:rPr lang="it-IT" sz="2000" i="1" u="sng" dirty="0" err="1" smtClean="0">
                <a:solidFill>
                  <a:srgbClr val="1BB52A"/>
                </a:solidFill>
              </a:rPr>
              <a:t>bump</a:t>
            </a:r>
            <a:r>
              <a:rPr lang="it-IT" sz="2000" i="1" u="sng" dirty="0" smtClean="0">
                <a:solidFill>
                  <a:srgbClr val="1BB52A"/>
                </a:solidFill>
              </a:rPr>
              <a:t> </a:t>
            </a:r>
            <a:r>
              <a:rPr lang="it-IT" sz="2000" i="1" u="sng" dirty="0" err="1" smtClean="0">
                <a:solidFill>
                  <a:srgbClr val="1BB52A"/>
                </a:solidFill>
              </a:rPr>
              <a:t>less</a:t>
            </a:r>
            <a:r>
              <a:rPr lang="it-IT" sz="2000" i="1" u="sng" dirty="0" smtClean="0">
                <a:solidFill>
                  <a:srgbClr val="1BB52A"/>
                </a:solidFill>
              </a:rPr>
              <a:t> </a:t>
            </a:r>
            <a:r>
              <a:rPr lang="it-IT" sz="2000" i="1" u="sng" dirty="0" err="1" smtClean="0">
                <a:solidFill>
                  <a:srgbClr val="1BB52A"/>
                </a:solidFill>
              </a:rPr>
              <a:t>than</a:t>
            </a:r>
            <a:r>
              <a:rPr lang="it-IT" sz="2000" i="1" u="sng" dirty="0" smtClean="0">
                <a:solidFill>
                  <a:srgbClr val="1BB52A"/>
                </a:solidFill>
              </a:rPr>
              <a:t> </a:t>
            </a:r>
            <a:r>
              <a:rPr lang="it-IT" sz="2000" i="1" u="sng" dirty="0" err="1" smtClean="0">
                <a:solidFill>
                  <a:srgbClr val="1BB52A"/>
                </a:solidFill>
              </a:rPr>
              <a:t>about</a:t>
            </a:r>
            <a:r>
              <a:rPr lang="it-IT" sz="2000" i="1" u="sng" dirty="0" smtClean="0">
                <a:solidFill>
                  <a:srgbClr val="1BB52A"/>
                </a:solidFill>
              </a:rPr>
              <a:t> 5</a:t>
            </a:r>
            <a:r>
              <a:rPr lang="el-GR" sz="2000" i="1" u="sng" dirty="0" smtClean="0">
                <a:solidFill>
                  <a:srgbClr val="1BB52A"/>
                </a:solidFill>
              </a:rPr>
              <a:t>σ</a:t>
            </a:r>
            <a:r>
              <a:rPr lang="it-IT" sz="2000" i="1" u="sng" dirty="0" smtClean="0">
                <a:solidFill>
                  <a:srgbClr val="1BB52A"/>
                </a:solidFill>
              </a:rPr>
              <a:t> </a:t>
            </a:r>
            <a:r>
              <a:rPr lang="it-IT" sz="2000" b="1" i="1" u="sng" dirty="0" err="1" smtClean="0">
                <a:solidFill>
                  <a:srgbClr val="1BB52A"/>
                </a:solidFill>
              </a:rPr>
              <a:t>calls</a:t>
            </a:r>
            <a:r>
              <a:rPr lang="it-IT" sz="2000" b="1" i="1" u="sng" dirty="0" smtClean="0">
                <a:solidFill>
                  <a:srgbClr val="1BB52A"/>
                </a:solidFill>
              </a:rPr>
              <a:t> for a </a:t>
            </a:r>
            <a:r>
              <a:rPr lang="it-IT" sz="2000" b="1" i="1" u="sng" dirty="0" err="1" smtClean="0">
                <a:solidFill>
                  <a:srgbClr val="1BB52A"/>
                </a:solidFill>
              </a:rPr>
              <a:t>repeat</a:t>
            </a:r>
            <a:r>
              <a:rPr lang="it-IT" sz="2000" b="1" i="1" u="sng" dirty="0" smtClean="0">
                <a:solidFill>
                  <a:srgbClr val="1BB52A"/>
                </a:solidFill>
              </a:rPr>
              <a:t> of the </a:t>
            </a:r>
            <a:r>
              <a:rPr lang="it-IT" sz="2000" b="1" i="1" u="sng" dirty="0" err="1" smtClean="0">
                <a:solidFill>
                  <a:srgbClr val="1BB52A"/>
                </a:solidFill>
              </a:rPr>
              <a:t>experiment</a:t>
            </a:r>
            <a:r>
              <a:rPr lang="it-IT" sz="2000" b="1" i="1" dirty="0" smtClean="0">
                <a:solidFill>
                  <a:srgbClr val="1BB52A"/>
                </a:solidFill>
              </a:rPr>
              <a:t>.</a:t>
            </a:r>
            <a:r>
              <a:rPr lang="it-IT" sz="2000" i="1" dirty="0" smtClean="0">
                <a:solidFill>
                  <a:srgbClr val="1BB52A"/>
                </a:solidFill>
              </a:rPr>
              <a:t>”</a:t>
            </a:r>
          </a:p>
          <a:p>
            <a:pPr>
              <a:buNone/>
            </a:pPr>
            <a:endParaRPr lang="it-IT" sz="2000" dirty="0" smtClean="0"/>
          </a:p>
          <a:p>
            <a:pPr lvl="1">
              <a:buNone/>
            </a:pPr>
            <a:r>
              <a:rPr lang="it-IT" sz="2000" smtClean="0"/>
              <a:t>	</a:t>
            </a:r>
            <a:r>
              <a:rPr lang="it-IT" sz="2000" smtClean="0">
                <a:solidFill>
                  <a:srgbClr val="FF0000"/>
                </a:solidFill>
              </a:rPr>
              <a:t>The </a:t>
            </a:r>
            <a:r>
              <a:rPr lang="it-IT" sz="2000">
                <a:solidFill>
                  <a:srgbClr val="FF0000"/>
                </a:solidFill>
              </a:rPr>
              <a:t>5-sigma criterion, born in 1968, was not immediately accepted. It played a crucial role over 25 </a:t>
            </a:r>
            <a:r>
              <a:rPr lang="it-IT" sz="2000">
                <a:solidFill>
                  <a:srgbClr val="FF0000"/>
                </a:solidFill>
              </a:rPr>
              <a:t>years </a:t>
            </a:r>
            <a:r>
              <a:rPr lang="it-IT" sz="2000" smtClean="0">
                <a:solidFill>
                  <a:srgbClr val="FF0000"/>
                </a:solidFill>
              </a:rPr>
              <a:t>later, as we will see below</a:t>
            </a:r>
            <a:endParaRPr lang="it-IT" sz="2600" dirty="0" smtClean="0">
              <a:solidFill>
                <a:srgbClr val="FF0000"/>
              </a:solidFill>
            </a:endParaRPr>
          </a:p>
          <a:p>
            <a:pPr lvl="1">
              <a:buNone/>
            </a:pPr>
            <a:endParaRPr lang="en-US" dirty="0"/>
          </a:p>
        </p:txBody>
      </p:sp>
    </p:spTree>
    <p:extLst>
      <p:ext uri="{BB962C8B-B14F-4D97-AF65-F5344CB8AC3E}">
        <p14:creationId xmlns:p14="http://schemas.microsoft.com/office/powerpoint/2010/main" val="2674931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 calcmode="lin" valueType="num">
                                      <p:cBhvr additive="base">
                                        <p:cTn id="1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16632"/>
            <a:ext cx="8229600" cy="1143000"/>
          </a:xfrm>
        </p:spPr>
        <p:txBody>
          <a:bodyPr/>
          <a:lstStyle/>
          <a:p>
            <a:r>
              <a:rPr lang="it-IT" smtClean="0"/>
              <a:t>A notable experiment</a:t>
            </a:r>
            <a:endParaRPr lang="en-US"/>
          </a:p>
        </p:txBody>
      </p:sp>
      <p:sp>
        <p:nvSpPr>
          <p:cNvPr id="3" name="Segnaposto contenuto 2"/>
          <p:cNvSpPr>
            <a:spLocks noGrp="1"/>
          </p:cNvSpPr>
          <p:nvPr>
            <p:ph idx="1"/>
          </p:nvPr>
        </p:nvSpPr>
        <p:spPr>
          <a:xfrm>
            <a:off x="457200" y="1340768"/>
            <a:ext cx="8507288" cy="3052935"/>
          </a:xfrm>
        </p:spPr>
        <p:txBody>
          <a:bodyPr>
            <a:normAutofit fontScale="62500" lnSpcReduction="20000"/>
          </a:bodyPr>
          <a:lstStyle/>
          <a:p>
            <a:pPr marL="0" indent="0">
              <a:buNone/>
            </a:pPr>
            <a:r>
              <a:rPr lang="it-IT" smtClean="0"/>
              <a:t>At the AGS, 30-GeV protons were seen to produce muons in beam dump interactions, which were believed to come from W boson decays. However, </a:t>
            </a:r>
            <a:r>
              <a:rPr lang="en-US" smtClean="0"/>
              <a:t>Y</a:t>
            </a:r>
            <a:r>
              <a:rPr lang="en-US"/>
              <a:t>. Yamaguchi (1966) and L. Okun (</a:t>
            </a:r>
            <a:r>
              <a:rPr lang="en-US"/>
              <a:t>1966</a:t>
            </a:r>
            <a:r>
              <a:rPr lang="en-US" smtClean="0"/>
              <a:t>) pointed out they could be the result of virtual photon interactions</a:t>
            </a:r>
          </a:p>
          <a:p>
            <a:pPr marL="0" indent="0">
              <a:buNone/>
            </a:pPr>
            <a:endParaRPr lang="it-IT" smtClean="0"/>
          </a:p>
          <a:p>
            <a:pPr marL="0" indent="0">
              <a:buNone/>
            </a:pPr>
            <a:r>
              <a:rPr lang="it-IT" smtClean="0"/>
              <a:t>So Lederman</a:t>
            </a:r>
            <a:r>
              <a:rPr lang="it-IT" smtClean="0"/>
              <a:t>, Limon, Christenson, and Zavattini in </a:t>
            </a:r>
            <a:r>
              <a:rPr lang="it-IT" smtClean="0"/>
              <a:t>1967-69 </a:t>
            </a:r>
            <a:r>
              <a:rPr lang="it-IT" smtClean="0"/>
              <a:t>study proton-Uranium collisions in search of muon </a:t>
            </a:r>
            <a:r>
              <a:rPr lang="it-IT" smtClean="0"/>
              <a:t>pairs, to understand the properties of virtual photon production of lepton pairs and to </a:t>
            </a:r>
            <a:r>
              <a:rPr lang="it-IT" smtClean="0">
                <a:solidFill>
                  <a:srgbClr val="FF0000"/>
                </a:solidFill>
              </a:rPr>
              <a:t>see if the expected smooth spectrum is interrupted by vector meson resonances</a:t>
            </a:r>
          </a:p>
          <a:p>
            <a:pPr marL="0" indent="0">
              <a:buNone/>
            </a:pPr>
            <a:endParaRPr lang="it-IT" smtClean="0"/>
          </a:p>
          <a:p>
            <a:pPr marL="0" indent="0">
              <a:buNone/>
            </a:pPr>
            <a:r>
              <a:rPr lang="it-IT" smtClean="0"/>
              <a:t>Alas, their spectrometer </a:t>
            </a:r>
            <a:r>
              <a:rPr lang="it-IT" smtClean="0">
                <a:solidFill>
                  <a:srgbClr val="FF0000"/>
                </a:solidFill>
              </a:rPr>
              <a:t>measures the muon momenta by range </a:t>
            </a:r>
            <a:r>
              <a:rPr lang="it-IT" smtClean="0"/>
              <a:t>in steel...</a:t>
            </a:r>
            <a:endParaRPr lang="en-US"/>
          </a:p>
        </p:txBody>
      </p:sp>
      <p:pic>
        <p:nvPicPr>
          <p:cNvPr id="5122" name="Picture 2" descr="https://history.fnal.gov/GoldenBooks/pictures/lederman_pic11_b.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4566806"/>
            <a:ext cx="5256584" cy="23128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543057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6713</TotalTime>
  <Words>3102</Words>
  <Application>Microsoft Office PowerPoint</Application>
  <PresentationFormat>Presentazione su schermo (4:3)</PresentationFormat>
  <Paragraphs>303</Paragraphs>
  <Slides>31</Slides>
  <Notes>0</Notes>
  <HiddenSlides>0</HiddenSlides>
  <MMClips>0</MMClips>
  <ScaleCrop>false</ScaleCrop>
  <HeadingPairs>
    <vt:vector size="6" baseType="variant">
      <vt:variant>
        <vt:lpstr>Tema</vt:lpstr>
      </vt:variant>
      <vt:variant>
        <vt:i4>1</vt:i4>
      </vt:variant>
      <vt:variant>
        <vt:lpstr>Server OLE incorporati</vt:lpstr>
      </vt:variant>
      <vt:variant>
        <vt:i4>2</vt:i4>
      </vt:variant>
      <vt:variant>
        <vt:lpstr>Titoli diapositive</vt:lpstr>
      </vt:variant>
      <vt:variant>
        <vt:i4>31</vt:i4>
      </vt:variant>
    </vt:vector>
  </HeadingPairs>
  <TitlesOfParts>
    <vt:vector size="34" baseType="lpstr">
      <vt:lpstr>Tema di Office</vt:lpstr>
      <vt:lpstr>Equazione</vt:lpstr>
      <vt:lpstr>Microsoft Equation 3.0</vt:lpstr>
      <vt:lpstr>From SU(3) to 3 quark families:  completing the picture of matter constituents</vt:lpstr>
      <vt:lpstr>Prologue</vt:lpstr>
      <vt:lpstr>Presentazione standard di PowerPoint</vt:lpstr>
      <vt:lpstr>The Compound Poisson distribution</vt:lpstr>
      <vt:lpstr>Significance of the observation</vt:lpstr>
      <vt:lpstr>The Birth of the Five-Sigma Criterion</vt:lpstr>
      <vt:lpstr>Far-Out Hadrons</vt:lpstr>
      <vt:lpstr>More Rosenfeld</vt:lpstr>
      <vt:lpstr>A notable experiment</vt:lpstr>
      <vt:lpstr>Lederman's Shoulder</vt:lpstr>
      <vt:lpstr>Toward charm</vt:lpstr>
      <vt:lpstr>More than three?</vt:lpstr>
      <vt:lpstr>K decays</vt:lpstr>
      <vt:lpstr>Charged current universality</vt:lpstr>
      <vt:lpstr> The Cabibbo angle</vt:lpstr>
      <vt:lpstr>The GIM mechanism</vt:lpstr>
      <vt:lpstr>A Colour Note</vt:lpstr>
      <vt:lpstr>The charm discovery</vt:lpstr>
      <vt:lpstr>Charmonium proves the existence of quarks</vt:lpstr>
      <vt:lpstr>Presentazione standard di PowerPoint</vt:lpstr>
      <vt:lpstr>The true Upsilon</vt:lpstr>
      <vt:lpstr>The b quark discovery at Fermilab</vt:lpstr>
      <vt:lpstr>There must be a top</vt:lpstr>
      <vt:lpstr>Building a detector for top</vt:lpstr>
      <vt:lpstr>CDF and early claims</vt:lpstr>
      <vt:lpstr>Kinematical evidence for top</vt:lpstr>
      <vt:lpstr>The SVX and the first top evidence</vt:lpstr>
      <vt:lpstr>1995: the official top discovery</vt:lpstr>
      <vt:lpstr>A concluding remark</vt:lpstr>
      <vt:lpstr>Backup</vt:lpstr>
      <vt:lpstr>Gerry Lynch and GAME</vt:lpstr>
    </vt:vector>
  </TitlesOfParts>
  <Company>INFN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SU(3) to 3 families: completing the picture of matter constituents</dc:title>
  <dc:creator>Tommaso</dc:creator>
  <cp:lastModifiedBy>Tommaso</cp:lastModifiedBy>
  <cp:revision>40</cp:revision>
  <dcterms:created xsi:type="dcterms:W3CDTF">2019-08-21T13:52:10Z</dcterms:created>
  <dcterms:modified xsi:type="dcterms:W3CDTF">2019-08-26T07:09:47Z</dcterms:modified>
</cp:coreProperties>
</file>