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16"/>
  </p:notesMasterIdLst>
  <p:sldIdLst>
    <p:sldId id="387" r:id="rId2"/>
    <p:sldId id="388" r:id="rId3"/>
    <p:sldId id="366" r:id="rId4"/>
    <p:sldId id="369" r:id="rId5"/>
    <p:sldId id="367" r:id="rId6"/>
    <p:sldId id="368" r:id="rId7"/>
    <p:sldId id="371" r:id="rId8"/>
    <p:sldId id="372" r:id="rId9"/>
    <p:sldId id="364" r:id="rId10"/>
    <p:sldId id="374" r:id="rId11"/>
    <p:sldId id="373" r:id="rId12"/>
    <p:sldId id="375" r:id="rId13"/>
    <p:sldId id="389" r:id="rId14"/>
    <p:sldId id="370" r:id="rId15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80"/>
    <a:srgbClr val="000000"/>
    <a:srgbClr val="FF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1" autoAdjust="0"/>
    <p:restoredTop sz="94660" autoAdjust="0"/>
  </p:normalViewPr>
  <p:slideViewPr>
    <p:cSldViewPr>
      <p:cViewPr varScale="1">
        <p:scale>
          <a:sx n="146" d="100"/>
          <a:sy n="146" d="100"/>
        </p:scale>
        <p:origin x="184" y="4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85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52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446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901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259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54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9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31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41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58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8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>
                <a:latin typeface="Arial" panose="020B0604020202020204" pitchFamily="34" charset="0"/>
              </a:defRPr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Arial" panose="020B0604020202020204" pitchFamily="34" charset="0"/>
              </a:rPr>
              <a:t>   14</a:t>
            </a:r>
            <a:r>
              <a:rPr lang="en-GB" sz="1400" i="1" baseline="30000" dirty="0">
                <a:latin typeface="Arial" panose="020B0604020202020204" pitchFamily="34" charset="0"/>
              </a:rPr>
              <a:t>th</a:t>
            </a:r>
            <a:r>
              <a:rPr lang="en-GB" sz="1400" i="1" dirty="0">
                <a:latin typeface="Arial" panose="020B0604020202020204" pitchFamily="34" charset="0"/>
              </a:rPr>
              <a:t> </a:t>
            </a:r>
            <a:r>
              <a:rPr lang="en-GB" sz="1400" i="1" dirty="0" err="1">
                <a:latin typeface="Arial" panose="020B0604020202020204" pitchFamily="34" charset="0"/>
              </a:rPr>
              <a:t>Gentner</a:t>
            </a:r>
            <a:r>
              <a:rPr lang="en-GB" sz="1400" i="1" baseline="0" dirty="0">
                <a:latin typeface="Arial" panose="020B0604020202020204" pitchFamily="34" charset="0"/>
              </a:rPr>
              <a:t> Day</a:t>
            </a:r>
            <a:r>
              <a:rPr lang="en-GB" sz="1400" i="1" dirty="0">
                <a:latin typeface="Arial" panose="020B0604020202020204" pitchFamily="34" charset="0"/>
              </a:rPr>
              <a:t> –</a:t>
            </a:r>
            <a:r>
              <a:rPr lang="en-GB" sz="1400" i="1" baseline="0" dirty="0">
                <a:latin typeface="Arial" panose="020B0604020202020204" pitchFamily="34" charset="0"/>
              </a:rPr>
              <a:t> 30 October 2018           </a:t>
            </a:r>
            <a:r>
              <a:rPr lang="en-GB" sz="1400" i="1" dirty="0">
                <a:latin typeface="Arial" panose="020B0604020202020204" pitchFamily="34" charset="0"/>
              </a:rPr>
              <a:t>    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</a:t>
            </a:r>
            <a:r>
              <a:rPr lang="en-GB" sz="1400" i="1" dirty="0">
                <a:latin typeface="Arial" panose="020B0604020202020204" pitchFamily="34" charset="0"/>
              </a:rPr>
              <a:t>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                        </a:t>
            </a:r>
            <a:r>
              <a:rPr lang="en-GB" sz="1400" i="1" dirty="0">
                <a:latin typeface="Arial" panose="020B0604020202020204" pitchFamily="34" charset="0"/>
              </a:rPr>
              <a:t>Michael Hauschild</a:t>
            </a:r>
            <a:r>
              <a:rPr lang="en-GB" sz="1400" i="1" baseline="0" dirty="0">
                <a:latin typeface="Arial" panose="020B0604020202020204" pitchFamily="34" charset="0"/>
              </a:rPr>
              <a:t>  - CERN</a:t>
            </a:r>
            <a:r>
              <a:rPr lang="en-GB" sz="1400" i="1" dirty="0">
                <a:latin typeface="Arial" panose="020B0604020202020204" pitchFamily="34" charset="0"/>
              </a:rPr>
              <a:t>,  page </a:t>
            </a:r>
            <a:fld id="{CD02E499-E086-4D0D-9264-F4BED9070101}" type="slidenum">
              <a:rPr lang="en-GB" sz="1400" i="1">
                <a:latin typeface="Arial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Arial" panose="020B060402020202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Arial" panose="020B0604020202020204" pitchFamily="34" charset="0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/>
              <a:t>				  </a:t>
            </a:r>
            <a:r>
              <a:rPr lang="en-US" sz="4800" dirty="0" err="1"/>
              <a:t>Gentner</a:t>
            </a:r>
            <a:r>
              <a:rPr lang="en-US" sz="4800" dirty="0"/>
              <a:t> Programme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473596"/>
            <a:ext cx="9601200" cy="4497065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>
              <a:latin typeface="" pitchFamily="16"/>
            </a:endParaRPr>
          </a:p>
          <a:p>
            <a:pPr lvl="0"/>
            <a:r>
              <a:rPr lang="en-US" dirty="0">
                <a:latin typeface="" pitchFamily="16"/>
              </a:rPr>
              <a:t>Main Programme points</a:t>
            </a:r>
          </a:p>
          <a:p>
            <a:pPr lvl="1"/>
            <a:r>
              <a:rPr lang="en-US" dirty="0">
                <a:latin typeface="" pitchFamily="16"/>
              </a:rPr>
              <a:t>special German Doctoral Student Programme</a:t>
            </a:r>
          </a:p>
          <a:p>
            <a:pPr lvl="2"/>
            <a:r>
              <a:rPr lang="en-US" dirty="0">
                <a:solidFill>
                  <a:srgbClr val="FF0000"/>
                </a:solidFill>
                <a:latin typeface="" pitchFamily="16"/>
              </a:rPr>
              <a:t>in addition to the existing CERN Doctoral Student Programme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(almost) identical conditions except funding (subsistence) by BMBF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extra funds for Students’ travel to Germany and for Supervisors’ travel to CERN</a:t>
            </a:r>
          </a:p>
          <a:p>
            <a:pPr lvl="2"/>
            <a:r>
              <a:rPr lang="en-US" dirty="0">
                <a:solidFill>
                  <a:srgbClr val="FF0000"/>
                </a:solidFill>
                <a:latin typeface="" pitchFamily="16"/>
              </a:rPr>
              <a:t>open to EU nationals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 from CERN Members (Member States + Associate Member States)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" pitchFamily="16"/>
              </a:rPr>
              <a:t>mid- and long term goals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better usage of CERN resources by Germany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better connection between German Universities and CERN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long-term: more German staff at CERN</a:t>
            </a:r>
          </a:p>
          <a:p>
            <a:pPr lvl="3"/>
            <a:r>
              <a:rPr lang="en-US" dirty="0">
                <a:solidFill>
                  <a:srgbClr val="FF0000"/>
                </a:solidFill>
                <a:latin typeface="" pitchFamily="16"/>
              </a:rPr>
              <a:t>presently only  ~6.8% German staff (179/2644), but 20.55% contribution of DE to CERN budget</a:t>
            </a:r>
          </a:p>
          <a:p>
            <a:pPr lvl="3"/>
            <a:r>
              <a:rPr lang="en-US" dirty="0">
                <a:solidFill>
                  <a:srgbClr val="002060"/>
                </a:solidFill>
                <a:latin typeface="" pitchFamily="16"/>
              </a:rPr>
              <a:t>IT: 11.8% (10.4% contribution), GB: 8.1% (15.8% contribution), ES: 6.2% (7.0% contribution)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745" y="297280"/>
            <a:ext cx="1093714" cy="109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16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Whereabouts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/>
              <a:t> </a:t>
            </a:r>
            <a:r>
              <a:rPr lang="en-US" dirty="0"/>
              <a:t>first employment of 60% of the </a:t>
            </a:r>
            <a:r>
              <a:rPr lang="en-US" dirty="0" err="1"/>
              <a:t>Gentner</a:t>
            </a:r>
            <a:r>
              <a:rPr lang="en-US" dirty="0"/>
              <a:t> Students: </a:t>
            </a:r>
            <a:r>
              <a:rPr lang="en-US" dirty="0">
                <a:solidFill>
                  <a:srgbClr val="000080"/>
                </a:solidFill>
              </a:rPr>
              <a:t>CERN Fellow</a:t>
            </a:r>
            <a:r>
              <a:rPr lang="de-DE" dirty="0"/>
              <a:t>(!)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8" t="11318"/>
          <a:stretch/>
        </p:blipFill>
        <p:spPr>
          <a:xfrm>
            <a:off x="215776" y="1547589"/>
            <a:ext cx="4749168" cy="38795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81" r="1547"/>
          <a:stretch/>
        </p:blipFill>
        <p:spPr>
          <a:xfrm>
            <a:off x="5112320" y="3433535"/>
            <a:ext cx="4820792" cy="351701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36256" y="2195661"/>
            <a:ext cx="2783134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dirty="0">
                <a:solidFill>
                  <a:srgbClr val="002060"/>
                </a:solidFill>
                <a:latin typeface="Arial" panose="020B0604020202020204" pitchFamily="34" charset="0"/>
              </a:rPr>
              <a:t>First </a:t>
            </a:r>
            <a:r>
              <a:rPr lang="de-DE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Employment</a:t>
            </a:r>
            <a:endParaRPr lang="de-DE" b="1" u="sng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4488" y="2987749"/>
            <a:ext cx="3246402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Present</a:t>
            </a:r>
            <a:r>
              <a:rPr lang="de-DE" b="1" u="sng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Employment</a:t>
            </a:r>
            <a:endParaRPr lang="de-DE" b="1" u="sng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1245" y="6012085"/>
            <a:ext cx="3417923" cy="1034129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presently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9 CERN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Staff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Members</a:t>
            </a:r>
            <a:r>
              <a:rPr lang="de-DE" sz="1200" b="1" dirty="0">
                <a:solidFill>
                  <a:srgbClr val="002060"/>
                </a:solidFill>
                <a:latin typeface="Arial" panose="020B0604020202020204" pitchFamily="34" charset="0"/>
              </a:rPr>
              <a:t>,</a:t>
            </a:r>
          </a:p>
          <a:p>
            <a:r>
              <a:rPr lang="de-DE" sz="1200" b="1" dirty="0">
                <a:solidFill>
                  <a:srgbClr val="002060"/>
                </a:solidFill>
                <a:latin typeface="Arial" panose="020B0604020202020204" pitchFamily="34" charset="0"/>
              </a:rPr>
              <a:t>2 </a:t>
            </a:r>
            <a:r>
              <a:rPr lang="de-DE" sz="1200" b="1" dirty="0" err="1">
                <a:solidFill>
                  <a:srgbClr val="002060"/>
                </a:solidFill>
                <a:latin typeface="Arial" panose="020B0604020202020204" pitchFamily="34" charset="0"/>
              </a:rPr>
              <a:t>with</a:t>
            </a:r>
            <a:r>
              <a:rPr lang="de-DE" sz="1200" b="1" dirty="0">
                <a:solidFill>
                  <a:srgbClr val="002060"/>
                </a:solidFill>
                <a:latin typeface="Arial" panose="020B0604020202020204" pitchFamily="34" charset="0"/>
              </a:rPr>
              <a:t> indefinite </a:t>
            </a:r>
            <a:r>
              <a:rPr lang="de-DE" sz="1200" b="1" dirty="0" err="1">
                <a:solidFill>
                  <a:srgbClr val="002060"/>
                </a:solidFill>
                <a:latin typeface="Arial" panose="020B0604020202020204" pitchFamily="34" charset="0"/>
              </a:rPr>
              <a:t>contract</a:t>
            </a:r>
            <a:endParaRPr lang="de-DE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de-DE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2 (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soon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3)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Staff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are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supervising</a:t>
            </a:r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Gentner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students</a:t>
            </a:r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472360" y="3449189"/>
            <a:ext cx="1152128" cy="35002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024088" y="1587637"/>
            <a:ext cx="1224136" cy="446379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/>
              <a:t>Gentner</a:t>
            </a:r>
            <a:r>
              <a:rPr lang="de-DE"/>
              <a:t> </a:t>
            </a:r>
            <a:r>
              <a:rPr lang="de-DE" err="1"/>
              <a:t>Students</a:t>
            </a:r>
            <a:r>
              <a:rPr lang="de-DE"/>
              <a:t> </a:t>
            </a:r>
            <a:r>
              <a:rPr lang="en-US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significant increase of DE Fellows by former </a:t>
            </a:r>
            <a:r>
              <a:rPr lang="en-US" dirty="0" err="1"/>
              <a:t>Gentner</a:t>
            </a:r>
            <a:r>
              <a:rPr lang="en-US" dirty="0"/>
              <a:t> Students</a:t>
            </a:r>
          </a:p>
          <a:p>
            <a:pPr lvl="2"/>
            <a:r>
              <a:rPr lang="en-US" dirty="0"/>
              <a:t>trend: fewer former </a:t>
            </a:r>
            <a:r>
              <a:rPr lang="en-US" dirty="0" err="1"/>
              <a:t>Gentner</a:t>
            </a:r>
            <a:r>
              <a:rPr lang="en-US" dirty="0"/>
              <a:t> students become Applied Fellow, also generally fewer German Applied Fellows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0"/>
          <a:stretch/>
        </p:blipFill>
        <p:spPr>
          <a:xfrm>
            <a:off x="1007864" y="2207715"/>
            <a:ext cx="7560840" cy="50020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376016" y="2574000"/>
            <a:ext cx="3024336" cy="215701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en-US" dirty="0">
                <a:sym typeface="Wingdings" panose="05000000000000000000" pitchFamily="2" charset="2"/>
              </a:rPr>
              <a:t> Fellows, Staff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294 German Doctoral Students, Fellows and Staff right now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33 active + 21 former (German) </a:t>
            </a:r>
            <a:r>
              <a:rPr lang="en-US" dirty="0" err="1">
                <a:solidFill>
                  <a:schemeClr val="accent6"/>
                </a:solidFill>
              </a:rPr>
              <a:t>Gentner</a:t>
            </a:r>
            <a:r>
              <a:rPr lang="en-US" dirty="0">
                <a:solidFill>
                  <a:schemeClr val="accent6"/>
                </a:solidFill>
              </a:rPr>
              <a:t> Students at CERN (=18% of DE personnel)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5" b="-85"/>
          <a:stretch/>
        </p:blipFill>
        <p:spPr>
          <a:xfrm>
            <a:off x="1097763" y="2124000"/>
            <a:ext cx="7614957" cy="500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8853561" y="3574102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8853561" y="4382189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8856736" y="3107765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3" name="Straight Connector 12"/>
          <p:cNvCxnSpPr/>
          <p:nvPr/>
        </p:nvCxnSpPr>
        <p:spPr bwMode="auto">
          <a:xfrm>
            <a:off x="2376016" y="4643933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376016" y="502920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2376016" y="562356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8784728" y="2915741"/>
            <a:ext cx="0" cy="38404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8784728" y="3491805"/>
            <a:ext cx="0" cy="15544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8784728" y="4318181"/>
            <a:ext cx="0" cy="10972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>
                <a:sym typeface="Wingdings" panose="05000000000000000000" pitchFamily="2" charset="2"/>
              </a:rPr>
              <a:t>Whereabouts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Fellows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(former </a:t>
            </a:r>
            <a:r>
              <a:rPr lang="en-US" sz="2000" dirty="0" err="1">
                <a:sym typeface="Wingdings" panose="05000000000000000000" pitchFamily="2" charset="2"/>
              </a:rPr>
              <a:t>Gentner</a:t>
            </a:r>
            <a:r>
              <a:rPr lang="en-US" sz="2000" dirty="0">
                <a:sym typeface="Wingdings" panose="05000000000000000000" pitchFamily="2" charset="2"/>
              </a:rPr>
              <a:t> Students)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many Fellows stay in academic research after their fellowship</a:t>
            </a:r>
          </a:p>
          <a:p>
            <a:pPr lvl="2"/>
            <a:r>
              <a:rPr lang="de-DE" dirty="0"/>
              <a:t>22% </a:t>
            </a:r>
            <a:r>
              <a:rPr lang="de-DE" dirty="0" err="1"/>
              <a:t>become</a:t>
            </a:r>
            <a:r>
              <a:rPr lang="de-DE" dirty="0"/>
              <a:t> CERN </a:t>
            </a:r>
            <a:r>
              <a:rPr lang="de-DE" dirty="0" err="1"/>
              <a:t>staff</a:t>
            </a:r>
            <a:r>
              <a:rPr lang="de-DE" dirty="0"/>
              <a:t>, 42% </a:t>
            </a:r>
            <a:r>
              <a:rPr lang="de-DE" dirty="0" err="1"/>
              <a:t>move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University </a:t>
            </a:r>
            <a:r>
              <a:rPr lang="de-DE" dirty="0" err="1"/>
              <a:t>or</a:t>
            </a:r>
            <a:r>
              <a:rPr lang="de-DE" dirty="0"/>
              <a:t> Research </a:t>
            </a:r>
            <a:r>
              <a:rPr lang="de-DE" dirty="0" err="1"/>
              <a:t>Centre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7"/>
          <a:stretch/>
        </p:blipFill>
        <p:spPr>
          <a:xfrm>
            <a:off x="1151880" y="2123653"/>
            <a:ext cx="7241546" cy="49420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2330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Gentner Programme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184328" y="1189038"/>
            <a:ext cx="4689922" cy="5942012"/>
          </a:xfrm>
        </p:spPr>
        <p:txBody>
          <a:bodyPr/>
          <a:lstStyle/>
          <a:p>
            <a:pPr lvl="1"/>
            <a:r>
              <a:rPr lang="en-US" dirty="0" err="1">
                <a:sym typeface="Wingdings" panose="05000000000000000000" pitchFamily="2" charset="2"/>
              </a:rPr>
              <a:t>Programme</a:t>
            </a:r>
            <a:r>
              <a:rPr lang="en-US" dirty="0">
                <a:sym typeface="Wingdings" panose="05000000000000000000" pitchFamily="2" charset="2"/>
              </a:rPr>
              <a:t> is back to 39 students (slight further increase in next months)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also increasing number of Germans in regular </a:t>
            </a:r>
            <a:r>
              <a:rPr lang="en-US" dirty="0" err="1">
                <a:sym typeface="Wingdings" panose="05000000000000000000" pitchFamily="2" charset="2"/>
              </a:rPr>
              <a:t>Programme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de-DE" dirty="0" err="1">
                <a:sym typeface="Wingdings" panose="05000000000000000000" pitchFamily="2" charset="2"/>
              </a:rPr>
              <a:t>new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university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groups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have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joined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>
                <a:sym typeface="Wingdings" panose="05000000000000000000" pitchFamily="2" charset="2"/>
              </a:rPr>
              <a:t>still </a:t>
            </a:r>
            <a:r>
              <a:rPr lang="de-DE" dirty="0" err="1">
                <a:sym typeface="Wingdings" panose="05000000000000000000" pitchFamily="2" charset="2"/>
              </a:rPr>
              <a:t>low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female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applications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and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former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Gentner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becoming</a:t>
            </a:r>
            <a:r>
              <a:rPr lang="de-DE" dirty="0">
                <a:sym typeface="Wingdings" panose="05000000000000000000" pitchFamily="2" charset="2"/>
              </a:rPr>
              <a:t> Fellow </a:t>
            </a:r>
            <a:r>
              <a:rPr lang="de-DE" dirty="0" err="1">
                <a:sym typeface="Wingdings" panose="05000000000000000000" pitchFamily="2" charset="2"/>
              </a:rPr>
              <a:t>went</a:t>
            </a:r>
            <a:r>
              <a:rPr lang="de-DE" dirty="0">
                <a:sym typeface="Wingdings" panose="05000000000000000000" pitchFamily="2" charset="2"/>
              </a:rPr>
              <a:t> down </a:t>
            </a:r>
            <a:r>
              <a:rPr lang="de-DE" dirty="0" err="1">
                <a:sym typeface="Wingdings" panose="05000000000000000000" pitchFamily="2" charset="2"/>
              </a:rPr>
              <a:t>w.r.t</a:t>
            </a:r>
            <a:r>
              <a:rPr lang="de-DE" dirty="0">
                <a:sym typeface="Wingdings" panose="05000000000000000000" pitchFamily="2" charset="2"/>
              </a:rPr>
              <a:t>. </a:t>
            </a:r>
            <a:r>
              <a:rPr lang="de-DE" dirty="0" err="1">
                <a:sym typeface="Wingdings" panose="05000000000000000000" pitchFamily="2" charset="2"/>
              </a:rPr>
              <a:t>some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years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ago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endParaRPr lang="de-DE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" t="8388" r="4073"/>
          <a:stretch/>
        </p:blipFill>
        <p:spPr>
          <a:xfrm>
            <a:off x="575816" y="827509"/>
            <a:ext cx="4968552" cy="62620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 rot="-600000">
            <a:off x="5719532" y="5933281"/>
            <a:ext cx="4131508" cy="7201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Next </a:t>
            </a:r>
            <a:r>
              <a:rPr lang="en-US" b="1" dirty="0" err="1">
                <a:solidFill>
                  <a:srgbClr val="FF0000"/>
                </a:solidFill>
              </a:rPr>
              <a:t>Gentner</a:t>
            </a:r>
            <a:r>
              <a:rPr lang="en-US" b="1" dirty="0">
                <a:solidFill>
                  <a:srgbClr val="FF0000"/>
                </a:solidFill>
              </a:rPr>
              <a:t> Day:</a:t>
            </a:r>
          </a:p>
          <a:p>
            <a:r>
              <a:rPr lang="en-US" b="1" dirty="0">
                <a:solidFill>
                  <a:srgbClr val="FF0000"/>
                </a:solidFill>
              </a:rPr>
              <a:t>17 April 2019 (tbc)</a:t>
            </a: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/>
              <a:t>Status </a:t>
            </a:r>
            <a:r>
              <a:rPr lang="en-US" err="1"/>
              <a:t>Gentner</a:t>
            </a:r>
            <a:r>
              <a:rPr lang="en-US"/>
              <a:t> Programme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Presently</a:t>
            </a:r>
            <a:r>
              <a:rPr lang="de-DE" dirty="0"/>
              <a:t> 39 active Gentner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sz="2000" dirty="0"/>
              <a:t>(</a:t>
            </a:r>
            <a:r>
              <a:rPr lang="de-DE" sz="2000" dirty="0" err="1">
                <a:solidFill>
                  <a:srgbClr val="FF0000"/>
                </a:solidFill>
              </a:rPr>
              <a:t>only</a:t>
            </a:r>
            <a:r>
              <a:rPr lang="de-DE" sz="2000" dirty="0">
                <a:solidFill>
                  <a:srgbClr val="FF0000"/>
                </a:solidFill>
              </a:rPr>
              <a:t> 5 female = 13%!</a:t>
            </a:r>
            <a:r>
              <a:rPr lang="de-DE" sz="2000" dirty="0"/>
              <a:t>)</a:t>
            </a:r>
          </a:p>
          <a:p>
            <a:pPr lvl="1"/>
            <a:r>
              <a:rPr lang="de-DE" dirty="0" err="1"/>
              <a:t>further</a:t>
            </a:r>
            <a:r>
              <a:rPr lang="de-DE" dirty="0"/>
              <a:t> 14 Germans in regular CERN Programme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9"/>
          <a:stretch/>
        </p:blipFill>
        <p:spPr>
          <a:xfrm>
            <a:off x="758454" y="2172666"/>
            <a:ext cx="7450210" cy="49769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4" name="Straight Arrow Connector 13"/>
          <p:cNvCxnSpPr/>
          <p:nvPr/>
        </p:nvCxnSpPr>
        <p:spPr bwMode="auto">
          <a:xfrm flipH="1" flipV="1">
            <a:off x="8556205" y="1641270"/>
            <a:ext cx="557260" cy="531396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8487294" y="2287760"/>
            <a:ext cx="14495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Consequence of fewer number of applications by women over past two years!</a:t>
            </a:r>
          </a:p>
          <a:p>
            <a:pPr>
              <a:lnSpc>
                <a:spcPct val="100000"/>
              </a:lnSpc>
            </a:pPr>
            <a:endParaRPr lang="en-US" sz="1200" b="1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Statistical fluctuation or general trend?</a:t>
            </a:r>
          </a:p>
        </p:txBody>
      </p:sp>
    </p:spTree>
    <p:extLst>
      <p:ext uri="{BB962C8B-B14F-4D97-AF65-F5344CB8AC3E}">
        <p14:creationId xmlns:p14="http://schemas.microsoft.com/office/powerpoint/2010/main" val="3671391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Status </a:t>
            </a:r>
            <a:r>
              <a:rPr lang="en-US" dirty="0" err="1"/>
              <a:t>Gentner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5942012"/>
          </a:xfrm>
        </p:spPr>
        <p:txBody>
          <a:bodyPr/>
          <a:lstStyle/>
          <a:p>
            <a:r>
              <a:rPr lang="de-DE" dirty="0" err="1"/>
              <a:t>Projection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end </a:t>
            </a:r>
            <a:r>
              <a:rPr lang="de-DE" dirty="0" err="1"/>
              <a:t>of</a:t>
            </a:r>
            <a:r>
              <a:rPr lang="de-DE" dirty="0"/>
              <a:t> 2019</a:t>
            </a:r>
          </a:p>
          <a:p>
            <a:pPr lvl="1"/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preferred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candidates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3"/>
          <a:stretch/>
        </p:blipFill>
        <p:spPr>
          <a:xfrm>
            <a:off x="819399" y="2267669"/>
            <a:ext cx="7340456" cy="49003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375880" y="2267669"/>
            <a:ext cx="1488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FF0000"/>
                </a:solidFill>
              </a:rPr>
              <a:t>39 students foreseen in </a:t>
            </a:r>
            <a:r>
              <a:rPr lang="en-US" sz="1600" b="1" dirty="0" err="1">
                <a:solidFill>
                  <a:srgbClr val="FF0000"/>
                </a:solidFill>
              </a:rPr>
              <a:t>Gentner</a:t>
            </a:r>
            <a:r>
              <a:rPr lang="en-US" sz="1600" b="1" dirty="0">
                <a:solidFill>
                  <a:srgbClr val="FF0000"/>
                </a:solidFill>
              </a:rPr>
              <a:t> agreement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1395" y="2382068"/>
            <a:ext cx="1990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Drop due to unfavorable EUR/CHF exchange rate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51922A-7D3A-6546-BFEE-00499AE09B1F}"/>
              </a:ext>
            </a:extLst>
          </p:cNvPr>
          <p:cNvCxnSpPr>
            <a:cxnSpLocks/>
          </p:cNvCxnSpPr>
          <p:nvPr/>
        </p:nvCxnSpPr>
        <p:spPr bwMode="auto">
          <a:xfrm>
            <a:off x="6624488" y="3923853"/>
            <a:ext cx="1800200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1666912-595B-F941-B995-7DFFA22828D8}"/>
              </a:ext>
            </a:extLst>
          </p:cNvPr>
          <p:cNvSpPr txBox="1"/>
          <p:nvPr/>
        </p:nvSpPr>
        <p:spPr>
          <a:xfrm>
            <a:off x="8453850" y="3794467"/>
            <a:ext cx="119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first students from 2018-2 selection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4BCFF99-9DFF-0049-B8F7-2E1127CF9FD1}"/>
              </a:ext>
            </a:extLst>
          </p:cNvPr>
          <p:cNvCxnSpPr>
            <a:cxnSpLocks/>
          </p:cNvCxnSpPr>
          <p:nvPr/>
        </p:nvCxnSpPr>
        <p:spPr bwMode="auto">
          <a:xfrm>
            <a:off x="7272560" y="4845327"/>
            <a:ext cx="1152128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16D8F0A-294F-D845-A5AA-75AD7146F9BE}"/>
              </a:ext>
            </a:extLst>
          </p:cNvPr>
          <p:cNvSpPr txBox="1"/>
          <p:nvPr/>
        </p:nvSpPr>
        <p:spPr>
          <a:xfrm>
            <a:off x="8453850" y="4715941"/>
            <a:ext cx="119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first students from 2019-1 selection</a:t>
            </a:r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Gentner</a:t>
            </a:r>
            <a:r>
              <a:rPr lang="en-US" dirty="0"/>
              <a:t>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984" y="5652045"/>
            <a:ext cx="3559532" cy="1403574"/>
          </a:xfrm>
        </p:spPr>
        <p:txBody>
          <a:bodyPr/>
          <a:lstStyle/>
          <a:p>
            <a:pPr lvl="1"/>
            <a:r>
              <a:rPr lang="de-DE" dirty="0"/>
              <a:t>12/16 German States</a:t>
            </a:r>
          </a:p>
          <a:p>
            <a:pPr lvl="2"/>
            <a:r>
              <a:rPr lang="de-DE" dirty="0"/>
              <a:t>NRW and BW are leading</a:t>
            </a:r>
          </a:p>
          <a:p>
            <a:pPr lvl="2"/>
            <a:r>
              <a:rPr lang="de-DE" dirty="0" err="1"/>
              <a:t>only</a:t>
            </a:r>
            <a:r>
              <a:rPr lang="de-DE" dirty="0"/>
              <a:t> a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small</a:t>
            </a:r>
            <a:r>
              <a:rPr lang="de-DE" dirty="0"/>
              <a:t>(er) States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missing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760392" y="1189038"/>
            <a:ext cx="4113858" cy="5942012"/>
          </a:xfrm>
        </p:spPr>
        <p:txBody>
          <a:bodyPr/>
          <a:lstStyle/>
          <a:p>
            <a:pPr lvl="1"/>
            <a:r>
              <a:rPr lang="en-US" dirty="0"/>
              <a:t>coming from 34 different Universities in Germany</a:t>
            </a:r>
          </a:p>
          <a:p>
            <a:pPr lvl="2"/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April 2018:	       </a:t>
            </a:r>
            <a:r>
              <a:rPr lang="de-DE" dirty="0">
                <a:solidFill>
                  <a:srgbClr val="FF0000"/>
                </a:solidFill>
              </a:rPr>
              <a:t>TU Cottbus		         Universität Leipzig</a:t>
            </a:r>
            <a:endParaRPr lang="en-US" dirty="0">
              <a:solidFill>
                <a:srgbClr val="FF0000"/>
              </a:solidFill>
            </a:endParaRPr>
          </a:p>
          <a:p>
            <a:pPr marL="935037" lvl="3" indent="0">
              <a:buNone/>
            </a:pP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4"/>
          <a:stretch/>
        </p:blipFill>
        <p:spPr>
          <a:xfrm>
            <a:off x="210968" y="1189038"/>
            <a:ext cx="5837456" cy="418259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2"/>
          <a:stretch/>
        </p:blipFill>
        <p:spPr>
          <a:xfrm>
            <a:off x="5848863" y="4211885"/>
            <a:ext cx="4068281" cy="277365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Oval 6"/>
          <p:cNvSpPr/>
          <p:nvPr/>
        </p:nvSpPr>
        <p:spPr bwMode="auto">
          <a:xfrm>
            <a:off x="1775091" y="5003973"/>
            <a:ext cx="1248997" cy="390694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88438C-20E6-8741-BABE-BE6D7C33C5CE}"/>
              </a:ext>
            </a:extLst>
          </p:cNvPr>
          <p:cNvCxnSpPr>
            <a:cxnSpLocks/>
          </p:cNvCxnSpPr>
          <p:nvPr/>
        </p:nvCxnSpPr>
        <p:spPr bwMode="auto">
          <a:xfrm rot="1800000" flipH="1">
            <a:off x="1332000" y="3636000"/>
            <a:ext cx="0" cy="57600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685DB13-4F03-0D46-A447-C4ACAD62713D}"/>
              </a:ext>
            </a:extLst>
          </p:cNvPr>
          <p:cNvCxnSpPr>
            <a:cxnSpLocks/>
          </p:cNvCxnSpPr>
          <p:nvPr/>
        </p:nvCxnSpPr>
        <p:spPr bwMode="auto">
          <a:xfrm rot="1800000" flipH="1">
            <a:off x="3852000" y="3598508"/>
            <a:ext cx="0" cy="93600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Nationalities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at CERN</a:t>
            </a:r>
          </a:p>
          <a:p>
            <a:pPr lvl="1"/>
            <a:r>
              <a:rPr lang="de-DE" dirty="0"/>
              <a:t>Germans (47 </a:t>
            </a:r>
            <a:r>
              <a:rPr lang="de-DE" dirty="0" err="1"/>
              <a:t>Students</a:t>
            </a:r>
            <a:r>
              <a:rPr lang="de-DE" dirty="0"/>
              <a:t>, 20.7%)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leading</a:t>
            </a:r>
            <a:r>
              <a:rPr lang="de-DE" dirty="0"/>
              <a:t> (</a:t>
            </a:r>
            <a:r>
              <a:rPr lang="de-DE" dirty="0" err="1"/>
              <a:t>first</a:t>
            </a:r>
            <a:r>
              <a:rPr lang="de-DE" dirty="0"/>
              <a:t> time </a:t>
            </a:r>
            <a:r>
              <a:rPr lang="de-DE" dirty="0" err="1"/>
              <a:t>since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years</a:t>
            </a:r>
            <a:r>
              <a:rPr lang="de-DE" dirty="0"/>
              <a:t>)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5"/>
          <a:stretch/>
        </p:blipFill>
        <p:spPr>
          <a:xfrm>
            <a:off x="791840" y="2123653"/>
            <a:ext cx="7632848" cy="50887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Home University Country </a:t>
            </a:r>
            <a:r>
              <a:rPr lang="de-DE" dirty="0" err="1"/>
              <a:t>of</a:t>
            </a:r>
            <a:r>
              <a:rPr lang="de-DE" dirty="0"/>
              <a:t> all</a:t>
            </a:r>
            <a:r>
              <a:rPr lang="en-US" dirty="0"/>
              <a:t>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pPr lvl="1"/>
            <a:r>
              <a:rPr lang="de-DE" dirty="0"/>
              <a:t>58/227 Students enrolled at German </a:t>
            </a:r>
            <a:r>
              <a:rPr lang="en-US" dirty="0"/>
              <a:t>Universities</a:t>
            </a:r>
            <a:r>
              <a:rPr lang="de-DE" dirty="0"/>
              <a:t> (</a:t>
            </a:r>
            <a:r>
              <a:rPr lang="en-US" dirty="0"/>
              <a:t>25.6%)</a:t>
            </a:r>
            <a:endParaRPr lang="de-DE" dirty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2" b="3"/>
          <a:stretch/>
        </p:blipFill>
        <p:spPr>
          <a:xfrm>
            <a:off x="795153" y="2160000"/>
            <a:ext cx="7611689" cy="507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Thesis Topics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br>
              <a:rPr lang="de-DE" dirty="0"/>
            </a:br>
            <a:r>
              <a:rPr lang="de-DE" sz="2000" dirty="0"/>
              <a:t>(</a:t>
            </a:r>
            <a:r>
              <a:rPr lang="de-DE" sz="2000" dirty="0" err="1"/>
              <a:t>active</a:t>
            </a:r>
            <a:r>
              <a:rPr lang="de-DE" sz="2000" dirty="0"/>
              <a:t> + </a:t>
            </a:r>
            <a:r>
              <a:rPr lang="de-DE" sz="2000" dirty="0" err="1"/>
              <a:t>former</a:t>
            </a:r>
            <a:r>
              <a:rPr lang="de-DE" sz="2000" dirty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Majority of topics in Instrumentation (39%), Accelerator Technology (24%), Computing (15%), all others = 22%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2"/>
          <a:stretch/>
        </p:blipFill>
        <p:spPr>
          <a:xfrm>
            <a:off x="863848" y="2123653"/>
            <a:ext cx="7906082" cy="50382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Doctoral</a:t>
            </a:r>
            <a:r>
              <a:rPr lang="de-DE" dirty="0"/>
              <a:t> Student </a:t>
            </a:r>
            <a:r>
              <a:rPr lang="de-DE" dirty="0" err="1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Typically</a:t>
            </a:r>
            <a:r>
              <a:rPr lang="de-DE" dirty="0"/>
              <a:t> ~24 </a:t>
            </a:r>
            <a:r>
              <a:rPr lang="de-DE" dirty="0" err="1"/>
              <a:t>applicants</a:t>
            </a:r>
            <a:r>
              <a:rPr lang="de-DE" dirty="0"/>
              <a:t>/</a:t>
            </a:r>
            <a:r>
              <a:rPr lang="de-DE" dirty="0" err="1"/>
              <a:t>year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Germany </a:t>
            </a:r>
            <a:r>
              <a:rPr lang="de-DE" sz="2000" dirty="0"/>
              <a:t>(~</a:t>
            </a:r>
            <a:r>
              <a:rPr lang="de-DE" sz="2000" dirty="0" err="1"/>
              <a:t>stable</a:t>
            </a:r>
            <a:r>
              <a:rPr lang="de-DE" sz="2000" dirty="0"/>
              <a:t> </a:t>
            </a:r>
            <a:r>
              <a:rPr lang="de-DE" sz="2000" dirty="0" err="1"/>
              <a:t>since</a:t>
            </a:r>
            <a:r>
              <a:rPr lang="de-DE" sz="2000" dirty="0"/>
              <a:t> 2008) </a:t>
            </a:r>
            <a:endParaRPr lang="de-DE" dirty="0"/>
          </a:p>
          <a:p>
            <a:pPr lvl="2"/>
            <a:r>
              <a:rPr lang="de-DE" dirty="0">
                <a:solidFill>
                  <a:srgbClr val="FF0000"/>
                </a:solidFill>
              </a:rPr>
              <a:t>45 applications from DE in 2017 (26 in </a:t>
            </a:r>
            <a:r>
              <a:rPr lang="de-DE" dirty="0" err="1">
                <a:solidFill>
                  <a:srgbClr val="FF0000"/>
                </a:solidFill>
              </a:rPr>
              <a:t>October</a:t>
            </a:r>
            <a:r>
              <a:rPr lang="de-DE" dirty="0">
                <a:solidFill>
                  <a:srgbClr val="FF0000"/>
                </a:solidFill>
              </a:rPr>
              <a:t> 2017) 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 new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overall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 high			       (DE was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leading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for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the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first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 time)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5"/>
          <a:stretch/>
        </p:blipFill>
        <p:spPr>
          <a:xfrm>
            <a:off x="822633" y="2339677"/>
            <a:ext cx="7386031" cy="48884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 3"/>
          <p:cNvGrpSpPr/>
          <p:nvPr/>
        </p:nvGrpSpPr>
        <p:grpSpPr>
          <a:xfrm>
            <a:off x="3168498" y="6404383"/>
            <a:ext cx="5890052" cy="327782"/>
            <a:chOff x="3470740" y="6424258"/>
            <a:chExt cx="5890052" cy="327782"/>
          </a:xfrm>
        </p:grpSpPr>
        <p:sp>
          <p:nvSpPr>
            <p:cNvPr id="8" name="TextBox 7"/>
            <p:cNvSpPr txBox="1"/>
            <p:nvPr/>
          </p:nvSpPr>
          <p:spPr>
            <a:xfrm>
              <a:off x="8784728" y="6424258"/>
              <a:ext cx="576064" cy="327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rgbClr val="FF0000"/>
                  </a:solidFill>
                </a:rPr>
                <a:t>~24</a:t>
              </a:r>
              <a:endParaRPr lang="en-GB" sz="1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>
              <a:off x="3470740" y="6588149"/>
              <a:ext cx="4446000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7899444" y="6588149"/>
              <a:ext cx="828000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52A0B9-0756-D44C-B7ED-510F3E33884E}"/>
              </a:ext>
            </a:extLst>
          </p:cNvPr>
          <p:cNvCxnSpPr/>
          <p:nvPr/>
        </p:nvCxnSpPr>
        <p:spPr bwMode="auto">
          <a:xfrm>
            <a:off x="7922655" y="4183264"/>
            <a:ext cx="0" cy="648072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226A320-93F7-E744-BE38-ED8EA893A6D3}"/>
              </a:ext>
            </a:extLst>
          </p:cNvPr>
          <p:cNvSpPr txBox="1"/>
          <p:nvPr/>
        </p:nvSpPr>
        <p:spPr>
          <a:xfrm>
            <a:off x="7918609" y="3652669"/>
            <a:ext cx="1874231" cy="4585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only one selection</a:t>
            </a:r>
          </a:p>
          <a:p>
            <a:r>
              <a:rPr lang="en-US" sz="1400" b="1" dirty="0">
                <a:solidFill>
                  <a:schemeClr val="accent6"/>
                </a:solidFill>
              </a:rPr>
              <a:t>board in 2018 so far</a:t>
            </a:r>
            <a:endParaRPr lang="en-GB" sz="1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Former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66 PhDs so far (14 female = 21%),</a:t>
            </a:r>
            <a:r>
              <a:rPr lang="de-DE" sz="1800" dirty="0"/>
              <a:t> 8 Students have cancelled their PhD</a:t>
            </a:r>
          </a:p>
          <a:p>
            <a:pPr lvl="2"/>
            <a:r>
              <a:rPr lang="de-DE" dirty="0"/>
              <a:t>average age at PhD (defense): 30.9 years (median)</a:t>
            </a:r>
          </a:p>
          <a:p>
            <a:pPr lvl="2"/>
            <a:r>
              <a:rPr lang="de-DE" dirty="0"/>
              <a:t>average duration of PhD: 42.9 months (median) </a:t>
            </a:r>
            <a:r>
              <a:rPr lang="de-DE" sz="1200" dirty="0"/>
              <a:t>=  5.9 months after end of CERN 3-years contract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73"/>
          <a:stretch/>
        </p:blipFill>
        <p:spPr>
          <a:xfrm>
            <a:off x="1363924" y="2411685"/>
            <a:ext cx="7056784" cy="47601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829376" y="2553753"/>
            <a:ext cx="3892412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>
                <a:solidFill>
                  <a:srgbClr val="002060"/>
                </a:solidFill>
                <a:latin typeface="Arial" panose="020B0604020202020204" pitchFamily="34" charset="0"/>
              </a:rPr>
              <a:t>Physics PhDs in Germany (2017)</a:t>
            </a:r>
          </a:p>
          <a:p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24% female PhDs students</a:t>
            </a: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30.9 years (median) at PhD</a:t>
            </a: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55.2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months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(median)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duration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of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PhD</a:t>
            </a:r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312120" y="2411685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0" name="Straight Connector 9"/>
          <p:cNvCxnSpPr>
            <a:cxnSpLocks/>
          </p:cNvCxnSpPr>
          <p:nvPr/>
        </p:nvCxnSpPr>
        <p:spPr bwMode="auto">
          <a:xfrm>
            <a:off x="2862000" y="2411685"/>
            <a:ext cx="0" cy="4320480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9" name="Oval 8"/>
          <p:cNvSpPr/>
          <p:nvPr/>
        </p:nvSpPr>
        <p:spPr bwMode="auto">
          <a:xfrm>
            <a:off x="5829376" y="3347789"/>
            <a:ext cx="540060" cy="344737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744168" y="1981585"/>
            <a:ext cx="540060" cy="286084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 bwMode="auto">
          <a:xfrm>
            <a:off x="1651956" y="5147989"/>
            <a:ext cx="1012092" cy="648072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71760" y="4637080"/>
            <a:ext cx="2159566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</a:rPr>
              <a:t>5/66 students (7.5%)</a:t>
            </a:r>
          </a:p>
          <a:p>
            <a:r>
              <a:rPr lang="en-US" sz="1600" b="1" dirty="0">
                <a:solidFill>
                  <a:srgbClr val="000080"/>
                </a:solidFill>
              </a:rPr>
              <a:t>needed &lt; 3 years</a:t>
            </a:r>
          </a:p>
        </p:txBody>
      </p: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65655</TotalTime>
  <Words>643</Words>
  <Application>Microsoft Macintosh PowerPoint</Application>
  <PresentationFormat>Custom</PresentationFormat>
  <Paragraphs>84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StarSymbol</vt:lpstr>
      <vt:lpstr>msmincho</vt:lpstr>
      <vt:lpstr>Luxi Sans</vt:lpstr>
      <vt:lpstr>Arial</vt:lpstr>
      <vt:lpstr>Wingdings</vt:lpstr>
      <vt:lpstr>HG Mincho Light J</vt:lpstr>
      <vt:lpstr>Times New Roman</vt:lpstr>
      <vt:lpstr>Office Theme</vt:lpstr>
      <vt:lpstr>      Gentner Programme</vt:lpstr>
      <vt:lpstr>Status Gentner Programme</vt:lpstr>
      <vt:lpstr>Status Gentner Programme</vt:lpstr>
      <vt:lpstr>Gentner Students</vt:lpstr>
      <vt:lpstr>CERN Doctoral Students</vt:lpstr>
      <vt:lpstr>CERN Doctoral Students</vt:lpstr>
      <vt:lpstr>Thesis Topics of Gentner Students (active + former)</vt:lpstr>
      <vt:lpstr>Doctoral Student Applications</vt:lpstr>
      <vt:lpstr>Former Gentner Students</vt:lpstr>
      <vt:lpstr>Whereabouts of Gentner Students</vt:lpstr>
      <vt:lpstr>Gentner Students  Fellows</vt:lpstr>
      <vt:lpstr>Gentner Students  Fellows, Staff</vt:lpstr>
      <vt:lpstr>Whereabouts of Fellows (former Gentner Students)</vt:lpstr>
      <vt:lpstr>Summary Gentner Programme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1311</cp:revision>
  <cp:lastPrinted>2003-07-02T12:30:06Z</cp:lastPrinted>
  <dcterms:created xsi:type="dcterms:W3CDTF">2003-03-07T08:03:06Z</dcterms:created>
  <dcterms:modified xsi:type="dcterms:W3CDTF">2018-10-29T15:38:56Z</dcterms:modified>
</cp:coreProperties>
</file>