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9"/>
  </p:notesMasterIdLst>
  <p:sldIdLst>
    <p:sldId id="256" r:id="rId5"/>
    <p:sldId id="257" r:id="rId6"/>
    <p:sldId id="281" r:id="rId7"/>
    <p:sldId id="258" r:id="rId8"/>
    <p:sldId id="263" r:id="rId9"/>
    <p:sldId id="279" r:id="rId10"/>
    <p:sldId id="280" r:id="rId11"/>
    <p:sldId id="300" r:id="rId12"/>
    <p:sldId id="302" r:id="rId13"/>
    <p:sldId id="290" r:id="rId14"/>
    <p:sldId id="291" r:id="rId15"/>
    <p:sldId id="296" r:id="rId16"/>
    <p:sldId id="293" r:id="rId17"/>
    <p:sldId id="301" r:id="rId18"/>
    <p:sldId id="292" r:id="rId19"/>
    <p:sldId id="297" r:id="rId20"/>
    <p:sldId id="298" r:id="rId21"/>
    <p:sldId id="299" r:id="rId22"/>
    <p:sldId id="264" r:id="rId23"/>
    <p:sldId id="278" r:id="rId24"/>
    <p:sldId id="277" r:id="rId25"/>
    <p:sldId id="265" r:id="rId26"/>
    <p:sldId id="266" r:id="rId27"/>
    <p:sldId id="267" r:id="rId28"/>
    <p:sldId id="283" r:id="rId29"/>
    <p:sldId id="284" r:id="rId30"/>
    <p:sldId id="285" r:id="rId31"/>
    <p:sldId id="286" r:id="rId32"/>
    <p:sldId id="294" r:id="rId33"/>
    <p:sldId id="269" r:id="rId34"/>
    <p:sldId id="287" r:id="rId35"/>
    <p:sldId id="288" r:id="rId36"/>
    <p:sldId id="270" r:id="rId37"/>
    <p:sldId id="27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8" autoAdjust="0"/>
    <p:restoredTop sz="99708" autoAdjust="0"/>
  </p:normalViewPr>
  <p:slideViewPr>
    <p:cSldViewPr>
      <p:cViewPr varScale="1">
        <p:scale>
          <a:sx n="126" d="100"/>
          <a:sy n="126" d="100"/>
        </p:scale>
        <p:origin x="1224"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10715F-A050-4953-8903-E5EDDF0D3825}" type="datetimeFigureOut">
              <a:rPr lang="en-US" smtClean="0"/>
              <a:pPr/>
              <a:t>9/14/18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EBA7FC-A555-484B-9EE9-876EB979C4FB}" type="slidenum">
              <a:rPr lang="en-US" smtClean="0"/>
              <a:pPr/>
              <a:t>‹#›</a:t>
            </a:fld>
            <a:endParaRPr lang="en-US"/>
          </a:p>
        </p:txBody>
      </p:sp>
    </p:spTree>
    <p:extLst>
      <p:ext uri="{BB962C8B-B14F-4D97-AF65-F5344CB8AC3E}">
        <p14:creationId xmlns:p14="http://schemas.microsoft.com/office/powerpoint/2010/main" val="146515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1</a:t>
            </a:fld>
            <a:endParaRPr lang="en-US"/>
          </a:p>
        </p:txBody>
      </p:sp>
    </p:spTree>
    <p:extLst>
      <p:ext uri="{BB962C8B-B14F-4D97-AF65-F5344CB8AC3E}">
        <p14:creationId xmlns:p14="http://schemas.microsoft.com/office/powerpoint/2010/main" val="3571964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3</a:t>
            </a:fld>
            <a:endParaRPr lang="en-US"/>
          </a:p>
        </p:txBody>
      </p:sp>
    </p:spTree>
    <p:extLst>
      <p:ext uri="{BB962C8B-B14F-4D97-AF65-F5344CB8AC3E}">
        <p14:creationId xmlns:p14="http://schemas.microsoft.com/office/powerpoint/2010/main" val="3817620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25</a:t>
            </a:fld>
            <a:endParaRPr lang="en-US"/>
          </a:p>
        </p:txBody>
      </p:sp>
    </p:spTree>
    <p:extLst>
      <p:ext uri="{BB962C8B-B14F-4D97-AF65-F5344CB8AC3E}">
        <p14:creationId xmlns:p14="http://schemas.microsoft.com/office/powerpoint/2010/main" val="3572439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26</a:t>
            </a:fld>
            <a:endParaRPr lang="en-US"/>
          </a:p>
        </p:txBody>
      </p:sp>
    </p:spTree>
    <p:extLst>
      <p:ext uri="{BB962C8B-B14F-4D97-AF65-F5344CB8AC3E}">
        <p14:creationId xmlns:p14="http://schemas.microsoft.com/office/powerpoint/2010/main" val="1325113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27</a:t>
            </a:fld>
            <a:endParaRPr lang="en-US"/>
          </a:p>
        </p:txBody>
      </p:sp>
    </p:spTree>
    <p:extLst>
      <p:ext uri="{BB962C8B-B14F-4D97-AF65-F5344CB8AC3E}">
        <p14:creationId xmlns:p14="http://schemas.microsoft.com/office/powerpoint/2010/main" val="1078913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28</a:t>
            </a:fld>
            <a:endParaRPr lang="en-US"/>
          </a:p>
        </p:txBody>
      </p:sp>
    </p:spTree>
    <p:extLst>
      <p:ext uri="{BB962C8B-B14F-4D97-AF65-F5344CB8AC3E}">
        <p14:creationId xmlns:p14="http://schemas.microsoft.com/office/powerpoint/2010/main" val="996406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EBA7FC-A555-484B-9EE9-876EB979C4FB}" type="slidenum">
              <a:rPr lang="en-US" smtClean="0"/>
              <a:pPr/>
              <a:t>29</a:t>
            </a:fld>
            <a:endParaRPr lang="en-US"/>
          </a:p>
        </p:txBody>
      </p:sp>
    </p:spTree>
    <p:extLst>
      <p:ext uri="{BB962C8B-B14F-4D97-AF65-F5344CB8AC3E}">
        <p14:creationId xmlns:p14="http://schemas.microsoft.com/office/powerpoint/2010/main" val="996406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D3257CA0-7438-2E47-AF5C-20930230168C}" type="datetime1">
              <a:rPr lang="en-US" smtClean="0"/>
              <a:t>9/14/18</a:t>
            </a:fld>
            <a:endParaRPr lang="en-US"/>
          </a:p>
        </p:txBody>
      </p:sp>
      <p:sp>
        <p:nvSpPr>
          <p:cNvPr id="5" name="Footer Placeholder 4"/>
          <p:cNvSpPr>
            <a:spLocks noGrp="1"/>
          </p:cNvSpPr>
          <p:nvPr>
            <p:ph type="ftr" sz="quarter" idx="11"/>
          </p:nvPr>
        </p:nvSpPr>
        <p:spPr/>
        <p:txBody>
          <a:bodyPr/>
          <a:lstStyle/>
          <a:p>
            <a:r>
              <a:rPr lang="en-US" dirty="0"/>
              <a:t>Human Aid Knowledge Exchange  - 1st meeting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300B48A-EB79-6247-9185-9556FD006917}" type="datetime1">
              <a:rPr lang="en-US" smtClean="0"/>
              <a:t>9/14/18</a:t>
            </a:fld>
            <a:endParaRPr lang="en-US"/>
          </a:p>
        </p:txBody>
      </p:sp>
      <p:sp>
        <p:nvSpPr>
          <p:cNvPr id="5" name="Footer Placeholder 4"/>
          <p:cNvSpPr>
            <a:spLocks noGrp="1"/>
          </p:cNvSpPr>
          <p:nvPr>
            <p:ph type="ftr" sz="quarter" idx="11"/>
          </p:nvPr>
        </p:nvSpPr>
        <p:spPr/>
        <p:txBody>
          <a:bodyPr/>
          <a:lstStyle/>
          <a:p>
            <a:r>
              <a:rPr lang="en-US" dirty="0"/>
              <a:t>Human Aid Knowledge Exchange  - 1st meeting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1135E38-EDF6-D64C-B1E5-E182E9626D8E}" type="datetime1">
              <a:rPr lang="en-US" smtClean="0"/>
              <a:t>9/14/18</a:t>
            </a:fld>
            <a:endParaRPr lang="en-US"/>
          </a:p>
        </p:txBody>
      </p:sp>
      <p:sp>
        <p:nvSpPr>
          <p:cNvPr id="5" name="Footer Placeholder 4"/>
          <p:cNvSpPr>
            <a:spLocks noGrp="1"/>
          </p:cNvSpPr>
          <p:nvPr>
            <p:ph type="ftr" sz="quarter" idx="11"/>
          </p:nvPr>
        </p:nvSpPr>
        <p:spPr>
          <a:xfrm>
            <a:off x="2640597" y="6377459"/>
            <a:ext cx="3836404" cy="365125"/>
          </a:xfrm>
        </p:spPr>
        <p:txBody>
          <a:bodyPr/>
          <a:lstStyle/>
          <a:p>
            <a:r>
              <a:rPr lang="en-US" dirty="0"/>
              <a:t>Human Aid Knowledge Exchange  - 1st meeting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793AA2D-9B42-4242-A918-0D00A30B7CD6}" type="datetime1">
              <a:rPr lang="en-US" smtClean="0"/>
              <a:t>9/14/18</a:t>
            </a:fld>
            <a:endParaRPr lang="en-US"/>
          </a:p>
        </p:txBody>
      </p:sp>
      <p:sp>
        <p:nvSpPr>
          <p:cNvPr id="5" name="Footer Placeholder 4"/>
          <p:cNvSpPr>
            <a:spLocks noGrp="1"/>
          </p:cNvSpPr>
          <p:nvPr>
            <p:ph type="ftr" sz="quarter" idx="11"/>
          </p:nvPr>
        </p:nvSpPr>
        <p:spPr/>
        <p:txBody>
          <a:bodyPr/>
          <a:lstStyle/>
          <a:p>
            <a:r>
              <a:rPr lang="en-US" dirty="0"/>
              <a:t>Human Aid Knowledge Exchange  - 1st meeting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3C6A81A3-B5BE-DB43-8023-EEAA3BEBB3DC}" type="datetime1">
              <a:rPr lang="en-US" smtClean="0"/>
              <a:t>9/14/18</a:t>
            </a:fld>
            <a:endParaRPr lang="en-US"/>
          </a:p>
        </p:txBody>
      </p:sp>
      <p:sp>
        <p:nvSpPr>
          <p:cNvPr id="5" name="Footer Placeholder 4"/>
          <p:cNvSpPr>
            <a:spLocks noGrp="1"/>
          </p:cNvSpPr>
          <p:nvPr>
            <p:ph type="ftr" sz="quarter" idx="11"/>
          </p:nvPr>
        </p:nvSpPr>
        <p:spPr/>
        <p:txBody>
          <a:bodyPr/>
          <a:lstStyle/>
          <a:p>
            <a:r>
              <a:rPr lang="en-US" dirty="0"/>
              <a:t>Human Aid Knowledge Exchange  - 1st meeting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E6EB6FB-6088-0A45-B02D-BE66354B10B7}" type="datetime1">
              <a:rPr lang="en-US" smtClean="0"/>
              <a:t>9/14/18</a:t>
            </a:fld>
            <a:endParaRPr lang="en-US"/>
          </a:p>
        </p:txBody>
      </p:sp>
      <p:sp>
        <p:nvSpPr>
          <p:cNvPr id="6" name="Footer Placeholder 5"/>
          <p:cNvSpPr>
            <a:spLocks noGrp="1"/>
          </p:cNvSpPr>
          <p:nvPr>
            <p:ph type="ftr" sz="quarter" idx="11"/>
          </p:nvPr>
        </p:nvSpPr>
        <p:spPr/>
        <p:txBody>
          <a:bodyPr/>
          <a:lstStyle/>
          <a:p>
            <a:r>
              <a:rPr lang="en-US" dirty="0"/>
              <a:t>Human Aid Knowledge Exchange  - 1st meeting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98AB140A-06EC-2345-9AC2-D151D143FF67}" type="datetime1">
              <a:rPr lang="en-US" smtClean="0"/>
              <a:t>9/14/18</a:t>
            </a:fld>
            <a:endParaRPr lang="en-US"/>
          </a:p>
        </p:txBody>
      </p:sp>
      <p:sp>
        <p:nvSpPr>
          <p:cNvPr id="8" name="Footer Placeholder 7"/>
          <p:cNvSpPr>
            <a:spLocks noGrp="1"/>
          </p:cNvSpPr>
          <p:nvPr>
            <p:ph type="ftr" sz="quarter" idx="11"/>
          </p:nvPr>
        </p:nvSpPr>
        <p:spPr/>
        <p:txBody>
          <a:bodyPr/>
          <a:lstStyle/>
          <a:p>
            <a:r>
              <a:rPr lang="en-US" dirty="0"/>
              <a:t>Human Aid Knowledge Exchange  - 1st meeting</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0A513DD5-2D2B-1749-B5CA-4CE3991A993B}" type="datetime1">
              <a:rPr lang="en-US" smtClean="0"/>
              <a:t>9/14/18</a:t>
            </a:fld>
            <a:endParaRPr lang="en-US"/>
          </a:p>
        </p:txBody>
      </p:sp>
      <p:sp>
        <p:nvSpPr>
          <p:cNvPr id="4" name="Footer Placeholder 3"/>
          <p:cNvSpPr>
            <a:spLocks noGrp="1"/>
          </p:cNvSpPr>
          <p:nvPr>
            <p:ph type="ftr" sz="quarter" idx="11"/>
          </p:nvPr>
        </p:nvSpPr>
        <p:spPr/>
        <p:txBody>
          <a:bodyPr/>
          <a:lstStyle/>
          <a:p>
            <a:r>
              <a:rPr lang="en-US" dirty="0"/>
              <a:t>Human Aid Knowledge Exchange  - 1st meeting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8FF557-CA66-ED44-807E-3F5EADF58FD5}" type="datetime1">
              <a:rPr lang="en-US" smtClean="0"/>
              <a:t>9/14/18</a:t>
            </a:fld>
            <a:endParaRPr lang="en-US"/>
          </a:p>
        </p:txBody>
      </p:sp>
      <p:sp>
        <p:nvSpPr>
          <p:cNvPr id="3" name="Footer Placeholder 2"/>
          <p:cNvSpPr>
            <a:spLocks noGrp="1"/>
          </p:cNvSpPr>
          <p:nvPr>
            <p:ph type="ftr" sz="quarter" idx="11"/>
          </p:nvPr>
        </p:nvSpPr>
        <p:spPr/>
        <p:txBody>
          <a:bodyPr/>
          <a:lstStyle/>
          <a:p>
            <a:r>
              <a:rPr lang="en-US" dirty="0"/>
              <a:t>Human Aid Knowledge Exchange  - 1st meeting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E197599-3A34-EB48-95E6-00481AC2A23E}" type="datetime1">
              <a:rPr lang="en-US" smtClean="0"/>
              <a:t>9/14/18</a:t>
            </a:fld>
            <a:endParaRPr lang="en-US"/>
          </a:p>
        </p:txBody>
      </p:sp>
      <p:sp>
        <p:nvSpPr>
          <p:cNvPr id="6" name="Footer Placeholder 5"/>
          <p:cNvSpPr>
            <a:spLocks noGrp="1"/>
          </p:cNvSpPr>
          <p:nvPr>
            <p:ph type="ftr" sz="quarter" idx="11"/>
          </p:nvPr>
        </p:nvSpPr>
        <p:spPr/>
        <p:txBody>
          <a:bodyPr/>
          <a:lstStyle/>
          <a:p>
            <a:r>
              <a:rPr lang="en-US" dirty="0"/>
              <a:t>Human Aid Knowledge Exchange  - 1st meeting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7915253E-CF88-7244-91EC-62F0F2B4F571}" type="datetime1">
              <a:rPr lang="en-US" smtClean="0"/>
              <a:t>9/14/18</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dirty="0"/>
              <a:t>Human Aid Knowledge Exchange  - 1st meeting</a:t>
            </a:r>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BECE643-6DB5-F54C-BC76-35BA5AAA447B}" type="datetime1">
              <a:rPr lang="en-US" smtClean="0"/>
              <a:t>9/14/18</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n-US" dirty="0"/>
              <a:t>Human Aid Knowledge Exchange  - 1st meeting</a:t>
            </a:r>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etherpad.net/p/Test_pad"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s://drive.google.com/drive/folders/1wfav3wuKpvdbBMQ6P4XhskEKD_0F_BGH" TargetMode="External"/><Relationship Id="rId3" Type="http://schemas.openxmlformats.org/officeDocument/2006/relationships/hyperlink" Target="mailto:THEPort-Pier18@cern.ch" TargetMode="External"/><Relationship Id="rId7" Type="http://schemas.openxmlformats.org/officeDocument/2006/relationships/hyperlink" Target="https://github.com/THEPortatCERN/Hackathon2018-Pier18"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github.com/orgs/THEPortatCERN/teams/hackathon2018-pier18" TargetMode="External"/><Relationship Id="rId5" Type="http://schemas.openxmlformats.org/officeDocument/2006/relationships/hyperlink" Target="https://vidyoportal.cern.ch/join/OOA699zlGb" TargetMode="External"/><Relationship Id="rId4" Type="http://schemas.openxmlformats.org/officeDocument/2006/relationships/hyperlink" Target="https://indico.cern.ch/event/75530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355848"/>
            <a:ext cx="8077200" cy="1673352"/>
          </a:xfrm>
        </p:spPr>
        <p:txBody>
          <a:bodyPr>
            <a:normAutofit/>
          </a:bodyPr>
          <a:lstStyle/>
          <a:p>
            <a:r>
              <a:rPr lang="en-US" dirty="0"/>
              <a:t>Teleconference #1</a:t>
            </a:r>
            <a:br>
              <a:rPr lang="en-US" dirty="0"/>
            </a:br>
            <a:r>
              <a:rPr lang="en-US" dirty="0"/>
              <a:t>Agenda</a:t>
            </a:r>
          </a:p>
        </p:txBody>
      </p:sp>
      <p:sp>
        <p:nvSpPr>
          <p:cNvPr id="4" name="TextBox 3"/>
          <p:cNvSpPr txBox="1"/>
          <p:nvPr/>
        </p:nvSpPr>
        <p:spPr>
          <a:xfrm>
            <a:off x="2362200" y="5373469"/>
            <a:ext cx="6324600" cy="646331"/>
          </a:xfrm>
          <a:prstGeom prst="rect">
            <a:avLst/>
          </a:prstGeom>
          <a:noFill/>
        </p:spPr>
        <p:txBody>
          <a:bodyPr wrap="square" rtlCol="0">
            <a:spAutoFit/>
          </a:bodyPr>
          <a:lstStyle/>
          <a:p>
            <a:r>
              <a:rPr lang="en-US" b="1" dirty="0"/>
              <a:t>“</a:t>
            </a:r>
            <a:r>
              <a:rPr lang="en-US" b="1" dirty="0">
                <a:latin typeface="Arial" panose="020B0604020202020204" pitchFamily="34" charset="0"/>
                <a:cs typeface="Arial" panose="020B0604020202020204" pitchFamily="34" charset="0"/>
              </a:rPr>
              <a:t>Human Document Investigator</a:t>
            </a:r>
            <a:r>
              <a:rPr lang="en-US" b="1" dirty="0"/>
              <a:t>” Team</a:t>
            </a:r>
            <a:endParaRPr lang="en-US" dirty="0"/>
          </a:p>
          <a:p>
            <a:r>
              <a:rPr lang="en-US" b="1" dirty="0"/>
              <a:t>September 14, 2018</a:t>
            </a:r>
          </a:p>
        </p:txBody>
      </p:sp>
      <p:sp>
        <p:nvSpPr>
          <p:cNvPr id="5" name="Date Placeholder 4"/>
          <p:cNvSpPr>
            <a:spLocks noGrp="1"/>
          </p:cNvSpPr>
          <p:nvPr>
            <p:ph type="dt" sz="half" idx="10"/>
          </p:nvPr>
        </p:nvSpPr>
        <p:spPr/>
        <p:txBody>
          <a:bodyPr/>
          <a:lstStyle/>
          <a:p>
            <a:fld id="{1FC47612-1653-0947-B634-0DBE45806B90}" type="datetime1">
              <a:rPr lang="en-US" smtClean="0"/>
              <a:t>9/14/18</a:t>
            </a:fld>
            <a:endParaRPr lang="en-US" dirty="0"/>
          </a:p>
        </p:txBody>
      </p:sp>
      <p:pic>
        <p:nvPicPr>
          <p:cNvPr id="1026" name="Picture 2" descr="THE Port"/>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2400" y="5334000"/>
            <a:ext cx="2274328" cy="875617"/>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Slide Number Placeholder 10"/>
          <p:cNvSpPr>
            <a:spLocks noGrp="1"/>
          </p:cNvSpPr>
          <p:nvPr>
            <p:ph type="sldNum" sz="quarter" idx="12"/>
          </p:nvPr>
        </p:nvSpPr>
        <p:spPr/>
        <p:txBody>
          <a:bodyPr/>
          <a:lstStyle/>
          <a:p>
            <a:fld id="{B6F15528-21DE-4FAA-801E-634DDDAF4B2B}" type="slidenum">
              <a:rPr lang="en-US" smtClean="0"/>
              <a:pPr/>
              <a:t>1</a:t>
            </a:fld>
            <a:endParaRPr lang="en-US"/>
          </a:p>
        </p:txBody>
      </p:sp>
      <p:pic>
        <p:nvPicPr>
          <p:cNvPr id="3" name="Picture 2"/>
          <p:cNvPicPr>
            <a:picLocks noChangeAspect="1"/>
          </p:cNvPicPr>
          <p:nvPr/>
        </p:nvPicPr>
        <p:blipFill>
          <a:blip r:embed="rId4"/>
          <a:stretch>
            <a:fillRect/>
          </a:stretch>
        </p:blipFill>
        <p:spPr>
          <a:xfrm>
            <a:off x="5791200" y="381000"/>
            <a:ext cx="3048000" cy="304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10</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Aayush Chadha</a:t>
            </a:r>
          </a:p>
        </p:txBody>
      </p:sp>
      <p:pic>
        <p:nvPicPr>
          <p:cNvPr id="11" name="Picture 10" descr="Screen Shot 2018-09-12 at 19.38.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
        <p:nvSpPr>
          <p:cNvPr id="8" name="Content Placeholder 3">
            <a:extLst>
              <a:ext uri="{FF2B5EF4-FFF2-40B4-BE49-F238E27FC236}">
                <a16:creationId xmlns:a16="http://schemas.microsoft.com/office/drawing/2014/main" id="{B3004E70-8FD6-4A41-AC41-0A50DBC62902}"/>
              </a:ext>
            </a:extLst>
          </p:cNvPr>
          <p:cNvSpPr>
            <a:spLocks noGrp="1"/>
          </p:cNvSpPr>
          <p:nvPr>
            <p:ph idx="1"/>
          </p:nvPr>
        </p:nvSpPr>
        <p:spPr>
          <a:xfrm>
            <a:off x="457200" y="3810000"/>
            <a:ext cx="8229600" cy="2438400"/>
          </a:xfrm>
        </p:spPr>
        <p:txBody>
          <a:bodyPr>
            <a:noAutofit/>
          </a:bodyPr>
          <a:lstStyle/>
          <a:p>
            <a:r>
              <a:rPr lang="en-US" sz="1800" dirty="0"/>
              <a:t>Aayush is a third year student of Artificial Intelligence at the University of Manchester. Originally hailing from India, Aayush’s fascination for computers began with the use of chess engines. Since then, the fascination has expanded to natural language processing and data wrangling. His time at university is divided between working at a startup as a developer, assisting with research into Parkinson’s Disease at the University of Manchester and travelling to hackathons on the weekend.</a:t>
            </a:r>
          </a:p>
        </p:txBody>
      </p:sp>
    </p:spTree>
    <p:extLst>
      <p:ext uri="{BB962C8B-B14F-4D97-AF65-F5344CB8AC3E}">
        <p14:creationId xmlns:p14="http://schemas.microsoft.com/office/powerpoint/2010/main" val="255310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11</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800600" cy="523220"/>
          </a:xfrm>
          <a:prstGeom prst="rect">
            <a:avLst/>
          </a:prstGeom>
          <a:noFill/>
        </p:spPr>
        <p:txBody>
          <a:bodyPr wrap="square" rtlCol="0">
            <a:spAutoFit/>
          </a:bodyPr>
          <a:lstStyle/>
          <a:p>
            <a:r>
              <a:rPr lang="en-US" sz="2800" b="1" dirty="0"/>
              <a:t>Andrea Cupertino</a:t>
            </a:r>
          </a:p>
        </p:txBody>
      </p:sp>
      <p:pic>
        <p:nvPicPr>
          <p:cNvPr id="8" name="Picture 7" descr="Screen Shot 2018-09-12 at 19.38.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
        <p:nvSpPr>
          <p:cNvPr id="12" name="Content Placeholder 3">
            <a:extLst>
              <a:ext uri="{FF2B5EF4-FFF2-40B4-BE49-F238E27FC236}">
                <a16:creationId xmlns:a16="http://schemas.microsoft.com/office/drawing/2014/main" id="{5DA85D6F-D628-0142-988A-F1554B1CDE3A}"/>
              </a:ext>
            </a:extLst>
          </p:cNvPr>
          <p:cNvSpPr>
            <a:spLocks noGrp="1"/>
          </p:cNvSpPr>
          <p:nvPr>
            <p:ph idx="1"/>
          </p:nvPr>
        </p:nvSpPr>
        <p:spPr>
          <a:xfrm>
            <a:off x="457200" y="3810000"/>
            <a:ext cx="8229600" cy="2438400"/>
          </a:xfrm>
        </p:spPr>
        <p:txBody>
          <a:bodyPr>
            <a:noAutofit/>
          </a:bodyPr>
          <a:lstStyle/>
          <a:p>
            <a:endParaRPr lang="en-US" sz="1800" dirty="0"/>
          </a:p>
        </p:txBody>
      </p:sp>
    </p:spTree>
    <p:extLst>
      <p:ext uri="{BB962C8B-B14F-4D97-AF65-F5344CB8AC3E}">
        <p14:creationId xmlns:p14="http://schemas.microsoft.com/office/powerpoint/2010/main" val="229614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12</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800600" cy="523220"/>
          </a:xfrm>
          <a:prstGeom prst="rect">
            <a:avLst/>
          </a:prstGeom>
          <a:noFill/>
        </p:spPr>
        <p:txBody>
          <a:bodyPr wrap="square" rtlCol="0">
            <a:spAutoFit/>
          </a:bodyPr>
          <a:lstStyle/>
          <a:p>
            <a:r>
              <a:rPr lang="en-US" sz="2800" b="1" dirty="0"/>
              <a:t>Antonio </a:t>
            </a:r>
            <a:r>
              <a:rPr lang="en-US" sz="2800" b="1" dirty="0" err="1"/>
              <a:t>Gilardi</a:t>
            </a:r>
            <a:endParaRPr lang="en-US" sz="2800" b="1" dirty="0"/>
          </a:p>
        </p:txBody>
      </p:sp>
      <p:pic>
        <p:nvPicPr>
          <p:cNvPr id="8" name="Picture 7" descr="Screen Shot 2018-09-12 at 19.38.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
        <p:nvSpPr>
          <p:cNvPr id="12" name="Content Placeholder 3">
            <a:extLst>
              <a:ext uri="{FF2B5EF4-FFF2-40B4-BE49-F238E27FC236}">
                <a16:creationId xmlns:a16="http://schemas.microsoft.com/office/drawing/2014/main" id="{1804AA42-1479-284F-A504-F3B6D049A91E}"/>
              </a:ext>
            </a:extLst>
          </p:cNvPr>
          <p:cNvSpPr>
            <a:spLocks noGrp="1"/>
          </p:cNvSpPr>
          <p:nvPr>
            <p:ph idx="1"/>
          </p:nvPr>
        </p:nvSpPr>
        <p:spPr>
          <a:xfrm>
            <a:off x="457200" y="3810000"/>
            <a:ext cx="8229600" cy="2438400"/>
          </a:xfrm>
        </p:spPr>
        <p:txBody>
          <a:bodyPr>
            <a:noAutofit/>
          </a:bodyPr>
          <a:lstStyle/>
          <a:p>
            <a:endParaRPr lang="en-US" sz="1800" dirty="0"/>
          </a:p>
        </p:txBody>
      </p:sp>
    </p:spTree>
    <p:extLst>
      <p:ext uri="{BB962C8B-B14F-4D97-AF65-F5344CB8AC3E}">
        <p14:creationId xmlns:p14="http://schemas.microsoft.com/office/powerpoint/2010/main" val="1207988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13</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Bashir </a:t>
            </a:r>
            <a:r>
              <a:rPr lang="en-US" sz="2800" b="1" dirty="0" err="1"/>
              <a:t>Khoshnevis</a:t>
            </a:r>
            <a:endParaRPr lang="en-US" sz="2800" b="1" dirty="0"/>
          </a:p>
        </p:txBody>
      </p:sp>
      <p:pic>
        <p:nvPicPr>
          <p:cNvPr id="8" name="Picture 7" descr="Screen Shot 2018-09-12 at 19.38.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
        <p:nvSpPr>
          <p:cNvPr id="11" name="Content Placeholder 3">
            <a:extLst>
              <a:ext uri="{FF2B5EF4-FFF2-40B4-BE49-F238E27FC236}">
                <a16:creationId xmlns:a16="http://schemas.microsoft.com/office/drawing/2014/main" id="{E000CFC2-6BB0-8546-A8CD-9A4D4A81DF58}"/>
              </a:ext>
            </a:extLst>
          </p:cNvPr>
          <p:cNvSpPr>
            <a:spLocks noGrp="1"/>
          </p:cNvSpPr>
          <p:nvPr>
            <p:ph idx="1"/>
          </p:nvPr>
        </p:nvSpPr>
        <p:spPr>
          <a:xfrm>
            <a:off x="457200" y="3810000"/>
            <a:ext cx="8229600" cy="2438400"/>
          </a:xfrm>
        </p:spPr>
        <p:txBody>
          <a:bodyPr>
            <a:noAutofit/>
          </a:bodyPr>
          <a:lstStyle/>
          <a:p>
            <a:endParaRPr lang="en-US" sz="1800" dirty="0"/>
          </a:p>
        </p:txBody>
      </p:sp>
    </p:spTree>
    <p:extLst>
      <p:ext uri="{BB962C8B-B14F-4D97-AF65-F5344CB8AC3E}">
        <p14:creationId xmlns:p14="http://schemas.microsoft.com/office/powerpoint/2010/main" val="2902103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14</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Bibek Pandey</a:t>
            </a:r>
          </a:p>
        </p:txBody>
      </p:sp>
      <p:sp>
        <p:nvSpPr>
          <p:cNvPr id="11" name="Content Placeholder 3">
            <a:extLst>
              <a:ext uri="{FF2B5EF4-FFF2-40B4-BE49-F238E27FC236}">
                <a16:creationId xmlns:a16="http://schemas.microsoft.com/office/drawing/2014/main" id="{E000CFC2-6BB0-8546-A8CD-9A4D4A81DF58}"/>
              </a:ext>
            </a:extLst>
          </p:cNvPr>
          <p:cNvSpPr>
            <a:spLocks noGrp="1"/>
          </p:cNvSpPr>
          <p:nvPr>
            <p:ph idx="1"/>
          </p:nvPr>
        </p:nvSpPr>
        <p:spPr>
          <a:xfrm>
            <a:off x="457200" y="3810000"/>
            <a:ext cx="8229600" cy="2438400"/>
          </a:xfrm>
        </p:spPr>
        <p:txBody>
          <a:bodyPr>
            <a:noAutofit/>
          </a:bodyPr>
          <a:lstStyle/>
          <a:p>
            <a:r>
              <a:rPr lang="en-US" sz="1600" dirty="0"/>
              <a:t>I am Bibek Pandey from </a:t>
            </a:r>
            <a:r>
              <a:rPr lang="en-US" sz="1600" dirty="0" err="1"/>
              <a:t>Togglecorp</a:t>
            </a:r>
            <a:r>
              <a:rPr lang="en-US" sz="1600" dirty="0"/>
              <a:t> Solutions, Kathmandu, Nepal. And I've been working here for around a year. I mostly work in Natural Language Processing and occasionally write web apps in Django. I am particularly interested in NLP/Machine Learning, algorithms, mathematics and generative arts. I got a Bachelor of Computer Engineering Degree from Institute of </a:t>
            </a:r>
            <a:r>
              <a:rPr lang="en-US" sz="1600" dirty="0" err="1"/>
              <a:t>Puchowk</a:t>
            </a:r>
            <a:r>
              <a:rPr lang="en-US" sz="1600" dirty="0"/>
              <a:t> Campus, </a:t>
            </a:r>
            <a:r>
              <a:rPr lang="en-US" sz="1600" dirty="0" err="1"/>
              <a:t>Tribhuwan</a:t>
            </a:r>
            <a:r>
              <a:rPr lang="en-US" sz="1600" dirty="0"/>
              <a:t> University, in 2016.</a:t>
            </a:r>
            <a:br>
              <a:rPr lang="en-US" sz="1600" dirty="0"/>
            </a:br>
            <a:endParaRPr lang="en-US" sz="1600" dirty="0"/>
          </a:p>
        </p:txBody>
      </p:sp>
      <p:pic>
        <p:nvPicPr>
          <p:cNvPr id="3" name="Picture 2">
            <a:extLst>
              <a:ext uri="{FF2B5EF4-FFF2-40B4-BE49-F238E27FC236}">
                <a16:creationId xmlns:a16="http://schemas.microsoft.com/office/drawing/2014/main" id="{78D57032-1737-534E-AD8C-E3DF1C6F1F95}"/>
              </a:ext>
            </a:extLst>
          </p:cNvPr>
          <p:cNvPicPr>
            <a:picLocks noChangeAspect="1"/>
          </p:cNvPicPr>
          <p:nvPr/>
        </p:nvPicPr>
        <p:blipFill>
          <a:blip r:embed="rId2"/>
          <a:stretch>
            <a:fillRect/>
          </a:stretch>
        </p:blipFill>
        <p:spPr>
          <a:xfrm>
            <a:off x="6031328" y="259849"/>
            <a:ext cx="2540000" cy="3285971"/>
          </a:xfrm>
          <a:prstGeom prst="rect">
            <a:avLst/>
          </a:prstGeom>
        </p:spPr>
      </p:pic>
    </p:spTree>
    <p:extLst>
      <p:ext uri="{BB962C8B-B14F-4D97-AF65-F5344CB8AC3E}">
        <p14:creationId xmlns:p14="http://schemas.microsoft.com/office/powerpoint/2010/main" val="309515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15</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Lennart Heim</a:t>
            </a:r>
          </a:p>
        </p:txBody>
      </p:sp>
      <p:sp>
        <p:nvSpPr>
          <p:cNvPr id="8" name="Content Placeholder 3">
            <a:extLst>
              <a:ext uri="{FF2B5EF4-FFF2-40B4-BE49-F238E27FC236}">
                <a16:creationId xmlns:a16="http://schemas.microsoft.com/office/drawing/2014/main" id="{225E9A34-0E5C-D84D-9AAE-3DC2A53F4B1C}"/>
              </a:ext>
            </a:extLst>
          </p:cNvPr>
          <p:cNvSpPr>
            <a:spLocks noGrp="1"/>
          </p:cNvSpPr>
          <p:nvPr>
            <p:ph idx="1"/>
          </p:nvPr>
        </p:nvSpPr>
        <p:spPr>
          <a:xfrm>
            <a:off x="457200" y="3810000"/>
            <a:ext cx="8229600" cy="2438400"/>
          </a:xfrm>
        </p:spPr>
        <p:txBody>
          <a:bodyPr>
            <a:noAutofit/>
          </a:bodyPr>
          <a:lstStyle/>
          <a:p>
            <a:r>
              <a:rPr lang="en-US" sz="1600" dirty="0"/>
              <a:t>Lennart is currently pursuing his master’s degree in Electrical Engineering with the </a:t>
            </a:r>
            <a:r>
              <a:rPr lang="en-US" sz="1600" dirty="0" err="1"/>
              <a:t>specialisation</a:t>
            </a:r>
            <a:r>
              <a:rPr lang="en-US" sz="1600" dirty="0"/>
              <a:t> Computer Engineering at RWTH Aachen in Germany. His studies are </a:t>
            </a:r>
            <a:r>
              <a:rPr lang="en-US" sz="1600" dirty="0" err="1"/>
              <a:t>focussed</a:t>
            </a:r>
            <a:r>
              <a:rPr lang="en-US" sz="1600" dirty="0"/>
              <a:t> on embedded systems, electronic design automation and wireless networks. During his studies he works in two research groups - one in the field of human chemosensory perception, where he helps designing, building and running hardware setups for olfactory stimuli, often during fMRI experiments. The other one focuses on networked systems, where he’s doing research in the field of mm-wave wireless networks. In his </a:t>
            </a:r>
            <a:r>
              <a:rPr lang="en-US" sz="1600" dirty="0" err="1"/>
              <a:t>freetime</a:t>
            </a:r>
            <a:r>
              <a:rPr lang="en-US" sz="1600" dirty="0"/>
              <a:t>, Lennart reads and learns about topics to enable a positive future for humankind, like environmental sustainability, the impact of technologies on society, and neuroscience. For more information you can visit his personal website: https://</a:t>
            </a:r>
            <a:r>
              <a:rPr lang="en-US" sz="1600" dirty="0" err="1"/>
              <a:t>heim.xyz</a:t>
            </a:r>
            <a:r>
              <a:rPr lang="en-US" sz="1600" dirty="0"/>
              <a:t>.</a:t>
            </a:r>
          </a:p>
        </p:txBody>
      </p:sp>
      <p:pic>
        <p:nvPicPr>
          <p:cNvPr id="4" name="Picture 3">
            <a:extLst>
              <a:ext uri="{FF2B5EF4-FFF2-40B4-BE49-F238E27FC236}">
                <a16:creationId xmlns:a16="http://schemas.microsoft.com/office/drawing/2014/main" id="{7C489A56-C914-194F-A1E9-B9E6F4D63013}"/>
              </a:ext>
            </a:extLst>
          </p:cNvPr>
          <p:cNvPicPr>
            <a:picLocks noChangeAspect="1"/>
          </p:cNvPicPr>
          <p:nvPr/>
        </p:nvPicPr>
        <p:blipFill rotWithShape="1">
          <a:blip r:embed="rId2"/>
          <a:srcRect l="7334" t="6666" r="4173" b="16667"/>
          <a:stretch/>
        </p:blipFill>
        <p:spPr>
          <a:xfrm>
            <a:off x="5943600" y="310596"/>
            <a:ext cx="2743200" cy="3380014"/>
          </a:xfrm>
          <a:prstGeom prst="rect">
            <a:avLst/>
          </a:prstGeom>
        </p:spPr>
      </p:pic>
    </p:spTree>
    <p:extLst>
      <p:ext uri="{BB962C8B-B14F-4D97-AF65-F5344CB8AC3E}">
        <p14:creationId xmlns:p14="http://schemas.microsoft.com/office/powerpoint/2010/main" val="841886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16</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Natalia </a:t>
            </a:r>
            <a:r>
              <a:rPr lang="en-US" sz="2800" b="1" dirty="0" err="1"/>
              <a:t>Gutanu</a:t>
            </a:r>
            <a:endParaRPr lang="en-US" sz="2800" b="1" dirty="0"/>
          </a:p>
        </p:txBody>
      </p:sp>
      <p:sp>
        <p:nvSpPr>
          <p:cNvPr id="8" name="Content Placeholder 3">
            <a:extLst>
              <a:ext uri="{FF2B5EF4-FFF2-40B4-BE49-F238E27FC236}">
                <a16:creationId xmlns:a16="http://schemas.microsoft.com/office/drawing/2014/main" id="{4E6EADD6-E9DF-B44E-9BA1-025284598060}"/>
              </a:ext>
            </a:extLst>
          </p:cNvPr>
          <p:cNvSpPr>
            <a:spLocks noGrp="1"/>
          </p:cNvSpPr>
          <p:nvPr>
            <p:ph idx="1"/>
          </p:nvPr>
        </p:nvSpPr>
        <p:spPr>
          <a:xfrm>
            <a:off x="457200" y="3810000"/>
            <a:ext cx="8229600" cy="2438400"/>
          </a:xfrm>
        </p:spPr>
        <p:txBody>
          <a:bodyPr>
            <a:noAutofit/>
          </a:bodyPr>
          <a:lstStyle/>
          <a:p>
            <a:r>
              <a:rPr lang="en-US" sz="1600" dirty="0"/>
              <a:t>Natalia is a 2nd year Human-Computer Interaction student at the University of Manchester. She sees technology as a means for enhancing human life, so she often engages herself in projects that describe her view. Currently, she’s part of a startup where she develops a social platform that tries to minimize the risks of hiking in her native country of Romania. She has an immense passion for learning and extending her knowledge, whether that comes from coding, reading, travelling, watching movies, listening to music, writing a novel or dancing salsa. </a:t>
            </a:r>
          </a:p>
        </p:txBody>
      </p:sp>
      <p:pic>
        <p:nvPicPr>
          <p:cNvPr id="4" name="Picture 3">
            <a:extLst>
              <a:ext uri="{FF2B5EF4-FFF2-40B4-BE49-F238E27FC236}">
                <a16:creationId xmlns:a16="http://schemas.microsoft.com/office/drawing/2014/main" id="{DB269635-E6D7-FE4D-9F0A-6660673280FA}"/>
              </a:ext>
            </a:extLst>
          </p:cNvPr>
          <p:cNvPicPr>
            <a:picLocks noChangeAspect="1"/>
          </p:cNvPicPr>
          <p:nvPr/>
        </p:nvPicPr>
        <p:blipFill>
          <a:blip r:embed="rId2"/>
          <a:stretch>
            <a:fillRect/>
          </a:stretch>
        </p:blipFill>
        <p:spPr>
          <a:xfrm>
            <a:off x="6096000" y="267652"/>
            <a:ext cx="2381410" cy="3542348"/>
          </a:xfrm>
          <a:prstGeom prst="rect">
            <a:avLst/>
          </a:prstGeom>
        </p:spPr>
      </p:pic>
    </p:spTree>
    <p:extLst>
      <p:ext uri="{BB962C8B-B14F-4D97-AF65-F5344CB8AC3E}">
        <p14:creationId xmlns:p14="http://schemas.microsoft.com/office/powerpoint/2010/main" val="4171171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17</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Roy </a:t>
            </a:r>
            <a:r>
              <a:rPr lang="en-US" sz="2800" b="1" dirty="0" err="1"/>
              <a:t>Allela</a:t>
            </a:r>
            <a:endParaRPr lang="en-US" sz="2800" b="1" dirty="0"/>
          </a:p>
        </p:txBody>
      </p:sp>
      <p:sp>
        <p:nvSpPr>
          <p:cNvPr id="8" name="Content Placeholder 3">
            <a:extLst>
              <a:ext uri="{FF2B5EF4-FFF2-40B4-BE49-F238E27FC236}">
                <a16:creationId xmlns:a16="http://schemas.microsoft.com/office/drawing/2014/main" id="{02DDAAB7-EE19-5B45-BAB5-98108DD69FEA}"/>
              </a:ext>
            </a:extLst>
          </p:cNvPr>
          <p:cNvSpPr>
            <a:spLocks noGrp="1"/>
          </p:cNvSpPr>
          <p:nvPr>
            <p:ph idx="1"/>
          </p:nvPr>
        </p:nvSpPr>
        <p:spPr>
          <a:xfrm>
            <a:off x="457200" y="3810000"/>
            <a:ext cx="8229600" cy="2438400"/>
          </a:xfrm>
        </p:spPr>
        <p:txBody>
          <a:bodyPr>
            <a:noAutofit/>
          </a:bodyPr>
          <a:lstStyle/>
          <a:p>
            <a:r>
              <a:rPr lang="en-US" sz="1800" dirty="0"/>
              <a:t>Roy </a:t>
            </a:r>
            <a:r>
              <a:rPr lang="en-US" sz="1800" dirty="0" err="1"/>
              <a:t>Allela</a:t>
            </a:r>
            <a:r>
              <a:rPr lang="en-US" sz="1800" dirty="0"/>
              <a:t> is a Technical Evangelist for Artificial Intelligence and the Internet of Things at Intel. He is also an Intel Innovator and  he has a strong passion for the application of nascent technologies to solving everyday problems.  He is a Royal Academy of Engineering 2018 LIF Fellow and he emerged the Global Winner of the 2017 Edition of American Society of Mechanical Engineers ISHOW competition. He has a background in Microprocessor Technology and Instrumentation from The University of Nairobi.</a:t>
            </a:r>
          </a:p>
        </p:txBody>
      </p:sp>
      <p:pic>
        <p:nvPicPr>
          <p:cNvPr id="6" name="Picture 5">
            <a:extLst>
              <a:ext uri="{FF2B5EF4-FFF2-40B4-BE49-F238E27FC236}">
                <a16:creationId xmlns:a16="http://schemas.microsoft.com/office/drawing/2014/main" id="{03E71B9B-1204-DB41-904A-48CA128AEE61}"/>
              </a:ext>
            </a:extLst>
          </p:cNvPr>
          <p:cNvPicPr>
            <a:picLocks noChangeAspect="1"/>
          </p:cNvPicPr>
          <p:nvPr/>
        </p:nvPicPr>
        <p:blipFill>
          <a:blip r:embed="rId2"/>
          <a:stretch>
            <a:fillRect/>
          </a:stretch>
        </p:blipFill>
        <p:spPr>
          <a:xfrm>
            <a:off x="5655212" y="24593"/>
            <a:ext cx="2916116" cy="3546627"/>
          </a:xfrm>
          <a:prstGeom prst="rect">
            <a:avLst/>
          </a:prstGeom>
        </p:spPr>
      </p:pic>
    </p:spTree>
    <p:extLst>
      <p:ext uri="{BB962C8B-B14F-4D97-AF65-F5344CB8AC3E}">
        <p14:creationId xmlns:p14="http://schemas.microsoft.com/office/powerpoint/2010/main" val="1637423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8-09-12 at 19.38.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18</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Safar </a:t>
            </a:r>
            <a:r>
              <a:rPr lang="en-US" sz="2800" b="1" dirty="0" err="1"/>
              <a:t>Ligal</a:t>
            </a:r>
            <a:endParaRPr lang="en-US" sz="2800" b="1" dirty="0"/>
          </a:p>
        </p:txBody>
      </p:sp>
      <p:sp>
        <p:nvSpPr>
          <p:cNvPr id="8" name="Content Placeholder 3">
            <a:extLst>
              <a:ext uri="{FF2B5EF4-FFF2-40B4-BE49-F238E27FC236}">
                <a16:creationId xmlns:a16="http://schemas.microsoft.com/office/drawing/2014/main" id="{09C77057-1A53-D147-BBAC-EEEFB1F5145A}"/>
              </a:ext>
            </a:extLst>
          </p:cNvPr>
          <p:cNvSpPr>
            <a:spLocks noGrp="1"/>
          </p:cNvSpPr>
          <p:nvPr>
            <p:ph idx="1"/>
          </p:nvPr>
        </p:nvSpPr>
        <p:spPr>
          <a:xfrm>
            <a:off x="457200" y="3810000"/>
            <a:ext cx="8229600" cy="2438400"/>
          </a:xfrm>
        </p:spPr>
        <p:txBody>
          <a:bodyPr>
            <a:noAutofit/>
          </a:bodyPr>
          <a:lstStyle/>
          <a:p>
            <a:endParaRPr lang="en-US" sz="1800" dirty="0"/>
          </a:p>
        </p:txBody>
      </p:sp>
    </p:spTree>
    <p:extLst>
      <p:ext uri="{BB962C8B-B14F-4D97-AF65-F5344CB8AC3E}">
        <p14:creationId xmlns:p14="http://schemas.microsoft.com/office/powerpoint/2010/main" val="379528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Organizational stuff</a:t>
            </a:r>
          </a:p>
        </p:txBody>
      </p:sp>
      <p:sp>
        <p:nvSpPr>
          <p:cNvPr id="3" name="Content Placeholder 2"/>
          <p:cNvSpPr>
            <a:spLocks noGrp="1"/>
          </p:cNvSpPr>
          <p:nvPr>
            <p:ph idx="1"/>
          </p:nvPr>
        </p:nvSpPr>
        <p:spPr>
          <a:xfrm>
            <a:off x="152400" y="1600200"/>
            <a:ext cx="5943600" cy="4724400"/>
          </a:xfrm>
        </p:spPr>
        <p:txBody>
          <a:bodyPr>
            <a:normAutofit fontScale="92500" lnSpcReduction="20000"/>
          </a:bodyPr>
          <a:lstStyle/>
          <a:p>
            <a:r>
              <a:rPr lang="en-US" dirty="0"/>
              <a:t>Travel arrangements</a:t>
            </a:r>
          </a:p>
          <a:p>
            <a:pPr lvl="1"/>
            <a:r>
              <a:rPr lang="en-US" dirty="0"/>
              <a:t>Event: </a:t>
            </a:r>
            <a:r>
              <a:rPr lang="en-US" b="1" dirty="0"/>
              <a:t>5</a:t>
            </a:r>
            <a:r>
              <a:rPr lang="en-US" b="1" baseline="30000" dirty="0"/>
              <a:t>th</a:t>
            </a:r>
            <a:r>
              <a:rPr lang="en-US" b="1" dirty="0"/>
              <a:t> October </a:t>
            </a:r>
            <a:r>
              <a:rPr lang="en-US" dirty="0"/>
              <a:t>(morning) to </a:t>
            </a:r>
            <a:r>
              <a:rPr lang="en-US" b="1" dirty="0"/>
              <a:t>7</a:t>
            </a:r>
            <a:r>
              <a:rPr lang="en-US" b="1" baseline="30000" dirty="0"/>
              <a:t>th</a:t>
            </a:r>
            <a:r>
              <a:rPr lang="en-US" b="1" dirty="0"/>
              <a:t> October </a:t>
            </a:r>
            <a:r>
              <a:rPr lang="en-US" dirty="0"/>
              <a:t>(evening)</a:t>
            </a:r>
          </a:p>
          <a:p>
            <a:pPr lvl="1"/>
            <a:r>
              <a:rPr lang="en-US" dirty="0"/>
              <a:t>Arrival &amp; Warm-up day: </a:t>
            </a:r>
            <a:r>
              <a:rPr lang="en-US" b="1" dirty="0"/>
              <a:t>4</a:t>
            </a:r>
            <a:r>
              <a:rPr lang="en-US" b="1" baseline="30000" dirty="0"/>
              <a:t>th</a:t>
            </a:r>
            <a:r>
              <a:rPr lang="en-US" b="1" dirty="0"/>
              <a:t> October </a:t>
            </a:r>
            <a:r>
              <a:rPr lang="en-US" dirty="0"/>
              <a:t>(optional, but recommended)</a:t>
            </a:r>
          </a:p>
          <a:p>
            <a:pPr lvl="1"/>
            <a:r>
              <a:rPr lang="en-US" dirty="0"/>
              <a:t>Accommodation: Will be provided </a:t>
            </a:r>
            <a:r>
              <a:rPr lang="en-US" b="1" dirty="0"/>
              <a:t>only to external</a:t>
            </a:r>
            <a:r>
              <a:rPr lang="en-US" dirty="0"/>
              <a:t> participants from </a:t>
            </a:r>
            <a:r>
              <a:rPr lang="en-US" b="1" dirty="0"/>
              <a:t>4</a:t>
            </a:r>
            <a:r>
              <a:rPr lang="en-US" b="1" baseline="30000" dirty="0"/>
              <a:t>th</a:t>
            </a:r>
            <a:r>
              <a:rPr lang="en-US" b="1" dirty="0"/>
              <a:t> October </a:t>
            </a:r>
            <a:r>
              <a:rPr lang="en-US" dirty="0"/>
              <a:t>to </a:t>
            </a:r>
            <a:r>
              <a:rPr lang="en-US" b="1" dirty="0"/>
              <a:t>8</a:t>
            </a:r>
            <a:r>
              <a:rPr lang="en-US" b="1" baseline="30000" dirty="0"/>
              <a:t>th</a:t>
            </a:r>
            <a:r>
              <a:rPr lang="en-US" b="1" dirty="0"/>
              <a:t> October (4 nights)</a:t>
            </a:r>
          </a:p>
          <a:p>
            <a:pPr lvl="1"/>
            <a:r>
              <a:rPr lang="en-US" dirty="0"/>
              <a:t>Only few transportation cost will be covered partially for special cases</a:t>
            </a:r>
          </a:p>
          <a:p>
            <a:pPr lvl="1"/>
            <a:r>
              <a:rPr lang="en-US" dirty="0"/>
              <a:t>Any questions or issues? – Contact: </a:t>
            </a:r>
            <a:r>
              <a:rPr lang="en-US" dirty="0" err="1"/>
              <a:t>info@theport.ch</a:t>
            </a:r>
            <a:endParaRPr lang="en-US" dirty="0"/>
          </a:p>
        </p:txBody>
      </p:sp>
      <p:sp>
        <p:nvSpPr>
          <p:cNvPr id="5" name="Date Placeholder 4"/>
          <p:cNvSpPr>
            <a:spLocks noGrp="1"/>
          </p:cNvSpPr>
          <p:nvPr>
            <p:ph type="dt" sz="half" idx="10"/>
          </p:nvPr>
        </p:nvSpPr>
        <p:spPr>
          <a:xfrm>
            <a:off x="450487" y="6491986"/>
            <a:ext cx="2133600" cy="274320"/>
          </a:xfrm>
        </p:spPr>
        <p:txBody>
          <a:bodyPr/>
          <a:lstStyle/>
          <a:p>
            <a:fld id="{2673832B-2952-7A40-A4F7-D5D5DB6F5276}"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19</a:t>
            </a:fld>
            <a:endParaRPr lang="en-US"/>
          </a:p>
        </p:txBody>
      </p:sp>
      <p:pic>
        <p:nvPicPr>
          <p:cNvPr id="9220" name="Picture 4"/>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019799" y="4191000"/>
            <a:ext cx="2972795" cy="1600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319566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457200" y="1752601"/>
            <a:ext cx="8382000" cy="4724399"/>
          </a:xfrm>
        </p:spPr>
        <p:txBody>
          <a:bodyPr>
            <a:normAutofit fontScale="55000" lnSpcReduction="20000"/>
          </a:bodyPr>
          <a:lstStyle/>
          <a:p>
            <a:r>
              <a:rPr lang="en-US" dirty="0"/>
              <a:t>Hello and Welcome!</a:t>
            </a:r>
          </a:p>
          <a:p>
            <a:pPr lvl="1"/>
            <a:r>
              <a:rPr lang="en-US" dirty="0"/>
              <a:t>Introduction of your coaches and mentors</a:t>
            </a:r>
          </a:p>
          <a:p>
            <a:pPr lvl="1"/>
            <a:r>
              <a:rPr lang="en-US" dirty="0"/>
              <a:t>Introduction of participants</a:t>
            </a:r>
          </a:p>
          <a:p>
            <a:endParaRPr lang="en-US" dirty="0"/>
          </a:p>
          <a:p>
            <a:r>
              <a:rPr lang="en-US" dirty="0"/>
              <a:t>Organizational stuff</a:t>
            </a:r>
          </a:p>
          <a:p>
            <a:pPr lvl="1"/>
            <a:r>
              <a:rPr lang="en-US" dirty="0"/>
              <a:t>Travel arrangements and side accommodations</a:t>
            </a:r>
          </a:p>
          <a:p>
            <a:pPr lvl="1"/>
            <a:r>
              <a:rPr lang="en-US" dirty="0"/>
              <a:t>Your challenge</a:t>
            </a:r>
          </a:p>
          <a:p>
            <a:pPr marL="457200" lvl="1" indent="0">
              <a:buNone/>
            </a:pPr>
            <a:endParaRPr lang="en-US" dirty="0"/>
          </a:p>
          <a:p>
            <a:r>
              <a:rPr lang="en-US" dirty="0"/>
              <a:t>Project Milestones Week 1</a:t>
            </a:r>
          </a:p>
          <a:p>
            <a:pPr lvl="1"/>
            <a:r>
              <a:rPr lang="en-US" dirty="0"/>
              <a:t>Decide how to decide</a:t>
            </a:r>
          </a:p>
          <a:p>
            <a:pPr lvl="1"/>
            <a:r>
              <a:rPr lang="en-US" dirty="0"/>
              <a:t>Future teleconferences (tool, date/time, organization)</a:t>
            </a:r>
          </a:p>
          <a:p>
            <a:pPr lvl="1"/>
            <a:r>
              <a:rPr lang="en-US" dirty="0"/>
              <a:t>Team name</a:t>
            </a:r>
          </a:p>
          <a:p>
            <a:pPr lvl="1"/>
            <a:r>
              <a:rPr lang="en-US" dirty="0"/>
              <a:t>Tools</a:t>
            </a:r>
          </a:p>
          <a:p>
            <a:endParaRPr lang="en-US" dirty="0"/>
          </a:p>
          <a:p>
            <a:r>
              <a:rPr lang="en-US" dirty="0"/>
              <a:t>Outlook</a:t>
            </a:r>
          </a:p>
          <a:p>
            <a:pPr lvl="1"/>
            <a:r>
              <a:rPr lang="en-US" dirty="0"/>
              <a:t>Next teleconference</a:t>
            </a:r>
          </a:p>
          <a:p>
            <a:pPr lvl="1"/>
            <a:r>
              <a:rPr lang="en-US" dirty="0"/>
              <a:t>Next milestones</a:t>
            </a:r>
          </a:p>
          <a:p>
            <a:pPr marL="457200" lvl="1" indent="0">
              <a:buNone/>
            </a:pPr>
            <a:endParaRPr lang="en-US" dirty="0"/>
          </a:p>
          <a:p>
            <a:r>
              <a:rPr lang="en-US" dirty="0"/>
              <a:t>AOB, Requests, Questions and open discussion</a:t>
            </a:r>
          </a:p>
        </p:txBody>
      </p:sp>
      <p:sp>
        <p:nvSpPr>
          <p:cNvPr id="5" name="Date Placeholder 4"/>
          <p:cNvSpPr>
            <a:spLocks noGrp="1"/>
          </p:cNvSpPr>
          <p:nvPr>
            <p:ph type="dt" sz="half" idx="10"/>
          </p:nvPr>
        </p:nvSpPr>
        <p:spPr/>
        <p:txBody>
          <a:bodyPr/>
          <a:lstStyle/>
          <a:p>
            <a:fld id="{39F8C39F-F3B7-B941-89F1-0C7AB10ED031}"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2</a:t>
            </a:fld>
            <a:endParaRPr lang="en-US"/>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challenge</a:t>
            </a:r>
          </a:p>
        </p:txBody>
      </p:sp>
      <p:sp>
        <p:nvSpPr>
          <p:cNvPr id="3" name="Content Placeholder 2"/>
          <p:cNvSpPr>
            <a:spLocks noGrp="1"/>
          </p:cNvSpPr>
          <p:nvPr>
            <p:ph idx="1"/>
          </p:nvPr>
        </p:nvSpPr>
        <p:spPr>
          <a:xfrm>
            <a:off x="152400" y="1600200"/>
            <a:ext cx="8915400" cy="4724400"/>
          </a:xfrm>
        </p:spPr>
        <p:txBody>
          <a:bodyPr>
            <a:normAutofit/>
          </a:bodyPr>
          <a:lstStyle/>
          <a:p>
            <a:pPr marL="457200" lvl="1" indent="0">
              <a:buNone/>
            </a:pPr>
            <a:r>
              <a:rPr lang="en-US" sz="2600" dirty="0"/>
              <a:t>THE Port Pier 18  –</a:t>
            </a:r>
          </a:p>
          <a:p>
            <a:pPr marL="411480" lvl="1" indent="0">
              <a:buNone/>
            </a:pPr>
            <a:r>
              <a:rPr lang="en-US" dirty="0"/>
              <a:t>Human Document Investigator</a:t>
            </a:r>
          </a:p>
          <a:p>
            <a:pPr marL="457200" lvl="1" indent="0">
              <a:buNone/>
            </a:pPr>
            <a:endParaRPr lang="en-US" sz="2600" dirty="0"/>
          </a:p>
        </p:txBody>
      </p:sp>
      <p:sp>
        <p:nvSpPr>
          <p:cNvPr id="5" name="Date Placeholder 4"/>
          <p:cNvSpPr>
            <a:spLocks noGrp="1"/>
          </p:cNvSpPr>
          <p:nvPr>
            <p:ph type="dt" sz="half" idx="10"/>
          </p:nvPr>
        </p:nvSpPr>
        <p:spPr>
          <a:xfrm>
            <a:off x="450487" y="6491986"/>
            <a:ext cx="2133600" cy="274320"/>
          </a:xfrm>
        </p:spPr>
        <p:txBody>
          <a:bodyPr/>
          <a:lstStyle/>
          <a:p>
            <a:fld id="{96144CDD-E5EF-B947-A0DB-94D7FD84FB5C}"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20</a:t>
            </a:fld>
            <a:endParaRPr lang="en-US"/>
          </a:p>
        </p:txBody>
      </p:sp>
      <p:sp>
        <p:nvSpPr>
          <p:cNvPr id="8" name="Footer Placeholder 6"/>
          <p:cNvSpPr>
            <a:spLocks noGrp="1"/>
          </p:cNvSpPr>
          <p:nvPr>
            <p:ph type="ftr" sz="quarter" idx="11"/>
          </p:nvPr>
        </p:nvSpPr>
        <p:spPr>
          <a:xfrm>
            <a:off x="3152422" y="6477000"/>
            <a:ext cx="4674603" cy="274320"/>
          </a:xfrm>
        </p:spPr>
        <p:txBody>
          <a:bodyPr/>
          <a:lstStyle/>
          <a:p>
            <a:r>
              <a:rPr lang="en-US" dirty="0"/>
              <a:t>Cheap Sonic Wobble-Board for Lower-limb Amputees  - 1st meeting</a:t>
            </a:r>
          </a:p>
        </p:txBody>
      </p:sp>
      <p:sp>
        <p:nvSpPr>
          <p:cNvPr id="10" name="TextBox 9"/>
          <p:cNvSpPr txBox="1"/>
          <p:nvPr/>
        </p:nvSpPr>
        <p:spPr>
          <a:xfrm>
            <a:off x="533400" y="2743200"/>
            <a:ext cx="5638800" cy="2585323"/>
          </a:xfrm>
          <a:prstGeom prst="rect">
            <a:avLst/>
          </a:prstGeom>
          <a:noFill/>
        </p:spPr>
        <p:txBody>
          <a:bodyPr wrap="square" rtlCol="0">
            <a:spAutoFit/>
          </a:bodyPr>
          <a:lstStyle/>
          <a:p>
            <a:pPr algn="ctr"/>
            <a:r>
              <a:rPr lang="en-US" dirty="0"/>
              <a:t>An overwhelming flood of information is available in today's humanitarian emergencies. Identifying key information and meaningful knowledge for prompt situation analysis is a challenge as it effects the ability to efficiently respond to crises. By automating the process of information extraction from data through Machine Learning and Natural Language Processing algorithms, we have the potential to allow for more informed decisions in crisis situations.</a:t>
            </a:r>
          </a:p>
        </p:txBody>
      </p:sp>
      <p:pic>
        <p:nvPicPr>
          <p:cNvPr id="6" name="Picture 5">
            <a:extLst>
              <a:ext uri="{FF2B5EF4-FFF2-40B4-BE49-F238E27FC236}">
                <a16:creationId xmlns:a16="http://schemas.microsoft.com/office/drawing/2014/main" id="{6F06AEC3-317A-C441-BF75-EFCAED224319}"/>
              </a:ext>
            </a:extLst>
          </p:cNvPr>
          <p:cNvPicPr>
            <a:picLocks noChangeAspect="1"/>
          </p:cNvPicPr>
          <p:nvPr/>
        </p:nvPicPr>
        <p:blipFill>
          <a:blip r:embed="rId2"/>
          <a:stretch>
            <a:fillRect/>
          </a:stretch>
        </p:blipFill>
        <p:spPr>
          <a:xfrm>
            <a:off x="6553200" y="2940050"/>
            <a:ext cx="1943100" cy="2044700"/>
          </a:xfrm>
          <a:prstGeom prst="rect">
            <a:avLst/>
          </a:prstGeom>
        </p:spPr>
      </p:pic>
    </p:spTree>
    <p:extLst>
      <p:ext uri="{BB962C8B-B14F-4D97-AF65-F5344CB8AC3E}">
        <p14:creationId xmlns:p14="http://schemas.microsoft.com/office/powerpoint/2010/main" val="319566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challenge</a:t>
            </a:r>
          </a:p>
        </p:txBody>
      </p:sp>
      <p:sp>
        <p:nvSpPr>
          <p:cNvPr id="3" name="Content Placeholder 2"/>
          <p:cNvSpPr>
            <a:spLocks noGrp="1"/>
          </p:cNvSpPr>
          <p:nvPr>
            <p:ph idx="1"/>
          </p:nvPr>
        </p:nvSpPr>
        <p:spPr>
          <a:xfrm>
            <a:off x="152400" y="1600200"/>
            <a:ext cx="7772400" cy="4724400"/>
          </a:xfrm>
        </p:spPr>
        <p:txBody>
          <a:bodyPr>
            <a:normAutofit/>
          </a:bodyPr>
          <a:lstStyle/>
          <a:p>
            <a:r>
              <a:rPr lang="en-US" dirty="0"/>
              <a:t>Goal of the THE Port </a:t>
            </a:r>
            <a:r>
              <a:rPr lang="en-US" dirty="0" err="1"/>
              <a:t>hackathon</a:t>
            </a:r>
            <a:r>
              <a:rPr lang="en-US" dirty="0"/>
              <a:t>:</a:t>
            </a:r>
          </a:p>
          <a:p>
            <a:pPr lvl="1"/>
            <a:r>
              <a:rPr lang="en-US" dirty="0"/>
              <a:t>What are your first thoughts on this challenge?</a:t>
            </a:r>
          </a:p>
          <a:p>
            <a:pPr lvl="1"/>
            <a:r>
              <a:rPr lang="en-US" dirty="0"/>
              <a:t>First ideas and comments </a:t>
            </a:r>
          </a:p>
          <a:p>
            <a:pPr lvl="1"/>
            <a:r>
              <a:rPr lang="en-US" dirty="0"/>
              <a:t>Why do you think we need YOUR skills as they are given in this team?</a:t>
            </a:r>
          </a:p>
          <a:p>
            <a:pPr lvl="1"/>
            <a:r>
              <a:rPr lang="en-US" dirty="0"/>
              <a:t>Create a </a:t>
            </a:r>
            <a:r>
              <a:rPr lang="en-US" b="1" dirty="0"/>
              <a:t>tangible prototype</a:t>
            </a:r>
            <a:r>
              <a:rPr lang="en-US" dirty="0"/>
              <a:t>!</a:t>
            </a:r>
          </a:p>
        </p:txBody>
      </p:sp>
      <p:sp>
        <p:nvSpPr>
          <p:cNvPr id="5" name="Date Placeholder 4"/>
          <p:cNvSpPr>
            <a:spLocks noGrp="1"/>
          </p:cNvSpPr>
          <p:nvPr>
            <p:ph type="dt" sz="half" idx="10"/>
          </p:nvPr>
        </p:nvSpPr>
        <p:spPr>
          <a:xfrm>
            <a:off x="450487" y="6491986"/>
            <a:ext cx="2133600" cy="274320"/>
          </a:xfrm>
        </p:spPr>
        <p:txBody>
          <a:bodyPr/>
          <a:lstStyle/>
          <a:p>
            <a:fld id="{B8EBAC51-7975-4046-9598-19A323AFF256}"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21</a:t>
            </a:fld>
            <a:endParaRPr lang="en-US"/>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319566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milestones #1</a:t>
            </a:r>
          </a:p>
        </p:txBody>
      </p:sp>
      <p:sp>
        <p:nvSpPr>
          <p:cNvPr id="3" name="Content Placeholder 2"/>
          <p:cNvSpPr>
            <a:spLocks noGrp="1"/>
          </p:cNvSpPr>
          <p:nvPr>
            <p:ph idx="1"/>
          </p:nvPr>
        </p:nvSpPr>
        <p:spPr>
          <a:xfrm>
            <a:off x="152400" y="1600200"/>
            <a:ext cx="5943600" cy="4724400"/>
          </a:xfrm>
        </p:spPr>
        <p:txBody>
          <a:bodyPr>
            <a:normAutofit lnSpcReduction="10000"/>
          </a:bodyPr>
          <a:lstStyle/>
          <a:p>
            <a:r>
              <a:rPr lang="en-US" dirty="0"/>
              <a:t>Decide how to decide</a:t>
            </a:r>
          </a:p>
          <a:p>
            <a:pPr lvl="1"/>
            <a:r>
              <a:rPr lang="en-US" dirty="0"/>
              <a:t>Majority vote</a:t>
            </a:r>
          </a:p>
          <a:p>
            <a:pPr lvl="1"/>
            <a:r>
              <a:rPr lang="en-US" dirty="0"/>
              <a:t>Expert vote</a:t>
            </a:r>
          </a:p>
          <a:p>
            <a:pPr lvl="1"/>
            <a:r>
              <a:rPr lang="en-US" dirty="0"/>
              <a:t>Majority vote, Expert veto</a:t>
            </a:r>
          </a:p>
          <a:p>
            <a:pPr lvl="1"/>
            <a:r>
              <a:rPr lang="en-US" dirty="0"/>
              <a:t>Benevolent dictator</a:t>
            </a:r>
          </a:p>
          <a:p>
            <a:pPr lvl="1"/>
            <a:r>
              <a:rPr lang="en-US" dirty="0"/>
              <a:t>Decision makers change every week</a:t>
            </a:r>
          </a:p>
          <a:p>
            <a:pPr lvl="1"/>
            <a:r>
              <a:rPr lang="en-US" dirty="0"/>
              <a:t>Email-voting for different options with 48hr deadline</a:t>
            </a:r>
          </a:p>
          <a:p>
            <a:pPr lvl="1"/>
            <a:r>
              <a:rPr lang="en-US" dirty="0"/>
              <a:t>…</a:t>
            </a:r>
          </a:p>
        </p:txBody>
      </p:sp>
      <p:sp>
        <p:nvSpPr>
          <p:cNvPr id="5" name="Date Placeholder 4"/>
          <p:cNvSpPr>
            <a:spLocks noGrp="1"/>
          </p:cNvSpPr>
          <p:nvPr>
            <p:ph type="dt" sz="half" idx="10"/>
          </p:nvPr>
        </p:nvSpPr>
        <p:spPr>
          <a:xfrm>
            <a:off x="450487" y="6491986"/>
            <a:ext cx="2133600" cy="274320"/>
          </a:xfrm>
        </p:spPr>
        <p:txBody>
          <a:bodyPr/>
          <a:lstStyle/>
          <a:p>
            <a:fld id="{6F409415-8D19-734E-AE68-D6F7D401736D}"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22</a:t>
            </a:fld>
            <a:endParaRPr lang="en-US"/>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410200" y="1828800"/>
            <a:ext cx="3543300" cy="22145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2751790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milestones #1</a:t>
            </a:r>
          </a:p>
        </p:txBody>
      </p:sp>
      <p:sp>
        <p:nvSpPr>
          <p:cNvPr id="3" name="Content Placeholder 2"/>
          <p:cNvSpPr>
            <a:spLocks noGrp="1"/>
          </p:cNvSpPr>
          <p:nvPr>
            <p:ph idx="1"/>
          </p:nvPr>
        </p:nvSpPr>
        <p:spPr>
          <a:xfrm>
            <a:off x="152400" y="1600200"/>
            <a:ext cx="5105400" cy="4724400"/>
          </a:xfrm>
        </p:spPr>
        <p:txBody>
          <a:bodyPr>
            <a:normAutofit/>
          </a:bodyPr>
          <a:lstStyle/>
          <a:p>
            <a:r>
              <a:rPr lang="en-US" dirty="0"/>
              <a:t>Team name</a:t>
            </a:r>
          </a:p>
          <a:p>
            <a:pPr lvl="1"/>
            <a:r>
              <a:rPr lang="en-US" dirty="0"/>
              <a:t>No illegal or inappropriate </a:t>
            </a:r>
            <a:r>
              <a:rPr lang="en-US" dirty="0" err="1"/>
              <a:t>disambiguity</a:t>
            </a:r>
            <a:endParaRPr lang="en-US" dirty="0"/>
          </a:p>
          <a:p>
            <a:pPr lvl="1"/>
            <a:r>
              <a:rPr lang="en-US" dirty="0"/>
              <a:t>No copyright/trademark infringements</a:t>
            </a:r>
          </a:p>
          <a:p>
            <a:pPr lvl="1"/>
            <a:endParaRPr lang="en-US" dirty="0"/>
          </a:p>
        </p:txBody>
      </p:sp>
      <p:sp>
        <p:nvSpPr>
          <p:cNvPr id="5" name="Date Placeholder 4"/>
          <p:cNvSpPr>
            <a:spLocks noGrp="1"/>
          </p:cNvSpPr>
          <p:nvPr>
            <p:ph type="dt" sz="half" idx="10"/>
          </p:nvPr>
        </p:nvSpPr>
        <p:spPr>
          <a:xfrm>
            <a:off x="450487" y="6491986"/>
            <a:ext cx="2133600" cy="274320"/>
          </a:xfrm>
        </p:spPr>
        <p:txBody>
          <a:bodyPr/>
          <a:lstStyle/>
          <a:p>
            <a:fld id="{1A21170B-FA34-F046-8EBD-3C91A912E7BD}"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23</a:t>
            </a:fld>
            <a:endParaRPr lang="en-US"/>
          </a:p>
        </p:txBody>
      </p:sp>
      <p:pic>
        <p:nvPicPr>
          <p:cNvPr id="11266" name="Picture 2" descr="http://1.bp.blogspot.com/-AeORQNNCb24/UKpvLwe1tVI/AAAAAAAAA0o/XY0ILijUU_Q/s1600/twilight4.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47310" y="1752600"/>
            <a:ext cx="3726180" cy="2484120"/>
          </a:xfrm>
          <a:prstGeom prst="rect">
            <a:avLst/>
          </a:prstGeom>
          <a:noFill/>
          <a:extLst>
            <a:ext uri="{909E8E84-426E-40dd-AFC4-6F175D3DCCD1}">
              <a14:hiddenFill xmlns="" xmlns:a14="http://schemas.microsoft.com/office/drawing/2010/main">
                <a:solidFill>
                  <a:srgbClr val="FFFFFF"/>
                </a:solidFill>
              </a14:hiddenFill>
            </a:ext>
          </a:extLst>
        </p:spPr>
      </p:pic>
      <p:pic>
        <p:nvPicPr>
          <p:cNvPr id="11268" name="Picture 4" descr="http://static.fjcdn.com/large/pictures/4e/73/4e7352_217501.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524500" y="4379086"/>
            <a:ext cx="2971800" cy="2095163"/>
          </a:xfrm>
          <a:prstGeom prst="rect">
            <a:avLst/>
          </a:prstGeom>
          <a:noFill/>
          <a:extLst>
            <a:ext uri="{909E8E84-426E-40dd-AFC4-6F175D3DCCD1}">
              <a14:hiddenFill xmlns="" xmlns:a14="http://schemas.microsoft.com/office/drawing/2010/main">
                <a:solidFill>
                  <a:srgbClr val="FFFFFF"/>
                </a:solidFill>
              </a14:hiddenFill>
            </a:ext>
          </a:extLst>
        </p:spPr>
      </p:pic>
      <p:pic>
        <p:nvPicPr>
          <p:cNvPr id="11270" name="Picture 6" descr="http://img.deseretnews.com/images/top/mobmain/42844/42844.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981200" y="4540841"/>
            <a:ext cx="3048000" cy="1771651"/>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65953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milestones #1</a:t>
            </a:r>
          </a:p>
        </p:txBody>
      </p:sp>
      <p:sp>
        <p:nvSpPr>
          <p:cNvPr id="3" name="Content Placeholder 2"/>
          <p:cNvSpPr>
            <a:spLocks noGrp="1"/>
          </p:cNvSpPr>
          <p:nvPr>
            <p:ph idx="1"/>
          </p:nvPr>
        </p:nvSpPr>
        <p:spPr>
          <a:xfrm>
            <a:off x="152400" y="1600200"/>
            <a:ext cx="8305800" cy="4724400"/>
          </a:xfrm>
        </p:spPr>
        <p:txBody>
          <a:bodyPr>
            <a:normAutofit/>
          </a:bodyPr>
          <a:lstStyle/>
          <a:p>
            <a:r>
              <a:rPr lang="en-US" dirty="0"/>
              <a:t>Team teleconferences</a:t>
            </a:r>
          </a:p>
          <a:p>
            <a:pPr lvl="1"/>
            <a:r>
              <a:rPr lang="en-US" dirty="0"/>
              <a:t>Fixed date/time or doodle every week?</a:t>
            </a:r>
          </a:p>
          <a:p>
            <a:pPr lvl="1"/>
            <a:r>
              <a:rPr lang="en-US" dirty="0"/>
              <a:t>Individual/additional teleconferences</a:t>
            </a:r>
          </a:p>
        </p:txBody>
      </p:sp>
      <p:sp>
        <p:nvSpPr>
          <p:cNvPr id="5"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24</a:t>
            </a:fld>
            <a:endParaRPr lang="en-US"/>
          </a:p>
        </p:txBody>
      </p:sp>
      <p:pic>
        <p:nvPicPr>
          <p:cNvPr id="12290" name="Picture 2" descr="http://dfwwakeupnow.com/wp-content/uploads/2013/07/conf.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654800" y="1600200"/>
            <a:ext cx="2336800" cy="17526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965766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tools</a:t>
            </a:r>
          </a:p>
        </p:txBody>
      </p:sp>
      <p:sp>
        <p:nvSpPr>
          <p:cNvPr id="3" name="Content Placeholder 2"/>
          <p:cNvSpPr>
            <a:spLocks noGrp="1"/>
          </p:cNvSpPr>
          <p:nvPr>
            <p:ph idx="1"/>
          </p:nvPr>
        </p:nvSpPr>
        <p:spPr>
          <a:xfrm>
            <a:off x="381000" y="1676400"/>
            <a:ext cx="8686800" cy="4495800"/>
          </a:xfrm>
        </p:spPr>
        <p:txBody>
          <a:bodyPr>
            <a:normAutofit fontScale="92500" lnSpcReduction="10000"/>
          </a:bodyPr>
          <a:lstStyle/>
          <a:p>
            <a:r>
              <a:rPr lang="en-US" dirty="0"/>
              <a:t>Tools for video/tele-conferencing</a:t>
            </a:r>
          </a:p>
          <a:p>
            <a:endParaRPr lang="en-US" dirty="0"/>
          </a:p>
          <a:p>
            <a:r>
              <a:rPr lang="en-US" dirty="0"/>
              <a:t>Recommendation:</a:t>
            </a:r>
          </a:p>
          <a:p>
            <a:pPr lvl="1"/>
            <a:r>
              <a:rPr lang="en-US" dirty="0"/>
              <a:t>VIDYO (standard)</a:t>
            </a:r>
          </a:p>
          <a:p>
            <a:pPr lvl="2"/>
            <a:r>
              <a:rPr lang="en-US" dirty="0"/>
              <a:t>None of coaches had problems with VIDYO in 2015, some in 2016</a:t>
            </a:r>
          </a:p>
          <a:p>
            <a:pPr lvl="2"/>
            <a:r>
              <a:rPr lang="en-US" dirty="0"/>
              <a:t>VIDYO has “fixed” virtual rooms that can be accessed by the same link all the time (very useful)</a:t>
            </a:r>
          </a:p>
          <a:p>
            <a:pPr lvl="1"/>
            <a:r>
              <a:rPr lang="en-US" dirty="0"/>
              <a:t>Skype (as backup)</a:t>
            </a:r>
          </a:p>
          <a:p>
            <a:pPr lvl="1"/>
            <a:r>
              <a:rPr lang="en-US" dirty="0"/>
              <a:t>Google hangouts</a:t>
            </a:r>
          </a:p>
          <a:p>
            <a:pPr lvl="1"/>
            <a:r>
              <a:rPr lang="en-US" dirty="0"/>
              <a:t>ZOOM (free for some time, or pay small fee)</a:t>
            </a:r>
          </a:p>
        </p:txBody>
      </p:sp>
      <p:sp>
        <p:nvSpPr>
          <p:cNvPr id="9" name="Slide Number Placeholder 8"/>
          <p:cNvSpPr>
            <a:spLocks noGrp="1"/>
          </p:cNvSpPr>
          <p:nvPr>
            <p:ph type="sldNum" sz="quarter" idx="12"/>
          </p:nvPr>
        </p:nvSpPr>
        <p:spPr/>
        <p:txBody>
          <a:bodyPr/>
          <a:lstStyle/>
          <a:p>
            <a:fld id="{B6F15528-21DE-4FAA-801E-634DDDAF4B2B}" type="slidenum">
              <a:rPr lang="en-US" smtClean="0"/>
              <a:pPr/>
              <a:t>25</a:t>
            </a:fld>
            <a:endParaRPr lang="en-US"/>
          </a:p>
        </p:txBody>
      </p:sp>
      <p:sp>
        <p:nvSpPr>
          <p:cNvPr id="7"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89963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tools</a:t>
            </a:r>
          </a:p>
        </p:txBody>
      </p:sp>
      <p:sp>
        <p:nvSpPr>
          <p:cNvPr id="3" name="Content Placeholder 2"/>
          <p:cNvSpPr>
            <a:spLocks noGrp="1"/>
          </p:cNvSpPr>
          <p:nvPr>
            <p:ph idx="1"/>
          </p:nvPr>
        </p:nvSpPr>
        <p:spPr>
          <a:xfrm>
            <a:off x="381000" y="1676400"/>
            <a:ext cx="8686800" cy="4495800"/>
          </a:xfrm>
        </p:spPr>
        <p:txBody>
          <a:bodyPr>
            <a:normAutofit lnSpcReduction="10000"/>
          </a:bodyPr>
          <a:lstStyle/>
          <a:p>
            <a:r>
              <a:rPr lang="en-US" dirty="0"/>
              <a:t>File and document sharing</a:t>
            </a:r>
          </a:p>
          <a:p>
            <a:endParaRPr lang="en-US" dirty="0"/>
          </a:p>
          <a:p>
            <a:r>
              <a:rPr lang="en-US" dirty="0"/>
              <a:t>Recommendation:</a:t>
            </a:r>
          </a:p>
          <a:p>
            <a:pPr lvl="1"/>
            <a:r>
              <a:rPr lang="en-US" dirty="0" err="1"/>
              <a:t>Sharepoint</a:t>
            </a:r>
            <a:r>
              <a:rPr lang="en-US" dirty="0"/>
              <a:t> (standard)</a:t>
            </a:r>
          </a:p>
          <a:p>
            <a:pPr lvl="2"/>
            <a:r>
              <a:rPr lang="en-US" dirty="0"/>
              <a:t>External participants need CERN “lightweight” account!</a:t>
            </a:r>
          </a:p>
          <a:p>
            <a:pPr lvl="2"/>
            <a:r>
              <a:rPr lang="en-US" dirty="0"/>
              <a:t>One needs to be part of the </a:t>
            </a:r>
            <a:r>
              <a:rPr lang="en-US" dirty="0" err="1"/>
              <a:t>egroup</a:t>
            </a:r>
            <a:endParaRPr lang="en-US" dirty="0"/>
          </a:p>
          <a:p>
            <a:pPr lvl="1"/>
            <a:r>
              <a:rPr lang="en-US" dirty="0"/>
              <a:t>Dropbox (as backup)</a:t>
            </a:r>
          </a:p>
          <a:p>
            <a:pPr lvl="1"/>
            <a:r>
              <a:rPr lang="en-US" dirty="0"/>
              <a:t>Google drive</a:t>
            </a:r>
          </a:p>
          <a:p>
            <a:pPr lvl="1"/>
            <a:r>
              <a:rPr lang="en-US" dirty="0"/>
              <a:t>CERN box (folder with passwords, etc)</a:t>
            </a:r>
          </a:p>
        </p:txBody>
      </p:sp>
      <p:sp>
        <p:nvSpPr>
          <p:cNvPr id="9" name="Slide Number Placeholder 8"/>
          <p:cNvSpPr>
            <a:spLocks noGrp="1"/>
          </p:cNvSpPr>
          <p:nvPr>
            <p:ph type="sldNum" sz="quarter" idx="12"/>
          </p:nvPr>
        </p:nvSpPr>
        <p:spPr/>
        <p:txBody>
          <a:bodyPr/>
          <a:lstStyle/>
          <a:p>
            <a:fld id="{B6F15528-21DE-4FAA-801E-634DDDAF4B2B}" type="slidenum">
              <a:rPr lang="en-US" smtClean="0"/>
              <a:pPr/>
              <a:t>26</a:t>
            </a:fld>
            <a:endParaRPr lang="en-US"/>
          </a:p>
        </p:txBody>
      </p:sp>
      <p:sp>
        <p:nvSpPr>
          <p:cNvPr id="7"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3104890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tools</a:t>
            </a:r>
          </a:p>
        </p:txBody>
      </p:sp>
      <p:sp>
        <p:nvSpPr>
          <p:cNvPr id="3" name="Content Placeholder 2"/>
          <p:cNvSpPr>
            <a:spLocks noGrp="1"/>
          </p:cNvSpPr>
          <p:nvPr>
            <p:ph idx="1"/>
          </p:nvPr>
        </p:nvSpPr>
        <p:spPr>
          <a:xfrm>
            <a:off x="381000" y="1676400"/>
            <a:ext cx="8686800" cy="4495800"/>
          </a:xfrm>
        </p:spPr>
        <p:txBody>
          <a:bodyPr>
            <a:normAutofit fontScale="92500" lnSpcReduction="10000"/>
          </a:bodyPr>
          <a:lstStyle/>
          <a:p>
            <a:r>
              <a:rPr lang="en-US" dirty="0"/>
              <a:t>Drafting/editing of documents and text</a:t>
            </a:r>
          </a:p>
          <a:p>
            <a:endParaRPr lang="en-US" dirty="0"/>
          </a:p>
          <a:p>
            <a:r>
              <a:rPr lang="en-US" dirty="0"/>
              <a:t>Examples:</a:t>
            </a:r>
          </a:p>
          <a:p>
            <a:pPr lvl="1"/>
            <a:r>
              <a:rPr lang="en-US" dirty="0" err="1"/>
              <a:t>Sharepoint</a:t>
            </a:r>
            <a:endParaRPr lang="en-US" dirty="0"/>
          </a:p>
          <a:p>
            <a:pPr lvl="1"/>
            <a:r>
              <a:rPr lang="en-US" dirty="0"/>
              <a:t>Excel/Word web apps</a:t>
            </a:r>
          </a:p>
          <a:p>
            <a:pPr lvl="1"/>
            <a:r>
              <a:rPr lang="en-US" dirty="0"/>
              <a:t>Slack</a:t>
            </a:r>
          </a:p>
          <a:p>
            <a:pPr lvl="1"/>
            <a:r>
              <a:rPr lang="en-US" dirty="0" err="1"/>
              <a:t>Trello</a:t>
            </a:r>
            <a:endParaRPr lang="en-US" dirty="0"/>
          </a:p>
          <a:p>
            <a:pPr lvl="1"/>
            <a:r>
              <a:rPr lang="en-US" dirty="0" err="1"/>
              <a:t>Etherpad</a:t>
            </a:r>
            <a:endParaRPr lang="en-US" dirty="0"/>
          </a:p>
          <a:p>
            <a:pPr lvl="2"/>
            <a:r>
              <a:rPr lang="en-US" dirty="0">
                <a:hlinkClick r:id="rId3"/>
              </a:rPr>
              <a:t>https://etherpad.net/p/Test_pad</a:t>
            </a:r>
            <a:endParaRPr lang="en-US" dirty="0"/>
          </a:p>
          <a:p>
            <a:pPr lvl="2"/>
            <a:r>
              <a:rPr lang="en-US" dirty="0"/>
              <a:t>Alternatives?</a:t>
            </a:r>
          </a:p>
        </p:txBody>
      </p:sp>
      <p:sp>
        <p:nvSpPr>
          <p:cNvPr id="9" name="Slide Number Placeholder 8"/>
          <p:cNvSpPr>
            <a:spLocks noGrp="1"/>
          </p:cNvSpPr>
          <p:nvPr>
            <p:ph type="sldNum" sz="quarter" idx="12"/>
          </p:nvPr>
        </p:nvSpPr>
        <p:spPr/>
        <p:txBody>
          <a:bodyPr/>
          <a:lstStyle/>
          <a:p>
            <a:fld id="{B6F15528-21DE-4FAA-801E-634DDDAF4B2B}" type="slidenum">
              <a:rPr lang="en-US" smtClean="0"/>
              <a:pPr/>
              <a:t>27</a:t>
            </a:fld>
            <a:endParaRPr lang="en-US"/>
          </a:p>
        </p:txBody>
      </p:sp>
      <p:sp>
        <p:nvSpPr>
          <p:cNvPr id="7"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063933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tools</a:t>
            </a:r>
          </a:p>
        </p:txBody>
      </p:sp>
      <p:sp>
        <p:nvSpPr>
          <p:cNvPr id="3" name="Content Placeholder 2"/>
          <p:cNvSpPr>
            <a:spLocks noGrp="1"/>
          </p:cNvSpPr>
          <p:nvPr>
            <p:ph idx="1"/>
          </p:nvPr>
        </p:nvSpPr>
        <p:spPr>
          <a:xfrm>
            <a:off x="381000" y="1676400"/>
            <a:ext cx="8686800" cy="4495800"/>
          </a:xfrm>
        </p:spPr>
        <p:txBody>
          <a:bodyPr>
            <a:normAutofit/>
          </a:bodyPr>
          <a:lstStyle/>
          <a:p>
            <a:r>
              <a:rPr lang="en-US" dirty="0"/>
              <a:t>Other useful tools:</a:t>
            </a:r>
          </a:p>
          <a:p>
            <a:pPr lvl="1"/>
            <a:r>
              <a:rPr lang="en-US" dirty="0"/>
              <a:t>Doodle (for setting dates/times, e.g. for video conferences)</a:t>
            </a:r>
          </a:p>
          <a:p>
            <a:pPr lvl="1"/>
            <a:r>
              <a:rPr lang="en-US" dirty="0"/>
              <a:t>Team homepage (same URL as </a:t>
            </a:r>
            <a:r>
              <a:rPr lang="en-US" dirty="0" err="1"/>
              <a:t>sharepoint</a:t>
            </a:r>
            <a:r>
              <a:rPr lang="en-US" dirty="0"/>
              <a:t>) - </a:t>
            </a:r>
            <a:r>
              <a:rPr lang="en-US" dirty="0" err="1"/>
              <a:t>tbc</a:t>
            </a:r>
            <a:endParaRPr lang="en-US" dirty="0"/>
          </a:p>
          <a:p>
            <a:pPr lvl="1"/>
            <a:r>
              <a:rPr lang="en-US" dirty="0"/>
              <a:t>CERN email distributor for coaches</a:t>
            </a:r>
          </a:p>
          <a:p>
            <a:pPr lvl="1"/>
            <a:r>
              <a:rPr lang="en-US" dirty="0"/>
              <a:t>Ideas for other useful tools?</a:t>
            </a:r>
          </a:p>
          <a:p>
            <a:pPr lvl="2"/>
            <a:r>
              <a:rPr lang="en-US" dirty="0"/>
              <a:t>…</a:t>
            </a:r>
          </a:p>
          <a:p>
            <a:pPr lvl="2"/>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28</a:t>
            </a:fld>
            <a:endParaRPr lang="en-US"/>
          </a:p>
        </p:txBody>
      </p:sp>
      <p:sp>
        <p:nvSpPr>
          <p:cNvPr id="7"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886335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tools</a:t>
            </a:r>
          </a:p>
        </p:txBody>
      </p:sp>
      <p:sp>
        <p:nvSpPr>
          <p:cNvPr id="3" name="Content Placeholder 2"/>
          <p:cNvSpPr>
            <a:spLocks noGrp="1"/>
          </p:cNvSpPr>
          <p:nvPr>
            <p:ph idx="1"/>
          </p:nvPr>
        </p:nvSpPr>
        <p:spPr>
          <a:xfrm>
            <a:off x="381000" y="1676400"/>
            <a:ext cx="8686800" cy="4495800"/>
          </a:xfrm>
        </p:spPr>
        <p:txBody>
          <a:bodyPr>
            <a:normAutofit fontScale="92500" lnSpcReduction="20000"/>
          </a:bodyPr>
          <a:lstStyle/>
          <a:p>
            <a:r>
              <a:rPr lang="en-US" dirty="0"/>
              <a:t>Link compilation:</a:t>
            </a:r>
          </a:p>
          <a:p>
            <a:pPr lvl="1"/>
            <a:r>
              <a:rPr lang="en-US" dirty="0"/>
              <a:t>Email: </a:t>
            </a:r>
            <a:r>
              <a:rPr lang="en-US" u="sng" dirty="0">
                <a:hlinkClick r:id="rId3"/>
              </a:rPr>
              <a:t>THEPort-Pier18@cern.ch</a:t>
            </a:r>
            <a:endParaRPr lang="en-US" dirty="0"/>
          </a:p>
          <a:p>
            <a:pPr lvl="1"/>
            <a:r>
              <a:rPr lang="en-US" dirty="0" err="1"/>
              <a:t>Indico</a:t>
            </a:r>
            <a:r>
              <a:rPr lang="en-US" dirty="0"/>
              <a:t>: </a:t>
            </a:r>
            <a:r>
              <a:rPr lang="en-US" u="sng" dirty="0">
                <a:hlinkClick r:id="rId4"/>
              </a:rPr>
              <a:t>https://indico.cern.ch/event/755309/</a:t>
            </a:r>
            <a:endParaRPr lang="en-US" dirty="0"/>
          </a:p>
          <a:p>
            <a:pPr lvl="1"/>
            <a:r>
              <a:rPr lang="en-US" dirty="0" err="1"/>
              <a:t>Vidyo</a:t>
            </a:r>
            <a:r>
              <a:rPr lang="en-US" dirty="0"/>
              <a:t>: THEPort2018_Pier18, extension: 10755309, auto-join URL: </a:t>
            </a:r>
            <a:r>
              <a:rPr lang="en-US" u="sng" dirty="0">
                <a:hlinkClick r:id="rId5"/>
              </a:rPr>
              <a:t>https://vidyoportal.cern.ch/join/OOA699zlGb</a:t>
            </a:r>
            <a:endParaRPr lang="en-US" dirty="0"/>
          </a:p>
          <a:p>
            <a:pPr lvl="1"/>
            <a:r>
              <a:rPr lang="en-US" dirty="0"/>
              <a:t>GitHub: </a:t>
            </a:r>
            <a:r>
              <a:rPr lang="en-US" u="sng" dirty="0">
                <a:hlinkClick r:id="rId6"/>
              </a:rPr>
              <a:t>https://github.com/orgs/THEPortatCERN/teams/hackathon2018-pier18</a:t>
            </a:r>
            <a:r>
              <a:rPr lang="en-US" dirty="0"/>
              <a:t> and </a:t>
            </a:r>
            <a:r>
              <a:rPr lang="en-US" u="sng" dirty="0">
                <a:hlinkClick r:id="rId7"/>
              </a:rPr>
              <a:t>https://github.com/THEPortatCERN/Hackathon2018-Pier18</a:t>
            </a:r>
            <a:endParaRPr lang="en-US" dirty="0"/>
          </a:p>
          <a:p>
            <a:pPr lvl="1"/>
            <a:r>
              <a:rPr lang="en-US" dirty="0"/>
              <a:t>Google Drive: </a:t>
            </a:r>
            <a:r>
              <a:rPr lang="en-US" u="sng" dirty="0">
                <a:hlinkClick r:id="rId8"/>
              </a:rPr>
              <a:t>https://drive.google.com/drive/folders/1wfav3wuKpvdbBMQ6P4XhskEKD_0F_BGH</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29</a:t>
            </a:fld>
            <a:endParaRPr lang="en-US"/>
          </a:p>
        </p:txBody>
      </p:sp>
      <p:sp>
        <p:nvSpPr>
          <p:cNvPr id="7"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3414400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 2018</a:t>
            </a:r>
          </a:p>
        </p:txBody>
      </p:sp>
      <p:sp>
        <p:nvSpPr>
          <p:cNvPr id="3" name="Content Placeholder 2"/>
          <p:cNvSpPr>
            <a:spLocks noGrp="1"/>
          </p:cNvSpPr>
          <p:nvPr>
            <p:ph idx="1"/>
          </p:nvPr>
        </p:nvSpPr>
        <p:spPr>
          <a:xfrm>
            <a:off x="457200" y="1752601"/>
            <a:ext cx="8458200" cy="4724399"/>
          </a:xfrm>
        </p:spPr>
        <p:txBody>
          <a:bodyPr>
            <a:normAutofit/>
          </a:bodyPr>
          <a:lstStyle/>
          <a:p>
            <a:r>
              <a:rPr lang="en-US" dirty="0"/>
              <a:t>Pier </a:t>
            </a:r>
            <a:r>
              <a:rPr lang="en-US" b="1" dirty="0"/>
              <a:t>Topic</a:t>
            </a:r>
            <a:r>
              <a:rPr lang="en-US" dirty="0"/>
              <a:t> (Coach):</a:t>
            </a:r>
          </a:p>
          <a:p>
            <a:pPr lvl="1"/>
            <a:r>
              <a:rPr lang="en-US" dirty="0">
                <a:latin typeface="Arial" panose="020B0604020202020204" pitchFamily="34" charset="0"/>
                <a:cs typeface="Arial" panose="020B0604020202020204" pitchFamily="34" charset="0"/>
              </a:rPr>
              <a:t>09 </a:t>
            </a:r>
            <a:r>
              <a:rPr lang="en-US" b="1" dirty="0"/>
              <a:t>Human Aid Knowledge Exchange </a:t>
            </a:r>
            <a:r>
              <a:rPr lang="en-US" dirty="0">
                <a:latin typeface="Arial" panose="020B0604020202020204" pitchFamily="34" charset="0"/>
                <a:cs typeface="Arial" panose="020B0604020202020204" pitchFamily="34" charset="0"/>
              </a:rPr>
              <a:t>(Daniel, Karolos)</a:t>
            </a:r>
          </a:p>
          <a:p>
            <a:pPr lvl="1"/>
            <a:r>
              <a:rPr lang="en-US" dirty="0">
                <a:latin typeface="Arial" panose="020B0604020202020204" pitchFamily="34" charset="0"/>
                <a:cs typeface="Arial" panose="020B0604020202020204" pitchFamily="34" charset="0"/>
              </a:rPr>
              <a:t>18 </a:t>
            </a:r>
            <a:r>
              <a:rPr lang="en-US" b="1" dirty="0">
                <a:latin typeface="Arial" panose="020B0604020202020204" pitchFamily="34" charset="0"/>
                <a:cs typeface="Arial" panose="020B0604020202020204" pitchFamily="34" charset="0"/>
              </a:rPr>
              <a:t>Human Document Investigator </a:t>
            </a:r>
            <a:r>
              <a:rPr lang="en-US" dirty="0">
                <a:latin typeface="Arial" panose="020B0604020202020204" pitchFamily="34" charset="0"/>
                <a:cs typeface="Arial" panose="020B0604020202020204" pitchFamily="34" charset="0"/>
              </a:rPr>
              <a:t>(Karolos, Ben)</a:t>
            </a:r>
          </a:p>
          <a:p>
            <a:pPr lvl="1"/>
            <a:r>
              <a:rPr lang="en-US" dirty="0">
                <a:latin typeface="Arial" panose="020B0604020202020204" pitchFamily="34" charset="0"/>
                <a:cs typeface="Arial" panose="020B0604020202020204" pitchFamily="34" charset="0"/>
              </a:rPr>
              <a:t>32 </a:t>
            </a:r>
            <a:r>
              <a:rPr lang="en-US" b="1" dirty="0"/>
              <a:t>The Take-Away Cultural Food Experience </a:t>
            </a:r>
            <a:r>
              <a:rPr lang="en-US" dirty="0">
                <a:latin typeface="Arial" panose="020B0604020202020204" pitchFamily="34" charset="0"/>
                <a:cs typeface="Arial" panose="020B0604020202020204" pitchFamily="34" charset="0"/>
              </a:rPr>
              <a:t>(Joao, Josefina, James)</a:t>
            </a:r>
          </a:p>
          <a:p>
            <a:pPr lvl="1"/>
            <a:r>
              <a:rPr lang="en-US" dirty="0">
                <a:latin typeface="Arial" panose="020B0604020202020204" pitchFamily="34" charset="0"/>
                <a:cs typeface="Arial" panose="020B0604020202020204" pitchFamily="34" charset="0"/>
              </a:rPr>
              <a:t>68 </a:t>
            </a:r>
            <a:r>
              <a:rPr lang="en-US" b="1" dirty="0"/>
              <a:t>Environmental Sanitation Tricorder</a:t>
            </a: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(Saco, Oliver)</a:t>
            </a:r>
          </a:p>
        </p:txBody>
      </p:sp>
      <p:sp>
        <p:nvSpPr>
          <p:cNvPr id="5" name="Date Placeholder 4"/>
          <p:cNvSpPr>
            <a:spLocks noGrp="1"/>
          </p:cNvSpPr>
          <p:nvPr>
            <p:ph type="dt" sz="half" idx="10"/>
          </p:nvPr>
        </p:nvSpPr>
        <p:spPr/>
        <p:txBody>
          <a:bodyPr/>
          <a:lstStyle/>
          <a:p>
            <a:r>
              <a:rPr lang="en-US"/>
              <a:t>04/09/2018</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3</a:t>
            </a:fld>
            <a:endParaRPr lang="en-US"/>
          </a:p>
        </p:txBody>
      </p:sp>
      <p:sp>
        <p:nvSpPr>
          <p:cNvPr id="11" name="Footer Placeholder 6"/>
          <p:cNvSpPr>
            <a:spLocks noGrp="1"/>
          </p:cNvSpPr>
          <p:nvPr>
            <p:ph type="ftr" sz="quarter" idx="11"/>
          </p:nvPr>
        </p:nvSpPr>
        <p:spPr>
          <a:xfrm>
            <a:off x="2640596" y="6476999"/>
            <a:ext cx="5507719" cy="274320"/>
          </a:xfrm>
        </p:spPr>
        <p:txBody>
          <a:bodyPr/>
          <a:lstStyle/>
          <a:p>
            <a:r>
              <a:rPr lang="en-GB"/>
              <a:t>THEPort Hackathon - Team Coach Briefing</a:t>
            </a:r>
            <a:endParaRPr lang="en-US" dirty="0"/>
          </a:p>
        </p:txBody>
      </p:sp>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44066"/>
            <a:ext cx="2509837" cy="135099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103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Outlook</a:t>
            </a:r>
          </a:p>
        </p:txBody>
      </p:sp>
      <p:sp>
        <p:nvSpPr>
          <p:cNvPr id="3" name="Content Placeholder 2"/>
          <p:cNvSpPr>
            <a:spLocks noGrp="1"/>
          </p:cNvSpPr>
          <p:nvPr>
            <p:ph idx="1"/>
          </p:nvPr>
        </p:nvSpPr>
        <p:spPr>
          <a:xfrm>
            <a:off x="152400" y="1600200"/>
            <a:ext cx="8305800" cy="4572000"/>
          </a:xfrm>
        </p:spPr>
        <p:txBody>
          <a:bodyPr>
            <a:normAutofit lnSpcReduction="10000"/>
          </a:bodyPr>
          <a:lstStyle/>
          <a:p>
            <a:r>
              <a:rPr lang="en-US" dirty="0"/>
              <a:t>Milestone #2 – Statement of Work</a:t>
            </a:r>
          </a:p>
          <a:p>
            <a:pPr lvl="1"/>
            <a:r>
              <a:rPr lang="en-US" dirty="0"/>
              <a:t>Paragraph of 4-5 sentences</a:t>
            </a:r>
          </a:p>
          <a:p>
            <a:pPr lvl="1"/>
            <a:r>
              <a:rPr lang="en-US" dirty="0"/>
              <a:t>Coarse requirements, specifications</a:t>
            </a:r>
          </a:p>
          <a:p>
            <a:pPr lvl="1"/>
            <a:r>
              <a:rPr lang="en-US" dirty="0"/>
              <a:t>Probably the </a:t>
            </a:r>
            <a:r>
              <a:rPr lang="en-US" b="1" dirty="0"/>
              <a:t>most important </a:t>
            </a:r>
            <a:r>
              <a:rPr lang="en-US" dirty="0"/>
              <a:t>and </a:t>
            </a:r>
            <a:r>
              <a:rPr lang="en-US" b="1" dirty="0"/>
              <a:t>most time consuming</a:t>
            </a:r>
            <a:r>
              <a:rPr lang="en-US" dirty="0"/>
              <a:t> milestone, because it will state what you want to achieve and set the direction that you want to go in the next weeks</a:t>
            </a:r>
          </a:p>
          <a:p>
            <a:pPr lvl="1"/>
            <a:r>
              <a:rPr lang="en-US" dirty="0"/>
              <a:t>Research and coordination among you necessary</a:t>
            </a:r>
          </a:p>
          <a:p>
            <a:pPr lvl="1"/>
            <a:r>
              <a:rPr lang="en-US" dirty="0"/>
              <a:t>Should include a </a:t>
            </a:r>
            <a:r>
              <a:rPr lang="en-US" b="1" dirty="0"/>
              <a:t>tangible, physical prototype </a:t>
            </a:r>
            <a:r>
              <a:rPr lang="en-US" dirty="0"/>
              <a:t>in the end</a:t>
            </a:r>
            <a:endParaRPr lang="en-US" b="1" dirty="0"/>
          </a:p>
          <a:p>
            <a:pPr lvl="1"/>
            <a:endParaRPr lang="en-US" dirty="0"/>
          </a:p>
        </p:txBody>
      </p:sp>
      <p:sp>
        <p:nvSpPr>
          <p:cNvPr id="5" name="Date Placeholder 4"/>
          <p:cNvSpPr>
            <a:spLocks noGrp="1"/>
          </p:cNvSpPr>
          <p:nvPr>
            <p:ph type="dt" sz="half" idx="10"/>
          </p:nvPr>
        </p:nvSpPr>
        <p:spPr>
          <a:xfrm>
            <a:off x="450487" y="6491986"/>
            <a:ext cx="2133600" cy="274320"/>
          </a:xfrm>
        </p:spPr>
        <p:txBody>
          <a:bodyPr/>
          <a:lstStyle/>
          <a:p>
            <a:fld id="{A7490731-C1EF-0849-A2E9-BDF4252CB5C2}"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30</a:t>
            </a:fld>
            <a:endParaRPr lang="en-US"/>
          </a:p>
        </p:txBody>
      </p:sp>
      <p:pic>
        <p:nvPicPr>
          <p:cNvPr id="15362" name="Picture 2" descr="http://singingaboutcooking.files.wordpress.com/2011/01/mileston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010400" y="1752600"/>
            <a:ext cx="1422398" cy="1066799"/>
          </a:xfrm>
          <a:prstGeom prst="rect">
            <a:avLst/>
          </a:prstGeom>
          <a:noFill/>
          <a:extLst>
            <a:ext uri="{909E8E84-426E-40dd-AFC4-6F175D3DCCD1}">
              <a14:hiddenFill xmlns="" xmlns:a14="http://schemas.microsoft.com/office/drawing/2010/main">
                <a:solidFill>
                  <a:srgbClr val="FFFFFF"/>
                </a:solidFill>
              </a14:hiddenFill>
            </a:ext>
          </a:extLst>
        </p:spPr>
      </p:pic>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80677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Statement of work</a:t>
            </a:r>
          </a:p>
        </p:txBody>
      </p:sp>
      <p:sp>
        <p:nvSpPr>
          <p:cNvPr id="3" name="Content Placeholder 2"/>
          <p:cNvSpPr>
            <a:spLocks noGrp="1"/>
          </p:cNvSpPr>
          <p:nvPr>
            <p:ph idx="1"/>
          </p:nvPr>
        </p:nvSpPr>
        <p:spPr>
          <a:xfrm>
            <a:off x="152400" y="1600200"/>
            <a:ext cx="8382000" cy="4724400"/>
          </a:xfrm>
        </p:spPr>
        <p:txBody>
          <a:bodyPr>
            <a:normAutofit fontScale="62500" lnSpcReduction="20000"/>
          </a:bodyPr>
          <a:lstStyle/>
          <a:p>
            <a:r>
              <a:rPr lang="en-US" dirty="0"/>
              <a:t>Example</a:t>
            </a:r>
          </a:p>
          <a:p>
            <a:endParaRPr lang="en-US" dirty="0"/>
          </a:p>
          <a:p>
            <a:pPr lvl="1"/>
            <a:r>
              <a:rPr lang="en-US" b="1" dirty="0"/>
              <a:t>Statement of work - Inflatable fridge team:</a:t>
            </a:r>
            <a:br>
              <a:rPr lang="en-US" dirty="0"/>
            </a:br>
            <a:br>
              <a:rPr lang="en-US" dirty="0"/>
            </a:br>
            <a:r>
              <a:rPr lang="en-US" dirty="0"/>
              <a:t>"Our goal is to build an inflatable fridge prototype in order to produce a cheap and easily transportable cooling device.</a:t>
            </a:r>
            <a:br>
              <a:rPr lang="en-US" dirty="0"/>
            </a:br>
            <a:br>
              <a:rPr lang="en-US" dirty="0"/>
            </a:br>
            <a:r>
              <a:rPr lang="en-US" dirty="0"/>
              <a:t>It should be based on either traditional fridge thermodynamic technology (mechanical) or a thermo-electric system and include a rigid base to house the associated technology, with an inflatable box above. </a:t>
            </a:r>
            <a:br>
              <a:rPr lang="en-US" dirty="0"/>
            </a:br>
            <a:r>
              <a:rPr lang="en-US" dirty="0"/>
              <a:t>It should be applicable in situations where transport of the fridge is difficult and a power supply might not be available (for example camping, transporting prepared foods from home to an office/school, humanitarian aid and other field operations).</a:t>
            </a:r>
            <a:br>
              <a:rPr lang="en-US" dirty="0"/>
            </a:br>
            <a:br>
              <a:rPr lang="en-US" dirty="0"/>
            </a:br>
            <a:r>
              <a:rPr lang="en-US" dirty="0"/>
              <a:t>Applications in the future might include facilitating transportation of vaccine during the last mile, or preventing biological samples and sensitive drugs from decay. Some of these applications should be investigated as a case study."</a:t>
            </a:r>
            <a:br>
              <a:rPr lang="en-US" dirty="0"/>
            </a:br>
            <a:br>
              <a:rPr lang="en-US" dirty="0"/>
            </a:br>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31</a:t>
            </a:fld>
            <a:endParaRPr lang="en-US"/>
          </a:p>
        </p:txBody>
      </p:sp>
      <p:sp>
        <p:nvSpPr>
          <p:cNvPr id="8"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2383953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Statement of work</a:t>
            </a:r>
          </a:p>
        </p:txBody>
      </p:sp>
      <p:sp>
        <p:nvSpPr>
          <p:cNvPr id="3" name="Content Placeholder 2"/>
          <p:cNvSpPr>
            <a:spLocks noGrp="1"/>
          </p:cNvSpPr>
          <p:nvPr>
            <p:ph idx="1"/>
          </p:nvPr>
        </p:nvSpPr>
        <p:spPr>
          <a:xfrm>
            <a:off x="152400" y="1600200"/>
            <a:ext cx="8382000" cy="4724400"/>
          </a:xfrm>
        </p:spPr>
        <p:txBody>
          <a:bodyPr>
            <a:normAutofit fontScale="55000" lnSpcReduction="20000"/>
          </a:bodyPr>
          <a:lstStyle/>
          <a:p>
            <a:r>
              <a:rPr lang="en-US" dirty="0"/>
              <a:t>Example</a:t>
            </a:r>
          </a:p>
          <a:p>
            <a:endParaRPr lang="en-US" dirty="0"/>
          </a:p>
          <a:p>
            <a:pPr lvl="1"/>
            <a:r>
              <a:rPr lang="en-US" b="1" dirty="0"/>
              <a:t>Statement of work - Body bag Team:</a:t>
            </a:r>
            <a:br>
              <a:rPr lang="en-US" dirty="0"/>
            </a:br>
            <a:br>
              <a:rPr lang="en-US" dirty="0"/>
            </a:br>
            <a:r>
              <a:rPr lang="en-US" dirty="0"/>
              <a:t>"Our goal is to build a body bag prototype improving common models in order to greatly delay body decomposition.</a:t>
            </a:r>
            <a:br>
              <a:rPr lang="en-US" dirty="0"/>
            </a:br>
            <a:br>
              <a:rPr lang="en-US" dirty="0"/>
            </a:br>
            <a:r>
              <a:rPr lang="en-US" dirty="0"/>
              <a:t>Current models are well suited for handling and transportation of the bodies, but they do not properly address the factors which might influence decay. However, preventing decomposition is extremely important for postmortem identification. Our prototype aims to provide reduced temperature, humidity and oxygen concentration within the bag by increasing water and air impermeability. We believe that this is possible to achieve while maintaining a price range similar to current alternatives. </a:t>
            </a:r>
            <a:br>
              <a:rPr lang="en-US" dirty="0"/>
            </a:br>
            <a:br>
              <a:rPr lang="en-US" dirty="0"/>
            </a:br>
            <a:r>
              <a:rPr lang="en-US" dirty="0"/>
              <a:t>We also intend to study alternative use cases for the same device, such as food storage. Further developments could include active cooling, destruction of bacteria and microorganism which provoke decomposition or MSF epidemiology certification for cases like Ebola. In case our prototype should prove to be successful, we aim to set the prerequisites for large scale production.“</a:t>
            </a:r>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32</a:t>
            </a:fld>
            <a:endParaRPr lang="en-US"/>
          </a:p>
        </p:txBody>
      </p:sp>
      <p:sp>
        <p:nvSpPr>
          <p:cNvPr id="8" name="Date Placeholder 4"/>
          <p:cNvSpPr>
            <a:spLocks noGrp="1"/>
          </p:cNvSpPr>
          <p:nvPr>
            <p:ph type="dt" sz="half" idx="10"/>
          </p:nvPr>
        </p:nvSpPr>
        <p:spPr>
          <a:xfrm>
            <a:off x="450487" y="6491986"/>
            <a:ext cx="2133600" cy="274320"/>
          </a:xfrm>
        </p:spPr>
        <p:txBody>
          <a:bodyPr/>
          <a:lstStyle/>
          <a:p>
            <a:fld id="{63073AF0-561F-254C-BB05-AFB547A751D7}" type="datetime1">
              <a:rPr lang="en-US" smtClean="0"/>
              <a:t>9/14/18</a:t>
            </a:fld>
            <a:endParaRPr lang="en-US" dirty="0"/>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355626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Outlook</a:t>
            </a:r>
          </a:p>
        </p:txBody>
      </p:sp>
      <p:sp>
        <p:nvSpPr>
          <p:cNvPr id="3" name="Content Placeholder 2"/>
          <p:cNvSpPr>
            <a:spLocks noGrp="1"/>
          </p:cNvSpPr>
          <p:nvPr>
            <p:ph idx="1"/>
          </p:nvPr>
        </p:nvSpPr>
        <p:spPr>
          <a:xfrm>
            <a:off x="152400" y="1600200"/>
            <a:ext cx="5715000" cy="4572000"/>
          </a:xfrm>
        </p:spPr>
        <p:txBody>
          <a:bodyPr>
            <a:normAutofit/>
          </a:bodyPr>
          <a:lstStyle/>
          <a:p>
            <a:r>
              <a:rPr lang="en-US" dirty="0"/>
              <a:t>Milestone #3 – </a:t>
            </a:r>
            <a:r>
              <a:rPr lang="en-US" dirty="0" err="1"/>
              <a:t>Wishlist</a:t>
            </a:r>
            <a:endParaRPr lang="en-US" dirty="0"/>
          </a:p>
          <a:p>
            <a:pPr lvl="1"/>
            <a:r>
              <a:rPr lang="en-US" dirty="0"/>
              <a:t>What will you need for the hackathon event?</a:t>
            </a:r>
          </a:p>
          <a:p>
            <a:pPr lvl="1"/>
            <a:r>
              <a:rPr lang="en-US" b="1" dirty="0"/>
              <a:t>Deadline: 28 September </a:t>
            </a:r>
          </a:p>
          <a:p>
            <a:pPr lvl="1"/>
            <a:endParaRPr lang="en-US" dirty="0"/>
          </a:p>
          <a:p>
            <a:r>
              <a:rPr lang="en-US" dirty="0"/>
              <a:t>Further Milestones</a:t>
            </a:r>
          </a:p>
          <a:p>
            <a:pPr lvl="1"/>
            <a:r>
              <a:rPr lang="en-US" dirty="0"/>
              <a:t>Project-specific (</a:t>
            </a:r>
            <a:r>
              <a:rPr lang="en-US" dirty="0" err="1"/>
              <a:t>tbd</a:t>
            </a:r>
            <a:r>
              <a:rPr lang="en-US" dirty="0"/>
              <a:t>)</a:t>
            </a:r>
          </a:p>
          <a:p>
            <a:pPr marL="457200" lvl="1" indent="0">
              <a:buNone/>
            </a:pPr>
            <a:endParaRPr lang="en-US" b="1" dirty="0"/>
          </a:p>
          <a:p>
            <a:pPr lvl="1"/>
            <a:endParaRPr lang="en-US" dirty="0"/>
          </a:p>
        </p:txBody>
      </p:sp>
      <p:sp>
        <p:nvSpPr>
          <p:cNvPr id="5" name="Date Placeholder 4"/>
          <p:cNvSpPr>
            <a:spLocks noGrp="1"/>
          </p:cNvSpPr>
          <p:nvPr>
            <p:ph type="dt" sz="half" idx="10"/>
          </p:nvPr>
        </p:nvSpPr>
        <p:spPr>
          <a:xfrm>
            <a:off x="450487" y="6491986"/>
            <a:ext cx="2133600" cy="274320"/>
          </a:xfrm>
        </p:spPr>
        <p:txBody>
          <a:bodyPr/>
          <a:lstStyle/>
          <a:p>
            <a:fld id="{5BEE1271-B8AA-CD42-9CF5-27C861757A68}"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33</a:t>
            </a:fld>
            <a:endParaRPr lang="en-US"/>
          </a:p>
        </p:txBody>
      </p:sp>
      <p:pic>
        <p:nvPicPr>
          <p:cNvPr id="10" name="Picture 2" descr="http://singingaboutcooking.files.wordpress.com/2011/01/mileston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010400" y="1752600"/>
            <a:ext cx="1422398" cy="1066799"/>
          </a:xfrm>
          <a:prstGeom prst="rect">
            <a:avLst/>
          </a:prstGeom>
          <a:noFill/>
          <a:extLst>
            <a:ext uri="{909E8E84-426E-40dd-AFC4-6F175D3DCCD1}">
              <a14:hiddenFill xmlns="" xmlns:a14="http://schemas.microsoft.com/office/drawing/2010/main">
                <a:solidFill>
                  <a:srgbClr val="FFFFFF"/>
                </a:solidFill>
              </a14:hiddenFill>
            </a:ext>
          </a:extLst>
        </p:spPr>
      </p:pic>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999317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a:xfrm>
            <a:off x="152400" y="1600200"/>
            <a:ext cx="8305800" cy="4572000"/>
          </a:xfrm>
        </p:spPr>
        <p:txBody>
          <a:bodyPr>
            <a:normAutofit/>
          </a:bodyPr>
          <a:lstStyle/>
          <a:p>
            <a:r>
              <a:rPr lang="en-US" dirty="0"/>
              <a:t>Requests, Discussions, etc.</a:t>
            </a:r>
          </a:p>
          <a:p>
            <a:pPr lvl="1"/>
            <a:r>
              <a:rPr lang="en-US" dirty="0"/>
              <a:t>Questions?</a:t>
            </a:r>
          </a:p>
          <a:p>
            <a:pPr marL="457200" lvl="1" indent="0">
              <a:buNone/>
            </a:pPr>
            <a:endParaRPr lang="en-US" b="1" dirty="0"/>
          </a:p>
          <a:p>
            <a:pPr lvl="1"/>
            <a:endParaRPr lang="en-US" dirty="0"/>
          </a:p>
        </p:txBody>
      </p:sp>
      <p:sp>
        <p:nvSpPr>
          <p:cNvPr id="5" name="Date Placeholder 4"/>
          <p:cNvSpPr>
            <a:spLocks noGrp="1"/>
          </p:cNvSpPr>
          <p:nvPr>
            <p:ph type="dt" sz="half" idx="10"/>
          </p:nvPr>
        </p:nvSpPr>
        <p:spPr>
          <a:xfrm>
            <a:off x="450487" y="6491986"/>
            <a:ext cx="2133600" cy="274320"/>
          </a:xfrm>
        </p:spPr>
        <p:txBody>
          <a:bodyPr/>
          <a:lstStyle/>
          <a:p>
            <a:fld id="{C9F6F68C-D107-FC4A-B0A9-E4E9199DDE67}" type="datetime1">
              <a:rPr lang="en-US" smtClean="0"/>
              <a:t>9/14/18</a:t>
            </a:fld>
            <a:endParaRPr lang="en-US" dirty="0"/>
          </a:p>
        </p:txBody>
      </p:sp>
      <p:sp>
        <p:nvSpPr>
          <p:cNvPr id="9" name="Slide Number Placeholder 8"/>
          <p:cNvSpPr>
            <a:spLocks noGrp="1"/>
          </p:cNvSpPr>
          <p:nvPr>
            <p:ph type="sldNum" sz="quarter" idx="12"/>
          </p:nvPr>
        </p:nvSpPr>
        <p:spPr>
          <a:xfrm>
            <a:off x="8181536" y="6477000"/>
            <a:ext cx="733864" cy="274320"/>
          </a:xfrm>
        </p:spPr>
        <p:txBody>
          <a:bodyPr/>
          <a:lstStyle/>
          <a:p>
            <a:fld id="{B6F15528-21DE-4FAA-801E-634DDDAF4B2B}" type="slidenum">
              <a:rPr lang="en-US" smtClean="0"/>
              <a:pPr/>
              <a:t>34</a:t>
            </a:fld>
            <a:endParaRPr lang="en-US"/>
          </a:p>
        </p:txBody>
      </p:sp>
      <p:sp>
        <p:nvSpPr>
          <p:cNvPr id="8"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2590800"/>
            <a:ext cx="2743200" cy="3826042"/>
          </a:xfrm>
          <a:prstGeom prst="rect">
            <a:avLst/>
          </a:prstGeom>
        </p:spPr>
      </p:pic>
    </p:spTree>
    <p:extLst>
      <p:ext uri="{BB962C8B-B14F-4D97-AF65-F5344CB8AC3E}">
        <p14:creationId xmlns:p14="http://schemas.microsoft.com/office/powerpoint/2010/main" val="3073958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3" name="Content Placeholder 2"/>
          <p:cNvSpPr>
            <a:spLocks noGrp="1"/>
          </p:cNvSpPr>
          <p:nvPr>
            <p:ph idx="1"/>
          </p:nvPr>
        </p:nvSpPr>
        <p:spPr>
          <a:xfrm>
            <a:off x="457200" y="1752601"/>
            <a:ext cx="8382000" cy="4724399"/>
          </a:xfrm>
        </p:spPr>
        <p:txBody>
          <a:bodyPr>
            <a:normAutofit/>
          </a:bodyPr>
          <a:lstStyle/>
          <a:p>
            <a:r>
              <a:rPr lang="en-US" dirty="0"/>
              <a:t>Your coaches …</a:t>
            </a:r>
          </a:p>
          <a:p>
            <a:pPr lvl="1"/>
            <a:r>
              <a:rPr lang="en-US" dirty="0"/>
              <a:t>Benjamin </a:t>
            </a:r>
            <a:r>
              <a:rPr lang="en-US" dirty="0" err="1"/>
              <a:t>Krikler</a:t>
            </a:r>
            <a:endParaRPr lang="en-US" dirty="0"/>
          </a:p>
          <a:p>
            <a:pPr lvl="1"/>
            <a:r>
              <a:rPr lang="en-US" dirty="0"/>
              <a:t>Karolos Potamianos</a:t>
            </a:r>
          </a:p>
          <a:p>
            <a:endParaRPr lang="en-US" dirty="0"/>
          </a:p>
          <a:p>
            <a:r>
              <a:rPr lang="en-US" dirty="0"/>
              <a:t>… are here for you to:</a:t>
            </a:r>
          </a:p>
          <a:p>
            <a:pPr lvl="1"/>
            <a:r>
              <a:rPr lang="en-US" dirty="0"/>
              <a:t>Act as a linking point between you and </a:t>
            </a:r>
            <a:r>
              <a:rPr lang="en-US" dirty="0" err="1"/>
              <a:t>THEPort</a:t>
            </a:r>
            <a:endParaRPr lang="en-US" dirty="0"/>
          </a:p>
          <a:p>
            <a:pPr lvl="1"/>
            <a:r>
              <a:rPr lang="en-US" dirty="0"/>
              <a:t>Assist and support you in your creative endeavors</a:t>
            </a:r>
          </a:p>
          <a:p>
            <a:pPr lvl="1"/>
            <a:r>
              <a:rPr lang="en-US" dirty="0"/>
              <a:t>Add a bit of structure on the way (milestones, etc.)</a:t>
            </a:r>
          </a:p>
          <a:p>
            <a:pPr lvl="1"/>
            <a:endParaRPr lang="en-US" dirty="0"/>
          </a:p>
        </p:txBody>
      </p:sp>
      <p:sp>
        <p:nvSpPr>
          <p:cNvPr id="5" name="Date Placeholder 4"/>
          <p:cNvSpPr>
            <a:spLocks noGrp="1"/>
          </p:cNvSpPr>
          <p:nvPr>
            <p:ph type="dt" sz="half" idx="10"/>
          </p:nvPr>
        </p:nvSpPr>
        <p:spPr/>
        <p:txBody>
          <a:bodyPr/>
          <a:lstStyle/>
          <a:p>
            <a:fld id="{351FDEBC-ECAC-F44F-9446-77852D7289A5}"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4</a:t>
            </a:fld>
            <a:endParaRPr lang="en-US"/>
          </a:p>
        </p:txBody>
      </p:sp>
      <p:pic>
        <p:nvPicPr>
          <p:cNvPr id="10" name="Picture 6" descr="http://markwadestone.files.wordpress.com/2009/12/explosm-evolution-t-shirt.jpg?w=426&amp;h=318"/>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408420" y="2362200"/>
            <a:ext cx="1800224" cy="1343829"/>
          </a:xfrm>
          <a:prstGeom prst="rect">
            <a:avLst/>
          </a:prstGeom>
          <a:noFill/>
          <a:extLst>
            <a:ext uri="{909E8E84-426E-40dd-AFC4-6F175D3DCCD1}">
              <a14:hiddenFill xmlns="" xmlns:a14="http://schemas.microsoft.com/office/drawing/2010/main">
                <a:solidFill>
                  <a:srgbClr val="FFFFFF"/>
                </a:solidFill>
              </a14:hiddenFill>
            </a:ext>
          </a:extLst>
        </p:spPr>
      </p:pic>
      <p:cxnSp>
        <p:nvCxnSpPr>
          <p:cNvPr id="6" name="Straight Connector 5"/>
          <p:cNvCxnSpPr/>
          <p:nvPr/>
        </p:nvCxnSpPr>
        <p:spPr>
          <a:xfrm>
            <a:off x="6248400" y="2209800"/>
            <a:ext cx="2133600" cy="1600200"/>
          </a:xfrm>
          <a:prstGeom prst="line">
            <a:avLst/>
          </a:prstGeom>
        </p:spPr>
        <p:style>
          <a:lnRef idx="2">
            <a:schemeClr val="accent6"/>
          </a:lnRef>
          <a:fillRef idx="0">
            <a:schemeClr val="accent6"/>
          </a:fillRef>
          <a:effectRef idx="1">
            <a:schemeClr val="accent6"/>
          </a:effectRef>
          <a:fontRef idx="minor">
            <a:schemeClr val="tx1"/>
          </a:fontRef>
        </p:style>
      </p:cxnSp>
      <p:cxnSp>
        <p:nvCxnSpPr>
          <p:cNvPr id="14" name="Straight Connector 13"/>
          <p:cNvCxnSpPr/>
          <p:nvPr/>
        </p:nvCxnSpPr>
        <p:spPr>
          <a:xfrm flipH="1">
            <a:off x="6248400" y="2209800"/>
            <a:ext cx="2133600" cy="1600200"/>
          </a:xfrm>
          <a:prstGeom prst="line">
            <a:avLst/>
          </a:prstGeom>
        </p:spPr>
        <p:style>
          <a:lnRef idx="2">
            <a:schemeClr val="accent6"/>
          </a:lnRef>
          <a:fillRef idx="0">
            <a:schemeClr val="accent6"/>
          </a:fillRef>
          <a:effectRef idx="1">
            <a:schemeClr val="accent6"/>
          </a:effectRef>
          <a:fontRef idx="minor">
            <a:schemeClr val="tx1"/>
          </a:fontRef>
        </p:style>
      </p:cxnSp>
      <p:sp>
        <p:nvSpPr>
          <p:cNvPr id="11"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2043429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3" name="Content Placeholder 2"/>
          <p:cNvSpPr>
            <a:spLocks noGrp="1"/>
          </p:cNvSpPr>
          <p:nvPr>
            <p:ph idx="1"/>
          </p:nvPr>
        </p:nvSpPr>
        <p:spPr>
          <a:xfrm>
            <a:off x="457200" y="1752601"/>
            <a:ext cx="6248400" cy="4724399"/>
          </a:xfrm>
        </p:spPr>
        <p:txBody>
          <a:bodyPr>
            <a:normAutofit/>
          </a:bodyPr>
          <a:lstStyle/>
          <a:p>
            <a:r>
              <a:rPr lang="en-US" dirty="0"/>
              <a:t>Tell us …</a:t>
            </a:r>
          </a:p>
          <a:p>
            <a:pPr lvl="1"/>
            <a:r>
              <a:rPr lang="en-US" dirty="0"/>
              <a:t>… 3 words to describe you best?</a:t>
            </a:r>
          </a:p>
          <a:p>
            <a:pPr lvl="1"/>
            <a:r>
              <a:rPr lang="en-US" dirty="0"/>
              <a:t>… something unusual, surprising or funny  about you?</a:t>
            </a:r>
          </a:p>
          <a:p>
            <a:pPr lvl="1"/>
            <a:r>
              <a:rPr lang="en-US" dirty="0"/>
              <a:t>… a bit about why you wanted to become part of this particular event?</a:t>
            </a:r>
          </a:p>
          <a:p>
            <a:pPr lvl="1"/>
            <a:endParaRPr lang="en-US" dirty="0"/>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5</a:t>
            </a:fld>
            <a:endParaRPr lang="en-US"/>
          </a:p>
        </p:txBody>
      </p:sp>
      <p:pic>
        <p:nvPicPr>
          <p:cNvPr id="8196" name="Picture 4" descr="http://img.mylot.com/247589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705600" y="2209800"/>
            <a:ext cx="2381250" cy="2381250"/>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Tree>
    <p:extLst>
      <p:ext uri="{BB962C8B-B14F-4D97-AF65-F5344CB8AC3E}">
        <p14:creationId xmlns:p14="http://schemas.microsoft.com/office/powerpoint/2010/main" val="1255778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6</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4" name="Content Placeholder 3"/>
          <p:cNvSpPr>
            <a:spLocks noGrp="1"/>
          </p:cNvSpPr>
          <p:nvPr>
            <p:ph idx="1"/>
          </p:nvPr>
        </p:nvSpPr>
        <p:spPr>
          <a:xfrm>
            <a:off x="457200" y="3810000"/>
            <a:ext cx="8229600" cy="2438400"/>
          </a:xfrm>
        </p:spPr>
        <p:txBody>
          <a:bodyPr>
            <a:noAutofit/>
          </a:bodyPr>
          <a:lstStyle/>
          <a:p>
            <a:r>
              <a:rPr lang="en-US" sz="1800" dirty="0"/>
              <a:t>Ben is a particle physicist from the University of Bristol, searching for Dark Matter both on the CMS experiment at CERN and on the LZ experiment at SURF in South Dakota. He finished his PhD at Imperial College London on the COMET experiment, looking for muon-to-electron conversion in Japan. Whilst Ben’s mission in life has always been to understand the universe as best as possible, he also wants to put the data-analysis and problem-solving skills of his research to use on more tangible, real-world problems. In his spare time, Ben enjoys learning languages, traveling, and, after too long, has rediscovered how good it is to read science fiction.</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Benjamin </a:t>
            </a:r>
            <a:r>
              <a:rPr lang="en-US" sz="2800" b="1" dirty="0" err="1"/>
              <a:t>Krikler</a:t>
            </a:r>
            <a:r>
              <a:rPr lang="en-US" sz="2800" b="1" dirty="0"/>
              <a:t> (UK)</a:t>
            </a:r>
          </a:p>
        </p:txBody>
      </p:sp>
      <p:pic>
        <p:nvPicPr>
          <p:cNvPr id="11" name="Picture 10" descr="Screen Shot 2018-09-12 at 19.38.34.png">
            <a:extLst>
              <a:ext uri="{FF2B5EF4-FFF2-40B4-BE49-F238E27FC236}">
                <a16:creationId xmlns:a16="http://schemas.microsoft.com/office/drawing/2014/main" id="{ADE7B406-40B5-514D-B702-34839A354E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Tree>
    <p:extLst>
      <p:ext uri="{BB962C8B-B14F-4D97-AF65-F5344CB8AC3E}">
        <p14:creationId xmlns:p14="http://schemas.microsoft.com/office/powerpoint/2010/main" val="1971567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5867400" y="609600"/>
            <a:ext cx="2921000" cy="2921000"/>
          </a:xfrm>
          <a:prstGeom prst="rect">
            <a:avLst/>
          </a:prstGeom>
        </p:spPr>
      </p:pic>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7</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4" name="Content Placeholder 3"/>
          <p:cNvSpPr>
            <a:spLocks noGrp="1"/>
          </p:cNvSpPr>
          <p:nvPr>
            <p:ph idx="1"/>
          </p:nvPr>
        </p:nvSpPr>
        <p:spPr>
          <a:xfrm>
            <a:off x="457200" y="3810000"/>
            <a:ext cx="8229600" cy="2438400"/>
          </a:xfrm>
        </p:spPr>
        <p:txBody>
          <a:bodyPr>
            <a:noAutofit/>
          </a:bodyPr>
          <a:lstStyle/>
          <a:p>
            <a:r>
              <a:rPr lang="en-US" sz="1800" dirty="0" err="1"/>
              <a:t>Karolos</a:t>
            </a:r>
            <a:r>
              <a:rPr lang="en-US" sz="1800" dirty="0"/>
              <a:t> is a Research Fellow at DESY working on the ATLAS Experiment at CERN. He studied engineering and business administration at the </a:t>
            </a:r>
            <a:r>
              <a:rPr lang="en-US" sz="1800" dirty="0" err="1"/>
              <a:t>Université</a:t>
            </a:r>
            <a:r>
              <a:rPr lang="en-US" sz="1800" dirty="0"/>
              <a:t> </a:t>
            </a:r>
            <a:r>
              <a:rPr lang="en-US" sz="1800" dirty="0" err="1"/>
              <a:t>Libre</a:t>
            </a:r>
            <a:r>
              <a:rPr lang="en-US" sz="1800" dirty="0"/>
              <a:t> de </a:t>
            </a:r>
            <a:r>
              <a:rPr lang="en-US" sz="1800" dirty="0" err="1"/>
              <a:t>Bruxelles</a:t>
            </a:r>
            <a:r>
              <a:rPr lang="en-US" sz="1800" dirty="0"/>
              <a:t> and physics at Purdue University, earning his PhD searching for the Higgs boson using machine learning, before joining the Lawrence Berkeley National Laboratory. </a:t>
            </a:r>
            <a:r>
              <a:rPr lang="en-US" sz="1800" dirty="0" err="1"/>
              <a:t>Karolos</a:t>
            </a:r>
            <a:r>
              <a:rPr lang="en-US" sz="1800" dirty="0"/>
              <a:t> is an expert in large-scale data analysis, silicon pixel detectors, data acquisition and pattern recognition. He co-founded THE Port Humanitarian </a:t>
            </a:r>
            <a:r>
              <a:rPr lang="en-US" sz="1800" dirty="0" err="1"/>
              <a:t>Hackathons</a:t>
            </a:r>
            <a:r>
              <a:rPr lang="en-US" sz="1800" dirty="0"/>
              <a:t> at CERN.</a:t>
            </a:r>
          </a:p>
          <a:p>
            <a:endParaRPr lang="en-US" sz="1800" dirty="0"/>
          </a:p>
        </p:txBody>
      </p:sp>
      <p:sp>
        <p:nvSpPr>
          <p:cNvPr id="7" name="TextBox 6"/>
          <p:cNvSpPr txBox="1"/>
          <p:nvPr/>
        </p:nvSpPr>
        <p:spPr>
          <a:xfrm>
            <a:off x="609600" y="3048000"/>
            <a:ext cx="4572000" cy="523220"/>
          </a:xfrm>
          <a:prstGeom prst="rect">
            <a:avLst/>
          </a:prstGeom>
          <a:noFill/>
        </p:spPr>
        <p:txBody>
          <a:bodyPr wrap="square" rtlCol="0">
            <a:spAutoFit/>
          </a:bodyPr>
          <a:lstStyle/>
          <a:p>
            <a:r>
              <a:rPr lang="en-US" sz="2800" b="1" dirty="0" err="1"/>
              <a:t>Karolos</a:t>
            </a:r>
            <a:r>
              <a:rPr lang="en-US" sz="2800" b="1" dirty="0"/>
              <a:t> Potamianos (GR/BE) </a:t>
            </a:r>
          </a:p>
        </p:txBody>
      </p:sp>
    </p:spTree>
    <p:extLst>
      <p:ext uri="{BB962C8B-B14F-4D97-AF65-F5344CB8AC3E}">
        <p14:creationId xmlns:p14="http://schemas.microsoft.com/office/powerpoint/2010/main" val="466286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8</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038600" cy="523220"/>
          </a:xfrm>
          <a:prstGeom prst="rect">
            <a:avLst/>
          </a:prstGeom>
          <a:noFill/>
        </p:spPr>
        <p:txBody>
          <a:bodyPr wrap="square" rtlCol="0">
            <a:spAutoFit/>
          </a:bodyPr>
          <a:lstStyle/>
          <a:p>
            <a:r>
              <a:rPr lang="en-US" sz="2800" b="1" dirty="0"/>
              <a:t>Ewan Oglethorpe</a:t>
            </a:r>
          </a:p>
        </p:txBody>
      </p:sp>
      <p:sp>
        <p:nvSpPr>
          <p:cNvPr id="8" name="Content Placeholder 3">
            <a:extLst>
              <a:ext uri="{FF2B5EF4-FFF2-40B4-BE49-F238E27FC236}">
                <a16:creationId xmlns:a16="http://schemas.microsoft.com/office/drawing/2014/main" id="{09C77057-1A53-D147-BBAC-EEEFB1F5145A}"/>
              </a:ext>
            </a:extLst>
          </p:cNvPr>
          <p:cNvSpPr>
            <a:spLocks noGrp="1"/>
          </p:cNvSpPr>
          <p:nvPr>
            <p:ph idx="1"/>
          </p:nvPr>
        </p:nvSpPr>
        <p:spPr>
          <a:xfrm>
            <a:off x="457200" y="3810000"/>
            <a:ext cx="8229600" cy="2438400"/>
          </a:xfrm>
        </p:spPr>
        <p:txBody>
          <a:bodyPr>
            <a:noAutofit/>
          </a:bodyPr>
          <a:lstStyle/>
          <a:p>
            <a:r>
              <a:rPr lang="en-US" sz="1800" dirty="0"/>
              <a:t>Ewan is a Data Scientist based in the US who is passionate about applying modern Machine Learning and Natural Language Processing techniques to the humanitarian context. He is the co-founder of DEEP, a collaborative platform for collecting and analyzing secondary data. Through the data collected in DEEP and other avenues, he is excited to develop algorithms and systems to automatically extract data from humanitarian secondary information.</a:t>
            </a:r>
          </a:p>
        </p:txBody>
      </p:sp>
      <p:pic>
        <p:nvPicPr>
          <p:cNvPr id="4" name="Picture 3">
            <a:extLst>
              <a:ext uri="{FF2B5EF4-FFF2-40B4-BE49-F238E27FC236}">
                <a16:creationId xmlns:a16="http://schemas.microsoft.com/office/drawing/2014/main" id="{01A3FBA7-F939-A14C-B350-40A3FBA6C8D8}"/>
              </a:ext>
            </a:extLst>
          </p:cNvPr>
          <p:cNvPicPr>
            <a:picLocks noChangeAspect="1"/>
          </p:cNvPicPr>
          <p:nvPr/>
        </p:nvPicPr>
        <p:blipFill>
          <a:blip r:embed="rId2"/>
          <a:stretch>
            <a:fillRect/>
          </a:stretch>
        </p:blipFill>
        <p:spPr>
          <a:xfrm>
            <a:off x="5943600" y="286676"/>
            <a:ext cx="2463800" cy="3403934"/>
          </a:xfrm>
          <a:prstGeom prst="rect">
            <a:avLst/>
          </a:prstGeom>
        </p:spPr>
      </p:pic>
    </p:spTree>
    <p:extLst>
      <p:ext uri="{BB962C8B-B14F-4D97-AF65-F5344CB8AC3E}">
        <p14:creationId xmlns:p14="http://schemas.microsoft.com/office/powerpoint/2010/main" val="1629690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Hello and Welcome!</a:t>
            </a:r>
          </a:p>
        </p:txBody>
      </p:sp>
      <p:sp>
        <p:nvSpPr>
          <p:cNvPr id="5" name="Date Placeholder 4"/>
          <p:cNvSpPr>
            <a:spLocks noGrp="1"/>
          </p:cNvSpPr>
          <p:nvPr>
            <p:ph type="dt" sz="half" idx="10"/>
          </p:nvPr>
        </p:nvSpPr>
        <p:spPr/>
        <p:txBody>
          <a:bodyPr/>
          <a:lstStyle/>
          <a:p>
            <a:fld id="{5784D0F6-58F6-1F47-A6E3-6E50E4096E52}" type="datetime1">
              <a:rPr lang="en-US" smtClean="0"/>
              <a:t>9/14/18</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9</a:t>
            </a:fld>
            <a:endParaRPr lang="en-US"/>
          </a:p>
        </p:txBody>
      </p:sp>
      <p:sp>
        <p:nvSpPr>
          <p:cNvPr id="10" name="Footer Placeholder 6"/>
          <p:cNvSpPr>
            <a:spLocks noGrp="1"/>
          </p:cNvSpPr>
          <p:nvPr>
            <p:ph type="ftr" sz="quarter" idx="11"/>
          </p:nvPr>
        </p:nvSpPr>
        <p:spPr>
          <a:xfrm>
            <a:off x="3124200" y="6477000"/>
            <a:ext cx="4674603" cy="274320"/>
          </a:xfrm>
        </p:spPr>
        <p:txBody>
          <a:bodyPr/>
          <a:lstStyle/>
          <a:p>
            <a:r>
              <a:rPr lang="en-US" dirty="0"/>
              <a:t>Human Aid Knowledge Exchange  - 1st meeting</a:t>
            </a:r>
          </a:p>
        </p:txBody>
      </p:sp>
      <p:sp>
        <p:nvSpPr>
          <p:cNvPr id="7" name="TextBox 6"/>
          <p:cNvSpPr txBox="1"/>
          <p:nvPr/>
        </p:nvSpPr>
        <p:spPr>
          <a:xfrm>
            <a:off x="609600" y="3048000"/>
            <a:ext cx="4800600" cy="523220"/>
          </a:xfrm>
          <a:prstGeom prst="rect">
            <a:avLst/>
          </a:prstGeom>
          <a:noFill/>
        </p:spPr>
        <p:txBody>
          <a:bodyPr wrap="square" rtlCol="0">
            <a:spAutoFit/>
          </a:bodyPr>
          <a:lstStyle/>
          <a:p>
            <a:r>
              <a:rPr lang="en-US" sz="2800" b="1" dirty="0"/>
              <a:t>Wilhelmina </a:t>
            </a:r>
            <a:r>
              <a:rPr lang="en-US" sz="2800" b="1" dirty="0" err="1"/>
              <a:t>Welsch</a:t>
            </a:r>
            <a:endParaRPr lang="en-US" sz="2800" b="1" dirty="0"/>
          </a:p>
        </p:txBody>
      </p:sp>
      <p:pic>
        <p:nvPicPr>
          <p:cNvPr id="8" name="Picture 7" descr="Screen Shot 2018-09-12 at 19.38.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685800"/>
            <a:ext cx="2966840" cy="2667000"/>
          </a:xfrm>
          <a:prstGeom prst="rect">
            <a:avLst/>
          </a:prstGeom>
        </p:spPr>
      </p:pic>
      <p:sp>
        <p:nvSpPr>
          <p:cNvPr id="12" name="Content Placeholder 3">
            <a:extLst>
              <a:ext uri="{FF2B5EF4-FFF2-40B4-BE49-F238E27FC236}">
                <a16:creationId xmlns:a16="http://schemas.microsoft.com/office/drawing/2014/main" id="{5DA85D6F-D628-0142-988A-F1554B1CDE3A}"/>
              </a:ext>
            </a:extLst>
          </p:cNvPr>
          <p:cNvSpPr>
            <a:spLocks noGrp="1"/>
          </p:cNvSpPr>
          <p:nvPr>
            <p:ph idx="1"/>
          </p:nvPr>
        </p:nvSpPr>
        <p:spPr>
          <a:xfrm>
            <a:off x="457200" y="3810000"/>
            <a:ext cx="8229600" cy="2438400"/>
          </a:xfrm>
        </p:spPr>
        <p:txBody>
          <a:bodyPr>
            <a:noAutofit/>
          </a:bodyPr>
          <a:lstStyle/>
          <a:p>
            <a:endParaRPr lang="en-US" sz="1800" dirty="0"/>
          </a:p>
        </p:txBody>
      </p:sp>
    </p:spTree>
    <p:extLst>
      <p:ext uri="{BB962C8B-B14F-4D97-AF65-F5344CB8AC3E}">
        <p14:creationId xmlns:p14="http://schemas.microsoft.com/office/powerpoint/2010/main" val="1847066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CE0183C95C643AB56AA5CAFA12DF1" ma:contentTypeVersion="" ma:contentTypeDescription="Create a new document." ma:contentTypeScope="" ma:versionID="abb802f92009756fc16df19b35a229ba">
  <xsd:schema xmlns:xsd="http://www.w3.org/2001/XMLSchema" xmlns:xs="http://www.w3.org/2001/XMLSchema" xmlns:p="http://schemas.microsoft.com/office/2006/metadata/properties" targetNamespace="http://schemas.microsoft.com/office/2006/metadata/properties" ma:root="true" ma:fieldsID="b2384c6cc0088fcedbaf6edaf557def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D0DEB8D-1108-4823-97E3-5A5B2987AE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59AB070-E4B6-468D-AF48-17DAE3A83CDF}">
  <ds:schemaRefs>
    <ds:schemaRef ds:uri="http://schemas.microsoft.com/sharepoint/v3/contenttype/forms"/>
  </ds:schemaRefs>
</ds:datastoreItem>
</file>

<file path=customXml/itemProps3.xml><?xml version="1.0" encoding="utf-8"?>
<ds:datastoreItem xmlns:ds="http://schemas.openxmlformats.org/officeDocument/2006/customXml" ds:itemID="{59CF6D74-C247-4BA7-A46F-D5EA5DC5D95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Module</Template>
  <TotalTime>1605</TotalTime>
  <Words>1934</Words>
  <Application>Microsoft Macintosh PowerPoint</Application>
  <PresentationFormat>On-screen Show (4:3)</PresentationFormat>
  <Paragraphs>289</Paragraphs>
  <Slides>34</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Corbel</vt:lpstr>
      <vt:lpstr>Wingdings</vt:lpstr>
      <vt:lpstr>Wingdings 2</vt:lpstr>
      <vt:lpstr>Wingdings 3</vt:lpstr>
      <vt:lpstr>Module</vt:lpstr>
      <vt:lpstr>Teleconference #1 Agenda</vt:lpstr>
      <vt:lpstr>Agenda</vt:lpstr>
      <vt:lpstr>Topics 2018</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Hello and Welcome!</vt:lpstr>
      <vt:lpstr>Organizational stuff</vt:lpstr>
      <vt:lpstr>Your challenge</vt:lpstr>
      <vt:lpstr>Your challenge</vt:lpstr>
      <vt:lpstr>Project milestones #1</vt:lpstr>
      <vt:lpstr>Project milestones #1</vt:lpstr>
      <vt:lpstr>Project milestones #1</vt:lpstr>
      <vt:lpstr>Useful tools</vt:lpstr>
      <vt:lpstr>Useful tools</vt:lpstr>
      <vt:lpstr>Useful tools</vt:lpstr>
      <vt:lpstr>Useful tools</vt:lpstr>
      <vt:lpstr>Useful tools</vt:lpstr>
      <vt:lpstr>Outlook</vt:lpstr>
      <vt:lpstr>Statement of work</vt:lpstr>
      <vt:lpstr>Statement of work</vt:lpstr>
      <vt:lpstr>Outlook</vt:lpstr>
      <vt:lpstr>AOB</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Hans</dc:creator>
  <cp:lastModifiedBy>Karolos Potamianos</cp:lastModifiedBy>
  <cp:revision>209</cp:revision>
  <dcterms:created xsi:type="dcterms:W3CDTF">2006-08-16T00:00:00Z</dcterms:created>
  <dcterms:modified xsi:type="dcterms:W3CDTF">2018-09-14T09:21:46Z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0x010100766CE0183C95C643AB56AA5CAFA12DF1</vt:lpwstr>
  </property>
</Properties>
</file>