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avi" ContentType="video/x-msvideo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6" r:id="rId1"/>
  </p:sldMasterIdLst>
  <p:notesMasterIdLst>
    <p:notesMasterId r:id="rId49"/>
  </p:notesMasterIdLst>
  <p:handoutMasterIdLst>
    <p:handoutMasterId r:id="rId50"/>
  </p:handoutMasterIdLst>
  <p:sldIdLst>
    <p:sldId id="356" r:id="rId2"/>
    <p:sldId id="281" r:id="rId3"/>
    <p:sldId id="331" r:id="rId4"/>
    <p:sldId id="358" r:id="rId5"/>
    <p:sldId id="377" r:id="rId6"/>
    <p:sldId id="387" r:id="rId7"/>
    <p:sldId id="347" r:id="rId8"/>
    <p:sldId id="348" r:id="rId9"/>
    <p:sldId id="349" r:id="rId10"/>
    <p:sldId id="350" r:id="rId11"/>
    <p:sldId id="352" r:id="rId12"/>
    <p:sldId id="351" r:id="rId13"/>
    <p:sldId id="353" r:id="rId14"/>
    <p:sldId id="354" r:id="rId15"/>
    <p:sldId id="284" r:id="rId16"/>
    <p:sldId id="318" r:id="rId17"/>
    <p:sldId id="294" r:id="rId18"/>
    <p:sldId id="378" r:id="rId19"/>
    <p:sldId id="380" r:id="rId20"/>
    <p:sldId id="379" r:id="rId21"/>
    <p:sldId id="381" r:id="rId22"/>
    <p:sldId id="382" r:id="rId23"/>
    <p:sldId id="383" r:id="rId24"/>
    <p:sldId id="388" r:id="rId25"/>
    <p:sldId id="359" r:id="rId26"/>
    <p:sldId id="363" r:id="rId27"/>
    <p:sldId id="296" r:id="rId28"/>
    <p:sldId id="297" r:id="rId29"/>
    <p:sldId id="360" r:id="rId30"/>
    <p:sldId id="362" r:id="rId31"/>
    <p:sldId id="310" r:id="rId32"/>
    <p:sldId id="332" r:id="rId33"/>
    <p:sldId id="311" r:id="rId34"/>
    <p:sldId id="312" r:id="rId35"/>
    <p:sldId id="313" r:id="rId36"/>
    <p:sldId id="314" r:id="rId37"/>
    <p:sldId id="357" r:id="rId38"/>
    <p:sldId id="319" r:id="rId39"/>
    <p:sldId id="325" r:id="rId40"/>
    <p:sldId id="346" r:id="rId41"/>
    <p:sldId id="384" r:id="rId42"/>
    <p:sldId id="369" r:id="rId43"/>
    <p:sldId id="371" r:id="rId44"/>
    <p:sldId id="373" r:id="rId45"/>
    <p:sldId id="375" r:id="rId46"/>
    <p:sldId id="389" r:id="rId47"/>
    <p:sldId id="327" r:id="rId48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2F2F2"/>
    <a:srgbClr val="0000FF"/>
    <a:srgbClr val="333333"/>
    <a:srgbClr val="5F5F5F"/>
    <a:srgbClr val="FFFF00"/>
    <a:srgbClr val="00CC66"/>
    <a:srgbClr val="070046"/>
    <a:srgbClr val="0A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11" autoAdjust="0"/>
    <p:restoredTop sz="94721" autoAdjust="0"/>
  </p:normalViewPr>
  <p:slideViewPr>
    <p:cSldViewPr>
      <p:cViewPr>
        <p:scale>
          <a:sx n="75" d="100"/>
          <a:sy n="75" d="100"/>
        </p:scale>
        <p:origin x="1836" y="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1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image" Target="../media/image10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omic Sans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omic Sans MS" charset="0"/>
              </a:defRPr>
            </a:lvl1pPr>
          </a:lstStyle>
          <a:p>
            <a:pPr>
              <a:defRPr/>
            </a:pPr>
            <a:fld id="{6DA73965-19EF-4AA9-B4E2-8040397DBDC6}" type="datetimeFigureOut">
              <a:rPr lang="en-US"/>
              <a:pPr>
                <a:defRPr/>
              </a:pPr>
              <a:t>8/30/2019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omic Sans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omic Sans MS" charset="0"/>
              </a:defRPr>
            </a:lvl1pPr>
          </a:lstStyle>
          <a:p>
            <a:pPr>
              <a:defRPr/>
            </a:pPr>
            <a:fld id="{7EF075A8-3B96-4521-AFE7-A30A7B6FD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65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mic Sans MS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mic Sans MS" charset="0"/>
              </a:defRPr>
            </a:lvl1pPr>
          </a:lstStyle>
          <a:p>
            <a:pPr>
              <a:defRPr/>
            </a:pPr>
            <a:fld id="{0382577E-EE4F-4115-9DEA-F30C64DACBC5}" type="datetime1">
              <a:rPr lang="pt-PT"/>
              <a:pPr>
                <a:defRPr/>
              </a:pPr>
              <a:t>30/08/2019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pt-PT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pt-PT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mic Sans MS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mic Sans MS" charset="0"/>
              </a:defRPr>
            </a:lvl1pPr>
          </a:lstStyle>
          <a:p>
            <a:pPr>
              <a:defRPr/>
            </a:pPr>
            <a:fld id="{FB01DA6D-1D58-4BB6-9B88-6D56F7CCABB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943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0143180A-45C3-48C1-84DF-6AF18EE43CDF}" type="slidenum">
              <a:rPr lang="en-US" altLang="en-US" sz="1200" smtClean="0"/>
              <a:pPr eaLnBrk="1" hangingPunct="1"/>
              <a:t>2</a:t>
            </a:fld>
            <a:endParaRPr lang="en-US" altLang="en-US" sz="120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1483076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E6FF6DA5-16DD-4CFB-BD5F-F345A35B2D23}" type="slidenum">
              <a:rPr lang="en-US" altLang="en-US" sz="1200" smtClean="0"/>
              <a:pPr eaLnBrk="1" hangingPunct="1"/>
              <a:t>17</a:t>
            </a:fld>
            <a:endParaRPr lang="en-US" altLang="en-US" sz="120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2808017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smtClean="0"/>
              <a:t>But how do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produce</a:t>
            </a:r>
            <a:r>
              <a:rPr lang="fr-CH" dirty="0" smtClean="0"/>
              <a:t> protons and </a:t>
            </a:r>
            <a:r>
              <a:rPr lang="fr-CH" dirty="0" err="1" smtClean="0"/>
              <a:t>grant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of a </a:t>
            </a:r>
            <a:r>
              <a:rPr lang="fr-CH" baseline="0" dirty="0" err="1" smtClean="0"/>
              <a:t>flying</a:t>
            </a:r>
            <a:r>
              <a:rPr lang="fr-CH" baseline="0" dirty="0" smtClean="0"/>
              <a:t> mosquito?</a:t>
            </a:r>
          </a:p>
          <a:p>
            <a:r>
              <a:rPr lang="fr-CH" baseline="0" dirty="0" smtClean="0"/>
              <a:t>First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start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bottle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hydrogen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gas</a:t>
            </a:r>
            <a:r>
              <a:rPr lang="fr-CH" baseline="0" dirty="0" smtClean="0"/>
              <a:t>.</a:t>
            </a:r>
            <a:br>
              <a:rPr lang="fr-CH" baseline="0" dirty="0" smtClean="0"/>
            </a:br>
            <a:r>
              <a:rPr lang="fr-CH" baseline="0" dirty="0" err="1" smtClean="0"/>
              <a:t>Hydrogen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quite</a:t>
            </a:r>
            <a:r>
              <a:rPr lang="fr-CH" baseline="0" dirty="0" smtClean="0"/>
              <a:t> close to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want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made of protons.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one </a:t>
            </a:r>
            <a:r>
              <a:rPr lang="fr-CH" baseline="0" dirty="0" err="1" smtClean="0"/>
              <a:t>electron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orbitting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hydrogen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. Proton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has a positive charge </a:t>
            </a:r>
            <a:r>
              <a:rPr lang="fr-CH" baseline="0" dirty="0" err="1" smtClean="0"/>
              <a:t>goes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. Electron </a:t>
            </a:r>
            <a:r>
              <a:rPr lang="fr-CH" baseline="0" dirty="0" err="1" smtClean="0"/>
              <a:t>whic</a:t>
            </a:r>
            <a:r>
              <a:rPr lang="fr-CH" baseline="0" dirty="0" smtClean="0"/>
              <a:t> has </a:t>
            </a:r>
            <a:r>
              <a:rPr lang="fr-CH" baseline="0" dirty="0" err="1" smtClean="0"/>
              <a:t>negative</a:t>
            </a:r>
            <a:r>
              <a:rPr lang="fr-CH" baseline="0" dirty="0" smtClean="0"/>
              <a:t> charges </a:t>
            </a:r>
            <a:r>
              <a:rPr lang="fr-CH" baseline="0" dirty="0" err="1" smtClean="0"/>
              <a:t>bounces</a:t>
            </a:r>
            <a:r>
              <a:rPr lang="fr-CH" baseline="0" dirty="0" smtClean="0"/>
              <a:t> back and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removed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protons.</a:t>
            </a:r>
          </a:p>
          <a:p>
            <a:r>
              <a:rPr lang="fr-CH" baseline="0" dirty="0" err="1" smtClean="0"/>
              <a:t>They</a:t>
            </a:r>
            <a:r>
              <a:rPr lang="fr-CH" baseline="0" dirty="0" smtClean="0"/>
              <a:t> are sent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the LINAC (</a:t>
            </a:r>
            <a:r>
              <a:rPr lang="fr-CH" baseline="0" dirty="0" err="1" smtClean="0"/>
              <a:t>LINear</a:t>
            </a:r>
            <a:r>
              <a:rPr lang="fr-CH" baseline="0" dirty="0" smtClean="0"/>
              <a:t> Accelerator)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uses </a:t>
            </a:r>
            <a:r>
              <a:rPr lang="fr-CH" baseline="0" dirty="0" err="1" smtClean="0"/>
              <a:t>alternating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either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attract</a:t>
            </a:r>
            <a:r>
              <a:rPr lang="fr-CH" baseline="0" dirty="0" smtClean="0"/>
              <a:t> or push the protons. 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efficient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45m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have been </a:t>
            </a:r>
            <a:r>
              <a:rPr lang="fr-CH" baseline="0" dirty="0" err="1" smtClean="0"/>
              <a:t>accelerated</a:t>
            </a:r>
            <a:r>
              <a:rPr lang="fr-CH" baseline="0" dirty="0" smtClean="0"/>
              <a:t> to a 1/3 of the speed of light,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100’000 km per second. </a:t>
            </a:r>
            <a:r>
              <a:rPr lang="fr-CH" baseline="0" dirty="0" err="1" smtClean="0"/>
              <a:t>Needless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say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continuing</a:t>
            </a:r>
            <a:r>
              <a:rPr lang="fr-CH" baseline="0" dirty="0" smtClean="0"/>
              <a:t> in straight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impractical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send</a:t>
            </a:r>
            <a:r>
              <a:rPr lang="fr-CH" baseline="0" dirty="0" smtClean="0"/>
              <a:t> the protons to the Booster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prepare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bunches</a:t>
            </a:r>
            <a:r>
              <a:rPr lang="fr-CH" baseline="0" dirty="0" smtClean="0"/>
              <a:t> of protons in 4 </a:t>
            </a:r>
            <a:r>
              <a:rPr lang="fr-CH" baseline="0" dirty="0" err="1" smtClean="0"/>
              <a:t>superposed</a:t>
            </a:r>
            <a:r>
              <a:rPr lang="fr-CH" baseline="0" dirty="0" smtClean="0"/>
              <a:t> rings.</a:t>
            </a:r>
          </a:p>
          <a:p>
            <a:r>
              <a:rPr lang="fr-CH" baseline="0" dirty="0" err="1" smtClean="0"/>
              <a:t>They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sent in the PS (Proton Synchrotron). This machine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600m </a:t>
            </a:r>
            <a:r>
              <a:rPr lang="fr-CH" baseline="0" dirty="0" err="1" smtClean="0"/>
              <a:t>circumference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in 1959 and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in use! In 1.2 seconds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accelerate</a:t>
            </a:r>
            <a:r>
              <a:rPr lang="fr-CH" baseline="0" dirty="0" smtClean="0"/>
              <a:t> protons to 99% of the speed of light.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efficient. But </a:t>
            </a:r>
            <a:r>
              <a:rPr lang="fr-CH" baseline="0" dirty="0" err="1" smtClean="0"/>
              <a:t>cannot</a:t>
            </a:r>
            <a:r>
              <a:rPr lang="fr-CH" baseline="0" dirty="0" smtClean="0"/>
              <a:t> go </a:t>
            </a:r>
            <a:r>
              <a:rPr lang="fr-CH" baseline="0" dirty="0" err="1" smtClean="0"/>
              <a:t>faster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transfer</a:t>
            </a:r>
            <a:r>
              <a:rPr lang="fr-CH" baseline="0" dirty="0" smtClean="0"/>
              <a:t> protons to the «2</a:t>
            </a:r>
            <a:r>
              <a:rPr lang="fr-CH" baseline="30000" dirty="0" smtClean="0"/>
              <a:t>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gear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complex</a:t>
            </a:r>
            <a:r>
              <a:rPr lang="fr-CH" baseline="0" dirty="0" smtClean="0"/>
              <a:t>».</a:t>
            </a:r>
          </a:p>
          <a:p>
            <a:r>
              <a:rPr lang="fr-CH" baseline="0" dirty="0" smtClean="0"/>
              <a:t>The SPS (Super Proton Synchrotron)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in 1976 and of 7km </a:t>
            </a:r>
            <a:r>
              <a:rPr lang="fr-CH" baseline="0" dirty="0" err="1" smtClean="0"/>
              <a:t>curcumference</a:t>
            </a:r>
            <a:r>
              <a:rPr lang="fr-CH" baseline="0" dirty="0" smtClean="0"/>
              <a:t>. In 3 seconds,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to 99.9% of the speed of light. Once </a:t>
            </a:r>
            <a:r>
              <a:rPr lang="fr-CH" baseline="0" dirty="0" err="1" smtClean="0"/>
              <a:t>again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cannot</a:t>
            </a:r>
            <a:r>
              <a:rPr lang="fr-CH" baseline="0" dirty="0" smtClean="0"/>
              <a:t> go </a:t>
            </a:r>
            <a:r>
              <a:rPr lang="fr-CH" baseline="0" dirty="0" err="1" smtClean="0"/>
              <a:t>faster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half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are sent </a:t>
            </a:r>
            <a:r>
              <a:rPr lang="fr-CH" baseline="0" dirty="0" err="1" smtClean="0"/>
              <a:t>clockwise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half</a:t>
            </a:r>
            <a:r>
              <a:rPr lang="fr-CH" baseline="0" dirty="0" smtClean="0"/>
              <a:t> anti-</a:t>
            </a:r>
            <a:r>
              <a:rPr lang="fr-CH" baseline="0" dirty="0" err="1" smtClean="0"/>
              <a:t>clockwise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the LHC (Large Hadron </a:t>
            </a:r>
            <a:r>
              <a:rPr lang="fr-CH" baseline="0" dirty="0" err="1" smtClean="0"/>
              <a:t>Collider</a:t>
            </a:r>
            <a:r>
              <a:rPr lang="fr-CH" baseline="0" dirty="0" smtClean="0"/>
              <a:t>). This machine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machine on </a:t>
            </a:r>
            <a:r>
              <a:rPr lang="fr-CH" baseline="0" dirty="0" err="1" smtClean="0"/>
              <a:t>Earth</a:t>
            </a:r>
            <a:r>
              <a:rPr lang="fr-CH" baseline="0" dirty="0" smtClean="0"/>
              <a:t>: 27 km </a:t>
            </a:r>
            <a:r>
              <a:rPr lang="fr-CH" baseline="0" dirty="0" err="1" smtClean="0"/>
              <a:t>circumference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</a:t>
            </a:r>
            <a:r>
              <a:rPr lang="fr-CH" baseline="0" dirty="0" smtClean="0"/>
              <a:t> about 20 minutes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maximum </a:t>
            </a:r>
            <a:r>
              <a:rPr lang="fr-CH" baseline="0" dirty="0" err="1" smtClean="0"/>
              <a:t>velocity</a:t>
            </a:r>
            <a:r>
              <a:rPr lang="fr-CH" baseline="0" dirty="0" smtClean="0"/>
              <a:t>: 99.9999991% of the speed of light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correspond to 7 </a:t>
            </a:r>
            <a:r>
              <a:rPr lang="fr-CH" baseline="0" dirty="0" err="1" smtClean="0"/>
              <a:t>TeV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16636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2 </a:t>
            </a:r>
            <a:r>
              <a:rPr lang="fr-CH" dirty="0" err="1" smtClean="0"/>
              <a:t>beams</a:t>
            </a:r>
            <a:r>
              <a:rPr lang="fr-CH" dirty="0" smtClean="0"/>
              <a:t> are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circulating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separate</a:t>
            </a:r>
            <a:r>
              <a:rPr lang="fr-CH" baseline="0" dirty="0" smtClean="0"/>
              <a:t> pipes and in 4 places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cross the 2 pipes over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collision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detectors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observe and record the traces of new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created</a:t>
            </a:r>
            <a:r>
              <a:rPr lang="fr-CH" baseline="0" dirty="0" smtClean="0"/>
              <a:t> in the collision.</a:t>
            </a:r>
          </a:p>
          <a:p>
            <a:r>
              <a:rPr lang="fr-CH" baseline="0" dirty="0" smtClean="0"/>
              <a:t>There are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protons and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go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600 million collisions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every</a:t>
            </a:r>
            <a:r>
              <a:rPr lang="fr-CH" baseline="0" dirty="0" smtClean="0"/>
              <a:t> SECOND in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of the 4 detectors.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These</a:t>
            </a:r>
            <a:r>
              <a:rPr lang="fr-CH" baseline="0" dirty="0" smtClean="0"/>
              <a:t> detectors are a bit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huge</a:t>
            </a:r>
            <a:r>
              <a:rPr lang="fr-CH" baseline="0" dirty="0" smtClean="0"/>
              <a:t> digital cameras of about 100 </a:t>
            </a:r>
            <a:r>
              <a:rPr lang="fr-CH" baseline="0" dirty="0" err="1" smtClean="0"/>
              <a:t>Megapixel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resolution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Guess</a:t>
            </a:r>
            <a:r>
              <a:rPr lang="fr-CH" baseline="0" dirty="0" smtClean="0"/>
              <a:t> the size of the SD </a:t>
            </a:r>
            <a:r>
              <a:rPr lang="fr-CH" baseline="0" dirty="0" err="1" smtClean="0"/>
              <a:t>card</a:t>
            </a:r>
            <a:r>
              <a:rPr lang="fr-CH" baseline="0" dirty="0" smtClean="0"/>
              <a:t> to store the </a:t>
            </a:r>
            <a:r>
              <a:rPr lang="fr-CH" baseline="0" dirty="0" err="1" smtClean="0"/>
              <a:t>LHC’s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pictures</a:t>
            </a:r>
            <a:r>
              <a:rPr lang="fr-CH" baseline="0" dirty="0" smtClean="0"/>
              <a:t>?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409996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This</a:t>
            </a:r>
            <a:r>
              <a:rPr lang="fr-CH" baseline="0" dirty="0" smtClean="0"/>
              <a:t> </a:t>
            </a:r>
            <a:r>
              <a:rPr lang="pt-PT" baseline="0" noProof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map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complex</a:t>
            </a:r>
            <a:r>
              <a:rPr lang="fr-CH" baseline="0" dirty="0" smtClean="0"/>
              <a:t> of main </a:t>
            </a:r>
            <a:r>
              <a:rPr lang="fr-CH" baseline="0" dirty="0" err="1" smtClean="0"/>
              <a:t>accelerators</a:t>
            </a:r>
            <a:r>
              <a:rPr lang="fr-CH" baseline="0" dirty="0" smtClean="0"/>
              <a:t> of CERN.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dotted</a:t>
            </a:r>
            <a:r>
              <a:rPr lang="fr-CH" baseline="0" dirty="0" smtClean="0"/>
              <a:t> line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French-</a:t>
            </a:r>
            <a:r>
              <a:rPr lang="fr-CH" baseline="0" dirty="0" err="1" smtClean="0"/>
              <a:t>Swiss</a:t>
            </a:r>
            <a:r>
              <a:rPr lang="fr-CH" baseline="0" dirty="0" smtClean="0"/>
              <a:t> border.</a:t>
            </a:r>
          </a:p>
          <a:p>
            <a:r>
              <a:rPr lang="fr-CH" baseline="0" dirty="0" smtClean="0"/>
              <a:t>The 2 main CERN sites are Meyrin and </a:t>
            </a:r>
            <a:r>
              <a:rPr lang="fr-CH" baseline="0" dirty="0" err="1" smtClean="0"/>
              <a:t>Prévessin</a:t>
            </a:r>
            <a:r>
              <a:rPr lang="fr-CH" baseline="0" dirty="0" smtClean="0"/>
              <a:t> (as big, but not as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populated</a:t>
            </a:r>
            <a:r>
              <a:rPr lang="fr-CH" baseline="0" dirty="0" smtClean="0"/>
              <a:t>)</a:t>
            </a:r>
          </a:p>
          <a:p>
            <a:r>
              <a:rPr lang="fr-CH" baseline="0" dirty="0" smtClean="0"/>
              <a:t>The PS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tiny</a:t>
            </a:r>
            <a:r>
              <a:rPr lang="fr-CH" baseline="0" dirty="0" smtClean="0"/>
              <a:t> 600m ring on the Meyrin site, the SPS </a:t>
            </a:r>
            <a:r>
              <a:rPr lang="fr-CH" baseline="0" dirty="0" err="1" smtClean="0"/>
              <a:t>goes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accross</a:t>
            </a:r>
            <a:r>
              <a:rPr lang="fr-CH" baseline="0" dirty="0" smtClean="0"/>
              <a:t> the border and the LHC </a:t>
            </a:r>
            <a:r>
              <a:rPr lang="fr-CH" baseline="0" dirty="0" err="1" smtClean="0"/>
              <a:t>takes</a:t>
            </a:r>
            <a:r>
              <a:rPr lang="fr-CH" baseline="0" dirty="0" smtClean="0"/>
              <a:t> all the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between</a:t>
            </a:r>
            <a:r>
              <a:rPr lang="fr-CH" baseline="0" dirty="0" smtClean="0"/>
              <a:t> Geneva </a:t>
            </a:r>
            <a:r>
              <a:rPr lang="fr-CH" baseline="0" dirty="0" err="1" smtClean="0"/>
              <a:t>airport</a:t>
            </a:r>
            <a:r>
              <a:rPr lang="fr-CH" baseline="0" dirty="0" smtClean="0"/>
              <a:t> and the Jura (</a:t>
            </a:r>
            <a:r>
              <a:rPr lang="fr-CH" baseline="0" dirty="0" err="1" smtClean="0"/>
              <a:t>dark</a:t>
            </a:r>
            <a:r>
              <a:rPr lang="fr-CH" baseline="0" dirty="0" smtClean="0"/>
              <a:t> green on the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The 4 </a:t>
            </a:r>
            <a:r>
              <a:rPr lang="fr-CH" baseline="0" dirty="0" err="1" smtClean="0"/>
              <a:t>red</a:t>
            </a:r>
            <a:r>
              <a:rPr lang="fr-CH" baseline="0" dirty="0" smtClean="0"/>
              <a:t> dots </a:t>
            </a:r>
            <a:r>
              <a:rPr lang="fr-CH" baseline="0" dirty="0" err="1" smtClean="0"/>
              <a:t>represent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the 4 detectors are </a:t>
            </a:r>
            <a:r>
              <a:rPr lang="fr-CH" baseline="0" dirty="0" err="1" smtClean="0"/>
              <a:t>located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43606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LHC</a:t>
            </a:r>
            <a:r>
              <a:rPr lang="fr-CH" baseline="0" dirty="0" smtClean="0"/>
              <a:t> </a:t>
            </a:r>
            <a:r>
              <a:rPr lang="pt-PT" baseline="0" noProof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underground, </a:t>
            </a:r>
            <a:r>
              <a:rPr lang="fr-CH" baseline="0" dirty="0" err="1" smtClean="0"/>
              <a:t>mainly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financial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reasons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cost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buy</a:t>
            </a:r>
            <a:r>
              <a:rPr lang="fr-CH" baseline="0" dirty="0" smtClean="0"/>
              <a:t> all the land and 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have been </a:t>
            </a:r>
            <a:r>
              <a:rPr lang="fr-CH" baseline="0" dirty="0" err="1" smtClean="0"/>
              <a:t>impractical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anyway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provide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natural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shielding</a:t>
            </a:r>
            <a:r>
              <a:rPr lang="fr-CH" baseline="0" dirty="0" smtClean="0"/>
              <a:t> of radiations for the population but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shielding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cosmic</a:t>
            </a:r>
            <a:r>
              <a:rPr lang="fr-CH" baseline="0" dirty="0" smtClean="0"/>
              <a:t> rays to the 4 detectors.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LCH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mainly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hosted</a:t>
            </a:r>
            <a:r>
              <a:rPr lang="fr-CH" baseline="0" dirty="0" smtClean="0"/>
              <a:t> in a 3m </a:t>
            </a:r>
            <a:r>
              <a:rPr lang="fr-CH" baseline="0" dirty="0" err="1" smtClean="0"/>
              <a:t>diameter</a:t>
            </a:r>
            <a:r>
              <a:rPr lang="fr-CH" baseline="0" dirty="0" smtClean="0"/>
              <a:t> tunnel </a:t>
            </a:r>
            <a:r>
              <a:rPr lang="fr-CH" baseline="0" dirty="0" err="1" smtClean="0"/>
              <a:t>containing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mostly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superconducting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magnets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devices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You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picture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the 2 </a:t>
            </a:r>
            <a:r>
              <a:rPr lang="fr-CH" baseline="0" dirty="0" err="1" smtClean="0"/>
              <a:t>counter-rotating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beams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hosted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different</a:t>
            </a:r>
            <a:r>
              <a:rPr lang="fr-CH" baseline="0" dirty="0" smtClean="0"/>
              <a:t> pipes, </a:t>
            </a:r>
            <a:r>
              <a:rPr lang="fr-CH" baseline="0" dirty="0" err="1" smtClean="0"/>
              <a:t>making</a:t>
            </a:r>
            <a:r>
              <a:rPr lang="fr-CH" baseline="0" dirty="0" smtClean="0"/>
              <a:t> collisions impossible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3495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These</a:t>
            </a:r>
            <a:r>
              <a:rPr lang="fr-CH" dirty="0" smtClean="0"/>
              <a:t> 2 pipes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as </a:t>
            </a:r>
            <a:r>
              <a:rPr lang="fr-CH" dirty="0" err="1" smtClean="0"/>
              <a:t>empty</a:t>
            </a:r>
            <a:r>
              <a:rPr lang="fr-CH" dirty="0" smtClean="0"/>
              <a:t> as possible (</a:t>
            </a:r>
            <a:r>
              <a:rPr lang="fr-CH" dirty="0" err="1" smtClean="0"/>
              <a:t>otherwise</a:t>
            </a:r>
            <a:r>
              <a:rPr lang="fr-CH" dirty="0" smtClean="0"/>
              <a:t> protons </a:t>
            </a:r>
            <a:r>
              <a:rPr lang="fr-CH" dirty="0" err="1" smtClean="0"/>
              <a:t>would</a:t>
            </a:r>
            <a:r>
              <a:rPr lang="fr-CH" dirty="0" smtClean="0"/>
              <a:t> hit air </a:t>
            </a:r>
            <a:r>
              <a:rPr lang="fr-CH" dirty="0" err="1" smtClean="0"/>
              <a:t>molecules</a:t>
            </a:r>
            <a:r>
              <a:rPr lang="fr-CH" baseline="0" dirty="0" smtClean="0"/>
              <a:t> all the time)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err="1" smtClean="0"/>
              <a:t>Thanks</a:t>
            </a:r>
            <a:r>
              <a:rPr lang="fr-CH" dirty="0" smtClean="0"/>
              <a:t> to</a:t>
            </a:r>
            <a:r>
              <a:rPr lang="fr-CH" baseline="0" dirty="0" smtClean="0"/>
              <a:t> turbo-</a:t>
            </a:r>
            <a:r>
              <a:rPr lang="fr-CH" baseline="0" dirty="0" err="1" smtClean="0"/>
              <a:t>molecular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pumps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technologies,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a vacuum of 10^-13 </a:t>
            </a:r>
            <a:r>
              <a:rPr lang="fr-CH" baseline="0" dirty="0" err="1" smtClean="0"/>
              <a:t>atmosphere</a:t>
            </a:r>
            <a:r>
              <a:rPr lang="fr-CH" baseline="0" dirty="0" smtClean="0"/>
              <a:t> in the centre of the pipes: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10 times </a:t>
            </a:r>
            <a:r>
              <a:rPr lang="fr-CH" baseline="0" dirty="0" err="1" smtClean="0"/>
              <a:t>emptiers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on the surface of the Moon or as </a:t>
            </a:r>
            <a:r>
              <a:rPr lang="fr-CH" baseline="0" dirty="0" err="1" smtClean="0"/>
              <a:t>empty</a:t>
            </a:r>
            <a:r>
              <a:rPr lang="fr-CH" baseline="0" dirty="0" smtClean="0"/>
              <a:t> as in the </a:t>
            </a:r>
            <a:r>
              <a:rPr lang="fr-CH" baseline="0" dirty="0" err="1" smtClean="0"/>
              <a:t>solar</a:t>
            </a:r>
            <a:r>
              <a:rPr lang="fr-CH" baseline="0" dirty="0" smtClean="0"/>
              <a:t> system.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curves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beam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provided</a:t>
            </a:r>
            <a:r>
              <a:rPr lang="fr-CH" baseline="0" dirty="0" smtClean="0"/>
              <a:t> by the </a:t>
            </a:r>
            <a:r>
              <a:rPr lang="fr-CH" baseline="0" dirty="0" err="1" smtClean="0"/>
              <a:t>coils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surrounding</a:t>
            </a:r>
            <a:r>
              <a:rPr lang="fr-CH" baseline="0" dirty="0" smtClean="0"/>
              <a:t> the pipes. As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holds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as in a high-speed train, the </a:t>
            </a:r>
            <a:r>
              <a:rPr lang="fr-CH" baseline="0" dirty="0" err="1" smtClean="0"/>
              <a:t>magnets</a:t>
            </a:r>
            <a:r>
              <a:rPr lang="fr-CH" baseline="0" dirty="0" smtClean="0"/>
              <a:t> must </a:t>
            </a:r>
            <a:r>
              <a:rPr lang="fr-CH" baseline="0" dirty="0" err="1" smtClean="0"/>
              <a:t>deliver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tremendous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of 9 T (tesla). This </a:t>
            </a:r>
            <a:r>
              <a:rPr lang="fr-CH" baseline="0" dirty="0" err="1" smtClean="0"/>
              <a:t>equates</a:t>
            </a:r>
            <a:r>
              <a:rPr lang="fr-CH" baseline="0" dirty="0" smtClean="0"/>
              <a:t> to 200’000 times the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Earth</a:t>
            </a:r>
            <a:r>
              <a:rPr lang="fr-CH" baseline="0" dirty="0" smtClean="0"/>
              <a:t> (ca 45 micro tesla)</a:t>
            </a:r>
          </a:p>
          <a:p>
            <a:r>
              <a:rPr lang="fr-CH" baseline="0" dirty="0" smtClean="0"/>
              <a:t>For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cableyou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the vacuum pipes (1mm by 10mm section) a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of 11’000 </a:t>
            </a:r>
            <a:r>
              <a:rPr lang="fr-CH" baseline="0" dirty="0" err="1" smtClean="0"/>
              <a:t>amperes</a:t>
            </a:r>
            <a:r>
              <a:rPr lang="fr-CH" baseline="0" dirty="0" smtClean="0"/>
              <a:t> (in </a:t>
            </a:r>
            <a:r>
              <a:rPr lang="fr-CH" baseline="0" dirty="0" err="1" smtClean="0"/>
              <a:t>comparison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home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of about 20 </a:t>
            </a:r>
            <a:r>
              <a:rPr lang="fr-CH" baseline="0" dirty="0" err="1" smtClean="0"/>
              <a:t>amperes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wires</a:t>
            </a:r>
            <a:r>
              <a:rPr lang="fr-CH" baseline="0" dirty="0" smtClean="0"/>
              <a:t>).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1226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That’s</a:t>
            </a:r>
            <a:r>
              <a:rPr lang="fr-CH" dirty="0" smtClean="0"/>
              <a:t> </a:t>
            </a:r>
            <a:r>
              <a:rPr lang="fr-CH" dirty="0" err="1" smtClean="0"/>
              <a:t>why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to cool down the </a:t>
            </a:r>
            <a:r>
              <a:rPr lang="fr-CH" baseline="0" dirty="0" err="1" smtClean="0"/>
              <a:t>cables</a:t>
            </a:r>
            <a:r>
              <a:rPr lang="fr-CH" baseline="0" dirty="0" smtClean="0"/>
              <a:t> to the </a:t>
            </a:r>
            <a:r>
              <a:rPr lang="fr-CH" baseline="0" dirty="0" err="1" smtClean="0"/>
              <a:t>lowest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 possible.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have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-271°C (or 1.9° kelvin,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1.9° </a:t>
            </a:r>
            <a:r>
              <a:rPr lang="fr-CH" baseline="0" dirty="0" err="1" smtClean="0"/>
              <a:t>above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absolute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zero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At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, the </a:t>
            </a:r>
            <a:r>
              <a:rPr lang="fr-CH" baseline="0" dirty="0" err="1" smtClean="0"/>
              <a:t>cables</a:t>
            </a:r>
            <a:r>
              <a:rPr lang="fr-CH" baseline="0" dirty="0" smtClean="0"/>
              <a:t> made of Niobium </a:t>
            </a:r>
            <a:r>
              <a:rPr lang="fr-CH" baseline="0" dirty="0" err="1" smtClean="0"/>
              <a:t>Titanium</a:t>
            </a:r>
            <a:r>
              <a:rPr lang="fr-CH" baseline="0" dirty="0" smtClean="0"/>
              <a:t> (</a:t>
            </a:r>
            <a:r>
              <a:rPr lang="fr-CH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NbTi</a:t>
            </a:r>
            <a:r>
              <a:rPr lang="fr-CH" baseline="0" dirty="0" smtClean="0"/>
              <a:t>) are «</a:t>
            </a:r>
            <a:r>
              <a:rPr lang="fr-CH" baseline="0" dirty="0" err="1" smtClean="0"/>
              <a:t>superconducting</a:t>
            </a:r>
            <a:r>
              <a:rPr lang="fr-CH" baseline="0" dirty="0" smtClean="0"/>
              <a:t>»,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don’t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heat</a:t>
            </a:r>
            <a:r>
              <a:rPr lang="fr-CH" baseline="0" dirty="0" smtClean="0"/>
              <a:t> up </a:t>
            </a:r>
            <a:r>
              <a:rPr lang="fr-CH" baseline="0" dirty="0" err="1" smtClean="0"/>
              <a:t>anymore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have no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resistance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LHC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colder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vast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majority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average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2.725° kelvin  (if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look for a «cool» place to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,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good one)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possible </a:t>
            </a:r>
            <a:r>
              <a:rPr lang="fr-CH" baseline="0" dirty="0" err="1" smtClean="0"/>
              <a:t>thanks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cryogenic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facilities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120 tonnes or 700’000 litres of </a:t>
            </a:r>
            <a:r>
              <a:rPr lang="fr-CH" baseline="0" dirty="0" err="1" smtClean="0"/>
              <a:t>Helium</a:t>
            </a:r>
            <a:r>
              <a:rPr lang="fr-CH" baseline="0" dirty="0" smtClean="0"/>
              <a:t>! 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027885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noProof="0" dirty="0" err="1" smtClean="0"/>
              <a:t>That’s</a:t>
            </a:r>
            <a:r>
              <a:rPr lang="fr-CH" dirty="0" smtClean="0"/>
              <a:t> </a:t>
            </a:r>
            <a:r>
              <a:rPr lang="fr-CH" dirty="0" err="1" smtClean="0"/>
              <a:t>why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to cool down the </a:t>
            </a:r>
            <a:r>
              <a:rPr lang="fr-CH" baseline="0" dirty="0" err="1" smtClean="0"/>
              <a:t>cables</a:t>
            </a:r>
            <a:r>
              <a:rPr lang="fr-CH" baseline="0" dirty="0" smtClean="0"/>
              <a:t> to the </a:t>
            </a:r>
            <a:r>
              <a:rPr lang="fr-CH" baseline="0" dirty="0" err="1" smtClean="0"/>
              <a:t>lowest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 possible.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have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-271°C (or 1.9° kelvin,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1.9° </a:t>
            </a:r>
            <a:r>
              <a:rPr lang="fr-CH" baseline="0" dirty="0" err="1" smtClean="0"/>
              <a:t>above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absolute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zero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At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, the </a:t>
            </a:r>
            <a:r>
              <a:rPr lang="fr-CH" baseline="0" dirty="0" err="1" smtClean="0"/>
              <a:t>cables</a:t>
            </a:r>
            <a:r>
              <a:rPr lang="fr-CH" baseline="0" dirty="0" smtClean="0"/>
              <a:t> made of Niobium </a:t>
            </a:r>
            <a:r>
              <a:rPr lang="fr-CH" baseline="0" dirty="0" err="1" smtClean="0"/>
              <a:t>Titanium</a:t>
            </a:r>
            <a:r>
              <a:rPr lang="fr-CH" baseline="0" dirty="0" smtClean="0"/>
              <a:t> (</a:t>
            </a:r>
            <a:r>
              <a:rPr lang="fr-CH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NbTi</a:t>
            </a:r>
            <a:r>
              <a:rPr lang="fr-CH" baseline="0" dirty="0" smtClean="0"/>
              <a:t>) are «</a:t>
            </a:r>
            <a:r>
              <a:rPr lang="fr-CH" baseline="0" dirty="0" err="1" smtClean="0"/>
              <a:t>superconducting</a:t>
            </a:r>
            <a:r>
              <a:rPr lang="fr-CH" baseline="0" dirty="0" smtClean="0"/>
              <a:t>»,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don’t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heat</a:t>
            </a:r>
            <a:r>
              <a:rPr lang="fr-CH" baseline="0" dirty="0" smtClean="0"/>
              <a:t> up </a:t>
            </a:r>
            <a:r>
              <a:rPr lang="fr-CH" baseline="0" dirty="0" err="1" smtClean="0"/>
              <a:t>anymore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have no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resistance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LHC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colder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vast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majority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average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2.725° kelvin  (if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look for a «cool» place to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,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good one)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possible </a:t>
            </a:r>
            <a:r>
              <a:rPr lang="fr-CH" baseline="0" dirty="0" err="1" smtClean="0"/>
              <a:t>thanks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cryogenic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facilities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120 tonnes or 700’000 litres of </a:t>
            </a:r>
            <a:r>
              <a:rPr lang="fr-CH" baseline="0" dirty="0" err="1" smtClean="0"/>
              <a:t>Helium</a:t>
            </a:r>
            <a:r>
              <a:rPr lang="fr-CH" baseline="0" dirty="0" smtClean="0"/>
              <a:t>! 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614335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E6FF6DA5-16DD-4CFB-BD5F-F345A35B2D23}" type="slidenum">
              <a:rPr lang="en-US" altLang="en-US" sz="1200" smtClean="0"/>
              <a:pPr eaLnBrk="1" hangingPunct="1"/>
              <a:t>25</a:t>
            </a:fld>
            <a:endParaRPr lang="en-US" altLang="en-US" sz="120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41104651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E6FF6DA5-16DD-4CFB-BD5F-F345A35B2D23}" type="slidenum">
              <a:rPr lang="en-US" altLang="en-US" sz="1200" smtClean="0"/>
              <a:pPr eaLnBrk="1" hangingPunct="1"/>
              <a:t>26</a:t>
            </a:fld>
            <a:endParaRPr lang="en-US" altLang="en-US" sz="120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2753947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E33CBCD9-CE4B-45C6-AAC6-022939652F75}" type="slidenum">
              <a:rPr lang="en-US" altLang="en-US" sz="1200" smtClean="0"/>
              <a:pPr eaLnBrk="1" hangingPunct="1"/>
              <a:t>3</a:t>
            </a:fld>
            <a:endParaRPr lang="en-US" altLang="en-US" sz="12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6383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A871C9BF-F1C6-42B2-A8C3-39855B22B905}" type="slidenum">
              <a:rPr lang="en-US" altLang="en-US" sz="1200" smtClean="0"/>
              <a:pPr eaLnBrk="1" hangingPunct="1"/>
              <a:t>27</a:t>
            </a:fld>
            <a:endParaRPr lang="en-US" altLang="en-US" sz="12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34236875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5443AFEE-2CB0-44C7-B00E-DDE937D6DCC0}" type="slidenum">
              <a:rPr lang="en-US" altLang="en-US" sz="1200" smtClean="0"/>
              <a:pPr eaLnBrk="1" hangingPunct="1"/>
              <a:t>28</a:t>
            </a:fld>
            <a:endParaRPr lang="en-US" altLang="en-US" sz="120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11801241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0132754C-4027-4722-827F-95F487F07A20}" type="slidenum">
              <a:rPr lang="en-US" altLang="en-US" sz="1200" smtClean="0"/>
              <a:pPr eaLnBrk="1" hangingPunct="1"/>
              <a:t>29</a:t>
            </a:fld>
            <a:endParaRPr lang="en-US" altLang="en-US" sz="1200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17758384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2C7B69CB-8294-404A-A416-7A676B2DA6FA}" type="slidenum">
              <a:rPr lang="en-US" altLang="en-US" sz="1200" smtClean="0"/>
              <a:pPr eaLnBrk="1" hangingPunct="1"/>
              <a:t>30</a:t>
            </a:fld>
            <a:endParaRPr lang="en-US" altLang="en-US" sz="1200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5198871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8516856D-F951-477C-B9A4-1C79AF7C8906}" type="slidenum">
              <a:rPr lang="en-US" altLang="en-US" sz="1200" smtClean="0"/>
              <a:pPr eaLnBrk="1" hangingPunct="1"/>
              <a:t>31</a:t>
            </a:fld>
            <a:endParaRPr lang="en-US" altLang="en-US" sz="12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39903976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76865DC4-36CC-4714-82C1-88EAEE14639D}" type="slidenum">
              <a:rPr lang="en-US" altLang="en-US" sz="1200" smtClean="0"/>
              <a:pPr eaLnBrk="1" hangingPunct="1"/>
              <a:t>33</a:t>
            </a:fld>
            <a:endParaRPr lang="en-US" altLang="en-US" sz="120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32736784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AC2D7218-AB70-4A00-9CD2-71B6E42D747F}" type="slidenum">
              <a:rPr lang="en-US" altLang="en-US" sz="1200" smtClean="0"/>
              <a:pPr eaLnBrk="1" hangingPunct="1"/>
              <a:t>34</a:t>
            </a:fld>
            <a:endParaRPr lang="en-US" altLang="en-US" sz="1200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3396214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888F06AE-FFCB-4E21-B1B5-3E4F55FDF22D}" type="slidenum">
              <a:rPr lang="en-US" altLang="en-US" sz="1200" smtClean="0"/>
              <a:pPr eaLnBrk="1" hangingPunct="1"/>
              <a:t>35</a:t>
            </a:fld>
            <a:endParaRPr lang="en-US" altLang="en-US" sz="1200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887497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25B1FDA1-B7BE-4050-85A2-B4671D490023}" type="slidenum">
              <a:rPr lang="en-US" altLang="en-US" sz="1200" smtClean="0"/>
              <a:pPr eaLnBrk="1" hangingPunct="1"/>
              <a:t>36</a:t>
            </a:fld>
            <a:endParaRPr lang="en-US" altLang="en-US" sz="1200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41119648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4022AE1C-ABD6-489A-8681-8221B2ADAF16}" type="slidenum">
              <a:rPr lang="en-US" altLang="en-US" sz="1200" smtClean="0"/>
              <a:pPr eaLnBrk="1" hangingPunct="1"/>
              <a:t>37</a:t>
            </a:fld>
            <a:endParaRPr lang="en-US" altLang="en-US" sz="120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227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C9C37C85-D770-4F9C-AB4E-C6CF9FC8EF84}" type="slidenum">
              <a:rPr lang="en-US" altLang="en-US" smtClean="0">
                <a:latin typeface="Comic Sans MS" pitchFamily="66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>
              <a:latin typeface="Comic Sans MS" pitchFamily="66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19384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57DBC481-4D44-4178-B56D-171469AC25BC}" type="slidenum">
              <a:rPr lang="en-US" altLang="en-US" sz="1200" smtClean="0"/>
              <a:pPr eaLnBrk="1" hangingPunct="1"/>
              <a:t>38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41376010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ABE48555-3ADB-41DD-A9D4-94D01121392E}" type="slidenum">
              <a:rPr lang="en-US" altLang="en-US" sz="1200" smtClean="0"/>
              <a:pPr eaLnBrk="1" hangingPunct="1"/>
              <a:t>39</a:t>
            </a:fld>
            <a:endParaRPr lang="en-US" altLang="en-US" sz="120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2594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ADC325BA-92EE-4A7A-A6DE-16F382DFC292}" type="slidenum">
              <a:rPr lang="en-US" altLang="en-US" sz="1200" smtClean="0"/>
              <a:pPr eaLnBrk="1" hangingPunct="1"/>
              <a:t>40</a:t>
            </a:fld>
            <a:endParaRPr lang="en-US" altLang="en-US" sz="1200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6019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LHC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planned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run</a:t>
            </a:r>
            <a:r>
              <a:rPr lang="fr-CH" dirty="0" smtClean="0"/>
              <a:t> </a:t>
            </a:r>
            <a:r>
              <a:rPr lang="fr-CH" dirty="0" err="1" smtClean="0"/>
              <a:t>until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2035.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takes</a:t>
            </a:r>
            <a:r>
              <a:rPr lang="fr-CH" baseline="0" dirty="0" smtClean="0"/>
              <a:t> about 6 </a:t>
            </a:r>
            <a:r>
              <a:rPr lang="fr-CH" baseline="0" dirty="0" err="1" smtClean="0"/>
              <a:t>months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start</a:t>
            </a:r>
            <a:r>
              <a:rPr lang="fr-CH" baseline="0" dirty="0" smtClean="0"/>
              <a:t> or stop the LHC. </a:t>
            </a:r>
            <a:r>
              <a:rPr lang="fr-CH" baseline="0" dirty="0" err="1" smtClean="0"/>
              <a:t>Therefore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plan long «</a:t>
            </a:r>
            <a:r>
              <a:rPr lang="fr-CH" baseline="0" dirty="0" err="1" smtClean="0"/>
              <a:t>Run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periods</a:t>
            </a:r>
            <a:r>
              <a:rPr lang="fr-CH" baseline="0" dirty="0" smtClean="0"/>
              <a:t> of about 2-3 </a:t>
            </a:r>
            <a:r>
              <a:rPr lang="fr-CH" baseline="0" dirty="0" err="1" smtClean="0"/>
              <a:t>years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«Long </a:t>
            </a:r>
            <a:r>
              <a:rPr lang="fr-CH" baseline="0" dirty="0" err="1" smtClean="0"/>
              <a:t>Shutdown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periods</a:t>
            </a:r>
            <a:r>
              <a:rPr lang="fr-CH" baseline="0" dirty="0" smtClean="0"/>
              <a:t> of 2-3 </a:t>
            </a:r>
            <a:r>
              <a:rPr lang="fr-CH" baseline="0" dirty="0" err="1" smtClean="0"/>
              <a:t>years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between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3 Long </a:t>
            </a:r>
            <a:r>
              <a:rPr lang="fr-CH" baseline="0" dirty="0" err="1" smtClean="0"/>
              <a:t>Shutdowns</a:t>
            </a:r>
            <a:r>
              <a:rPr lang="fr-CH" baseline="0" dirty="0" smtClean="0"/>
              <a:t> have been </a:t>
            </a:r>
            <a:r>
              <a:rPr lang="fr-CH" baseline="0" dirty="0" err="1" smtClean="0"/>
              <a:t>planned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now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Run</a:t>
            </a:r>
            <a:r>
              <a:rPr lang="fr-CH" baseline="0" dirty="0" smtClean="0"/>
              <a:t> 2 </a:t>
            </a:r>
            <a:r>
              <a:rPr lang="fr-CH" baseline="0" dirty="0" err="1" smtClean="0"/>
              <a:t>period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(speed) of the </a:t>
            </a:r>
            <a:r>
              <a:rPr lang="fr-CH" baseline="0" dirty="0" err="1" smtClean="0"/>
              <a:t>beams</a:t>
            </a:r>
            <a:r>
              <a:rPr lang="fr-CH" baseline="0" dirty="0" smtClean="0"/>
              <a:t> has </a:t>
            </a:r>
            <a:r>
              <a:rPr lang="fr-CH" baseline="0" dirty="0" err="1" smtClean="0"/>
              <a:t>bee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increased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compared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previous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Run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Later</a:t>
            </a:r>
            <a:r>
              <a:rPr lang="fr-CH" baseline="0" dirty="0" smtClean="0"/>
              <a:t> on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increase</a:t>
            </a:r>
            <a:r>
              <a:rPr lang="fr-CH" baseline="0" dirty="0" smtClean="0"/>
              <a:t> the «</a:t>
            </a:r>
            <a:r>
              <a:rPr lang="fr-CH" baseline="0" dirty="0" err="1" smtClean="0"/>
              <a:t>Luminosity</a:t>
            </a:r>
            <a:r>
              <a:rPr lang="fr-CH" baseline="0" dirty="0" smtClean="0"/>
              <a:t>» (i.e. the </a:t>
            </a:r>
            <a:r>
              <a:rPr lang="fr-CH" baseline="0" dirty="0" err="1" smtClean="0"/>
              <a:t>capacity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producing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collisions per second) by </a:t>
            </a:r>
            <a:r>
              <a:rPr lang="fr-CH" baseline="0" dirty="0" err="1" smtClean="0"/>
              <a:t>increasing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number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bunches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beam</a:t>
            </a:r>
            <a:r>
              <a:rPr lang="fr-CH" baseline="0" dirty="0" smtClean="0"/>
              <a:t> and the </a:t>
            </a:r>
            <a:r>
              <a:rPr lang="fr-CH" baseline="0" dirty="0" err="1" smtClean="0"/>
              <a:t>number</a:t>
            </a:r>
            <a:r>
              <a:rPr lang="fr-CH" baseline="0" dirty="0" smtClean="0"/>
              <a:t> of protons in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bunch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Run</a:t>
            </a:r>
            <a:r>
              <a:rPr lang="fr-CH" baseline="0" dirty="0" smtClean="0"/>
              <a:t> 1 has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produced</a:t>
            </a:r>
            <a:r>
              <a:rPr lang="fr-CH" baseline="0" dirty="0" smtClean="0"/>
              <a:t> 1% of the collision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plan to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wiht</a:t>
            </a:r>
            <a:r>
              <a:rPr lang="fr-CH" baseline="0" dirty="0" smtClean="0"/>
              <a:t> the LHC over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lifetime</a:t>
            </a:r>
            <a:r>
              <a:rPr lang="fr-CH" baseline="0" dirty="0" smtClean="0"/>
              <a:t>. More </a:t>
            </a:r>
            <a:r>
              <a:rPr lang="fr-CH" baseline="0" dirty="0" err="1" smtClean="0"/>
              <a:t>discoveries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ahead</a:t>
            </a:r>
            <a:r>
              <a:rPr lang="fr-CH" baseline="0" dirty="0" smtClean="0"/>
              <a:t>!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191880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ADC325BA-92EE-4A7A-A6DE-16F382DFC292}" type="slidenum">
              <a:rPr lang="en-US" altLang="en-US" sz="1200" smtClean="0"/>
              <a:pPr eaLnBrk="1" hangingPunct="1"/>
              <a:t>42</a:t>
            </a:fld>
            <a:endParaRPr lang="en-US" altLang="en-US" sz="1200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3761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ADC325BA-92EE-4A7A-A6DE-16F382DFC292}" type="slidenum">
              <a:rPr lang="en-US" altLang="en-US" sz="1200" smtClean="0"/>
              <a:pPr eaLnBrk="1" hangingPunct="1"/>
              <a:t>43</a:t>
            </a:fld>
            <a:endParaRPr lang="en-US" altLang="en-US" sz="1200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1593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01DA6D-1D58-4BB6-9B88-6D56F7CCABB9}" type="slidenum">
              <a:rPr lang="pt-PT" smtClean="0"/>
              <a:pPr>
                <a:defRPr/>
              </a:pPr>
              <a:t>46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089132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918573B7-F3B4-4366-B3A9-F8998D31E036}" type="slidenum">
              <a:rPr lang="en-US" altLang="en-US" sz="1200" smtClean="0"/>
              <a:pPr eaLnBrk="1" hangingPunct="1"/>
              <a:t>47</a:t>
            </a:fld>
            <a:endParaRPr lang="en-US" altLang="en-US" sz="1200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PT" altLang="en-US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767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CERN </a:t>
            </a:r>
            <a:r>
              <a:rPr lang="fr-CH" dirty="0" err="1" smtClean="0"/>
              <a:t>employs</a:t>
            </a:r>
            <a:r>
              <a:rPr lang="fr-CH" dirty="0" smtClean="0"/>
              <a:t> «</a:t>
            </a:r>
            <a:r>
              <a:rPr lang="fr-CH" dirty="0" err="1" smtClean="0"/>
              <a:t>only</a:t>
            </a:r>
            <a:r>
              <a:rPr lang="fr-CH" dirty="0" smtClean="0"/>
              <a:t>» 2500 </a:t>
            </a:r>
            <a:r>
              <a:rPr lang="fr-CH" dirty="0" err="1" smtClean="0"/>
              <a:t>persons</a:t>
            </a:r>
            <a:r>
              <a:rPr lang="fr-CH" dirty="0" smtClean="0"/>
              <a:t>. In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are «</a:t>
            </a:r>
            <a:r>
              <a:rPr lang="fr-CH" dirty="0" err="1" smtClean="0"/>
              <a:t>only</a:t>
            </a:r>
            <a:r>
              <a:rPr lang="fr-CH" dirty="0" smtClean="0"/>
              <a:t>» 70 </a:t>
            </a:r>
            <a:r>
              <a:rPr lang="fr-CH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ask</a:t>
            </a:r>
            <a:r>
              <a:rPr lang="fr-CH" baseline="0" dirty="0" smtClean="0"/>
              <a:t> the audience if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guess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).</a:t>
            </a:r>
          </a:p>
          <a:p>
            <a:endParaRPr lang="fr-CH" baseline="0" dirty="0" smtClean="0"/>
          </a:p>
          <a:p>
            <a:r>
              <a:rPr lang="fr-CH" baseline="0" dirty="0" smtClean="0"/>
              <a:t>As </a:t>
            </a:r>
            <a:r>
              <a:rPr lang="fr-CH" baseline="0" dirty="0" err="1" smtClean="0"/>
              <a:t>Fellows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Apprentices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for a first </a:t>
            </a:r>
            <a:r>
              <a:rPr lang="fr-CH" baseline="0" dirty="0" err="1" smtClean="0"/>
              <a:t>employement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experiences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number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students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vary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300 to 600 </a:t>
            </a:r>
            <a:r>
              <a:rPr lang="fr-CH" baseline="0" dirty="0" err="1" smtClean="0"/>
              <a:t>depending</a:t>
            </a:r>
            <a:r>
              <a:rPr lang="fr-CH" baseline="0" dirty="0" smtClean="0"/>
              <a:t> of the time of the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mostly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university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students</a:t>
            </a:r>
            <a:r>
              <a:rPr lang="fr-CH" baseline="0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core</a:t>
            </a:r>
            <a:r>
              <a:rPr lang="fr-CH" baseline="0" dirty="0" smtClean="0"/>
              <a:t> population of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made of about 11’000 «</a:t>
            </a:r>
            <a:r>
              <a:rPr lang="fr-CH" baseline="0" dirty="0" err="1" smtClean="0"/>
              <a:t>users</a:t>
            </a:r>
            <a:r>
              <a:rPr lang="fr-CH" baseline="0" dirty="0" smtClean="0"/>
              <a:t>», </a:t>
            </a:r>
            <a:r>
              <a:rPr lang="fr-CH" baseline="0" dirty="0" err="1" smtClean="0"/>
              <a:t>called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because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to «use»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facilities</a:t>
            </a:r>
            <a:r>
              <a:rPr lang="fr-CH" baseline="0" dirty="0" smtClean="0"/>
              <a:t>.</a:t>
            </a:r>
            <a:br>
              <a:rPr lang="fr-CH" baseline="0" dirty="0" smtClean="0"/>
            </a:br>
            <a:r>
              <a:rPr lang="fr-CH" baseline="0" dirty="0" err="1" smtClean="0"/>
              <a:t>They</a:t>
            </a:r>
            <a:r>
              <a:rPr lang="fr-CH" baseline="0" dirty="0" smtClean="0"/>
              <a:t> are NOT </a:t>
            </a:r>
            <a:r>
              <a:rPr lang="fr-CH" baseline="0" dirty="0" err="1" smtClean="0"/>
              <a:t>employed</a:t>
            </a:r>
            <a:r>
              <a:rPr lang="fr-CH" baseline="0" dirty="0" smtClean="0"/>
              <a:t> by CERN and come in the frame of the collaborations.</a:t>
            </a:r>
            <a:br>
              <a:rPr lang="fr-CH" baseline="0" dirty="0" smtClean="0"/>
            </a:br>
            <a:r>
              <a:rPr lang="fr-CH" baseline="0" dirty="0" err="1" smtClean="0"/>
              <a:t>They</a:t>
            </a:r>
            <a:r>
              <a:rPr lang="fr-CH" baseline="0" dirty="0" smtClean="0"/>
              <a:t> are not all the time at CERN.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spend</a:t>
            </a:r>
            <a:r>
              <a:rPr lang="fr-CH" baseline="0" dirty="0" smtClean="0"/>
              <a:t> 5% of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time at CERN (a few </a:t>
            </a:r>
            <a:r>
              <a:rPr lang="fr-CH" baseline="0" dirty="0" err="1" smtClean="0"/>
              <a:t>days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),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spend</a:t>
            </a:r>
            <a:r>
              <a:rPr lang="fr-CH" baseline="0" dirty="0" smtClean="0"/>
              <a:t> 100% of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time. It </a:t>
            </a:r>
            <a:r>
              <a:rPr lang="fr-CH" baseline="0" dirty="0" err="1" smtClean="0"/>
              <a:t>really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depends</a:t>
            </a:r>
            <a:r>
              <a:rPr lang="fr-CH" baseline="0" dirty="0" smtClean="0"/>
              <a:t> on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function</a:t>
            </a:r>
            <a:r>
              <a:rPr lang="fr-CH" baseline="0" dirty="0" smtClean="0"/>
              <a:t> in the collaboration, on the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on site, or, on the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hand, the </a:t>
            </a:r>
            <a:r>
              <a:rPr lang="fr-CH" baseline="0" dirty="0" err="1" smtClean="0"/>
              <a:t>possibility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remotely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Given</a:t>
            </a:r>
            <a:r>
              <a:rPr lang="fr-CH" baseline="0" dirty="0" smtClean="0"/>
              <a:t> the size for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population,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services are </a:t>
            </a:r>
            <a:r>
              <a:rPr lang="fr-CH" baseline="0" dirty="0" err="1" smtClean="0"/>
              <a:t>externalized</a:t>
            </a:r>
            <a:r>
              <a:rPr lang="fr-CH" baseline="0" dirty="0" smtClean="0"/>
              <a:t> (mail, transport, restaurants, </a:t>
            </a:r>
            <a:r>
              <a:rPr lang="fr-CH" baseline="0" dirty="0" err="1" smtClean="0"/>
              <a:t>etc</a:t>
            </a:r>
            <a:r>
              <a:rPr lang="fr-CH" baseline="0" dirty="0" smtClean="0"/>
              <a:t>) to </a:t>
            </a:r>
            <a:r>
              <a:rPr lang="fr-CH" baseline="0" dirty="0" err="1" smtClean="0"/>
              <a:t>firms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11079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CERN </a:t>
            </a:r>
            <a:r>
              <a:rPr lang="fr-CH" dirty="0" err="1" smtClean="0"/>
              <a:t>employs</a:t>
            </a:r>
            <a:r>
              <a:rPr lang="fr-CH" dirty="0" smtClean="0"/>
              <a:t> «</a:t>
            </a:r>
            <a:r>
              <a:rPr lang="fr-CH" dirty="0" err="1" smtClean="0"/>
              <a:t>only</a:t>
            </a:r>
            <a:r>
              <a:rPr lang="fr-CH" dirty="0" smtClean="0"/>
              <a:t>» 2500 </a:t>
            </a:r>
            <a:r>
              <a:rPr lang="fr-CH" dirty="0" err="1" smtClean="0"/>
              <a:t>persons</a:t>
            </a:r>
            <a:r>
              <a:rPr lang="fr-CH" dirty="0" smtClean="0"/>
              <a:t>. In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are «</a:t>
            </a:r>
            <a:r>
              <a:rPr lang="fr-CH" dirty="0" err="1" smtClean="0"/>
              <a:t>only</a:t>
            </a:r>
            <a:r>
              <a:rPr lang="fr-CH" dirty="0" smtClean="0"/>
              <a:t>» 70 </a:t>
            </a:r>
            <a:r>
              <a:rPr lang="fr-CH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ask</a:t>
            </a:r>
            <a:r>
              <a:rPr lang="fr-CH" baseline="0" dirty="0" smtClean="0"/>
              <a:t> the audience if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guess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).</a:t>
            </a:r>
          </a:p>
          <a:p>
            <a:endParaRPr lang="fr-CH" baseline="0" dirty="0" smtClean="0"/>
          </a:p>
          <a:p>
            <a:r>
              <a:rPr lang="fr-CH" baseline="0" dirty="0" smtClean="0"/>
              <a:t>As </a:t>
            </a:r>
            <a:r>
              <a:rPr lang="fr-CH" baseline="0" dirty="0" err="1" smtClean="0"/>
              <a:t>Fellows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Apprentices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for a first </a:t>
            </a:r>
            <a:r>
              <a:rPr lang="fr-CH" baseline="0" dirty="0" err="1" smtClean="0"/>
              <a:t>employement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experiences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number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students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vary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300 to 600 </a:t>
            </a:r>
            <a:r>
              <a:rPr lang="fr-CH" baseline="0" dirty="0" err="1" smtClean="0"/>
              <a:t>depending</a:t>
            </a:r>
            <a:r>
              <a:rPr lang="fr-CH" baseline="0" dirty="0" smtClean="0"/>
              <a:t> of the time of the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mostly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university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students</a:t>
            </a:r>
            <a:r>
              <a:rPr lang="fr-CH" baseline="0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core</a:t>
            </a:r>
            <a:r>
              <a:rPr lang="fr-CH" baseline="0" dirty="0" smtClean="0"/>
              <a:t> population of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made of about 11’000 «</a:t>
            </a:r>
            <a:r>
              <a:rPr lang="fr-CH" baseline="0" dirty="0" err="1" smtClean="0"/>
              <a:t>users</a:t>
            </a:r>
            <a:r>
              <a:rPr lang="fr-CH" baseline="0" dirty="0" smtClean="0"/>
              <a:t>», </a:t>
            </a:r>
            <a:r>
              <a:rPr lang="fr-CH" baseline="0" dirty="0" err="1" smtClean="0"/>
              <a:t>called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because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to «use»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facilities</a:t>
            </a:r>
            <a:r>
              <a:rPr lang="fr-CH" baseline="0" dirty="0" smtClean="0"/>
              <a:t>.</a:t>
            </a:r>
            <a:br>
              <a:rPr lang="fr-CH" baseline="0" dirty="0" smtClean="0"/>
            </a:br>
            <a:r>
              <a:rPr lang="fr-CH" baseline="0" dirty="0" err="1" smtClean="0"/>
              <a:t>They</a:t>
            </a:r>
            <a:r>
              <a:rPr lang="fr-CH" baseline="0" dirty="0" smtClean="0"/>
              <a:t> are NOT </a:t>
            </a:r>
            <a:r>
              <a:rPr lang="fr-CH" baseline="0" dirty="0" err="1" smtClean="0"/>
              <a:t>employed</a:t>
            </a:r>
            <a:r>
              <a:rPr lang="fr-CH" baseline="0" dirty="0" smtClean="0"/>
              <a:t> by CERN and come in the frame of the collaborations.</a:t>
            </a:r>
            <a:br>
              <a:rPr lang="fr-CH" baseline="0" dirty="0" smtClean="0"/>
            </a:br>
            <a:r>
              <a:rPr lang="fr-CH" baseline="0" dirty="0" err="1" smtClean="0"/>
              <a:t>They</a:t>
            </a:r>
            <a:r>
              <a:rPr lang="fr-CH" baseline="0" dirty="0" smtClean="0"/>
              <a:t> are not all the time at CERN.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spend</a:t>
            </a:r>
            <a:r>
              <a:rPr lang="fr-CH" baseline="0" dirty="0" smtClean="0"/>
              <a:t> 5% of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time at CERN (a few </a:t>
            </a:r>
            <a:r>
              <a:rPr lang="fr-CH" baseline="0" dirty="0" err="1" smtClean="0"/>
              <a:t>days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),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spend</a:t>
            </a:r>
            <a:r>
              <a:rPr lang="fr-CH" baseline="0" dirty="0" smtClean="0"/>
              <a:t> 100% of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time. It </a:t>
            </a:r>
            <a:r>
              <a:rPr lang="fr-CH" baseline="0" dirty="0" err="1" smtClean="0"/>
              <a:t>really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depends</a:t>
            </a:r>
            <a:r>
              <a:rPr lang="fr-CH" baseline="0" dirty="0" smtClean="0"/>
              <a:t> on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function</a:t>
            </a:r>
            <a:r>
              <a:rPr lang="fr-CH" baseline="0" dirty="0" smtClean="0"/>
              <a:t> in the collaboration, on the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on site, or, on the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hand, the </a:t>
            </a:r>
            <a:r>
              <a:rPr lang="fr-CH" baseline="0" dirty="0" err="1" smtClean="0"/>
              <a:t>possibility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remotely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Given</a:t>
            </a:r>
            <a:r>
              <a:rPr lang="fr-CH" baseline="0" dirty="0" smtClean="0"/>
              <a:t> the size for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population,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services are </a:t>
            </a:r>
            <a:r>
              <a:rPr lang="fr-CH" baseline="0" dirty="0" err="1" smtClean="0"/>
              <a:t>externalized</a:t>
            </a:r>
            <a:r>
              <a:rPr lang="fr-CH" baseline="0" dirty="0" smtClean="0"/>
              <a:t> (mail, transport, restaurants, </a:t>
            </a:r>
            <a:r>
              <a:rPr lang="fr-CH" baseline="0" dirty="0" err="1" smtClean="0"/>
              <a:t>etc</a:t>
            </a:r>
            <a:r>
              <a:rPr lang="fr-CH" baseline="0" dirty="0" smtClean="0"/>
              <a:t>) to </a:t>
            </a:r>
            <a:r>
              <a:rPr lang="fr-CH" baseline="0" dirty="0" err="1" smtClean="0"/>
              <a:t>firms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4401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C2A60A90-C9A0-4AD3-BD81-05FA204E3397}" type="slidenum">
              <a:rPr lang="pt-PT" altLang="en-US" sz="1200" smtClean="0"/>
              <a:pPr eaLnBrk="1" hangingPunct="1"/>
              <a:t>8</a:t>
            </a:fld>
            <a:endParaRPr lang="pt-PT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482530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alt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107BCE22-4705-4D20-87D8-56960F3A5F3F}" type="slidenum">
              <a:rPr lang="pt-PT" altLang="en-US" sz="1200" smtClean="0"/>
              <a:pPr eaLnBrk="1" hangingPunct="1"/>
              <a:t>14</a:t>
            </a:fld>
            <a:endParaRPr lang="pt-PT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234018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996BDCAA-AA72-4F35-A41A-CC6ED83FB898}" type="slidenum">
              <a:rPr lang="en-US" altLang="en-US" sz="1200" smtClean="0"/>
              <a:pPr eaLnBrk="1" hangingPunct="1"/>
              <a:t>15</a:t>
            </a:fld>
            <a:endParaRPr lang="en-US" alt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PT" altLang="en-US" smtClean="0"/>
          </a:p>
        </p:txBody>
      </p:sp>
    </p:spTree>
    <p:extLst>
      <p:ext uri="{BB962C8B-B14F-4D97-AF65-F5344CB8AC3E}">
        <p14:creationId xmlns:p14="http://schemas.microsoft.com/office/powerpoint/2010/main" val="1422345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0877C9E8-7D31-4156-BEBA-BB341914A40B}" type="slidenum">
              <a:rPr lang="en-US" altLang="en-US" sz="1200" smtClean="0"/>
              <a:pPr eaLnBrk="1" hangingPunct="1"/>
              <a:t>16</a:t>
            </a:fld>
            <a:endParaRPr lang="en-US" altLang="en-US" sz="120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04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Introdução ao LIP, IST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FCBB9-AA7E-4028-8B9A-981EABA6C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92086"/>
      </p:ext>
    </p:extLst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DFF37-A661-4780-A0EA-3C5BDA344225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2608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Introdução ao LIP, IST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3C6E2-47E5-430D-90F0-204B9E1FA6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735167"/>
      </p:ext>
    </p:extLst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Introdução ao LIP, IST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CE335-1A5F-4D64-B356-323E04795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72583"/>
      </p:ext>
    </p:extLst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Introdução ao LIP, IST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EB4E8-0575-41DD-B7CA-99EE5035C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720636"/>
      </p:ext>
    </p:extLst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529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1529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Introdução ao LIP, IST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16B32-94A8-4C02-B203-AE36110D6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143623"/>
      </p:ext>
    </p:extLst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Introdução ao LIP, IST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F371C-BF88-4405-9ABB-D03D53C172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34702"/>
      </p:ext>
    </p:extLst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Introdução ao CERN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BB99C-94FE-46EC-ABA8-37071171C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99131"/>
      </p:ext>
    </p:extLst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Introdução ao CERN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36B47-99EE-439D-BDA3-FC29FA0974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73507"/>
      </p:ext>
    </p:extLst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Introdução ao CERN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2997C-9A70-4789-9156-EBA11A391C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15284"/>
      </p:ext>
    </p:extLst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28600"/>
            <a:ext cx="21145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1912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Introdução ao CERN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3C08D-955E-437C-A226-4090B205F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93423"/>
      </p:ext>
    </p:extLst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PT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743200" y="228600"/>
            <a:ext cx="6019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458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53200"/>
            <a:ext cx="266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r>
              <a:rPr lang="en-US"/>
              <a:t>Introdução ao CERN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487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r>
              <a:rPr lang="en-US"/>
              <a:t>Jose Carlos Silva• LIP / CERN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C99F006D-8C86-4889-8427-720300ED0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10" descr="C:\Users\carlos\AppData\Local\Temp\7zED4A4.tmp\LOGO-60-CERN-negatif.png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13"/>
          <a:stretch/>
        </p:blipFill>
        <p:spPr bwMode="auto">
          <a:xfrm>
            <a:off x="1547664" y="0"/>
            <a:ext cx="1164648" cy="93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87" r:id="rId1"/>
    <p:sldLayoutId id="2147485088" r:id="rId2"/>
    <p:sldLayoutId id="2147485089" r:id="rId3"/>
    <p:sldLayoutId id="2147485090" r:id="rId4"/>
    <p:sldLayoutId id="2147485091" r:id="rId5"/>
    <p:sldLayoutId id="2147485083" r:id="rId6"/>
    <p:sldLayoutId id="2147485084" r:id="rId7"/>
    <p:sldLayoutId id="2147485085" r:id="rId8"/>
    <p:sldLayoutId id="2147485086" r:id="rId9"/>
    <p:sldLayoutId id="2147485092" r:id="rId10"/>
    <p:sldLayoutId id="2147485093" r:id="rId11"/>
  </p:sldLayoutIdLst>
  <p:transition>
    <p:pull dir="rd"/>
  </p:transition>
  <p:timing>
    <p:tnLst>
      <p:par>
        <p:cTn id="1" dur="indefinite" restart="never" nodeType="tmRoot"/>
      </p:par>
    </p:tnLst>
  </p:timing>
  <p:hf sldNum="0"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42.png"/><Relationship Id="rId4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43.png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5350/timetabl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2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g"/><Relationship Id="rId3" Type="http://schemas.openxmlformats.org/officeDocument/2006/relationships/image" Target="../media/image83.JPG"/><Relationship Id="rId7" Type="http://schemas.openxmlformats.org/officeDocument/2006/relationships/image" Target="../media/image8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89.jpeg"/><Relationship Id="rId7" Type="http://schemas.openxmlformats.org/officeDocument/2006/relationships/image" Target="../media/image9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Relationship Id="rId9" Type="http://schemas.openxmlformats.org/officeDocument/2006/relationships/image" Target="../media/image95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4.jpg"/><Relationship Id="rId4" Type="http://schemas.openxmlformats.org/officeDocument/2006/relationships/image" Target="../media/image103.jp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106.png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8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\\cern.ch\dfs\Users\c\carlos\Documents\MyDocs\lhc-particles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1871662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1908175" y="981075"/>
            <a:ext cx="3959225" cy="3887788"/>
          </a:xfrm>
          <a:prstGeom prst="ellipse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4340" name="Picture 6" descr="\\cern.ch\dfs\Users\c\carlos\Documents\MyDocs\Portugal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564904"/>
            <a:ext cx="12573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7" descr="\\cern.ch\dfs\Users\c\carlos\Documents\MyDocs\Brazil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370" y="2559507"/>
            <a:ext cx="12573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8" name="Group 48"/>
          <p:cNvGrpSpPr>
            <a:grpSpLocks/>
          </p:cNvGrpSpPr>
          <p:nvPr/>
        </p:nvGrpSpPr>
        <p:grpSpPr bwMode="auto">
          <a:xfrm>
            <a:off x="1619250" y="1341438"/>
            <a:ext cx="4608513" cy="1190625"/>
            <a:chOff x="1619672" y="1340768"/>
            <a:chExt cx="4608512" cy="1191037"/>
          </a:xfrm>
        </p:grpSpPr>
        <p:sp>
          <p:nvSpPr>
            <p:cNvPr id="19" name="Rectangle 18"/>
            <p:cNvSpPr/>
            <p:nvPr/>
          </p:nvSpPr>
          <p:spPr>
            <a:xfrm>
              <a:off x="1691680" y="1340768"/>
              <a:ext cx="4536504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XIII Escola </a:t>
              </a:r>
              <a:r>
                <a:rPr lang="en-US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de 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619672" y="1700808"/>
              <a:ext cx="4536504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pt-PT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Professores em </a:t>
              </a:r>
            </a:p>
            <a:p>
              <a:pPr algn="ctr">
                <a:defRPr/>
              </a:pPr>
              <a:r>
                <a:rPr lang="pt-PT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Língua Portuguesa</a:t>
              </a:r>
              <a:endParaRPr lang="pt-P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691680" y="2060848"/>
            <a:ext cx="453650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4350" name="Picture 15" descr="M:\docs\diversos\LIPsymb3.gif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550" y="5589240"/>
            <a:ext cx="1441450" cy="936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1547664" y="3789040"/>
            <a:ext cx="453650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CERN 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2019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pSp>
        <p:nvGrpSpPr>
          <p:cNvPr id="14352" name="Group 46"/>
          <p:cNvGrpSpPr>
            <a:grpSpLocks/>
          </p:cNvGrpSpPr>
          <p:nvPr/>
        </p:nvGrpSpPr>
        <p:grpSpPr bwMode="auto">
          <a:xfrm>
            <a:off x="3635375" y="3068638"/>
            <a:ext cx="3090863" cy="1077912"/>
            <a:chOff x="1729174" y="1592978"/>
            <a:chExt cx="4536503" cy="1494732"/>
          </a:xfrm>
        </p:grpSpPr>
        <p:sp>
          <p:nvSpPr>
            <p:cNvPr id="44" name="Rectangle 43"/>
            <p:cNvSpPr/>
            <p:nvPr/>
          </p:nvSpPr>
          <p:spPr>
            <a:xfrm>
              <a:off x="1729174" y="1592978"/>
              <a:ext cx="4536503" cy="3839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Portuguese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29174" y="1892407"/>
              <a:ext cx="4536503" cy="3839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Teachers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729174" y="2191836"/>
              <a:ext cx="4536503" cy="89587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School</a:t>
              </a:r>
            </a:p>
            <a:p>
              <a:pPr algn="ctr">
                <a:defRPr/>
              </a:pPr>
              <a:endPara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3563888" y="2852936"/>
            <a:ext cx="309008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13th</a:t>
            </a:r>
            <a:endParaRPr lang="en-US" sz="1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 algn="ctr">
              <a:defRPr/>
            </a:pP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572000" y="4581128"/>
            <a:ext cx="4752528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Bem </a:t>
            </a:r>
            <a:r>
              <a:rPr lang="en-US" sz="54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Vindos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4" name="Image 7" descr="LOGO-60-CER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4" y="5589240"/>
            <a:ext cx="24479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418766"/>
            <a:ext cx="1257300" cy="942975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cyclotron_healthphysic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133600"/>
            <a:ext cx="4859337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4" descr="cyclotron_opera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52938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900113" y="3284538"/>
            <a:ext cx="3024187" cy="5857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/>
              <a:t>…operador </a:t>
            </a:r>
          </a:p>
        </p:txBody>
      </p:sp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4787900" y="5445125"/>
            <a:ext cx="381635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/>
              <a:t>   …rádio protecção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cyclotron_govfund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1331913" y="5516563"/>
            <a:ext cx="6408737" cy="5857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t-PT" altLang="en-US" sz="3200" dirty="0"/>
              <a:t>   </a:t>
            </a:r>
            <a:r>
              <a:rPr lang="pt-PT" altLang="en-US" sz="3200" dirty="0" smtClean="0"/>
              <a:t>…agências </a:t>
            </a:r>
            <a:r>
              <a:rPr lang="pt-PT" altLang="en-US" sz="3200" dirty="0"/>
              <a:t>de financiamento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cyclotron_dir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2771775" y="5661025"/>
            <a:ext cx="381635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/>
              <a:t>   …director geral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331913" y="5949950"/>
            <a:ext cx="6408737" cy="585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pt-PT" altLang="en-US" sz="3200"/>
              <a:t>   …método IKEA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4572000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908050"/>
            <a:ext cx="4500562" cy="512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yclotron_visi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7" b="111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2771775" y="6273800"/>
            <a:ext cx="381635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/>
              <a:t>   …por vocês!!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CERN – O(s) Laboratório(s)</a:t>
            </a:r>
          </a:p>
        </p:txBody>
      </p:sp>
      <p:pic>
        <p:nvPicPr>
          <p:cNvPr id="2765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219200"/>
            <a:ext cx="4152900" cy="5181600"/>
          </a:xfrm>
        </p:spPr>
      </p:pic>
      <p:sp>
        <p:nvSpPr>
          <p:cNvPr id="2765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4800600" y="1219200"/>
            <a:ext cx="4343400" cy="5181600"/>
          </a:xfrm>
          <a:solidFill>
            <a:schemeClr val="tx1">
              <a:alpha val="32156"/>
            </a:schemeClr>
          </a:solidFill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 smtClean="0">
                <a:solidFill>
                  <a:srgbClr val="FFFFFF"/>
                </a:solidFill>
              </a:rPr>
              <a:t>no total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 sz="2000" dirty="0" smtClean="0">
                <a:solidFill>
                  <a:srgbClr val="FFFFFF"/>
                </a:solidFill>
              </a:rPr>
              <a:t> 19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locais</a:t>
            </a:r>
            <a:endParaRPr lang="en-US" altLang="en-US" sz="2000" dirty="0" smtClean="0">
              <a:solidFill>
                <a:srgbClr val="FFFFFF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>
                <a:solidFill>
                  <a:srgbClr val="FFFFFF"/>
                </a:solidFill>
              </a:rPr>
              <a:t>195 ha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>
                <a:solidFill>
                  <a:srgbClr val="FFFFFF"/>
                </a:solidFill>
              </a:rPr>
              <a:t>25 km de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estradas</a:t>
            </a:r>
            <a:endParaRPr lang="en-US" altLang="en-US" sz="2000" dirty="0" smtClean="0">
              <a:solidFill>
                <a:srgbClr val="FFFFFF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>
                <a:solidFill>
                  <a:srgbClr val="FFFFFF"/>
                </a:solidFill>
              </a:rPr>
              <a:t>750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espaços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verdes</a:t>
            </a:r>
            <a:endParaRPr lang="en-US" altLang="en-US" sz="2000" dirty="0" smtClean="0">
              <a:solidFill>
                <a:srgbClr val="FFFFFF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>
                <a:solidFill>
                  <a:srgbClr val="FFFFFF"/>
                </a:solidFill>
              </a:rPr>
              <a:t>574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edifícios</a:t>
            </a:r>
            <a:endParaRPr lang="en-US" altLang="en-US" sz="2000" dirty="0" smtClean="0">
              <a:solidFill>
                <a:srgbClr val="FFFFFF"/>
              </a:solidFill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FFFFFF"/>
                </a:solidFill>
              </a:rPr>
              <a:t>379000 m² </a:t>
            </a:r>
            <a:r>
              <a:rPr lang="en-US" altLang="en-US" dirty="0" err="1" smtClean="0">
                <a:solidFill>
                  <a:srgbClr val="FFFFFF"/>
                </a:solidFill>
              </a:rPr>
              <a:t>área</a:t>
            </a:r>
            <a:r>
              <a:rPr lang="en-US" altLang="en-US" dirty="0" smtClean="0">
                <a:solidFill>
                  <a:srgbClr val="FFFFFF"/>
                </a:solidFill>
              </a:rPr>
              <a:t> à </a:t>
            </a:r>
            <a:r>
              <a:rPr lang="en-US" altLang="en-US" dirty="0" err="1" smtClean="0">
                <a:solidFill>
                  <a:srgbClr val="FFFFFF"/>
                </a:solidFill>
              </a:rPr>
              <a:t>superf</a:t>
            </a:r>
            <a:r>
              <a:rPr lang="en-US" altLang="en-US" dirty="0" smtClean="0">
                <a:solidFill>
                  <a:srgbClr val="FFFFFF"/>
                </a:solidFill>
              </a:rPr>
              <a:t>.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FFFFFF"/>
                </a:solidFill>
              </a:rPr>
              <a:t>556000 m² </a:t>
            </a:r>
            <a:r>
              <a:rPr lang="en-US" altLang="en-US" dirty="0" err="1" smtClean="0">
                <a:solidFill>
                  <a:srgbClr val="FFFFFF"/>
                </a:solidFill>
              </a:rPr>
              <a:t>área</a:t>
            </a:r>
            <a:r>
              <a:rPr lang="en-US" altLang="en-US" dirty="0" smtClean="0">
                <a:solidFill>
                  <a:srgbClr val="FFFFFF"/>
                </a:solidFill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</a:rPr>
              <a:t>coberta</a:t>
            </a:r>
            <a:endParaRPr lang="en-US" altLang="en-US" dirty="0" smtClean="0">
              <a:solidFill>
                <a:srgbClr val="FFFFFF"/>
              </a:solidFill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FFFFFF"/>
                </a:solidFill>
              </a:rPr>
              <a:t>498000 m² </a:t>
            </a:r>
            <a:r>
              <a:rPr lang="en-US" altLang="en-US" dirty="0" err="1" smtClean="0">
                <a:solidFill>
                  <a:srgbClr val="FFFFFF"/>
                </a:solidFill>
              </a:rPr>
              <a:t>área</a:t>
            </a:r>
            <a:r>
              <a:rPr lang="en-US" altLang="en-US" dirty="0" smtClean="0">
                <a:solidFill>
                  <a:srgbClr val="FFFFFF"/>
                </a:solidFill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</a:rPr>
              <a:t>útil</a:t>
            </a:r>
            <a:endParaRPr lang="en-US" altLang="en-US" dirty="0" smtClean="0">
              <a:solidFill>
                <a:srgbClr val="FFFFFF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>
                <a:solidFill>
                  <a:srgbClr val="FFFFFF"/>
                </a:solidFill>
              </a:rPr>
              <a:t>23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poços</a:t>
            </a:r>
            <a:r>
              <a:rPr lang="en-US" altLang="en-US" sz="2000" dirty="0" smtClean="0">
                <a:solidFill>
                  <a:srgbClr val="FFFFFF"/>
                </a:solidFill>
              </a:rPr>
              <a:t> de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acesso</a:t>
            </a:r>
            <a:endParaRPr lang="en-US" altLang="en-US" sz="2000" dirty="0" smtClean="0">
              <a:solidFill>
                <a:srgbClr val="FFFFFF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>
                <a:solidFill>
                  <a:srgbClr val="FFFFFF"/>
                </a:solidFill>
              </a:rPr>
              <a:t>251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áreas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subterrâneas</a:t>
            </a:r>
            <a:endParaRPr lang="en-US" altLang="en-US" sz="2000" dirty="0" smtClean="0">
              <a:solidFill>
                <a:srgbClr val="FFFFFF"/>
              </a:solidFill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FFFFFF"/>
                </a:solidFill>
              </a:rPr>
              <a:t>1701 </a:t>
            </a:r>
            <a:r>
              <a:rPr lang="en-US" altLang="en-US" dirty="0" err="1" smtClean="0">
                <a:solidFill>
                  <a:srgbClr val="FFFFFF"/>
                </a:solidFill>
              </a:rPr>
              <a:t>áreas</a:t>
            </a:r>
            <a:r>
              <a:rPr lang="en-US" altLang="en-US" dirty="0" smtClean="0">
                <a:solidFill>
                  <a:srgbClr val="FFFFFF"/>
                </a:solidFill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</a:rPr>
              <a:t>diferentes</a:t>
            </a:r>
            <a:endParaRPr lang="en-US" altLang="en-US" dirty="0" smtClean="0">
              <a:solidFill>
                <a:srgbClr val="FFFFFF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 sz="2000" dirty="0" smtClean="0">
                <a:solidFill>
                  <a:srgbClr val="FFFFFF"/>
                </a:solidFill>
              </a:rPr>
              <a:t> 2264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locais</a:t>
            </a:r>
            <a:r>
              <a:rPr lang="en-US" altLang="en-US" sz="2000" dirty="0" smtClean="0">
                <a:solidFill>
                  <a:srgbClr val="FFFFFF"/>
                </a:solidFill>
              </a:rPr>
              <a:t> de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construção</a:t>
            </a:r>
            <a:endParaRPr lang="en-US" altLang="en-US" sz="2000" dirty="0" smtClean="0">
              <a:solidFill>
                <a:srgbClr val="FFFFFF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 sz="2000" dirty="0" smtClean="0">
                <a:solidFill>
                  <a:srgbClr val="FFFFFF"/>
                </a:solidFill>
              </a:rPr>
              <a:t> 191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projectos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27655" name="Picture 7" descr="F:\Guides\backup\cern_aerial_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03"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3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3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3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33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3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33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33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33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3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33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33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4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Area do CERN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D3CD5A94-9652-4A87-8372-D3ABD19CDF36}" type="slidenum"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16</a:t>
            </a:fld>
            <a:endParaRPr lang="en-US" altLang="en-US" sz="140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9700" name="Picture 1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914400"/>
            <a:ext cx="8267700" cy="565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59" name="Freeform 155"/>
          <p:cNvSpPr>
            <a:spLocks/>
          </p:cNvSpPr>
          <p:nvPr/>
        </p:nvSpPr>
        <p:spPr bwMode="auto">
          <a:xfrm>
            <a:off x="2078038" y="3011488"/>
            <a:ext cx="739775" cy="476250"/>
          </a:xfrm>
          <a:custGeom>
            <a:avLst/>
            <a:gdLst>
              <a:gd name="T0" fmla="*/ 2147483647 w 466"/>
              <a:gd name="T1" fmla="*/ 2147483647 h 300"/>
              <a:gd name="T2" fmla="*/ 2147483647 w 466"/>
              <a:gd name="T3" fmla="*/ 2147483647 h 300"/>
              <a:gd name="T4" fmla="*/ 2147483647 w 466"/>
              <a:gd name="T5" fmla="*/ 2147483647 h 300"/>
              <a:gd name="T6" fmla="*/ 2147483647 w 466"/>
              <a:gd name="T7" fmla="*/ 2147483647 h 300"/>
              <a:gd name="T8" fmla="*/ 2147483647 w 466"/>
              <a:gd name="T9" fmla="*/ 2147483647 h 300"/>
              <a:gd name="T10" fmla="*/ 2147483647 w 466"/>
              <a:gd name="T11" fmla="*/ 2147483647 h 300"/>
              <a:gd name="T12" fmla="*/ 2147483647 w 466"/>
              <a:gd name="T13" fmla="*/ 2147483647 h 300"/>
              <a:gd name="T14" fmla="*/ 2147483647 w 466"/>
              <a:gd name="T15" fmla="*/ 2147483647 h 3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66"/>
              <a:gd name="T25" fmla="*/ 0 h 300"/>
              <a:gd name="T26" fmla="*/ 466 w 466"/>
              <a:gd name="T27" fmla="*/ 300 h 3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66" h="300">
                <a:moveTo>
                  <a:pt x="456" y="22"/>
                </a:moveTo>
                <a:cubicBezTo>
                  <a:pt x="466" y="49"/>
                  <a:pt x="451" y="0"/>
                  <a:pt x="429" y="6"/>
                </a:cubicBezTo>
                <a:cubicBezTo>
                  <a:pt x="395" y="16"/>
                  <a:pt x="310" y="63"/>
                  <a:pt x="259" y="87"/>
                </a:cubicBezTo>
                <a:cubicBezTo>
                  <a:pt x="220" y="104"/>
                  <a:pt x="162" y="136"/>
                  <a:pt x="134" y="155"/>
                </a:cubicBezTo>
                <a:cubicBezTo>
                  <a:pt x="99" y="176"/>
                  <a:pt x="68" y="189"/>
                  <a:pt x="49" y="211"/>
                </a:cubicBezTo>
                <a:cubicBezTo>
                  <a:pt x="39" y="231"/>
                  <a:pt x="0" y="272"/>
                  <a:pt x="18" y="288"/>
                </a:cubicBezTo>
                <a:cubicBezTo>
                  <a:pt x="53" y="299"/>
                  <a:pt x="160" y="290"/>
                  <a:pt x="195" y="300"/>
                </a:cubicBezTo>
                <a:cubicBezTo>
                  <a:pt x="260" y="258"/>
                  <a:pt x="412" y="70"/>
                  <a:pt x="456" y="22"/>
                </a:cubicBezTo>
                <a:close/>
              </a:path>
            </a:pathLst>
          </a:cu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37" name="Freeform 133"/>
          <p:cNvSpPr>
            <a:spLocks/>
          </p:cNvSpPr>
          <p:nvPr/>
        </p:nvSpPr>
        <p:spPr bwMode="auto">
          <a:xfrm>
            <a:off x="1604963" y="2813050"/>
            <a:ext cx="7043737" cy="2419350"/>
          </a:xfrm>
          <a:custGeom>
            <a:avLst/>
            <a:gdLst>
              <a:gd name="T0" fmla="*/ 2147483647 w 4437"/>
              <a:gd name="T1" fmla="*/ 2147483647 h 1524"/>
              <a:gd name="T2" fmla="*/ 2147483647 w 4437"/>
              <a:gd name="T3" fmla="*/ 2147483647 h 1524"/>
              <a:gd name="T4" fmla="*/ 2147483647 w 4437"/>
              <a:gd name="T5" fmla="*/ 2147483647 h 1524"/>
              <a:gd name="T6" fmla="*/ 2147483647 w 4437"/>
              <a:gd name="T7" fmla="*/ 2147483647 h 1524"/>
              <a:gd name="T8" fmla="*/ 2147483647 w 4437"/>
              <a:gd name="T9" fmla="*/ 2147483647 h 1524"/>
              <a:gd name="T10" fmla="*/ 2147483647 w 4437"/>
              <a:gd name="T11" fmla="*/ 2147483647 h 1524"/>
              <a:gd name="T12" fmla="*/ 2147483647 w 4437"/>
              <a:gd name="T13" fmla="*/ 2147483647 h 1524"/>
              <a:gd name="T14" fmla="*/ 2147483647 w 4437"/>
              <a:gd name="T15" fmla="*/ 2147483647 h 1524"/>
              <a:gd name="T16" fmla="*/ 2147483647 w 4437"/>
              <a:gd name="T17" fmla="*/ 2147483647 h 1524"/>
              <a:gd name="T18" fmla="*/ 2147483647 w 4437"/>
              <a:gd name="T19" fmla="*/ 2147483647 h 1524"/>
              <a:gd name="T20" fmla="*/ 2147483647 w 4437"/>
              <a:gd name="T21" fmla="*/ 2147483647 h 1524"/>
              <a:gd name="T22" fmla="*/ 2147483647 w 4437"/>
              <a:gd name="T23" fmla="*/ 2147483647 h 1524"/>
              <a:gd name="T24" fmla="*/ 2147483647 w 4437"/>
              <a:gd name="T25" fmla="*/ 2147483647 h 1524"/>
              <a:gd name="T26" fmla="*/ 2147483647 w 4437"/>
              <a:gd name="T27" fmla="*/ 2147483647 h 1524"/>
              <a:gd name="T28" fmla="*/ 2147483647 w 4437"/>
              <a:gd name="T29" fmla="*/ 2147483647 h 1524"/>
              <a:gd name="T30" fmla="*/ 2147483647 w 4437"/>
              <a:gd name="T31" fmla="*/ 2147483647 h 1524"/>
              <a:gd name="T32" fmla="*/ 2147483647 w 4437"/>
              <a:gd name="T33" fmla="*/ 2147483647 h 1524"/>
              <a:gd name="T34" fmla="*/ 2147483647 w 4437"/>
              <a:gd name="T35" fmla="*/ 2147483647 h 1524"/>
              <a:gd name="T36" fmla="*/ 2147483647 w 4437"/>
              <a:gd name="T37" fmla="*/ 2147483647 h 1524"/>
              <a:gd name="T38" fmla="*/ 2147483647 w 4437"/>
              <a:gd name="T39" fmla="*/ 2147483647 h 1524"/>
              <a:gd name="T40" fmla="*/ 2147483647 w 4437"/>
              <a:gd name="T41" fmla="*/ 2147483647 h 1524"/>
              <a:gd name="T42" fmla="*/ 2147483647 w 4437"/>
              <a:gd name="T43" fmla="*/ 2147483647 h 1524"/>
              <a:gd name="T44" fmla="*/ 2147483647 w 4437"/>
              <a:gd name="T45" fmla="*/ 2147483647 h 1524"/>
              <a:gd name="T46" fmla="*/ 2147483647 w 4437"/>
              <a:gd name="T47" fmla="*/ 2147483647 h 1524"/>
              <a:gd name="T48" fmla="*/ 2147483647 w 4437"/>
              <a:gd name="T49" fmla="*/ 2147483647 h 1524"/>
              <a:gd name="T50" fmla="*/ 2147483647 w 4437"/>
              <a:gd name="T51" fmla="*/ 2147483647 h 1524"/>
              <a:gd name="T52" fmla="*/ 2147483647 w 4437"/>
              <a:gd name="T53" fmla="*/ 2147483647 h 1524"/>
              <a:gd name="T54" fmla="*/ 2147483647 w 4437"/>
              <a:gd name="T55" fmla="*/ 2147483647 h 1524"/>
              <a:gd name="T56" fmla="*/ 2147483647 w 4437"/>
              <a:gd name="T57" fmla="*/ 2147483647 h 1524"/>
              <a:gd name="T58" fmla="*/ 2147483647 w 4437"/>
              <a:gd name="T59" fmla="*/ 2147483647 h 1524"/>
              <a:gd name="T60" fmla="*/ 2147483647 w 4437"/>
              <a:gd name="T61" fmla="*/ 2147483647 h 1524"/>
              <a:gd name="T62" fmla="*/ 2147483647 w 4437"/>
              <a:gd name="T63" fmla="*/ 2147483647 h 1524"/>
              <a:gd name="T64" fmla="*/ 2147483647 w 4437"/>
              <a:gd name="T65" fmla="*/ 2147483647 h 1524"/>
              <a:gd name="T66" fmla="*/ 2147483647 w 4437"/>
              <a:gd name="T67" fmla="*/ 2147483647 h 1524"/>
              <a:gd name="T68" fmla="*/ 2147483647 w 4437"/>
              <a:gd name="T69" fmla="*/ 2147483647 h 1524"/>
              <a:gd name="T70" fmla="*/ 2147483647 w 4437"/>
              <a:gd name="T71" fmla="*/ 2147483647 h 1524"/>
              <a:gd name="T72" fmla="*/ 2147483647 w 4437"/>
              <a:gd name="T73" fmla="*/ 2147483647 h 1524"/>
              <a:gd name="T74" fmla="*/ 2147483647 w 4437"/>
              <a:gd name="T75" fmla="*/ 2147483647 h 152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4437"/>
              <a:gd name="T115" fmla="*/ 0 h 1524"/>
              <a:gd name="T116" fmla="*/ 4437 w 4437"/>
              <a:gd name="T117" fmla="*/ 1524 h 152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4437" h="1524">
                <a:moveTo>
                  <a:pt x="0" y="4"/>
                </a:moveTo>
                <a:cubicBezTo>
                  <a:pt x="38" y="8"/>
                  <a:pt x="64" y="0"/>
                  <a:pt x="86" y="31"/>
                </a:cubicBezTo>
                <a:cubicBezTo>
                  <a:pt x="78" y="52"/>
                  <a:pt x="72" y="38"/>
                  <a:pt x="66" y="60"/>
                </a:cubicBezTo>
                <a:cubicBezTo>
                  <a:pt x="77" y="77"/>
                  <a:pt x="65" y="75"/>
                  <a:pt x="80" y="82"/>
                </a:cubicBezTo>
                <a:cubicBezTo>
                  <a:pt x="134" y="72"/>
                  <a:pt x="208" y="53"/>
                  <a:pt x="261" y="38"/>
                </a:cubicBezTo>
                <a:cubicBezTo>
                  <a:pt x="296" y="33"/>
                  <a:pt x="274" y="46"/>
                  <a:pt x="293" y="49"/>
                </a:cubicBezTo>
                <a:cubicBezTo>
                  <a:pt x="312" y="52"/>
                  <a:pt x="353" y="50"/>
                  <a:pt x="376" y="57"/>
                </a:cubicBezTo>
                <a:cubicBezTo>
                  <a:pt x="398" y="70"/>
                  <a:pt x="408" y="83"/>
                  <a:pt x="434" y="90"/>
                </a:cubicBezTo>
                <a:cubicBezTo>
                  <a:pt x="459" y="100"/>
                  <a:pt x="488" y="105"/>
                  <a:pt x="522" y="110"/>
                </a:cubicBezTo>
                <a:cubicBezTo>
                  <a:pt x="542" y="116"/>
                  <a:pt x="534" y="123"/>
                  <a:pt x="553" y="125"/>
                </a:cubicBezTo>
                <a:cubicBezTo>
                  <a:pt x="572" y="127"/>
                  <a:pt x="611" y="116"/>
                  <a:pt x="638" y="120"/>
                </a:cubicBezTo>
                <a:cubicBezTo>
                  <a:pt x="656" y="124"/>
                  <a:pt x="700" y="142"/>
                  <a:pt x="717" y="148"/>
                </a:cubicBezTo>
                <a:cubicBezTo>
                  <a:pt x="697" y="166"/>
                  <a:pt x="588" y="199"/>
                  <a:pt x="543" y="219"/>
                </a:cubicBezTo>
                <a:cubicBezTo>
                  <a:pt x="529" y="240"/>
                  <a:pt x="471" y="256"/>
                  <a:pt x="448" y="268"/>
                </a:cubicBezTo>
                <a:cubicBezTo>
                  <a:pt x="456" y="309"/>
                  <a:pt x="443" y="282"/>
                  <a:pt x="477" y="297"/>
                </a:cubicBezTo>
                <a:cubicBezTo>
                  <a:pt x="488" y="302"/>
                  <a:pt x="494" y="315"/>
                  <a:pt x="506" y="316"/>
                </a:cubicBezTo>
                <a:cubicBezTo>
                  <a:pt x="531" y="319"/>
                  <a:pt x="592" y="315"/>
                  <a:pt x="624" y="313"/>
                </a:cubicBezTo>
                <a:cubicBezTo>
                  <a:pt x="656" y="311"/>
                  <a:pt x="665" y="307"/>
                  <a:pt x="696" y="305"/>
                </a:cubicBezTo>
                <a:cubicBezTo>
                  <a:pt x="720" y="295"/>
                  <a:pt x="812" y="302"/>
                  <a:pt x="812" y="302"/>
                </a:cubicBezTo>
                <a:cubicBezTo>
                  <a:pt x="855" y="306"/>
                  <a:pt x="874" y="323"/>
                  <a:pt x="927" y="333"/>
                </a:cubicBezTo>
                <a:cubicBezTo>
                  <a:pt x="964" y="343"/>
                  <a:pt x="1011" y="346"/>
                  <a:pt x="1045" y="351"/>
                </a:cubicBezTo>
                <a:cubicBezTo>
                  <a:pt x="1079" y="356"/>
                  <a:pt x="1125" y="353"/>
                  <a:pt x="1130" y="364"/>
                </a:cubicBezTo>
                <a:cubicBezTo>
                  <a:pt x="1117" y="382"/>
                  <a:pt x="1098" y="409"/>
                  <a:pt x="1077" y="416"/>
                </a:cubicBezTo>
                <a:cubicBezTo>
                  <a:pt x="1057" y="430"/>
                  <a:pt x="1036" y="440"/>
                  <a:pt x="1022" y="460"/>
                </a:cubicBezTo>
                <a:cubicBezTo>
                  <a:pt x="1031" y="512"/>
                  <a:pt x="997" y="494"/>
                  <a:pt x="1047" y="501"/>
                </a:cubicBezTo>
                <a:cubicBezTo>
                  <a:pt x="1056" y="509"/>
                  <a:pt x="1008" y="519"/>
                  <a:pt x="1032" y="522"/>
                </a:cubicBezTo>
                <a:cubicBezTo>
                  <a:pt x="1039" y="527"/>
                  <a:pt x="1070" y="532"/>
                  <a:pt x="1087" y="529"/>
                </a:cubicBezTo>
                <a:cubicBezTo>
                  <a:pt x="1104" y="526"/>
                  <a:pt x="1121" y="508"/>
                  <a:pt x="1133" y="505"/>
                </a:cubicBezTo>
                <a:cubicBezTo>
                  <a:pt x="1145" y="502"/>
                  <a:pt x="1156" y="506"/>
                  <a:pt x="1162" y="511"/>
                </a:cubicBezTo>
                <a:cubicBezTo>
                  <a:pt x="1172" y="514"/>
                  <a:pt x="1154" y="525"/>
                  <a:pt x="1172" y="535"/>
                </a:cubicBezTo>
                <a:cubicBezTo>
                  <a:pt x="1190" y="545"/>
                  <a:pt x="1241" y="560"/>
                  <a:pt x="1269" y="570"/>
                </a:cubicBezTo>
                <a:cubicBezTo>
                  <a:pt x="1293" y="578"/>
                  <a:pt x="1317" y="587"/>
                  <a:pt x="1341" y="594"/>
                </a:cubicBezTo>
                <a:cubicBezTo>
                  <a:pt x="1358" y="600"/>
                  <a:pt x="1330" y="613"/>
                  <a:pt x="1347" y="620"/>
                </a:cubicBezTo>
                <a:cubicBezTo>
                  <a:pt x="1364" y="626"/>
                  <a:pt x="1432" y="625"/>
                  <a:pt x="1444" y="631"/>
                </a:cubicBezTo>
                <a:cubicBezTo>
                  <a:pt x="1462" y="637"/>
                  <a:pt x="1411" y="645"/>
                  <a:pt x="1417" y="656"/>
                </a:cubicBezTo>
                <a:cubicBezTo>
                  <a:pt x="1421" y="666"/>
                  <a:pt x="1467" y="678"/>
                  <a:pt x="1469" y="689"/>
                </a:cubicBezTo>
                <a:cubicBezTo>
                  <a:pt x="1472" y="702"/>
                  <a:pt x="1440" y="710"/>
                  <a:pt x="1429" y="721"/>
                </a:cubicBezTo>
                <a:cubicBezTo>
                  <a:pt x="1419" y="734"/>
                  <a:pt x="1417" y="755"/>
                  <a:pt x="1406" y="766"/>
                </a:cubicBezTo>
                <a:cubicBezTo>
                  <a:pt x="1378" y="789"/>
                  <a:pt x="1402" y="781"/>
                  <a:pt x="1361" y="790"/>
                </a:cubicBezTo>
                <a:cubicBezTo>
                  <a:pt x="1343" y="799"/>
                  <a:pt x="1315" y="809"/>
                  <a:pt x="1298" y="820"/>
                </a:cubicBezTo>
                <a:cubicBezTo>
                  <a:pt x="1283" y="834"/>
                  <a:pt x="1343" y="823"/>
                  <a:pt x="1323" y="830"/>
                </a:cubicBezTo>
                <a:cubicBezTo>
                  <a:pt x="1304" y="846"/>
                  <a:pt x="1251" y="887"/>
                  <a:pt x="1213" y="920"/>
                </a:cubicBezTo>
                <a:cubicBezTo>
                  <a:pt x="1166" y="964"/>
                  <a:pt x="1047" y="1077"/>
                  <a:pt x="1039" y="1109"/>
                </a:cubicBezTo>
                <a:cubicBezTo>
                  <a:pt x="1047" y="1123"/>
                  <a:pt x="1122" y="1127"/>
                  <a:pt x="1174" y="1139"/>
                </a:cubicBezTo>
                <a:cubicBezTo>
                  <a:pt x="1240" y="1152"/>
                  <a:pt x="1273" y="1163"/>
                  <a:pt x="1337" y="1181"/>
                </a:cubicBezTo>
                <a:cubicBezTo>
                  <a:pt x="1356" y="1199"/>
                  <a:pt x="1339" y="1164"/>
                  <a:pt x="1276" y="1249"/>
                </a:cubicBezTo>
                <a:cubicBezTo>
                  <a:pt x="1416" y="1296"/>
                  <a:pt x="1981" y="1433"/>
                  <a:pt x="2132" y="1465"/>
                </a:cubicBezTo>
                <a:lnTo>
                  <a:pt x="2180" y="1450"/>
                </a:lnTo>
                <a:cubicBezTo>
                  <a:pt x="2240" y="1460"/>
                  <a:pt x="2437" y="1515"/>
                  <a:pt x="2494" y="1524"/>
                </a:cubicBezTo>
                <a:cubicBezTo>
                  <a:pt x="2538" y="1489"/>
                  <a:pt x="2533" y="1518"/>
                  <a:pt x="2562" y="1491"/>
                </a:cubicBezTo>
                <a:cubicBezTo>
                  <a:pt x="2581" y="1467"/>
                  <a:pt x="2576" y="1391"/>
                  <a:pt x="2588" y="1364"/>
                </a:cubicBezTo>
                <a:cubicBezTo>
                  <a:pt x="2600" y="1337"/>
                  <a:pt x="2612" y="1334"/>
                  <a:pt x="2637" y="1328"/>
                </a:cubicBezTo>
                <a:cubicBezTo>
                  <a:pt x="2662" y="1322"/>
                  <a:pt x="2708" y="1323"/>
                  <a:pt x="2737" y="1327"/>
                </a:cubicBezTo>
                <a:cubicBezTo>
                  <a:pt x="2798" y="1334"/>
                  <a:pt x="2766" y="1317"/>
                  <a:pt x="2813" y="1351"/>
                </a:cubicBezTo>
                <a:cubicBezTo>
                  <a:pt x="2810" y="1345"/>
                  <a:pt x="2854" y="1306"/>
                  <a:pt x="2857" y="1300"/>
                </a:cubicBezTo>
                <a:cubicBezTo>
                  <a:pt x="2871" y="1271"/>
                  <a:pt x="2923" y="1312"/>
                  <a:pt x="2935" y="1310"/>
                </a:cubicBezTo>
                <a:cubicBezTo>
                  <a:pt x="2952" y="1299"/>
                  <a:pt x="2947" y="1258"/>
                  <a:pt x="2959" y="1233"/>
                </a:cubicBezTo>
                <a:cubicBezTo>
                  <a:pt x="2971" y="1207"/>
                  <a:pt x="2982" y="1176"/>
                  <a:pt x="3007" y="1161"/>
                </a:cubicBezTo>
                <a:cubicBezTo>
                  <a:pt x="3066" y="1173"/>
                  <a:pt x="3056" y="1138"/>
                  <a:pt x="3075" y="1085"/>
                </a:cubicBezTo>
                <a:cubicBezTo>
                  <a:pt x="3142" y="1093"/>
                  <a:pt x="3196" y="1136"/>
                  <a:pt x="3264" y="1139"/>
                </a:cubicBezTo>
                <a:cubicBezTo>
                  <a:pt x="3269" y="1139"/>
                  <a:pt x="3263" y="1092"/>
                  <a:pt x="3261" y="1087"/>
                </a:cubicBezTo>
                <a:cubicBezTo>
                  <a:pt x="3255" y="1071"/>
                  <a:pt x="3224" y="1049"/>
                  <a:pt x="3206" y="1037"/>
                </a:cubicBezTo>
                <a:cubicBezTo>
                  <a:pt x="3219" y="987"/>
                  <a:pt x="3197" y="1020"/>
                  <a:pt x="3206" y="912"/>
                </a:cubicBezTo>
                <a:cubicBezTo>
                  <a:pt x="3207" y="898"/>
                  <a:pt x="3220" y="900"/>
                  <a:pt x="3224" y="886"/>
                </a:cubicBezTo>
                <a:cubicBezTo>
                  <a:pt x="3227" y="876"/>
                  <a:pt x="3231" y="813"/>
                  <a:pt x="3231" y="813"/>
                </a:cubicBezTo>
                <a:cubicBezTo>
                  <a:pt x="3237" y="766"/>
                  <a:pt x="3257" y="819"/>
                  <a:pt x="3257" y="782"/>
                </a:cubicBezTo>
                <a:cubicBezTo>
                  <a:pt x="3343" y="793"/>
                  <a:pt x="3398" y="846"/>
                  <a:pt x="3483" y="830"/>
                </a:cubicBezTo>
                <a:cubicBezTo>
                  <a:pt x="3490" y="755"/>
                  <a:pt x="3486" y="748"/>
                  <a:pt x="3456" y="737"/>
                </a:cubicBezTo>
                <a:cubicBezTo>
                  <a:pt x="3442" y="713"/>
                  <a:pt x="3447" y="724"/>
                  <a:pt x="3454" y="686"/>
                </a:cubicBezTo>
                <a:cubicBezTo>
                  <a:pt x="3455" y="680"/>
                  <a:pt x="3471" y="669"/>
                  <a:pt x="3473" y="663"/>
                </a:cubicBezTo>
                <a:cubicBezTo>
                  <a:pt x="3497" y="582"/>
                  <a:pt x="3451" y="580"/>
                  <a:pt x="3552" y="569"/>
                </a:cubicBezTo>
                <a:cubicBezTo>
                  <a:pt x="3565" y="566"/>
                  <a:pt x="3630" y="564"/>
                  <a:pt x="3642" y="559"/>
                </a:cubicBezTo>
                <a:cubicBezTo>
                  <a:pt x="3663" y="551"/>
                  <a:pt x="3685" y="547"/>
                  <a:pt x="3707" y="542"/>
                </a:cubicBezTo>
                <a:cubicBezTo>
                  <a:pt x="3731" y="537"/>
                  <a:pt x="3711" y="498"/>
                  <a:pt x="3735" y="495"/>
                </a:cubicBezTo>
                <a:cubicBezTo>
                  <a:pt x="3767" y="482"/>
                  <a:pt x="3673" y="478"/>
                  <a:pt x="3790" y="492"/>
                </a:cubicBezTo>
                <a:lnTo>
                  <a:pt x="4437" y="580"/>
                </a:lnTo>
              </a:path>
            </a:pathLst>
          </a:custGeom>
          <a:noFill/>
          <a:ln w="57150">
            <a:solidFill>
              <a:srgbClr val="3399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54" name="Oval 150"/>
          <p:cNvSpPr>
            <a:spLocks noChangeArrowheads="1"/>
          </p:cNvSpPr>
          <p:nvPr/>
        </p:nvSpPr>
        <p:spPr bwMode="auto">
          <a:xfrm>
            <a:off x="1752600" y="2209800"/>
            <a:ext cx="533400" cy="3048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chemeClr val="bg1"/>
                </a:solidFill>
              </a:rPr>
              <a:t>F</a:t>
            </a:r>
            <a:endParaRPr lang="en-GB" altLang="en-US" sz="1800" b="1">
              <a:solidFill>
                <a:schemeClr val="bg1"/>
              </a:solidFill>
            </a:endParaRPr>
          </a:p>
        </p:txBody>
      </p:sp>
      <p:sp>
        <p:nvSpPr>
          <p:cNvPr id="21655" name="Oval 151"/>
          <p:cNvSpPr>
            <a:spLocks noChangeArrowheads="1"/>
          </p:cNvSpPr>
          <p:nvPr/>
        </p:nvSpPr>
        <p:spPr bwMode="auto">
          <a:xfrm>
            <a:off x="685800" y="2819400"/>
            <a:ext cx="533400" cy="3048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chemeClr val="bg1"/>
                </a:solidFill>
              </a:rPr>
              <a:t>CH</a:t>
            </a:r>
            <a:endParaRPr lang="en-GB" altLang="en-US" sz="1800" b="1">
              <a:solidFill>
                <a:schemeClr val="bg1"/>
              </a:solidFill>
            </a:endParaRPr>
          </a:p>
        </p:txBody>
      </p:sp>
      <p:sp>
        <p:nvSpPr>
          <p:cNvPr id="21656" name="Freeform 152"/>
          <p:cNvSpPr>
            <a:spLocks/>
          </p:cNvSpPr>
          <p:nvPr/>
        </p:nvSpPr>
        <p:spPr bwMode="auto">
          <a:xfrm>
            <a:off x="2628900" y="3048000"/>
            <a:ext cx="1481138" cy="523875"/>
          </a:xfrm>
          <a:custGeom>
            <a:avLst/>
            <a:gdLst>
              <a:gd name="T0" fmla="*/ 2147483647 w 933"/>
              <a:gd name="T1" fmla="*/ 2147483647 h 330"/>
              <a:gd name="T2" fmla="*/ 2147483647 w 933"/>
              <a:gd name="T3" fmla="*/ 2147483647 h 330"/>
              <a:gd name="T4" fmla="*/ 2147483647 w 933"/>
              <a:gd name="T5" fmla="*/ 2147483647 h 330"/>
              <a:gd name="T6" fmla="*/ 2147483647 w 933"/>
              <a:gd name="T7" fmla="*/ 2147483647 h 330"/>
              <a:gd name="T8" fmla="*/ 2147483647 w 933"/>
              <a:gd name="T9" fmla="*/ 2147483647 h 330"/>
              <a:gd name="T10" fmla="*/ 2147483647 w 933"/>
              <a:gd name="T11" fmla="*/ 2147483647 h 330"/>
              <a:gd name="T12" fmla="*/ 2147483647 w 933"/>
              <a:gd name="T13" fmla="*/ 2147483647 h 330"/>
              <a:gd name="T14" fmla="*/ 2147483647 w 933"/>
              <a:gd name="T15" fmla="*/ 2147483647 h 330"/>
              <a:gd name="T16" fmla="*/ 2147483647 w 933"/>
              <a:gd name="T17" fmla="*/ 2147483647 h 330"/>
              <a:gd name="T18" fmla="*/ 2147483647 w 933"/>
              <a:gd name="T19" fmla="*/ 2147483647 h 330"/>
              <a:gd name="T20" fmla="*/ 2147483647 w 933"/>
              <a:gd name="T21" fmla="*/ 2147483647 h 330"/>
              <a:gd name="T22" fmla="*/ 2147483647 w 933"/>
              <a:gd name="T23" fmla="*/ 2147483647 h 3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33"/>
              <a:gd name="T37" fmla="*/ 0 h 330"/>
              <a:gd name="T38" fmla="*/ 933 w 933"/>
              <a:gd name="T39" fmla="*/ 330 h 3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33" h="330">
                <a:moveTo>
                  <a:pt x="400" y="8"/>
                </a:moveTo>
                <a:cubicBezTo>
                  <a:pt x="488" y="0"/>
                  <a:pt x="608" y="0"/>
                  <a:pt x="688" y="8"/>
                </a:cubicBezTo>
                <a:cubicBezTo>
                  <a:pt x="768" y="16"/>
                  <a:pt x="840" y="40"/>
                  <a:pt x="880" y="56"/>
                </a:cubicBezTo>
                <a:cubicBezTo>
                  <a:pt x="920" y="72"/>
                  <a:pt x="923" y="90"/>
                  <a:pt x="928" y="104"/>
                </a:cubicBezTo>
                <a:cubicBezTo>
                  <a:pt x="933" y="118"/>
                  <a:pt x="923" y="126"/>
                  <a:pt x="911" y="141"/>
                </a:cubicBezTo>
                <a:cubicBezTo>
                  <a:pt x="899" y="156"/>
                  <a:pt x="889" y="171"/>
                  <a:pt x="855" y="192"/>
                </a:cubicBezTo>
                <a:cubicBezTo>
                  <a:pt x="821" y="213"/>
                  <a:pt x="779" y="243"/>
                  <a:pt x="704" y="265"/>
                </a:cubicBezTo>
                <a:cubicBezTo>
                  <a:pt x="629" y="287"/>
                  <a:pt x="509" y="322"/>
                  <a:pt x="403" y="326"/>
                </a:cubicBezTo>
                <a:cubicBezTo>
                  <a:pt x="297" y="330"/>
                  <a:pt x="130" y="319"/>
                  <a:pt x="66" y="290"/>
                </a:cubicBezTo>
                <a:cubicBezTo>
                  <a:pt x="2" y="261"/>
                  <a:pt x="0" y="191"/>
                  <a:pt x="16" y="152"/>
                </a:cubicBezTo>
                <a:cubicBezTo>
                  <a:pt x="32" y="113"/>
                  <a:pt x="96" y="80"/>
                  <a:pt x="160" y="56"/>
                </a:cubicBezTo>
                <a:cubicBezTo>
                  <a:pt x="224" y="32"/>
                  <a:pt x="312" y="16"/>
                  <a:pt x="400" y="8"/>
                </a:cubicBezTo>
                <a:close/>
              </a:path>
            </a:pathLst>
          </a:custGeom>
          <a:noFill/>
          <a:ln w="3810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58" name="Freeform 154"/>
          <p:cNvSpPr>
            <a:spLocks/>
          </p:cNvSpPr>
          <p:nvPr/>
        </p:nvSpPr>
        <p:spPr bwMode="auto">
          <a:xfrm>
            <a:off x="3797300" y="3025775"/>
            <a:ext cx="1123950" cy="192088"/>
          </a:xfrm>
          <a:custGeom>
            <a:avLst/>
            <a:gdLst>
              <a:gd name="T0" fmla="*/ 2147483647 w 708"/>
              <a:gd name="T1" fmla="*/ 2147483647 h 121"/>
              <a:gd name="T2" fmla="*/ 2147483647 w 708"/>
              <a:gd name="T3" fmla="*/ 0 h 121"/>
              <a:gd name="T4" fmla="*/ 2147483647 w 708"/>
              <a:gd name="T5" fmla="*/ 2147483647 h 121"/>
              <a:gd name="T6" fmla="*/ 2147483647 w 708"/>
              <a:gd name="T7" fmla="*/ 2147483647 h 121"/>
              <a:gd name="T8" fmla="*/ 2147483647 w 708"/>
              <a:gd name="T9" fmla="*/ 2147483647 h 121"/>
              <a:gd name="T10" fmla="*/ 2147483647 w 708"/>
              <a:gd name="T11" fmla="*/ 2147483647 h 121"/>
              <a:gd name="T12" fmla="*/ 2147483647 w 708"/>
              <a:gd name="T13" fmla="*/ 2147483647 h 1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08"/>
              <a:gd name="T22" fmla="*/ 0 h 121"/>
              <a:gd name="T23" fmla="*/ 708 w 708"/>
              <a:gd name="T24" fmla="*/ 121 h 12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08" h="121">
                <a:moveTo>
                  <a:pt x="708" y="62"/>
                </a:moveTo>
                <a:cubicBezTo>
                  <a:pt x="608" y="49"/>
                  <a:pt x="181" y="0"/>
                  <a:pt x="64" y="0"/>
                </a:cubicBezTo>
                <a:cubicBezTo>
                  <a:pt x="0" y="71"/>
                  <a:pt x="46" y="34"/>
                  <a:pt x="4" y="69"/>
                </a:cubicBezTo>
                <a:cubicBezTo>
                  <a:pt x="69" y="86"/>
                  <a:pt x="366" y="118"/>
                  <a:pt x="446" y="121"/>
                </a:cubicBezTo>
                <a:cubicBezTo>
                  <a:pt x="481" y="82"/>
                  <a:pt x="454" y="81"/>
                  <a:pt x="491" y="79"/>
                </a:cubicBezTo>
                <a:cubicBezTo>
                  <a:pt x="540" y="89"/>
                  <a:pt x="638" y="95"/>
                  <a:pt x="676" y="99"/>
                </a:cubicBezTo>
                <a:cubicBezTo>
                  <a:pt x="697" y="74"/>
                  <a:pt x="698" y="67"/>
                  <a:pt x="708" y="62"/>
                </a:cubicBezTo>
                <a:close/>
              </a:path>
            </a:pathLst>
          </a:cu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60" name="Rectangle 156"/>
          <p:cNvSpPr>
            <a:spLocks noChangeArrowheads="1"/>
          </p:cNvSpPr>
          <p:nvPr/>
        </p:nvSpPr>
        <p:spPr bwMode="auto">
          <a:xfrm>
            <a:off x="4648200" y="4267200"/>
            <a:ext cx="381000" cy="228600"/>
          </a:xfrm>
          <a:prstGeom prst="rect">
            <a:avLst/>
          </a:prstGeom>
          <a:solidFill>
            <a:schemeClr val="tx1">
              <a:alpha val="4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solidFill>
                  <a:srgbClr val="CC6600"/>
                </a:solidFill>
                <a:latin typeface="Impact" pitchFamily="34" charset="0"/>
              </a:rPr>
              <a:t>LHC</a:t>
            </a:r>
            <a:endParaRPr lang="en-GB" altLang="en-US" sz="2000">
              <a:solidFill>
                <a:srgbClr val="CC6600"/>
              </a:solidFill>
              <a:latin typeface="Impact" pitchFamily="34" charset="0"/>
            </a:endParaRPr>
          </a:p>
        </p:txBody>
      </p:sp>
      <p:sp>
        <p:nvSpPr>
          <p:cNvPr id="21661" name="Rectangle 157"/>
          <p:cNvSpPr>
            <a:spLocks noChangeArrowheads="1"/>
          </p:cNvSpPr>
          <p:nvPr/>
        </p:nvSpPr>
        <p:spPr bwMode="auto">
          <a:xfrm>
            <a:off x="3962400" y="3429000"/>
            <a:ext cx="381000" cy="228600"/>
          </a:xfrm>
          <a:prstGeom prst="rect">
            <a:avLst/>
          </a:prstGeom>
          <a:solidFill>
            <a:schemeClr val="tx1">
              <a:alpha val="4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solidFill>
                  <a:srgbClr val="FF9900"/>
                </a:solidFill>
                <a:latin typeface="Impact" pitchFamily="34" charset="0"/>
              </a:rPr>
              <a:t>SPS</a:t>
            </a:r>
            <a:endParaRPr lang="en-GB" altLang="en-US" sz="2000">
              <a:solidFill>
                <a:srgbClr val="FF9900"/>
              </a:solidFill>
              <a:latin typeface="Impact" pitchFamily="34" charset="0"/>
            </a:endParaRPr>
          </a:p>
        </p:txBody>
      </p:sp>
      <p:sp>
        <p:nvSpPr>
          <p:cNvPr id="21662" name="Rectangle 158"/>
          <p:cNvSpPr>
            <a:spLocks noChangeArrowheads="1"/>
          </p:cNvSpPr>
          <p:nvPr/>
        </p:nvSpPr>
        <p:spPr bwMode="auto">
          <a:xfrm>
            <a:off x="1111250" y="3597275"/>
            <a:ext cx="1327150" cy="228600"/>
          </a:xfrm>
          <a:prstGeom prst="rect">
            <a:avLst/>
          </a:prstGeom>
          <a:solidFill>
            <a:schemeClr val="tx1">
              <a:alpha val="4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solidFill>
                  <a:srgbClr val="33CC33"/>
                </a:solidFill>
                <a:latin typeface="Impact" pitchFamily="34" charset="0"/>
              </a:rPr>
              <a:t>CERN Meyrin</a:t>
            </a:r>
            <a:endParaRPr lang="en-GB" altLang="en-US" sz="2000">
              <a:solidFill>
                <a:srgbClr val="33CC33"/>
              </a:solidFill>
              <a:latin typeface="Impact" pitchFamily="34" charset="0"/>
            </a:endParaRPr>
          </a:p>
        </p:txBody>
      </p:sp>
      <p:sp>
        <p:nvSpPr>
          <p:cNvPr id="21663" name="Rectangle 159"/>
          <p:cNvSpPr>
            <a:spLocks noChangeArrowheads="1"/>
          </p:cNvSpPr>
          <p:nvPr/>
        </p:nvSpPr>
        <p:spPr bwMode="auto">
          <a:xfrm>
            <a:off x="4695825" y="2819400"/>
            <a:ext cx="1628775" cy="228600"/>
          </a:xfrm>
          <a:prstGeom prst="rect">
            <a:avLst/>
          </a:prstGeom>
          <a:solidFill>
            <a:schemeClr val="tx1">
              <a:alpha val="4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solidFill>
                  <a:srgbClr val="33CC33"/>
                </a:solidFill>
                <a:latin typeface="Impact" pitchFamily="34" charset="0"/>
              </a:rPr>
              <a:t>CERN Pr</a:t>
            </a:r>
            <a:r>
              <a:rPr lang="pt-PT" altLang="en-US" sz="2000">
                <a:solidFill>
                  <a:srgbClr val="33CC33"/>
                </a:solidFill>
                <a:latin typeface="Impact" pitchFamily="34" charset="0"/>
              </a:rPr>
              <a:t>é</a:t>
            </a:r>
            <a:r>
              <a:rPr lang="en-US" altLang="en-US" sz="2000">
                <a:solidFill>
                  <a:srgbClr val="33CC33"/>
                </a:solidFill>
                <a:latin typeface="Impact" pitchFamily="34" charset="0"/>
              </a:rPr>
              <a:t>vessin</a:t>
            </a:r>
            <a:endParaRPr lang="en-GB" altLang="en-US" sz="2000">
              <a:solidFill>
                <a:srgbClr val="33CC33"/>
              </a:solidFill>
              <a:latin typeface="Impact" pitchFamily="34" charset="0"/>
            </a:endParaRPr>
          </a:p>
        </p:txBody>
      </p:sp>
      <p:pic>
        <p:nvPicPr>
          <p:cNvPr id="21664" name="Picture 160" descr="MPj04031090000[1]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82560">
            <a:off x="-914400" y="2819400"/>
            <a:ext cx="719137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73" name="Freeform 169"/>
          <p:cNvSpPr>
            <a:spLocks/>
          </p:cNvSpPr>
          <p:nvPr/>
        </p:nvSpPr>
        <p:spPr bwMode="auto">
          <a:xfrm>
            <a:off x="2573338" y="2452688"/>
            <a:ext cx="5961062" cy="2157412"/>
          </a:xfrm>
          <a:custGeom>
            <a:avLst/>
            <a:gdLst>
              <a:gd name="T0" fmla="*/ 2147483647 w 3755"/>
              <a:gd name="T1" fmla="*/ 2147483647 h 1359"/>
              <a:gd name="T2" fmla="*/ 2147483647 w 3755"/>
              <a:gd name="T3" fmla="*/ 2147483647 h 1359"/>
              <a:gd name="T4" fmla="*/ 2147483647 w 3755"/>
              <a:gd name="T5" fmla="*/ 2147483647 h 1359"/>
              <a:gd name="T6" fmla="*/ 2147483647 w 3755"/>
              <a:gd name="T7" fmla="*/ 2147483647 h 1359"/>
              <a:gd name="T8" fmla="*/ 2147483647 w 3755"/>
              <a:gd name="T9" fmla="*/ 2147483647 h 1359"/>
              <a:gd name="T10" fmla="*/ 2147483647 w 3755"/>
              <a:gd name="T11" fmla="*/ 2147483647 h 1359"/>
              <a:gd name="T12" fmla="*/ 2147483647 w 3755"/>
              <a:gd name="T13" fmla="*/ 2147483647 h 1359"/>
              <a:gd name="T14" fmla="*/ 2147483647 w 3755"/>
              <a:gd name="T15" fmla="*/ 2147483647 h 1359"/>
              <a:gd name="T16" fmla="*/ 2147483647 w 3755"/>
              <a:gd name="T17" fmla="*/ 2147483647 h 1359"/>
              <a:gd name="T18" fmla="*/ 2147483647 w 3755"/>
              <a:gd name="T19" fmla="*/ 2147483647 h 1359"/>
              <a:gd name="T20" fmla="*/ 2147483647 w 3755"/>
              <a:gd name="T21" fmla="*/ 2147483647 h 1359"/>
              <a:gd name="T22" fmla="*/ 2147483647 w 3755"/>
              <a:gd name="T23" fmla="*/ 2147483647 h 1359"/>
              <a:gd name="T24" fmla="*/ 2147483647 w 3755"/>
              <a:gd name="T25" fmla="*/ 2147483647 h 1359"/>
              <a:gd name="T26" fmla="*/ 2147483647 w 3755"/>
              <a:gd name="T27" fmla="*/ 2147483647 h 135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755"/>
              <a:gd name="T43" fmla="*/ 0 h 1359"/>
              <a:gd name="T44" fmla="*/ 3755 w 3755"/>
              <a:gd name="T45" fmla="*/ 1359 h 135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755" h="1359">
                <a:moveTo>
                  <a:pt x="1310" y="29"/>
                </a:moveTo>
                <a:cubicBezTo>
                  <a:pt x="1587" y="0"/>
                  <a:pt x="1990" y="13"/>
                  <a:pt x="2222" y="19"/>
                </a:cubicBezTo>
                <a:cubicBezTo>
                  <a:pt x="2454" y="25"/>
                  <a:pt x="2514" y="28"/>
                  <a:pt x="2700" y="67"/>
                </a:cubicBezTo>
                <a:cubicBezTo>
                  <a:pt x="2886" y="106"/>
                  <a:pt x="3174" y="189"/>
                  <a:pt x="3336" y="256"/>
                </a:cubicBezTo>
                <a:cubicBezTo>
                  <a:pt x="3498" y="323"/>
                  <a:pt x="3603" y="388"/>
                  <a:pt x="3672" y="468"/>
                </a:cubicBezTo>
                <a:cubicBezTo>
                  <a:pt x="3741" y="548"/>
                  <a:pt x="3755" y="644"/>
                  <a:pt x="3751" y="734"/>
                </a:cubicBezTo>
                <a:cubicBezTo>
                  <a:pt x="3747" y="824"/>
                  <a:pt x="3738" y="923"/>
                  <a:pt x="3646" y="1010"/>
                </a:cubicBezTo>
                <a:cubicBezTo>
                  <a:pt x="3554" y="1097"/>
                  <a:pt x="3422" y="1198"/>
                  <a:pt x="3200" y="1253"/>
                </a:cubicBezTo>
                <a:cubicBezTo>
                  <a:pt x="2978" y="1308"/>
                  <a:pt x="2645" y="1333"/>
                  <a:pt x="2314" y="1341"/>
                </a:cubicBezTo>
                <a:cubicBezTo>
                  <a:pt x="1983" y="1349"/>
                  <a:pt x="1554" y="1359"/>
                  <a:pt x="1215" y="1304"/>
                </a:cubicBezTo>
                <a:cubicBezTo>
                  <a:pt x="876" y="1249"/>
                  <a:pt x="476" y="1138"/>
                  <a:pt x="281" y="1010"/>
                </a:cubicBezTo>
                <a:cubicBezTo>
                  <a:pt x="86" y="882"/>
                  <a:pt x="0" y="671"/>
                  <a:pt x="46" y="535"/>
                </a:cubicBezTo>
                <a:cubicBezTo>
                  <a:pt x="92" y="399"/>
                  <a:pt x="346" y="275"/>
                  <a:pt x="557" y="191"/>
                </a:cubicBezTo>
                <a:cubicBezTo>
                  <a:pt x="768" y="107"/>
                  <a:pt x="1033" y="58"/>
                  <a:pt x="1310" y="29"/>
                </a:cubicBezTo>
                <a:close/>
              </a:path>
            </a:pathLst>
          </a:custGeom>
          <a:noFill/>
          <a:ln w="38100">
            <a:solidFill>
              <a:srgbClr val="CC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1667" name="Picture 163" descr="MPj03904230000[1]"/>
          <p:cNvPicPr>
            <a:picLocks noChangeAspect="1" noChangeArrowheads="1"/>
          </p:cNvPicPr>
          <p:nvPr/>
        </p:nvPicPr>
        <p:blipFill>
          <a:blip r:embed="rId5">
            <a:lum bright="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725" y="2692400"/>
            <a:ext cx="173038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69" name="Picture 165" descr="MPj03904230000[1]"/>
          <p:cNvPicPr>
            <a:picLocks noChangeAspect="1" noChangeArrowheads="1"/>
          </p:cNvPicPr>
          <p:nvPr/>
        </p:nvPicPr>
        <p:blipFill>
          <a:blip r:embed="rId5">
            <a:lum bright="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2549525"/>
            <a:ext cx="173037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70" name="Picture 166" descr="MPj03904230000[1]"/>
          <p:cNvPicPr>
            <a:picLocks noChangeAspect="1" noChangeArrowheads="1"/>
          </p:cNvPicPr>
          <p:nvPr/>
        </p:nvPicPr>
        <p:blipFill>
          <a:blip r:embed="rId5">
            <a:lum bright="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3019425"/>
            <a:ext cx="173038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71" name="Picture 167" descr="MPj03904230000[1]"/>
          <p:cNvPicPr>
            <a:picLocks noChangeAspect="1" noChangeArrowheads="1"/>
          </p:cNvPicPr>
          <p:nvPr/>
        </p:nvPicPr>
        <p:blipFill>
          <a:blip r:embed="rId5">
            <a:lum bright="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089400"/>
            <a:ext cx="173037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74" name="Line 170"/>
          <p:cNvSpPr>
            <a:spLocks noChangeShapeType="1"/>
          </p:cNvSpPr>
          <p:nvPr/>
        </p:nvSpPr>
        <p:spPr bwMode="auto">
          <a:xfrm>
            <a:off x="1143000" y="1905000"/>
            <a:ext cx="1271588" cy="14922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75" name="Text Box 171"/>
          <p:cNvSpPr txBox="1">
            <a:spLocks noChangeArrowheads="1"/>
          </p:cNvSpPr>
          <p:nvPr/>
        </p:nvSpPr>
        <p:spPr bwMode="auto">
          <a:xfrm>
            <a:off x="457200" y="1600200"/>
            <a:ext cx="1422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accent2"/>
                </a:solidFill>
                <a:latin typeface="Tahoma" pitchFamily="34" charset="0"/>
              </a:rPr>
              <a:t>We are here</a:t>
            </a:r>
            <a:endParaRPr lang="en-GB" altLang="en-US" sz="16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1678" name="Rectangle 174"/>
          <p:cNvSpPr>
            <a:spLocks noChangeArrowheads="1"/>
          </p:cNvSpPr>
          <p:nvPr/>
        </p:nvSpPr>
        <p:spPr bwMode="auto">
          <a:xfrm>
            <a:off x="3957638" y="3430588"/>
            <a:ext cx="2686050" cy="225425"/>
          </a:xfrm>
          <a:prstGeom prst="rect">
            <a:avLst/>
          </a:prstGeom>
          <a:solidFill>
            <a:schemeClr val="tx1">
              <a:alpha val="4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solidFill>
                  <a:srgbClr val="FF9900"/>
                </a:solidFill>
                <a:latin typeface="Impact" pitchFamily="34" charset="0"/>
              </a:rPr>
              <a:t>Super Proton Synchrotron</a:t>
            </a:r>
            <a:endParaRPr lang="en-GB" altLang="en-US" sz="2000">
              <a:solidFill>
                <a:srgbClr val="FF9900"/>
              </a:solidFill>
              <a:latin typeface="Impact" pitchFamily="34" charset="0"/>
            </a:endParaRPr>
          </a:p>
        </p:txBody>
      </p:sp>
      <p:sp>
        <p:nvSpPr>
          <p:cNvPr id="21679" name="Rectangle 175"/>
          <p:cNvSpPr>
            <a:spLocks noChangeArrowheads="1"/>
          </p:cNvSpPr>
          <p:nvPr/>
        </p:nvSpPr>
        <p:spPr bwMode="auto">
          <a:xfrm>
            <a:off x="4649788" y="4268788"/>
            <a:ext cx="2286000" cy="225425"/>
          </a:xfrm>
          <a:prstGeom prst="rect">
            <a:avLst/>
          </a:prstGeom>
          <a:solidFill>
            <a:schemeClr val="tx1">
              <a:alpha val="4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CC6600"/>
                </a:solidFill>
                <a:latin typeface="Impact" pitchFamily="34" charset="0"/>
              </a:rPr>
              <a:t>Large</a:t>
            </a:r>
            <a:r>
              <a:rPr lang="en-US" altLang="en-US" sz="2000" dirty="0">
                <a:solidFill>
                  <a:srgbClr val="FF9900"/>
                </a:solidFill>
                <a:latin typeface="Impact" pitchFamily="34" charset="0"/>
              </a:rPr>
              <a:t> </a:t>
            </a:r>
            <a:r>
              <a:rPr lang="en-US" altLang="en-US" sz="2000" dirty="0">
                <a:solidFill>
                  <a:srgbClr val="CC6600"/>
                </a:solidFill>
                <a:latin typeface="Impact" pitchFamily="34" charset="0"/>
              </a:rPr>
              <a:t>Hadron</a:t>
            </a:r>
            <a:r>
              <a:rPr lang="en-US" altLang="en-US" sz="2000" dirty="0">
                <a:solidFill>
                  <a:srgbClr val="FF9900"/>
                </a:solidFill>
                <a:latin typeface="Impact" pitchFamily="34" charset="0"/>
              </a:rPr>
              <a:t> </a:t>
            </a:r>
            <a:r>
              <a:rPr lang="en-US" altLang="en-US" sz="2000" dirty="0">
                <a:solidFill>
                  <a:srgbClr val="CC6600"/>
                </a:solidFill>
                <a:latin typeface="Impact" pitchFamily="34" charset="0"/>
              </a:rPr>
              <a:t>Collider</a:t>
            </a:r>
            <a:endParaRPr lang="en-GB" altLang="en-US" sz="2000" dirty="0">
              <a:solidFill>
                <a:srgbClr val="CC6600"/>
              </a:solidFill>
              <a:latin typeface="Impact" pitchFamily="34" charset="0"/>
            </a:endParaRPr>
          </a:p>
        </p:txBody>
      </p:sp>
      <p:sp>
        <p:nvSpPr>
          <p:cNvPr id="21680" name="Rectangle 176"/>
          <p:cNvSpPr>
            <a:spLocks noChangeArrowheads="1"/>
          </p:cNvSpPr>
          <p:nvPr/>
        </p:nvSpPr>
        <p:spPr bwMode="auto">
          <a:xfrm>
            <a:off x="7689850" y="2463800"/>
            <a:ext cx="457200" cy="228600"/>
          </a:xfrm>
          <a:prstGeom prst="rect">
            <a:avLst/>
          </a:prstGeom>
          <a:solidFill>
            <a:schemeClr val="tx1">
              <a:alpha val="7607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solidFill>
                  <a:schemeClr val="bg1"/>
                </a:solidFill>
                <a:latin typeface="Impact" pitchFamily="34" charset="0"/>
              </a:rPr>
              <a:t>CMS</a:t>
            </a:r>
            <a:endParaRPr lang="en-GB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1681" name="Rectangle 177"/>
          <p:cNvSpPr>
            <a:spLocks noChangeArrowheads="1"/>
          </p:cNvSpPr>
          <p:nvPr/>
        </p:nvSpPr>
        <p:spPr bwMode="auto">
          <a:xfrm>
            <a:off x="3119438" y="2320925"/>
            <a:ext cx="609600" cy="228600"/>
          </a:xfrm>
          <a:prstGeom prst="rect">
            <a:avLst/>
          </a:prstGeom>
          <a:solidFill>
            <a:schemeClr val="tx1">
              <a:alpha val="7607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solidFill>
                  <a:schemeClr val="bg1"/>
                </a:solidFill>
                <a:latin typeface="Impact" pitchFamily="34" charset="0"/>
              </a:rPr>
              <a:t>ALICE</a:t>
            </a:r>
            <a:endParaRPr lang="en-GB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1682" name="Rectangle 178"/>
          <p:cNvSpPr>
            <a:spLocks noChangeArrowheads="1"/>
          </p:cNvSpPr>
          <p:nvPr/>
        </p:nvSpPr>
        <p:spPr bwMode="auto">
          <a:xfrm>
            <a:off x="2312988" y="2790825"/>
            <a:ext cx="685800" cy="228600"/>
          </a:xfrm>
          <a:prstGeom prst="rect">
            <a:avLst/>
          </a:prstGeom>
          <a:solidFill>
            <a:schemeClr val="tx1">
              <a:alpha val="7607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solidFill>
                  <a:schemeClr val="bg1"/>
                </a:solidFill>
                <a:latin typeface="Impact" pitchFamily="34" charset="0"/>
              </a:rPr>
              <a:t>ATLAS</a:t>
            </a:r>
            <a:endParaRPr lang="en-GB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1683" name="Rectangle 179"/>
          <p:cNvSpPr>
            <a:spLocks noChangeArrowheads="1"/>
          </p:cNvSpPr>
          <p:nvPr/>
        </p:nvSpPr>
        <p:spPr bwMode="auto">
          <a:xfrm>
            <a:off x="3243263" y="3860800"/>
            <a:ext cx="533400" cy="228600"/>
          </a:xfrm>
          <a:prstGeom prst="rect">
            <a:avLst/>
          </a:prstGeom>
          <a:solidFill>
            <a:schemeClr val="tx1">
              <a:alpha val="7607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2000">
                <a:solidFill>
                  <a:schemeClr val="bg1"/>
                </a:solidFill>
                <a:latin typeface="Impact" pitchFamily="34" charset="0"/>
              </a:rPr>
              <a:t>LHCb</a:t>
            </a:r>
            <a:endParaRPr lang="en-GB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Tm="4518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0.00301 C 0.04253 0.03241 0.10694 0.13658 0.16667 0.17987 C 0.22622 0.22315 0.33125 0.24538 0.37483 0.26274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1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47" y="1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587 0.2669 C 0.43177 0.28102 0.59288 0.35741 0.71163 0.35116 C 0.83038 0.34491 1.02552 0.24908 1.08819 0.22871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21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08" y="26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1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216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216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59" grpId="0" animBg="1"/>
      <p:bldP spid="21637" grpId="0" animBg="1"/>
      <p:bldP spid="21654" grpId="0" animBg="1"/>
      <p:bldP spid="21655" grpId="0" animBg="1"/>
      <p:bldP spid="21656" grpId="0" animBg="1"/>
      <p:bldP spid="21658" grpId="0" animBg="1"/>
      <p:bldP spid="21660" grpId="0" animBg="1"/>
      <p:bldP spid="21661" grpId="0" animBg="1"/>
      <p:bldP spid="21662" grpId="0" animBg="1"/>
      <p:bldP spid="21663" grpId="0" animBg="1"/>
      <p:bldP spid="21673" grpId="0" animBg="1"/>
      <p:bldP spid="21674" grpId="0" animBg="1"/>
      <p:bldP spid="21675" grpId="0"/>
      <p:bldP spid="21678" grpId="0" animBg="1"/>
      <p:bldP spid="21678" grpId="1" animBg="1"/>
      <p:bldP spid="21679" grpId="0" animBg="1"/>
      <p:bldP spid="21679" grpId="1" animBg="1"/>
      <p:bldP spid="21680" grpId="0" animBg="1"/>
      <p:bldP spid="21681" grpId="0" animBg="1"/>
      <p:bldP spid="21682" grpId="0" animBg="1"/>
      <p:bldP spid="2168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{Aceleradores do CERN}</a:t>
            </a:r>
          </a:p>
        </p:txBody>
      </p:sp>
      <p:sp>
        <p:nvSpPr>
          <p:cNvPr id="3072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pic>
        <p:nvPicPr>
          <p:cNvPr id="30724" name="Picture 5" descr="E:\public on Pclip3\CERN-Accelerator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8688"/>
            <a:ext cx="9182100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accelerator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12984" b="-75"/>
          <a:stretch/>
        </p:blipFill>
        <p:spPr>
          <a:xfrm>
            <a:off x="1" y="857251"/>
            <a:ext cx="9144001" cy="447953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6" y="1047751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>
                <a:solidFill>
                  <a:schemeClr val="bg1"/>
                </a:solidFill>
              </a:rPr>
              <a:t>Accelerators</a:t>
            </a:r>
            <a:endParaRPr lang="fr-FR" sz="4400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sz="4400" dirty="0" err="1">
                <a:solidFill>
                  <a:schemeClr val="bg1"/>
                </a:solidFill>
              </a:rPr>
              <a:t>chain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64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5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llis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3500" b="9991"/>
          <a:stretch/>
        </p:blipFill>
        <p:spPr>
          <a:xfrm>
            <a:off x="-2" y="857250"/>
            <a:ext cx="9144001" cy="44496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6" y="1047751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>
                <a:solidFill>
                  <a:schemeClr val="bg1"/>
                </a:solidFill>
              </a:rPr>
              <a:t>Million of collisions</a:t>
            </a:r>
          </a:p>
        </p:txBody>
      </p:sp>
    </p:spTree>
    <p:extLst>
      <p:ext uri="{BB962C8B-B14F-4D97-AF65-F5344CB8AC3E}">
        <p14:creationId xmlns:p14="http://schemas.microsoft.com/office/powerpoint/2010/main" val="282240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altLang="en-US" smtClean="0"/>
              <a:t>Sumário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914400"/>
            <a:ext cx="7812088" cy="2286000"/>
          </a:xfrm>
          <a:solidFill>
            <a:schemeClr val="bg1"/>
          </a:solidFill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pt-PT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Introdução ao CERN </a:t>
            </a:r>
            <a:br>
              <a:rPr lang="pt-PT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t-PT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e à Física de Altas Energias (HEP)</a:t>
            </a:r>
            <a:endParaRPr lang="pt-PT" sz="24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pt-PT" sz="1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pt-PT" sz="1800" dirty="0" smtClean="0"/>
              <a:t>A Organização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pt-PT" sz="1800" dirty="0" smtClean="0"/>
              <a:t>O Laboratório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pt-PT" sz="1800" dirty="0" smtClean="0"/>
              <a:t>Física de Altas Energias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pt-PT" sz="1800" dirty="0" smtClean="0"/>
              <a:t>Os Aceleradores e as Experiências</a:t>
            </a:r>
          </a:p>
        </p:txBody>
      </p:sp>
      <p:sp>
        <p:nvSpPr>
          <p:cNvPr id="1536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sp>
        <p:nvSpPr>
          <p:cNvPr id="9" name="Rectangle 8"/>
          <p:cNvSpPr/>
          <p:nvPr/>
        </p:nvSpPr>
        <p:spPr>
          <a:xfrm>
            <a:off x="1233051" y="3233057"/>
            <a:ext cx="7883525" cy="7572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pt-PT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</a:rPr>
              <a:t>Isto e’ uma “escola” portanto…perguntem!! </a:t>
            </a:r>
          </a:p>
          <a:p>
            <a:pPr>
              <a:lnSpc>
                <a:spcPct val="90000"/>
              </a:lnSpc>
              <a:defRPr/>
            </a:pPr>
            <a:r>
              <a:rPr lang="pt-PT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</a:rPr>
              <a:t>“Não há perguntas estúpidas”</a:t>
            </a:r>
            <a:endParaRPr lang="pt-PT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0874" y="4195341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pt-PT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</a:rPr>
              <a:t>Programa </a:t>
            </a:r>
            <a:r>
              <a:rPr lang="pt-PT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</a:rPr>
              <a:t>da Escola : </a:t>
            </a:r>
            <a:endParaRPr lang="pt-PT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pt-PT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  <a:hlinkClick r:id="rId3"/>
              </a:rPr>
              <a:t>https://indico.cern.ch/event/755350/timetable</a:t>
            </a:r>
            <a:r>
              <a:rPr lang="pt-PT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  <a:hlinkClick r:id="rId3"/>
              </a:rPr>
              <a:t>/</a:t>
            </a:r>
            <a:endParaRPr lang="pt-PT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  <a:p>
            <a:pPr algn="just">
              <a:lnSpc>
                <a:spcPct val="90000"/>
              </a:lnSpc>
              <a:defRPr/>
            </a:pPr>
            <a:endParaRPr lang="pt-PT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pt-PT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</a:rPr>
              <a:t>Página FACEBOOK (grupo) :</a:t>
            </a:r>
          </a:p>
          <a:p>
            <a:pPr algn="just">
              <a:lnSpc>
                <a:spcPct val="90000"/>
              </a:lnSpc>
              <a:defRPr/>
            </a:pPr>
            <a:endParaRPr lang="pt-PT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0874" y="5742381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Escola </a:t>
            </a:r>
            <a:r>
              <a:rPr lang="pt-PT" dirty="0" smtClean="0"/>
              <a:t>de</a:t>
            </a:r>
            <a:r>
              <a:rPr lang="en-GB" dirty="0" smtClean="0"/>
              <a:t> </a:t>
            </a:r>
            <a:r>
              <a:rPr lang="pt-PT" dirty="0" smtClean="0"/>
              <a:t>Professores</a:t>
            </a:r>
            <a:r>
              <a:rPr lang="en-GB" dirty="0" smtClean="0"/>
              <a:t> no CERN </a:t>
            </a:r>
            <a:r>
              <a:rPr lang="pt-PT" dirty="0" smtClean="0"/>
              <a:t>em</a:t>
            </a:r>
            <a:r>
              <a:rPr lang="en-GB" dirty="0" smtClean="0"/>
              <a:t> Lingua Portuguesa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55576" y="6165232"/>
            <a:ext cx="56882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https://www.facebook.com/groups/escolacern2013/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" t="6628" r="-1" b="5989"/>
          <a:stretch/>
        </p:blipFill>
        <p:spPr>
          <a:xfrm>
            <a:off x="-15496" y="810756"/>
            <a:ext cx="9159496" cy="4494509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>
            <a:off x="3124875" y="825446"/>
            <a:ext cx="3673491" cy="4490919"/>
          </a:xfrm>
          <a:custGeom>
            <a:avLst/>
            <a:gdLst>
              <a:gd name="connsiteX0" fmla="*/ 3164619 w 3689405"/>
              <a:gd name="connsiteY0" fmla="*/ 0 h 4524292"/>
              <a:gd name="connsiteX1" fmla="*/ 3188473 w 3689405"/>
              <a:gd name="connsiteY1" fmla="*/ 71562 h 4524292"/>
              <a:gd name="connsiteX2" fmla="*/ 3204376 w 3689405"/>
              <a:gd name="connsiteY2" fmla="*/ 294198 h 4524292"/>
              <a:gd name="connsiteX3" fmla="*/ 3196424 w 3689405"/>
              <a:gd name="connsiteY3" fmla="*/ 588396 h 4524292"/>
              <a:gd name="connsiteX4" fmla="*/ 3164619 w 3689405"/>
              <a:gd name="connsiteY4" fmla="*/ 636104 h 4524292"/>
              <a:gd name="connsiteX5" fmla="*/ 3148717 w 3689405"/>
              <a:gd name="connsiteY5" fmla="*/ 683812 h 4524292"/>
              <a:gd name="connsiteX6" fmla="*/ 3140765 w 3689405"/>
              <a:gd name="connsiteY6" fmla="*/ 707666 h 4524292"/>
              <a:gd name="connsiteX7" fmla="*/ 3124863 w 3689405"/>
              <a:gd name="connsiteY7" fmla="*/ 763325 h 4524292"/>
              <a:gd name="connsiteX8" fmla="*/ 3069203 w 3689405"/>
              <a:gd name="connsiteY8" fmla="*/ 834887 h 4524292"/>
              <a:gd name="connsiteX9" fmla="*/ 3037398 w 3689405"/>
              <a:gd name="connsiteY9" fmla="*/ 882595 h 4524292"/>
              <a:gd name="connsiteX10" fmla="*/ 2997642 w 3689405"/>
              <a:gd name="connsiteY10" fmla="*/ 930302 h 4524292"/>
              <a:gd name="connsiteX11" fmla="*/ 2973788 w 3689405"/>
              <a:gd name="connsiteY11" fmla="*/ 954156 h 4524292"/>
              <a:gd name="connsiteX12" fmla="*/ 2941983 w 3689405"/>
              <a:gd name="connsiteY12" fmla="*/ 1009815 h 4524292"/>
              <a:gd name="connsiteX13" fmla="*/ 2918129 w 3689405"/>
              <a:gd name="connsiteY13" fmla="*/ 1033669 h 4524292"/>
              <a:gd name="connsiteX14" fmla="*/ 2902226 w 3689405"/>
              <a:gd name="connsiteY14" fmla="*/ 1057523 h 4524292"/>
              <a:gd name="connsiteX15" fmla="*/ 2894275 w 3689405"/>
              <a:gd name="connsiteY15" fmla="*/ 1081377 h 4524292"/>
              <a:gd name="connsiteX16" fmla="*/ 2870421 w 3689405"/>
              <a:gd name="connsiteY16" fmla="*/ 1168842 h 4524292"/>
              <a:gd name="connsiteX17" fmla="*/ 2854518 w 3689405"/>
              <a:gd name="connsiteY17" fmla="*/ 1192695 h 4524292"/>
              <a:gd name="connsiteX18" fmla="*/ 2830664 w 3689405"/>
              <a:gd name="connsiteY18" fmla="*/ 1208598 h 4524292"/>
              <a:gd name="connsiteX19" fmla="*/ 2790908 w 3689405"/>
              <a:gd name="connsiteY19" fmla="*/ 1256306 h 4524292"/>
              <a:gd name="connsiteX20" fmla="*/ 2735249 w 3689405"/>
              <a:gd name="connsiteY20" fmla="*/ 1319916 h 4524292"/>
              <a:gd name="connsiteX21" fmla="*/ 2719346 w 3689405"/>
              <a:gd name="connsiteY21" fmla="*/ 1343770 h 4524292"/>
              <a:gd name="connsiteX22" fmla="*/ 2711395 w 3689405"/>
              <a:gd name="connsiteY22" fmla="*/ 1367624 h 4524292"/>
              <a:gd name="connsiteX23" fmla="*/ 2759103 w 3689405"/>
              <a:gd name="connsiteY23" fmla="*/ 1375575 h 4524292"/>
              <a:gd name="connsiteX24" fmla="*/ 2782957 w 3689405"/>
              <a:gd name="connsiteY24" fmla="*/ 1439186 h 4524292"/>
              <a:gd name="connsiteX25" fmla="*/ 2806810 w 3689405"/>
              <a:gd name="connsiteY25" fmla="*/ 1455088 h 4524292"/>
              <a:gd name="connsiteX26" fmla="*/ 2846567 w 3689405"/>
              <a:gd name="connsiteY26" fmla="*/ 1510748 h 4524292"/>
              <a:gd name="connsiteX27" fmla="*/ 2822713 w 3689405"/>
              <a:gd name="connsiteY27" fmla="*/ 1518699 h 4524292"/>
              <a:gd name="connsiteX28" fmla="*/ 2790908 w 3689405"/>
              <a:gd name="connsiteY28" fmla="*/ 1566407 h 4524292"/>
              <a:gd name="connsiteX29" fmla="*/ 2790908 w 3689405"/>
              <a:gd name="connsiteY29" fmla="*/ 1677725 h 4524292"/>
              <a:gd name="connsiteX30" fmla="*/ 2838616 w 3689405"/>
              <a:gd name="connsiteY30" fmla="*/ 1709530 h 4524292"/>
              <a:gd name="connsiteX31" fmla="*/ 2886323 w 3689405"/>
              <a:gd name="connsiteY31" fmla="*/ 1725433 h 4524292"/>
              <a:gd name="connsiteX32" fmla="*/ 2941983 w 3689405"/>
              <a:gd name="connsiteY32" fmla="*/ 1765189 h 4524292"/>
              <a:gd name="connsiteX33" fmla="*/ 2965837 w 3689405"/>
              <a:gd name="connsiteY33" fmla="*/ 1773141 h 4524292"/>
              <a:gd name="connsiteX34" fmla="*/ 2981739 w 3689405"/>
              <a:gd name="connsiteY34" fmla="*/ 1796995 h 4524292"/>
              <a:gd name="connsiteX35" fmla="*/ 3013544 w 3689405"/>
              <a:gd name="connsiteY35" fmla="*/ 1844702 h 4524292"/>
              <a:gd name="connsiteX36" fmla="*/ 3061252 w 3689405"/>
              <a:gd name="connsiteY36" fmla="*/ 1860605 h 4524292"/>
              <a:gd name="connsiteX37" fmla="*/ 3085106 w 3689405"/>
              <a:gd name="connsiteY37" fmla="*/ 1868556 h 4524292"/>
              <a:gd name="connsiteX38" fmla="*/ 3093057 w 3689405"/>
              <a:gd name="connsiteY38" fmla="*/ 1963972 h 4524292"/>
              <a:gd name="connsiteX39" fmla="*/ 3077155 w 3689405"/>
              <a:gd name="connsiteY39" fmla="*/ 2011680 h 4524292"/>
              <a:gd name="connsiteX40" fmla="*/ 3069203 w 3689405"/>
              <a:gd name="connsiteY40" fmla="*/ 2035534 h 4524292"/>
              <a:gd name="connsiteX41" fmla="*/ 3116911 w 3689405"/>
              <a:gd name="connsiteY41" fmla="*/ 2051436 h 4524292"/>
              <a:gd name="connsiteX42" fmla="*/ 3180522 w 3689405"/>
              <a:gd name="connsiteY42" fmla="*/ 2107095 h 4524292"/>
              <a:gd name="connsiteX43" fmla="*/ 3204376 w 3689405"/>
              <a:gd name="connsiteY43" fmla="*/ 2115047 h 4524292"/>
              <a:gd name="connsiteX44" fmla="*/ 3252083 w 3689405"/>
              <a:gd name="connsiteY44" fmla="*/ 2138901 h 4524292"/>
              <a:gd name="connsiteX45" fmla="*/ 3283889 w 3689405"/>
              <a:gd name="connsiteY45" fmla="*/ 2146852 h 4524292"/>
              <a:gd name="connsiteX46" fmla="*/ 3331597 w 3689405"/>
              <a:gd name="connsiteY46" fmla="*/ 2178657 h 4524292"/>
              <a:gd name="connsiteX47" fmla="*/ 3355450 w 3689405"/>
              <a:gd name="connsiteY47" fmla="*/ 2194560 h 4524292"/>
              <a:gd name="connsiteX48" fmla="*/ 3395207 w 3689405"/>
              <a:gd name="connsiteY48" fmla="*/ 2234316 h 4524292"/>
              <a:gd name="connsiteX49" fmla="*/ 3466769 w 3689405"/>
              <a:gd name="connsiteY49" fmla="*/ 2289975 h 4524292"/>
              <a:gd name="connsiteX50" fmla="*/ 3490623 w 3689405"/>
              <a:gd name="connsiteY50" fmla="*/ 2297927 h 4524292"/>
              <a:gd name="connsiteX51" fmla="*/ 3538330 w 3689405"/>
              <a:gd name="connsiteY51" fmla="*/ 2329732 h 4524292"/>
              <a:gd name="connsiteX52" fmla="*/ 3562184 w 3689405"/>
              <a:gd name="connsiteY52" fmla="*/ 2345635 h 4524292"/>
              <a:gd name="connsiteX53" fmla="*/ 3586038 w 3689405"/>
              <a:gd name="connsiteY53" fmla="*/ 2361537 h 4524292"/>
              <a:gd name="connsiteX54" fmla="*/ 3617843 w 3689405"/>
              <a:gd name="connsiteY54" fmla="*/ 2385391 h 4524292"/>
              <a:gd name="connsiteX55" fmla="*/ 3633746 w 3689405"/>
              <a:gd name="connsiteY55" fmla="*/ 2425148 h 4524292"/>
              <a:gd name="connsiteX56" fmla="*/ 3657600 w 3689405"/>
              <a:gd name="connsiteY56" fmla="*/ 2433099 h 4524292"/>
              <a:gd name="connsiteX57" fmla="*/ 3681454 w 3689405"/>
              <a:gd name="connsiteY57" fmla="*/ 2449002 h 4524292"/>
              <a:gd name="connsiteX58" fmla="*/ 3657600 w 3689405"/>
              <a:gd name="connsiteY58" fmla="*/ 2536466 h 4524292"/>
              <a:gd name="connsiteX59" fmla="*/ 3625795 w 3689405"/>
              <a:gd name="connsiteY59" fmla="*/ 2584174 h 4524292"/>
              <a:gd name="connsiteX60" fmla="*/ 3609892 w 3689405"/>
              <a:gd name="connsiteY60" fmla="*/ 2631882 h 4524292"/>
              <a:gd name="connsiteX61" fmla="*/ 3601941 w 3689405"/>
              <a:gd name="connsiteY61" fmla="*/ 2655735 h 4524292"/>
              <a:gd name="connsiteX62" fmla="*/ 3593990 w 3689405"/>
              <a:gd name="connsiteY62" fmla="*/ 2719346 h 4524292"/>
              <a:gd name="connsiteX63" fmla="*/ 3586038 w 3689405"/>
              <a:gd name="connsiteY63" fmla="*/ 2751151 h 4524292"/>
              <a:gd name="connsiteX64" fmla="*/ 3593990 w 3689405"/>
              <a:gd name="connsiteY64" fmla="*/ 2854518 h 4524292"/>
              <a:gd name="connsiteX65" fmla="*/ 3609892 w 3689405"/>
              <a:gd name="connsiteY65" fmla="*/ 2878372 h 4524292"/>
              <a:gd name="connsiteX66" fmla="*/ 3633746 w 3689405"/>
              <a:gd name="connsiteY66" fmla="*/ 2886323 h 4524292"/>
              <a:gd name="connsiteX67" fmla="*/ 3673503 w 3689405"/>
              <a:gd name="connsiteY67" fmla="*/ 2941982 h 4524292"/>
              <a:gd name="connsiteX68" fmla="*/ 3689405 w 3689405"/>
              <a:gd name="connsiteY68" fmla="*/ 2989690 h 4524292"/>
              <a:gd name="connsiteX69" fmla="*/ 3665551 w 3689405"/>
              <a:gd name="connsiteY69" fmla="*/ 3077155 h 4524292"/>
              <a:gd name="connsiteX70" fmla="*/ 3657600 w 3689405"/>
              <a:gd name="connsiteY70" fmla="*/ 3101008 h 4524292"/>
              <a:gd name="connsiteX71" fmla="*/ 3649649 w 3689405"/>
              <a:gd name="connsiteY71" fmla="*/ 3148716 h 4524292"/>
              <a:gd name="connsiteX72" fmla="*/ 3625795 w 3689405"/>
              <a:gd name="connsiteY72" fmla="*/ 3156668 h 4524292"/>
              <a:gd name="connsiteX73" fmla="*/ 3593990 w 3689405"/>
              <a:gd name="connsiteY73" fmla="*/ 3172570 h 4524292"/>
              <a:gd name="connsiteX74" fmla="*/ 3562184 w 3689405"/>
              <a:gd name="connsiteY74" fmla="*/ 3212327 h 4524292"/>
              <a:gd name="connsiteX75" fmla="*/ 3554233 w 3689405"/>
              <a:gd name="connsiteY75" fmla="*/ 3236181 h 4524292"/>
              <a:gd name="connsiteX76" fmla="*/ 3514477 w 3689405"/>
              <a:gd name="connsiteY76" fmla="*/ 3275937 h 4524292"/>
              <a:gd name="connsiteX77" fmla="*/ 3498574 w 3689405"/>
              <a:gd name="connsiteY77" fmla="*/ 3299791 h 4524292"/>
              <a:gd name="connsiteX78" fmla="*/ 3450866 w 3689405"/>
              <a:gd name="connsiteY78" fmla="*/ 3315694 h 4524292"/>
              <a:gd name="connsiteX79" fmla="*/ 3403158 w 3689405"/>
              <a:gd name="connsiteY79" fmla="*/ 3355450 h 4524292"/>
              <a:gd name="connsiteX80" fmla="*/ 3355450 w 3689405"/>
              <a:gd name="connsiteY80" fmla="*/ 3411109 h 4524292"/>
              <a:gd name="connsiteX81" fmla="*/ 3323645 w 3689405"/>
              <a:gd name="connsiteY81" fmla="*/ 3458817 h 4524292"/>
              <a:gd name="connsiteX82" fmla="*/ 3307743 w 3689405"/>
              <a:gd name="connsiteY82" fmla="*/ 3506525 h 4524292"/>
              <a:gd name="connsiteX83" fmla="*/ 3267986 w 3689405"/>
              <a:gd name="connsiteY83" fmla="*/ 3554233 h 4524292"/>
              <a:gd name="connsiteX84" fmla="*/ 3260035 w 3689405"/>
              <a:gd name="connsiteY84" fmla="*/ 3578087 h 4524292"/>
              <a:gd name="connsiteX85" fmla="*/ 3212327 w 3689405"/>
              <a:gd name="connsiteY85" fmla="*/ 3593989 h 4524292"/>
              <a:gd name="connsiteX86" fmla="*/ 3124863 w 3689405"/>
              <a:gd name="connsiteY86" fmla="*/ 3609892 h 4524292"/>
              <a:gd name="connsiteX87" fmla="*/ 3077155 w 3689405"/>
              <a:gd name="connsiteY87" fmla="*/ 3601941 h 4524292"/>
              <a:gd name="connsiteX88" fmla="*/ 3029447 w 3689405"/>
              <a:gd name="connsiteY88" fmla="*/ 3570135 h 4524292"/>
              <a:gd name="connsiteX89" fmla="*/ 3005593 w 3689405"/>
              <a:gd name="connsiteY89" fmla="*/ 3562184 h 4524292"/>
              <a:gd name="connsiteX90" fmla="*/ 2981739 w 3689405"/>
              <a:gd name="connsiteY90" fmla="*/ 3570135 h 4524292"/>
              <a:gd name="connsiteX91" fmla="*/ 2949934 w 3689405"/>
              <a:gd name="connsiteY91" fmla="*/ 3578087 h 4524292"/>
              <a:gd name="connsiteX92" fmla="*/ 2934031 w 3689405"/>
              <a:gd name="connsiteY92" fmla="*/ 3601941 h 4524292"/>
              <a:gd name="connsiteX93" fmla="*/ 2926080 w 3689405"/>
              <a:gd name="connsiteY93" fmla="*/ 3689405 h 4524292"/>
              <a:gd name="connsiteX94" fmla="*/ 2902226 w 3689405"/>
              <a:gd name="connsiteY94" fmla="*/ 3697356 h 4524292"/>
              <a:gd name="connsiteX95" fmla="*/ 2782957 w 3689405"/>
              <a:gd name="connsiteY95" fmla="*/ 3721210 h 4524292"/>
              <a:gd name="connsiteX96" fmla="*/ 2727297 w 3689405"/>
              <a:gd name="connsiteY96" fmla="*/ 3713259 h 4524292"/>
              <a:gd name="connsiteX97" fmla="*/ 2703443 w 3689405"/>
              <a:gd name="connsiteY97" fmla="*/ 3705308 h 4524292"/>
              <a:gd name="connsiteX98" fmla="*/ 2584174 w 3689405"/>
              <a:gd name="connsiteY98" fmla="*/ 3697356 h 4524292"/>
              <a:gd name="connsiteX99" fmla="*/ 2528515 w 3689405"/>
              <a:gd name="connsiteY99" fmla="*/ 3633746 h 4524292"/>
              <a:gd name="connsiteX100" fmla="*/ 2480807 w 3689405"/>
              <a:gd name="connsiteY100" fmla="*/ 3617843 h 4524292"/>
              <a:gd name="connsiteX101" fmla="*/ 2456953 w 3689405"/>
              <a:gd name="connsiteY101" fmla="*/ 3609892 h 4524292"/>
              <a:gd name="connsiteX102" fmla="*/ 2401294 w 3689405"/>
              <a:gd name="connsiteY102" fmla="*/ 3562184 h 4524292"/>
              <a:gd name="connsiteX103" fmla="*/ 2377440 w 3689405"/>
              <a:gd name="connsiteY103" fmla="*/ 3546282 h 4524292"/>
              <a:gd name="connsiteX104" fmla="*/ 2274073 w 3689405"/>
              <a:gd name="connsiteY104" fmla="*/ 3530379 h 4524292"/>
              <a:gd name="connsiteX105" fmla="*/ 2234317 w 3689405"/>
              <a:gd name="connsiteY105" fmla="*/ 3498574 h 4524292"/>
              <a:gd name="connsiteX106" fmla="*/ 2210463 w 3689405"/>
              <a:gd name="connsiteY106" fmla="*/ 3474720 h 4524292"/>
              <a:gd name="connsiteX107" fmla="*/ 2162755 w 3689405"/>
              <a:gd name="connsiteY107" fmla="*/ 3458817 h 4524292"/>
              <a:gd name="connsiteX108" fmla="*/ 2138901 w 3689405"/>
              <a:gd name="connsiteY108" fmla="*/ 3450866 h 4524292"/>
              <a:gd name="connsiteX109" fmla="*/ 2115047 w 3689405"/>
              <a:gd name="connsiteY109" fmla="*/ 3434963 h 4524292"/>
              <a:gd name="connsiteX110" fmla="*/ 2083242 w 3689405"/>
              <a:gd name="connsiteY110" fmla="*/ 3482671 h 4524292"/>
              <a:gd name="connsiteX111" fmla="*/ 2075290 w 3689405"/>
              <a:gd name="connsiteY111" fmla="*/ 3506525 h 4524292"/>
              <a:gd name="connsiteX112" fmla="*/ 2051437 w 3689405"/>
              <a:gd name="connsiteY112" fmla="*/ 3514476 h 4524292"/>
              <a:gd name="connsiteX113" fmla="*/ 1995777 w 3689405"/>
              <a:gd name="connsiteY113" fmla="*/ 3578087 h 4524292"/>
              <a:gd name="connsiteX114" fmla="*/ 1971923 w 3689405"/>
              <a:gd name="connsiteY114" fmla="*/ 3601941 h 4524292"/>
              <a:gd name="connsiteX115" fmla="*/ 1908313 w 3689405"/>
              <a:gd name="connsiteY115" fmla="*/ 3609892 h 4524292"/>
              <a:gd name="connsiteX116" fmla="*/ 1876508 w 3689405"/>
              <a:gd name="connsiteY116" fmla="*/ 3681454 h 4524292"/>
              <a:gd name="connsiteX117" fmla="*/ 1868557 w 3689405"/>
              <a:gd name="connsiteY117" fmla="*/ 3705308 h 4524292"/>
              <a:gd name="connsiteX118" fmla="*/ 1860605 w 3689405"/>
              <a:gd name="connsiteY118" fmla="*/ 3729162 h 4524292"/>
              <a:gd name="connsiteX119" fmla="*/ 1868557 w 3689405"/>
              <a:gd name="connsiteY119" fmla="*/ 3753015 h 4524292"/>
              <a:gd name="connsiteX120" fmla="*/ 1860605 w 3689405"/>
              <a:gd name="connsiteY120" fmla="*/ 3776869 h 4524292"/>
              <a:gd name="connsiteX121" fmla="*/ 1828800 w 3689405"/>
              <a:gd name="connsiteY121" fmla="*/ 3768918 h 4524292"/>
              <a:gd name="connsiteX122" fmla="*/ 1781092 w 3689405"/>
              <a:gd name="connsiteY122" fmla="*/ 3760967 h 4524292"/>
              <a:gd name="connsiteX123" fmla="*/ 1733384 w 3689405"/>
              <a:gd name="connsiteY123" fmla="*/ 3745064 h 4524292"/>
              <a:gd name="connsiteX124" fmla="*/ 1709530 w 3689405"/>
              <a:gd name="connsiteY124" fmla="*/ 3737113 h 4524292"/>
              <a:gd name="connsiteX125" fmla="*/ 1614115 w 3689405"/>
              <a:gd name="connsiteY125" fmla="*/ 3673502 h 4524292"/>
              <a:gd name="connsiteX126" fmla="*/ 1590261 w 3689405"/>
              <a:gd name="connsiteY126" fmla="*/ 3657600 h 4524292"/>
              <a:gd name="connsiteX127" fmla="*/ 1566407 w 3689405"/>
              <a:gd name="connsiteY127" fmla="*/ 3641697 h 4524292"/>
              <a:gd name="connsiteX128" fmla="*/ 1558456 w 3689405"/>
              <a:gd name="connsiteY128" fmla="*/ 3617843 h 4524292"/>
              <a:gd name="connsiteX129" fmla="*/ 1494845 w 3689405"/>
              <a:gd name="connsiteY129" fmla="*/ 3562184 h 4524292"/>
              <a:gd name="connsiteX130" fmla="*/ 1447137 w 3689405"/>
              <a:gd name="connsiteY130" fmla="*/ 3546282 h 4524292"/>
              <a:gd name="connsiteX131" fmla="*/ 1423283 w 3689405"/>
              <a:gd name="connsiteY131" fmla="*/ 3530379 h 4524292"/>
              <a:gd name="connsiteX132" fmla="*/ 1391478 w 3689405"/>
              <a:gd name="connsiteY132" fmla="*/ 3482671 h 4524292"/>
              <a:gd name="connsiteX133" fmla="*/ 1343770 w 3689405"/>
              <a:gd name="connsiteY133" fmla="*/ 3490622 h 4524292"/>
              <a:gd name="connsiteX134" fmla="*/ 1319917 w 3689405"/>
              <a:gd name="connsiteY134" fmla="*/ 3538330 h 4524292"/>
              <a:gd name="connsiteX135" fmla="*/ 1280160 w 3689405"/>
              <a:gd name="connsiteY135" fmla="*/ 3578087 h 4524292"/>
              <a:gd name="connsiteX136" fmla="*/ 1248355 w 3689405"/>
              <a:gd name="connsiteY136" fmla="*/ 3625795 h 4524292"/>
              <a:gd name="connsiteX137" fmla="*/ 1240403 w 3689405"/>
              <a:gd name="connsiteY137" fmla="*/ 3649648 h 4524292"/>
              <a:gd name="connsiteX138" fmla="*/ 1208598 w 3689405"/>
              <a:gd name="connsiteY138" fmla="*/ 3697356 h 4524292"/>
              <a:gd name="connsiteX139" fmla="*/ 1192696 w 3689405"/>
              <a:gd name="connsiteY139" fmla="*/ 3721210 h 4524292"/>
              <a:gd name="connsiteX140" fmla="*/ 1152939 w 3689405"/>
              <a:gd name="connsiteY140" fmla="*/ 3768918 h 4524292"/>
              <a:gd name="connsiteX141" fmla="*/ 1137037 w 3689405"/>
              <a:gd name="connsiteY141" fmla="*/ 3832528 h 4524292"/>
              <a:gd name="connsiteX142" fmla="*/ 1121134 w 3689405"/>
              <a:gd name="connsiteY142" fmla="*/ 3880236 h 4524292"/>
              <a:gd name="connsiteX143" fmla="*/ 1113183 w 3689405"/>
              <a:gd name="connsiteY143" fmla="*/ 3904090 h 4524292"/>
              <a:gd name="connsiteX144" fmla="*/ 1105231 w 3689405"/>
              <a:gd name="connsiteY144" fmla="*/ 3927944 h 4524292"/>
              <a:gd name="connsiteX145" fmla="*/ 1097280 w 3689405"/>
              <a:gd name="connsiteY145" fmla="*/ 3959749 h 4524292"/>
              <a:gd name="connsiteX146" fmla="*/ 1081377 w 3689405"/>
              <a:gd name="connsiteY146" fmla="*/ 4007457 h 4524292"/>
              <a:gd name="connsiteX147" fmla="*/ 1073426 w 3689405"/>
              <a:gd name="connsiteY147" fmla="*/ 4031311 h 4524292"/>
              <a:gd name="connsiteX148" fmla="*/ 1049572 w 3689405"/>
              <a:gd name="connsiteY148" fmla="*/ 4102873 h 4524292"/>
              <a:gd name="connsiteX149" fmla="*/ 1041621 w 3689405"/>
              <a:gd name="connsiteY149" fmla="*/ 4126727 h 4524292"/>
              <a:gd name="connsiteX150" fmla="*/ 1025718 w 3689405"/>
              <a:gd name="connsiteY150" fmla="*/ 4150581 h 4524292"/>
              <a:gd name="connsiteX151" fmla="*/ 985962 w 3689405"/>
              <a:gd name="connsiteY151" fmla="*/ 4222142 h 4524292"/>
              <a:gd name="connsiteX152" fmla="*/ 970059 w 3689405"/>
              <a:gd name="connsiteY152" fmla="*/ 4253948 h 4524292"/>
              <a:gd name="connsiteX153" fmla="*/ 954157 w 3689405"/>
              <a:gd name="connsiteY153" fmla="*/ 4277802 h 4524292"/>
              <a:gd name="connsiteX154" fmla="*/ 946205 w 3689405"/>
              <a:gd name="connsiteY154" fmla="*/ 4301655 h 4524292"/>
              <a:gd name="connsiteX155" fmla="*/ 906449 w 3689405"/>
              <a:gd name="connsiteY155" fmla="*/ 4285753 h 4524292"/>
              <a:gd name="connsiteX156" fmla="*/ 858741 w 3689405"/>
              <a:gd name="connsiteY156" fmla="*/ 4238045 h 4524292"/>
              <a:gd name="connsiteX157" fmla="*/ 834887 w 3689405"/>
              <a:gd name="connsiteY157" fmla="*/ 4222142 h 4524292"/>
              <a:gd name="connsiteX158" fmla="*/ 795130 w 3689405"/>
              <a:gd name="connsiteY158" fmla="*/ 4190337 h 4524292"/>
              <a:gd name="connsiteX159" fmla="*/ 771277 w 3689405"/>
              <a:gd name="connsiteY159" fmla="*/ 4174435 h 4524292"/>
              <a:gd name="connsiteX160" fmla="*/ 723569 w 3689405"/>
              <a:gd name="connsiteY160" fmla="*/ 4158532 h 4524292"/>
              <a:gd name="connsiteX161" fmla="*/ 699715 w 3689405"/>
              <a:gd name="connsiteY161" fmla="*/ 4150581 h 4524292"/>
              <a:gd name="connsiteX162" fmla="*/ 675861 w 3689405"/>
              <a:gd name="connsiteY162" fmla="*/ 4134678 h 4524292"/>
              <a:gd name="connsiteX163" fmla="*/ 604299 w 3689405"/>
              <a:gd name="connsiteY163" fmla="*/ 4102873 h 4524292"/>
              <a:gd name="connsiteX164" fmla="*/ 588397 w 3689405"/>
              <a:gd name="connsiteY164" fmla="*/ 4079019 h 4524292"/>
              <a:gd name="connsiteX165" fmla="*/ 532737 w 3689405"/>
              <a:gd name="connsiteY165" fmla="*/ 4063116 h 4524292"/>
              <a:gd name="connsiteX166" fmla="*/ 485030 w 3689405"/>
              <a:gd name="connsiteY166" fmla="*/ 4047214 h 4524292"/>
              <a:gd name="connsiteX167" fmla="*/ 461176 w 3689405"/>
              <a:gd name="connsiteY167" fmla="*/ 4039262 h 4524292"/>
              <a:gd name="connsiteX168" fmla="*/ 421419 w 3689405"/>
              <a:gd name="connsiteY168" fmla="*/ 3999506 h 4524292"/>
              <a:gd name="connsiteX169" fmla="*/ 397565 w 3689405"/>
              <a:gd name="connsiteY169" fmla="*/ 4071068 h 4524292"/>
              <a:gd name="connsiteX170" fmla="*/ 365760 w 3689405"/>
              <a:gd name="connsiteY170" fmla="*/ 4118775 h 4524292"/>
              <a:gd name="connsiteX171" fmla="*/ 333955 w 3689405"/>
              <a:gd name="connsiteY171" fmla="*/ 4150581 h 4524292"/>
              <a:gd name="connsiteX172" fmla="*/ 326003 w 3689405"/>
              <a:gd name="connsiteY172" fmla="*/ 4174435 h 4524292"/>
              <a:gd name="connsiteX173" fmla="*/ 302150 w 3689405"/>
              <a:gd name="connsiteY173" fmla="*/ 4198288 h 4524292"/>
              <a:gd name="connsiteX174" fmla="*/ 238539 w 3689405"/>
              <a:gd name="connsiteY174" fmla="*/ 4269850 h 4524292"/>
              <a:gd name="connsiteX175" fmla="*/ 190831 w 3689405"/>
              <a:gd name="connsiteY175" fmla="*/ 4301655 h 4524292"/>
              <a:gd name="connsiteX176" fmla="*/ 166977 w 3689405"/>
              <a:gd name="connsiteY176" fmla="*/ 4309607 h 4524292"/>
              <a:gd name="connsiteX177" fmla="*/ 143123 w 3689405"/>
              <a:gd name="connsiteY177" fmla="*/ 4325509 h 4524292"/>
              <a:gd name="connsiteX178" fmla="*/ 87464 w 3689405"/>
              <a:gd name="connsiteY178" fmla="*/ 4365266 h 4524292"/>
              <a:gd name="connsiteX179" fmla="*/ 71562 w 3689405"/>
              <a:gd name="connsiteY179" fmla="*/ 4428876 h 4524292"/>
              <a:gd name="connsiteX180" fmla="*/ 55659 w 3689405"/>
              <a:gd name="connsiteY180" fmla="*/ 4476584 h 4524292"/>
              <a:gd name="connsiteX181" fmla="*/ 31805 w 3689405"/>
              <a:gd name="connsiteY181" fmla="*/ 4492487 h 4524292"/>
              <a:gd name="connsiteX182" fmla="*/ 0 w 3689405"/>
              <a:gd name="connsiteY182" fmla="*/ 4524292 h 452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3689405" h="4524292">
                <a:moveTo>
                  <a:pt x="3164619" y="0"/>
                </a:moveTo>
                <a:cubicBezTo>
                  <a:pt x="3172570" y="23854"/>
                  <a:pt x="3187468" y="46438"/>
                  <a:pt x="3188473" y="71562"/>
                </a:cubicBezTo>
                <a:cubicBezTo>
                  <a:pt x="3196759" y="278719"/>
                  <a:pt x="3175452" y="207434"/>
                  <a:pt x="3204376" y="294198"/>
                </a:cubicBezTo>
                <a:cubicBezTo>
                  <a:pt x="3201725" y="392264"/>
                  <a:pt x="3207755" y="490951"/>
                  <a:pt x="3196424" y="588396"/>
                </a:cubicBezTo>
                <a:cubicBezTo>
                  <a:pt x="3194216" y="607381"/>
                  <a:pt x="3164619" y="636104"/>
                  <a:pt x="3164619" y="636104"/>
                </a:cubicBezTo>
                <a:lnTo>
                  <a:pt x="3148717" y="683812"/>
                </a:lnTo>
                <a:cubicBezTo>
                  <a:pt x="3146067" y="691763"/>
                  <a:pt x="3142798" y="699535"/>
                  <a:pt x="3140765" y="707666"/>
                </a:cubicBezTo>
                <a:cubicBezTo>
                  <a:pt x="3138894" y="715151"/>
                  <a:pt x="3130047" y="753993"/>
                  <a:pt x="3124863" y="763325"/>
                </a:cubicBezTo>
                <a:cubicBezTo>
                  <a:pt x="3073725" y="855373"/>
                  <a:pt x="3114276" y="776936"/>
                  <a:pt x="3069203" y="834887"/>
                </a:cubicBezTo>
                <a:cubicBezTo>
                  <a:pt x="3057469" y="849974"/>
                  <a:pt x="3050913" y="869081"/>
                  <a:pt x="3037398" y="882595"/>
                </a:cubicBezTo>
                <a:cubicBezTo>
                  <a:pt x="2967717" y="952273"/>
                  <a:pt x="3052985" y="863890"/>
                  <a:pt x="2997642" y="930302"/>
                </a:cubicBezTo>
                <a:cubicBezTo>
                  <a:pt x="2990443" y="938941"/>
                  <a:pt x="2980987" y="945517"/>
                  <a:pt x="2973788" y="954156"/>
                </a:cubicBezTo>
                <a:cubicBezTo>
                  <a:pt x="2936223" y="999234"/>
                  <a:pt x="2980871" y="955371"/>
                  <a:pt x="2941983" y="1009815"/>
                </a:cubicBezTo>
                <a:cubicBezTo>
                  <a:pt x="2935447" y="1018965"/>
                  <a:pt x="2925328" y="1025030"/>
                  <a:pt x="2918129" y="1033669"/>
                </a:cubicBezTo>
                <a:cubicBezTo>
                  <a:pt x="2912011" y="1041010"/>
                  <a:pt x="2907527" y="1049572"/>
                  <a:pt x="2902226" y="1057523"/>
                </a:cubicBezTo>
                <a:cubicBezTo>
                  <a:pt x="2899576" y="1065474"/>
                  <a:pt x="2896308" y="1073246"/>
                  <a:pt x="2894275" y="1081377"/>
                </a:cubicBezTo>
                <a:cubicBezTo>
                  <a:pt x="2888302" y="1105269"/>
                  <a:pt x="2884064" y="1148379"/>
                  <a:pt x="2870421" y="1168842"/>
                </a:cubicBezTo>
                <a:cubicBezTo>
                  <a:pt x="2865120" y="1176793"/>
                  <a:pt x="2861275" y="1185938"/>
                  <a:pt x="2854518" y="1192695"/>
                </a:cubicBezTo>
                <a:cubicBezTo>
                  <a:pt x="2847761" y="1199452"/>
                  <a:pt x="2838615" y="1203297"/>
                  <a:pt x="2830664" y="1208598"/>
                </a:cubicBezTo>
                <a:cubicBezTo>
                  <a:pt x="2773847" y="1293827"/>
                  <a:pt x="2862325" y="1164484"/>
                  <a:pt x="2790908" y="1256306"/>
                </a:cubicBezTo>
                <a:cubicBezTo>
                  <a:pt x="2740958" y="1320528"/>
                  <a:pt x="2781428" y="1289131"/>
                  <a:pt x="2735249" y="1319916"/>
                </a:cubicBezTo>
                <a:cubicBezTo>
                  <a:pt x="2729948" y="1327867"/>
                  <a:pt x="2723620" y="1335223"/>
                  <a:pt x="2719346" y="1343770"/>
                </a:cubicBezTo>
                <a:cubicBezTo>
                  <a:pt x="2715598" y="1351267"/>
                  <a:pt x="2704850" y="1362388"/>
                  <a:pt x="2711395" y="1367624"/>
                </a:cubicBezTo>
                <a:cubicBezTo>
                  <a:pt x="2723984" y="1377695"/>
                  <a:pt x="2743200" y="1372925"/>
                  <a:pt x="2759103" y="1375575"/>
                </a:cubicBezTo>
                <a:cubicBezTo>
                  <a:pt x="2764792" y="1404022"/>
                  <a:pt x="2762482" y="1418711"/>
                  <a:pt x="2782957" y="1439186"/>
                </a:cubicBezTo>
                <a:cubicBezTo>
                  <a:pt x="2789714" y="1445943"/>
                  <a:pt x="2798859" y="1449787"/>
                  <a:pt x="2806810" y="1455088"/>
                </a:cubicBezTo>
                <a:cubicBezTo>
                  <a:pt x="2825364" y="1510747"/>
                  <a:pt x="2806810" y="1497495"/>
                  <a:pt x="2846567" y="1510748"/>
                </a:cubicBezTo>
                <a:cubicBezTo>
                  <a:pt x="2838616" y="1513398"/>
                  <a:pt x="2828640" y="1512772"/>
                  <a:pt x="2822713" y="1518699"/>
                </a:cubicBezTo>
                <a:cubicBezTo>
                  <a:pt x="2809198" y="1532214"/>
                  <a:pt x="2790908" y="1566407"/>
                  <a:pt x="2790908" y="1566407"/>
                </a:cubicBezTo>
                <a:cubicBezTo>
                  <a:pt x="2783789" y="1602001"/>
                  <a:pt x="2771627" y="1641918"/>
                  <a:pt x="2790908" y="1677725"/>
                </a:cubicBezTo>
                <a:cubicBezTo>
                  <a:pt x="2799969" y="1694553"/>
                  <a:pt x="2820484" y="1703486"/>
                  <a:pt x="2838616" y="1709530"/>
                </a:cubicBezTo>
                <a:lnTo>
                  <a:pt x="2886323" y="1725433"/>
                </a:lnTo>
                <a:cubicBezTo>
                  <a:pt x="2899576" y="1765190"/>
                  <a:pt x="2886323" y="1746636"/>
                  <a:pt x="2941983" y="1765189"/>
                </a:cubicBezTo>
                <a:lnTo>
                  <a:pt x="2965837" y="1773141"/>
                </a:lnTo>
                <a:cubicBezTo>
                  <a:pt x="2971138" y="1781092"/>
                  <a:pt x="2977975" y="1788211"/>
                  <a:pt x="2981739" y="1796995"/>
                </a:cubicBezTo>
                <a:cubicBezTo>
                  <a:pt x="2996636" y="1831756"/>
                  <a:pt x="2976550" y="1828260"/>
                  <a:pt x="3013544" y="1844702"/>
                </a:cubicBezTo>
                <a:cubicBezTo>
                  <a:pt x="3028862" y="1851510"/>
                  <a:pt x="3045349" y="1855304"/>
                  <a:pt x="3061252" y="1860605"/>
                </a:cubicBezTo>
                <a:lnTo>
                  <a:pt x="3085106" y="1868556"/>
                </a:lnTo>
                <a:cubicBezTo>
                  <a:pt x="3112116" y="1909070"/>
                  <a:pt x="3107606" y="1891225"/>
                  <a:pt x="3093057" y="1963972"/>
                </a:cubicBezTo>
                <a:cubicBezTo>
                  <a:pt x="3089770" y="1980409"/>
                  <a:pt x="3082456" y="1995777"/>
                  <a:pt x="3077155" y="2011680"/>
                </a:cubicBezTo>
                <a:lnTo>
                  <a:pt x="3069203" y="2035534"/>
                </a:lnTo>
                <a:cubicBezTo>
                  <a:pt x="3085106" y="2040835"/>
                  <a:pt x="3107613" y="2037489"/>
                  <a:pt x="3116911" y="2051436"/>
                </a:cubicBezTo>
                <a:cubicBezTo>
                  <a:pt x="3135465" y="2079266"/>
                  <a:pt x="3140764" y="2093841"/>
                  <a:pt x="3180522" y="2107095"/>
                </a:cubicBezTo>
                <a:cubicBezTo>
                  <a:pt x="3188473" y="2109746"/>
                  <a:pt x="3196717" y="2111643"/>
                  <a:pt x="3204376" y="2115047"/>
                </a:cubicBezTo>
                <a:cubicBezTo>
                  <a:pt x="3220623" y="2122268"/>
                  <a:pt x="3235575" y="2132298"/>
                  <a:pt x="3252083" y="2138901"/>
                </a:cubicBezTo>
                <a:cubicBezTo>
                  <a:pt x="3262230" y="2142960"/>
                  <a:pt x="3273287" y="2144202"/>
                  <a:pt x="3283889" y="2146852"/>
                </a:cubicBezTo>
                <a:lnTo>
                  <a:pt x="3331597" y="2178657"/>
                </a:lnTo>
                <a:lnTo>
                  <a:pt x="3355450" y="2194560"/>
                </a:lnTo>
                <a:cubicBezTo>
                  <a:pt x="3384606" y="2238294"/>
                  <a:pt x="3355449" y="2201185"/>
                  <a:pt x="3395207" y="2234316"/>
                </a:cubicBezTo>
                <a:cubicBezTo>
                  <a:pt x="3422652" y="2257186"/>
                  <a:pt x="3426572" y="2276575"/>
                  <a:pt x="3466769" y="2289975"/>
                </a:cubicBezTo>
                <a:cubicBezTo>
                  <a:pt x="3474720" y="2292626"/>
                  <a:pt x="3483296" y="2293857"/>
                  <a:pt x="3490623" y="2297927"/>
                </a:cubicBezTo>
                <a:cubicBezTo>
                  <a:pt x="3507330" y="2307209"/>
                  <a:pt x="3522428" y="2319130"/>
                  <a:pt x="3538330" y="2329732"/>
                </a:cubicBezTo>
                <a:lnTo>
                  <a:pt x="3562184" y="2345635"/>
                </a:lnTo>
                <a:cubicBezTo>
                  <a:pt x="3570135" y="2350936"/>
                  <a:pt x="3578393" y="2355803"/>
                  <a:pt x="3586038" y="2361537"/>
                </a:cubicBezTo>
                <a:lnTo>
                  <a:pt x="3617843" y="2385391"/>
                </a:lnTo>
                <a:cubicBezTo>
                  <a:pt x="3623144" y="2398643"/>
                  <a:pt x="3624608" y="2414183"/>
                  <a:pt x="3633746" y="2425148"/>
                </a:cubicBezTo>
                <a:cubicBezTo>
                  <a:pt x="3639112" y="2431587"/>
                  <a:pt x="3650103" y="2429351"/>
                  <a:pt x="3657600" y="2433099"/>
                </a:cubicBezTo>
                <a:cubicBezTo>
                  <a:pt x="3666147" y="2437373"/>
                  <a:pt x="3673503" y="2443701"/>
                  <a:pt x="3681454" y="2449002"/>
                </a:cubicBezTo>
                <a:cubicBezTo>
                  <a:pt x="3677186" y="2470340"/>
                  <a:pt x="3669130" y="2519170"/>
                  <a:pt x="3657600" y="2536466"/>
                </a:cubicBezTo>
                <a:cubicBezTo>
                  <a:pt x="3646998" y="2552369"/>
                  <a:pt x="3631839" y="2566042"/>
                  <a:pt x="3625795" y="2584174"/>
                </a:cubicBezTo>
                <a:lnTo>
                  <a:pt x="3609892" y="2631882"/>
                </a:lnTo>
                <a:lnTo>
                  <a:pt x="3601941" y="2655735"/>
                </a:lnTo>
                <a:cubicBezTo>
                  <a:pt x="3599291" y="2676939"/>
                  <a:pt x="3597503" y="2698268"/>
                  <a:pt x="3593990" y="2719346"/>
                </a:cubicBezTo>
                <a:cubicBezTo>
                  <a:pt x="3592193" y="2730125"/>
                  <a:pt x="3586038" y="2740223"/>
                  <a:pt x="3586038" y="2751151"/>
                </a:cubicBezTo>
                <a:cubicBezTo>
                  <a:pt x="3586038" y="2785708"/>
                  <a:pt x="3587621" y="2820552"/>
                  <a:pt x="3593990" y="2854518"/>
                </a:cubicBezTo>
                <a:cubicBezTo>
                  <a:pt x="3595751" y="2863911"/>
                  <a:pt x="3602430" y="2872402"/>
                  <a:pt x="3609892" y="2878372"/>
                </a:cubicBezTo>
                <a:cubicBezTo>
                  <a:pt x="3616437" y="2883608"/>
                  <a:pt x="3625795" y="2883673"/>
                  <a:pt x="3633746" y="2886323"/>
                </a:cubicBezTo>
                <a:cubicBezTo>
                  <a:pt x="3636949" y="2890594"/>
                  <a:pt x="3669276" y="2932470"/>
                  <a:pt x="3673503" y="2941982"/>
                </a:cubicBezTo>
                <a:cubicBezTo>
                  <a:pt x="3680311" y="2957300"/>
                  <a:pt x="3689405" y="2989690"/>
                  <a:pt x="3689405" y="2989690"/>
                </a:cubicBezTo>
                <a:cubicBezTo>
                  <a:pt x="3678167" y="3045885"/>
                  <a:pt x="3685728" y="3016625"/>
                  <a:pt x="3665551" y="3077155"/>
                </a:cubicBezTo>
                <a:lnTo>
                  <a:pt x="3657600" y="3101008"/>
                </a:lnTo>
                <a:cubicBezTo>
                  <a:pt x="3654950" y="3116911"/>
                  <a:pt x="3657648" y="3134718"/>
                  <a:pt x="3649649" y="3148716"/>
                </a:cubicBezTo>
                <a:cubicBezTo>
                  <a:pt x="3645491" y="3155993"/>
                  <a:pt x="3633499" y="3153366"/>
                  <a:pt x="3625795" y="3156668"/>
                </a:cubicBezTo>
                <a:cubicBezTo>
                  <a:pt x="3614900" y="3161337"/>
                  <a:pt x="3604592" y="3167269"/>
                  <a:pt x="3593990" y="3172570"/>
                </a:cubicBezTo>
                <a:cubicBezTo>
                  <a:pt x="3574002" y="3232530"/>
                  <a:pt x="3603290" y="3160944"/>
                  <a:pt x="3562184" y="3212327"/>
                </a:cubicBezTo>
                <a:cubicBezTo>
                  <a:pt x="3556948" y="3218872"/>
                  <a:pt x="3557981" y="3228684"/>
                  <a:pt x="3554233" y="3236181"/>
                </a:cubicBezTo>
                <a:cubicBezTo>
                  <a:pt x="3540981" y="3262685"/>
                  <a:pt x="3538330" y="3260035"/>
                  <a:pt x="3514477" y="3275937"/>
                </a:cubicBezTo>
                <a:cubicBezTo>
                  <a:pt x="3509176" y="3283888"/>
                  <a:pt x="3506678" y="3294726"/>
                  <a:pt x="3498574" y="3299791"/>
                </a:cubicBezTo>
                <a:cubicBezTo>
                  <a:pt x="3484359" y="3308675"/>
                  <a:pt x="3450866" y="3315694"/>
                  <a:pt x="3450866" y="3315694"/>
                </a:cubicBezTo>
                <a:cubicBezTo>
                  <a:pt x="3381176" y="3385384"/>
                  <a:pt x="3469579" y="3300100"/>
                  <a:pt x="3403158" y="3355450"/>
                </a:cubicBezTo>
                <a:cubicBezTo>
                  <a:pt x="3381009" y="3373907"/>
                  <a:pt x="3372998" y="3387712"/>
                  <a:pt x="3355450" y="3411109"/>
                </a:cubicBezTo>
                <a:cubicBezTo>
                  <a:pt x="3329146" y="3490025"/>
                  <a:pt x="3373278" y="3369475"/>
                  <a:pt x="3323645" y="3458817"/>
                </a:cubicBezTo>
                <a:cubicBezTo>
                  <a:pt x="3315504" y="3473470"/>
                  <a:pt x="3319596" y="3494672"/>
                  <a:pt x="3307743" y="3506525"/>
                </a:cubicBezTo>
                <a:cubicBezTo>
                  <a:pt x="3277132" y="3537136"/>
                  <a:pt x="3290127" y="3521023"/>
                  <a:pt x="3267986" y="3554233"/>
                </a:cubicBezTo>
                <a:cubicBezTo>
                  <a:pt x="3265336" y="3562184"/>
                  <a:pt x="3266855" y="3573215"/>
                  <a:pt x="3260035" y="3578087"/>
                </a:cubicBezTo>
                <a:cubicBezTo>
                  <a:pt x="3246394" y="3587830"/>
                  <a:pt x="3228764" y="3590701"/>
                  <a:pt x="3212327" y="3593989"/>
                </a:cubicBezTo>
                <a:cubicBezTo>
                  <a:pt x="3156761" y="3605103"/>
                  <a:pt x="3185901" y="3599719"/>
                  <a:pt x="3124863" y="3609892"/>
                </a:cubicBezTo>
                <a:cubicBezTo>
                  <a:pt x="3108960" y="3607242"/>
                  <a:pt x="3092037" y="3608142"/>
                  <a:pt x="3077155" y="3601941"/>
                </a:cubicBezTo>
                <a:cubicBezTo>
                  <a:pt x="3059512" y="3594590"/>
                  <a:pt x="3047579" y="3576179"/>
                  <a:pt x="3029447" y="3570135"/>
                </a:cubicBezTo>
                <a:lnTo>
                  <a:pt x="3005593" y="3562184"/>
                </a:lnTo>
                <a:cubicBezTo>
                  <a:pt x="2997642" y="3564834"/>
                  <a:pt x="2989798" y="3567832"/>
                  <a:pt x="2981739" y="3570135"/>
                </a:cubicBezTo>
                <a:cubicBezTo>
                  <a:pt x="2971231" y="3573137"/>
                  <a:pt x="2959027" y="3572025"/>
                  <a:pt x="2949934" y="3578087"/>
                </a:cubicBezTo>
                <a:cubicBezTo>
                  <a:pt x="2941983" y="3583388"/>
                  <a:pt x="2939332" y="3593990"/>
                  <a:pt x="2934031" y="3601941"/>
                </a:cubicBezTo>
                <a:cubicBezTo>
                  <a:pt x="2931381" y="3631096"/>
                  <a:pt x="2935338" y="3661632"/>
                  <a:pt x="2926080" y="3689405"/>
                </a:cubicBezTo>
                <a:cubicBezTo>
                  <a:pt x="2923430" y="3697356"/>
                  <a:pt x="2909723" y="3693608"/>
                  <a:pt x="2902226" y="3697356"/>
                </a:cubicBezTo>
                <a:cubicBezTo>
                  <a:pt x="2831652" y="3732643"/>
                  <a:pt x="2955240" y="3706853"/>
                  <a:pt x="2782957" y="3721210"/>
                </a:cubicBezTo>
                <a:cubicBezTo>
                  <a:pt x="2764404" y="3718560"/>
                  <a:pt x="2745675" y="3716934"/>
                  <a:pt x="2727297" y="3713259"/>
                </a:cubicBezTo>
                <a:cubicBezTo>
                  <a:pt x="2719078" y="3711615"/>
                  <a:pt x="2711773" y="3706234"/>
                  <a:pt x="2703443" y="3705308"/>
                </a:cubicBezTo>
                <a:cubicBezTo>
                  <a:pt x="2663842" y="3700908"/>
                  <a:pt x="2623930" y="3700007"/>
                  <a:pt x="2584174" y="3697356"/>
                </a:cubicBezTo>
                <a:cubicBezTo>
                  <a:pt x="2563806" y="3666804"/>
                  <a:pt x="2559903" y="3647696"/>
                  <a:pt x="2528515" y="3633746"/>
                </a:cubicBezTo>
                <a:cubicBezTo>
                  <a:pt x="2513197" y="3626938"/>
                  <a:pt x="2496710" y="3623144"/>
                  <a:pt x="2480807" y="3617843"/>
                </a:cubicBezTo>
                <a:lnTo>
                  <a:pt x="2456953" y="3609892"/>
                </a:lnTo>
                <a:cubicBezTo>
                  <a:pt x="2428058" y="3580997"/>
                  <a:pt x="2436993" y="3587683"/>
                  <a:pt x="2401294" y="3562184"/>
                </a:cubicBezTo>
                <a:cubicBezTo>
                  <a:pt x="2393518" y="3556630"/>
                  <a:pt x="2386388" y="3549637"/>
                  <a:pt x="2377440" y="3546282"/>
                </a:cubicBezTo>
                <a:cubicBezTo>
                  <a:pt x="2359222" y="3539450"/>
                  <a:pt x="2283908" y="3531608"/>
                  <a:pt x="2274073" y="3530379"/>
                </a:cubicBezTo>
                <a:cubicBezTo>
                  <a:pt x="2238506" y="3477029"/>
                  <a:pt x="2280404" y="3529299"/>
                  <a:pt x="2234317" y="3498574"/>
                </a:cubicBezTo>
                <a:cubicBezTo>
                  <a:pt x="2224961" y="3492336"/>
                  <a:pt x="2220293" y="3480181"/>
                  <a:pt x="2210463" y="3474720"/>
                </a:cubicBezTo>
                <a:cubicBezTo>
                  <a:pt x="2195810" y="3466579"/>
                  <a:pt x="2178658" y="3464118"/>
                  <a:pt x="2162755" y="3458817"/>
                </a:cubicBezTo>
                <a:lnTo>
                  <a:pt x="2138901" y="3450866"/>
                </a:lnTo>
                <a:cubicBezTo>
                  <a:pt x="2130950" y="3445565"/>
                  <a:pt x="2123344" y="3430222"/>
                  <a:pt x="2115047" y="3434963"/>
                </a:cubicBezTo>
                <a:cubicBezTo>
                  <a:pt x="2098453" y="3444445"/>
                  <a:pt x="2089286" y="3464539"/>
                  <a:pt x="2083242" y="3482671"/>
                </a:cubicBezTo>
                <a:cubicBezTo>
                  <a:pt x="2080591" y="3490622"/>
                  <a:pt x="2081217" y="3500598"/>
                  <a:pt x="2075290" y="3506525"/>
                </a:cubicBezTo>
                <a:cubicBezTo>
                  <a:pt x="2069364" y="3512451"/>
                  <a:pt x="2059388" y="3511826"/>
                  <a:pt x="2051437" y="3514476"/>
                </a:cubicBezTo>
                <a:cubicBezTo>
                  <a:pt x="1994451" y="3599953"/>
                  <a:pt x="2045473" y="3536673"/>
                  <a:pt x="1995777" y="3578087"/>
                </a:cubicBezTo>
                <a:cubicBezTo>
                  <a:pt x="1987138" y="3585286"/>
                  <a:pt x="1982491" y="3598098"/>
                  <a:pt x="1971923" y="3601941"/>
                </a:cubicBezTo>
                <a:cubicBezTo>
                  <a:pt x="1951841" y="3609243"/>
                  <a:pt x="1929516" y="3607242"/>
                  <a:pt x="1908313" y="3609892"/>
                </a:cubicBezTo>
                <a:cubicBezTo>
                  <a:pt x="1883112" y="3647693"/>
                  <a:pt x="1895432" y="3624680"/>
                  <a:pt x="1876508" y="3681454"/>
                </a:cubicBezTo>
                <a:lnTo>
                  <a:pt x="1868557" y="3705308"/>
                </a:lnTo>
                <a:lnTo>
                  <a:pt x="1860605" y="3729162"/>
                </a:lnTo>
                <a:cubicBezTo>
                  <a:pt x="1863256" y="3737113"/>
                  <a:pt x="1863321" y="3746470"/>
                  <a:pt x="1868557" y="3753015"/>
                </a:cubicBezTo>
                <a:cubicBezTo>
                  <a:pt x="1888691" y="3778183"/>
                  <a:pt x="1916331" y="3762938"/>
                  <a:pt x="1860605" y="3776869"/>
                </a:cubicBezTo>
                <a:cubicBezTo>
                  <a:pt x="1850003" y="3774219"/>
                  <a:pt x="1839516" y="3771061"/>
                  <a:pt x="1828800" y="3768918"/>
                </a:cubicBezTo>
                <a:cubicBezTo>
                  <a:pt x="1812991" y="3765756"/>
                  <a:pt x="1796733" y="3764877"/>
                  <a:pt x="1781092" y="3760967"/>
                </a:cubicBezTo>
                <a:cubicBezTo>
                  <a:pt x="1764830" y="3756901"/>
                  <a:pt x="1749287" y="3750365"/>
                  <a:pt x="1733384" y="3745064"/>
                </a:cubicBezTo>
                <a:lnTo>
                  <a:pt x="1709530" y="3737113"/>
                </a:lnTo>
                <a:lnTo>
                  <a:pt x="1614115" y="3673502"/>
                </a:lnTo>
                <a:lnTo>
                  <a:pt x="1590261" y="3657600"/>
                </a:lnTo>
                <a:lnTo>
                  <a:pt x="1566407" y="3641697"/>
                </a:lnTo>
                <a:cubicBezTo>
                  <a:pt x="1563757" y="3633746"/>
                  <a:pt x="1562204" y="3625340"/>
                  <a:pt x="1558456" y="3617843"/>
                </a:cubicBezTo>
                <a:cubicBezTo>
                  <a:pt x="1545469" y="3591869"/>
                  <a:pt x="1523469" y="3571725"/>
                  <a:pt x="1494845" y="3562184"/>
                </a:cubicBezTo>
                <a:lnTo>
                  <a:pt x="1447137" y="3546282"/>
                </a:lnTo>
                <a:cubicBezTo>
                  <a:pt x="1439186" y="3540981"/>
                  <a:pt x="1429576" y="3537571"/>
                  <a:pt x="1423283" y="3530379"/>
                </a:cubicBezTo>
                <a:cubicBezTo>
                  <a:pt x="1410697" y="3515995"/>
                  <a:pt x="1391478" y="3482671"/>
                  <a:pt x="1391478" y="3482671"/>
                </a:cubicBezTo>
                <a:cubicBezTo>
                  <a:pt x="1375575" y="3485321"/>
                  <a:pt x="1358190" y="3483412"/>
                  <a:pt x="1343770" y="3490622"/>
                </a:cubicBezTo>
                <a:cubicBezTo>
                  <a:pt x="1328579" y="3498218"/>
                  <a:pt x="1326189" y="3525786"/>
                  <a:pt x="1319917" y="3538330"/>
                </a:cubicBezTo>
                <a:cubicBezTo>
                  <a:pt x="1306665" y="3564834"/>
                  <a:pt x="1304013" y="3562185"/>
                  <a:pt x="1280160" y="3578087"/>
                </a:cubicBezTo>
                <a:cubicBezTo>
                  <a:pt x="1261256" y="3634801"/>
                  <a:pt x="1288060" y="3566240"/>
                  <a:pt x="1248355" y="3625795"/>
                </a:cubicBezTo>
                <a:cubicBezTo>
                  <a:pt x="1243706" y="3632768"/>
                  <a:pt x="1244473" y="3642322"/>
                  <a:pt x="1240403" y="3649648"/>
                </a:cubicBezTo>
                <a:cubicBezTo>
                  <a:pt x="1231121" y="3666355"/>
                  <a:pt x="1219200" y="3681453"/>
                  <a:pt x="1208598" y="3697356"/>
                </a:cubicBezTo>
                <a:cubicBezTo>
                  <a:pt x="1203297" y="3705307"/>
                  <a:pt x="1199453" y="3714453"/>
                  <a:pt x="1192696" y="3721210"/>
                </a:cubicBezTo>
                <a:cubicBezTo>
                  <a:pt x="1162085" y="3751821"/>
                  <a:pt x="1175080" y="3735708"/>
                  <a:pt x="1152939" y="3768918"/>
                </a:cubicBezTo>
                <a:cubicBezTo>
                  <a:pt x="1128809" y="3841310"/>
                  <a:pt x="1165828" y="3726963"/>
                  <a:pt x="1137037" y="3832528"/>
                </a:cubicBezTo>
                <a:cubicBezTo>
                  <a:pt x="1132626" y="3848700"/>
                  <a:pt x="1126435" y="3864333"/>
                  <a:pt x="1121134" y="3880236"/>
                </a:cubicBezTo>
                <a:lnTo>
                  <a:pt x="1113183" y="3904090"/>
                </a:lnTo>
                <a:cubicBezTo>
                  <a:pt x="1110532" y="3912041"/>
                  <a:pt x="1107264" y="3919813"/>
                  <a:pt x="1105231" y="3927944"/>
                </a:cubicBezTo>
                <a:cubicBezTo>
                  <a:pt x="1102581" y="3938546"/>
                  <a:pt x="1100420" y="3949282"/>
                  <a:pt x="1097280" y="3959749"/>
                </a:cubicBezTo>
                <a:cubicBezTo>
                  <a:pt x="1092463" y="3975805"/>
                  <a:pt x="1086678" y="3991554"/>
                  <a:pt x="1081377" y="4007457"/>
                </a:cubicBezTo>
                <a:lnTo>
                  <a:pt x="1073426" y="4031311"/>
                </a:lnTo>
                <a:lnTo>
                  <a:pt x="1049572" y="4102873"/>
                </a:lnTo>
                <a:cubicBezTo>
                  <a:pt x="1046922" y="4110824"/>
                  <a:pt x="1046270" y="4119753"/>
                  <a:pt x="1041621" y="4126727"/>
                </a:cubicBezTo>
                <a:lnTo>
                  <a:pt x="1025718" y="4150581"/>
                </a:lnTo>
                <a:cubicBezTo>
                  <a:pt x="1003731" y="4216545"/>
                  <a:pt x="1040642" y="4112783"/>
                  <a:pt x="985962" y="4222142"/>
                </a:cubicBezTo>
                <a:cubicBezTo>
                  <a:pt x="980661" y="4232744"/>
                  <a:pt x="975940" y="4243656"/>
                  <a:pt x="970059" y="4253948"/>
                </a:cubicBezTo>
                <a:cubicBezTo>
                  <a:pt x="965318" y="4262245"/>
                  <a:pt x="958431" y="4269255"/>
                  <a:pt x="954157" y="4277802"/>
                </a:cubicBezTo>
                <a:cubicBezTo>
                  <a:pt x="950409" y="4285298"/>
                  <a:pt x="948856" y="4293704"/>
                  <a:pt x="946205" y="4301655"/>
                </a:cubicBezTo>
                <a:cubicBezTo>
                  <a:pt x="932953" y="4296354"/>
                  <a:pt x="917992" y="4294148"/>
                  <a:pt x="906449" y="4285753"/>
                </a:cubicBezTo>
                <a:cubicBezTo>
                  <a:pt x="888261" y="4272525"/>
                  <a:pt x="877453" y="4250520"/>
                  <a:pt x="858741" y="4238045"/>
                </a:cubicBezTo>
                <a:lnTo>
                  <a:pt x="834887" y="4222142"/>
                </a:lnTo>
                <a:cubicBezTo>
                  <a:pt x="808079" y="4181930"/>
                  <a:pt x="833537" y="4209540"/>
                  <a:pt x="795130" y="4190337"/>
                </a:cubicBezTo>
                <a:cubicBezTo>
                  <a:pt x="786583" y="4186064"/>
                  <a:pt x="780009" y="4178316"/>
                  <a:pt x="771277" y="4174435"/>
                </a:cubicBezTo>
                <a:cubicBezTo>
                  <a:pt x="755959" y="4167627"/>
                  <a:pt x="739472" y="4163833"/>
                  <a:pt x="723569" y="4158532"/>
                </a:cubicBezTo>
                <a:lnTo>
                  <a:pt x="699715" y="4150581"/>
                </a:lnTo>
                <a:cubicBezTo>
                  <a:pt x="691764" y="4145280"/>
                  <a:pt x="684594" y="4138559"/>
                  <a:pt x="675861" y="4134678"/>
                </a:cubicBezTo>
                <a:cubicBezTo>
                  <a:pt x="590695" y="4096826"/>
                  <a:pt x="658287" y="4138863"/>
                  <a:pt x="604299" y="4102873"/>
                </a:cubicBezTo>
                <a:cubicBezTo>
                  <a:pt x="598998" y="4094922"/>
                  <a:pt x="595859" y="4084989"/>
                  <a:pt x="588397" y="4079019"/>
                </a:cubicBezTo>
                <a:cubicBezTo>
                  <a:pt x="583055" y="4074745"/>
                  <a:pt x="535019" y="4063801"/>
                  <a:pt x="532737" y="4063116"/>
                </a:cubicBezTo>
                <a:cubicBezTo>
                  <a:pt x="516681" y="4058299"/>
                  <a:pt x="500932" y="4052515"/>
                  <a:pt x="485030" y="4047214"/>
                </a:cubicBezTo>
                <a:lnTo>
                  <a:pt x="461176" y="4039262"/>
                </a:lnTo>
                <a:cubicBezTo>
                  <a:pt x="460254" y="4037879"/>
                  <a:pt x="432943" y="3990287"/>
                  <a:pt x="421419" y="3999506"/>
                </a:cubicBezTo>
                <a:cubicBezTo>
                  <a:pt x="404387" y="4013132"/>
                  <a:pt x="410058" y="4052328"/>
                  <a:pt x="397565" y="4071068"/>
                </a:cubicBezTo>
                <a:lnTo>
                  <a:pt x="365760" y="4118775"/>
                </a:lnTo>
                <a:cubicBezTo>
                  <a:pt x="344558" y="4182383"/>
                  <a:pt x="376361" y="4108175"/>
                  <a:pt x="333955" y="4150581"/>
                </a:cubicBezTo>
                <a:cubicBezTo>
                  <a:pt x="328028" y="4156508"/>
                  <a:pt x="330652" y="4167461"/>
                  <a:pt x="326003" y="4174435"/>
                </a:cubicBezTo>
                <a:cubicBezTo>
                  <a:pt x="319766" y="4183791"/>
                  <a:pt x="309349" y="4189650"/>
                  <a:pt x="302150" y="4198288"/>
                </a:cubicBezTo>
                <a:cubicBezTo>
                  <a:pt x="272275" y="4234137"/>
                  <a:pt x="296526" y="4231192"/>
                  <a:pt x="238539" y="4269850"/>
                </a:cubicBezTo>
                <a:cubicBezTo>
                  <a:pt x="222636" y="4280452"/>
                  <a:pt x="208963" y="4295611"/>
                  <a:pt x="190831" y="4301655"/>
                </a:cubicBezTo>
                <a:cubicBezTo>
                  <a:pt x="182880" y="4304306"/>
                  <a:pt x="174474" y="4305859"/>
                  <a:pt x="166977" y="4309607"/>
                </a:cubicBezTo>
                <a:cubicBezTo>
                  <a:pt x="158430" y="4313881"/>
                  <a:pt x="150899" y="4319955"/>
                  <a:pt x="143123" y="4325509"/>
                </a:cubicBezTo>
                <a:cubicBezTo>
                  <a:pt x="74059" y="4374840"/>
                  <a:pt x="143700" y="4327775"/>
                  <a:pt x="87464" y="4365266"/>
                </a:cubicBezTo>
                <a:cubicBezTo>
                  <a:pt x="63334" y="4437658"/>
                  <a:pt x="100353" y="4323311"/>
                  <a:pt x="71562" y="4428876"/>
                </a:cubicBezTo>
                <a:cubicBezTo>
                  <a:pt x="67151" y="4445048"/>
                  <a:pt x="69607" y="4467285"/>
                  <a:pt x="55659" y="4476584"/>
                </a:cubicBezTo>
                <a:lnTo>
                  <a:pt x="31805" y="4492487"/>
                </a:lnTo>
                <a:cubicBezTo>
                  <a:pt x="12616" y="4521272"/>
                  <a:pt x="24450" y="4512068"/>
                  <a:pt x="0" y="4524292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7" y="1047751"/>
            <a:ext cx="2316492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>
                <a:solidFill>
                  <a:schemeClr val="bg1"/>
                </a:solidFill>
              </a:rPr>
              <a:t>A</a:t>
            </a:r>
            <a:r>
              <a:rPr lang="fr-FR" sz="4400" dirty="0" smtClean="0">
                <a:solidFill>
                  <a:schemeClr val="bg1"/>
                </a:solidFill>
              </a:rPr>
              <a:t> </a:t>
            </a:r>
            <a:r>
              <a:rPr lang="pt-PT" sz="4400" dirty="0" smtClean="0">
                <a:solidFill>
                  <a:schemeClr val="bg1"/>
                </a:solidFill>
              </a:rPr>
              <a:t>maior</a:t>
            </a:r>
            <a:r>
              <a:rPr lang="fr-FR" sz="4400" dirty="0" smtClean="0">
                <a:solidFill>
                  <a:schemeClr val="bg1"/>
                </a:solidFill>
              </a:rPr>
              <a:t> </a:t>
            </a:r>
            <a:r>
              <a:rPr lang="pt-PT" sz="4400" dirty="0" smtClean="0">
                <a:solidFill>
                  <a:schemeClr val="bg1"/>
                </a:solidFill>
              </a:rPr>
              <a:t>maquina</a:t>
            </a:r>
            <a:r>
              <a:rPr lang="fr-FR" sz="4400" dirty="0" smtClean="0">
                <a:solidFill>
                  <a:schemeClr val="bg1"/>
                </a:solidFill>
              </a:rPr>
              <a:t> do </a:t>
            </a:r>
            <a:r>
              <a:rPr lang="pt-PT" sz="4400" dirty="0" smtClean="0">
                <a:solidFill>
                  <a:schemeClr val="bg1"/>
                </a:solidFill>
              </a:rPr>
              <a:t>planeta</a:t>
            </a:r>
            <a:endParaRPr lang="pt-PT" sz="4400" dirty="0">
              <a:solidFill>
                <a:schemeClr val="bg1"/>
              </a:solidFill>
            </a:endParaRPr>
          </a:p>
        </p:txBody>
      </p:sp>
      <p:sp>
        <p:nvSpPr>
          <p:cNvPr id="2" name="Right Triangle 1"/>
          <p:cNvSpPr/>
          <p:nvPr/>
        </p:nvSpPr>
        <p:spPr>
          <a:xfrm rot="16918249" flipH="1">
            <a:off x="3879458" y="4596333"/>
            <a:ext cx="319612" cy="933733"/>
          </a:xfrm>
          <a:custGeom>
            <a:avLst/>
            <a:gdLst>
              <a:gd name="connsiteX0" fmla="*/ 0 w 401718"/>
              <a:gd name="connsiteY0" fmla="*/ 924321 h 924321"/>
              <a:gd name="connsiteX1" fmla="*/ 0 w 401718"/>
              <a:gd name="connsiteY1" fmla="*/ 0 h 924321"/>
              <a:gd name="connsiteX2" fmla="*/ 401718 w 401718"/>
              <a:gd name="connsiteY2" fmla="*/ 924321 h 924321"/>
              <a:gd name="connsiteX3" fmla="*/ 0 w 401718"/>
              <a:gd name="connsiteY3" fmla="*/ 924321 h 924321"/>
              <a:gd name="connsiteX0" fmla="*/ 0 w 401718"/>
              <a:gd name="connsiteY0" fmla="*/ 924321 h 924321"/>
              <a:gd name="connsiteX1" fmla="*/ 0 w 401718"/>
              <a:gd name="connsiteY1" fmla="*/ 0 h 924321"/>
              <a:gd name="connsiteX2" fmla="*/ 322181 w 401718"/>
              <a:gd name="connsiteY2" fmla="*/ 760128 h 924321"/>
              <a:gd name="connsiteX3" fmla="*/ 401718 w 401718"/>
              <a:gd name="connsiteY3" fmla="*/ 924321 h 924321"/>
              <a:gd name="connsiteX4" fmla="*/ 0 w 401718"/>
              <a:gd name="connsiteY4" fmla="*/ 924321 h 924321"/>
              <a:gd name="connsiteX0" fmla="*/ 0 w 322181"/>
              <a:gd name="connsiteY0" fmla="*/ 924321 h 933733"/>
              <a:gd name="connsiteX1" fmla="*/ 0 w 322181"/>
              <a:gd name="connsiteY1" fmla="*/ 0 h 933733"/>
              <a:gd name="connsiteX2" fmla="*/ 322181 w 322181"/>
              <a:gd name="connsiteY2" fmla="*/ 760128 h 933733"/>
              <a:gd name="connsiteX3" fmla="*/ 294566 w 322181"/>
              <a:gd name="connsiteY3" fmla="*/ 933733 h 933733"/>
              <a:gd name="connsiteX4" fmla="*/ 0 w 322181"/>
              <a:gd name="connsiteY4" fmla="*/ 924321 h 933733"/>
              <a:gd name="connsiteX0" fmla="*/ 0 w 322181"/>
              <a:gd name="connsiteY0" fmla="*/ 924321 h 933733"/>
              <a:gd name="connsiteX1" fmla="*/ 0 w 322181"/>
              <a:gd name="connsiteY1" fmla="*/ 0 h 933733"/>
              <a:gd name="connsiteX2" fmla="*/ 322181 w 322181"/>
              <a:gd name="connsiteY2" fmla="*/ 760128 h 933733"/>
              <a:gd name="connsiteX3" fmla="*/ 294566 w 322181"/>
              <a:gd name="connsiteY3" fmla="*/ 933733 h 933733"/>
              <a:gd name="connsiteX4" fmla="*/ 0 w 322181"/>
              <a:gd name="connsiteY4" fmla="*/ 924321 h 933733"/>
              <a:gd name="connsiteX0" fmla="*/ 0 w 305977"/>
              <a:gd name="connsiteY0" fmla="*/ 924321 h 933733"/>
              <a:gd name="connsiteX1" fmla="*/ 0 w 305977"/>
              <a:gd name="connsiteY1" fmla="*/ 0 h 933733"/>
              <a:gd name="connsiteX2" fmla="*/ 294732 w 305977"/>
              <a:gd name="connsiteY2" fmla="*/ 710493 h 933733"/>
              <a:gd name="connsiteX3" fmla="*/ 294566 w 305977"/>
              <a:gd name="connsiteY3" fmla="*/ 933733 h 933733"/>
              <a:gd name="connsiteX4" fmla="*/ 0 w 305977"/>
              <a:gd name="connsiteY4" fmla="*/ 924321 h 933733"/>
              <a:gd name="connsiteX0" fmla="*/ 0 w 313026"/>
              <a:gd name="connsiteY0" fmla="*/ 924321 h 933733"/>
              <a:gd name="connsiteX1" fmla="*/ 0 w 313026"/>
              <a:gd name="connsiteY1" fmla="*/ 0 h 933733"/>
              <a:gd name="connsiteX2" fmla="*/ 313026 w 313026"/>
              <a:gd name="connsiteY2" fmla="*/ 679320 h 933733"/>
              <a:gd name="connsiteX3" fmla="*/ 294566 w 313026"/>
              <a:gd name="connsiteY3" fmla="*/ 933733 h 933733"/>
              <a:gd name="connsiteX4" fmla="*/ 0 w 313026"/>
              <a:gd name="connsiteY4" fmla="*/ 924321 h 933733"/>
              <a:gd name="connsiteX0" fmla="*/ 0 w 319612"/>
              <a:gd name="connsiteY0" fmla="*/ 924321 h 933733"/>
              <a:gd name="connsiteX1" fmla="*/ 0 w 319612"/>
              <a:gd name="connsiteY1" fmla="*/ 0 h 933733"/>
              <a:gd name="connsiteX2" fmla="*/ 313026 w 319612"/>
              <a:gd name="connsiteY2" fmla="*/ 679320 h 933733"/>
              <a:gd name="connsiteX3" fmla="*/ 294566 w 319612"/>
              <a:gd name="connsiteY3" fmla="*/ 933733 h 933733"/>
              <a:gd name="connsiteX4" fmla="*/ 0 w 319612"/>
              <a:gd name="connsiteY4" fmla="*/ 924321 h 93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12" h="933733">
                <a:moveTo>
                  <a:pt x="0" y="924321"/>
                </a:moveTo>
                <a:lnTo>
                  <a:pt x="0" y="0"/>
                </a:lnTo>
                <a:lnTo>
                  <a:pt x="313026" y="679320"/>
                </a:lnTo>
                <a:cubicBezTo>
                  <a:pt x="323477" y="782250"/>
                  <a:pt x="324267" y="848079"/>
                  <a:pt x="294566" y="933733"/>
                </a:cubicBezTo>
                <a:lnTo>
                  <a:pt x="0" y="924321"/>
                </a:lnTo>
                <a:close/>
              </a:path>
            </a:pathLst>
          </a:custGeom>
          <a:solidFill>
            <a:srgbClr val="C00000">
              <a:alpha val="3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093634" y="3287182"/>
            <a:ext cx="469899" cy="660402"/>
          </a:xfrm>
          <a:custGeom>
            <a:avLst/>
            <a:gdLst>
              <a:gd name="connsiteX0" fmla="*/ 0 w 452967"/>
              <a:gd name="connsiteY0" fmla="*/ 0 h 622300"/>
              <a:gd name="connsiteX1" fmla="*/ 452967 w 452967"/>
              <a:gd name="connsiteY1" fmla="*/ 0 h 622300"/>
              <a:gd name="connsiteX2" fmla="*/ 452967 w 452967"/>
              <a:gd name="connsiteY2" fmla="*/ 622300 h 622300"/>
              <a:gd name="connsiteX3" fmla="*/ 0 w 452967"/>
              <a:gd name="connsiteY3" fmla="*/ 622300 h 622300"/>
              <a:gd name="connsiteX4" fmla="*/ 0 w 452967"/>
              <a:gd name="connsiteY4" fmla="*/ 0 h 622300"/>
              <a:gd name="connsiteX0" fmla="*/ 0 w 452967"/>
              <a:gd name="connsiteY0" fmla="*/ 4234 h 626534"/>
              <a:gd name="connsiteX1" fmla="*/ 127000 w 452967"/>
              <a:gd name="connsiteY1" fmla="*/ 0 h 626534"/>
              <a:gd name="connsiteX2" fmla="*/ 452967 w 452967"/>
              <a:gd name="connsiteY2" fmla="*/ 4234 h 626534"/>
              <a:gd name="connsiteX3" fmla="*/ 452967 w 452967"/>
              <a:gd name="connsiteY3" fmla="*/ 626534 h 626534"/>
              <a:gd name="connsiteX4" fmla="*/ 0 w 452967"/>
              <a:gd name="connsiteY4" fmla="*/ 626534 h 626534"/>
              <a:gd name="connsiteX5" fmla="*/ 0 w 452967"/>
              <a:gd name="connsiteY5" fmla="*/ 4234 h 626534"/>
              <a:gd name="connsiteX0" fmla="*/ 0 w 452967"/>
              <a:gd name="connsiteY0" fmla="*/ 36867 h 659167"/>
              <a:gd name="connsiteX1" fmla="*/ 329150 w 452967"/>
              <a:gd name="connsiteY1" fmla="*/ 0 h 659167"/>
              <a:gd name="connsiteX2" fmla="*/ 452967 w 452967"/>
              <a:gd name="connsiteY2" fmla="*/ 36867 h 659167"/>
              <a:gd name="connsiteX3" fmla="*/ 452967 w 452967"/>
              <a:gd name="connsiteY3" fmla="*/ 659167 h 659167"/>
              <a:gd name="connsiteX4" fmla="*/ 0 w 452967"/>
              <a:gd name="connsiteY4" fmla="*/ 659167 h 659167"/>
              <a:gd name="connsiteX5" fmla="*/ 0 w 452967"/>
              <a:gd name="connsiteY5" fmla="*/ 36867 h 659167"/>
              <a:gd name="connsiteX0" fmla="*/ 0 w 452967"/>
              <a:gd name="connsiteY0" fmla="*/ 36867 h 659167"/>
              <a:gd name="connsiteX1" fmla="*/ 329150 w 452967"/>
              <a:gd name="connsiteY1" fmla="*/ 0 h 659167"/>
              <a:gd name="connsiteX2" fmla="*/ 430506 w 452967"/>
              <a:gd name="connsiteY2" fmla="*/ 141290 h 659167"/>
              <a:gd name="connsiteX3" fmla="*/ 452967 w 452967"/>
              <a:gd name="connsiteY3" fmla="*/ 659167 h 659167"/>
              <a:gd name="connsiteX4" fmla="*/ 0 w 452967"/>
              <a:gd name="connsiteY4" fmla="*/ 659167 h 659167"/>
              <a:gd name="connsiteX5" fmla="*/ 0 w 452967"/>
              <a:gd name="connsiteY5" fmla="*/ 36867 h 659167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449223 w 452967"/>
              <a:gd name="connsiteY5" fmla="*/ 0 h 974726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239586 w 452967"/>
              <a:gd name="connsiteY5" fmla="*/ 472193 h 974726"/>
              <a:gd name="connsiteX6" fmla="*/ 449223 w 452967"/>
              <a:gd name="connsiteY6" fmla="*/ 0 h 974726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104819 w 452967"/>
              <a:gd name="connsiteY5" fmla="*/ 765882 h 974726"/>
              <a:gd name="connsiteX6" fmla="*/ 239586 w 452967"/>
              <a:gd name="connsiteY6" fmla="*/ 472193 h 974726"/>
              <a:gd name="connsiteX7" fmla="*/ 449223 w 452967"/>
              <a:gd name="connsiteY7" fmla="*/ 0 h 974726"/>
              <a:gd name="connsiteX0" fmla="*/ 449223 w 452967"/>
              <a:gd name="connsiteY0" fmla="*/ 69500 h 1044226"/>
              <a:gd name="connsiteX1" fmla="*/ 329150 w 452967"/>
              <a:gd name="connsiteY1" fmla="*/ 385059 h 1044226"/>
              <a:gd name="connsiteX2" fmla="*/ 430506 w 452967"/>
              <a:gd name="connsiteY2" fmla="*/ 526349 h 1044226"/>
              <a:gd name="connsiteX3" fmla="*/ 452967 w 452967"/>
              <a:gd name="connsiteY3" fmla="*/ 1044226 h 1044226"/>
              <a:gd name="connsiteX4" fmla="*/ 0 w 452967"/>
              <a:gd name="connsiteY4" fmla="*/ 1044226 h 1044226"/>
              <a:gd name="connsiteX5" fmla="*/ 104819 w 452967"/>
              <a:gd name="connsiteY5" fmla="*/ 835382 h 1044226"/>
              <a:gd name="connsiteX6" fmla="*/ 415532 w 452967"/>
              <a:gd name="connsiteY6" fmla="*/ 0 h 1044226"/>
              <a:gd name="connsiteX7" fmla="*/ 449223 w 452967"/>
              <a:gd name="connsiteY7" fmla="*/ 69500 h 1044226"/>
              <a:gd name="connsiteX0" fmla="*/ 344404 w 348148"/>
              <a:gd name="connsiteY0" fmla="*/ 69500 h 1220439"/>
              <a:gd name="connsiteX1" fmla="*/ 224331 w 348148"/>
              <a:gd name="connsiteY1" fmla="*/ 385059 h 1220439"/>
              <a:gd name="connsiteX2" fmla="*/ 325687 w 348148"/>
              <a:gd name="connsiteY2" fmla="*/ 526349 h 1220439"/>
              <a:gd name="connsiteX3" fmla="*/ 348148 w 348148"/>
              <a:gd name="connsiteY3" fmla="*/ 1044226 h 1220439"/>
              <a:gd name="connsiteX4" fmla="*/ 194662 w 348148"/>
              <a:gd name="connsiteY4" fmla="*/ 1220439 h 1220439"/>
              <a:gd name="connsiteX5" fmla="*/ 0 w 348148"/>
              <a:gd name="connsiteY5" fmla="*/ 835382 h 1220439"/>
              <a:gd name="connsiteX6" fmla="*/ 310713 w 348148"/>
              <a:gd name="connsiteY6" fmla="*/ 0 h 1220439"/>
              <a:gd name="connsiteX7" fmla="*/ 344404 w 348148"/>
              <a:gd name="connsiteY7" fmla="*/ 69500 h 1220439"/>
              <a:gd name="connsiteX0" fmla="*/ 415531 w 419275"/>
              <a:gd name="connsiteY0" fmla="*/ 69500 h 1220439"/>
              <a:gd name="connsiteX1" fmla="*/ 295458 w 419275"/>
              <a:gd name="connsiteY1" fmla="*/ 385059 h 1220439"/>
              <a:gd name="connsiteX2" fmla="*/ 396814 w 419275"/>
              <a:gd name="connsiteY2" fmla="*/ 526349 h 1220439"/>
              <a:gd name="connsiteX3" fmla="*/ 419275 w 419275"/>
              <a:gd name="connsiteY3" fmla="*/ 1044226 h 1220439"/>
              <a:gd name="connsiteX4" fmla="*/ 265789 w 419275"/>
              <a:gd name="connsiteY4" fmla="*/ 1220439 h 1220439"/>
              <a:gd name="connsiteX5" fmla="*/ 0 w 419275"/>
              <a:gd name="connsiteY5" fmla="*/ 881066 h 1220439"/>
              <a:gd name="connsiteX6" fmla="*/ 381840 w 419275"/>
              <a:gd name="connsiteY6" fmla="*/ 0 h 1220439"/>
              <a:gd name="connsiteX7" fmla="*/ 415531 w 419275"/>
              <a:gd name="connsiteY7" fmla="*/ 69500 h 1220439"/>
              <a:gd name="connsiteX0" fmla="*/ 415531 w 415531"/>
              <a:gd name="connsiteY0" fmla="*/ 69500 h 1220439"/>
              <a:gd name="connsiteX1" fmla="*/ 295458 w 415531"/>
              <a:gd name="connsiteY1" fmla="*/ 385059 h 1220439"/>
              <a:gd name="connsiteX2" fmla="*/ 396814 w 415531"/>
              <a:gd name="connsiteY2" fmla="*/ 526349 h 1220439"/>
              <a:gd name="connsiteX3" fmla="*/ 160971 w 415531"/>
              <a:gd name="connsiteY3" fmla="*/ 711379 h 1220439"/>
              <a:gd name="connsiteX4" fmla="*/ 265789 w 415531"/>
              <a:gd name="connsiteY4" fmla="*/ 1220439 h 1220439"/>
              <a:gd name="connsiteX5" fmla="*/ 0 w 415531"/>
              <a:gd name="connsiteY5" fmla="*/ 881066 h 1220439"/>
              <a:gd name="connsiteX6" fmla="*/ 381840 w 415531"/>
              <a:gd name="connsiteY6" fmla="*/ 0 h 1220439"/>
              <a:gd name="connsiteX7" fmla="*/ 415531 w 415531"/>
              <a:gd name="connsiteY7" fmla="*/ 69500 h 1220439"/>
              <a:gd name="connsiteX0" fmla="*/ 415531 w 415531"/>
              <a:gd name="connsiteY0" fmla="*/ 69500 h 1220439"/>
              <a:gd name="connsiteX1" fmla="*/ 295458 w 415531"/>
              <a:gd name="connsiteY1" fmla="*/ 385059 h 1220439"/>
              <a:gd name="connsiteX2" fmla="*/ 396814 w 415531"/>
              <a:gd name="connsiteY2" fmla="*/ 526349 h 1220439"/>
              <a:gd name="connsiteX3" fmla="*/ 404300 w 415531"/>
              <a:gd name="connsiteY3" fmla="*/ 685274 h 1220439"/>
              <a:gd name="connsiteX4" fmla="*/ 265789 w 415531"/>
              <a:gd name="connsiteY4" fmla="*/ 1220439 h 1220439"/>
              <a:gd name="connsiteX5" fmla="*/ 0 w 415531"/>
              <a:gd name="connsiteY5" fmla="*/ 881066 h 1220439"/>
              <a:gd name="connsiteX6" fmla="*/ 381840 w 415531"/>
              <a:gd name="connsiteY6" fmla="*/ 0 h 1220439"/>
              <a:gd name="connsiteX7" fmla="*/ 415531 w 415531"/>
              <a:gd name="connsiteY7" fmla="*/ 69500 h 1220439"/>
              <a:gd name="connsiteX0" fmla="*/ 415531 w 415531"/>
              <a:gd name="connsiteY0" fmla="*/ 69500 h 1076858"/>
              <a:gd name="connsiteX1" fmla="*/ 295458 w 415531"/>
              <a:gd name="connsiteY1" fmla="*/ 385059 h 1076858"/>
              <a:gd name="connsiteX2" fmla="*/ 396814 w 415531"/>
              <a:gd name="connsiteY2" fmla="*/ 526349 h 1076858"/>
              <a:gd name="connsiteX3" fmla="*/ 404300 w 415531"/>
              <a:gd name="connsiteY3" fmla="*/ 685274 h 1076858"/>
              <a:gd name="connsiteX4" fmla="*/ 149740 w 415531"/>
              <a:gd name="connsiteY4" fmla="*/ 1076858 h 1076858"/>
              <a:gd name="connsiteX5" fmla="*/ 0 w 415531"/>
              <a:gd name="connsiteY5" fmla="*/ 881066 h 1076858"/>
              <a:gd name="connsiteX6" fmla="*/ 381840 w 415531"/>
              <a:gd name="connsiteY6" fmla="*/ 0 h 1076858"/>
              <a:gd name="connsiteX7" fmla="*/ 415531 w 415531"/>
              <a:gd name="connsiteY7" fmla="*/ 69500 h 1076858"/>
              <a:gd name="connsiteX0" fmla="*/ 415531 w 415531"/>
              <a:gd name="connsiteY0" fmla="*/ 69500 h 978962"/>
              <a:gd name="connsiteX1" fmla="*/ 295458 w 415531"/>
              <a:gd name="connsiteY1" fmla="*/ 385059 h 978962"/>
              <a:gd name="connsiteX2" fmla="*/ 396814 w 415531"/>
              <a:gd name="connsiteY2" fmla="*/ 526349 h 978962"/>
              <a:gd name="connsiteX3" fmla="*/ 404300 w 415531"/>
              <a:gd name="connsiteY3" fmla="*/ 685274 h 978962"/>
              <a:gd name="connsiteX4" fmla="*/ 288250 w 415531"/>
              <a:gd name="connsiteY4" fmla="*/ 978962 h 978962"/>
              <a:gd name="connsiteX5" fmla="*/ 0 w 415531"/>
              <a:gd name="connsiteY5" fmla="*/ 881066 h 978962"/>
              <a:gd name="connsiteX6" fmla="*/ 381840 w 415531"/>
              <a:gd name="connsiteY6" fmla="*/ 0 h 978962"/>
              <a:gd name="connsiteX7" fmla="*/ 415531 w 415531"/>
              <a:gd name="connsiteY7" fmla="*/ 69500 h 978962"/>
              <a:gd name="connsiteX0" fmla="*/ 415531 w 415531"/>
              <a:gd name="connsiteY0" fmla="*/ 69500 h 978962"/>
              <a:gd name="connsiteX1" fmla="*/ 295458 w 415531"/>
              <a:gd name="connsiteY1" fmla="*/ 385059 h 978962"/>
              <a:gd name="connsiteX2" fmla="*/ 396814 w 415531"/>
              <a:gd name="connsiteY2" fmla="*/ 526349 h 978962"/>
              <a:gd name="connsiteX3" fmla="*/ 404300 w 415531"/>
              <a:gd name="connsiteY3" fmla="*/ 685274 h 978962"/>
              <a:gd name="connsiteX4" fmla="*/ 288250 w 415531"/>
              <a:gd name="connsiteY4" fmla="*/ 978962 h 978962"/>
              <a:gd name="connsiteX5" fmla="*/ 127281 w 415531"/>
              <a:gd name="connsiteY5" fmla="*/ 926753 h 978962"/>
              <a:gd name="connsiteX6" fmla="*/ 0 w 415531"/>
              <a:gd name="connsiteY6" fmla="*/ 881066 h 978962"/>
              <a:gd name="connsiteX7" fmla="*/ 381840 w 415531"/>
              <a:gd name="connsiteY7" fmla="*/ 0 h 978962"/>
              <a:gd name="connsiteX8" fmla="*/ 415531 w 415531"/>
              <a:gd name="connsiteY8" fmla="*/ 69500 h 978962"/>
              <a:gd name="connsiteX0" fmla="*/ 415531 w 415531"/>
              <a:gd name="connsiteY0" fmla="*/ 69500 h 1018124"/>
              <a:gd name="connsiteX1" fmla="*/ 295458 w 415531"/>
              <a:gd name="connsiteY1" fmla="*/ 385059 h 1018124"/>
              <a:gd name="connsiteX2" fmla="*/ 396814 w 415531"/>
              <a:gd name="connsiteY2" fmla="*/ 526349 h 1018124"/>
              <a:gd name="connsiteX3" fmla="*/ 404300 w 415531"/>
              <a:gd name="connsiteY3" fmla="*/ 685274 h 1018124"/>
              <a:gd name="connsiteX4" fmla="*/ 288250 w 415531"/>
              <a:gd name="connsiteY4" fmla="*/ 978962 h 1018124"/>
              <a:gd name="connsiteX5" fmla="*/ 101076 w 415531"/>
              <a:gd name="connsiteY5" fmla="*/ 1018124 h 1018124"/>
              <a:gd name="connsiteX6" fmla="*/ 0 w 415531"/>
              <a:gd name="connsiteY6" fmla="*/ 881066 h 1018124"/>
              <a:gd name="connsiteX7" fmla="*/ 381840 w 415531"/>
              <a:gd name="connsiteY7" fmla="*/ 0 h 1018124"/>
              <a:gd name="connsiteX8" fmla="*/ 415531 w 415531"/>
              <a:gd name="connsiteY8" fmla="*/ 69500 h 1018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5531" h="1018124">
                <a:moveTo>
                  <a:pt x="415531" y="69500"/>
                </a:moveTo>
                <a:lnTo>
                  <a:pt x="295458" y="385059"/>
                </a:lnTo>
                <a:lnTo>
                  <a:pt x="396814" y="526349"/>
                </a:lnTo>
                <a:lnTo>
                  <a:pt x="404300" y="685274"/>
                </a:lnTo>
                <a:lnTo>
                  <a:pt x="288250" y="978962"/>
                </a:lnTo>
                <a:lnTo>
                  <a:pt x="101076" y="1018124"/>
                </a:lnTo>
                <a:lnTo>
                  <a:pt x="0" y="881066"/>
                </a:lnTo>
                <a:lnTo>
                  <a:pt x="381840" y="0"/>
                </a:lnTo>
                <a:lnTo>
                  <a:pt x="415531" y="69500"/>
                </a:lnTo>
                <a:close/>
              </a:path>
            </a:pathLst>
          </a:custGeom>
          <a:solidFill>
            <a:srgbClr val="C00000">
              <a:alpha val="3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107418" y="5105060"/>
            <a:ext cx="96984" cy="96984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3850590" y="3890411"/>
            <a:ext cx="1043059" cy="1263140"/>
            <a:chOff x="3850589" y="3033161"/>
            <a:chExt cx="1043059" cy="1216441"/>
          </a:xfrm>
        </p:grpSpPr>
        <p:sp>
          <p:nvSpPr>
            <p:cNvPr id="7" name="Oval 6"/>
            <p:cNvSpPr/>
            <p:nvPr/>
          </p:nvSpPr>
          <p:spPr>
            <a:xfrm>
              <a:off x="3850589" y="3033161"/>
              <a:ext cx="1043059" cy="1042582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" name="Straight Connector 13"/>
            <p:cNvCxnSpPr>
              <a:stCxn id="5" idx="2"/>
            </p:cNvCxnSpPr>
            <p:nvPr/>
          </p:nvCxnSpPr>
          <p:spPr>
            <a:xfrm flipH="1" flipV="1">
              <a:off x="3880340" y="3739663"/>
              <a:ext cx="227078" cy="50993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589659" y="917543"/>
            <a:ext cx="4017286" cy="4117590"/>
            <a:chOff x="2589659" y="60293"/>
            <a:chExt cx="4017286" cy="4117590"/>
          </a:xfrm>
          <a:effectLst/>
        </p:grpSpPr>
        <p:sp>
          <p:nvSpPr>
            <p:cNvPr id="9" name="Oval 8"/>
            <p:cNvSpPr/>
            <p:nvPr/>
          </p:nvSpPr>
          <p:spPr>
            <a:xfrm>
              <a:off x="2589659" y="60293"/>
              <a:ext cx="4017286" cy="4015449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226931" y="3516923"/>
              <a:ext cx="1196901" cy="660960"/>
            </a:xfrm>
            <a:custGeom>
              <a:avLst/>
              <a:gdLst>
                <a:gd name="connsiteX0" fmla="*/ 1047262 w 1047262"/>
                <a:gd name="connsiteY0" fmla="*/ 547077 h 593770"/>
                <a:gd name="connsiteX1" fmla="*/ 566616 w 1047262"/>
                <a:gd name="connsiteY1" fmla="*/ 539262 h 593770"/>
                <a:gd name="connsiteX2" fmla="*/ 0 w 1047262"/>
                <a:gd name="connsiteY2" fmla="*/ 0 h 59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7262" h="593770">
                  <a:moveTo>
                    <a:pt x="1047262" y="547077"/>
                  </a:moveTo>
                  <a:cubicBezTo>
                    <a:pt x="894211" y="588759"/>
                    <a:pt x="741160" y="630441"/>
                    <a:pt x="566616" y="539262"/>
                  </a:cubicBezTo>
                  <a:cubicBezTo>
                    <a:pt x="392072" y="448083"/>
                    <a:pt x="196036" y="224041"/>
                    <a:pt x="0" y="0"/>
                  </a:cubicBezTo>
                </a:path>
              </a:pathLst>
            </a:cu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Arc 22"/>
            <p:cNvSpPr/>
            <p:nvPr/>
          </p:nvSpPr>
          <p:spPr>
            <a:xfrm rot="9448172">
              <a:off x="4860913" y="2695725"/>
              <a:ext cx="931409" cy="1183614"/>
            </a:xfrm>
            <a:prstGeom prst="arc">
              <a:avLst>
                <a:gd name="adj1" fmla="val 15812969"/>
                <a:gd name="adj2" fmla="val 214241"/>
              </a:avLst>
            </a:prstGeom>
            <a:ln w="1905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" name="Oval 5"/>
          <p:cNvSpPr/>
          <p:nvPr/>
        </p:nvSpPr>
        <p:spPr>
          <a:xfrm>
            <a:off x="4762500" y="83400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2934374" y="407250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5792787" y="4316452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4233332" y="481003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508937" y="1024504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CMS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12576" y="3983088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ALICE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30874" y="4398932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ATLAS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83544" y="4347433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LHCb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359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 animBg="1"/>
      <p:bldP spid="3" grpId="0" animBg="1"/>
      <p:bldP spid="5" grpId="0" animBg="1"/>
      <p:bldP spid="6" grpId="0" animBg="1"/>
      <p:bldP spid="10" grpId="0" animBg="1"/>
      <p:bldP spid="11" grpId="0" animBg="1"/>
      <p:bldP spid="12" grpId="0" animBg="1"/>
      <p:bldP spid="25" grpId="0"/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8"/>
          <a:stretch/>
        </p:blipFill>
        <p:spPr>
          <a:xfrm>
            <a:off x="0" y="841752"/>
            <a:ext cx="9144000" cy="446157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79512" y="2236818"/>
            <a:ext cx="2820548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Os magnétos mais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poderosos</a:t>
            </a:r>
            <a:endParaRPr lang="fr-FR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528" y="5453307"/>
            <a:ext cx="3816350" cy="954087"/>
          </a:xfrm>
          <a:prstGeom prst="rect">
            <a:avLst/>
          </a:prstGeom>
          <a:solidFill>
            <a:schemeClr val="bg1">
              <a:alpha val="4784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800" dirty="0"/>
              <a:t>~9000 magnetos </a:t>
            </a:r>
            <a:r>
              <a:rPr lang="pt-PT" altLang="en-US" sz="2800" dirty="0" smtClean="0"/>
              <a:t>supercondutores</a:t>
            </a:r>
            <a:endParaRPr lang="pt-PT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8913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7"/>
          <a:stretch/>
        </p:blipFill>
        <p:spPr>
          <a:xfrm>
            <a:off x="-1" y="826253"/>
            <a:ext cx="9144000" cy="4524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972469" y="4492871"/>
            <a:ext cx="6171531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bg1"/>
                </a:solidFill>
              </a:rPr>
              <a:t>O </a:t>
            </a:r>
            <a:r>
              <a:rPr lang="fr-FR" sz="4400" dirty="0" err="1" smtClean="0">
                <a:solidFill>
                  <a:schemeClr val="bg1"/>
                </a:solidFill>
              </a:rPr>
              <a:t>Vazio</a:t>
            </a:r>
            <a:r>
              <a:rPr lang="fr-FR" sz="4400" dirty="0" smtClean="0">
                <a:solidFill>
                  <a:schemeClr val="bg1"/>
                </a:solidFill>
              </a:rPr>
              <a:t> mais « forte »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71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26"/>
          <a:stretch/>
        </p:blipFill>
        <p:spPr>
          <a:xfrm>
            <a:off x="0" y="857250"/>
            <a:ext cx="9144000" cy="444801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71600" y="2060848"/>
            <a:ext cx="7674866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A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pt-PT" sz="4400" dirty="0" smtClean="0">
                <a:solidFill>
                  <a:schemeClr val="accent6">
                    <a:lumMod val="50000"/>
                  </a:schemeClr>
                </a:solidFill>
              </a:rPr>
              <a:t>temperatura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mais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pt-PT" sz="4400" dirty="0" smtClean="0">
                <a:solidFill>
                  <a:schemeClr val="accent6">
                    <a:lumMod val="50000"/>
                  </a:schemeClr>
                </a:solidFill>
              </a:rPr>
              <a:t>baixa</a:t>
            </a:r>
            <a:endParaRPr lang="pt-PT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5805790"/>
            <a:ext cx="2989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-271  Celsius ( 1.9K)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28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99592" y="2060848"/>
            <a:ext cx="7674866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Os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sz="4400" dirty="0" smtClean="0">
                <a:solidFill>
                  <a:schemeClr val="accent6">
                    <a:lumMod val="50000"/>
                  </a:schemeClr>
                </a:solidFill>
              </a:rPr>
              <a:t>melhores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sz="4400" dirty="0" smtClean="0">
                <a:solidFill>
                  <a:schemeClr val="accent6">
                    <a:lumMod val="50000"/>
                  </a:schemeClr>
                </a:solidFill>
              </a:rPr>
              <a:t>professores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do </a:t>
            </a:r>
            <a:r>
              <a:rPr lang="pt-PT" sz="4400" dirty="0" smtClean="0">
                <a:solidFill>
                  <a:schemeClr val="accent6">
                    <a:lumMod val="50000"/>
                  </a:schemeClr>
                </a:solidFill>
              </a:rPr>
              <a:t>mundo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!!</a:t>
            </a:r>
            <a:endParaRPr lang="fr-FR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5946"/>
            <a:ext cx="403244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6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 descr="E:\public on Pclip3\CERN-Accelerator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8689"/>
            <a:ext cx="8820472" cy="509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altLang="en-US" dirty="0" smtClean="0"/>
              <a:t>Gerador de</a:t>
            </a:r>
            <a:r>
              <a:rPr lang="en-US" altLang="en-US" dirty="0" smtClean="0"/>
              <a:t> </a:t>
            </a:r>
            <a:r>
              <a:rPr lang="pt-PT" altLang="en-US" dirty="0" smtClean="0"/>
              <a:t>Protões</a:t>
            </a:r>
          </a:p>
        </p:txBody>
      </p:sp>
      <p:sp>
        <p:nvSpPr>
          <p:cNvPr id="3072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sp>
        <p:nvSpPr>
          <p:cNvPr id="3" name="AutoShape 2" descr="data:image/jpeg;base64,/9j/4AAQSkZJRgABAQAAAQABAAD/2wCEAAkGBhQQEBUTEBQUFBQWFRUYFBcYFhYYFhcYFxgYFhYaFxYaHCYfGBwkGxwaHzAgIycuLywsGB4xNTAqNSYrLCkBCQoKDgwOGg8PGi4kHyQsKiwqKiwpLCwsLC8sKSwsLCkqLCktLCwpLCwpKSwsLCksKSkpLCwsKSksLCwpNCksKf/AABEIAI8BYAMBIgACEQEDEQH/xAAcAAEAAQUBAQAAAAAAAAAAAAAABgEDBAUHAgj/xABIEAACAQMCBAMGAQkEBQ0AAAABAgMABBESIQUGMUETIlEHFDJhcYGRFSMzQlKhscHRU2Jy4XOSk5SzFhclNERUY4KDssLj8P/EABoBAQADAQEBAAAAAAAAAAAAAAABAgMEBQb/xAApEQACAgEDAgYCAwEAAAAAAAAAAQIRAxIhMUFRBBMUIjLwkaFSYYFC/9oADAMBAAIRAxEAPwDrlKUryjjFK8mQDqQPXcVWlElaUoKIEc4xx+Uym3skDSLjxJGPkjz0Hzb+FYc54lAviPLBIBnKMqpk/sqygEnv/WrvKnDVkhyxYOzF2ZTpbLHUR8x6/SthaySXN07ZRbWPqGCt47Y+PB3jA7Hv9K9OOGCXB0qKSL/A+Ni5U5UxyIQJI2+JSen1U74PyNbKtFOwXicejH5yB9eMYOk5T6ndqy25ltRnNzbjBwfz0ex7j4q4csNMvaYzjT2LHMnG2gVUhAaaTOgHoAN2ZvkK1cfKFxINc17MHbppcqm49Afp0q/dFW4krMVKGFPCOcgkuTnb5436bjtWVzFfqFjt4pEiV30u5JGldwVjZekh3wD0AOe1dmKCUU6/JrBUjGhubiy0m5czQMwTxCul4yThSQOqk4G+4qS1HecryOKykhLEsI1ALbknGAdWPM2B236VuOEqRBGG66FztjtnGO2BtWPiIRVNFMiSVmXSlK5DEUpSgFKUoBSlKAUpSgFKUoBSlKAUpSgFKUoBSlKAUpSgFKUoBSlKAUpSgFKUoBXJvbRxm4ikijjkdISnmCkqGbOfMQcnYDA7V1iov7ReXY7uxkLjDxI0iMOvkUsR9CM/yxWmJpS3LxdM+fPf3OQzM2rBOTnJHQnPWuk+x3j1xLdvEWZovDLMCchSMBSM9Cem3yrXcq8hRXVpM7bPGDh9T4OwIJAxjFdD9mnKKWNt4gbXJOqMxxsFxlVXvjff512ZWow3NpypEwoaUrzjmIfxy2a1fWQzWrSa3CDdTnJDd9BO+3qQcVirzdaRM7qdTSagVVSC+caQe2QOn1PWpreXPhRvJjOhHbHrpUtj91ct5d4iUJ4hpTQZ2QxBQGHi50kv3Ck9gK78WSTR1Y52nfQlHLvBpZ2luZw8LSRmKFejxowI1fI75G3XeuavwmSSK4xIwEV0kenLBMZMa4XOVCgKAMnAA9K7DzNzXFw9FefX5iwQKASWUZwSSMfWuV8C4snus4lQtLK7SatekAg6gSmP2qnE5TbbROOMpWzpicq6bWGFZT4kC6VkwNwfiUgY8p2Hy0jrvnTXvGFtYliuIZYm8++BIshYec5OdZ6b9a2/J3Ny36MAjo8YTXqxglh1Ug9Mg1HvaFK8l9bQ6gi+HK4OQpydmBYggDyjGBVISmpaWVjqUtLNrb8KkvnjkmTwrdNLKhOXlIxoZx+qMY26/TtL61XLDMbSLWQTpAyDkYGw3/WOO/rW1rDLNylTMZu2KUpWRQUpSgFKUoBSlKAUpSgFKUoBSlKAUpSgFKUoBSlKAUpSgFKUoBSlKAUpSgFKUoBWp5s1e4XOjTn3eb4gSMaG1bDvpzj54zmttVi9txJG8bDKujqwzjIZSpGe2xouSVych5Lu5ktbgIyAFMsChbPTTjzdemcjuKkXKPOsywlLmLUUYKmgqCECrjK9eud60NteQQIyIkq6CBOGXLKclXUxk5JzgeX/ADrG4ml/byEi2eRZSZFHhSOyrnQFfQTpbABwTnevQnpcUmdbinydQtub7ZlBeWONu6Mwyp+frtv969LzhZk4FzCT1wGyfwFRLgXK13cQJK84hLhiY2gOpMMVx5mBGcZ3Hes1uQrnOReITv1hwN9v1XzXK4wMnHHfJi81+0hDDNFbI7MwaMSNpWME5DEaj5vLuPXNRzhUifkp4mkQSCVGVNQLHTk4VQd6u82+zS7dTK0sMgQEk+dW0hRk6SDk7Y6+npUY5f5XkYrPGUZEcE4JBON20hgNWw6fb1rfHpS2NYqPESWc/wDHXvoYyLeWJY3ZmdijLhhp2I264/Gqci8At7qKXxpXV8HADBAdttsb9q0fMPMRkkaCH83bx/CmNtQAzlO+/wC8Z36Vnct8BtHAM92I9iNpVyO4PTy+lbQm4bRdEqOxncHmnggufcVkkd2CI40EIB3PQ6iScfarlpZzXLWouGuJpFaYSh4vzaAr5BqwSx75J7gbVjniK2MjNZShlyNSF9fib464GT32qX8O5GjkiDtNcAyec6ZAoGrcADSe2B9BSU18pfkhtRNvZ8XSKJEEc/lRRgRMcYA+34VAOZ/a3MlwyWaoIwAAZEyS2+o/FgDPSr3CeGmR9EwnkW2mmSVkYjWmksjah8RXG4/vD0qxxb2R+8us1jKqwPGhUSly46nspyPqc9etU8uC90iklGO50XlfirXVnDO4wzoCwHTOSDj8K2tavljg3udnDbk6jGuCR0JJJOPlk1tK4Z1qdGD52FKUqpUUpSgFKUoBSlKAUpSgFKUoBSlKAUpSgFKUoBSlKAUpSgFKUoBSlKAUpSgFeXbAJ9ATVa5h7RvaQ0bPaWmMgMk8hGcZGGSMeuDu34dM1aMXJ0i8IObpHO/ynLcPNMzeeQ+IcAYyWB2XpX0LwK/ae1gmfAaSKN2x01MoJ/fXzbHF6d+u/Sum+z7n/wAIpaXbDRssEn7HZUk+XYHt0O2NPXmg3FV0PQz4W4JxXB1Oq0pXEeaUZQdiAR3B6H7VEbP2awRE4dmUsGKskZ75IBxlQflUvpUqTXBKbXBoeYeTLe8h8No1QjdGRVDKceuNx8j6CuNcA4CXWYOrDw/iIVW06SVcdeoavoNetcc4LfrA/EFkOhi8mFIO5MhIB228pz8/vXThkzbC27JpyLypBFbpMU1yuNRZwCV7YA3A6VLQuOn8Nvlt6VruWlxaQjceTv8AU4rZVhkk3Jsxnycp98m4PdXFvAY2SYtMqnX+aViwUb7PldIO/UevWZcg8RWW0CqoUxsVYDJG+4Iz0zucdq13tH5beZUuYAWljGjRjOpS2c9Rggkn8a9ezqaJkcxn4ghIY5fIGGxtjSDtXU/fjs2b1QJpSlK4TnFKUqQKUpQClKUApSlAKUpQClKUApSlAKUpQClKUApSlAKUpQClKUApSlAKUpQHljtXy3G5Y5O5O536k19SP0r5Zteg+g/hXT4fqdvhOWSiw5bbxNMnTxfDIXOScFsg4xjA6/OsLidujTOqAxAMwUE6sBQTu3rkH8RWba8YdpNThTqkD48wAIUqMYPzz9cVrp2Jmc+pf69Dnau5/E9attz6Mtf0af4F/wDaKu1atf0af4F/gKu15D5PnnyKUpQqUrnXNvDSvFYRGxAvAomyAcBCiApkbbAda6BeRs0bCNtDkYVsZ0n1xUMfkO5abxWustpA3MhPlbUMHO30Fa4nTuzSFLeybouAB6DH4dK9Vq+BcOmgVlmm8bJBXrlfXzHcj5VtKzezKOrPLqCCD0IwfpXO+X+Ffk3jAgdy0dxE7WxxjDocyR7bHy+bJP6o9cV0aol7SuGs9n48IHj2jrPEe/k+IfQr1HyrXFL/AJ7loOnRLM1WsPg/FUu4I54jlJUDr6jI3B+YOR/XrWZWLVOitUKUpQgUpSgFKUoBSlKAUpSgFKUoBSlKAUpSgFKUoBVmC8SRnVHVmjbTIAclWwGww7HBBq7UJ4TxyO0vb9ZxMDJdKyFbed1ZfBjXIZI2XqCOtWhHUmSlZKYuNwO6os0Zdi4VQ6lmMZxJpGcnSc5x0xVW41AI3lM0YjjYrI+saUZSAwZugIJAx865hbcuzTTw6A8csb8UkhcqwVJRdK0WrO2lhkYPVWNeuHC5uII4RasGm4jcXM0cutECRFZAjyaGwGkKgbHOkj51p5a+/exfSjp9zxaGKLxpJY0iIUiRnVUIb4cMTg57VZPMVt4HvHvEPgZx4viJ4ec4xqzjOe3WoDw1ZYksveoZGjsJ7mKYKjygZUC1mUBdUiqp06gMjrj0z+KcZgjtzcQWD62u2MBeCVVaQroa6eNAX0AFhuuTjYZJIjy0RpJ3bXKSorxsrowBVlIKsD0II2Iq7Wi5Is44bGJIWd1GvLPG8RZi5ZyI3AKDWTgY6Y+tb2s5KnRQUpSoB5bpXyxb9B9K+p26V8sQnp9B/lXVg6nZ4Xk3Ni24+/8AD91W7hvO3/m/hVbQ9Mdd/wCBzVufq3fr/Cuy/ae0/ifSNuwEak7DQufT4fWvI4jFoV/Ej0MQEfWuliTgBWzgknoB1q1N/wBWP+gb/hmuR8Pgvxw3h3im1Nn7zamMKJfeN5SV1EjR1znFeYld7ngQxa5f7R2iq15Lb4716qhgKUpQClKUArxJEGBVgCpBDA7ggjBBHoRXuqUJOf8As0l9zlveGysALaQyw6iP0Em+2T8IyDn++c42rfnnq3JIiE0+nq0UTOo++3bf51D/AGs8NeK6tbqDyGYm0mYZGRJsmog77Fsbfqj0Wuj8L4YltEkUQwqAD6nuT8yd66Jafm+po65Mbg/MkF1kRP51+KNhpkX6qf5bVtKhvPNqIHgvYvLKkqI5HV0c4IPqfrUwkfSCT0AJP23NZziqTj1KyS2aPVKisHtR4c4B95UZAOGVwfuCtWbn2s8NjODOW/wRSMP3Cq6ZdhofYmFK0fLnOVtxAuLV2bw8F9SMmNWcfEN+lZ/EOMRwFRISCxwoClie3Yeu1Rpd1RFO6M2lW4Jg6hlOVO4O+/41cqCppucb54LC4kiYq6x+VhjIJZVyM7Z3rUcgcxy3CGO5JLjzIx/WU41AkYyQSPsw22zWV7Smxwm7P/hj/iJUP5V47NDFKNJ/QNocE+Q+Q5PyGOo+VdmDGskGuptGKcWdVqtcVv8A2i3SOFE24X17n12qv/L28MPiC4x5sYP3P1qPSS7keUdozTNcjtea7mZQz3bIc7hGC9PQ42qQ8G5xYOVdjIML1bJxgdCO/wBtztU+jnWzIeJk8pVuCdZFDocqwyD8jVyuN7OmZilKUApqqyl2hcoHQuoBZQwLKD0yo3A+tXaE0aa552so5jBJdRLKGClGYghj0ByMD8ayLzmW2hmSCWeNJnxojZgGOdl27Z7Z61EIeUJbubiKSTzQ20t35ohFHiZfDiyyyuuoA4xldtqxecbCQXUpt4Lgu4tgIzF49ndhCunxDpHuzx4I1FgdgR1OdlGLaX9F9K6EvueerGKUwyXcKyK2llLEFWzjB2wN63gauRcXtLj/AKThDXqia4nZIUsTJDPqC6c3GjKhiNOQwxjNdWss+EmpdDaFyuchTgZUHvg7faqzgoq0RJU9i/mlKVmUFKUoDy3SvleJun0r6ofoa+VVNdWDqdfhuWbS3bp/+9a8zd/p/wDGvFo1XJW2PTp/KutcHsp3E+k4EBjUEZBRQR8ioyKsfkeDw0i8KPw4yrRppGlCu6lR2I7YrItf0af4F/gKu15T5PnW2nsc2vTaScZVIpY0njuFlnmklQSE6dCWlupwzqf1lxhfmTiukCrXuaZ1aE1dc6Vzn1zjNXavKVpIN2VpSlUKilKUApSlAavmTggvLZ4sgMcFGP6rqcqdvnUbT2ii0/M8SjkjmTYsBqR/Rgds59anFeJIlb4lDfUA/wAaupKqZdSS2ZzS451t+IXMfiSpFawuJMNqLSuvTZAcAH1/nW/4j7RrUeSMvMHUgtHpAXVtuJCpPXOwNSn3KP8As0/1F/pUP5n4bDLxC2jdVCnSGGkL3kcebA6lNOxzv2PXWLjN1XBonGT4OYDlmJLkWsckpDYGs+D+yT0K5HT1FZ//ADdweIU8eQsMFtl2DYxkhSM79BXVpuRrV2LFWycdHO2wGxOT29aoeRbXfaTf0f8AyrdeIgaebA55ww/kdGktWB8bIfxCDjwiwGkjAOTn17fOrE/Mst5KPeXYFHi0rHGCNJJLnIDb7AjPrv2re89csRxeFHEsjhll2bMmD5RkDG3XP2qKcC4Zf27n3eFgDkHOADsMEDYirJqXuRrCnUkSiPmeaCJIoryz0ZyjMrrIFzshBUrkdzVm95puiPLxW1jO/wCoHHTO2Lcmoj/yBvPG1mEMCSTllxk5JBwd96lPEOAu82uKxjjT3fwmQaNLHfL4Ujfocn0700K7ot5aZD+Yefr2VJLeS6WaJsqxWOII4BBBB8NWHQeldJ5NeOeLw2jwWtDknoclVGcH+XauWzcrS+OI5ozCGL6TjbK9hv61KOD8dntFBCjZNAy2xzjHQ98D8PnWkfbwU0UbGf2ZSNIxAiI27H0Hr/PHfatpwz2cOFKsIME/sn8cY+vbp3rHj5yvGdV0xjPcsemM9jttg1kWnNt7uHSJemN2Py6ZP06VdTvhFaZkW/swaMnzQMu2AUbO23pWi5n4M9lKfDK7watgAM+YdD81z9ya2l/zhdqobEWx3+M7bb7N261F+ZOPyzOJiwDiNNOnOxUlh8W+QSfxqJzaJSJnwDnQRQwxiJ21KzA4fYFiegjI7/tGpVwrjyznTpZWwTgggbEDALAEnfPTsa5nwDinEfAjCTsiBD5TjPXbGRvmpbypLdSXRNxK0qIjEZGBqYhRggdcZ2PYGqZccHFyrfvZzziqskXH+Le6W0k+nX4YB0505ywXrg4656dqsTcwgTW0QUN7wshyHHk0IH3GN85+XSqc4WMk9jNHCuqRgukZAyQ6N1YgdidzWph5TEN3ZyW8IVVEnvBDZwxi0rkFiTuW6eteYvv4NcccLxtyfu3r9GZwvlQxXktw0rtqCBPOSzABgwmyvmGSCo7YreXN5HEB4jomdhqYLn6ZO9XqwOI8LMro6voZA4+BHBD6Sdm6fCN/rSNdTGeSWWVzfb9Hr8t2/wDbw/7RP60/Ldv/AG8P+0T+tY35Hl/tx/u8VPyNL/bj/d4v6Vrpx9ytR7lyTmK3DBfFVshmJXzqoXSpMjLkIPMN2wOu+1bCKUOoZCGU9CCCD9x1rU/k+5RhokiZSG1Fo9JU5XSVEeNe2sFSy9t/XJ4dwZYXaTUzO+NZ2VTjfaNAFB+Zy3zpOMEtmGo9GYHKXMT3nvOtFXwLqWBdOfMI8YY57n5bVbsOaS9/eWriNFt1hKNqwz+IpY5ycbfKoxwZuJWEl2sfDTcJNdzTI/vUEflc+XynUdwM9uvSr6cgJecRu7jiFqGR0tzDmTo3h4lH5twdmwMsO21Q0k23xRNJXZ7tPaTLLZ2zx26yXd28yRRBysYERIZ3Y7hQACd/wrfctcZvJZZIr60ELIFZZY21wOG/VBJzqG+ev221Q7g/Jt7bWdjNFEpurN7nVbu6ASRTMcgSAlQ2MY37/aphy3fcQmlke9t47WHSojj8QSy6xuzGRTp0nPTGdh8ybyUd6Ia2JE3SvlXTvivqqtJcckWMjs72sJZiSx09SdydjiqYsihyXxZFDk+ebc/erjk4P0/lXfxyFYD/ALJD+B/rXuLkixVgy2sQIIIOCcEbjYnFb+oidvrI1VM29r+jT/Av8BV2qVWuM81ilKUIFKUoBSlKAUpSgFKUoBWp49wb3gIykB421DOfNjDBdQOU8yqdYBIKjA3NbalSm07RKbi7Ro4+KXCrhoHZgTklSAd9tJjVgwx3GO23WtbBzVeksJOHyLjOnBkbV6b+GNOfWpbTFX1p9C2pfxOd39je8UkiSRHtEQsWl8ExtuPhAaU+ICQOhGNjg9siL2aSr14hMfX81/8AYR+6p5VahzfQt5sl8diDS+zRmG17L2/Uz3/0m9WJvZdK3TiMo/8ARH7vzu1dApUa2T6jJ3OZv7NHt3jme4e5RCRIhXQ2llK5Q621NqKjBxsTvtgxHit8jNGh1BPEfVuQcaGxjuNwu4647V3K/vBDE8pGoRoz4HU6Bqx+6uRDgA40xEB8EjDuzAsBtgDIxuSfrtXbhlcG5GkJtq2WbPhNvmNtcu4djmVyNjgHr2yfwrNW0tu7vnOPjc9O3Xr2++azYfY7KunF2Nhj4D/d6fhXseyCX/vY/wBQ9Px9KusuNdfv4DyxMb8j27qR5mU9Rqc5z8s/f7VFY+Wy1+sEWWUgMc6umog777EYOf71dCHssIyUuNLdjpP9flW95Z5WNoS0jrI5GNQDA47Z1Zz3/E0eXGld2Q8irY3PDLbwYY4+mhQuxJG23U7msnNUqtec3bs5+RVKrSoIFKVSgIVzrxWaO+toonvFR4Z2dbRI5JSyMgUkSKRpGTn6isW5veIrZWuvxhIZZPGWMQC9aAavCKxsCpcDSXVQT9NzU0l4VG86TsCZER0Q5ONLkFtuhzpH4VZ4zy/FdhPGVsxsWjdHeORCRpOl0IYZGxGd61jNJJMupIscn8SNxZQyNIJWKkM4QpqZSVOpD8LDGCOmc42xW4rF4XwuO2iWKFdMa50jJPUkkkk5JJOST1JzWXWcqbtFClKrSoAqmKrSgFKUoBSlKAUpSgFKUoBSlKAUpSgFKUoBSlKAUpSgFKUoBSlKAUpSgLc0IdWVhlWBVh6gjBH4VicI4JDaJogQICcnclj6ZY5Jx2ydqz6VNuqJ34FKUqCBSlKAUpSgFKUoBSlKEnJOH38kRcvPJJ7xbcQMM8c7SQ3GiNpATExBtnjAx5QBtj5nacjcLutdrcFZIYfdyZ2kvHuPeNaKUKwknwiG83bHSppFyzao8jrbQq8oZZGEaguH+MMcbg9/Ws+3t1jRUjUKqgKqgYCgDAAHYAVs8iqkXcznPJF1JHeRLNLJL7xFO0cqzmaC6Ctr1mNzqtnUEjAABzj69KrX2XL9tBI0sMEUcj51uqKrNk5OSB3O9bCqTkpcFW7YpSlUKilKU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148" name="Picture 4" descr="http://www.lhc-closer.es/img/subidas/3_10_1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340768"/>
            <a:ext cx="493974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3368040"/>
          <a:ext cx="8458201" cy="731520"/>
        </p:xfrm>
        <a:graphic>
          <a:graphicData uri="http://schemas.openxmlformats.org/drawingml/2006/table">
            <a:tbl>
              <a:tblPr/>
              <a:tblGrid>
                <a:gridCol w="2717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7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760">
                <a:tc gridSpan="3"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endParaRPr lang="en-GB" sz="180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149" name="Picture 5" descr="http://www.lhc-closer.es/img/subidas/3_5_1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53136"/>
            <a:ext cx="171450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lhc-closer.es/img/subidas/3_5_1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45024"/>
            <a:ext cx="2366527" cy="247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http://www.lhc-closer.es/img/subidas/3_5_1_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12976"/>
            <a:ext cx="3528392" cy="290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43808" y="6165305"/>
            <a:ext cx="25922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RF </a:t>
            </a:r>
            <a:r>
              <a:rPr lang="en-GB" sz="1600" b="1" dirty="0" err="1" smtClean="0"/>
              <a:t>quadripolo</a:t>
            </a:r>
            <a:r>
              <a:rPr lang="en-GB" sz="1600" b="1" dirty="0" smtClean="0"/>
              <a:t> </a:t>
            </a:r>
            <a:r>
              <a:rPr lang="en-GB" sz="1600" b="1" dirty="0"/>
              <a:t>- 90 </a:t>
            </a:r>
            <a:r>
              <a:rPr lang="en-GB" sz="1600" b="1" dirty="0" err="1"/>
              <a:t>KeV</a:t>
            </a:r>
            <a:endParaRPr lang="en-GB" sz="1600" b="1" dirty="0"/>
          </a:p>
        </p:txBody>
      </p:sp>
      <p:sp>
        <p:nvSpPr>
          <p:cNvPr id="6" name="Rectangle 5"/>
          <p:cNvSpPr/>
          <p:nvPr/>
        </p:nvSpPr>
        <p:spPr>
          <a:xfrm>
            <a:off x="6156176" y="6093296"/>
            <a:ext cx="21483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/>
              <a:t>LINAC2 - 50 MeV </a:t>
            </a:r>
          </a:p>
        </p:txBody>
      </p:sp>
      <p:sp>
        <p:nvSpPr>
          <p:cNvPr id="7" name="Rectangle 6"/>
          <p:cNvSpPr/>
          <p:nvPr/>
        </p:nvSpPr>
        <p:spPr>
          <a:xfrm>
            <a:off x="827584" y="6165304"/>
            <a:ext cx="16786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400" b="1" dirty="0" smtClean="0"/>
              <a:t>Fonte de Protões</a:t>
            </a:r>
            <a:endParaRPr lang="pt-PT" sz="1400" b="1" dirty="0"/>
          </a:p>
        </p:txBody>
      </p:sp>
    </p:spTree>
    <p:extLst>
      <p:ext uri="{BB962C8B-B14F-4D97-AF65-F5344CB8AC3E}">
        <p14:creationId xmlns:p14="http://schemas.microsoft.com/office/powerpoint/2010/main" val="54310242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altLang="en-US" dirty="0" smtClean="0"/>
              <a:t>Acelerar Partículas</a:t>
            </a:r>
          </a:p>
        </p:txBody>
      </p:sp>
      <p:sp>
        <p:nvSpPr>
          <p:cNvPr id="3072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sp>
        <p:nvSpPr>
          <p:cNvPr id="3" name="AutoShape 2" descr="data:image/jpeg;base64,/9j/4AAQSkZJRgABAQAAAQABAAD/2wCEAAkGBhQQEBUTEBQUFBQWFRUYFBcYFhYYFhcYFxgYFhYaFxYaHCYfGBwkGxwaHzAgIycuLywsGB4xNTAqNSYrLCkBCQoKDgwOGg8PGi4kHyQsKiwqKiwpLCwsLC8sKSwsLCkqLCktLCwpLCwpKSwsLCksKSkpLCwsKSksLCwpNCksKf/AABEIAI8BYAMBIgACEQEDEQH/xAAcAAEAAQUBAQAAAAAAAAAAAAAABgEDBAUHAgj/xABIEAACAQMCBAMGAQkEBQ0AAAABAgMABBESIQUGMUETIlEHFDJhcYGRFSMzQlKhscHRU2Jy4XOSk5SzFhclNERUY4KDssLj8P/EABoBAQADAQEBAAAAAAAAAAAAAAABAgMEBQb/xAApEQACAgEDAgYCAwEAAAAAAAAAAQIRAxIhMUFRBBMUIjLwkaFSYYFC/9oADAMBAAIRAxEAPwDrlKUryjjFK8mQDqQPXcVWlElaUoKIEc4xx+Uym3skDSLjxJGPkjz0Hzb+FYc54lAviPLBIBnKMqpk/sqygEnv/WrvKnDVkhyxYOzF2ZTpbLHUR8x6/SthaySXN07ZRbWPqGCt47Y+PB3jA7Hv9K9OOGCXB0qKSL/A+Ni5U5UxyIQJI2+JSen1U74PyNbKtFOwXicejH5yB9eMYOk5T6ndqy25ltRnNzbjBwfz0ex7j4q4csNMvaYzjT2LHMnG2gVUhAaaTOgHoAN2ZvkK1cfKFxINc17MHbppcqm49Afp0q/dFW4krMVKGFPCOcgkuTnb5436bjtWVzFfqFjt4pEiV30u5JGldwVjZekh3wD0AOe1dmKCUU6/JrBUjGhubiy0m5czQMwTxCul4yThSQOqk4G+4qS1HecryOKykhLEsI1ALbknGAdWPM2B236VuOEqRBGG66FztjtnGO2BtWPiIRVNFMiSVmXSlK5DEUpSgFKUoBSlKAUpSgFKUoBSlKAUpSgFKUoBSlKAUpSgFKUoBSlKAUpSgFKUoBXJvbRxm4ikijjkdISnmCkqGbOfMQcnYDA7V1iov7ReXY7uxkLjDxI0iMOvkUsR9CM/yxWmJpS3LxdM+fPf3OQzM2rBOTnJHQnPWuk+x3j1xLdvEWZovDLMCchSMBSM9Cem3yrXcq8hRXVpM7bPGDh9T4OwIJAxjFdD9mnKKWNt4gbXJOqMxxsFxlVXvjff512ZWow3NpypEwoaUrzjmIfxy2a1fWQzWrSa3CDdTnJDd9BO+3qQcVirzdaRM7qdTSagVVSC+caQe2QOn1PWpreXPhRvJjOhHbHrpUtj91ct5d4iUJ4hpTQZ2QxBQGHi50kv3Ck9gK78WSTR1Y52nfQlHLvBpZ2luZw8LSRmKFejxowI1fI75G3XeuavwmSSK4xIwEV0kenLBMZMa4XOVCgKAMnAA9K7DzNzXFw9FefX5iwQKASWUZwSSMfWuV8C4snus4lQtLK7SatekAg6gSmP2qnE5TbbROOMpWzpicq6bWGFZT4kC6VkwNwfiUgY8p2Hy0jrvnTXvGFtYliuIZYm8++BIshYec5OdZ6b9a2/J3Ny36MAjo8YTXqxglh1Ug9Mg1HvaFK8l9bQ6gi+HK4OQpydmBYggDyjGBVISmpaWVjqUtLNrb8KkvnjkmTwrdNLKhOXlIxoZx+qMY26/TtL61XLDMbSLWQTpAyDkYGw3/WOO/rW1rDLNylTMZu2KUpWRQUpSgFKUoBSlKAUpSgFKUoBSlKAUpSgFKUoBSlKAUpSgFKUoBSlKAUpSgFKUoBWp5s1e4XOjTn3eb4gSMaG1bDvpzj54zmttVi9txJG8bDKujqwzjIZSpGe2xouSVych5Lu5ktbgIyAFMsChbPTTjzdemcjuKkXKPOsywlLmLUUYKmgqCECrjK9eud60NteQQIyIkq6CBOGXLKclXUxk5JzgeX/ADrG4ml/byEi2eRZSZFHhSOyrnQFfQTpbABwTnevQnpcUmdbinydQtub7ZlBeWONu6Mwyp+frtv969LzhZk4FzCT1wGyfwFRLgXK13cQJK84hLhiY2gOpMMVx5mBGcZ3Hes1uQrnOReITv1hwN9v1XzXK4wMnHHfJi81+0hDDNFbI7MwaMSNpWME5DEaj5vLuPXNRzhUifkp4mkQSCVGVNQLHTk4VQd6u82+zS7dTK0sMgQEk+dW0hRk6SDk7Y6+npUY5f5XkYrPGUZEcE4JBON20hgNWw6fb1rfHpS2NYqPESWc/wDHXvoYyLeWJY3ZmdijLhhp2I264/Gqci8At7qKXxpXV8HADBAdttsb9q0fMPMRkkaCH83bx/CmNtQAzlO+/wC8Z36Vnct8BtHAM92I9iNpVyO4PTy+lbQm4bRdEqOxncHmnggufcVkkd2CI40EIB3PQ6iScfarlpZzXLWouGuJpFaYSh4vzaAr5BqwSx75J7gbVjniK2MjNZShlyNSF9fib464GT32qX8O5GjkiDtNcAyec6ZAoGrcADSe2B9BSU18pfkhtRNvZ8XSKJEEc/lRRgRMcYA+34VAOZ/a3MlwyWaoIwAAZEyS2+o/FgDPSr3CeGmR9EwnkW2mmSVkYjWmksjah8RXG4/vD0qxxb2R+8us1jKqwPGhUSly46nspyPqc9etU8uC90iklGO50XlfirXVnDO4wzoCwHTOSDj8K2tavljg3udnDbk6jGuCR0JJJOPlk1tK4Z1qdGD52FKUqpUUpSgFKUoBSlKAUpSgFKUoBSlKAUpSgFKUoBSlKAUpSgFKUoBSlKAUpSgFeXbAJ9ATVa5h7RvaQ0bPaWmMgMk8hGcZGGSMeuDu34dM1aMXJ0i8IObpHO/ynLcPNMzeeQ+IcAYyWB2XpX0LwK/ae1gmfAaSKN2x01MoJ/fXzbHF6d+u/Sum+z7n/wAIpaXbDRssEn7HZUk+XYHt0O2NPXmg3FV0PQz4W4JxXB1Oq0pXEeaUZQdiAR3B6H7VEbP2awRE4dmUsGKskZ75IBxlQflUvpUqTXBKbXBoeYeTLe8h8No1QjdGRVDKceuNx8j6CuNcA4CXWYOrDw/iIVW06SVcdeoavoNetcc4LfrA/EFkOhi8mFIO5MhIB228pz8/vXThkzbC27JpyLypBFbpMU1yuNRZwCV7YA3A6VLQuOn8Nvlt6VruWlxaQjceTv8AU4rZVhkk3Jsxnycp98m4PdXFvAY2SYtMqnX+aViwUb7PldIO/UevWZcg8RWW0CqoUxsVYDJG+4Iz0zucdq13tH5beZUuYAWljGjRjOpS2c9Rggkn8a9ezqaJkcxn4ghIY5fIGGxtjSDtXU/fjs2b1QJpSlK4TnFKUqQKUpQClKUApSlAKUpQClKUApSlAKUpQClKUApSlAKUpQClKUApSlAKUpQHljtXy3G5Y5O5O536k19SP0r5Zteg+g/hXT4fqdvhOWSiw5bbxNMnTxfDIXOScFsg4xjA6/OsLidujTOqAxAMwUE6sBQTu3rkH8RWba8YdpNThTqkD48wAIUqMYPzz9cVrp2Jmc+pf69Dnau5/E9attz6Mtf0af4F/wDaKu1atf0af4F/gKu15D5PnnyKUpQqUrnXNvDSvFYRGxAvAomyAcBCiApkbbAda6BeRs0bCNtDkYVsZ0n1xUMfkO5abxWustpA3MhPlbUMHO30Fa4nTuzSFLeybouAB6DH4dK9Vq+BcOmgVlmm8bJBXrlfXzHcj5VtKzezKOrPLqCCD0IwfpXO+X+Ffk3jAgdy0dxE7WxxjDocyR7bHy+bJP6o9cV0aol7SuGs9n48IHj2jrPEe/k+IfQr1HyrXFL/AJ7loOnRLM1WsPg/FUu4I54jlJUDr6jI3B+YOR/XrWZWLVOitUKUpQgUpSgFKUoBSlKAUpSgFKUoBSlKAUpSgFKUoBVmC8SRnVHVmjbTIAclWwGww7HBBq7UJ4TxyO0vb9ZxMDJdKyFbed1ZfBjXIZI2XqCOtWhHUmSlZKYuNwO6os0Zdi4VQ6lmMZxJpGcnSc5x0xVW41AI3lM0YjjYrI+saUZSAwZugIJAx865hbcuzTTw6A8csb8UkhcqwVJRdK0WrO2lhkYPVWNeuHC5uII4RasGm4jcXM0cutECRFZAjyaGwGkKgbHOkj51p5a+/exfSjp9zxaGKLxpJY0iIUiRnVUIb4cMTg57VZPMVt4HvHvEPgZx4viJ4ec4xqzjOe3WoDw1ZYksveoZGjsJ7mKYKjygZUC1mUBdUiqp06gMjrj0z+KcZgjtzcQWD62u2MBeCVVaQroa6eNAX0AFhuuTjYZJIjy0RpJ3bXKSorxsrowBVlIKsD0II2Iq7Wi5Is44bGJIWd1GvLPG8RZi5ZyI3AKDWTgY6Y+tb2s5KnRQUpSoB5bpXyxb9B9K+p26V8sQnp9B/lXVg6nZ4Xk3Ni24+/8AD91W7hvO3/m/hVbQ9Mdd/wCBzVufq3fr/Cuy/ae0/ifSNuwEak7DQufT4fWvI4jFoV/Ej0MQEfWuliTgBWzgknoB1q1N/wBWP+gb/hmuR8Pgvxw3h3im1Nn7zamMKJfeN5SV1EjR1znFeYld7ngQxa5f7R2iq15Lb4716qhgKUpQClKUArxJEGBVgCpBDA7ggjBBHoRXuqUJOf8As0l9zlveGysALaQyw6iP0Em+2T8IyDn++c42rfnnq3JIiE0+nq0UTOo++3bf51D/AGs8NeK6tbqDyGYm0mYZGRJsmog77Fsbfqj0Wuj8L4YltEkUQwqAD6nuT8yd66Jafm+po65Mbg/MkF1kRP51+KNhpkX6qf5bVtKhvPNqIHgvYvLKkqI5HV0c4IPqfrUwkfSCT0AJP23NZziqTj1KyS2aPVKisHtR4c4B95UZAOGVwfuCtWbn2s8NjODOW/wRSMP3Cq6ZdhofYmFK0fLnOVtxAuLV2bw8F9SMmNWcfEN+lZ/EOMRwFRISCxwoClie3Yeu1Rpd1RFO6M2lW4Jg6hlOVO4O+/41cqCppucb54LC4kiYq6x+VhjIJZVyM7Z3rUcgcxy3CGO5JLjzIx/WU41AkYyQSPsw22zWV7Smxwm7P/hj/iJUP5V47NDFKNJ/QNocE+Q+Q5PyGOo+VdmDGskGuptGKcWdVqtcVv8A2i3SOFE24X17n12qv/L28MPiC4x5sYP3P1qPSS7keUdozTNcjtea7mZQz3bIc7hGC9PQ42qQ8G5xYOVdjIML1bJxgdCO/wBtztU+jnWzIeJk8pVuCdZFDocqwyD8jVyuN7OmZilKUApqqyl2hcoHQuoBZQwLKD0yo3A+tXaE0aa552so5jBJdRLKGClGYghj0ByMD8ayLzmW2hmSCWeNJnxojZgGOdl27Z7Z61EIeUJbubiKSTzQ20t35ohFHiZfDiyyyuuoA4xldtqxecbCQXUpt4Lgu4tgIzF49ndhCunxDpHuzx4I1FgdgR1OdlGLaX9F9K6EvueerGKUwyXcKyK2llLEFWzjB2wN63gauRcXtLj/AKThDXqia4nZIUsTJDPqC6c3GjKhiNOQwxjNdWss+EmpdDaFyuchTgZUHvg7faqzgoq0RJU9i/mlKVmUFKUoDy3SvleJun0r6ofoa+VVNdWDqdfhuWbS3bp/+9a8zd/p/wDGvFo1XJW2PTp/KutcHsp3E+k4EBjUEZBRQR8ioyKsfkeDw0i8KPw4yrRppGlCu6lR2I7YrItf0af4F/gKu15T5PnW2nsc2vTaScZVIpY0njuFlnmklQSE6dCWlupwzqf1lxhfmTiukCrXuaZ1aE1dc6Vzn1zjNXavKVpIN2VpSlUKilKUApSlAavmTggvLZ4sgMcFGP6rqcqdvnUbT2ii0/M8SjkjmTYsBqR/Rgds59anFeJIlb4lDfUA/wAaupKqZdSS2ZzS451t+IXMfiSpFawuJMNqLSuvTZAcAH1/nW/4j7RrUeSMvMHUgtHpAXVtuJCpPXOwNSn3KP8As0/1F/pUP5n4bDLxC2jdVCnSGGkL3kcebA6lNOxzv2PXWLjN1XBonGT4OYDlmJLkWsckpDYGs+D+yT0K5HT1FZ//ADdweIU8eQsMFtl2DYxkhSM79BXVpuRrV2LFWycdHO2wGxOT29aoeRbXfaTf0f8AyrdeIgaebA55ww/kdGktWB8bIfxCDjwiwGkjAOTn17fOrE/Mst5KPeXYFHi0rHGCNJJLnIDb7AjPrv2re89csRxeFHEsjhll2bMmD5RkDG3XP2qKcC4Zf27n3eFgDkHOADsMEDYirJqXuRrCnUkSiPmeaCJIoryz0ZyjMrrIFzshBUrkdzVm95puiPLxW1jO/wCoHHTO2Lcmoj/yBvPG1mEMCSTllxk5JBwd96lPEOAu82uKxjjT3fwmQaNLHfL4Ujfocn0700K7ot5aZD+Yefr2VJLeS6WaJsqxWOII4BBBB8NWHQeldJ5NeOeLw2jwWtDknoclVGcH+XauWzcrS+OI5ozCGL6TjbK9hv61KOD8dntFBCjZNAy2xzjHQ98D8PnWkfbwU0UbGf2ZSNIxAiI27H0Hr/PHfatpwz2cOFKsIME/sn8cY+vbp3rHj5yvGdV0xjPcsemM9jttg1kWnNt7uHSJemN2Py6ZP06VdTvhFaZkW/swaMnzQMu2AUbO23pWi5n4M9lKfDK7watgAM+YdD81z9ya2l/zhdqobEWx3+M7bb7N261F+ZOPyzOJiwDiNNOnOxUlh8W+QSfxqJzaJSJnwDnQRQwxiJ21KzA4fYFiegjI7/tGpVwrjyznTpZWwTgggbEDALAEnfPTsa5nwDinEfAjCTsiBD5TjPXbGRvmpbypLdSXRNxK0qIjEZGBqYhRggdcZ2PYGqZccHFyrfvZzziqskXH+Le6W0k+nX4YB0505ywXrg4656dqsTcwgTW0QUN7wshyHHk0IH3GN85+XSqc4WMk9jNHCuqRgukZAyQ6N1YgdidzWph5TEN3ZyW8IVVEnvBDZwxi0rkFiTuW6eteYvv4NcccLxtyfu3r9GZwvlQxXktw0rtqCBPOSzABgwmyvmGSCo7YreXN5HEB4jomdhqYLn6ZO9XqwOI8LMro6voZA4+BHBD6Sdm6fCN/rSNdTGeSWWVzfb9Hr8t2/wDbw/7RP60/Ldv/AG8P+0T+tY35Hl/tx/u8VPyNL/bj/d4v6Vrpx9ytR7lyTmK3DBfFVshmJXzqoXSpMjLkIPMN2wOu+1bCKUOoZCGU9CCCD9x1rU/k+5RhokiZSG1Fo9JU5XSVEeNe2sFSy9t/XJ4dwZYXaTUzO+NZ2VTjfaNAFB+Zy3zpOMEtmGo9GYHKXMT3nvOtFXwLqWBdOfMI8YY57n5bVbsOaS9/eWriNFt1hKNqwz+IpY5ycbfKoxwZuJWEl2sfDTcJNdzTI/vUEflc+XynUdwM9uvSr6cgJecRu7jiFqGR0tzDmTo3h4lH5twdmwMsO21Q0k23xRNJXZ7tPaTLLZ2zx26yXd28yRRBysYERIZ3Y7hQACd/wrfctcZvJZZIr60ELIFZZY21wOG/VBJzqG+ev221Q7g/Jt7bWdjNFEpurN7nVbu6ASRTMcgSAlQ2MY37/aphy3fcQmlke9t47WHSojj8QSy6xuzGRTp0nPTGdh8ybyUd6Ia2JE3SvlXTvivqqtJcckWMjs72sJZiSx09SdydjiqYsihyXxZFDk+ebc/erjk4P0/lXfxyFYD/ALJD+B/rXuLkixVgy2sQIIIOCcEbjYnFb+oidvrI1VM29r+jT/Av8BV2qVWuM81ilKUIFKUoBSlKAUpSgFKUoBWp49wb3gIykB421DOfNjDBdQOU8yqdYBIKjA3NbalSm07RKbi7Ro4+KXCrhoHZgTklSAd9tJjVgwx3GO23WtbBzVeksJOHyLjOnBkbV6b+GNOfWpbTFX1p9C2pfxOd39je8UkiSRHtEQsWl8ExtuPhAaU+ICQOhGNjg9siL2aSr14hMfX81/8AYR+6p5VahzfQt5sl8diDS+zRmG17L2/Uz3/0m9WJvZdK3TiMo/8ARH7vzu1dApUa2T6jJ3OZv7NHt3jme4e5RCRIhXQ2llK5Q621NqKjBxsTvtgxHit8jNGh1BPEfVuQcaGxjuNwu4647V3K/vBDE8pGoRoz4HU6Bqx+6uRDgA40xEB8EjDuzAsBtgDIxuSfrtXbhlcG5GkJtq2WbPhNvmNtcu4djmVyNjgHr2yfwrNW0tu7vnOPjc9O3Xr2++azYfY7KunF2Nhj4D/d6fhXseyCX/vY/wBQ9Px9KusuNdfv4DyxMb8j27qR5mU9Rqc5z8s/f7VFY+Wy1+sEWWUgMc6umog777EYOf71dCHssIyUuNLdjpP9flW95Z5WNoS0jrI5GNQDA47Z1Zz3/E0eXGld2Q8irY3PDLbwYY4+mhQuxJG23U7msnNUqtec3bs5+RVKrSoIFKVSgIVzrxWaO+toonvFR4Z2dbRI5JSyMgUkSKRpGTn6isW5veIrZWuvxhIZZPGWMQC9aAavCKxsCpcDSXVQT9NzU0l4VG86TsCZER0Q5ONLkFtuhzpH4VZ4zy/FdhPGVsxsWjdHeORCRpOl0IYZGxGd61jNJJMupIscn8SNxZQyNIJWKkM4QpqZSVOpD8LDGCOmc42xW4rF4XwuO2iWKFdMa50jJPUkkkk5JJOST1JzWXWcqbtFClKrSoAqmKrSgFKUoBSlKAUpSgFKUoBSlKAUpSgFKUoBSlKAUpSgFKUoBSlKAUpSgLc0IdWVhlWBVh6gjBH4VicI4JDaJogQICcnclj6ZY5Jx2ydqz6VNuqJ34FKUqCBSlKAUpSgFKUoBSlKEnJOH38kRcvPJJ7xbcQMM8c7SQ3GiNpATExBtnjAx5QBtj5nacjcLutdrcFZIYfdyZ2kvHuPeNaKUKwknwiG83bHSppFyzao8jrbQq8oZZGEaguH+MMcbg9/Ws+3t1jRUjUKqgKqgYCgDAAHYAVs8iqkXcznPJF1JHeRLNLJL7xFO0cqzmaC6Ctr1mNzqtnUEjAABzj69KrX2XL9tBI0sMEUcj51uqKrNk5OSB3O9bCqTkpcFW7YpSlUKilKU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069507"/>
              </p:ext>
            </p:extLst>
          </p:nvPr>
        </p:nvGraphicFramePr>
        <p:xfrm>
          <a:off x="304800" y="3368040"/>
          <a:ext cx="8458201" cy="731520"/>
        </p:xfrm>
        <a:graphic>
          <a:graphicData uri="http://schemas.openxmlformats.org/drawingml/2006/table">
            <a:tbl>
              <a:tblPr/>
              <a:tblGrid>
                <a:gridCol w="2717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7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8992">
                <a:tc gridSpan="3"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endParaRPr lang="en-GB" sz="180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3" name="Picture 5" descr="E:\public on Pclip3\CERN-Accelerators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1" t="32195" r="23175" b="17025"/>
          <a:stretch/>
        </p:blipFill>
        <p:spPr bwMode="auto">
          <a:xfrm>
            <a:off x="179512" y="980728"/>
            <a:ext cx="3096344" cy="2241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38524"/>
              </p:ext>
            </p:extLst>
          </p:nvPr>
        </p:nvGraphicFramePr>
        <p:xfrm>
          <a:off x="395536" y="4797152"/>
          <a:ext cx="8458200" cy="1554480"/>
        </p:xfrm>
        <a:graphic>
          <a:graphicData uri="http://schemas.openxmlformats.org/drawingml/2006/table">
            <a:tbl>
              <a:tblPr/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55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9736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224E7D"/>
                          </a:solidFill>
                          <a:effectLst/>
                        </a:rPr>
                        <a:t>PS Booster    1.4  GeV</a:t>
                      </a:r>
                      <a:r>
                        <a:rPr lang="en-GB" sz="1400" b="1">
                          <a:effectLst/>
                        </a:rPr>
                        <a:t> </a:t>
                      </a:r>
                      <a:endParaRPr lang="en-GB" sz="1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224E7D"/>
                          </a:solidFill>
                          <a:effectLst/>
                        </a:rPr>
                        <a:t>Proton Synchrotron 25 </a:t>
                      </a:r>
                      <a:r>
                        <a:rPr lang="en-GB" sz="1400" b="1" dirty="0" err="1" smtClean="0">
                          <a:solidFill>
                            <a:srgbClr val="224E7D"/>
                          </a:solidFill>
                          <a:effectLst/>
                        </a:rPr>
                        <a:t>GeV</a:t>
                      </a:r>
                      <a:endParaRPr lang="en-GB" sz="14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224E7D"/>
                          </a:solidFill>
                          <a:effectLst/>
                        </a:rPr>
                        <a:t>Super PS   450 </a:t>
                      </a:r>
                      <a:r>
                        <a:rPr lang="en-GB" sz="1400" b="1" dirty="0" err="1">
                          <a:solidFill>
                            <a:srgbClr val="224E7D"/>
                          </a:solidFill>
                          <a:effectLst/>
                        </a:rPr>
                        <a:t>GeV</a:t>
                      </a:r>
                      <a:r>
                        <a:rPr lang="en-GB" sz="1400" b="1" dirty="0">
                          <a:effectLst/>
                        </a:rPr>
                        <a:t> </a:t>
                      </a:r>
                      <a:endParaRPr lang="en-GB" sz="1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pt-PT" sz="1400" noProof="0" dirty="0" smtClean="0">
                          <a:effectLst/>
                        </a:rPr>
                        <a:t>Entre criar os grupos de protões</a:t>
                      </a:r>
                      <a:r>
                        <a:rPr lang="pt-PT" sz="1400" baseline="0" noProof="0" dirty="0" smtClean="0">
                          <a:effectLst/>
                        </a:rPr>
                        <a:t> e leva-los a circular no SPS demora entre </a:t>
                      </a:r>
                      <a:endParaRPr lang="pt-PT" sz="1400" noProof="0" dirty="0" smtClean="0">
                        <a:effectLst/>
                      </a:endParaRP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rgbClr val="224E7D"/>
                          </a:solidFill>
                          <a:effectLst/>
                        </a:rPr>
                        <a:t>5.86 seconds e 17.86 </a:t>
                      </a:r>
                      <a:r>
                        <a:rPr lang="en-US" sz="1400" b="1" dirty="0">
                          <a:solidFill>
                            <a:srgbClr val="224E7D"/>
                          </a:solidFill>
                          <a:effectLst/>
                        </a:rPr>
                        <a:t>seconds </a:t>
                      </a:r>
                      <a:endParaRPr lang="en-US" sz="1400" b="1" dirty="0" smtClean="0">
                        <a:solidFill>
                          <a:srgbClr val="224E7D"/>
                        </a:solidFill>
                        <a:effectLst/>
                      </a:endParaRPr>
                    </a:p>
                    <a:p>
                      <a:pPr algn="ctr"/>
                      <a:endParaRPr lang="en-US" sz="1400" b="1" dirty="0" smtClean="0">
                        <a:solidFill>
                          <a:srgbClr val="224E7D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pt-PT" sz="1400" b="1" baseline="0" noProof="0" dirty="0" smtClean="0">
                          <a:solidFill>
                            <a:srgbClr val="224E7D"/>
                          </a:solidFill>
                          <a:effectLst/>
                        </a:rPr>
                        <a:t>No SPS  a energia dos protões sobe ate 450GeV e demoram 4.3s a serem injectados no LHC</a:t>
                      </a:r>
                      <a:endParaRPr lang="pt-PT" sz="1400" noProof="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289" name="Picture 1" descr="http://www.lhc-closer.es/img/subidas/3_5_1_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5965"/>
            <a:ext cx="1944216" cy="154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www.lhc-closer.es/img/subidas/3_5_1_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24944"/>
            <a:ext cx="2577455" cy="185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http://www.lhc-closer.es/img/subidas/3_5_1_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48880"/>
            <a:ext cx="325270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 flipH="1">
            <a:off x="1475656" y="2636912"/>
            <a:ext cx="144016" cy="57606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2555776" y="3140968"/>
            <a:ext cx="216024" cy="5040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2915816" y="1700808"/>
            <a:ext cx="2376264" cy="7200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1431798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 Túnel LHC</a:t>
            </a:r>
          </a:p>
        </p:txBody>
      </p:sp>
      <p:sp>
        <p:nvSpPr>
          <p:cNvPr id="3174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pic>
        <p:nvPicPr>
          <p:cNvPr id="31748" name="Picture 7" descr="LHCTunnel_2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14400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48263" y="4581525"/>
            <a:ext cx="3816350" cy="584200"/>
          </a:xfrm>
          <a:prstGeom prst="rect">
            <a:avLst/>
          </a:prstGeom>
          <a:solidFill>
            <a:schemeClr val="bg1">
              <a:alpha val="4784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 dirty="0"/>
              <a:t>1232 dipolos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48263" y="3789363"/>
            <a:ext cx="3816350" cy="522287"/>
          </a:xfrm>
          <a:prstGeom prst="rect">
            <a:avLst/>
          </a:prstGeom>
          <a:solidFill>
            <a:schemeClr val="bg1">
              <a:alpha val="4784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2800" dirty="0" smtClean="0"/>
              <a:t>13 </a:t>
            </a:r>
            <a:r>
              <a:rPr lang="pt-PT" altLang="en-US" sz="2800" dirty="0"/>
              <a:t>000 </a:t>
            </a:r>
            <a:r>
              <a:rPr lang="pt-PT" altLang="en-US" sz="2800" dirty="0" err="1"/>
              <a:t>Amp</a:t>
            </a:r>
            <a:r>
              <a:rPr lang="pt-PT" altLang="en-US" sz="2800" dirty="0"/>
              <a:t> </a:t>
            </a:r>
            <a:r>
              <a:rPr lang="pt-PT" altLang="en-US" sz="2800" dirty="0" smtClean="0"/>
              <a:t>( </a:t>
            </a:r>
            <a:r>
              <a:rPr lang="pt-PT" altLang="en-US" sz="2800" dirty="0" err="1"/>
              <a:t>TeV</a:t>
            </a:r>
            <a:r>
              <a:rPr lang="pt-PT" altLang="en-US" sz="2800" dirty="0"/>
              <a:t>)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148263" y="5300663"/>
            <a:ext cx="3816350" cy="585787"/>
          </a:xfrm>
          <a:prstGeom prst="rect">
            <a:avLst/>
          </a:prstGeom>
          <a:solidFill>
            <a:schemeClr val="bg1">
              <a:alpha val="4784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 dirty="0"/>
              <a:t>392 quadripolos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sp>
        <p:nvSpPr>
          <p:cNvPr id="327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Prof. Pedro Abreu • LIP, IST</a:t>
            </a:r>
          </a:p>
        </p:txBody>
      </p:sp>
      <p:pic>
        <p:nvPicPr>
          <p:cNvPr id="32772" name="Picture 2" descr="DipoleA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25"/>
            <a:ext cx="914400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Box 4"/>
          <p:cNvSpPr txBox="1">
            <a:spLocks noChangeArrowheads="1"/>
          </p:cNvSpPr>
          <p:nvPr/>
        </p:nvSpPr>
        <p:spPr bwMode="auto">
          <a:xfrm>
            <a:off x="4992688" y="6400800"/>
            <a:ext cx="3998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>
                <a:solidFill>
                  <a:schemeClr val="bg1"/>
                </a:solidFill>
                <a:latin typeface="Arial Black" pitchFamily="34" charset="0"/>
              </a:rPr>
              <a:t>Íman Dipolar ou Dipolo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0" y="152400"/>
            <a:ext cx="6019800" cy="533400"/>
          </a:xfrm>
        </p:spPr>
        <p:txBody>
          <a:bodyPr>
            <a:normAutofit/>
          </a:bodyPr>
          <a:lstStyle/>
          <a:p>
            <a:pPr eaLnBrk="1" hangingPunct="1"/>
            <a:r>
              <a:rPr lang="pt-PT" altLang="en-US" smtClean="0"/>
              <a:t>Acelerar as partículas</a:t>
            </a:r>
          </a:p>
        </p:txBody>
      </p:sp>
      <p:sp>
        <p:nvSpPr>
          <p:cNvPr id="41987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381000" y="6553200"/>
            <a:ext cx="26670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7 Marco 2014</a:t>
            </a:r>
          </a:p>
        </p:txBody>
      </p:sp>
      <p:pic>
        <p:nvPicPr>
          <p:cNvPr id="41988" name="Picture 2" descr="P:\Guides\backup\rf_draw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1" y="1052515"/>
            <a:ext cx="6022144" cy="2592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Rectangle 9"/>
          <p:cNvSpPr>
            <a:spLocks noChangeArrowheads="1"/>
          </p:cNvSpPr>
          <p:nvPr/>
        </p:nvSpPr>
        <p:spPr bwMode="auto">
          <a:xfrm>
            <a:off x="539552" y="4005064"/>
            <a:ext cx="7920038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1800" dirty="0"/>
              <a:t>Cada Protão que passa nas cavidades de radiofrequência fica sujeito a: </a:t>
            </a:r>
          </a:p>
          <a:p>
            <a:pPr eaLnBrk="1" hangingPunct="1"/>
            <a:r>
              <a:rPr lang="en-US" altLang="en-US" sz="1800" b="1" dirty="0"/>
              <a:t>2 x 8 MV = 16 MV</a:t>
            </a:r>
            <a:endParaRPr lang="en-US" altLang="en-US" sz="1800" dirty="0"/>
          </a:p>
          <a:p>
            <a:pPr eaLnBrk="1" hangingPunct="1"/>
            <a:r>
              <a:rPr lang="en-US" altLang="en-US" sz="1800" b="1" dirty="0" err="1"/>
              <a:t>Recebe</a:t>
            </a:r>
            <a:r>
              <a:rPr lang="en-US" altLang="en-US" sz="1800" b="1" dirty="0"/>
              <a:t>, </a:t>
            </a:r>
            <a:r>
              <a:rPr lang="en-US" altLang="en-US" sz="1800" b="1" dirty="0" err="1"/>
              <a:t>portanto</a:t>
            </a:r>
            <a:r>
              <a:rPr lang="en-US" altLang="en-US" sz="1800" b="1" dirty="0"/>
              <a:t>   16 MeV de </a:t>
            </a:r>
            <a:r>
              <a:rPr lang="en-US" altLang="en-US" sz="1800" b="1" dirty="0" err="1"/>
              <a:t>energia</a:t>
            </a:r>
            <a:r>
              <a:rPr lang="en-US" altLang="en-US" sz="1800" b="1" dirty="0"/>
              <a:t> extra</a:t>
            </a:r>
            <a:br>
              <a:rPr lang="en-US" altLang="en-US" sz="1800" b="1" dirty="0"/>
            </a:br>
            <a:endParaRPr lang="en-US" altLang="en-US" sz="1800" dirty="0"/>
          </a:p>
          <a:p>
            <a:pPr eaLnBrk="1" hangingPunct="1"/>
            <a:r>
              <a:rPr lang="en-US" altLang="en-US" sz="1800" dirty="0"/>
              <a:t>E </a:t>
            </a:r>
            <a:r>
              <a:rPr lang="en-US" altLang="en-US" sz="1800" dirty="0" err="1"/>
              <a:t>como</a:t>
            </a:r>
            <a:r>
              <a:rPr lang="en-US" altLang="en-US" sz="1800" dirty="0"/>
              <a:t> </a:t>
            </a:r>
            <a:r>
              <a:rPr lang="en-US" altLang="en-US" sz="1800" dirty="0" err="1"/>
              <a:t>cada</a:t>
            </a:r>
            <a:r>
              <a:rPr lang="en-US" altLang="en-US" sz="1800" dirty="0"/>
              <a:t> </a:t>
            </a:r>
            <a:r>
              <a:rPr lang="en-US" altLang="en-US" sz="1800" dirty="0" err="1"/>
              <a:t>protao</a:t>
            </a:r>
            <a:r>
              <a:rPr lang="en-US" altLang="en-US" sz="1800" dirty="0"/>
              <a:t> da 11245 </a:t>
            </a:r>
            <a:r>
              <a:rPr lang="en-US" altLang="en-US" sz="1800" dirty="0" err="1"/>
              <a:t>voltas</a:t>
            </a:r>
            <a:r>
              <a:rPr lang="en-US" altLang="en-US" sz="1800" dirty="0"/>
              <a:t> </a:t>
            </a:r>
            <a:r>
              <a:rPr lang="en-US" altLang="en-US" sz="1800" dirty="0" err="1"/>
              <a:t>ao</a:t>
            </a:r>
            <a:r>
              <a:rPr lang="en-US" altLang="en-US" sz="1800" dirty="0"/>
              <a:t> LHC pro </a:t>
            </a:r>
            <a:r>
              <a:rPr lang="en-US" altLang="en-US" sz="1800" dirty="0" err="1"/>
              <a:t>segundo</a:t>
            </a:r>
            <a:r>
              <a:rPr lang="en-US" altLang="en-US" sz="1800" dirty="0"/>
              <a:t> </a:t>
            </a:r>
            <a:r>
              <a:rPr lang="en-US" altLang="en-US" sz="1800" dirty="0" err="1"/>
              <a:t>recebe</a:t>
            </a:r>
            <a:r>
              <a:rPr lang="en-US" altLang="en-US" sz="1800" dirty="0"/>
              <a:t> :</a:t>
            </a:r>
          </a:p>
          <a:p>
            <a:pPr eaLnBrk="1" hangingPunct="1"/>
            <a:r>
              <a:rPr lang="en-US" altLang="en-US" sz="1800" b="1" dirty="0"/>
              <a:t>(16 MeV/lap) x (11245 laps/s)= 1.8·10</a:t>
            </a:r>
            <a:r>
              <a:rPr lang="en-US" altLang="en-US" sz="1800" b="1" baseline="30000" dirty="0"/>
              <a:t>5</a:t>
            </a:r>
            <a:r>
              <a:rPr lang="en-US" altLang="en-US" sz="1800" b="1" dirty="0"/>
              <a:t> MeV/s  or  0.18 </a:t>
            </a:r>
            <a:r>
              <a:rPr lang="en-US" altLang="en-US" sz="1800" b="1" dirty="0" err="1"/>
              <a:t>TeV</a:t>
            </a:r>
            <a:r>
              <a:rPr lang="en-US" altLang="en-US" sz="1800" b="1" dirty="0"/>
              <a:t>/s  </a:t>
            </a:r>
            <a:endParaRPr lang="en-US" alt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2834610" y="6497122"/>
            <a:ext cx="4041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Jose C Silva, ESAP Agueda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895892" y="6502269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  <a:latin typeface="Arial"/>
              </a:rPr>
              <a:t> </a:t>
            </a:r>
            <a:fld id="{6135DBCF-7892-AD4B-8141-C2BF8ED07A82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Arial"/>
              </a:rPr>
              <a:pPr/>
              <a:t>29</a:t>
            </a:fld>
            <a:endParaRPr lang="en-US" dirty="0">
              <a:solidFill>
                <a:prstClr val="white">
                  <a:lumMod val="50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87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247903A1-CF0E-425A-A58B-F3FD5D5A553B}" type="slidenum"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3</a:t>
            </a:fld>
            <a:endParaRPr lang="en-US" altLang="en-US" sz="140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altLang="en-US" sz="2000" smtClean="0"/>
              <a:t>CERN</a:t>
            </a:r>
            <a:br>
              <a:rPr lang="en-US" altLang="en-US" sz="2000" smtClean="0"/>
            </a:br>
            <a:r>
              <a:rPr lang="en-US" altLang="en-US" sz="2000" smtClean="0"/>
              <a:t>European Organization for Nuclear Research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14400"/>
            <a:ext cx="9144000" cy="22860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PT" altLang="en-US" sz="2000" dirty="0" smtClean="0"/>
              <a:t>Fundado em 1954 por 12 países Europeus</a:t>
            </a:r>
          </a:p>
          <a:p>
            <a:pPr eaLnBrk="1" hangingPunct="1">
              <a:lnSpc>
                <a:spcPct val="120000"/>
              </a:lnSpc>
            </a:pPr>
            <a:r>
              <a:rPr lang="pt-PT" altLang="en-US" sz="2000" dirty="0" smtClean="0"/>
              <a:t>23 estados membros </a:t>
            </a:r>
          </a:p>
          <a:p>
            <a:pPr eaLnBrk="1" hangingPunct="1">
              <a:lnSpc>
                <a:spcPct val="120000"/>
              </a:lnSpc>
            </a:pPr>
            <a:r>
              <a:rPr lang="pt-PT" altLang="en-US" sz="2000" dirty="0" smtClean="0"/>
              <a:t>Mais de 13000 utilizadores , dos quais 2300 são funcionários e cerca de 1400 subvencionados (2013)</a:t>
            </a:r>
          </a:p>
          <a:p>
            <a:pPr eaLnBrk="1" hangingPunct="1">
              <a:lnSpc>
                <a:spcPct val="120000"/>
              </a:lnSpc>
            </a:pPr>
            <a:r>
              <a:rPr lang="pt-PT" altLang="en-US" sz="2000" dirty="0" smtClean="0"/>
              <a:t>Orçamento anual de ~1200 Milhões Francos Suíços (2018) (~1000 </a:t>
            </a:r>
            <a:r>
              <a:rPr lang="pt-PT" altLang="en-US" sz="2000" dirty="0" err="1" smtClean="0"/>
              <a:t>M.Euros</a:t>
            </a:r>
            <a:r>
              <a:rPr lang="pt-PT" altLang="en-US" sz="2000" dirty="0" smtClean="0"/>
              <a:t>)</a:t>
            </a:r>
          </a:p>
        </p:txBody>
      </p:sp>
      <p:pic>
        <p:nvPicPr>
          <p:cNvPr id="17413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72" y="3124199"/>
            <a:ext cx="4572000" cy="331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0" y="6321425"/>
            <a:ext cx="4584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en-US" sz="1000">
                <a:latin typeface="Verdana" pitchFamily="34" charset="0"/>
              </a:rPr>
              <a:t>1954: Convention establishing the organisation - original signatures </a:t>
            </a: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6300192" y="6321425"/>
            <a:ext cx="229261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en-US" sz="1000" dirty="0" smtClean="0">
                <a:latin typeface="Verdana" pitchFamily="34" charset="0"/>
              </a:rPr>
              <a:t>1st CERN Council meeting, 1952</a:t>
            </a:r>
            <a:endParaRPr lang="fr-FR" altLang="en-US" sz="1000" dirty="0">
              <a:latin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073" y="3235059"/>
            <a:ext cx="4046984" cy="3039988"/>
          </a:xfrm>
          <a:prstGeom prst="rect">
            <a:avLst/>
          </a:prstGeom>
        </p:spPr>
      </p:pic>
    </p:spTree>
  </p:cSld>
  <p:clrMapOvr>
    <a:masterClrMapping/>
  </p:clrMapOvr>
  <p:transition advTm="54688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0" y="152400"/>
            <a:ext cx="6019800" cy="533400"/>
          </a:xfrm>
        </p:spPr>
        <p:txBody>
          <a:bodyPr>
            <a:normAutofit/>
          </a:bodyPr>
          <a:lstStyle/>
          <a:p>
            <a:pPr eaLnBrk="1" hangingPunct="1"/>
            <a:r>
              <a:rPr lang="pt-PT" altLang="en-US" smtClean="0"/>
              <a:t>Acelerar as partículas</a:t>
            </a:r>
          </a:p>
        </p:txBody>
      </p:sp>
      <p:sp>
        <p:nvSpPr>
          <p:cNvPr id="43011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381000" y="6553200"/>
            <a:ext cx="26670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7 Marco 2014</a:t>
            </a:r>
          </a:p>
        </p:txBody>
      </p:sp>
      <p:pic>
        <p:nvPicPr>
          <p:cNvPr id="43012" name="Picture 2" descr="P:\Guides\backup\rf-cavi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6337300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34610" y="6497122"/>
            <a:ext cx="4041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Jose C Silva, ESAP Agueda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895892" y="6502269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  <a:latin typeface="Arial"/>
              </a:rPr>
              <a:t> </a:t>
            </a:r>
            <a:fld id="{6135DBCF-7892-AD4B-8141-C2BF8ED07A82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Arial"/>
              </a:rPr>
              <a:pPr/>
              <a:t>30</a:t>
            </a:fld>
            <a:endParaRPr lang="en-US" dirty="0">
              <a:solidFill>
                <a:prstClr val="white">
                  <a:lumMod val="50000"/>
                </a:prstClr>
              </a:solidFill>
              <a:latin typeface="Arial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48263" y="5300663"/>
            <a:ext cx="3816350" cy="585787"/>
          </a:xfrm>
          <a:prstGeom prst="rect">
            <a:avLst/>
          </a:prstGeom>
          <a:solidFill>
            <a:schemeClr val="bg1">
              <a:alpha val="4784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 dirty="0" smtClean="0">
                <a:solidFill>
                  <a:schemeClr val="accent5">
                    <a:lumMod val="10000"/>
                  </a:schemeClr>
                </a:solidFill>
              </a:rPr>
              <a:t>Cavidades RF LHC</a:t>
            </a:r>
            <a:endParaRPr lang="pt-PT" altLang="en-US" sz="3200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90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Prof. Pedro Abreu • LIP, IST</a:t>
            </a:r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endParaRPr lang="pt-PT" altLang="en-US"/>
          </a:p>
        </p:txBody>
      </p:sp>
      <p:pic>
        <p:nvPicPr>
          <p:cNvPr id="35845" name="Picture 8" descr="LHC3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538"/>
            <a:ext cx="9144000" cy="57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ATLAS Detector 98030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268413"/>
            <a:ext cx="28956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CMS Detector 98030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581525"/>
            <a:ext cx="297180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215063" y="3357563"/>
            <a:ext cx="2725737" cy="1806575"/>
            <a:chOff x="3581400" y="2819400"/>
            <a:chExt cx="5562600" cy="3376149"/>
          </a:xfrm>
        </p:grpSpPr>
        <p:pic>
          <p:nvPicPr>
            <p:cNvPr id="35850" name="Picture 9" descr="ALICE200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2819400"/>
              <a:ext cx="5562600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1" name="TextBox 9"/>
            <p:cNvSpPr txBox="1">
              <a:spLocks noChangeArrowheads="1"/>
            </p:cNvSpPr>
            <p:nvPr/>
          </p:nvSpPr>
          <p:spPr bwMode="auto">
            <a:xfrm>
              <a:off x="3657600" y="5562600"/>
              <a:ext cx="1656048" cy="632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pt-PT" altLang="en-US" sz="1600"/>
                <a:t>ALICE</a:t>
              </a:r>
            </a:p>
          </p:txBody>
        </p:sp>
      </p:grpSp>
      <p:pic>
        <p:nvPicPr>
          <p:cNvPr id="31753" name="Picture 6" descr="LHC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02"/>
          <a:stretch>
            <a:fillRect/>
          </a:stretch>
        </p:blipFill>
        <p:spPr bwMode="auto">
          <a:xfrm>
            <a:off x="571500" y="1643063"/>
            <a:ext cx="28956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4" name="Picture 10" descr="P:\photos\cms\IMG_54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064" y="980728"/>
            <a:ext cx="3711351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D3B20412-7390-44FD-9D23-D4D4FA1A8DAF}" type="slidenum">
              <a:rPr lang="en-US" altLang="fr-FR" sz="14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32</a:t>
            </a:fld>
            <a:endParaRPr lang="en-US" altLang="fr-FR" sz="140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482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953000" y="0"/>
            <a:ext cx="4191000" cy="457200"/>
          </a:xfrm>
        </p:spPr>
        <p:txBody>
          <a:bodyPr/>
          <a:lstStyle/>
          <a:p>
            <a:pPr eaLnBrk="1" hangingPunct="1"/>
            <a:r>
              <a:rPr lang="en-US" altLang="fr-FR" smtClean="0">
                <a:solidFill>
                  <a:srgbClr val="FFFF00"/>
                </a:solidFill>
              </a:rPr>
              <a:t> LHC</a:t>
            </a:r>
          </a:p>
        </p:txBody>
      </p:sp>
      <p:sp>
        <p:nvSpPr>
          <p:cNvPr id="34821" name="Text Box 1029"/>
          <p:cNvSpPr txBox="1">
            <a:spLocks noChangeArrowheads="1"/>
          </p:cNvSpPr>
          <p:nvPr/>
        </p:nvSpPr>
        <p:spPr bwMode="auto">
          <a:xfrm>
            <a:off x="4140200" y="115888"/>
            <a:ext cx="2800350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fr-FR" sz="2000">
                <a:solidFill>
                  <a:srgbClr val="010080"/>
                </a:solidFill>
                <a:latin typeface="Verdana" pitchFamily="34" charset="0"/>
              </a:rPr>
              <a:t>27 km </a:t>
            </a:r>
            <a:r>
              <a:rPr lang="pt-PT" altLang="fr-FR" sz="2000">
                <a:solidFill>
                  <a:srgbClr val="010080"/>
                </a:solidFill>
                <a:latin typeface="Verdana" pitchFamily="34" charset="0"/>
              </a:rPr>
              <a:t>perímetro</a:t>
            </a:r>
          </a:p>
          <a:p>
            <a:pPr eaLnBrk="1" hangingPunct="1"/>
            <a:r>
              <a:rPr lang="en-US" altLang="fr-FR" sz="2000">
                <a:solidFill>
                  <a:srgbClr val="010080"/>
                </a:solidFill>
                <a:latin typeface="Verdana" pitchFamily="34" charset="0"/>
              </a:rPr>
              <a:t>100 m profundidade</a:t>
            </a:r>
          </a:p>
        </p:txBody>
      </p:sp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95536" y="2636912"/>
            <a:ext cx="4992554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395536" y="980728"/>
            <a:ext cx="4088971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ATLAS Experiment</a:t>
            </a:r>
          </a:p>
        </p:txBody>
      </p:sp>
      <p:sp>
        <p:nvSpPr>
          <p:cNvPr id="3686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pic>
        <p:nvPicPr>
          <p:cNvPr id="36868" name="Picture 2" descr="atl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77900"/>
            <a:ext cx="8077200" cy="549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6" descr="F:\Guides\backup\muo_gen_1006_00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08050"/>
            <a:ext cx="8135938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CMS Experiment</a:t>
            </a:r>
          </a:p>
        </p:txBody>
      </p:sp>
      <p:sp>
        <p:nvSpPr>
          <p:cNvPr id="37891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pic>
        <p:nvPicPr>
          <p:cNvPr id="37892" name="Picture 2" descr="CMS Detector 9803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90600"/>
            <a:ext cx="7772400" cy="554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 descr="M:\photos\cms\bul-pho-2007-0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LHCb Experiment</a:t>
            </a:r>
          </a:p>
        </p:txBody>
      </p:sp>
      <p:sp>
        <p:nvSpPr>
          <p:cNvPr id="38915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pic>
        <p:nvPicPr>
          <p:cNvPr id="38916" name="Picture 2" descr="LHC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02"/>
          <a:stretch>
            <a:fillRect/>
          </a:stretch>
        </p:blipFill>
        <p:spPr bwMode="auto">
          <a:xfrm>
            <a:off x="762000" y="985838"/>
            <a:ext cx="7620000" cy="554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5" descr="F:\Guides\backup\LHCb-Credit-CER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9144000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ALICE Experiment</a:t>
            </a:r>
          </a:p>
        </p:txBody>
      </p:sp>
      <p:sp>
        <p:nvSpPr>
          <p:cNvPr id="39939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pic>
        <p:nvPicPr>
          <p:cNvPr id="39940" name="Picture 4" descr="ALICE2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5" descr="F:\Guides\backup\LRsaba_CERN_0212_32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144000" cy="564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E61343E6-EC94-4526-8677-65C5558E433B}" type="slidenum"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37</a:t>
            </a:fld>
            <a:endParaRPr lang="en-US" altLang="en-US" sz="140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323850" y="3500438"/>
            <a:ext cx="30511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en-US" sz="1600">
                <a:latin typeface="Verdana" pitchFamily="34" charset="0"/>
              </a:rPr>
              <a:t>AMS Centro de </a:t>
            </a:r>
            <a:r>
              <a:rPr lang="pt-PT" altLang="en-US" sz="1600">
                <a:latin typeface="Verdana" pitchFamily="34" charset="0"/>
              </a:rPr>
              <a:t>Operações</a:t>
            </a:r>
            <a:r>
              <a:rPr lang="en-GB" altLang="en-US" sz="1600">
                <a:latin typeface="Verdana" pitchFamily="34" charset="0"/>
              </a:rPr>
              <a:t> </a:t>
            </a:r>
          </a:p>
          <a:p>
            <a:pPr eaLnBrk="1" hangingPunct="1"/>
            <a:r>
              <a:rPr lang="en-GB" altLang="en-US" sz="1600">
                <a:latin typeface="Verdana" pitchFamily="34" charset="0"/>
              </a:rPr>
              <a:t>@CERN Prevessin</a:t>
            </a:r>
          </a:p>
        </p:txBody>
      </p:sp>
      <p:sp>
        <p:nvSpPr>
          <p:cNvPr id="40964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2700338" y="188913"/>
            <a:ext cx="6019800" cy="533400"/>
          </a:xfrm>
        </p:spPr>
        <p:txBody>
          <a:bodyPr/>
          <a:lstStyle/>
          <a:p>
            <a:pPr eaLnBrk="1" hangingPunct="1"/>
            <a:r>
              <a:rPr lang="pt-PT" altLang="en-US" sz="2400" smtClean="0"/>
              <a:t>Alpha Magnetic Spectrometer, AMS-02</a:t>
            </a:r>
          </a:p>
        </p:txBody>
      </p:sp>
      <p:pic>
        <p:nvPicPr>
          <p:cNvPr id="40965" name="Picture 2" descr="F:\Guides\backup\753px-AMS-02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797425"/>
            <a:ext cx="1223962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3" descr="F:\Guides\backup\800px-AMS02hig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292600"/>
            <a:ext cx="3924300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Picture 4" descr="F:\Guides\backup\AMS-02_Control_Centre_lar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331311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Picture 5" descr="F:\Guides\backup\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606925"/>
            <a:ext cx="21590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9" name="Picture 7" descr="F:\Guides\backup\530515main_09_ting_AMS Detector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4" t="15965" r="14684" b="6203"/>
          <a:stretch>
            <a:fillRect/>
          </a:stretch>
        </p:blipFill>
        <p:spPr bwMode="auto">
          <a:xfrm>
            <a:off x="3590925" y="1125538"/>
            <a:ext cx="5351463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0448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962400" y="0"/>
            <a:ext cx="5181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fr-FR">
                <a:solidFill>
                  <a:srgbClr val="FFFF00"/>
                </a:solidFill>
                <a:latin typeface="Verdana" pitchFamily="34" charset="0"/>
              </a:rPr>
              <a:t>The GRID: a possible solution to CERN computing needs</a:t>
            </a:r>
          </a:p>
        </p:txBody>
      </p:sp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323850" y="1125538"/>
            <a:ext cx="86106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fr-FR">
                <a:latin typeface="Verdana" pitchFamily="34" charset="0"/>
              </a:rPr>
              <a:t>The LHC computing GRID is a project funded by the European Union. The objective is to build the next generation computing infrastructure providing intensive computation and analysis</a:t>
            </a:r>
          </a:p>
        </p:txBody>
      </p:sp>
      <p:pic>
        <p:nvPicPr>
          <p:cNvPr id="430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781300"/>
            <a:ext cx="7127875" cy="356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5" descr="F:\Guides\backup\c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8496300" cy="566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624" y="4722651"/>
            <a:ext cx="2496139" cy="1872104"/>
          </a:xfrm>
          <a:prstGeom prst="rect">
            <a:avLst/>
          </a:prstGeom>
        </p:spPr>
      </p:pic>
      <p:sp>
        <p:nvSpPr>
          <p:cNvPr id="4505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C3C13A61-FF90-4553-8210-F0982F6466E6}" type="slidenum"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39</a:t>
            </a:fld>
            <a:endParaRPr lang="en-US" altLang="en-US" sz="140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45059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altLang="en-US" smtClean="0"/>
              <a:t>“home made” (CMS, PET, MT) </a:t>
            </a:r>
          </a:p>
        </p:txBody>
      </p:sp>
      <p:pic>
        <p:nvPicPr>
          <p:cNvPr id="41988" name="Picture 17" descr="C:\photos\electronics\dcc_project\dcc-linktests68.JPG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3059832" y="836712"/>
            <a:ext cx="3491880" cy="3930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89" name="Picture 18" descr="C:\photos\electronics\slb_project\slb_goup1.jpg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502546" y="1124744"/>
            <a:ext cx="2616335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94" name="Picture 15" descr="C:\photos\electronics\cms\IMG_5391.jpg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 rot="21131567">
            <a:off x="312196" y="2733852"/>
            <a:ext cx="2667573" cy="2150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4042" name="Picture 10" descr="P:\CMSproj\oslb_s\pictures\oSLB-oRM test bench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84350">
            <a:off x="222840" y="4330721"/>
            <a:ext cx="2846284" cy="2134713"/>
          </a:xfrm>
          <a:prstGeom prst="roundRect">
            <a:avLst>
              <a:gd name="adj" fmla="val 2460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235" y="1127991"/>
            <a:ext cx="3049736" cy="54217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92688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LIP, IST Users</a:t>
            </a:r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t>Introdução ao CERN</a:t>
            </a: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070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dirty="0">
                <a:solidFill>
                  <a:srgbClr val="FFFF00"/>
                </a:solidFill>
                <a:latin typeface="Arial" charset="0"/>
                <a:cs typeface="Arial" charset="0"/>
              </a:rPr>
              <a:t>Distribuição dos Utilizadores do CERN por país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dirty="0">
                <a:solidFill>
                  <a:srgbClr val="FFFF00"/>
                </a:solidFill>
                <a:latin typeface="Arial" charset="0"/>
                <a:cs typeface="Arial" charset="0"/>
              </a:rPr>
              <a:t>(em </a:t>
            </a:r>
            <a:r>
              <a:rPr lang="pt-PT" altLang="en-US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2018) </a:t>
            </a:r>
            <a:r>
              <a:rPr lang="pt-PT" altLang="en-US" dirty="0">
                <a:solidFill>
                  <a:srgbClr val="FFFF00"/>
                </a:solidFill>
                <a:latin typeface="Arial" charset="0"/>
                <a:cs typeface="Arial" charset="0"/>
              </a:rPr>
              <a:t>					&gt;</a:t>
            </a:r>
            <a:r>
              <a:rPr lang="pt-PT" altLang="en-US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13000 </a:t>
            </a:r>
            <a:r>
              <a:rPr lang="pt-PT" altLang="en-US" dirty="0">
                <a:solidFill>
                  <a:srgbClr val="FFFF00"/>
                </a:solidFill>
                <a:latin typeface="Arial" charset="0"/>
                <a:cs typeface="Arial" charset="0"/>
              </a:rPr>
              <a:t>utilizadores</a:t>
            </a:r>
          </a:p>
        </p:txBody>
      </p:sp>
      <p:pic>
        <p:nvPicPr>
          <p:cNvPr id="7" name="Picture Placeholder 6" descr="BR-CNI-SEBRAE-270819 - PDF-XChange Edito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54212"/>
            <a:ext cx="9144000" cy="5698988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-108520" y="3602356"/>
            <a:ext cx="1440160" cy="25869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27779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4" descr="C:\LIPproj\pet\fotos\DH-Electronics\DSC_2860b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 rot="150750">
            <a:off x="5689621" y="909972"/>
            <a:ext cx="3399193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6F7AE1D3-116C-4123-8114-9A2C8B267187}" type="slidenum"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40</a:t>
            </a:fld>
            <a:endParaRPr lang="en-US" altLang="en-US" sz="140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46084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altLang="en-US" dirty="0" smtClean="0"/>
              <a:t>“</a:t>
            </a:r>
            <a:r>
              <a:rPr lang="pt-PT" altLang="en-US" dirty="0" err="1" smtClean="0"/>
              <a:t>home</a:t>
            </a:r>
            <a:r>
              <a:rPr lang="pt-PT" altLang="en-US" dirty="0" smtClean="0"/>
              <a:t> </a:t>
            </a:r>
            <a:r>
              <a:rPr lang="pt-PT" altLang="en-US" dirty="0" err="1" smtClean="0"/>
              <a:t>made</a:t>
            </a:r>
            <a:r>
              <a:rPr lang="pt-PT" altLang="en-US" dirty="0" smtClean="0"/>
              <a:t>” (CMS, PET, MT) </a:t>
            </a:r>
          </a:p>
        </p:txBody>
      </p:sp>
      <p:pic>
        <p:nvPicPr>
          <p:cNvPr id="11" name="Picture 12" descr="M:\LIPproj\pet\fotos\Sonic-Marseille\IMG_0246.jpg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 rot="378448">
            <a:off x="5423427" y="3112806"/>
            <a:ext cx="3563888" cy="26134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62" name="Picture 2" descr="M:\LIPproj\pet\fotos\fotos_Jorge\P1040240.JPG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915816" y="836712"/>
            <a:ext cx="2678532" cy="21235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64" name="Picture 4" descr="M:\LIPproj\pet\fotos\caixas\matrizes1.jpg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 rot="252391">
            <a:off x="326140" y="1226476"/>
            <a:ext cx="2852350" cy="2139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65" name="Picture 5" descr="M:\LIPproj\pet\fotos\ScannerPEM\CIMG0012.JPG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 rot="21075861">
            <a:off x="420991" y="3378138"/>
            <a:ext cx="3312993" cy="2484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4" name="Picture 2" descr="O:\TOF_FEB_ASIC\docs\IMG_0624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73" t="14355" r="6373" b="-2832"/>
          <a:stretch/>
        </p:blipFill>
        <p:spPr bwMode="auto">
          <a:xfrm rot="636407">
            <a:off x="3065503" y="2810986"/>
            <a:ext cx="2849345" cy="1890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315" name="Picture 3" descr="O:\TOF_FEB_DAQ\20140725_151338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9" t="4530" r="17974" b="5492"/>
          <a:stretch/>
        </p:blipFill>
        <p:spPr bwMode="auto">
          <a:xfrm>
            <a:off x="3419872" y="4653136"/>
            <a:ext cx="2309836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TextBox 11"/>
          <p:cNvSpPr txBox="1"/>
          <p:nvPr/>
        </p:nvSpPr>
        <p:spPr>
          <a:xfrm>
            <a:off x="467544" y="6453336"/>
            <a:ext cx="3804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www.petsyselectronics.pt</a:t>
            </a:r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92688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115"/>
          <p:cNvGrpSpPr/>
          <p:nvPr/>
        </p:nvGrpSpPr>
        <p:grpSpPr>
          <a:xfrm>
            <a:off x="243872" y="4025052"/>
            <a:ext cx="8647690" cy="798631"/>
            <a:chOff x="243872" y="3384880"/>
            <a:chExt cx="8647690" cy="798631"/>
          </a:xfrm>
        </p:grpSpPr>
        <p:grpSp>
          <p:nvGrpSpPr>
            <p:cNvPr id="115" name="Group 114"/>
            <p:cNvGrpSpPr/>
            <p:nvPr/>
          </p:nvGrpSpPr>
          <p:grpSpPr>
            <a:xfrm>
              <a:off x="243872" y="3384880"/>
              <a:ext cx="8647690" cy="798631"/>
              <a:chOff x="243872" y="3520047"/>
              <a:chExt cx="8647690" cy="798631"/>
            </a:xfrm>
          </p:grpSpPr>
          <p:grpSp>
            <p:nvGrpSpPr>
              <p:cNvPr id="105" name="Group 104"/>
              <p:cNvGrpSpPr/>
              <p:nvPr/>
            </p:nvGrpSpPr>
            <p:grpSpPr>
              <a:xfrm>
                <a:off x="243872" y="3628115"/>
                <a:ext cx="7993854" cy="690563"/>
                <a:chOff x="65118" y="3710615"/>
                <a:chExt cx="7993854" cy="690563"/>
              </a:xfrm>
            </p:grpSpPr>
            <p:cxnSp>
              <p:nvCxnSpPr>
                <p:cNvPr id="60" name="Straight Connector 59"/>
                <p:cNvCxnSpPr/>
                <p:nvPr/>
              </p:nvCxnSpPr>
              <p:spPr>
                <a:xfrm flipH="1">
                  <a:off x="7201313" y="3710615"/>
                  <a:ext cx="643013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>
                  <a:off x="2629982" y="4222445"/>
                  <a:ext cx="1221106" cy="41723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V="1">
                  <a:off x="65118" y="4315926"/>
                  <a:ext cx="492981" cy="85252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2058063" y="4264168"/>
                  <a:ext cx="585196" cy="51758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4609183" y="4131898"/>
                  <a:ext cx="369158" cy="66431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flipH="1">
                  <a:off x="4964745" y="4131898"/>
                  <a:ext cx="117294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TextBox 93"/>
                <p:cNvSpPr txBox="1"/>
                <p:nvPr/>
              </p:nvSpPr>
              <p:spPr>
                <a:xfrm>
                  <a:off x="467233" y="4075219"/>
                  <a:ext cx="64472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000" b="1" dirty="0">
                      <a:solidFill>
                        <a:srgbClr val="00B050"/>
                      </a:solidFill>
                    </a:rPr>
                    <a:t>30 fb</a:t>
                  </a:r>
                  <a:r>
                    <a:rPr lang="fr-CH" sz="1000" b="1" baseline="30000" dirty="0">
                      <a:solidFill>
                        <a:srgbClr val="00B050"/>
                      </a:solidFill>
                    </a:rPr>
                    <a:t>-1</a:t>
                  </a:r>
                  <a:endParaRPr lang="en-GB" sz="1000" b="1" baseline="30000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3224972" y="3981696"/>
                  <a:ext cx="72327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000" b="1" dirty="0">
                      <a:solidFill>
                        <a:srgbClr val="00B050"/>
                      </a:solidFill>
                    </a:rPr>
                    <a:t>150 fb</a:t>
                  </a:r>
                  <a:r>
                    <a:rPr lang="fr-CH" sz="1000" b="1" baseline="30000" dirty="0">
                      <a:solidFill>
                        <a:srgbClr val="00B050"/>
                      </a:solidFill>
                    </a:rPr>
                    <a:t>-1</a:t>
                  </a:r>
                  <a:endParaRPr lang="en-GB" sz="1000" b="1" baseline="30000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5336893" y="3850891"/>
                  <a:ext cx="72327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000" b="1" dirty="0">
                      <a:solidFill>
                        <a:srgbClr val="00B050"/>
                      </a:solidFill>
                    </a:rPr>
                    <a:t>300 fb</a:t>
                  </a:r>
                  <a:r>
                    <a:rPr lang="fr-CH" sz="1000" b="1" baseline="30000" dirty="0">
                      <a:solidFill>
                        <a:srgbClr val="00B050"/>
                      </a:solidFill>
                    </a:rPr>
                    <a:t>-1</a:t>
                  </a:r>
                  <a:endParaRPr lang="en-GB" sz="1000" b="1" baseline="30000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7257149" y="3720086"/>
                  <a:ext cx="8018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000" b="1" dirty="0">
                      <a:solidFill>
                        <a:srgbClr val="00B050"/>
                      </a:solidFill>
                    </a:rPr>
                    <a:t>3000 fb</a:t>
                  </a:r>
                  <a:r>
                    <a:rPr lang="fr-CH" sz="1000" b="1" baseline="30000" dirty="0">
                      <a:solidFill>
                        <a:srgbClr val="00B050"/>
                      </a:solidFill>
                    </a:rPr>
                    <a:t>-1</a:t>
                  </a:r>
                  <a:endParaRPr lang="en-GB" sz="1000" b="1" baseline="30000" dirty="0">
                    <a:solidFill>
                      <a:srgbClr val="00B050"/>
                    </a:solidFill>
                  </a:endParaRPr>
                </a:p>
              </p:txBody>
            </p:sp>
          </p:grpSp>
          <p:sp>
            <p:nvSpPr>
              <p:cNvPr id="111" name="TextBox 110"/>
              <p:cNvSpPr txBox="1"/>
              <p:nvPr/>
            </p:nvSpPr>
            <p:spPr>
              <a:xfrm>
                <a:off x="8105769" y="3520047"/>
                <a:ext cx="78579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000" b="1" dirty="0" err="1">
                    <a:solidFill>
                      <a:srgbClr val="00B050"/>
                    </a:solidFill>
                  </a:rPr>
                  <a:t>luminosity</a:t>
                </a:r>
                <a:endParaRPr lang="en-GB" sz="1000" b="1" baseline="30000" dirty="0">
                  <a:solidFill>
                    <a:srgbClr val="00B050"/>
                  </a:solidFill>
                </a:endParaRPr>
              </a:p>
            </p:txBody>
          </p:sp>
        </p:grpSp>
        <p:cxnSp>
          <p:nvCxnSpPr>
            <p:cNvPr id="47" name="Straight Connector 46"/>
            <p:cNvCxnSpPr/>
            <p:nvPr/>
          </p:nvCxnSpPr>
          <p:spPr>
            <a:xfrm flipH="1">
              <a:off x="727038" y="4098259"/>
              <a:ext cx="517191" cy="0"/>
            </a:xfrm>
            <a:prstGeom prst="line">
              <a:avLst/>
            </a:prstGeom>
            <a:ln w="381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/>
          <p:cNvGrpSpPr/>
          <p:nvPr/>
        </p:nvGrpSpPr>
        <p:grpSpPr>
          <a:xfrm>
            <a:off x="146483" y="3767949"/>
            <a:ext cx="8558833" cy="728267"/>
            <a:chOff x="146482" y="3262944"/>
            <a:chExt cx="8558833" cy="728267"/>
          </a:xfrm>
        </p:grpSpPr>
        <p:grpSp>
          <p:nvGrpSpPr>
            <p:cNvPr id="93" name="Group 92"/>
            <p:cNvGrpSpPr/>
            <p:nvPr/>
          </p:nvGrpSpPr>
          <p:grpSpPr>
            <a:xfrm>
              <a:off x="146482" y="3335260"/>
              <a:ext cx="7876598" cy="655951"/>
              <a:chOff x="-32272" y="3417760"/>
              <a:chExt cx="7876598" cy="655951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58854" y="4063148"/>
                <a:ext cx="489786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548284" y="3995542"/>
                <a:ext cx="517190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2059387" y="3648739"/>
                <a:ext cx="1793025" cy="2812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78"/>
              <p:cNvSpPr txBox="1"/>
              <p:nvPr/>
            </p:nvSpPr>
            <p:spPr>
              <a:xfrm>
                <a:off x="-32272" y="3827490"/>
                <a:ext cx="5677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000" b="1" dirty="0">
                    <a:solidFill>
                      <a:srgbClr val="C00000"/>
                    </a:solidFill>
                  </a:rPr>
                  <a:t>7 </a:t>
                </a:r>
                <a:r>
                  <a:rPr lang="fr-CH" sz="1000" b="1" dirty="0" err="1">
                    <a:solidFill>
                      <a:srgbClr val="C00000"/>
                    </a:solidFill>
                  </a:rPr>
                  <a:t>TeV</a:t>
                </a:r>
                <a:endParaRPr lang="en-GB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464022" y="3753618"/>
                <a:ext cx="5677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000" b="1" dirty="0">
                    <a:solidFill>
                      <a:srgbClr val="C00000"/>
                    </a:solidFill>
                  </a:rPr>
                  <a:t>8 </a:t>
                </a:r>
                <a:r>
                  <a:rPr lang="fr-CH" sz="1000" b="1" dirty="0" err="1">
                    <a:solidFill>
                      <a:srgbClr val="C00000"/>
                    </a:solidFill>
                  </a:rPr>
                  <a:t>TeV</a:t>
                </a:r>
                <a:endParaRPr lang="en-GB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1990444" y="3417760"/>
                <a:ext cx="88197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000" b="1" dirty="0">
                    <a:solidFill>
                      <a:srgbClr val="C00000"/>
                    </a:solidFill>
                  </a:rPr>
                  <a:t>13-14 </a:t>
                </a:r>
                <a:r>
                  <a:rPr lang="fr-CH" sz="1000" b="1" dirty="0" err="1">
                    <a:solidFill>
                      <a:srgbClr val="C00000"/>
                    </a:solidFill>
                  </a:rPr>
                  <a:t>TeV</a:t>
                </a:r>
                <a:endParaRPr lang="en-GB" b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>
                <a:off x="4611757" y="3603947"/>
                <a:ext cx="3232569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" name="TextBox 108"/>
            <p:cNvSpPr txBox="1"/>
            <p:nvPr/>
          </p:nvSpPr>
          <p:spPr>
            <a:xfrm>
              <a:off x="7507230" y="3262944"/>
              <a:ext cx="6463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>
                  <a:solidFill>
                    <a:srgbClr val="C00000"/>
                  </a:solidFill>
                </a:rPr>
                <a:t>14 </a:t>
              </a:r>
              <a:r>
                <a:rPr lang="fr-CH" sz="1000" b="1" dirty="0" err="1">
                  <a:solidFill>
                    <a:srgbClr val="C00000"/>
                  </a:solidFill>
                </a:rPr>
                <a:t>TeV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8102265" y="3385058"/>
              <a:ext cx="6030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err="1">
                  <a:solidFill>
                    <a:srgbClr val="C00000"/>
                  </a:solidFill>
                </a:rPr>
                <a:t>energy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42905" y="2475256"/>
            <a:ext cx="995237" cy="2571018"/>
            <a:chOff x="1064150" y="2615979"/>
            <a:chExt cx="995237" cy="1598212"/>
          </a:xfrm>
        </p:grpSpPr>
        <p:sp>
          <p:nvSpPr>
            <p:cNvPr id="5" name="Rectangle 4"/>
            <p:cNvSpPr/>
            <p:nvPr/>
          </p:nvSpPr>
          <p:spPr>
            <a:xfrm>
              <a:off x="1064150" y="2615979"/>
              <a:ext cx="993913" cy="1598212"/>
            </a:xfrm>
            <a:prstGeom prst="rect">
              <a:avLst/>
            </a:prstGeom>
            <a:solidFill>
              <a:srgbClr val="D3EDF7"/>
            </a:solidFill>
            <a:ln w="19050">
              <a:solidFill>
                <a:srgbClr val="0055A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fr-CH" sz="800" dirty="0">
                <a:solidFill>
                  <a:srgbClr val="0055A6"/>
                </a:solidFill>
              </a:endParaRPr>
            </a:p>
            <a:p>
              <a:pPr algn="ctr"/>
              <a:r>
                <a:rPr lang="fr-CH" sz="800" dirty="0">
                  <a:solidFill>
                    <a:srgbClr val="0055A6"/>
                  </a:solidFill>
                </a:rPr>
                <a:t/>
              </a:r>
              <a:br>
                <a:rPr lang="fr-CH" sz="800" dirty="0">
                  <a:solidFill>
                    <a:srgbClr val="0055A6"/>
                  </a:solidFill>
                </a:rPr>
              </a:br>
              <a:endParaRPr lang="fr-CH" sz="800" dirty="0">
                <a:solidFill>
                  <a:srgbClr val="0055A6"/>
                </a:solidFill>
              </a:endParaRPr>
            </a:p>
            <a:p>
              <a:pPr algn="ctr"/>
              <a:r>
                <a:rPr lang="fr-CH" sz="800" dirty="0">
                  <a:solidFill>
                    <a:srgbClr val="0055A6"/>
                  </a:solidFill>
                </a:rPr>
                <a:t>Long</a:t>
              </a:r>
              <a:br>
                <a:rPr lang="fr-CH" sz="800" dirty="0">
                  <a:solidFill>
                    <a:srgbClr val="0055A6"/>
                  </a:solidFill>
                </a:rPr>
              </a:br>
              <a:r>
                <a:rPr lang="fr-CH" sz="800" dirty="0" err="1">
                  <a:solidFill>
                    <a:srgbClr val="0055A6"/>
                  </a:solidFill>
                </a:rPr>
                <a:t>technical</a:t>
              </a:r>
              <a:r>
                <a:rPr lang="fr-CH" sz="800" dirty="0">
                  <a:solidFill>
                    <a:srgbClr val="0055A6"/>
                  </a:solidFill>
                </a:rPr>
                <a:t/>
              </a:r>
              <a:br>
                <a:rPr lang="fr-CH" sz="800" dirty="0">
                  <a:solidFill>
                    <a:srgbClr val="0055A6"/>
                  </a:solidFill>
                </a:rPr>
              </a:br>
              <a:r>
                <a:rPr lang="fr-CH" sz="800" dirty="0" err="1">
                  <a:solidFill>
                    <a:srgbClr val="0055A6"/>
                  </a:solidFill>
                </a:rPr>
                <a:t>shutdown</a:t>
              </a:r>
              <a:r>
                <a:rPr lang="fr-CH" sz="800" dirty="0">
                  <a:solidFill>
                    <a:srgbClr val="0055A6"/>
                  </a:solidFill>
                </a:rPr>
                <a:t> 1</a:t>
              </a:r>
              <a:endParaRPr lang="en-GB" sz="800" dirty="0">
                <a:solidFill>
                  <a:srgbClr val="0055A6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65474" y="2615979"/>
              <a:ext cx="993913" cy="190831"/>
            </a:xfrm>
            <a:prstGeom prst="rect">
              <a:avLst/>
            </a:prstGeom>
            <a:solidFill>
              <a:srgbClr val="0055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dirty="0"/>
                <a:t>LS1</a:t>
              </a:r>
              <a:endParaRPr lang="en-GB" sz="12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025276" y="2602341"/>
            <a:ext cx="1261069" cy="2571018"/>
            <a:chOff x="1041621" y="2615979"/>
            <a:chExt cx="993913" cy="1598212"/>
          </a:xfrm>
        </p:grpSpPr>
        <p:sp>
          <p:nvSpPr>
            <p:cNvPr id="34" name="Rectangle 33"/>
            <p:cNvSpPr/>
            <p:nvPr/>
          </p:nvSpPr>
          <p:spPr>
            <a:xfrm>
              <a:off x="1041621" y="2615979"/>
              <a:ext cx="993913" cy="1598212"/>
            </a:xfrm>
            <a:prstGeom prst="rect">
              <a:avLst/>
            </a:prstGeom>
            <a:solidFill>
              <a:srgbClr val="D3EDF7"/>
            </a:solidFill>
            <a:ln w="19050">
              <a:solidFill>
                <a:srgbClr val="0055A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fr-CH" sz="800" dirty="0">
                <a:solidFill>
                  <a:srgbClr val="0055A6"/>
                </a:solidFill>
              </a:endParaRPr>
            </a:p>
            <a:p>
              <a:pPr algn="ctr"/>
              <a:r>
                <a:rPr lang="fr-CH" sz="800" dirty="0">
                  <a:solidFill>
                    <a:srgbClr val="0055A6"/>
                  </a:solidFill>
                </a:rPr>
                <a:t/>
              </a:r>
              <a:br>
                <a:rPr lang="fr-CH" sz="800" dirty="0">
                  <a:solidFill>
                    <a:srgbClr val="0055A6"/>
                  </a:solidFill>
                </a:rPr>
              </a:br>
              <a:endParaRPr lang="fr-CH" sz="800" dirty="0">
                <a:solidFill>
                  <a:srgbClr val="0055A6"/>
                </a:solidFill>
              </a:endParaRPr>
            </a:p>
            <a:p>
              <a:pPr algn="ctr"/>
              <a:r>
                <a:rPr lang="fr-CH" sz="800" dirty="0">
                  <a:solidFill>
                    <a:srgbClr val="0055A6"/>
                  </a:solidFill>
                </a:rPr>
                <a:t>Long </a:t>
              </a:r>
              <a:r>
                <a:rPr lang="fr-CH" sz="800" dirty="0" err="1">
                  <a:solidFill>
                    <a:srgbClr val="0055A6"/>
                  </a:solidFill>
                </a:rPr>
                <a:t>technical</a:t>
              </a:r>
              <a:r>
                <a:rPr lang="fr-CH" sz="800" dirty="0">
                  <a:solidFill>
                    <a:srgbClr val="0055A6"/>
                  </a:solidFill>
                </a:rPr>
                <a:t/>
              </a:r>
              <a:br>
                <a:rPr lang="fr-CH" sz="800" dirty="0">
                  <a:solidFill>
                    <a:srgbClr val="0055A6"/>
                  </a:solidFill>
                </a:rPr>
              </a:br>
              <a:r>
                <a:rPr lang="fr-CH" sz="800" dirty="0" err="1">
                  <a:solidFill>
                    <a:srgbClr val="0055A6"/>
                  </a:solidFill>
                </a:rPr>
                <a:t>shutdown</a:t>
              </a:r>
              <a:r>
                <a:rPr lang="fr-CH" sz="800" dirty="0">
                  <a:solidFill>
                    <a:srgbClr val="0055A6"/>
                  </a:solidFill>
                </a:rPr>
                <a:t> 2</a:t>
              </a:r>
              <a:endParaRPr lang="en-GB" sz="800" dirty="0">
                <a:solidFill>
                  <a:srgbClr val="0055A6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041621" y="2615979"/>
              <a:ext cx="993913" cy="190831"/>
            </a:xfrm>
            <a:prstGeom prst="rect">
              <a:avLst/>
            </a:prstGeom>
            <a:solidFill>
              <a:srgbClr val="0055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dirty="0"/>
                <a:t>LS2</a:t>
              </a:r>
              <a:endParaRPr lang="en-GB" sz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348125" y="2602341"/>
            <a:ext cx="1129709" cy="2571018"/>
            <a:chOff x="5998598" y="2615979"/>
            <a:chExt cx="1238413" cy="1598212"/>
          </a:xfrm>
        </p:grpSpPr>
        <p:sp>
          <p:nvSpPr>
            <p:cNvPr id="36" name="Rectangle 35"/>
            <p:cNvSpPr/>
            <p:nvPr/>
          </p:nvSpPr>
          <p:spPr>
            <a:xfrm>
              <a:off x="5998598" y="2615979"/>
              <a:ext cx="1237089" cy="1598212"/>
            </a:xfrm>
            <a:prstGeom prst="rect">
              <a:avLst/>
            </a:prstGeom>
            <a:solidFill>
              <a:srgbClr val="D3EDF7"/>
            </a:solidFill>
            <a:ln w="19050">
              <a:solidFill>
                <a:srgbClr val="0055A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fr-CH" sz="800" dirty="0">
                <a:solidFill>
                  <a:srgbClr val="0055A6"/>
                </a:solidFill>
              </a:endParaRPr>
            </a:p>
            <a:p>
              <a:pPr algn="ctr"/>
              <a:r>
                <a:rPr lang="fr-CH" sz="800" dirty="0">
                  <a:solidFill>
                    <a:srgbClr val="0055A6"/>
                  </a:solidFill>
                </a:rPr>
                <a:t/>
              </a:r>
              <a:br>
                <a:rPr lang="fr-CH" sz="800" dirty="0">
                  <a:solidFill>
                    <a:srgbClr val="0055A6"/>
                  </a:solidFill>
                </a:rPr>
              </a:br>
              <a:endParaRPr lang="fr-CH" sz="800" dirty="0">
                <a:solidFill>
                  <a:srgbClr val="0055A6"/>
                </a:solidFill>
              </a:endParaRPr>
            </a:p>
            <a:p>
              <a:pPr algn="ctr"/>
              <a:r>
                <a:rPr lang="fr-CH" sz="800" dirty="0">
                  <a:solidFill>
                    <a:srgbClr val="0055A6"/>
                  </a:solidFill>
                </a:rPr>
                <a:t>Long</a:t>
              </a:r>
              <a:br>
                <a:rPr lang="fr-CH" sz="800" dirty="0">
                  <a:solidFill>
                    <a:srgbClr val="0055A6"/>
                  </a:solidFill>
                </a:rPr>
              </a:br>
              <a:r>
                <a:rPr lang="fr-CH" sz="800" dirty="0" err="1">
                  <a:solidFill>
                    <a:srgbClr val="0055A6"/>
                  </a:solidFill>
                </a:rPr>
                <a:t>technical</a:t>
              </a:r>
              <a:r>
                <a:rPr lang="fr-CH" sz="800" dirty="0">
                  <a:solidFill>
                    <a:srgbClr val="0055A6"/>
                  </a:solidFill>
                </a:rPr>
                <a:t/>
              </a:r>
              <a:br>
                <a:rPr lang="fr-CH" sz="800" dirty="0">
                  <a:solidFill>
                    <a:srgbClr val="0055A6"/>
                  </a:solidFill>
                </a:rPr>
              </a:br>
              <a:r>
                <a:rPr lang="fr-CH" sz="800" dirty="0" err="1">
                  <a:solidFill>
                    <a:srgbClr val="0055A6"/>
                  </a:solidFill>
                </a:rPr>
                <a:t>shutdown</a:t>
              </a:r>
              <a:r>
                <a:rPr lang="fr-CH" sz="800" dirty="0">
                  <a:solidFill>
                    <a:srgbClr val="0055A6"/>
                  </a:solidFill>
                </a:rPr>
                <a:t> 3</a:t>
              </a:r>
              <a:endParaRPr lang="en-GB" sz="800" dirty="0">
                <a:solidFill>
                  <a:srgbClr val="0055A6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999922" y="2615979"/>
              <a:ext cx="1237089" cy="190831"/>
            </a:xfrm>
            <a:prstGeom prst="rect">
              <a:avLst/>
            </a:prstGeom>
            <a:solidFill>
              <a:srgbClr val="0055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dirty="0"/>
                <a:t>LS3</a:t>
              </a:r>
              <a:endParaRPr lang="en-GB" sz="1200" dirty="0"/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23532" y="952363"/>
            <a:ext cx="8863447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rgbClr val="000000"/>
                </a:solidFill>
              </a:rPr>
              <a:t>LHC (plano de </a:t>
            </a:r>
            <a:r>
              <a:rPr lang="pt-PT" sz="4400" dirty="0" smtClean="0">
                <a:solidFill>
                  <a:srgbClr val="000000"/>
                </a:solidFill>
              </a:rPr>
              <a:t>utilização</a:t>
            </a:r>
            <a:r>
              <a:rPr lang="fr-CH" sz="4400" dirty="0" smtClean="0">
                <a:solidFill>
                  <a:srgbClr val="000000"/>
                </a:solidFill>
              </a:rPr>
              <a:t> )</a:t>
            </a:r>
            <a:endParaRPr lang="fr-CH" sz="4400" dirty="0">
              <a:solidFill>
                <a:srgbClr val="000000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237608" y="1838290"/>
            <a:ext cx="8649372" cy="360000"/>
            <a:chOff x="58854" y="2202492"/>
            <a:chExt cx="8649372" cy="360000"/>
          </a:xfrm>
        </p:grpSpPr>
        <p:sp>
          <p:nvSpPr>
            <p:cNvPr id="68" name="Rectangle 67"/>
            <p:cNvSpPr/>
            <p:nvPr/>
          </p:nvSpPr>
          <p:spPr>
            <a:xfrm>
              <a:off x="58854" y="2299544"/>
              <a:ext cx="5941068" cy="174929"/>
            </a:xfrm>
            <a:prstGeom prst="rect">
              <a:avLst/>
            </a:prstGeom>
            <a:solidFill>
              <a:srgbClr val="0055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LHC</a:t>
              </a:r>
              <a:endParaRPr lang="en-GB" sz="800" b="1" dirty="0"/>
            </a:p>
          </p:txBody>
        </p:sp>
        <p:sp>
          <p:nvSpPr>
            <p:cNvPr id="69" name="Right Arrow 68"/>
            <p:cNvSpPr/>
            <p:nvPr/>
          </p:nvSpPr>
          <p:spPr>
            <a:xfrm>
              <a:off x="5995961" y="2202492"/>
              <a:ext cx="2712265" cy="360000"/>
            </a:xfrm>
            <a:prstGeom prst="rightArrow">
              <a:avLst/>
            </a:prstGeom>
            <a:solidFill>
              <a:srgbClr val="AEBD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HL LHC</a:t>
              </a:r>
              <a:endParaRPr lang="en-GB" sz="800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234413" y="3201310"/>
            <a:ext cx="8652568" cy="534580"/>
            <a:chOff x="234413" y="3084240"/>
            <a:chExt cx="8652568" cy="360000"/>
          </a:xfrm>
        </p:grpSpPr>
        <p:sp>
          <p:nvSpPr>
            <p:cNvPr id="4" name="Rectangle 3"/>
            <p:cNvSpPr/>
            <p:nvPr/>
          </p:nvSpPr>
          <p:spPr>
            <a:xfrm>
              <a:off x="234413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2011</a:t>
              </a:r>
              <a:endParaRPr lang="en-GB" sz="800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7394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2012</a:t>
              </a:r>
              <a:endParaRPr lang="en-GB" sz="800" b="1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216824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2013</a:t>
              </a:r>
              <a:endParaRPr lang="en-GB" sz="800" b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709805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2014</a:t>
              </a:r>
              <a:endParaRPr lang="en-GB" sz="80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02786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2015</a:t>
              </a:r>
              <a:endParaRPr lang="en-GB" sz="800" b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695767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2016</a:t>
              </a:r>
              <a:endParaRPr lang="en-GB" sz="800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185197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2017</a:t>
              </a:r>
              <a:endParaRPr lang="en-GB" sz="800" b="1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678178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2018</a:t>
              </a:r>
              <a:endParaRPr lang="en-GB" sz="800" b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168933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2019</a:t>
              </a:r>
              <a:endParaRPr lang="en-GB" sz="800" b="1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64114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2020</a:t>
              </a:r>
              <a:endParaRPr lang="en-GB" sz="8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57095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2021</a:t>
              </a:r>
              <a:endParaRPr lang="en-GB" sz="8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650076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2022</a:t>
              </a:r>
              <a:endParaRPr lang="en-GB" sz="800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43057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2023</a:t>
              </a:r>
              <a:endParaRPr lang="en-GB" sz="800" b="1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635574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2024</a:t>
              </a:r>
              <a:endParaRPr lang="en-GB" sz="800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128555" y="3177535"/>
              <a:ext cx="492981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2025</a:t>
              </a:r>
              <a:endParaRPr lang="en-GB" sz="8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621536" y="3177535"/>
              <a:ext cx="117282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 b="1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38818" y="3177535"/>
              <a:ext cx="117282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 b="1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47157" y="3177535"/>
              <a:ext cx="117282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 b="1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964439" y="3177535"/>
              <a:ext cx="117282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072778" y="3177534"/>
              <a:ext cx="117282" cy="174929"/>
            </a:xfrm>
            <a:prstGeom prst="rect">
              <a:avLst/>
            </a:prstGeom>
            <a:gradFill flip="none" rotWithShape="1">
              <a:gsLst>
                <a:gs pos="63730">
                  <a:srgbClr val="4E72B8"/>
                </a:gs>
                <a:gs pos="35000">
                  <a:srgbClr val="899DD0"/>
                </a:gs>
                <a:gs pos="0">
                  <a:srgbClr val="ABBBDF"/>
                </a:gs>
                <a:gs pos="100000">
                  <a:srgbClr val="115AA9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 b="1" dirty="0"/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8192573" y="3084240"/>
              <a:ext cx="694408" cy="360000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tint val="73000"/>
                    <a:satMod val="150000"/>
                  </a:schemeClr>
                </a:gs>
                <a:gs pos="38000">
                  <a:srgbClr val="5E7DBE"/>
                </a:gs>
                <a:gs pos="27000">
                  <a:srgbClr val="94A7D5"/>
                </a:gs>
                <a:gs pos="100000">
                  <a:srgbClr val="185DAB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2035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6348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6F7AE1D3-116C-4123-8114-9A2C8B267187}" type="slidenum"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42</a:t>
            </a:fld>
            <a:endParaRPr lang="en-US" altLang="en-US" sz="140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46084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altLang="en-US" dirty="0" smtClean="0"/>
              <a:t>Esta semana:</a:t>
            </a:r>
          </a:p>
        </p:txBody>
      </p:sp>
      <p:pic>
        <p:nvPicPr>
          <p:cNvPr id="7" name="Picture Placeholder 4" descr="Geneve - Prévisions météo à 15 jours - 1er site météo pour Genève et sa rég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2600" y="987445"/>
            <a:ext cx="7200800" cy="555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00115"/>
      </p:ext>
    </p:extLst>
  </p:cSld>
  <p:clrMapOvr>
    <a:masterClrMapping/>
  </p:clrMapOvr>
  <p:transition advTm="92688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6F7AE1D3-116C-4123-8114-9A2C8B267187}" type="slidenum"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43</a:t>
            </a:fld>
            <a:endParaRPr lang="en-US" altLang="en-US" sz="140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46084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altLang="en-US" dirty="0" smtClean="0"/>
              <a:t>Basics:</a:t>
            </a:r>
          </a:p>
        </p:txBody>
      </p:sp>
      <p:pic>
        <p:nvPicPr>
          <p:cNvPr id="6" name="Picture Placeholder 6" descr="ITW2017_Basics - PDF-XChange Edito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" r="4930"/>
          <a:stretch/>
        </p:blipFill>
        <p:spPr>
          <a:xfrm>
            <a:off x="395536" y="1268760"/>
            <a:ext cx="8291744" cy="411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522920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Jose Carlos : +41754112406 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	 (internal : 162406)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25499826"/>
      </p:ext>
    </p:extLst>
  </p:cSld>
  <p:clrMapOvr>
    <a:masterClrMapping/>
  </p:clrMapOvr>
  <p:transition advTm="92688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ITW2017_Basics - PDF-XChange Editor</a:t>
            </a:r>
            <a:endParaRPr lang="en-US"/>
          </a:p>
        </p:txBody>
      </p:sp>
      <p:pic>
        <p:nvPicPr>
          <p:cNvPr id="7" name="Picture Placeholder 6" descr="ITW2017_Basics - PDF-XChange Editor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49"/>
          <a:stretch/>
        </p:blipFill>
        <p:spPr>
          <a:xfrm>
            <a:off x="611560" y="2716566"/>
            <a:ext cx="8248378" cy="3376729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Introdução ao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Jose Carlos Silva• LIP / CERN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71800" y="1988840"/>
            <a:ext cx="3284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Para todas as visitas :</a:t>
            </a:r>
            <a:endParaRPr lang="pt-P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754" y="260648"/>
            <a:ext cx="1998965" cy="163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338170"/>
      </p:ext>
    </p:extLst>
  </p:cSld>
  <p:clrMapOvr>
    <a:masterClrMapping/>
  </p:clrMapOvr>
  <p:transition>
    <p:pull dir="r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ITW2017_Basics - PDF-</a:t>
            </a:r>
            <a:r>
              <a:rPr lang="pt-PT" dirty="0" err="1" smtClean="0"/>
              <a:t>XChange</a:t>
            </a:r>
            <a:r>
              <a:rPr lang="pt-PT" dirty="0" smtClean="0"/>
              <a:t> Editor</a:t>
            </a:r>
            <a:endParaRPr lang="pt-PT" dirty="0"/>
          </a:p>
        </p:txBody>
      </p:sp>
      <p:pic>
        <p:nvPicPr>
          <p:cNvPr id="7" name="Picture Placeholder 6" descr="ITW2017_Basics - PDF-XChange Editor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3" t="3230"/>
          <a:stretch/>
        </p:blipFill>
        <p:spPr>
          <a:xfrm>
            <a:off x="107504" y="1052737"/>
            <a:ext cx="3266501" cy="252028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Introdução ao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Jose Carlos Silva• LIP / CERN</a:t>
            </a:r>
            <a:endParaRPr lang="en-US"/>
          </a:p>
        </p:txBody>
      </p:sp>
      <p:pic>
        <p:nvPicPr>
          <p:cNvPr id="9" name="Picture Placeholder 6" descr="ITW2017_Basics - PDF-XChange Edito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052736"/>
            <a:ext cx="587941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8288" y="2959224"/>
            <a:ext cx="576064" cy="216024"/>
          </a:xfrm>
          <a:solidFill>
            <a:schemeClr val="bg1"/>
          </a:solidFill>
        </p:spPr>
        <p:txBody>
          <a:bodyPr/>
          <a:lstStyle/>
          <a:p>
            <a:r>
              <a:rPr lang="pt-PT" sz="1000" dirty="0" smtClean="0"/>
              <a:t>2.9.18</a:t>
            </a:r>
            <a:endParaRPr lang="pt-PT" sz="1000" dirty="0"/>
          </a:p>
        </p:txBody>
      </p:sp>
      <p:sp>
        <p:nvSpPr>
          <p:cNvPr id="11" name="Text Placeholder 3"/>
          <p:cNvSpPr txBox="1">
            <a:spLocks/>
          </p:cNvSpPr>
          <p:nvPr/>
        </p:nvSpPr>
        <p:spPr bwMode="auto">
          <a:xfrm>
            <a:off x="6012160" y="2924944"/>
            <a:ext cx="576064" cy="2160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pt-PT" sz="1000" kern="0" dirty="0" smtClean="0"/>
              <a:t>8.9.18</a:t>
            </a:r>
            <a:endParaRPr lang="pt-PT" sz="1000" kern="0" dirty="0"/>
          </a:p>
        </p:txBody>
      </p:sp>
      <p:sp>
        <p:nvSpPr>
          <p:cNvPr id="12" name="Text Placeholder 3"/>
          <p:cNvSpPr txBox="1">
            <a:spLocks/>
          </p:cNvSpPr>
          <p:nvPr/>
        </p:nvSpPr>
        <p:spPr bwMode="auto">
          <a:xfrm>
            <a:off x="4283968" y="3501008"/>
            <a:ext cx="2448272" cy="2160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pt-PT" sz="1000" kern="0" dirty="0" smtClean="0"/>
              <a:t>Portuguese </a:t>
            </a:r>
            <a:r>
              <a:rPr lang="pt-PT" sz="1000" kern="0" dirty="0" err="1" smtClean="0"/>
              <a:t>Teachers</a:t>
            </a:r>
            <a:r>
              <a:rPr lang="pt-PT" sz="1000" kern="0" dirty="0" smtClean="0"/>
              <a:t> </a:t>
            </a:r>
            <a:r>
              <a:rPr lang="pt-PT" sz="1000" kern="0" dirty="0" err="1" smtClean="0"/>
              <a:t>Program</a:t>
            </a:r>
            <a:endParaRPr lang="pt-PT" sz="1000" kern="0" dirty="0"/>
          </a:p>
        </p:txBody>
      </p:sp>
      <p:sp>
        <p:nvSpPr>
          <p:cNvPr id="13" name="Text Placeholder 3"/>
          <p:cNvSpPr txBox="1">
            <a:spLocks/>
          </p:cNvSpPr>
          <p:nvPr/>
        </p:nvSpPr>
        <p:spPr bwMode="auto">
          <a:xfrm>
            <a:off x="4644008" y="3933056"/>
            <a:ext cx="2088232" cy="2160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pt-PT" sz="1000" kern="0" dirty="0" smtClean="0"/>
              <a:t>Pedro.Abreu@cern.ch</a:t>
            </a:r>
            <a:endParaRPr lang="pt-PT" sz="1000" kern="0" dirty="0"/>
          </a:p>
        </p:txBody>
      </p:sp>
    </p:spTree>
    <p:extLst>
      <p:ext uri="{BB962C8B-B14F-4D97-AF65-F5344CB8AC3E}">
        <p14:creationId xmlns:p14="http://schemas.microsoft.com/office/powerpoint/2010/main" val="1447117559"/>
      </p:ext>
    </p:extLst>
  </p:cSld>
  <p:clrMapOvr>
    <a:masterClrMapping/>
  </p:clrMapOvr>
  <p:transition>
    <p:pull dir="rd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Introdução ao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Jose Carlos Silva• LIP / CERN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40" y="3284984"/>
            <a:ext cx="4256265" cy="3168351"/>
          </a:xfrm>
          <a:prstGeom prst="rect">
            <a:avLst/>
          </a:prstGeom>
        </p:spPr>
      </p:pic>
      <p:pic>
        <p:nvPicPr>
          <p:cNvPr id="15" name="Picture Placeholder 4" descr="LIP -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52" y="961038"/>
            <a:ext cx="5547367" cy="3404066"/>
          </a:xfr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340768"/>
            <a:ext cx="2480037" cy="4960074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 bwMode="auto">
          <a:xfrm>
            <a:off x="971600" y="4869160"/>
            <a:ext cx="1008112" cy="1008112"/>
          </a:xfrm>
          <a:prstGeom prst="ellipse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052704"/>
      </p:ext>
    </p:extLst>
  </p:cSld>
  <p:clrMapOvr>
    <a:masterClrMapping/>
  </p:clrMapOvr>
  <p:transition>
    <p:pull dir="rd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F491F861-836C-4F0B-BE51-26F2C1D7BF48}" type="slidenum">
              <a:rPr lang="en-US" altLang="en-US" sz="1400" smtClean="0">
                <a:solidFill>
                  <a:schemeClr val="bg1"/>
                </a:solidFill>
                <a:latin typeface="Verdana" pitchFamily="34" charset="0"/>
              </a:rPr>
              <a:pPr eaLnBrk="1" hangingPunct="1"/>
              <a:t>47</a:t>
            </a:fld>
            <a:endParaRPr lang="en-US" altLang="en-US" sz="1400" smtClean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10036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8936318"/>
              </p:ext>
            </p:extLst>
          </p:nvPr>
        </p:nvGraphicFramePr>
        <p:xfrm>
          <a:off x="3200" y="908720"/>
          <a:ext cx="5715000" cy="548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4" name="Photo Editor Photo" r:id="rId4" imgW="13752381" imgH="8961905" progId="MSPhotoEd.3">
                  <p:embed/>
                </p:oleObj>
              </mc:Choice>
              <mc:Fallback>
                <p:oleObj name="Photo Editor Photo" r:id="rId4" imgW="13752381" imgH="896190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2095"/>
                      <a:stretch>
                        <a:fillRect/>
                      </a:stretch>
                    </p:blipFill>
                    <p:spPr bwMode="auto">
                      <a:xfrm>
                        <a:off x="3200" y="908720"/>
                        <a:ext cx="5715000" cy="548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3505200" y="2819400"/>
            <a:ext cx="2743200" cy="64611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altLang="en-US" sz="1800" b="1">
                <a:solidFill>
                  <a:schemeClr val="bg1"/>
                </a:solidFill>
                <a:latin typeface="Verdana" pitchFamily="34" charset="0"/>
              </a:rPr>
              <a:t>Colaboração Internacional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859338" y="3679825"/>
          <a:ext cx="4284662" cy="317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5" name="Photo Editor Photo" r:id="rId6" imgW="13095238" imgH="9716856" progId="MSPhotoEd.3">
                  <p:embed/>
                </p:oleObj>
              </mc:Choice>
              <mc:Fallback>
                <p:oleObj name="Photo Editor Photo" r:id="rId6" imgW="13095238" imgH="9716856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3679825"/>
                        <a:ext cx="4284662" cy="317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371" name="Text Box 19"/>
          <p:cNvSpPr txBox="1">
            <a:spLocks noChangeArrowheads="1"/>
          </p:cNvSpPr>
          <p:nvPr/>
        </p:nvSpPr>
        <p:spPr bwMode="auto">
          <a:xfrm>
            <a:off x="6718300" y="3048000"/>
            <a:ext cx="2273300" cy="12001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r" eaLnBrk="1" hangingPunct="1"/>
            <a:endParaRPr lang="en-GB" altLang="en-US" sz="1800" b="1">
              <a:solidFill>
                <a:schemeClr val="bg1"/>
              </a:solidFill>
              <a:latin typeface="Verdana" pitchFamily="34" charset="0"/>
            </a:endParaRPr>
          </a:p>
          <a:p>
            <a:pPr algn="r" eaLnBrk="1" hangingPunct="1"/>
            <a:r>
              <a:rPr lang="pt-PT" altLang="en-US" sz="1800" b="1">
                <a:solidFill>
                  <a:schemeClr val="bg1"/>
                </a:solidFill>
                <a:latin typeface="Verdana" pitchFamily="34" charset="0"/>
              </a:rPr>
              <a:t>Pesquisa</a:t>
            </a:r>
            <a:r>
              <a:rPr lang="en-GB" altLang="en-US" sz="1800" b="1">
                <a:solidFill>
                  <a:schemeClr val="bg1"/>
                </a:solidFill>
                <a:latin typeface="Verdana" pitchFamily="34" charset="0"/>
              </a:rPr>
              <a:t>  </a:t>
            </a:r>
          </a:p>
          <a:p>
            <a:pPr algn="r" eaLnBrk="1" hangingPunct="1"/>
            <a:r>
              <a:rPr lang="pt-PT" altLang="en-US" sz="1800" b="1">
                <a:solidFill>
                  <a:schemeClr val="bg1"/>
                </a:solidFill>
                <a:latin typeface="Verdana" pitchFamily="34" charset="0"/>
              </a:rPr>
              <a:t>Física</a:t>
            </a:r>
            <a:r>
              <a:rPr lang="en-GB" altLang="en-US" sz="1800" b="1">
                <a:solidFill>
                  <a:schemeClr val="bg1"/>
                </a:solidFill>
                <a:latin typeface="Verdana" pitchFamily="34" charset="0"/>
              </a:rPr>
              <a:t> Fundamental</a:t>
            </a:r>
          </a:p>
        </p:txBody>
      </p:sp>
      <p:sp>
        <p:nvSpPr>
          <p:cNvPr id="100368" name="Text Box 16"/>
          <p:cNvSpPr txBox="1">
            <a:spLocks noChangeArrowheads="1"/>
          </p:cNvSpPr>
          <p:nvPr/>
        </p:nvSpPr>
        <p:spPr bwMode="auto">
          <a:xfrm>
            <a:off x="3505200" y="4191000"/>
            <a:ext cx="1447800" cy="6413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altLang="en-US" sz="1800" b="1">
                <a:solidFill>
                  <a:schemeClr val="bg1"/>
                </a:solidFill>
                <a:latin typeface="Verdana" pitchFamily="34" charset="0"/>
              </a:rPr>
              <a:t>Formação</a:t>
            </a:r>
            <a:r>
              <a:rPr lang="en-GB" altLang="en-US" sz="1800" b="1">
                <a:solidFill>
                  <a:schemeClr val="bg1"/>
                </a:solidFill>
                <a:latin typeface="Verdana" pitchFamily="34" charset="0"/>
              </a:rPr>
              <a:t/>
            </a:r>
            <a:br>
              <a:rPr lang="en-GB" altLang="en-US" sz="1800" b="1">
                <a:solidFill>
                  <a:schemeClr val="bg1"/>
                </a:solidFill>
                <a:latin typeface="Verdana" pitchFamily="34" charset="0"/>
              </a:rPr>
            </a:br>
            <a:endParaRPr lang="en-GB" altLang="en-US" sz="18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0367" name="Text Box 15"/>
          <p:cNvSpPr txBox="1">
            <a:spLocks noChangeArrowheads="1"/>
          </p:cNvSpPr>
          <p:nvPr/>
        </p:nvSpPr>
        <p:spPr bwMode="auto">
          <a:xfrm>
            <a:off x="3563888" y="5949280"/>
            <a:ext cx="1676400" cy="369887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altLang="en-US" sz="1800" b="1">
                <a:solidFill>
                  <a:schemeClr val="bg1"/>
                </a:solidFill>
                <a:latin typeface="Verdana" pitchFamily="34" charset="0"/>
              </a:rPr>
              <a:t>Tecnologia</a:t>
            </a:r>
          </a:p>
        </p:txBody>
      </p:sp>
      <p:pic>
        <p:nvPicPr>
          <p:cNvPr id="5130" name="Picture 15" descr="M:\CMSproj\CollisionEvent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04813"/>
            <a:ext cx="3581400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14" descr="F:\Guides\backup\image.php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412875"/>
            <a:ext cx="122396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395536" y="1196752"/>
            <a:ext cx="285591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pt-PT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-110" charset="0"/>
                <a:ea typeface="ＭＳ Ｐゴシック" pitchFamily="-110" charset="-128"/>
              </a:rPr>
              <a:t>Obrigado e </a:t>
            </a:r>
          </a:p>
          <a:p>
            <a:pPr algn="r">
              <a:defRPr/>
            </a:pPr>
            <a:r>
              <a:rPr lang="pt-PT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-110" charset="0"/>
                <a:ea typeface="ＭＳ Ｐゴシック" pitchFamily="-110" charset="-128"/>
              </a:rPr>
              <a:t>Uma </a:t>
            </a:r>
            <a:r>
              <a:rPr lang="pt-PT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-110" charset="0"/>
                <a:ea typeface="ＭＳ Ｐゴシック" pitchFamily="-110" charset="-128"/>
              </a:rPr>
              <a:t>Boa </a:t>
            </a:r>
            <a:r>
              <a:rPr lang="pt-PT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-110" charset="0"/>
                <a:ea typeface="ＭＳ Ｐゴシック" pitchFamily="-110" charset="-128"/>
              </a:rPr>
              <a:t>Escola!</a:t>
            </a: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0" y="6334780"/>
            <a:ext cx="7704856" cy="523220"/>
          </a:xfrm>
          <a:prstGeom prst="rect">
            <a:avLst/>
          </a:prstGeom>
          <a:solidFill>
            <a:schemeClr val="accent1">
              <a:lumMod val="90000"/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endParaRPr lang="pt-PT" sz="28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-110" charset="0"/>
              <a:ea typeface="ＭＳ Ｐゴシック" pitchFamily="-110" charset="-128"/>
            </a:endParaRPr>
          </a:p>
        </p:txBody>
      </p:sp>
    </p:spTree>
  </p:cSld>
  <p:clrMapOvr>
    <a:masterClrMapping/>
  </p:clrMapOvr>
  <p:transition advTm="3123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0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5" grpId="0" animBg="1"/>
      <p:bldP spid="100368" grpId="0" animBg="1"/>
      <p:bldP spid="12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6" y="96687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Quantas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pessoa</a:t>
            </a:r>
            <a:r>
              <a:rPr lang="fr-FR" sz="4400" dirty="0" err="1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fr-FR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6" name="Title 1"/>
          <p:cNvSpPr txBox="1">
            <a:spLocks/>
          </p:cNvSpPr>
          <p:nvPr/>
        </p:nvSpPr>
        <p:spPr>
          <a:xfrm>
            <a:off x="6383794" y="966033"/>
            <a:ext cx="2754956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~15’000</a:t>
            </a:r>
            <a:r>
              <a:rPr lang="fr-FR" sz="4400" dirty="0">
                <a:solidFill>
                  <a:schemeClr val="accent6">
                    <a:lumMod val="50000"/>
                  </a:schemeClr>
                </a:solidFill>
              </a:rPr>
              <a:t>!</a:t>
            </a:r>
            <a:endParaRPr lang="fr-FR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113588" y="2243923"/>
            <a:ext cx="6915646" cy="1420280"/>
            <a:chOff x="2113588" y="1386673"/>
            <a:chExt cx="6915646" cy="1420280"/>
          </a:xfrm>
        </p:grpSpPr>
        <p:sp>
          <p:nvSpPr>
            <p:cNvPr id="108" name="TextBox 107"/>
            <p:cNvSpPr txBox="1"/>
            <p:nvPr/>
          </p:nvSpPr>
          <p:spPr>
            <a:xfrm>
              <a:off x="6246100" y="2345288"/>
              <a:ext cx="27831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rgbClr val="C00000"/>
                  </a:solidFill>
                </a:rPr>
                <a:t>500 	 </a:t>
              </a:r>
              <a:r>
                <a:rPr lang="pt-PT" dirty="0" smtClean="0">
                  <a:solidFill>
                    <a:srgbClr val="C00000"/>
                  </a:solidFill>
                </a:rPr>
                <a:t>estudantes</a:t>
              </a:r>
              <a:endParaRPr lang="pt-PT" dirty="0">
                <a:solidFill>
                  <a:srgbClr val="C00000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113588" y="1386673"/>
              <a:ext cx="970817" cy="492525"/>
              <a:chOff x="2113588" y="1386673"/>
              <a:chExt cx="970817" cy="49252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96657" y="139145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3588" y="1386673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17" name="Group 16"/>
          <p:cNvGrpSpPr/>
          <p:nvPr/>
        </p:nvGrpSpPr>
        <p:grpSpPr>
          <a:xfrm>
            <a:off x="162596" y="1744511"/>
            <a:ext cx="9048079" cy="975496"/>
            <a:chOff x="162596" y="887261"/>
            <a:chExt cx="9048079" cy="975496"/>
          </a:xfrm>
        </p:grpSpPr>
        <p:sp>
          <p:nvSpPr>
            <p:cNvPr id="106" name="TextBox 105"/>
            <p:cNvSpPr txBox="1"/>
            <p:nvPr/>
          </p:nvSpPr>
          <p:spPr>
            <a:xfrm>
              <a:off x="6260829" y="1057946"/>
              <a:ext cx="29498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tx2"/>
                  </a:solidFill>
                </a:rPr>
                <a:t>2’500	 </a:t>
              </a:r>
              <a:r>
                <a:rPr lang="pt-PT" dirty="0" smtClean="0">
                  <a:solidFill>
                    <a:schemeClr val="tx2"/>
                  </a:solidFill>
                </a:rPr>
                <a:t>funcionários</a:t>
              </a:r>
              <a:endParaRPr lang="pt-PT" dirty="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62596" y="887261"/>
              <a:ext cx="5857655" cy="975496"/>
              <a:chOff x="162596" y="887261"/>
              <a:chExt cx="5857655" cy="975496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7275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5023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42771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30519" y="88930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18267" y="88862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06015" y="887261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93763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81511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69259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57007" y="89272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44755" y="89203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5" name="Picture 9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32503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2596" y="1375009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19" name="Group 18"/>
          <p:cNvGrpSpPr/>
          <p:nvPr/>
        </p:nvGrpSpPr>
        <p:grpSpPr>
          <a:xfrm>
            <a:off x="650344" y="2237374"/>
            <a:ext cx="8350598" cy="965164"/>
            <a:chOff x="650344" y="1380124"/>
            <a:chExt cx="8350598" cy="965164"/>
          </a:xfrm>
        </p:grpSpPr>
        <p:sp>
          <p:nvSpPr>
            <p:cNvPr id="107" name="TextBox 106"/>
            <p:cNvSpPr txBox="1"/>
            <p:nvPr/>
          </p:nvSpPr>
          <p:spPr>
            <a:xfrm>
              <a:off x="6251471" y="1514291"/>
              <a:ext cx="274947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600	 </a:t>
              </a:r>
              <a:r>
                <a:rPr lang="fr-CH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fellows</a:t>
              </a:r>
              <a:r>
                <a:rPr lang="fr-CH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&amp;</a:t>
              </a:r>
              <a:br>
                <a:rPr lang="fr-CH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</a:br>
              <a:r>
                <a:rPr lang="fr-CH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	 </a:t>
              </a:r>
              <a:r>
                <a:rPr lang="pt-PT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aprendizes</a:t>
              </a:r>
              <a:endParaRPr lang="pt-PT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50344" y="1380124"/>
              <a:ext cx="1463244" cy="494883"/>
              <a:chOff x="650344" y="1380124"/>
              <a:chExt cx="1463244" cy="494883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38092" y="138523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0344" y="1380124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7" name="Picture 11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25840" y="1387259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23" name="Group 22"/>
          <p:cNvGrpSpPr/>
          <p:nvPr/>
        </p:nvGrpSpPr>
        <p:grpSpPr>
          <a:xfrm>
            <a:off x="167276" y="2251116"/>
            <a:ext cx="7275193" cy="2965851"/>
            <a:chOff x="167275" y="1393865"/>
            <a:chExt cx="7275193" cy="2965851"/>
          </a:xfrm>
        </p:grpSpPr>
        <p:sp>
          <p:nvSpPr>
            <p:cNvPr id="109" name="TextBox 108"/>
            <p:cNvSpPr txBox="1"/>
            <p:nvPr/>
          </p:nvSpPr>
          <p:spPr>
            <a:xfrm>
              <a:off x="6243101" y="2806953"/>
              <a:ext cx="11993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rgbClr val="EB7F4F"/>
                  </a:solidFill>
                </a:rPr>
                <a:t>11’000	 </a:t>
              </a:r>
              <a:endParaRPr lang="fr-CH" dirty="0" smtClean="0">
                <a:solidFill>
                  <a:srgbClr val="EB7F4F"/>
                </a:solidFill>
              </a:endParaRPr>
            </a:p>
            <a:p>
              <a:endParaRPr lang="fr-CH" dirty="0">
                <a:solidFill>
                  <a:srgbClr val="EB7F4F"/>
                </a:solidFill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67275" y="1393865"/>
              <a:ext cx="5860654" cy="2965851"/>
              <a:chOff x="167275" y="1393865"/>
              <a:chExt cx="5860654" cy="296585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89084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76832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8" name="Picture 11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64580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9" name="Picture 11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52328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0" name="Picture 11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35397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1" name="Picture 12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23145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96657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7275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55023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7" name="Picture 12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42771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8" name="Picture 12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25840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13588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23145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1" name="Picture 13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093763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2" name="Picture 13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81511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3" name="Picture 13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69259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4" name="Picture 13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52328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5" name="Picture 13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40076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6" name="Picture 13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08909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8" name="Picture 13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7275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9" name="Picture 13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55023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0" name="Picture 13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38092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25840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2" name="Picture 14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35397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3" name="Picture 14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06015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4" name="Picture 14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93763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5" name="Picture 14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81511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6" name="Picture 14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64580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7" name="Picture 14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52328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8" name="Picture 147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27824" y="236722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9" name="Picture 14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06015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0" name="Picture 149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6633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1" name="Picture 15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4381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2" name="Picture 15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52129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3" name="Picture 15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35198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4" name="Picture 15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22946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5" name="Picture 15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32503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6" name="Picture 155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03121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7" name="Picture 156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90869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8" name="Picture 157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78617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9" name="Picture 15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61686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0" name="Picture 159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49434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2" name="Picture 16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4311" y="387196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3" name="Picture 16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2059" y="387196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3" name="Picture 17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21266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4" name="Picture 17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9632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5" name="Picture 17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7380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6" name="Picture 17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50449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7" name="Picture 17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38197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8" name="Picture 17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47754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9" name="Picture 17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18372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0" name="Picture 17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06120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1" name="Picture 18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93868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2" name="Picture 18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76937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3" name="Picture 18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64685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4" name="Picture 18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40181" y="3372188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25" name="Group 24"/>
          <p:cNvGrpSpPr/>
          <p:nvPr/>
        </p:nvGrpSpPr>
        <p:grpSpPr>
          <a:xfrm>
            <a:off x="1161810" y="4131768"/>
            <a:ext cx="7897882" cy="1088610"/>
            <a:chOff x="1161809" y="3274518"/>
            <a:chExt cx="7897882" cy="1088610"/>
          </a:xfrm>
        </p:grpSpPr>
        <p:sp>
          <p:nvSpPr>
            <p:cNvPr id="110" name="TextBox 109"/>
            <p:cNvSpPr txBox="1"/>
            <p:nvPr/>
          </p:nvSpPr>
          <p:spPr>
            <a:xfrm>
              <a:off x="6246100" y="3274518"/>
              <a:ext cx="281359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rgbClr val="5E975B"/>
                  </a:solidFill>
                </a:rPr>
                <a:t>2’000	 </a:t>
              </a:r>
              <a:r>
                <a:rPr lang="pt-PT" dirty="0" smtClean="0">
                  <a:solidFill>
                    <a:srgbClr val="5E975B"/>
                  </a:solidFill>
                </a:rPr>
                <a:t>companhias</a:t>
              </a:r>
            </a:p>
            <a:p>
              <a:r>
                <a:rPr lang="fr-CH" dirty="0">
                  <a:solidFill>
                    <a:srgbClr val="5E975B"/>
                  </a:solidFill>
                </a:rPr>
                <a:t>	</a:t>
              </a:r>
              <a:r>
                <a:rPr lang="fr-CH" dirty="0" smtClean="0">
                  <a:solidFill>
                    <a:srgbClr val="5E975B"/>
                  </a:solidFill>
                </a:rPr>
                <a:t>«</a:t>
              </a:r>
              <a:r>
                <a:rPr lang="pt-PT" dirty="0" smtClean="0">
                  <a:solidFill>
                    <a:srgbClr val="5E975B"/>
                  </a:solidFill>
                </a:rPr>
                <a:t>externas</a:t>
              </a:r>
              <a:r>
                <a:rPr lang="fr-CH" dirty="0" smtClean="0">
                  <a:solidFill>
                    <a:srgbClr val="5E975B"/>
                  </a:solidFill>
                </a:rPr>
                <a:t>»</a:t>
              </a:r>
              <a:endParaRPr lang="fr-CH" dirty="0">
                <a:solidFill>
                  <a:srgbClr val="5E975B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161809" y="3870856"/>
              <a:ext cx="4866120" cy="492272"/>
              <a:chOff x="1161809" y="3870856"/>
              <a:chExt cx="4866120" cy="492272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052433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540181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5" name="Picture 184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78617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6" name="Picture 185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566365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7" name="Picture 186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097436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8" name="Picture 187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85184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9" name="Picture 188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123620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0" name="Picture 189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11368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1" name="Picture 190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161809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2" name="Picture 191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49557" y="3870856"/>
                <a:ext cx="487748" cy="48774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47901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Placeholder 6" descr="BR-CNI-SEBRAE-270819 - PDF-XChange Edito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5" y="908720"/>
            <a:ext cx="7583805" cy="567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37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250825" y="908050"/>
            <a:ext cx="22129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pt-PT" altLang="en-US" dirty="0"/>
          </a:p>
          <a:p>
            <a:pPr eaLnBrk="1" hangingPunct="1"/>
            <a:r>
              <a:rPr lang="pt-PT" altLang="en-US" dirty="0"/>
              <a:t>O CERN visto:</a:t>
            </a:r>
          </a:p>
          <a:p>
            <a:pPr eaLnBrk="1" hangingPunct="1"/>
            <a:r>
              <a:rPr lang="pt-PT" altLang="en-US" dirty="0"/>
              <a:t> pelos media:</a:t>
            </a: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060575"/>
            <a:ext cx="5953125" cy="396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cyclotron_theoretic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5418137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4" descr="cyclotron_experiment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357563"/>
            <a:ext cx="5522913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" descr="F:\Guides\backup\einstei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3384550" cy="340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042988" y="2924175"/>
            <a:ext cx="3816350" cy="585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/>
              <a:t>   …físico teórico</a:t>
            </a:r>
          </a:p>
        </p:txBody>
      </p:sp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3276600" y="5157788"/>
            <a:ext cx="4967288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/>
              <a:t>   …físico experimental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cyclotron_electricale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57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 descr="cyclotron_mechanicale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4600"/>
            <a:ext cx="434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684213" y="2708275"/>
            <a:ext cx="4032250" cy="585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/>
              <a:t>   …Eng. Electrónica</a:t>
            </a:r>
          </a:p>
        </p:txBody>
      </p:sp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4643438" y="6273800"/>
            <a:ext cx="4500562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pt-PT" altLang="en-US" sz="3200"/>
              <a:t>   …Eng. mecânico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3636</TotalTime>
  <Words>1809</Words>
  <Application>Microsoft Office PowerPoint</Application>
  <PresentationFormat>On-screen Show (4:3)</PresentationFormat>
  <Paragraphs>347</Paragraphs>
  <Slides>47</Slides>
  <Notes>37</Notes>
  <HiddenSlides>0</HiddenSlides>
  <MMClips>2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9" baseType="lpstr">
      <vt:lpstr>ＭＳ Ｐゴシック</vt:lpstr>
      <vt:lpstr>Arial</vt:lpstr>
      <vt:lpstr>Arial Black</vt:lpstr>
      <vt:lpstr>Book Antiqua</vt:lpstr>
      <vt:lpstr>Calibri</vt:lpstr>
      <vt:lpstr>Comic Sans MS</vt:lpstr>
      <vt:lpstr>Impact</vt:lpstr>
      <vt:lpstr>Tahoma</vt:lpstr>
      <vt:lpstr>Times</vt:lpstr>
      <vt:lpstr>Verdana</vt:lpstr>
      <vt:lpstr>6_Blank Presentation</vt:lpstr>
      <vt:lpstr>Photo Editor Photo</vt:lpstr>
      <vt:lpstr>PowerPoint Presentation</vt:lpstr>
      <vt:lpstr>Sumário</vt:lpstr>
      <vt:lpstr>CERN European Organization for Nuclear Research</vt:lpstr>
      <vt:lpstr>LIP, IST Users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– O(s) Laboratório(s)</vt:lpstr>
      <vt:lpstr>Area do CERN</vt:lpstr>
      <vt:lpstr>{Aceleradores do CERN}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Gerador de Protões</vt:lpstr>
      <vt:lpstr>Acelerar Partículas</vt:lpstr>
      <vt:lpstr> Túnel LHC</vt:lpstr>
      <vt:lpstr>PowerPoint Presentation</vt:lpstr>
      <vt:lpstr>Acelerar as partículas</vt:lpstr>
      <vt:lpstr>Acelerar as partículas</vt:lpstr>
      <vt:lpstr>PowerPoint Presentation</vt:lpstr>
      <vt:lpstr> LHC</vt:lpstr>
      <vt:lpstr>ATLAS Experiment</vt:lpstr>
      <vt:lpstr>CMS Experiment</vt:lpstr>
      <vt:lpstr>LHCb Experiment</vt:lpstr>
      <vt:lpstr>ALICE Experiment</vt:lpstr>
      <vt:lpstr>Alpha Magnetic Spectrometer, AMS-02</vt:lpstr>
      <vt:lpstr>PowerPoint Presentation</vt:lpstr>
      <vt:lpstr>“home made” (CMS, PET, MT) </vt:lpstr>
      <vt:lpstr>“home made” (CMS, PET, MT) </vt:lpstr>
      <vt:lpstr>PowerPoint Presentation</vt:lpstr>
      <vt:lpstr>Esta semana:</vt:lpstr>
      <vt:lpstr>Basics:</vt:lpstr>
      <vt:lpstr>ITW2017_Basics - PDF-XChange Editor</vt:lpstr>
      <vt:lpstr>ITW2017_Basics - PDF-XChange Editor</vt:lpstr>
      <vt:lpstr>PowerPoint Presentation</vt:lpstr>
      <vt:lpstr>PowerPoint Presentation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Pedro Abreu</dc:creator>
  <cp:lastModifiedBy>Jose Carlos Rasteiro Da Silva</cp:lastModifiedBy>
  <cp:revision>335</cp:revision>
  <dcterms:created xsi:type="dcterms:W3CDTF">2009-08-28T19:29:15Z</dcterms:created>
  <dcterms:modified xsi:type="dcterms:W3CDTF">2019-08-30T13:24:00Z</dcterms:modified>
</cp:coreProperties>
</file>