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406" r:id="rId2"/>
    <p:sldId id="394" r:id="rId3"/>
    <p:sldId id="385" r:id="rId4"/>
    <p:sldId id="459" r:id="rId5"/>
    <p:sldId id="478" r:id="rId6"/>
    <p:sldId id="454" r:id="rId7"/>
    <p:sldId id="268" r:id="rId8"/>
    <p:sldId id="448" r:id="rId9"/>
    <p:sldId id="398" r:id="rId10"/>
    <p:sldId id="460" r:id="rId11"/>
    <p:sldId id="461" r:id="rId12"/>
    <p:sldId id="393" r:id="rId13"/>
    <p:sldId id="462" r:id="rId14"/>
    <p:sldId id="463" r:id="rId15"/>
    <p:sldId id="464" r:id="rId16"/>
    <p:sldId id="465" r:id="rId17"/>
    <p:sldId id="283" r:id="rId18"/>
    <p:sldId id="440" r:id="rId19"/>
    <p:sldId id="466" r:id="rId20"/>
    <p:sldId id="467" r:id="rId21"/>
    <p:sldId id="468" r:id="rId22"/>
    <p:sldId id="439" r:id="rId23"/>
    <p:sldId id="447" r:id="rId24"/>
    <p:sldId id="469" r:id="rId25"/>
    <p:sldId id="435" r:id="rId26"/>
    <p:sldId id="286" r:id="rId27"/>
    <p:sldId id="354" r:id="rId28"/>
    <p:sldId id="474" r:id="rId29"/>
    <p:sldId id="477" r:id="rId30"/>
    <p:sldId id="475" r:id="rId31"/>
    <p:sldId id="476" r:id="rId32"/>
    <p:sldId id="421" r:id="rId33"/>
    <p:sldId id="422" r:id="rId34"/>
    <p:sldId id="409" r:id="rId35"/>
    <p:sldId id="428" r:id="rId36"/>
    <p:sldId id="429" r:id="rId37"/>
    <p:sldId id="413" r:id="rId38"/>
    <p:sldId id="470" r:id="rId39"/>
    <p:sldId id="471" r:id="rId40"/>
    <p:sldId id="414" r:id="rId41"/>
    <p:sldId id="350" r:id="rId42"/>
    <p:sldId id="377" r:id="rId43"/>
    <p:sldId id="325" r:id="rId44"/>
    <p:sldId id="450" r:id="rId45"/>
    <p:sldId id="416" r:id="rId46"/>
    <p:sldId id="452" r:id="rId47"/>
    <p:sldId id="423" r:id="rId48"/>
    <p:sldId id="426" r:id="rId49"/>
    <p:sldId id="400" r:id="rId50"/>
    <p:sldId id="401" r:id="rId51"/>
    <p:sldId id="404" r:id="rId52"/>
    <p:sldId id="403" r:id="rId53"/>
    <p:sldId id="407" r:id="rId54"/>
    <p:sldId id="472" r:id="rId55"/>
    <p:sldId id="455" r:id="rId56"/>
    <p:sldId id="402" r:id="rId57"/>
    <p:sldId id="473" r:id="rId58"/>
    <p:sldId id="341" r:id="rId59"/>
    <p:sldId id="444" r:id="rId6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DFF"/>
    <a:srgbClr val="DCFFF0"/>
    <a:srgbClr val="FFF8E1"/>
    <a:srgbClr val="C3A58D"/>
    <a:srgbClr val="857AFF"/>
    <a:srgbClr val="72D53D"/>
    <a:srgbClr val="63B635"/>
    <a:srgbClr val="1BD9DC"/>
    <a:srgbClr val="7AD7E4"/>
    <a:srgbClr val="C7F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71" autoAdjust="0"/>
  </p:normalViewPr>
  <p:slideViewPr>
    <p:cSldViewPr snapToGrid="0" snapToObjects="1">
      <p:cViewPr>
        <p:scale>
          <a:sx n="100" d="100"/>
          <a:sy n="100" d="100"/>
        </p:scale>
        <p:origin x="-384" y="-48"/>
      </p:cViewPr>
      <p:guideLst>
        <p:guide orient="horz" pos="2160"/>
        <p:guide pos="2880"/>
      </p:guideLst>
    </p:cSldViewPr>
  </p:slideViewPr>
  <p:notesTextViewPr>
    <p:cViewPr>
      <p:scale>
        <a:sx n="170" d="100"/>
        <a:sy n="17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-3064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notesMaster" Target="notesMasters/notesMaster1.xml"/><Relationship Id="rId62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3D523-A923-4D41-8EB3-9304CF73DE56}" type="datetimeFigureOut">
              <a:rPr lang="en-US" smtClean="0"/>
              <a:t>14/06/19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B2631-FDFC-6E4E-8EA0-541B983FD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71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E5F96-2ABF-AA4D-AF08-A2399A836C88}" type="datetimeFigureOut">
              <a:rPr lang="en-US" smtClean="0"/>
              <a:t>14/06/19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318F3-7E7E-1D40-934A-711DCEDD2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102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400" kern="1200">
        <a:solidFill>
          <a:schemeClr val="tx1"/>
        </a:solidFill>
        <a:latin typeface="Arial"/>
        <a:ea typeface="+mn-ea"/>
        <a:cs typeface="Arial"/>
      </a:defRPr>
    </a:lvl1pPr>
    <a:lvl2pPr marL="457200" algn="l" defTabSz="457200" rtl="0" eaLnBrk="1" latinLnBrk="0" hangingPunct="1">
      <a:defRPr sz="1400" kern="1200">
        <a:solidFill>
          <a:schemeClr val="tx1"/>
        </a:solidFill>
        <a:latin typeface="Arial"/>
        <a:ea typeface="+mn-ea"/>
        <a:cs typeface="Arial"/>
      </a:defRPr>
    </a:lvl2pPr>
    <a:lvl3pPr marL="914400" algn="l" defTabSz="457200" rtl="0" eaLnBrk="1" latinLnBrk="0" hangingPunct="1">
      <a:defRPr sz="1400" kern="1200">
        <a:solidFill>
          <a:schemeClr val="tx1"/>
        </a:solidFill>
        <a:latin typeface="Arial"/>
        <a:ea typeface="+mn-ea"/>
        <a:cs typeface="Arial"/>
      </a:defRPr>
    </a:lvl3pPr>
    <a:lvl4pPr marL="1371600" algn="l" defTabSz="4572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>
                <a:latin typeface="Arial" pitchFamily="34" charset="0"/>
                <a:ea typeface="ＭＳ Ｐゴシック" pitchFamily="34" charset="-128"/>
              </a:rPr>
              <a:t>Ladies and gentlemen, dear colleagues,</a:t>
            </a:r>
            <a:r>
              <a:rPr lang="en-US" baseline="0" dirty="0" smtClean="0">
                <a:latin typeface="Arial" pitchFamily="34" charset="0"/>
                <a:ea typeface="ＭＳ Ｐゴシック" pitchFamily="34" charset="-128"/>
              </a:rPr>
              <a:t> first of all I would like to express my gratitude for the kind invitation and for the given opportunity to present</a:t>
            </a:r>
          </a:p>
          <a:p>
            <a:r>
              <a:rPr lang="en-US" baseline="0" dirty="0" smtClean="0">
                <a:latin typeface="Arial" pitchFamily="34" charset="0"/>
                <a:ea typeface="ＭＳ Ｐゴシック" pitchFamily="34" charset="-128"/>
              </a:rPr>
              <a:t>a progress  in MPD and BM@N experiment preparation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909A4F-80E0-4D49-B5C9-4AA0FB6FF95B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view of major NICA facilities. The </a:t>
            </a:r>
            <a:r>
              <a:rPr lang="en-US" dirty="0" err="1" smtClean="0"/>
              <a:t>Nuclotron</a:t>
            </a:r>
            <a:r>
              <a:rPr lang="en-US" dirty="0" smtClean="0"/>
              <a:t> – </a:t>
            </a:r>
            <a:r>
              <a:rPr lang="en-US" dirty="0" err="1" smtClean="0"/>
              <a:t>supercoducting</a:t>
            </a:r>
            <a:r>
              <a:rPr lang="en-US" dirty="0" smtClean="0"/>
              <a:t> synchrotron with circumference</a:t>
            </a:r>
            <a:r>
              <a:rPr lang="en-US" baseline="0" dirty="0" smtClean="0"/>
              <a:t> of 250 meters was put in operation 24 years ago. The beams from </a:t>
            </a:r>
            <a:r>
              <a:rPr lang="en-US" baseline="0" dirty="0" err="1" smtClean="0"/>
              <a:t>Nuclotron</a:t>
            </a:r>
            <a:r>
              <a:rPr lang="en-US" baseline="0" dirty="0" smtClean="0"/>
              <a:t> are extracted to the experimental hall, where the first experiment of NICA program BM@N is located. The plan is to put in operation a booster in 2019, and collider - in 2020 simultaneously with the MPD.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202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view of major NICA facilities. The </a:t>
            </a:r>
            <a:r>
              <a:rPr lang="en-US" dirty="0" err="1" smtClean="0"/>
              <a:t>Nuclotron</a:t>
            </a:r>
            <a:r>
              <a:rPr lang="en-US" dirty="0" smtClean="0"/>
              <a:t> – </a:t>
            </a:r>
            <a:r>
              <a:rPr lang="en-US" dirty="0" err="1" smtClean="0"/>
              <a:t>supercoducting</a:t>
            </a:r>
            <a:r>
              <a:rPr lang="en-US" dirty="0" smtClean="0"/>
              <a:t> synchrotron with circumference</a:t>
            </a:r>
            <a:r>
              <a:rPr lang="en-US" baseline="0" dirty="0" smtClean="0"/>
              <a:t> of 250 meters was put in operation 24 years ago. The beams from </a:t>
            </a:r>
            <a:r>
              <a:rPr lang="en-US" baseline="0" dirty="0" err="1" smtClean="0"/>
              <a:t>Nuclotron</a:t>
            </a:r>
            <a:r>
              <a:rPr lang="en-US" baseline="0" dirty="0" smtClean="0"/>
              <a:t> are extracted to the experimental hall, where the first experiment of NICA program BM@N is located. The plan is to put in operation a booster in 2019, and collider - in 2020 simultaneously with the MPD.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202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Nuclotron</a:t>
            </a:r>
            <a:r>
              <a:rPr lang="en-US" dirty="0" smtClean="0"/>
              <a:t>,</a:t>
            </a:r>
            <a:r>
              <a:rPr lang="en-US" baseline="0" dirty="0" smtClean="0"/>
              <a:t> synchrotron based on the SC magnets developed at JINR, was put in operation in 1993. In was essentially modernized in 2010-2015. It will provide acceleration of gold ions  up to kinetic energy 4,4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/u, and protons up to 12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3765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structure and operation regime of NICA accelerator complex are the following. An existing facility, injection block and superconducting synchrotron </a:t>
            </a:r>
            <a:r>
              <a:rPr lang="en-US" dirty="0" err="1" smtClean="0"/>
              <a:t>Nuclotron</a:t>
            </a:r>
            <a:r>
              <a:rPr lang="en-US" dirty="0" smtClean="0"/>
              <a:t>, which have been modernized, provide beams to the hall with experimental set-ups. The complex development include: construction of a new injection complex for heavy ions, booster, and two storage rings with two interaction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9804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structure and operation regime of NICA accelerator complex are the following. An existing facility, injection block and superconducting synchrotron </a:t>
            </a:r>
            <a:r>
              <a:rPr lang="en-US" dirty="0" err="1" smtClean="0"/>
              <a:t>Nuclotron</a:t>
            </a:r>
            <a:r>
              <a:rPr lang="en-US" dirty="0" smtClean="0"/>
              <a:t>, which have been modernized, provide beams to the hall with experimental set-ups. The complex development include: construction of a new injection complex for heavy ions, booster, and two storage rings with two interaction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9804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structure and operation regime of NICA accelerator complex are the following. An existing facility, injection block and superconducting synchrotron </a:t>
            </a:r>
            <a:r>
              <a:rPr lang="en-US" dirty="0" err="1" smtClean="0"/>
              <a:t>Nuclotron</a:t>
            </a:r>
            <a:r>
              <a:rPr lang="en-US" dirty="0" smtClean="0"/>
              <a:t>, which have been modernized, provide beams to the hall with experimental set-ups. The complex development include: construction of a new injection complex for heavy ions, booster, and two storage rings with two interaction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9804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structure and operation regime of NICA accelerator complex are the following. An existing facility, injection block and superconducting synchrotron </a:t>
            </a:r>
            <a:r>
              <a:rPr lang="en-US" dirty="0" err="1" smtClean="0"/>
              <a:t>Nuclotron</a:t>
            </a:r>
            <a:r>
              <a:rPr lang="en-US" dirty="0" smtClean="0"/>
              <a:t>, which have been modernized, provide beams to the hall with experimental set-ups. The complex development include: construction of a new injection complex for heavy ions, booster, and two storage rings with two interaction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9804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structure and operation regime of NICA accelerator complex are the following. An existing facility, injection block and superconducting synchrotron </a:t>
            </a:r>
            <a:r>
              <a:rPr lang="en-US" dirty="0" err="1" smtClean="0"/>
              <a:t>Nuclotron</a:t>
            </a:r>
            <a:r>
              <a:rPr lang="en-US" dirty="0" smtClean="0"/>
              <a:t>, which have been modernized, provide beams to the hall with experimental set-ups. The complex development include: construction of a new injection complex for heavy ions, booster, and two storage rings with two interaction points.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9804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C43E8B-2ADD-4B0B-93D9-961561E15E1B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2350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270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The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lattice </a:t>
            </a:r>
            <a:r>
              <a:rPr lang="en-US" dirty="0">
                <a:ea typeface="ＭＳ Ｐゴシック" charset="0"/>
                <a:cs typeface="ＭＳ Ｐゴシック" charset="0"/>
              </a:rPr>
              <a:t>design and prototyping of most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collider elements </a:t>
            </a:r>
            <a:r>
              <a:rPr lang="en-US" dirty="0">
                <a:ea typeface="ＭＳ Ｐゴシック" charset="0"/>
                <a:cs typeface="ＭＳ Ｐゴシック" charset="0"/>
              </a:rPr>
              <a:t>are completed. The ring circumference is twice as one of the </a:t>
            </a:r>
            <a:r>
              <a:rPr lang="en-US" dirty="0" err="1">
                <a:ea typeface="ＭＳ Ｐゴシック" charset="0"/>
                <a:cs typeface="ＭＳ Ｐゴシック" charset="0"/>
              </a:rPr>
              <a:t>Nuclotron</a:t>
            </a:r>
            <a:r>
              <a:rPr lang="en-US" dirty="0">
                <a:ea typeface="ＭＳ Ｐゴシック" charset="0"/>
                <a:cs typeface="ＭＳ Ｐゴシック" charset="0"/>
              </a:rPr>
              <a:t>.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For the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gold beam a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ea typeface="ＭＳ Ｐゴシック" charset="0"/>
                <a:cs typeface="ＭＳ Ｐゴシック" charset="0"/>
              </a:rPr>
              <a:t>Luminosity at  the energy above 10 </a:t>
            </a:r>
            <a:r>
              <a:rPr lang="en-US" dirty="0" err="1">
                <a:ea typeface="ＭＳ Ｐゴシック" charset="0"/>
                <a:cs typeface="ＭＳ Ｐゴシック" charset="0"/>
              </a:rPr>
              <a:t>GeV</a:t>
            </a:r>
            <a:r>
              <a:rPr lang="en-US" dirty="0">
                <a:ea typeface="ＭＳ Ｐゴシック" charset="0"/>
                <a:cs typeface="ＭＳ Ｐゴシック" charset="0"/>
              </a:rPr>
              <a:t> per nucleon will be 10 to the 27  </a:t>
            </a: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CA577D9-ABC0-0C4C-9CAB-9E6515ED4DFC}" type="slidenum">
              <a:rPr lang="ru-RU" sz="1200"/>
              <a:pPr eaLnBrk="1" hangingPunct="1"/>
              <a:t>26</a:t>
            </a:fld>
            <a:endParaRPr 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9810" name="Заметки 2"/>
          <p:cNvSpPr>
            <a:spLocks noGrp="1"/>
          </p:cNvSpPr>
          <p:nvPr>
            <p:ph type="body" idx="1"/>
          </p:nvPr>
        </p:nvSpPr>
        <p:spPr bwMode="auto">
          <a:xfrm>
            <a:off x="549276" y="4343400"/>
            <a:ext cx="5832475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n-US" sz="1400" dirty="0" smtClean="0">
                <a:latin typeface="Calibri" charset="0"/>
                <a:ea typeface="MS PGothic" charset="0"/>
              </a:rPr>
              <a:t>NICA is a </a:t>
            </a:r>
            <a:r>
              <a:rPr lang="en-US" sz="1400" dirty="0" err="1" smtClean="0">
                <a:latin typeface="Calibri" charset="0"/>
                <a:ea typeface="MS PGothic" charset="0"/>
              </a:rPr>
              <a:t>Nuclotron</a:t>
            </a:r>
            <a:r>
              <a:rPr lang="en-US" sz="1400" dirty="0" smtClean="0">
                <a:latin typeface="Calibri" charset="0"/>
                <a:ea typeface="MS PGothic" charset="0"/>
              </a:rPr>
              <a:t> …</a:t>
            </a:r>
            <a:r>
              <a:rPr lang="en-US" sz="1400" baseline="0" dirty="0" smtClean="0">
                <a:latin typeface="Calibri" charset="0"/>
                <a:ea typeface="MS PGothic" charset="0"/>
              </a:rPr>
              <a:t> The main targets of the project are: ..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sz="1400" baseline="0" dirty="0" smtClean="0">
                <a:latin typeface="Calibri" charset="0"/>
                <a:ea typeface="MS PGothic" charset="0"/>
              </a:rPr>
              <a:t>That has required a development of accelerator facility and construction of </a:t>
            </a:r>
            <a:endParaRPr lang="en-US" sz="1400" dirty="0">
              <a:latin typeface="Calibri" charset="0"/>
              <a:ea typeface="MS PGothic" charset="0"/>
            </a:endParaRPr>
          </a:p>
        </p:txBody>
      </p:sp>
      <p:sp>
        <p:nvSpPr>
          <p:cNvPr id="1198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fld id="{51609037-A38D-034F-8362-C9E592689147}" type="slidenum">
              <a:rPr lang="ru-RU" sz="1200">
                <a:latin typeface="Calibri" charset="0"/>
                <a:cs typeface="Arial" charset="0"/>
              </a:rPr>
              <a:pPr/>
              <a:t>2</a:t>
            </a:fld>
            <a:endParaRPr lang="ru-RU" sz="1200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The civil construction of the collider complex is going on in accordance with the plans. the MPD hall will be ready</a:t>
            </a:r>
            <a:r>
              <a:rPr lang="en-US" sz="14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by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the summer of 2018, and   the entire complex will be</a:t>
            </a:r>
            <a:r>
              <a:rPr lang="en-US" sz="14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completed in 2019.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1090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The civil construction of the collider complex is going on in accordance with the plans. the MPD hall will be ready</a:t>
            </a:r>
            <a:r>
              <a:rPr lang="en-US" sz="14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by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the summer of 2018, and   the entire complex will be</a:t>
            </a:r>
            <a:r>
              <a:rPr lang="en-US" sz="14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completed in 2019.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1090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The civil construction of the collider complex is going on in accordance with the plans. the MPD hall will be ready</a:t>
            </a:r>
            <a:r>
              <a:rPr lang="en-US" sz="14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by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the summer of 2018, and   the entire complex will be</a:t>
            </a:r>
            <a:r>
              <a:rPr lang="en-US" sz="14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completed in 2019.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1090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The civil construction of the collider complex is going on in accordance with the plans. the MPD hall will be ready</a:t>
            </a:r>
            <a:r>
              <a:rPr lang="en-US" sz="14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by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the summer of 2018, and   the entire complex will be</a:t>
            </a:r>
            <a:r>
              <a:rPr lang="en-US" sz="14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completed in 2019.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1090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The civil construction of the collider complex is going on in accordance with the plans. the MPD hall will be ready</a:t>
            </a:r>
            <a:r>
              <a:rPr lang="en-US" sz="14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by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the summer of 2018, and   the entire complex will be</a:t>
            </a:r>
            <a:r>
              <a:rPr lang="en-US" sz="1400" kern="1200" baseline="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completed in 2019.</a:t>
            </a:r>
            <a:endParaRPr lang="ru-RU" sz="1400" kern="1200" dirty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1090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36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The MPD will be put in operation at two stages. At the first one the barrel part will be equipped with  major tracking detector TPC, TOF end ECAL.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FHC </a:t>
            </a:r>
            <a:r>
              <a:rPr lang="en-US" dirty="0">
                <a:ea typeface="ＭＳ Ｐゴシック" charset="0"/>
                <a:cs typeface="ＭＳ Ｐゴシック" charset="0"/>
              </a:rPr>
              <a:t>and FD will be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operational </a:t>
            </a:r>
            <a:r>
              <a:rPr lang="en-US" dirty="0">
                <a:ea typeface="ＭＳ Ｐゴシック" charset="0"/>
                <a:cs typeface="ＭＳ Ｐゴシック" charset="0"/>
              </a:rPr>
              <a:t>as well.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At the second stage the detector will be supplemented with IT and end cap </a:t>
            </a:r>
            <a:r>
              <a:rPr lang="en-US" dirty="0" err="1">
                <a:ea typeface="ＭＳ Ｐゴシック" charset="0"/>
                <a:cs typeface="ＭＳ Ｐゴシック" charset="0"/>
              </a:rPr>
              <a:t>subdetectors</a:t>
            </a:r>
            <a:r>
              <a:rPr lang="en-US" dirty="0">
                <a:ea typeface="ＭＳ Ｐゴシック" charset="0"/>
                <a:cs typeface="ＭＳ Ｐゴシック" charset="0"/>
              </a:rPr>
              <a:t>.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836274-6DE2-844F-9869-B74927C4270E}" type="slidenum">
              <a:rPr lang="ru-RU" sz="1200"/>
              <a:pPr eaLnBrk="1" hangingPunct="1"/>
              <a:t>35</a:t>
            </a:fld>
            <a:endParaRPr lang="ru-RU"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36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The MPD will be put in operation at two stages. At the first one the barrel part will be equipped with  major tracking detector TPC, TOF end ECAL.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FHC </a:t>
            </a:r>
            <a:r>
              <a:rPr lang="en-US" dirty="0">
                <a:ea typeface="ＭＳ Ｐゴシック" charset="0"/>
                <a:cs typeface="ＭＳ Ｐゴシック" charset="0"/>
              </a:rPr>
              <a:t>and FD will be 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operational </a:t>
            </a:r>
            <a:r>
              <a:rPr lang="en-US" dirty="0">
                <a:ea typeface="ＭＳ Ｐゴシック" charset="0"/>
                <a:cs typeface="ＭＳ Ｐゴシック" charset="0"/>
              </a:rPr>
              <a:t>as well.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At the second stage the detector will be supplemented with IT and end cap </a:t>
            </a:r>
            <a:r>
              <a:rPr lang="en-US" dirty="0" err="1">
                <a:ea typeface="ＭＳ Ｐゴシック" charset="0"/>
                <a:cs typeface="ＭＳ Ｐゴシック" charset="0"/>
              </a:rPr>
              <a:t>subdetectors</a:t>
            </a:r>
            <a:r>
              <a:rPr lang="en-US" dirty="0">
                <a:ea typeface="ＭＳ Ｐゴシック" charset="0"/>
                <a:cs typeface="ＭＳ Ｐゴシック" charset="0"/>
              </a:rPr>
              <a:t>.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836274-6DE2-844F-9869-B74927C4270E}" type="slidenum">
              <a:rPr lang="ru-RU" sz="1200"/>
              <a:pPr eaLnBrk="1" hangingPunct="1"/>
              <a:t>36</a:t>
            </a:fld>
            <a:endParaRPr lang="ru-RU" sz="12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8 contracts have been signed for the construction of large superconducting solenoid.</a:t>
            </a:r>
            <a:r>
              <a:rPr lang="en-US" baseline="0" dirty="0" smtClean="0"/>
              <a:t> All works are well progressing. The yoke production is going on at </a:t>
            </a:r>
            <a:r>
              <a:rPr lang="en-US" baseline="0" dirty="0" err="1" smtClean="0"/>
              <a:t>Vitkovice</a:t>
            </a:r>
            <a:r>
              <a:rPr lang="en-US" baseline="0" dirty="0" smtClean="0"/>
              <a:t> heavy machinery in Czech Republic. The cold mass is under production in other European enter[prizes.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4604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8 contracts have been signed for the construction of large superconducting solenoid.</a:t>
            </a:r>
            <a:r>
              <a:rPr lang="en-US" baseline="0" dirty="0" smtClean="0"/>
              <a:t> All works are well progressing. The yoke production is going on at </a:t>
            </a:r>
            <a:r>
              <a:rPr lang="en-US" baseline="0" dirty="0" err="1" smtClean="0"/>
              <a:t>Vitkovice</a:t>
            </a:r>
            <a:r>
              <a:rPr lang="en-US" baseline="0" dirty="0" smtClean="0"/>
              <a:t> heavy machinery in Czech Republic. The cold mass is under production in other European enter[prizes.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4604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120834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>
                <a:ea typeface="ＭＳ Ｐゴシック" charset="0"/>
                <a:cs typeface="ＭＳ Ｐゴシック" charset="0"/>
              </a:rPr>
              <a:t>The TPC is at the assembly stage.</a:t>
            </a:r>
            <a:r>
              <a:rPr lang="en-US" baseline="0" dirty="0" smtClean="0">
                <a:ea typeface="ＭＳ Ｐゴシック" charset="0"/>
                <a:cs typeface="ＭＳ Ｐゴシック" charset="0"/>
              </a:rPr>
              <a:t> Assembly workshop in clean room and assembly tooling are ready. The r/o chambers are at the production stage.</a:t>
            </a:r>
          </a:p>
          <a:p>
            <a:r>
              <a:rPr lang="en-US" baseline="0" dirty="0" smtClean="0">
                <a:ea typeface="ＭＳ Ｐゴシック" charset="0"/>
                <a:cs typeface="ＭＳ Ｐゴシック" charset="0"/>
              </a:rPr>
              <a:t>We are planning to cooperate with ALICE on the RO electronics development and on the upgrade with GEM RO chambers at the second stage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1208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D918BA-D03F-6A4D-9426-377B572ED325}" type="slidenum">
              <a:rPr lang="ru-RU" sz="1200">
                <a:cs typeface="Arial" charset="0"/>
              </a:rPr>
              <a:pPr eaLnBrk="1" hangingPunct="1"/>
              <a:t>41</a:t>
            </a:fld>
            <a:endParaRPr lang="ru-RU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of the most urgent task for the study of QCD phase diagram is density</a:t>
            </a:r>
            <a:r>
              <a:rPr lang="en-US" baseline="0" dirty="0" smtClean="0"/>
              <a:t> frontier. </a:t>
            </a:r>
            <a:r>
              <a:rPr lang="en-US" dirty="0" smtClean="0"/>
              <a:t>According various calculations maximum freeze-out density is reached at the energy range around 10 </a:t>
            </a:r>
            <a:r>
              <a:rPr lang="en-US" dirty="0" err="1" smtClean="0"/>
              <a:t>GeV</a:t>
            </a:r>
            <a:r>
              <a:rPr lang="en-US" dirty="0" smtClean="0"/>
              <a:t> per n. NICA is well suited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350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800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dirty="0" smtClean="0">
                <a:latin typeface="Times New Roman" charset="0"/>
                <a:ea typeface="ＭＳ Ｐゴシック" charset="0"/>
                <a:cs typeface="Times New Roman" charset="0"/>
              </a:rPr>
              <a:t>Другим совместным проектов в рамках эксперимента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MPD </a:t>
            </a:r>
            <a:r>
              <a:rPr lang="ru-RU" dirty="0" smtClean="0">
                <a:latin typeface="Times New Roman" charset="0"/>
                <a:ea typeface="ＭＳ Ｐゴシック" charset="0"/>
                <a:cs typeface="Times New Roman" charset="0"/>
              </a:rPr>
              <a:t>является</a:t>
            </a:r>
            <a:r>
              <a:rPr lang="ru-RU" baseline="0" dirty="0" smtClean="0">
                <a:latin typeface="Times New Roman" charset="0"/>
                <a:ea typeface="ＭＳ Ｐゴシック" charset="0"/>
                <a:cs typeface="Times New Roman" charset="0"/>
              </a:rPr>
              <a:t> время-пролетная система, основанная на многоканальных  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RPC</a:t>
            </a:r>
            <a:r>
              <a:rPr lang="ru-RU" dirty="0" smtClean="0">
                <a:latin typeface="Times New Roman" charset="0"/>
                <a:ea typeface="ＭＳ Ｐゴシック" charset="0"/>
                <a:cs typeface="Times New Roman" charset="0"/>
              </a:rPr>
              <a:t> камерах. Такая система позволяет измерять</a:t>
            </a:r>
            <a:r>
              <a:rPr lang="ru-RU" baseline="0" dirty="0" smtClean="0">
                <a:latin typeface="Times New Roman" charset="0"/>
                <a:ea typeface="ＭＳ Ｐゴシック" charset="0"/>
                <a:cs typeface="Times New Roman" charset="0"/>
              </a:rPr>
              <a:t> время пролета заряженных частиц с точностью лучше чем 70 пикосекунд. В этом проекте принимает участие </a:t>
            </a:r>
            <a:r>
              <a:rPr lang="ru-RU" baseline="0" dirty="0" err="1" smtClean="0">
                <a:latin typeface="Times New Roman" charset="0"/>
                <a:ea typeface="ＭＳ Ｐゴシック" charset="0"/>
                <a:cs typeface="Times New Roman" charset="0"/>
              </a:rPr>
              <a:t>Циньхуа</a:t>
            </a:r>
            <a:r>
              <a:rPr lang="ru-RU" baseline="0" dirty="0" smtClean="0">
                <a:latin typeface="Times New Roman" charset="0"/>
                <a:ea typeface="ＭＳ Ｐゴシック" charset="0"/>
                <a:cs typeface="Times New Roman" charset="0"/>
              </a:rPr>
              <a:t> университет (Пекин)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.</a:t>
            </a:r>
            <a:r>
              <a:rPr lang="en-US" baseline="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1280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F25DD4F-7B18-E042-A1D4-8C3284643461}" type="slidenum">
              <a:rPr lang="ru-RU" sz="1200"/>
              <a:pPr eaLnBrk="1" hangingPunct="1"/>
              <a:t>42</a:t>
            </a:fld>
            <a:endParaRPr lang="ru-RU" sz="120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acceptance of FHC will cover the pseudo rapidity region from 2,2 to 4,8. </a:t>
            </a:r>
            <a:r>
              <a:rPr lang="en-US" baseline="0" dirty="0" smtClean="0"/>
              <a:t>Simulation shows reaction plane reconstruction with accuracy of 20-30 degree.</a:t>
            </a:r>
            <a:r>
              <a:rPr lang="en-US" dirty="0" smtClean="0"/>
              <a:t> The construction is progressing</a:t>
            </a:r>
            <a:r>
              <a:rPr lang="en-US" baseline="0" dirty="0" smtClean="0"/>
              <a:t> well.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48751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One of the unique high-tech projects within the framework of the MPD experiment is the large scale electromagnetic calorimeter of the </a:t>
            </a:r>
            <a:r>
              <a:rPr lang="en-US" sz="1400" kern="1200" dirty="0" err="1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shashlik</a:t>
            </a:r>
            <a:r>
              <a:rPr lang="en-US" sz="1400" kern="1200" dirty="0" smtClean="0">
                <a:solidFill>
                  <a:schemeClr val="tx1"/>
                </a:solidFill>
                <a:effectLst/>
                <a:latin typeface="Arial"/>
                <a:ea typeface="+mn-ea"/>
                <a:cs typeface="Arial"/>
              </a:rPr>
              <a:t> type with projection geometry. This is a joint project with Tsinghua University (Beijing). It is required to produce more than 40 thousand modules and assemble them into a single cylindrical system, calibrate and put into operation.</a:t>
            </a:r>
            <a:endParaRPr lang="ru-RU" sz="1400" kern="1200" dirty="0" smtClean="0">
              <a:solidFill>
                <a:schemeClr val="tx1"/>
              </a:solidFill>
              <a:effectLst/>
              <a:latin typeface="Arial"/>
              <a:ea typeface="+mn-ea"/>
              <a:cs typeface="Arial"/>
            </a:endParaRPr>
          </a:p>
          <a:p>
            <a:pPr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7E1C2311-217A-0340-BADB-C9DF56D10651}" type="slidenum">
              <a:rPr lang="ru-RU"/>
              <a:pPr eaLnBrk="1" hangingPunct="1"/>
              <a:t>44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Hypernuclei</a:t>
            </a:r>
            <a:r>
              <a:rPr lang="en-US" baseline="0" dirty="0" smtClean="0"/>
              <a:t> could be reliably reconstructed and detected using PID based on the measurements of </a:t>
            </a:r>
            <a:r>
              <a:rPr lang="en-US" baseline="0" dirty="0" err="1" smtClean="0"/>
              <a:t>ToF</a:t>
            </a:r>
            <a:r>
              <a:rPr lang="en-US" baseline="0" dirty="0" smtClean="0"/>
              <a:t> and energy loss  due to ionization in TPC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650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>
                <a:latin typeface="Calibri" charset="0"/>
                <a:ea typeface="MS PGothic" charset="0"/>
                <a:cs typeface="MS PGothic" charset="0"/>
              </a:rPr>
              <a:t>Concerning fixed target experiments –there are several ones including NICA/BMN. CBM/FAIR will provide extremely high interaction rate. </a:t>
            </a:r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4C1D6E-C806-1E4A-92EB-CE538D06390D}" type="slidenum">
              <a:rPr lang="de-DE" sz="1200">
                <a:latin typeface="Calibri" charset="0"/>
                <a:ea typeface="MS PGothic" charset="0"/>
                <a:cs typeface="MS PGothic" charset="0"/>
              </a:rPr>
              <a:pPr eaLnBrk="1" hangingPunct="1"/>
              <a:t>9</a:t>
            </a:fld>
            <a:endParaRPr lang="de-DE" sz="1200"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>
                <a:latin typeface="Calibri" charset="0"/>
                <a:ea typeface="MS PGothic" charset="0"/>
                <a:cs typeface="MS PGothic" charset="0"/>
              </a:rPr>
              <a:t>Concerning fixed target experiments –there are several ones including NICA/BMN. CBM/FAIR will provide extremely high interaction rate. </a:t>
            </a:r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4C1D6E-C806-1E4A-92EB-CE538D06390D}" type="slidenum">
              <a:rPr lang="de-DE" sz="1200">
                <a:latin typeface="Calibri" charset="0"/>
                <a:ea typeface="MS PGothic" charset="0"/>
                <a:cs typeface="MS PGothic" charset="0"/>
              </a:rPr>
              <a:pPr eaLnBrk="1" hangingPunct="1"/>
              <a:t>10</a:t>
            </a:fld>
            <a:endParaRPr lang="de-DE" sz="1200"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>
                <a:latin typeface="Calibri" charset="0"/>
                <a:ea typeface="MS PGothic" charset="0"/>
                <a:cs typeface="MS PGothic" charset="0"/>
              </a:rPr>
              <a:t>Concerning fixed target experiments –there are several ones including NICA/BMN. CBM/FAIR will provide extremely high interaction rate. </a:t>
            </a:r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74C1D6E-C806-1E4A-92EB-CE538D06390D}" type="slidenum">
              <a:rPr lang="de-DE" sz="1200">
                <a:latin typeface="Calibri" charset="0"/>
                <a:ea typeface="MS PGothic" charset="0"/>
                <a:cs typeface="MS PGothic" charset="0"/>
              </a:rPr>
              <a:pPr eaLnBrk="1" hangingPunct="1"/>
              <a:t>11</a:t>
            </a:fld>
            <a:endParaRPr lang="de-DE" sz="1200">
              <a:latin typeface="Calibri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view of major NICA facilities. The </a:t>
            </a:r>
            <a:r>
              <a:rPr lang="en-US" dirty="0" err="1" smtClean="0"/>
              <a:t>Nuclotron</a:t>
            </a:r>
            <a:r>
              <a:rPr lang="en-US" dirty="0" smtClean="0"/>
              <a:t> – </a:t>
            </a:r>
            <a:r>
              <a:rPr lang="en-US" dirty="0" err="1" smtClean="0"/>
              <a:t>supercoducting</a:t>
            </a:r>
            <a:r>
              <a:rPr lang="en-US" dirty="0" smtClean="0"/>
              <a:t> synchrotron with circumference</a:t>
            </a:r>
            <a:r>
              <a:rPr lang="en-US" baseline="0" dirty="0" smtClean="0"/>
              <a:t> of 250 meters was put in operation 24 years ago. The beams from </a:t>
            </a:r>
            <a:r>
              <a:rPr lang="en-US" baseline="0" dirty="0" err="1" smtClean="0"/>
              <a:t>Nuclotron</a:t>
            </a:r>
            <a:r>
              <a:rPr lang="en-US" baseline="0" dirty="0" smtClean="0"/>
              <a:t> are extracted to the experimental hall, where the first experiment of NICA program BM@N is located. The plan is to put in operation a booster in 2019, and collider - in 2020 simultaneously with the MPD.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202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view of major NICA facilities. The </a:t>
            </a:r>
            <a:r>
              <a:rPr lang="en-US" dirty="0" err="1" smtClean="0"/>
              <a:t>Nuclotron</a:t>
            </a:r>
            <a:r>
              <a:rPr lang="en-US" dirty="0" smtClean="0"/>
              <a:t> – </a:t>
            </a:r>
            <a:r>
              <a:rPr lang="en-US" dirty="0" err="1" smtClean="0"/>
              <a:t>supercoducting</a:t>
            </a:r>
            <a:r>
              <a:rPr lang="en-US" dirty="0" smtClean="0"/>
              <a:t> synchrotron with circumference</a:t>
            </a:r>
            <a:r>
              <a:rPr lang="en-US" baseline="0" dirty="0" smtClean="0"/>
              <a:t> of 250 meters was put in operation 24 years ago. The beams from </a:t>
            </a:r>
            <a:r>
              <a:rPr lang="en-US" baseline="0" dirty="0" err="1" smtClean="0"/>
              <a:t>Nuclotron</a:t>
            </a:r>
            <a:r>
              <a:rPr lang="en-US" baseline="0" dirty="0" smtClean="0"/>
              <a:t> are extracted to the experimental hall, where the first experiment of NICA program BM@N is located. The plan is to put in operation a booster in 2019, and collider - in 2020 simultaneously with the MPD.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202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view of major NICA facilities. The </a:t>
            </a:r>
            <a:r>
              <a:rPr lang="en-US" dirty="0" err="1" smtClean="0"/>
              <a:t>Nuclotron</a:t>
            </a:r>
            <a:r>
              <a:rPr lang="en-US" dirty="0" smtClean="0"/>
              <a:t> – </a:t>
            </a:r>
            <a:r>
              <a:rPr lang="en-US" dirty="0" err="1" smtClean="0"/>
              <a:t>supercoducting</a:t>
            </a:r>
            <a:r>
              <a:rPr lang="en-US" dirty="0" smtClean="0"/>
              <a:t> synchrotron with circumference</a:t>
            </a:r>
            <a:r>
              <a:rPr lang="en-US" baseline="0" dirty="0" smtClean="0"/>
              <a:t> of 250 meters was put in operation 24 years ago. The beams from </a:t>
            </a:r>
            <a:r>
              <a:rPr lang="en-US" baseline="0" dirty="0" err="1" smtClean="0"/>
              <a:t>Nuclotron</a:t>
            </a:r>
            <a:r>
              <a:rPr lang="en-US" baseline="0" dirty="0" smtClean="0"/>
              <a:t> are extracted to the experimental hall, where the first experiment of NICA program BM@N is located. The plan is to put in operation a booster in 2019, and collider - in 2020 simultaneously with the MPD.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BD3B1A-181B-4672-AAAC-B1290729355D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202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899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9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54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743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4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42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60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15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34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8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630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D39EF-AC8C-DB42-8F31-8A54AA683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342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19.jpe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19.jpe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6" Type="http://schemas.openxmlformats.org/officeDocument/2006/relationships/image" Target="../media/image29.jpeg"/><Relationship Id="rId7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2.png"/><Relationship Id="rId5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2.png"/><Relationship Id="rId5" Type="http://schemas.openxmlformats.org/officeDocument/2006/relationships/image" Target="../media/image36.JPG"/><Relationship Id="rId6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2.png"/><Relationship Id="rId5" Type="http://schemas.openxmlformats.org/officeDocument/2006/relationships/image" Target="../media/image36.JPG"/><Relationship Id="rId6" Type="http://schemas.openxmlformats.org/officeDocument/2006/relationships/image" Target="../media/image37.jpeg"/><Relationship Id="rId7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4" Type="http://schemas.openxmlformats.org/officeDocument/2006/relationships/image" Target="../media/image2.png"/><Relationship Id="rId5" Type="http://schemas.openxmlformats.org/officeDocument/2006/relationships/image" Target="../media/image36.JPG"/><Relationship Id="rId6" Type="http://schemas.openxmlformats.org/officeDocument/2006/relationships/image" Target="../media/image37.jpeg"/><Relationship Id="rId7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3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3" Type="http://schemas.openxmlformats.org/officeDocument/2006/relationships/image" Target="../media/image40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3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4" Type="http://schemas.openxmlformats.org/officeDocument/2006/relationships/image" Target="../media/image50.jpeg"/><Relationship Id="rId5" Type="http://schemas.openxmlformats.org/officeDocument/2006/relationships/image" Target="../media/image51.png"/><Relationship Id="rId6" Type="http://schemas.openxmlformats.org/officeDocument/2006/relationships/image" Target="../media/image52.jpeg"/><Relationship Id="rId7" Type="http://schemas.openxmlformats.org/officeDocument/2006/relationships/image" Target="../media/image53.jpeg"/><Relationship Id="rId8" Type="http://schemas.openxmlformats.org/officeDocument/2006/relationships/image" Target="../media/image54.png"/><Relationship Id="rId9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jpeg"/><Relationship Id="rId5" Type="http://schemas.openxmlformats.org/officeDocument/2006/relationships/image" Target="../media/image58.jpeg"/><Relationship Id="rId6" Type="http://schemas.openxmlformats.org/officeDocument/2006/relationships/image" Target="../media/image59.jpeg"/><Relationship Id="rId7" Type="http://schemas.openxmlformats.org/officeDocument/2006/relationships/image" Target="../media/image60.jpeg"/><Relationship Id="rId8" Type="http://schemas.openxmlformats.org/officeDocument/2006/relationships/image" Target="../media/image61.jpeg"/><Relationship Id="rId9" Type="http://schemas.openxmlformats.org/officeDocument/2006/relationships/image" Target="../media/image62.png"/><Relationship Id="rId10" Type="http://schemas.openxmlformats.org/officeDocument/2006/relationships/image" Target="../media/image63.png"/><Relationship Id="rId11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jpeg"/><Relationship Id="rId5" Type="http://schemas.openxmlformats.org/officeDocument/2006/relationships/image" Target="../media/image67.jpeg"/><Relationship Id="rId6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jpeg"/><Relationship Id="rId5" Type="http://schemas.openxmlformats.org/officeDocument/2006/relationships/image" Target="../media/image2.png"/><Relationship Id="rId6" Type="http://schemas.openxmlformats.org/officeDocument/2006/relationships/image" Target="../media/image71.png"/><Relationship Id="rId7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4" Type="http://schemas.openxmlformats.org/officeDocument/2006/relationships/image" Target="../media/image75.jpeg"/><Relationship Id="rId5" Type="http://schemas.openxmlformats.org/officeDocument/2006/relationships/image" Target="../media/image2.png"/><Relationship Id="rId6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gif"/><Relationship Id="rId4" Type="http://schemas.openxmlformats.org/officeDocument/2006/relationships/image" Target="../media/image91.gif"/><Relationship Id="rId5" Type="http://schemas.openxmlformats.org/officeDocument/2006/relationships/image" Target="../media/image92.gif"/><Relationship Id="rId6" Type="http://schemas.openxmlformats.org/officeDocument/2006/relationships/image" Target="../media/image93.gif"/><Relationship Id="rId7" Type="http://schemas.openxmlformats.org/officeDocument/2006/relationships/image" Target="../media/image94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9.gi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gif"/><Relationship Id="rId4" Type="http://schemas.openxmlformats.org/officeDocument/2006/relationships/image" Target="../media/image97.gif"/><Relationship Id="rId5" Type="http://schemas.openxmlformats.org/officeDocument/2006/relationships/image" Target="../media/image98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5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5" Type="http://schemas.openxmlformats.org/officeDocument/2006/relationships/image" Target="../media/image102.gif"/><Relationship Id="rId6" Type="http://schemas.openxmlformats.org/officeDocument/2006/relationships/image" Target="../media/image103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5" Type="http://schemas.openxmlformats.org/officeDocument/2006/relationships/image" Target="../media/image102.gif"/><Relationship Id="rId6" Type="http://schemas.openxmlformats.org/officeDocument/2006/relationships/image" Target="../media/image103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5" Type="http://schemas.openxmlformats.org/officeDocument/2006/relationships/image" Target="../media/image106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7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7" descr="дубн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65175"/>
            <a:ext cx="9144000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itle 1"/>
          <p:cNvSpPr>
            <a:spLocks noGrp="1"/>
          </p:cNvSpPr>
          <p:nvPr>
            <p:ph type="ctrTitle"/>
          </p:nvPr>
        </p:nvSpPr>
        <p:spPr>
          <a:xfrm>
            <a:off x="1689100" y="184150"/>
            <a:ext cx="4394201" cy="52705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0090"/>
                </a:solidFill>
                <a:latin typeface="Arial"/>
                <a:ea typeface="ＭＳ Ｐゴシック" pitchFamily="34" charset="-128"/>
                <a:cs typeface="Arial"/>
              </a:rPr>
              <a:t>Status and Prospects at</a:t>
            </a:r>
            <a:endParaRPr lang="ru-RU" sz="2800" b="1" dirty="0" smtClean="0">
              <a:solidFill>
                <a:srgbClr val="000090"/>
              </a:solidFill>
              <a:latin typeface="Arial"/>
              <a:ea typeface="ＭＳ Ｐゴシック" pitchFamily="34" charset="-128"/>
              <a:cs typeface="Arial"/>
            </a:endParaRPr>
          </a:p>
        </p:txBody>
      </p:sp>
      <p:sp>
        <p:nvSpPr>
          <p:cNvPr id="20483" name="Subtitle 2"/>
          <p:cNvSpPr>
            <a:spLocks noGrp="1"/>
          </p:cNvSpPr>
          <p:nvPr>
            <p:ph type="subTitle" idx="1"/>
          </p:nvPr>
        </p:nvSpPr>
        <p:spPr>
          <a:xfrm>
            <a:off x="4689231" y="790698"/>
            <a:ext cx="4454769" cy="747102"/>
          </a:xfrm>
        </p:spPr>
        <p:txBody>
          <a:bodyPr>
            <a:noAutofit/>
          </a:bodyPr>
          <a:lstStyle/>
          <a:p>
            <a:pPr algn="l" eaLnBrk="1" hangingPunct="1"/>
            <a:r>
              <a:rPr lang="en-US" sz="2000" i="1" u="sng" dirty="0" err="1" smtClean="0">
                <a:solidFill>
                  <a:srgbClr val="000090"/>
                </a:solidFill>
                <a:latin typeface="Arial"/>
                <a:ea typeface="ＭＳ Ｐゴシック" pitchFamily="34" charset="-128"/>
                <a:cs typeface="Arial"/>
              </a:rPr>
              <a:t>V.Kekelidze</a:t>
            </a:r>
            <a:r>
              <a:rPr lang="en-US" sz="2000" i="1" u="sng" dirty="0" smtClean="0">
                <a:solidFill>
                  <a:srgbClr val="000090"/>
                </a:solidFill>
                <a:latin typeface="Arial"/>
                <a:ea typeface="ＭＳ Ｐゴシック" pitchFamily="34" charset="-128"/>
                <a:cs typeface="Arial"/>
              </a:rPr>
              <a:t>, </a:t>
            </a:r>
          </a:p>
          <a:p>
            <a:pPr algn="l" eaLnBrk="1" hangingPunct="1"/>
            <a:r>
              <a:rPr lang="en-US" sz="2000" i="1" u="sng" dirty="0" smtClean="0">
                <a:solidFill>
                  <a:srgbClr val="000090"/>
                </a:solidFill>
                <a:latin typeface="Arial"/>
                <a:ea typeface="ＭＳ Ｐゴシック" pitchFamily="34" charset="-128"/>
                <a:cs typeface="Arial"/>
              </a:rPr>
              <a:t>Joint Institute for Nuclear Research</a:t>
            </a:r>
            <a:endParaRPr lang="ru-RU" sz="2000" i="1" dirty="0" smtClean="0">
              <a:solidFill>
                <a:srgbClr val="000090"/>
              </a:solidFill>
              <a:latin typeface="Arial"/>
              <a:ea typeface="ＭＳ Ｐゴシック" pitchFamily="34" charset="-128"/>
              <a:cs typeface="Arial"/>
            </a:endParaRPr>
          </a:p>
        </p:txBody>
      </p:sp>
      <p:sp>
        <p:nvSpPr>
          <p:cNvPr id="20484" name="Oval 8"/>
          <p:cNvSpPr>
            <a:spLocks noChangeArrowheads="1"/>
          </p:cNvSpPr>
          <p:nvPr/>
        </p:nvSpPr>
        <p:spPr bwMode="auto">
          <a:xfrm>
            <a:off x="6997700" y="2819400"/>
            <a:ext cx="393700" cy="101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0485" name="TextBox 9"/>
          <p:cNvSpPr txBox="1">
            <a:spLocks noChangeArrowheads="1"/>
          </p:cNvSpPr>
          <p:nvPr/>
        </p:nvSpPr>
        <p:spPr bwMode="auto">
          <a:xfrm>
            <a:off x="7239000" y="2452688"/>
            <a:ext cx="7493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NICA</a:t>
            </a:r>
          </a:p>
        </p:txBody>
      </p:sp>
      <p:pic>
        <p:nvPicPr>
          <p:cNvPr id="20487" name="Picture 6" descr="NICA-Logo_4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6800" y="41275"/>
            <a:ext cx="1498600" cy="738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20489" name="TextBox 4"/>
          <p:cNvSpPr txBox="1">
            <a:spLocks noChangeArrowheads="1"/>
          </p:cNvSpPr>
          <p:nvPr/>
        </p:nvSpPr>
        <p:spPr bwMode="auto">
          <a:xfrm>
            <a:off x="10617200" y="3929063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132654" y="4336439"/>
            <a:ext cx="1463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FF00"/>
                </a:solidFill>
                <a:latin typeface="Arial"/>
                <a:cs typeface="Arial"/>
              </a:rPr>
              <a:t>Volga river</a:t>
            </a:r>
            <a:endParaRPr lang="en-US" sz="2000" i="1" dirty="0">
              <a:solidFill>
                <a:srgbClr val="FFFF00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5598945"/>
            <a:ext cx="6146801" cy="124660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267337313"/>
      </p:ext>
    </p:extLst>
  </p:cSld>
  <p:clrMapOvr>
    <a:masterClrMapping/>
  </p:clrMapOvr>
  <p:transition xmlns:p14="http://schemas.microsoft.com/office/powerpoint/2010/main" spd="slow" advTm="5156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39" name="Group 29738"/>
          <p:cNvGrpSpPr/>
          <p:nvPr/>
        </p:nvGrpSpPr>
        <p:grpSpPr>
          <a:xfrm>
            <a:off x="1917700" y="914400"/>
            <a:ext cx="5219700" cy="5067300"/>
            <a:chOff x="1981200" y="711200"/>
            <a:chExt cx="5219700" cy="5067300"/>
          </a:xfrm>
        </p:grpSpPr>
        <p:sp>
          <p:nvSpPr>
            <p:cNvPr id="157" name="Rectangle 156"/>
            <p:cNvSpPr/>
            <p:nvPr/>
          </p:nvSpPr>
          <p:spPr>
            <a:xfrm>
              <a:off x="1981200" y="711200"/>
              <a:ext cx="5219700" cy="5067300"/>
            </a:xfrm>
            <a:prstGeom prst="rect">
              <a:avLst/>
            </a:prstGeom>
            <a:solidFill>
              <a:srgbClr val="DFFAF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731" name="TextBox 29730"/>
            <p:cNvSpPr txBox="1"/>
            <p:nvPr/>
          </p:nvSpPr>
          <p:spPr>
            <a:xfrm>
              <a:off x="3136295" y="1287787"/>
              <a:ext cx="35540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  <a:latin typeface="Arial"/>
                  <a:cs typeface="Arial"/>
                </a:rPr>
                <a:t>m</a:t>
              </a:r>
              <a:r>
                <a:rPr lang="en-US" sz="2000" b="1" i="1" dirty="0" smtClean="0">
                  <a:solidFill>
                    <a:srgbClr val="3366FF"/>
                  </a:solidFill>
                  <a:latin typeface="Arial"/>
                  <a:cs typeface="Arial"/>
                </a:rPr>
                <a:t>aximum baryonic density</a:t>
              </a:r>
              <a:endParaRPr lang="ru-RU" sz="2000" b="1" i="1" dirty="0" smtClean="0">
                <a:solidFill>
                  <a:srgbClr val="3366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9698" name="Fußzeilenplatzhalter 6"/>
          <p:cNvSpPr>
            <a:spLocks noGrp="1"/>
          </p:cNvSpPr>
          <p:nvPr/>
        </p:nvSpPr>
        <p:spPr bwMode="auto">
          <a:xfrm>
            <a:off x="3144838" y="5788025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200">
              <a:solidFill>
                <a:srgbClr val="000090"/>
              </a:solidFill>
            </a:endParaRPr>
          </a:p>
        </p:txBody>
      </p:sp>
      <p:sp>
        <p:nvSpPr>
          <p:cNvPr id="29712" name="TextBox 21"/>
          <p:cNvSpPr txBox="1">
            <a:spLocks noChangeArrowheads="1"/>
          </p:cNvSpPr>
          <p:nvPr/>
        </p:nvSpPr>
        <p:spPr bwMode="auto">
          <a:xfrm rot="-5400000">
            <a:off x="-831129" y="3002155"/>
            <a:ext cx="29552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000090"/>
                </a:solidFill>
              </a:rPr>
              <a:t>Interaction rate</a:t>
            </a:r>
            <a:r>
              <a:rPr lang="ru-RU" b="1" dirty="0" smtClean="0">
                <a:solidFill>
                  <a:srgbClr val="000090"/>
                </a:solidFill>
              </a:rPr>
              <a:t>, </a:t>
            </a:r>
            <a:r>
              <a:rPr lang="en-US" b="1" dirty="0">
                <a:solidFill>
                  <a:srgbClr val="000090"/>
                </a:solidFill>
              </a:rPr>
              <a:t>H</a:t>
            </a:r>
            <a:r>
              <a:rPr lang="en-US" b="1" dirty="0" smtClean="0">
                <a:solidFill>
                  <a:srgbClr val="000090"/>
                </a:solidFill>
              </a:rPr>
              <a:t>z</a:t>
            </a:r>
            <a:r>
              <a:rPr lang="ru-RU" b="1" dirty="0" smtClean="0">
                <a:solidFill>
                  <a:srgbClr val="000090"/>
                </a:solidFill>
              </a:rPr>
              <a:t> </a:t>
            </a:r>
            <a:endParaRPr lang="ru-RU" b="1" dirty="0">
              <a:solidFill>
                <a:srgbClr val="00009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960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341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>
                <a:solidFill>
                  <a:srgbClr val="000090"/>
                </a:solidFill>
              </a:rPr>
              <a:t>V.Kekelidze, SQM-2019</a:t>
            </a:r>
            <a:endParaRPr lang="ru-RU">
              <a:solidFill>
                <a:srgbClr val="000090"/>
              </a:solidFill>
            </a:endParaRPr>
          </a:p>
        </p:txBody>
      </p:sp>
      <p:grpSp>
        <p:nvGrpSpPr>
          <p:cNvPr id="70" name="Группа 73"/>
          <p:cNvGrpSpPr>
            <a:grpSpLocks/>
          </p:cNvGrpSpPr>
          <p:nvPr/>
        </p:nvGrpSpPr>
        <p:grpSpPr bwMode="auto">
          <a:xfrm>
            <a:off x="1461989" y="5714997"/>
            <a:ext cx="6964461" cy="318083"/>
            <a:chOff x="1762492" y="5731521"/>
            <a:chExt cx="6965917" cy="317453"/>
          </a:xfrm>
        </p:grpSpPr>
        <p:sp>
          <p:nvSpPr>
            <p:cNvPr id="72" name="Line 6"/>
            <p:cNvSpPr>
              <a:spLocks noChangeShapeType="1"/>
            </p:cNvSpPr>
            <p:nvPr/>
          </p:nvSpPr>
          <p:spPr bwMode="auto">
            <a:xfrm>
              <a:off x="1788273" y="5761636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7"/>
            <p:cNvSpPr>
              <a:spLocks noChangeShapeType="1"/>
            </p:cNvSpPr>
            <p:nvPr/>
          </p:nvSpPr>
          <p:spPr bwMode="auto">
            <a:xfrm>
              <a:off x="3557488" y="5748961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9"/>
            <p:cNvSpPr>
              <a:spLocks noChangeShapeType="1"/>
            </p:cNvSpPr>
            <p:nvPr/>
          </p:nvSpPr>
          <p:spPr bwMode="auto">
            <a:xfrm>
              <a:off x="2368283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10"/>
            <p:cNvSpPr>
              <a:spLocks noChangeShapeType="1"/>
            </p:cNvSpPr>
            <p:nvPr/>
          </p:nvSpPr>
          <p:spPr bwMode="auto">
            <a:xfrm>
              <a:off x="6556880" y="5734050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45"/>
            <p:cNvSpPr>
              <a:spLocks noChangeShapeType="1"/>
            </p:cNvSpPr>
            <p:nvPr/>
          </p:nvSpPr>
          <p:spPr bwMode="auto">
            <a:xfrm flipV="1">
              <a:off x="1762492" y="5731521"/>
              <a:ext cx="6965917" cy="47717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3006564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8"/>
            <p:cNvSpPr>
              <a:spLocks noChangeShapeType="1"/>
            </p:cNvSpPr>
            <p:nvPr/>
          </p:nvSpPr>
          <p:spPr bwMode="auto">
            <a:xfrm>
              <a:off x="4210065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9"/>
            <p:cNvSpPr>
              <a:spLocks noChangeShapeType="1"/>
            </p:cNvSpPr>
            <p:nvPr/>
          </p:nvSpPr>
          <p:spPr bwMode="auto">
            <a:xfrm>
              <a:off x="4816332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9"/>
            <p:cNvSpPr>
              <a:spLocks noChangeShapeType="1"/>
            </p:cNvSpPr>
            <p:nvPr/>
          </p:nvSpPr>
          <p:spPr bwMode="auto">
            <a:xfrm>
              <a:off x="7079702" y="5762285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" name="TextBox 74"/>
          <p:cNvSpPr txBox="1">
            <a:spLocks noChangeArrowheads="1"/>
          </p:cNvSpPr>
          <p:nvPr/>
        </p:nvSpPr>
        <p:spPr bwMode="auto">
          <a:xfrm flipH="1">
            <a:off x="1308928" y="6046163"/>
            <a:ext cx="360037" cy="40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 smtClean="0">
                <a:solidFill>
                  <a:srgbClr val="000090"/>
                </a:solidFill>
              </a:rPr>
              <a:t>2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83" name="TextBox 75"/>
          <p:cNvSpPr txBox="1">
            <a:spLocks noChangeArrowheads="1"/>
          </p:cNvSpPr>
          <p:nvPr/>
        </p:nvSpPr>
        <p:spPr bwMode="auto">
          <a:xfrm>
            <a:off x="3072795" y="6050921"/>
            <a:ext cx="504052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000090"/>
                </a:solidFill>
              </a:rPr>
              <a:t>5</a:t>
            </a:r>
          </a:p>
        </p:txBody>
      </p:sp>
      <p:sp>
        <p:nvSpPr>
          <p:cNvPr id="84" name="TextBox 76"/>
          <p:cNvSpPr txBox="1">
            <a:spLocks noChangeArrowheads="1"/>
          </p:cNvSpPr>
          <p:nvPr/>
        </p:nvSpPr>
        <p:spPr bwMode="auto">
          <a:xfrm>
            <a:off x="6002066" y="60312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85" name="TextBox 72"/>
          <p:cNvSpPr txBox="1">
            <a:spLocks noChangeArrowheads="1"/>
          </p:cNvSpPr>
          <p:nvPr/>
        </p:nvSpPr>
        <p:spPr bwMode="auto">
          <a:xfrm>
            <a:off x="6419476" y="6031662"/>
            <a:ext cx="24832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√S</a:t>
            </a:r>
            <a:r>
              <a:rPr lang="en-US" sz="2000" b="1" baseline="-25000" dirty="0">
                <a:solidFill>
                  <a:srgbClr val="000090"/>
                </a:solidFill>
                <a:latin typeface="Arial" charset="0"/>
              </a:rPr>
              <a:t>NN</a:t>
            </a:r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, </a:t>
            </a:r>
            <a:r>
              <a:rPr lang="en-US" sz="2000" b="1" dirty="0" err="1" smtClean="0">
                <a:solidFill>
                  <a:srgbClr val="000090"/>
                </a:solidFill>
                <a:latin typeface="Arial" charset="0"/>
              </a:rPr>
              <a:t>GeV</a:t>
            </a:r>
            <a:r>
              <a:rPr lang="ru-RU" sz="2000" b="1" dirty="0" smtClean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2000" b="1" dirty="0" err="1">
                <a:solidFill>
                  <a:srgbClr val="000090"/>
                </a:solidFill>
                <a:latin typeface="Arial" charset="0"/>
              </a:rPr>
              <a:t>Au+</a:t>
            </a:r>
            <a:r>
              <a:rPr lang="en-US" sz="2000" b="1" dirty="0" err="1" smtClean="0">
                <a:solidFill>
                  <a:srgbClr val="000090"/>
                </a:solidFill>
                <a:latin typeface="Arial" charset="0"/>
              </a:rPr>
              <a:t>Au</a:t>
            </a:r>
            <a:r>
              <a:rPr lang="ru-RU" sz="2000" b="1" dirty="0">
                <a:solidFill>
                  <a:srgbClr val="000090"/>
                </a:solidFill>
                <a:latin typeface="Arial" charset="0"/>
              </a:rPr>
              <a:t>)</a:t>
            </a:r>
          </a:p>
        </p:txBody>
      </p:sp>
      <p:sp>
        <p:nvSpPr>
          <p:cNvPr id="86" name="Line 9"/>
          <p:cNvSpPr>
            <a:spLocks noChangeShapeType="1"/>
          </p:cNvSpPr>
          <p:nvPr/>
        </p:nvSpPr>
        <p:spPr bwMode="auto">
          <a:xfrm>
            <a:off x="5698524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7" name="Line 9"/>
          <p:cNvSpPr>
            <a:spLocks noChangeShapeType="1"/>
          </p:cNvSpPr>
          <p:nvPr/>
        </p:nvSpPr>
        <p:spPr bwMode="auto">
          <a:xfrm>
            <a:off x="5115825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149169" y="6084048"/>
            <a:ext cx="979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0090"/>
                </a:solidFill>
              </a:rPr>
              <a:t>energy</a:t>
            </a:r>
            <a:endParaRPr lang="en-US" sz="2000" b="1" i="1" dirty="0">
              <a:solidFill>
                <a:srgbClr val="00009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409700" y="5124450"/>
            <a:ext cx="6997700" cy="190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1439583" y="4495801"/>
            <a:ext cx="6977529" cy="14941"/>
          </a:xfrm>
          <a:prstGeom prst="line">
            <a:avLst/>
          </a:prstGeom>
          <a:ln w="12700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V="1">
            <a:off x="1439583" y="385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1416050" y="3206750"/>
            <a:ext cx="6978650" cy="317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1418292" y="258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1424642" y="1970742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1424641" y="131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76"/>
          <p:cNvSpPr txBox="1">
            <a:spLocks noChangeArrowheads="1"/>
          </p:cNvSpPr>
          <p:nvPr/>
        </p:nvSpPr>
        <p:spPr bwMode="auto">
          <a:xfrm>
            <a:off x="820464" y="49285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102" name="TextBox 76"/>
          <p:cNvSpPr txBox="1">
            <a:spLocks noChangeArrowheads="1"/>
          </p:cNvSpPr>
          <p:nvPr/>
        </p:nvSpPr>
        <p:spPr bwMode="auto">
          <a:xfrm>
            <a:off x="805522" y="42860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 smtClean="0">
                <a:solidFill>
                  <a:srgbClr val="000090"/>
                </a:solidFill>
              </a:rPr>
              <a:t>2</a:t>
            </a:r>
            <a:endParaRPr lang="ru-RU" sz="2000" b="1" baseline="30000" dirty="0">
              <a:solidFill>
                <a:srgbClr val="000090"/>
              </a:solidFill>
            </a:endParaRPr>
          </a:p>
        </p:txBody>
      </p:sp>
      <p:sp>
        <p:nvSpPr>
          <p:cNvPr id="103" name="TextBox 76"/>
          <p:cNvSpPr txBox="1">
            <a:spLocks noChangeArrowheads="1"/>
          </p:cNvSpPr>
          <p:nvPr/>
        </p:nvSpPr>
        <p:spPr bwMode="auto">
          <a:xfrm>
            <a:off x="823451" y="3646610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3</a:t>
            </a:r>
          </a:p>
        </p:txBody>
      </p:sp>
      <p:sp>
        <p:nvSpPr>
          <p:cNvPr id="104" name="TextBox 76"/>
          <p:cNvSpPr txBox="1">
            <a:spLocks noChangeArrowheads="1"/>
          </p:cNvSpPr>
          <p:nvPr/>
        </p:nvSpPr>
        <p:spPr bwMode="auto">
          <a:xfrm>
            <a:off x="823451" y="30340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 smtClean="0">
                <a:solidFill>
                  <a:srgbClr val="000090"/>
                </a:solidFill>
              </a:rPr>
              <a:t>4</a:t>
            </a:r>
            <a:endParaRPr lang="ru-RU" sz="2000" b="1" baseline="30000" dirty="0">
              <a:solidFill>
                <a:srgbClr val="000090"/>
              </a:solidFill>
            </a:endParaRPr>
          </a:p>
        </p:txBody>
      </p:sp>
      <p:sp>
        <p:nvSpPr>
          <p:cNvPr id="108" name="TextBox 76"/>
          <p:cNvSpPr txBox="1">
            <a:spLocks noChangeArrowheads="1"/>
          </p:cNvSpPr>
          <p:nvPr/>
        </p:nvSpPr>
        <p:spPr bwMode="auto">
          <a:xfrm>
            <a:off x="823451" y="24064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5</a:t>
            </a:r>
          </a:p>
        </p:txBody>
      </p:sp>
      <p:sp>
        <p:nvSpPr>
          <p:cNvPr id="109" name="TextBox 76"/>
          <p:cNvSpPr txBox="1">
            <a:spLocks noChangeArrowheads="1"/>
          </p:cNvSpPr>
          <p:nvPr/>
        </p:nvSpPr>
        <p:spPr bwMode="auto">
          <a:xfrm>
            <a:off x="823451" y="17789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6</a:t>
            </a:r>
          </a:p>
        </p:txBody>
      </p:sp>
      <p:sp>
        <p:nvSpPr>
          <p:cNvPr id="110" name="TextBox 76"/>
          <p:cNvSpPr txBox="1">
            <a:spLocks noChangeArrowheads="1"/>
          </p:cNvSpPr>
          <p:nvPr/>
        </p:nvSpPr>
        <p:spPr bwMode="auto">
          <a:xfrm>
            <a:off x="841381" y="1109599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7</a:t>
            </a:r>
          </a:p>
        </p:txBody>
      </p:sp>
      <p:grpSp>
        <p:nvGrpSpPr>
          <p:cNvPr id="29733" name="Group 29732"/>
          <p:cNvGrpSpPr/>
          <p:nvPr/>
        </p:nvGrpSpPr>
        <p:grpSpPr>
          <a:xfrm>
            <a:off x="5619375" y="3414713"/>
            <a:ext cx="2521325" cy="423675"/>
            <a:chOff x="5466975" y="3998913"/>
            <a:chExt cx="2521325" cy="423675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5562600" y="4356100"/>
              <a:ext cx="242570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727" name="TextBox 74"/>
            <p:cNvSpPr txBox="1">
              <a:spLocks noChangeArrowheads="1"/>
            </p:cNvSpPr>
            <p:nvPr/>
          </p:nvSpPr>
          <p:spPr bwMode="auto">
            <a:xfrm>
              <a:off x="5667375" y="3998913"/>
              <a:ext cx="224964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NA-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61/SPS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 (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CERN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)</a:t>
              </a:r>
              <a:endParaRPr lang="ru-RU" sz="1800" b="1" dirty="0">
                <a:solidFill>
                  <a:srgbClr val="000090"/>
                </a:solidFill>
              </a:endParaRPr>
            </a:p>
          </p:txBody>
        </p:sp>
        <p:sp>
          <p:nvSpPr>
            <p:cNvPr id="145" name="Connector 144"/>
            <p:cNvSpPr/>
            <p:nvPr/>
          </p:nvSpPr>
          <p:spPr>
            <a:xfrm>
              <a:off x="5466975" y="43030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735" name="Group 29734"/>
          <p:cNvGrpSpPr/>
          <p:nvPr/>
        </p:nvGrpSpPr>
        <p:grpSpPr>
          <a:xfrm>
            <a:off x="1428375" y="3058460"/>
            <a:ext cx="1445283" cy="773984"/>
            <a:chOff x="1491875" y="2855260"/>
            <a:chExt cx="1445283" cy="773984"/>
          </a:xfrm>
        </p:grpSpPr>
        <p:sp>
          <p:nvSpPr>
            <p:cNvPr id="29706" name="TextBox 27"/>
            <p:cNvSpPr txBox="1">
              <a:spLocks noChangeArrowheads="1"/>
            </p:cNvSpPr>
            <p:nvPr/>
          </p:nvSpPr>
          <p:spPr bwMode="auto">
            <a:xfrm>
              <a:off x="1495425" y="2982913"/>
              <a:ext cx="144173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srgbClr val="000090"/>
                  </a:solidFill>
                </a:rPr>
                <a:t>HADES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 </a:t>
              </a:r>
            </a:p>
            <a:p>
              <a:pPr eaLnBrk="1" hangingPunct="1"/>
              <a:r>
                <a:rPr lang="en-US" sz="1800" b="1" dirty="0" smtClean="0">
                  <a:solidFill>
                    <a:srgbClr val="000090"/>
                  </a:solidFill>
                </a:rPr>
                <a:t>SIS-18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(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GSI)</a:t>
              </a:r>
              <a:endParaRPr lang="ru-RU" sz="1800" b="1" dirty="0">
                <a:solidFill>
                  <a:srgbClr val="000090"/>
                </a:solidFill>
              </a:endParaRPr>
            </a:p>
          </p:txBody>
        </p:sp>
        <p:sp>
          <p:nvSpPr>
            <p:cNvPr id="146" name="Connector 145"/>
            <p:cNvSpPr/>
            <p:nvPr/>
          </p:nvSpPr>
          <p:spPr>
            <a:xfrm>
              <a:off x="149187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Connector 146"/>
            <p:cNvSpPr/>
            <p:nvPr/>
          </p:nvSpPr>
          <p:spPr>
            <a:xfrm>
              <a:off x="198082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1542675" y="2915024"/>
              <a:ext cx="50165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36" name="Group 29735"/>
          <p:cNvGrpSpPr/>
          <p:nvPr/>
        </p:nvGrpSpPr>
        <p:grpSpPr>
          <a:xfrm>
            <a:off x="1428375" y="2500313"/>
            <a:ext cx="2348602" cy="391925"/>
            <a:chOff x="1491875" y="2297113"/>
            <a:chExt cx="2348602" cy="391925"/>
          </a:xfrm>
        </p:grpSpPr>
        <p:sp>
          <p:nvSpPr>
            <p:cNvPr id="29723" name="TextBox 114"/>
            <p:cNvSpPr txBox="1">
              <a:spLocks noChangeArrowheads="1"/>
            </p:cNvSpPr>
            <p:nvPr/>
          </p:nvSpPr>
          <p:spPr bwMode="auto">
            <a:xfrm>
              <a:off x="1541463" y="2297113"/>
              <a:ext cx="22990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srgbClr val="000090"/>
                  </a:solidFill>
                </a:rPr>
                <a:t>BM</a:t>
              </a:r>
              <a:r>
                <a:rPr lang="en-US" sz="1800" b="1" dirty="0">
                  <a:solidFill>
                    <a:srgbClr val="000090"/>
                  </a:solidFill>
                </a:rPr>
                <a:t>@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N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/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NICA (JINR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)</a:t>
              </a:r>
              <a:r>
                <a:rPr lang="en-US" sz="1800" b="1" dirty="0" smtClean="0">
                  <a:solidFill>
                    <a:srgbClr val="FF0000"/>
                  </a:solidFill>
                </a:rPr>
                <a:t> </a:t>
              </a:r>
              <a:endParaRPr lang="ru-RU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51" name="Connector 150"/>
            <p:cNvSpPr/>
            <p:nvPr/>
          </p:nvSpPr>
          <p:spPr>
            <a:xfrm>
              <a:off x="1491875" y="256951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Connector 151"/>
            <p:cNvSpPr/>
            <p:nvPr/>
          </p:nvSpPr>
          <p:spPr>
            <a:xfrm>
              <a:off x="2399925" y="25631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Straight Connector 157"/>
            <p:cNvCxnSpPr/>
            <p:nvPr/>
          </p:nvCxnSpPr>
          <p:spPr>
            <a:xfrm flipV="1">
              <a:off x="1554256" y="2628900"/>
              <a:ext cx="903194" cy="374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50" name="Group 29749"/>
          <p:cNvGrpSpPr/>
          <p:nvPr/>
        </p:nvGrpSpPr>
        <p:grpSpPr>
          <a:xfrm>
            <a:off x="4968875" y="3807760"/>
            <a:ext cx="4063407" cy="1167278"/>
            <a:chOff x="4968875" y="4010960"/>
            <a:chExt cx="4063407" cy="1167278"/>
          </a:xfrm>
        </p:grpSpPr>
        <p:grpSp>
          <p:nvGrpSpPr>
            <p:cNvPr id="29732" name="Group 29731"/>
            <p:cNvGrpSpPr/>
            <p:nvPr/>
          </p:nvGrpSpPr>
          <p:grpSpPr>
            <a:xfrm>
              <a:off x="4968875" y="4010960"/>
              <a:ext cx="4063407" cy="1167278"/>
              <a:chOff x="5032375" y="3807760"/>
              <a:chExt cx="4063407" cy="1167278"/>
            </a:xfrm>
          </p:grpSpPr>
          <p:sp>
            <p:nvSpPr>
              <p:cNvPr id="48" name="5-Point Star 47"/>
              <p:cNvSpPr/>
              <p:nvPr/>
            </p:nvSpPr>
            <p:spPr>
              <a:xfrm>
                <a:off x="5032375" y="4810125"/>
                <a:ext cx="122238" cy="163513"/>
              </a:xfrm>
              <a:prstGeom prst="star5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00B050"/>
                  </a:solidFill>
                </a:endParaRPr>
              </a:p>
            </p:txBody>
          </p:sp>
          <p:sp>
            <p:nvSpPr>
              <p:cNvPr id="29746" name="TextBox 44"/>
              <p:cNvSpPr txBox="1">
                <a:spLocks noChangeArrowheads="1"/>
              </p:cNvSpPr>
              <p:nvPr/>
            </p:nvSpPr>
            <p:spPr bwMode="auto">
              <a:xfrm>
                <a:off x="6440488" y="4141788"/>
                <a:ext cx="265529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b="1" dirty="0" smtClean="0">
                    <a:solidFill>
                      <a:srgbClr val="FF0000"/>
                    </a:solidFill>
                  </a:rPr>
                  <a:t>BES STAR/RHIC (BNL)</a:t>
                </a:r>
                <a:endParaRPr lang="ru-RU" sz="1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4" name="Connector 53"/>
              <p:cNvSpPr/>
              <p:nvPr/>
            </p:nvSpPr>
            <p:spPr>
              <a:xfrm>
                <a:off x="5041525" y="48555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Connector 117"/>
              <p:cNvSpPr/>
              <p:nvPr/>
            </p:nvSpPr>
            <p:spPr>
              <a:xfrm>
                <a:off x="5644775" y="4442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Connector 118"/>
              <p:cNvSpPr/>
              <p:nvPr/>
            </p:nvSpPr>
            <p:spPr>
              <a:xfrm>
                <a:off x="6787775" y="39601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Connector 119"/>
              <p:cNvSpPr/>
              <p:nvPr/>
            </p:nvSpPr>
            <p:spPr>
              <a:xfrm>
                <a:off x="7854575" y="3807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Straight Connector 89"/>
              <p:cNvCxnSpPr>
                <a:stCxn id="54" idx="7"/>
                <a:endCxn id="118" idx="3"/>
              </p:cNvCxnSpPr>
              <p:nvPr/>
            </p:nvCxnSpPr>
            <p:spPr>
              <a:xfrm flipV="1">
                <a:off x="5143551" y="4544784"/>
                <a:ext cx="518729" cy="32823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5701925" y="4026274"/>
                <a:ext cx="1143000" cy="4826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6835400" y="3867524"/>
                <a:ext cx="1066800" cy="1524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0" name="Straight Connector 219"/>
            <p:cNvCxnSpPr/>
            <p:nvPr/>
          </p:nvCxnSpPr>
          <p:spPr>
            <a:xfrm flipV="1">
              <a:off x="7838700" y="4032250"/>
              <a:ext cx="587750" cy="32124"/>
            </a:xfrm>
            <a:prstGeom prst="line">
              <a:avLst/>
            </a:prstGeom>
            <a:ln w="3810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4" name="Line 9"/>
          <p:cNvSpPr>
            <a:spLocks noChangeShapeType="1"/>
          </p:cNvSpPr>
          <p:nvPr/>
        </p:nvSpPr>
        <p:spPr bwMode="auto">
          <a:xfrm>
            <a:off x="7293875" y="57320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25" name="Line 9"/>
          <p:cNvSpPr>
            <a:spLocks noChangeShapeType="1"/>
          </p:cNvSpPr>
          <p:nvPr/>
        </p:nvSpPr>
        <p:spPr bwMode="auto">
          <a:xfrm>
            <a:off x="7814575" y="572565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30" name="AutoShape 10"/>
          <p:cNvSpPr>
            <a:spLocks noChangeAspect="1" noChangeArrowheads="1"/>
          </p:cNvSpPr>
          <p:nvPr/>
        </p:nvSpPr>
        <p:spPr bwMode="auto">
          <a:xfrm>
            <a:off x="1010772" y="111312"/>
            <a:ext cx="6902822" cy="567765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Set-ups</a:t>
            </a:r>
            <a:r>
              <a:rPr lang="ru-RU" sz="2400" b="1" dirty="0" smtClean="0">
                <a:solidFill>
                  <a:schemeClr val="bg1"/>
                </a:solidFill>
              </a:rPr>
              <a:t>:  </a:t>
            </a:r>
            <a:r>
              <a:rPr lang="en-US" sz="2400" b="1" i="1" dirty="0" smtClean="0">
                <a:solidFill>
                  <a:schemeClr val="bg1"/>
                </a:solidFill>
              </a:rPr>
              <a:t>in operation</a:t>
            </a:r>
            <a:endParaRPr lang="en-US" sz="2400" b="1" i="1" dirty="0">
              <a:solidFill>
                <a:srgbClr val="FFFF00"/>
              </a:solidFill>
            </a:endParaRPr>
          </a:p>
        </p:txBody>
      </p:sp>
      <p:cxnSp>
        <p:nvCxnSpPr>
          <p:cNvPr id="232" name="Straight Connector 231"/>
          <p:cNvCxnSpPr/>
          <p:nvPr/>
        </p:nvCxnSpPr>
        <p:spPr>
          <a:xfrm>
            <a:off x="8172075" y="1187824"/>
            <a:ext cx="501650" cy="0"/>
          </a:xfrm>
          <a:prstGeom prst="line">
            <a:avLst/>
          </a:prstGeom>
          <a:ln w="57150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>
            <a:off x="8184775" y="1860924"/>
            <a:ext cx="501650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51" name="TextBox 29750"/>
          <p:cNvSpPr txBox="1"/>
          <p:nvPr/>
        </p:nvSpPr>
        <p:spPr>
          <a:xfrm>
            <a:off x="7099300" y="660400"/>
            <a:ext cx="1302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e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xtracted</a:t>
            </a:r>
          </a:p>
          <a:p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beams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7315200" y="1422400"/>
            <a:ext cx="1187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  <a:latin typeface="Arial"/>
                <a:cs typeface="Arial"/>
              </a:rPr>
              <a:t>colliders</a:t>
            </a:r>
            <a:r>
              <a:rPr lang="ru-RU" sz="2000" i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</p:txBody>
      </p:sp>
      <p:cxnSp>
        <p:nvCxnSpPr>
          <p:cNvPr id="237" name="Straight Connector 236"/>
          <p:cNvCxnSpPr/>
          <p:nvPr/>
        </p:nvCxnSpPr>
        <p:spPr>
          <a:xfrm>
            <a:off x="1485900" y="783167"/>
            <a:ext cx="0" cy="4965700"/>
          </a:xfrm>
          <a:prstGeom prst="line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10</a:t>
            </a:fld>
            <a:endParaRPr lang="en-US"/>
          </a:p>
        </p:txBody>
      </p:sp>
      <p:sp>
        <p:nvSpPr>
          <p:cNvPr id="105" name="Connector 104"/>
          <p:cNvSpPr/>
          <p:nvPr/>
        </p:nvSpPr>
        <p:spPr>
          <a:xfrm>
            <a:off x="4857375" y="3820460"/>
            <a:ext cx="119531" cy="119528"/>
          </a:xfrm>
          <a:prstGeom prst="flowChartConnector">
            <a:avLst/>
          </a:prstGeom>
          <a:solidFill>
            <a:srgbClr val="63B635"/>
          </a:solidFill>
          <a:ln>
            <a:solidFill>
              <a:srgbClr val="63B6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3B635"/>
              </a:solidFill>
            </a:endParaRPr>
          </a:p>
        </p:txBody>
      </p:sp>
      <p:sp>
        <p:nvSpPr>
          <p:cNvPr id="106" name="Connector 105"/>
          <p:cNvSpPr/>
          <p:nvPr/>
        </p:nvSpPr>
        <p:spPr>
          <a:xfrm>
            <a:off x="3003175" y="3820460"/>
            <a:ext cx="119531" cy="119528"/>
          </a:xfrm>
          <a:prstGeom prst="flowChartConnector">
            <a:avLst/>
          </a:prstGeom>
          <a:solidFill>
            <a:srgbClr val="63B635"/>
          </a:solidFill>
          <a:ln>
            <a:solidFill>
              <a:srgbClr val="63B6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3B635"/>
              </a:solidFill>
            </a:endParaRPr>
          </a:p>
        </p:txBody>
      </p:sp>
      <p:sp>
        <p:nvSpPr>
          <p:cNvPr id="107" name="Connector 106"/>
          <p:cNvSpPr/>
          <p:nvPr/>
        </p:nvSpPr>
        <p:spPr>
          <a:xfrm>
            <a:off x="2190375" y="3820460"/>
            <a:ext cx="119531" cy="119528"/>
          </a:xfrm>
          <a:prstGeom prst="flowChartConnector">
            <a:avLst/>
          </a:prstGeom>
          <a:solidFill>
            <a:srgbClr val="63B635"/>
          </a:solidFill>
          <a:ln>
            <a:solidFill>
              <a:srgbClr val="63B6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3B635"/>
              </a:solidFill>
            </a:endParaRPr>
          </a:p>
        </p:txBody>
      </p:sp>
      <p:cxnSp>
        <p:nvCxnSpPr>
          <p:cNvPr id="7" name="Straight Connector 6"/>
          <p:cNvCxnSpPr>
            <a:endCxn id="105" idx="2"/>
          </p:cNvCxnSpPr>
          <p:nvPr/>
        </p:nvCxnSpPr>
        <p:spPr>
          <a:xfrm flipV="1">
            <a:off x="2275541" y="3880224"/>
            <a:ext cx="2581834" cy="3736"/>
          </a:xfrm>
          <a:prstGeom prst="line">
            <a:avLst/>
          </a:prstGeom>
          <a:ln w="57150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74"/>
          <p:cNvSpPr txBox="1">
            <a:spLocks noChangeArrowheads="1"/>
          </p:cNvSpPr>
          <p:nvPr/>
        </p:nvSpPr>
        <p:spPr bwMode="auto">
          <a:xfrm>
            <a:off x="3522128" y="3871260"/>
            <a:ext cx="11464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63B635"/>
                </a:solidFill>
              </a:rPr>
              <a:t>FT</a:t>
            </a:r>
            <a:r>
              <a:rPr lang="en-US" sz="1800" b="1" dirty="0" smtClean="0">
                <a:solidFill>
                  <a:srgbClr val="000090"/>
                </a:solidFill>
              </a:rPr>
              <a:t> STAR</a:t>
            </a:r>
            <a:endParaRPr lang="ru-RU" sz="18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121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39" name="Group 29738"/>
          <p:cNvGrpSpPr/>
          <p:nvPr/>
        </p:nvGrpSpPr>
        <p:grpSpPr>
          <a:xfrm>
            <a:off x="1917700" y="914400"/>
            <a:ext cx="5219700" cy="5067300"/>
            <a:chOff x="1981200" y="711200"/>
            <a:chExt cx="5219700" cy="5067300"/>
          </a:xfrm>
        </p:grpSpPr>
        <p:sp>
          <p:nvSpPr>
            <p:cNvPr id="157" name="Rectangle 156"/>
            <p:cNvSpPr/>
            <p:nvPr/>
          </p:nvSpPr>
          <p:spPr>
            <a:xfrm>
              <a:off x="1981200" y="711200"/>
              <a:ext cx="5219700" cy="5067300"/>
            </a:xfrm>
            <a:prstGeom prst="rect">
              <a:avLst/>
            </a:prstGeom>
            <a:solidFill>
              <a:srgbClr val="DFFAF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731" name="TextBox 29730"/>
            <p:cNvSpPr txBox="1"/>
            <p:nvPr/>
          </p:nvSpPr>
          <p:spPr>
            <a:xfrm>
              <a:off x="3136295" y="1287787"/>
              <a:ext cx="35540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  <a:latin typeface="Arial"/>
                  <a:cs typeface="Arial"/>
                </a:rPr>
                <a:t>m</a:t>
              </a:r>
              <a:r>
                <a:rPr lang="en-US" sz="2000" b="1" i="1" dirty="0" smtClean="0">
                  <a:solidFill>
                    <a:srgbClr val="3366FF"/>
                  </a:solidFill>
                  <a:latin typeface="Arial"/>
                  <a:cs typeface="Arial"/>
                </a:rPr>
                <a:t>aximum baryonic density</a:t>
              </a:r>
              <a:endParaRPr lang="ru-RU" sz="2000" b="1" i="1" dirty="0" smtClean="0">
                <a:solidFill>
                  <a:srgbClr val="3366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9698" name="Fußzeilenplatzhalter 6"/>
          <p:cNvSpPr>
            <a:spLocks noGrp="1"/>
          </p:cNvSpPr>
          <p:nvPr/>
        </p:nvSpPr>
        <p:spPr bwMode="auto">
          <a:xfrm>
            <a:off x="3144838" y="5788025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200">
              <a:solidFill>
                <a:srgbClr val="000090"/>
              </a:solidFill>
            </a:endParaRPr>
          </a:p>
        </p:txBody>
      </p:sp>
      <p:sp>
        <p:nvSpPr>
          <p:cNvPr id="29712" name="TextBox 21"/>
          <p:cNvSpPr txBox="1">
            <a:spLocks noChangeArrowheads="1"/>
          </p:cNvSpPr>
          <p:nvPr/>
        </p:nvSpPr>
        <p:spPr bwMode="auto">
          <a:xfrm rot="-5400000">
            <a:off x="-831129" y="3002155"/>
            <a:ext cx="29552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000090"/>
                </a:solidFill>
              </a:rPr>
              <a:t>Interaction rate</a:t>
            </a:r>
            <a:r>
              <a:rPr lang="ru-RU" b="1" dirty="0" smtClean="0">
                <a:solidFill>
                  <a:srgbClr val="000090"/>
                </a:solidFill>
              </a:rPr>
              <a:t>, </a:t>
            </a:r>
            <a:r>
              <a:rPr lang="en-US" b="1" dirty="0">
                <a:solidFill>
                  <a:srgbClr val="000090"/>
                </a:solidFill>
              </a:rPr>
              <a:t>H</a:t>
            </a:r>
            <a:r>
              <a:rPr lang="en-US" b="1" dirty="0" smtClean="0">
                <a:solidFill>
                  <a:srgbClr val="000090"/>
                </a:solidFill>
              </a:rPr>
              <a:t>z</a:t>
            </a:r>
            <a:r>
              <a:rPr lang="ru-RU" b="1" dirty="0" smtClean="0">
                <a:solidFill>
                  <a:srgbClr val="000090"/>
                </a:solidFill>
              </a:rPr>
              <a:t> </a:t>
            </a:r>
            <a:endParaRPr lang="ru-RU" b="1" dirty="0">
              <a:solidFill>
                <a:srgbClr val="00009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960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341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>
                <a:solidFill>
                  <a:srgbClr val="000090"/>
                </a:solidFill>
              </a:rPr>
              <a:t>V.Kekelidze, SQM-2019</a:t>
            </a:r>
            <a:endParaRPr lang="ru-RU">
              <a:solidFill>
                <a:srgbClr val="000090"/>
              </a:solidFill>
            </a:endParaRPr>
          </a:p>
        </p:txBody>
      </p:sp>
      <p:grpSp>
        <p:nvGrpSpPr>
          <p:cNvPr id="70" name="Группа 73"/>
          <p:cNvGrpSpPr>
            <a:grpSpLocks/>
          </p:cNvGrpSpPr>
          <p:nvPr/>
        </p:nvGrpSpPr>
        <p:grpSpPr bwMode="auto">
          <a:xfrm>
            <a:off x="1461989" y="5714997"/>
            <a:ext cx="6964461" cy="318083"/>
            <a:chOff x="1762492" y="5731521"/>
            <a:chExt cx="6965917" cy="317453"/>
          </a:xfrm>
        </p:grpSpPr>
        <p:sp>
          <p:nvSpPr>
            <p:cNvPr id="72" name="Line 6"/>
            <p:cNvSpPr>
              <a:spLocks noChangeShapeType="1"/>
            </p:cNvSpPr>
            <p:nvPr/>
          </p:nvSpPr>
          <p:spPr bwMode="auto">
            <a:xfrm>
              <a:off x="1788273" y="5761636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7"/>
            <p:cNvSpPr>
              <a:spLocks noChangeShapeType="1"/>
            </p:cNvSpPr>
            <p:nvPr/>
          </p:nvSpPr>
          <p:spPr bwMode="auto">
            <a:xfrm>
              <a:off x="3557488" y="5748961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9"/>
            <p:cNvSpPr>
              <a:spLocks noChangeShapeType="1"/>
            </p:cNvSpPr>
            <p:nvPr/>
          </p:nvSpPr>
          <p:spPr bwMode="auto">
            <a:xfrm>
              <a:off x="2368283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10"/>
            <p:cNvSpPr>
              <a:spLocks noChangeShapeType="1"/>
            </p:cNvSpPr>
            <p:nvPr/>
          </p:nvSpPr>
          <p:spPr bwMode="auto">
            <a:xfrm>
              <a:off x="6556880" y="5734050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45"/>
            <p:cNvSpPr>
              <a:spLocks noChangeShapeType="1"/>
            </p:cNvSpPr>
            <p:nvPr/>
          </p:nvSpPr>
          <p:spPr bwMode="auto">
            <a:xfrm flipV="1">
              <a:off x="1762492" y="5731521"/>
              <a:ext cx="6965917" cy="47717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3006564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8"/>
            <p:cNvSpPr>
              <a:spLocks noChangeShapeType="1"/>
            </p:cNvSpPr>
            <p:nvPr/>
          </p:nvSpPr>
          <p:spPr bwMode="auto">
            <a:xfrm>
              <a:off x="4210065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9"/>
            <p:cNvSpPr>
              <a:spLocks noChangeShapeType="1"/>
            </p:cNvSpPr>
            <p:nvPr/>
          </p:nvSpPr>
          <p:spPr bwMode="auto">
            <a:xfrm>
              <a:off x="4816332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9"/>
            <p:cNvSpPr>
              <a:spLocks noChangeShapeType="1"/>
            </p:cNvSpPr>
            <p:nvPr/>
          </p:nvSpPr>
          <p:spPr bwMode="auto">
            <a:xfrm>
              <a:off x="7079702" y="5762285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" name="TextBox 74"/>
          <p:cNvSpPr txBox="1">
            <a:spLocks noChangeArrowheads="1"/>
          </p:cNvSpPr>
          <p:nvPr/>
        </p:nvSpPr>
        <p:spPr bwMode="auto">
          <a:xfrm flipH="1">
            <a:off x="1308928" y="6046163"/>
            <a:ext cx="360037" cy="40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 smtClean="0">
                <a:solidFill>
                  <a:srgbClr val="000090"/>
                </a:solidFill>
              </a:rPr>
              <a:t>2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83" name="TextBox 75"/>
          <p:cNvSpPr txBox="1">
            <a:spLocks noChangeArrowheads="1"/>
          </p:cNvSpPr>
          <p:nvPr/>
        </p:nvSpPr>
        <p:spPr bwMode="auto">
          <a:xfrm>
            <a:off x="3072795" y="6050921"/>
            <a:ext cx="504052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000090"/>
                </a:solidFill>
              </a:rPr>
              <a:t>5</a:t>
            </a:r>
          </a:p>
        </p:txBody>
      </p:sp>
      <p:sp>
        <p:nvSpPr>
          <p:cNvPr id="84" name="TextBox 76"/>
          <p:cNvSpPr txBox="1">
            <a:spLocks noChangeArrowheads="1"/>
          </p:cNvSpPr>
          <p:nvPr/>
        </p:nvSpPr>
        <p:spPr bwMode="auto">
          <a:xfrm>
            <a:off x="6002066" y="60312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85" name="TextBox 72"/>
          <p:cNvSpPr txBox="1">
            <a:spLocks noChangeArrowheads="1"/>
          </p:cNvSpPr>
          <p:nvPr/>
        </p:nvSpPr>
        <p:spPr bwMode="auto">
          <a:xfrm>
            <a:off x="6419476" y="6031662"/>
            <a:ext cx="24832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√S</a:t>
            </a:r>
            <a:r>
              <a:rPr lang="en-US" sz="2000" b="1" baseline="-25000" dirty="0">
                <a:solidFill>
                  <a:srgbClr val="000090"/>
                </a:solidFill>
                <a:latin typeface="Arial" charset="0"/>
              </a:rPr>
              <a:t>NN</a:t>
            </a:r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, </a:t>
            </a:r>
            <a:r>
              <a:rPr lang="en-US" sz="2000" b="1" dirty="0" err="1" smtClean="0">
                <a:solidFill>
                  <a:srgbClr val="000090"/>
                </a:solidFill>
                <a:latin typeface="Arial" charset="0"/>
              </a:rPr>
              <a:t>GeV</a:t>
            </a:r>
            <a:r>
              <a:rPr lang="ru-RU" sz="2000" b="1" dirty="0" smtClean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2000" b="1" dirty="0" err="1">
                <a:solidFill>
                  <a:srgbClr val="000090"/>
                </a:solidFill>
                <a:latin typeface="Arial" charset="0"/>
              </a:rPr>
              <a:t>Au+</a:t>
            </a:r>
            <a:r>
              <a:rPr lang="en-US" sz="2000" b="1" dirty="0" err="1" smtClean="0">
                <a:solidFill>
                  <a:srgbClr val="000090"/>
                </a:solidFill>
                <a:latin typeface="Arial" charset="0"/>
              </a:rPr>
              <a:t>Au</a:t>
            </a:r>
            <a:r>
              <a:rPr lang="ru-RU" sz="2000" b="1" dirty="0">
                <a:solidFill>
                  <a:srgbClr val="000090"/>
                </a:solidFill>
                <a:latin typeface="Arial" charset="0"/>
              </a:rPr>
              <a:t>)</a:t>
            </a:r>
          </a:p>
        </p:txBody>
      </p:sp>
      <p:sp>
        <p:nvSpPr>
          <p:cNvPr id="86" name="Line 9"/>
          <p:cNvSpPr>
            <a:spLocks noChangeShapeType="1"/>
          </p:cNvSpPr>
          <p:nvPr/>
        </p:nvSpPr>
        <p:spPr bwMode="auto">
          <a:xfrm>
            <a:off x="5698524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7" name="Line 9"/>
          <p:cNvSpPr>
            <a:spLocks noChangeShapeType="1"/>
          </p:cNvSpPr>
          <p:nvPr/>
        </p:nvSpPr>
        <p:spPr bwMode="auto">
          <a:xfrm>
            <a:off x="5115825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149169" y="6084048"/>
            <a:ext cx="979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0090"/>
                </a:solidFill>
              </a:rPr>
              <a:t>energy</a:t>
            </a:r>
            <a:endParaRPr lang="en-US" sz="2000" b="1" i="1" dirty="0">
              <a:solidFill>
                <a:srgbClr val="00009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409700" y="5124450"/>
            <a:ext cx="6997700" cy="190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1439583" y="4495801"/>
            <a:ext cx="6977529" cy="14941"/>
          </a:xfrm>
          <a:prstGeom prst="line">
            <a:avLst/>
          </a:prstGeom>
          <a:ln w="12700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V="1">
            <a:off x="1439583" y="385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1416050" y="3206750"/>
            <a:ext cx="6978650" cy="317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1418292" y="258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1424642" y="1970742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1424641" y="131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76"/>
          <p:cNvSpPr txBox="1">
            <a:spLocks noChangeArrowheads="1"/>
          </p:cNvSpPr>
          <p:nvPr/>
        </p:nvSpPr>
        <p:spPr bwMode="auto">
          <a:xfrm>
            <a:off x="820464" y="49285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102" name="TextBox 76"/>
          <p:cNvSpPr txBox="1">
            <a:spLocks noChangeArrowheads="1"/>
          </p:cNvSpPr>
          <p:nvPr/>
        </p:nvSpPr>
        <p:spPr bwMode="auto">
          <a:xfrm>
            <a:off x="805522" y="42860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 smtClean="0">
                <a:solidFill>
                  <a:srgbClr val="000090"/>
                </a:solidFill>
              </a:rPr>
              <a:t>2</a:t>
            </a:r>
            <a:endParaRPr lang="ru-RU" sz="2000" b="1" baseline="30000" dirty="0">
              <a:solidFill>
                <a:srgbClr val="000090"/>
              </a:solidFill>
            </a:endParaRPr>
          </a:p>
        </p:txBody>
      </p:sp>
      <p:sp>
        <p:nvSpPr>
          <p:cNvPr id="103" name="TextBox 76"/>
          <p:cNvSpPr txBox="1">
            <a:spLocks noChangeArrowheads="1"/>
          </p:cNvSpPr>
          <p:nvPr/>
        </p:nvSpPr>
        <p:spPr bwMode="auto">
          <a:xfrm>
            <a:off x="823451" y="3646610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3</a:t>
            </a:r>
          </a:p>
        </p:txBody>
      </p:sp>
      <p:sp>
        <p:nvSpPr>
          <p:cNvPr id="104" name="TextBox 76"/>
          <p:cNvSpPr txBox="1">
            <a:spLocks noChangeArrowheads="1"/>
          </p:cNvSpPr>
          <p:nvPr/>
        </p:nvSpPr>
        <p:spPr bwMode="auto">
          <a:xfrm>
            <a:off x="823451" y="30340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 smtClean="0">
                <a:solidFill>
                  <a:srgbClr val="000090"/>
                </a:solidFill>
              </a:rPr>
              <a:t>4</a:t>
            </a:r>
            <a:endParaRPr lang="ru-RU" sz="2000" b="1" baseline="30000" dirty="0">
              <a:solidFill>
                <a:srgbClr val="000090"/>
              </a:solidFill>
            </a:endParaRPr>
          </a:p>
        </p:txBody>
      </p:sp>
      <p:sp>
        <p:nvSpPr>
          <p:cNvPr id="108" name="TextBox 76"/>
          <p:cNvSpPr txBox="1">
            <a:spLocks noChangeArrowheads="1"/>
          </p:cNvSpPr>
          <p:nvPr/>
        </p:nvSpPr>
        <p:spPr bwMode="auto">
          <a:xfrm>
            <a:off x="823451" y="24064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5</a:t>
            </a:r>
          </a:p>
        </p:txBody>
      </p:sp>
      <p:sp>
        <p:nvSpPr>
          <p:cNvPr id="109" name="TextBox 76"/>
          <p:cNvSpPr txBox="1">
            <a:spLocks noChangeArrowheads="1"/>
          </p:cNvSpPr>
          <p:nvPr/>
        </p:nvSpPr>
        <p:spPr bwMode="auto">
          <a:xfrm>
            <a:off x="823451" y="17789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6</a:t>
            </a:r>
          </a:p>
        </p:txBody>
      </p:sp>
      <p:sp>
        <p:nvSpPr>
          <p:cNvPr id="110" name="TextBox 76"/>
          <p:cNvSpPr txBox="1">
            <a:spLocks noChangeArrowheads="1"/>
          </p:cNvSpPr>
          <p:nvPr/>
        </p:nvSpPr>
        <p:spPr bwMode="auto">
          <a:xfrm>
            <a:off x="841381" y="1109599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7</a:t>
            </a:r>
          </a:p>
        </p:txBody>
      </p:sp>
      <p:grpSp>
        <p:nvGrpSpPr>
          <p:cNvPr id="29733" name="Group 29732"/>
          <p:cNvGrpSpPr/>
          <p:nvPr/>
        </p:nvGrpSpPr>
        <p:grpSpPr>
          <a:xfrm>
            <a:off x="5619375" y="3414713"/>
            <a:ext cx="2521325" cy="423675"/>
            <a:chOff x="5466975" y="3998913"/>
            <a:chExt cx="2521325" cy="423675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5562600" y="4356100"/>
              <a:ext cx="242570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727" name="TextBox 74"/>
            <p:cNvSpPr txBox="1">
              <a:spLocks noChangeArrowheads="1"/>
            </p:cNvSpPr>
            <p:nvPr/>
          </p:nvSpPr>
          <p:spPr bwMode="auto">
            <a:xfrm>
              <a:off x="5667375" y="3998913"/>
              <a:ext cx="224964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NA-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61/SPS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 (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CERN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)</a:t>
              </a:r>
              <a:endParaRPr lang="ru-RU" sz="1800" b="1" dirty="0">
                <a:solidFill>
                  <a:srgbClr val="000090"/>
                </a:solidFill>
              </a:endParaRPr>
            </a:p>
          </p:txBody>
        </p:sp>
        <p:sp>
          <p:nvSpPr>
            <p:cNvPr id="145" name="Connector 144"/>
            <p:cNvSpPr/>
            <p:nvPr/>
          </p:nvSpPr>
          <p:spPr>
            <a:xfrm>
              <a:off x="5466975" y="43030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735" name="Group 29734"/>
          <p:cNvGrpSpPr/>
          <p:nvPr/>
        </p:nvGrpSpPr>
        <p:grpSpPr>
          <a:xfrm>
            <a:off x="1428375" y="3058460"/>
            <a:ext cx="1445283" cy="773984"/>
            <a:chOff x="1491875" y="2855260"/>
            <a:chExt cx="1445283" cy="773984"/>
          </a:xfrm>
        </p:grpSpPr>
        <p:sp>
          <p:nvSpPr>
            <p:cNvPr id="29706" name="TextBox 27"/>
            <p:cNvSpPr txBox="1">
              <a:spLocks noChangeArrowheads="1"/>
            </p:cNvSpPr>
            <p:nvPr/>
          </p:nvSpPr>
          <p:spPr bwMode="auto">
            <a:xfrm>
              <a:off x="1495425" y="2982913"/>
              <a:ext cx="144173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srgbClr val="000090"/>
                  </a:solidFill>
                </a:rPr>
                <a:t>HADES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 </a:t>
              </a:r>
            </a:p>
            <a:p>
              <a:pPr eaLnBrk="1" hangingPunct="1"/>
              <a:r>
                <a:rPr lang="en-US" sz="1800" b="1" dirty="0" smtClean="0">
                  <a:solidFill>
                    <a:srgbClr val="000090"/>
                  </a:solidFill>
                </a:rPr>
                <a:t>SIS-18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(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GSI)</a:t>
              </a:r>
              <a:endParaRPr lang="ru-RU" sz="1800" b="1" dirty="0">
                <a:solidFill>
                  <a:srgbClr val="000090"/>
                </a:solidFill>
              </a:endParaRPr>
            </a:p>
          </p:txBody>
        </p:sp>
        <p:sp>
          <p:nvSpPr>
            <p:cNvPr id="146" name="Connector 145"/>
            <p:cNvSpPr/>
            <p:nvPr/>
          </p:nvSpPr>
          <p:spPr>
            <a:xfrm>
              <a:off x="149187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Connector 146"/>
            <p:cNvSpPr/>
            <p:nvPr/>
          </p:nvSpPr>
          <p:spPr>
            <a:xfrm>
              <a:off x="198082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1542675" y="2915024"/>
              <a:ext cx="50165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36" name="Group 29735"/>
          <p:cNvGrpSpPr/>
          <p:nvPr/>
        </p:nvGrpSpPr>
        <p:grpSpPr>
          <a:xfrm>
            <a:off x="1428375" y="2500313"/>
            <a:ext cx="2348602" cy="391925"/>
            <a:chOff x="1491875" y="2297113"/>
            <a:chExt cx="2348602" cy="391925"/>
          </a:xfrm>
        </p:grpSpPr>
        <p:sp>
          <p:nvSpPr>
            <p:cNvPr id="29723" name="TextBox 114"/>
            <p:cNvSpPr txBox="1">
              <a:spLocks noChangeArrowheads="1"/>
            </p:cNvSpPr>
            <p:nvPr/>
          </p:nvSpPr>
          <p:spPr bwMode="auto">
            <a:xfrm>
              <a:off x="1541463" y="2297113"/>
              <a:ext cx="22990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srgbClr val="000090"/>
                  </a:solidFill>
                </a:rPr>
                <a:t>BM</a:t>
              </a:r>
              <a:r>
                <a:rPr lang="en-US" sz="1800" b="1" dirty="0">
                  <a:solidFill>
                    <a:srgbClr val="000090"/>
                  </a:solidFill>
                </a:rPr>
                <a:t>@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N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/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NICA (JINR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)</a:t>
              </a:r>
              <a:r>
                <a:rPr lang="en-US" sz="1800" b="1" dirty="0" smtClean="0">
                  <a:solidFill>
                    <a:srgbClr val="FF0000"/>
                  </a:solidFill>
                </a:rPr>
                <a:t> </a:t>
              </a:r>
              <a:endParaRPr lang="ru-RU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51" name="Connector 150"/>
            <p:cNvSpPr/>
            <p:nvPr/>
          </p:nvSpPr>
          <p:spPr>
            <a:xfrm>
              <a:off x="1491875" y="256951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Connector 151"/>
            <p:cNvSpPr/>
            <p:nvPr/>
          </p:nvSpPr>
          <p:spPr>
            <a:xfrm>
              <a:off x="2399925" y="25631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Straight Connector 157"/>
            <p:cNvCxnSpPr/>
            <p:nvPr/>
          </p:nvCxnSpPr>
          <p:spPr>
            <a:xfrm flipV="1">
              <a:off x="1554256" y="2628900"/>
              <a:ext cx="903194" cy="374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41" name="Group 29740"/>
          <p:cNvGrpSpPr/>
          <p:nvPr/>
        </p:nvGrpSpPr>
        <p:grpSpPr>
          <a:xfrm>
            <a:off x="2628525" y="2895600"/>
            <a:ext cx="4197515" cy="1831788"/>
            <a:chOff x="2692025" y="2692400"/>
            <a:chExt cx="4197515" cy="1831788"/>
          </a:xfrm>
        </p:grpSpPr>
        <p:grpSp>
          <p:nvGrpSpPr>
            <p:cNvPr id="29734" name="Group 29733"/>
            <p:cNvGrpSpPr/>
            <p:nvPr/>
          </p:nvGrpSpPr>
          <p:grpSpPr>
            <a:xfrm>
              <a:off x="2692025" y="2701925"/>
              <a:ext cx="4196231" cy="1822263"/>
              <a:chOff x="2692025" y="2701925"/>
              <a:chExt cx="4196231" cy="1822263"/>
            </a:xfrm>
          </p:grpSpPr>
          <p:sp>
            <p:nvSpPr>
              <p:cNvPr id="40" name="Flowchart: Connector 9"/>
              <p:cNvSpPr/>
              <p:nvPr/>
            </p:nvSpPr>
            <p:spPr>
              <a:xfrm>
                <a:off x="5046663" y="3141663"/>
                <a:ext cx="114300" cy="114300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9738" name="TextBox 3"/>
              <p:cNvSpPr txBox="1">
                <a:spLocks noChangeArrowheads="1"/>
              </p:cNvSpPr>
              <p:nvPr/>
            </p:nvSpPr>
            <p:spPr bwMode="auto">
              <a:xfrm>
                <a:off x="3846513" y="2701925"/>
                <a:ext cx="212532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b="1" dirty="0" smtClean="0">
                    <a:solidFill>
                      <a:srgbClr val="FF0000"/>
                    </a:solidFill>
                  </a:rPr>
                  <a:t>MPD/NICA (JINR</a:t>
                </a:r>
                <a:r>
                  <a:rPr lang="ru-RU" sz="1800" b="1" dirty="0" smtClean="0">
                    <a:solidFill>
                      <a:srgbClr val="FF0000"/>
                    </a:solidFill>
                  </a:rPr>
                  <a:t>)</a:t>
                </a:r>
                <a:endParaRPr lang="ru-RU" sz="1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7" name="Connector 136"/>
              <p:cNvSpPr/>
              <p:nvPr/>
            </p:nvSpPr>
            <p:spPr>
              <a:xfrm>
                <a:off x="2692025" y="44046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Connector 137"/>
              <p:cNvSpPr/>
              <p:nvPr/>
            </p:nvSpPr>
            <p:spPr>
              <a:xfrm>
                <a:off x="2920625" y="40681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Connector 138"/>
              <p:cNvSpPr/>
              <p:nvPr/>
            </p:nvSpPr>
            <p:spPr>
              <a:xfrm>
                <a:off x="3447675" y="36998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Connector 139"/>
              <p:cNvSpPr/>
              <p:nvPr/>
            </p:nvSpPr>
            <p:spPr>
              <a:xfrm>
                <a:off x="4349375" y="33378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Connector 141"/>
              <p:cNvSpPr/>
              <p:nvPr/>
            </p:nvSpPr>
            <p:spPr>
              <a:xfrm>
                <a:off x="5622550" y="31283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Connector 142"/>
              <p:cNvSpPr/>
              <p:nvPr/>
            </p:nvSpPr>
            <p:spPr>
              <a:xfrm>
                <a:off x="6209925" y="31219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Connector 143"/>
              <p:cNvSpPr/>
              <p:nvPr/>
            </p:nvSpPr>
            <p:spPr>
              <a:xfrm>
                <a:off x="6768725" y="31219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6" name="Straight Connector 165"/>
              <p:cNvCxnSpPr>
                <a:stCxn id="40" idx="2"/>
                <a:endCxn id="144" idx="6"/>
              </p:cNvCxnSpPr>
              <p:nvPr/>
            </p:nvCxnSpPr>
            <p:spPr>
              <a:xfrm flipV="1">
                <a:off x="5046663" y="3181724"/>
                <a:ext cx="1841593" cy="17089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 flipV="1">
                <a:off x="3504825" y="3397624"/>
                <a:ext cx="901700" cy="36195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 flipV="1">
                <a:off x="2950830" y="3755838"/>
                <a:ext cx="569311" cy="395246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>
                <a:endCxn id="138" idx="7"/>
              </p:cNvCxnSpPr>
              <p:nvPr/>
            </p:nvCxnSpPr>
            <p:spPr>
              <a:xfrm flipV="1">
                <a:off x="2728580" y="4085614"/>
                <a:ext cx="294071" cy="39567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>
              <a:xfrm flipV="1">
                <a:off x="4468906" y="3190688"/>
                <a:ext cx="619685" cy="194236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740" name="TextBox 29739"/>
            <p:cNvSpPr txBox="1"/>
            <p:nvPr/>
          </p:nvSpPr>
          <p:spPr>
            <a:xfrm>
              <a:off x="6184900" y="2692400"/>
              <a:ext cx="7046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rgbClr val="3366FF"/>
                  </a:solidFill>
                </a:rPr>
                <a:t>2022</a:t>
              </a:r>
              <a:endParaRPr lang="en-US" sz="2000" b="1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29742" name="Group 29741"/>
          <p:cNvGrpSpPr/>
          <p:nvPr/>
        </p:nvGrpSpPr>
        <p:grpSpPr>
          <a:xfrm>
            <a:off x="1422025" y="946150"/>
            <a:ext cx="3054310" cy="447488"/>
            <a:chOff x="1485525" y="742950"/>
            <a:chExt cx="3054310" cy="447488"/>
          </a:xfrm>
        </p:grpSpPr>
        <p:grpSp>
          <p:nvGrpSpPr>
            <p:cNvPr id="29737" name="Group 29736"/>
            <p:cNvGrpSpPr/>
            <p:nvPr/>
          </p:nvGrpSpPr>
          <p:grpSpPr>
            <a:xfrm>
              <a:off x="1485525" y="744538"/>
              <a:ext cx="2366244" cy="445900"/>
              <a:chOff x="1485525" y="744538"/>
              <a:chExt cx="2366244" cy="445900"/>
            </a:xfrm>
          </p:grpSpPr>
          <p:sp>
            <p:nvSpPr>
              <p:cNvPr id="29711" name="TextBox 35"/>
              <p:cNvSpPr txBox="1">
                <a:spLocks noChangeArrowheads="1"/>
              </p:cNvSpPr>
              <p:nvPr/>
            </p:nvSpPr>
            <p:spPr bwMode="auto">
              <a:xfrm>
                <a:off x="1563688" y="744538"/>
                <a:ext cx="228808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b="1" dirty="0" smtClean="0">
                    <a:solidFill>
                      <a:srgbClr val="000090"/>
                    </a:solidFill>
                  </a:rPr>
                  <a:t>CBM/SIS</a:t>
                </a:r>
                <a:r>
                  <a:rPr lang="en-US" sz="1800" b="1" dirty="0">
                    <a:solidFill>
                      <a:srgbClr val="000090"/>
                    </a:solidFill>
                  </a:rPr>
                  <a:t>-</a:t>
                </a:r>
                <a:r>
                  <a:rPr lang="en-US" sz="1800" b="1" dirty="0" smtClean="0">
                    <a:solidFill>
                      <a:srgbClr val="000090"/>
                    </a:solidFill>
                  </a:rPr>
                  <a:t>100(FAIR)</a:t>
                </a:r>
                <a:endParaRPr lang="ru-RU" sz="1800" b="1" dirty="0">
                  <a:solidFill>
                    <a:srgbClr val="000090"/>
                  </a:solidFill>
                </a:endParaRPr>
              </a:p>
            </p:txBody>
          </p:sp>
          <p:sp>
            <p:nvSpPr>
              <p:cNvPr id="163" name="Connector 162"/>
              <p:cNvSpPr/>
              <p:nvPr/>
            </p:nvSpPr>
            <p:spPr>
              <a:xfrm>
                <a:off x="1485525" y="1064560"/>
                <a:ext cx="119531" cy="119528"/>
              </a:xfrm>
              <a:prstGeom prst="flowChartConnector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Connector 163"/>
              <p:cNvSpPr/>
              <p:nvPr/>
            </p:nvSpPr>
            <p:spPr>
              <a:xfrm>
                <a:off x="2241175" y="1070910"/>
                <a:ext cx="119531" cy="119528"/>
              </a:xfrm>
              <a:prstGeom prst="flowChartConnector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Connector 164"/>
              <p:cNvSpPr/>
              <p:nvPr/>
            </p:nvSpPr>
            <p:spPr>
              <a:xfrm>
                <a:off x="2977775" y="1064560"/>
                <a:ext cx="119531" cy="119528"/>
              </a:xfrm>
              <a:prstGeom prst="flowChartConnector">
                <a:avLst/>
              </a:prstGeom>
              <a:solidFill>
                <a:srgbClr val="000090"/>
              </a:solidFill>
              <a:ln>
                <a:solidFill>
                  <a:srgbClr val="00009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4" name="Straight Connector 173"/>
              <p:cNvCxnSpPr>
                <a:stCxn id="163" idx="6"/>
              </p:cNvCxnSpPr>
              <p:nvPr/>
            </p:nvCxnSpPr>
            <p:spPr>
              <a:xfrm flipV="1">
                <a:off x="1605056" y="1117600"/>
                <a:ext cx="1449294" cy="6724"/>
              </a:xfrm>
              <a:prstGeom prst="line">
                <a:avLst/>
              </a:prstGeom>
              <a:ln w="57150" cmpd="sng"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6" name="TextBox 215"/>
            <p:cNvSpPr txBox="1"/>
            <p:nvPr/>
          </p:nvSpPr>
          <p:spPr>
            <a:xfrm>
              <a:off x="3784600" y="742950"/>
              <a:ext cx="7552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000" b="1" dirty="0" smtClean="0">
                  <a:solidFill>
                    <a:srgbClr val="3366FF"/>
                  </a:solidFill>
                </a:rPr>
                <a:t>2025</a:t>
              </a:r>
              <a:endParaRPr lang="en-US" sz="2000" b="1" dirty="0">
                <a:solidFill>
                  <a:srgbClr val="3366FF"/>
                </a:solidFill>
              </a:endParaRPr>
            </a:p>
          </p:txBody>
        </p:sp>
      </p:grpSp>
      <p:grpSp>
        <p:nvGrpSpPr>
          <p:cNvPr id="29750" name="Group 29749"/>
          <p:cNvGrpSpPr/>
          <p:nvPr/>
        </p:nvGrpSpPr>
        <p:grpSpPr>
          <a:xfrm>
            <a:off x="4968875" y="3807760"/>
            <a:ext cx="4063407" cy="1167278"/>
            <a:chOff x="4968875" y="4010960"/>
            <a:chExt cx="4063407" cy="1167278"/>
          </a:xfrm>
        </p:grpSpPr>
        <p:grpSp>
          <p:nvGrpSpPr>
            <p:cNvPr id="29732" name="Group 29731"/>
            <p:cNvGrpSpPr/>
            <p:nvPr/>
          </p:nvGrpSpPr>
          <p:grpSpPr>
            <a:xfrm>
              <a:off x="4968875" y="4010960"/>
              <a:ext cx="4063407" cy="1167278"/>
              <a:chOff x="5032375" y="3807760"/>
              <a:chExt cx="4063407" cy="1167278"/>
            </a:xfrm>
          </p:grpSpPr>
          <p:sp>
            <p:nvSpPr>
              <p:cNvPr id="48" name="5-Point Star 47"/>
              <p:cNvSpPr/>
              <p:nvPr/>
            </p:nvSpPr>
            <p:spPr>
              <a:xfrm>
                <a:off x="5032375" y="4810125"/>
                <a:ext cx="122238" cy="163513"/>
              </a:xfrm>
              <a:prstGeom prst="star5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00B050"/>
                  </a:solidFill>
                </a:endParaRPr>
              </a:p>
            </p:txBody>
          </p:sp>
          <p:sp>
            <p:nvSpPr>
              <p:cNvPr id="29746" name="TextBox 44"/>
              <p:cNvSpPr txBox="1">
                <a:spLocks noChangeArrowheads="1"/>
              </p:cNvSpPr>
              <p:nvPr/>
            </p:nvSpPr>
            <p:spPr bwMode="auto">
              <a:xfrm>
                <a:off x="6440488" y="4141788"/>
                <a:ext cx="265529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b="1" dirty="0" smtClean="0">
                    <a:solidFill>
                      <a:srgbClr val="FF0000"/>
                    </a:solidFill>
                  </a:rPr>
                  <a:t>BES STAR/RHIC (BNL)</a:t>
                </a:r>
                <a:endParaRPr lang="ru-RU" sz="1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4" name="Connector 53"/>
              <p:cNvSpPr/>
              <p:nvPr/>
            </p:nvSpPr>
            <p:spPr>
              <a:xfrm>
                <a:off x="5041525" y="48555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Connector 117"/>
              <p:cNvSpPr/>
              <p:nvPr/>
            </p:nvSpPr>
            <p:spPr>
              <a:xfrm>
                <a:off x="5644775" y="4442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Connector 118"/>
              <p:cNvSpPr/>
              <p:nvPr/>
            </p:nvSpPr>
            <p:spPr>
              <a:xfrm>
                <a:off x="6787775" y="39601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Connector 119"/>
              <p:cNvSpPr/>
              <p:nvPr/>
            </p:nvSpPr>
            <p:spPr>
              <a:xfrm>
                <a:off x="7854575" y="3807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Straight Connector 89"/>
              <p:cNvCxnSpPr>
                <a:stCxn id="54" idx="7"/>
                <a:endCxn id="118" idx="3"/>
              </p:cNvCxnSpPr>
              <p:nvPr/>
            </p:nvCxnSpPr>
            <p:spPr>
              <a:xfrm flipV="1">
                <a:off x="5143551" y="4544784"/>
                <a:ext cx="518729" cy="32823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5701925" y="4026274"/>
                <a:ext cx="1143000" cy="4826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6835400" y="3867524"/>
                <a:ext cx="1066800" cy="1524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0" name="Straight Connector 219"/>
            <p:cNvCxnSpPr/>
            <p:nvPr/>
          </p:nvCxnSpPr>
          <p:spPr>
            <a:xfrm flipV="1">
              <a:off x="7838700" y="4032250"/>
              <a:ext cx="587750" cy="32124"/>
            </a:xfrm>
            <a:prstGeom prst="line">
              <a:avLst/>
            </a:prstGeom>
            <a:ln w="3810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4" name="Line 9"/>
          <p:cNvSpPr>
            <a:spLocks noChangeShapeType="1"/>
          </p:cNvSpPr>
          <p:nvPr/>
        </p:nvSpPr>
        <p:spPr bwMode="auto">
          <a:xfrm>
            <a:off x="7293875" y="57320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25" name="Line 9"/>
          <p:cNvSpPr>
            <a:spLocks noChangeShapeType="1"/>
          </p:cNvSpPr>
          <p:nvPr/>
        </p:nvSpPr>
        <p:spPr bwMode="auto">
          <a:xfrm>
            <a:off x="7814575" y="572565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30" name="AutoShape 10"/>
          <p:cNvSpPr>
            <a:spLocks noChangeAspect="1" noChangeArrowheads="1"/>
          </p:cNvSpPr>
          <p:nvPr/>
        </p:nvSpPr>
        <p:spPr bwMode="auto">
          <a:xfrm>
            <a:off x="1010772" y="111312"/>
            <a:ext cx="6902822" cy="567765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Set-ups</a:t>
            </a:r>
            <a:r>
              <a:rPr lang="ru-RU" sz="2400" b="1" dirty="0" smtClean="0">
                <a:solidFill>
                  <a:schemeClr val="bg1"/>
                </a:solidFill>
              </a:rPr>
              <a:t>:  </a:t>
            </a:r>
            <a:r>
              <a:rPr lang="en-US" sz="2400" b="1" i="1" dirty="0" smtClean="0">
                <a:solidFill>
                  <a:schemeClr val="bg1"/>
                </a:solidFill>
              </a:rPr>
              <a:t>in operation</a:t>
            </a:r>
            <a:endParaRPr lang="en-US" sz="2400" b="1" i="1" dirty="0">
              <a:solidFill>
                <a:srgbClr val="FFFF00"/>
              </a:solidFill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5418888" y="160478"/>
            <a:ext cx="2156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FF00"/>
                </a:solidFill>
              </a:rPr>
              <a:t>In construction</a:t>
            </a:r>
            <a:endParaRPr lang="en-US" sz="2400" b="1" i="1" dirty="0">
              <a:solidFill>
                <a:srgbClr val="FFFF00"/>
              </a:solidFill>
            </a:endParaRPr>
          </a:p>
        </p:txBody>
      </p:sp>
      <p:cxnSp>
        <p:nvCxnSpPr>
          <p:cNvPr id="232" name="Straight Connector 231"/>
          <p:cNvCxnSpPr/>
          <p:nvPr/>
        </p:nvCxnSpPr>
        <p:spPr>
          <a:xfrm>
            <a:off x="8172075" y="1187824"/>
            <a:ext cx="501650" cy="0"/>
          </a:xfrm>
          <a:prstGeom prst="line">
            <a:avLst/>
          </a:prstGeom>
          <a:ln w="57150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>
            <a:off x="8184775" y="1860924"/>
            <a:ext cx="501650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51" name="TextBox 29750"/>
          <p:cNvSpPr txBox="1"/>
          <p:nvPr/>
        </p:nvSpPr>
        <p:spPr>
          <a:xfrm>
            <a:off x="7099300" y="660400"/>
            <a:ext cx="1302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e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xtracted</a:t>
            </a:r>
          </a:p>
          <a:p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beams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7315200" y="1422400"/>
            <a:ext cx="1187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  <a:latin typeface="Arial"/>
                <a:cs typeface="Arial"/>
              </a:rPr>
              <a:t>colliders</a:t>
            </a:r>
            <a:r>
              <a:rPr lang="ru-RU" sz="2000" i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</p:txBody>
      </p:sp>
      <p:cxnSp>
        <p:nvCxnSpPr>
          <p:cNvPr id="237" name="Straight Connector 236"/>
          <p:cNvCxnSpPr/>
          <p:nvPr/>
        </p:nvCxnSpPr>
        <p:spPr>
          <a:xfrm>
            <a:off x="1485900" y="783167"/>
            <a:ext cx="0" cy="4965700"/>
          </a:xfrm>
          <a:prstGeom prst="line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11</a:t>
            </a:fld>
            <a:endParaRPr lang="en-US"/>
          </a:p>
        </p:txBody>
      </p:sp>
      <p:sp>
        <p:nvSpPr>
          <p:cNvPr id="105" name="Connector 104"/>
          <p:cNvSpPr/>
          <p:nvPr/>
        </p:nvSpPr>
        <p:spPr>
          <a:xfrm>
            <a:off x="4857375" y="3820460"/>
            <a:ext cx="119531" cy="119528"/>
          </a:xfrm>
          <a:prstGeom prst="flowChartConnector">
            <a:avLst/>
          </a:prstGeom>
          <a:solidFill>
            <a:srgbClr val="63B635"/>
          </a:solidFill>
          <a:ln>
            <a:solidFill>
              <a:srgbClr val="63B6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3B635"/>
              </a:solidFill>
            </a:endParaRPr>
          </a:p>
        </p:txBody>
      </p:sp>
      <p:sp>
        <p:nvSpPr>
          <p:cNvPr id="106" name="Connector 105"/>
          <p:cNvSpPr/>
          <p:nvPr/>
        </p:nvSpPr>
        <p:spPr>
          <a:xfrm>
            <a:off x="3003175" y="3820460"/>
            <a:ext cx="119531" cy="119528"/>
          </a:xfrm>
          <a:prstGeom prst="flowChartConnector">
            <a:avLst/>
          </a:prstGeom>
          <a:solidFill>
            <a:srgbClr val="63B635"/>
          </a:solidFill>
          <a:ln>
            <a:solidFill>
              <a:srgbClr val="63B6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3B635"/>
              </a:solidFill>
            </a:endParaRPr>
          </a:p>
        </p:txBody>
      </p:sp>
      <p:sp>
        <p:nvSpPr>
          <p:cNvPr id="107" name="Connector 106"/>
          <p:cNvSpPr/>
          <p:nvPr/>
        </p:nvSpPr>
        <p:spPr>
          <a:xfrm>
            <a:off x="2190375" y="3820460"/>
            <a:ext cx="119531" cy="119528"/>
          </a:xfrm>
          <a:prstGeom prst="flowChartConnector">
            <a:avLst/>
          </a:prstGeom>
          <a:solidFill>
            <a:srgbClr val="63B635"/>
          </a:solidFill>
          <a:ln>
            <a:solidFill>
              <a:srgbClr val="63B6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3B635"/>
              </a:solidFill>
            </a:endParaRPr>
          </a:p>
        </p:txBody>
      </p:sp>
      <p:cxnSp>
        <p:nvCxnSpPr>
          <p:cNvPr id="7" name="Straight Connector 6"/>
          <p:cNvCxnSpPr>
            <a:endCxn id="105" idx="2"/>
          </p:cNvCxnSpPr>
          <p:nvPr/>
        </p:nvCxnSpPr>
        <p:spPr>
          <a:xfrm flipV="1">
            <a:off x="2275541" y="3880224"/>
            <a:ext cx="2581834" cy="3736"/>
          </a:xfrm>
          <a:prstGeom prst="line">
            <a:avLst/>
          </a:prstGeom>
          <a:ln w="57150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74"/>
          <p:cNvSpPr txBox="1">
            <a:spLocks noChangeArrowheads="1"/>
          </p:cNvSpPr>
          <p:nvPr/>
        </p:nvSpPr>
        <p:spPr bwMode="auto">
          <a:xfrm>
            <a:off x="3522128" y="3871260"/>
            <a:ext cx="11464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63B635"/>
                </a:solidFill>
              </a:rPr>
              <a:t>FT</a:t>
            </a:r>
            <a:r>
              <a:rPr lang="en-US" sz="1800" b="1" dirty="0" smtClean="0">
                <a:solidFill>
                  <a:srgbClr val="000090"/>
                </a:solidFill>
              </a:rPr>
              <a:t> STAR</a:t>
            </a:r>
            <a:endParaRPr lang="ru-RU" sz="18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75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NICA-Logo_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3" y="18543"/>
            <a:ext cx="1403648" cy="69141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ICA_scheme_v_2.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094"/>
            <a:ext cx="9144000" cy="514099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714500" y="4437724"/>
            <a:ext cx="1092200" cy="609600"/>
          </a:xfrm>
          <a:prstGeom prst="straightConnector1">
            <a:avLst/>
          </a:prstGeom>
          <a:ln>
            <a:noFill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utoShape 4"/>
          <p:cNvSpPr>
            <a:spLocks noChangeAspect="1" noChangeArrowheads="1"/>
          </p:cNvSpPr>
          <p:nvPr/>
        </p:nvSpPr>
        <p:spPr bwMode="auto">
          <a:xfrm>
            <a:off x="1644564" y="120652"/>
            <a:ext cx="2584536" cy="477837"/>
          </a:xfrm>
          <a:prstGeom prst="rect">
            <a:avLst/>
          </a:prstGeom>
          <a:solidFill>
            <a:srgbClr val="000090"/>
          </a:solidFill>
          <a:ln>
            <a:noFill/>
          </a:ln>
          <a:extLst/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Complex objects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498601" y="4025900"/>
            <a:ext cx="838199" cy="1162693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1"/>
          <p:cNvSpPr txBox="1">
            <a:spLocks noChangeArrowheads="1"/>
          </p:cNvSpPr>
          <p:nvPr/>
        </p:nvSpPr>
        <p:spPr bwMode="auto">
          <a:xfrm>
            <a:off x="0" y="5143500"/>
            <a:ext cx="2294957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1822CD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Nuclotron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>
                <a:solidFill>
                  <a:srgbClr val="0000FF"/>
                </a:solidFill>
              </a:rPr>
              <a:t>c=251,5 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14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14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08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NICA-Logo_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3" y="18543"/>
            <a:ext cx="1403648" cy="69141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ICA_scheme_v_2.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094"/>
            <a:ext cx="9144000" cy="514099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714500" y="4437724"/>
            <a:ext cx="1092200" cy="609600"/>
          </a:xfrm>
          <a:prstGeom prst="straightConnector1">
            <a:avLst/>
          </a:prstGeom>
          <a:ln>
            <a:noFill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utoShape 4"/>
          <p:cNvSpPr>
            <a:spLocks noChangeAspect="1" noChangeArrowheads="1"/>
          </p:cNvSpPr>
          <p:nvPr/>
        </p:nvSpPr>
        <p:spPr bwMode="auto">
          <a:xfrm>
            <a:off x="1644564" y="120652"/>
            <a:ext cx="2584536" cy="477837"/>
          </a:xfrm>
          <a:prstGeom prst="rect">
            <a:avLst/>
          </a:prstGeom>
          <a:solidFill>
            <a:srgbClr val="000090"/>
          </a:solidFill>
          <a:ln>
            <a:noFill/>
          </a:ln>
          <a:extLst/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Complex objects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498601" y="4025900"/>
            <a:ext cx="838199" cy="1162693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1"/>
          <p:cNvSpPr txBox="1">
            <a:spLocks noChangeArrowheads="1"/>
          </p:cNvSpPr>
          <p:nvPr/>
        </p:nvSpPr>
        <p:spPr bwMode="auto">
          <a:xfrm>
            <a:off x="0" y="5143500"/>
            <a:ext cx="2294957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1822CD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Nuclotron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>
                <a:solidFill>
                  <a:srgbClr val="0000FF"/>
                </a:solidFill>
              </a:rPr>
              <a:t>c=251,5 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14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14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0" y="709959"/>
            <a:ext cx="2844800" cy="1817341"/>
            <a:chOff x="1763688" y="1065559"/>
            <a:chExt cx="2844800" cy="1817341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3605188" y="2565400"/>
              <a:ext cx="1003300" cy="317500"/>
            </a:xfrm>
            <a:prstGeom prst="straightConnector1">
              <a:avLst/>
            </a:prstGeom>
            <a:ln w="76200" cmpd="sng">
              <a:solidFill>
                <a:srgbClr val="AAF3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 descr="C:\Users\Yury\Documents\Suzdal\BMN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763688" y="1065559"/>
              <a:ext cx="2539876" cy="1583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2002000" y="1169567"/>
              <a:ext cx="11303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spcBef>
                  <a:spcPct val="20000"/>
                </a:spcBef>
                <a:buClr>
                  <a:srgbClr val="000090"/>
                </a:buClr>
              </a:pPr>
              <a:endParaRPr lang="en-US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13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0" y="757768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FFFF"/>
                </a:solidFill>
              </a:rPr>
              <a:t> </a:t>
            </a:r>
            <a:r>
              <a:rPr lang="en-US" sz="2000" b="1" i="1" dirty="0" smtClean="0">
                <a:solidFill>
                  <a:schemeClr val="bg1"/>
                </a:solidFill>
              </a:rPr>
              <a:t>BM</a:t>
            </a:r>
            <a:r>
              <a:rPr lang="en-US" sz="2000" b="1" i="1" dirty="0">
                <a:solidFill>
                  <a:schemeClr val="bg1"/>
                </a:solidFill>
              </a:rPr>
              <a:t>@N </a:t>
            </a:r>
            <a:r>
              <a:rPr lang="ru-RU" sz="2000" b="1" i="1" dirty="0" smtClean="0">
                <a:solidFill>
                  <a:schemeClr val="bg1"/>
                </a:solidFill>
              </a:rPr>
              <a:t>		</a:t>
            </a:r>
            <a:endParaRPr lang="en-US" sz="2000" b="1" i="1" dirty="0" smtClean="0">
              <a:solidFill>
                <a:schemeClr val="bg1"/>
              </a:solidFill>
            </a:endParaRPr>
          </a:p>
          <a:p>
            <a:r>
              <a:rPr lang="en-US" sz="2000" b="1" i="1" dirty="0" smtClean="0">
                <a:solidFill>
                  <a:schemeClr val="bg1"/>
                </a:solidFill>
              </a:rPr>
              <a:t>data taking</a:t>
            </a:r>
          </a:p>
        </p:txBody>
      </p:sp>
    </p:spTree>
    <p:extLst>
      <p:ext uri="{BB962C8B-B14F-4D97-AF65-F5344CB8AC3E}">
        <p14:creationId xmlns:p14="http://schemas.microsoft.com/office/powerpoint/2010/main" val="1235615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NICA-Logo_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3" y="18543"/>
            <a:ext cx="1403648" cy="69141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ICA_scheme_v_2.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094"/>
            <a:ext cx="9144000" cy="514099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714500" y="4437724"/>
            <a:ext cx="1092200" cy="609600"/>
          </a:xfrm>
          <a:prstGeom prst="straightConnector1">
            <a:avLst/>
          </a:prstGeom>
          <a:ln>
            <a:noFill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utoShape 4"/>
          <p:cNvSpPr>
            <a:spLocks noChangeAspect="1" noChangeArrowheads="1"/>
          </p:cNvSpPr>
          <p:nvPr/>
        </p:nvSpPr>
        <p:spPr bwMode="auto">
          <a:xfrm>
            <a:off x="1644564" y="120652"/>
            <a:ext cx="2584536" cy="477837"/>
          </a:xfrm>
          <a:prstGeom prst="rect">
            <a:avLst/>
          </a:prstGeom>
          <a:solidFill>
            <a:srgbClr val="000090"/>
          </a:solidFill>
          <a:ln>
            <a:noFill/>
          </a:ln>
          <a:extLst/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Complex objects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498601" y="4025900"/>
            <a:ext cx="838199" cy="1162693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1"/>
          <p:cNvSpPr txBox="1">
            <a:spLocks noChangeArrowheads="1"/>
          </p:cNvSpPr>
          <p:nvPr/>
        </p:nvSpPr>
        <p:spPr bwMode="auto">
          <a:xfrm>
            <a:off x="0" y="5143500"/>
            <a:ext cx="2294957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1822CD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Nuclotron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>
                <a:solidFill>
                  <a:srgbClr val="0000FF"/>
                </a:solidFill>
              </a:rPr>
              <a:t>c=251,5 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14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14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grpSp>
        <p:nvGrpSpPr>
          <p:cNvPr id="9" name="Group 8"/>
          <p:cNvGrpSpPr/>
          <p:nvPr/>
        </p:nvGrpSpPr>
        <p:grpSpPr>
          <a:xfrm>
            <a:off x="0" y="709959"/>
            <a:ext cx="2844800" cy="1817341"/>
            <a:chOff x="0" y="709959"/>
            <a:chExt cx="2844800" cy="1817341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709959"/>
              <a:ext cx="2844800" cy="1817341"/>
              <a:chOff x="1763688" y="1065559"/>
              <a:chExt cx="2844800" cy="1817341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>
                <a:off x="3605188" y="2565400"/>
                <a:ext cx="1003300" cy="317500"/>
              </a:xfrm>
              <a:prstGeom prst="straightConnector1">
                <a:avLst/>
              </a:prstGeom>
              <a:ln w="76200" cmpd="sng">
                <a:solidFill>
                  <a:srgbClr val="AAF3FF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" name="Picture 12" descr="C:\Users\Yury\Documents\Suzdal\BMN.jpg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763688" y="1065559"/>
                <a:ext cx="2539876" cy="15839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2002000" y="1169567"/>
                <a:ext cx="11303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eaLnBrk="1" hangingPunct="1">
                  <a:spcBef>
                    <a:spcPct val="20000"/>
                  </a:spcBef>
                  <a:buClr>
                    <a:srgbClr val="000090"/>
                  </a:buClr>
                </a:pPr>
                <a:endParaRPr lang="en-US" b="1" i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0" y="757768"/>
              <a:ext cx="2590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FFFFFF"/>
                  </a:solidFill>
                </a:rPr>
                <a:t> </a:t>
              </a:r>
              <a:r>
                <a:rPr lang="en-US" sz="2000" b="1" i="1" dirty="0" smtClean="0">
                  <a:solidFill>
                    <a:schemeClr val="bg1"/>
                  </a:solidFill>
                </a:rPr>
                <a:t>BM</a:t>
              </a:r>
              <a:r>
                <a:rPr lang="en-US" sz="2000" b="1" i="1" dirty="0">
                  <a:solidFill>
                    <a:schemeClr val="bg1"/>
                  </a:solidFill>
                </a:rPr>
                <a:t>@N </a:t>
              </a:r>
              <a:r>
                <a:rPr lang="ru-RU" sz="2000" b="1" i="1" dirty="0" smtClean="0">
                  <a:solidFill>
                    <a:schemeClr val="bg1"/>
                  </a:solidFill>
                </a:rPr>
                <a:t>		</a:t>
              </a:r>
              <a:endParaRPr lang="en-US" sz="2000" b="1" i="1" dirty="0" smtClean="0">
                <a:solidFill>
                  <a:schemeClr val="bg1"/>
                </a:solidFill>
              </a:endParaRPr>
            </a:p>
            <a:p>
              <a:r>
                <a:rPr lang="en-US" sz="2000" b="1" i="1" dirty="0" smtClean="0">
                  <a:solidFill>
                    <a:schemeClr val="bg1"/>
                  </a:solidFill>
                </a:rPr>
                <a:t>data taking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648012" y="4063004"/>
            <a:ext cx="1768288" cy="400110"/>
          </a:xfrm>
          <a:prstGeom prst="rect">
            <a:avLst/>
          </a:prstGeom>
          <a:solidFill>
            <a:srgbClr val="DFFAF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000090"/>
                </a:solidFill>
              </a:rPr>
              <a:t>Booster-  2019</a:t>
            </a:r>
            <a:endParaRPr lang="ru-RU" sz="2000" b="1" i="1" dirty="0" smtClean="0">
              <a:solidFill>
                <a:srgbClr val="00009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499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NICA-Logo_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3" y="18543"/>
            <a:ext cx="1403648" cy="69141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ICA_scheme_v_2.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094"/>
            <a:ext cx="9144000" cy="514099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714500" y="4437724"/>
            <a:ext cx="1092200" cy="609600"/>
          </a:xfrm>
          <a:prstGeom prst="straightConnector1">
            <a:avLst/>
          </a:prstGeom>
          <a:ln>
            <a:noFill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utoShape 4"/>
          <p:cNvSpPr>
            <a:spLocks noChangeAspect="1" noChangeArrowheads="1"/>
          </p:cNvSpPr>
          <p:nvPr/>
        </p:nvSpPr>
        <p:spPr bwMode="auto">
          <a:xfrm>
            <a:off x="1644564" y="120652"/>
            <a:ext cx="2584536" cy="477837"/>
          </a:xfrm>
          <a:prstGeom prst="rect">
            <a:avLst/>
          </a:prstGeom>
          <a:solidFill>
            <a:srgbClr val="000090"/>
          </a:solidFill>
          <a:ln>
            <a:noFill/>
          </a:ln>
          <a:extLst/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Complex objects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822328" y="2853765"/>
            <a:ext cx="3334496" cy="3714091"/>
            <a:chOff x="3966344" y="2227025"/>
            <a:chExt cx="3334496" cy="3714091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5436096" y="2227025"/>
              <a:ext cx="1864744" cy="1922055"/>
            </a:xfrm>
            <a:prstGeom prst="straightConnector1">
              <a:avLst/>
            </a:prstGeom>
            <a:ln w="5715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4"/>
            <a:stretch>
              <a:fillRect/>
            </a:stretch>
          </p:blipFill>
          <p:spPr bwMode="auto">
            <a:xfrm>
              <a:off x="3966344" y="3907780"/>
              <a:ext cx="2487613" cy="2033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3979044" y="3526780"/>
              <a:ext cx="1638672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 algn="ctr" eaLnBrk="1" hangingPunct="1">
                <a:spcBef>
                  <a:spcPct val="20000"/>
                </a:spcBef>
                <a:buClr>
                  <a:srgbClr val="000090"/>
                </a:buClr>
              </a:pPr>
              <a:r>
                <a:rPr lang="en-US" b="1" i="1" dirty="0" smtClean="0">
                  <a:solidFill>
                    <a:srgbClr val="000090"/>
                  </a:solidFill>
                </a:rPr>
                <a:t>MPD - 2020 </a:t>
              </a:r>
              <a:endParaRPr lang="en-US" b="1" i="1" dirty="0">
                <a:solidFill>
                  <a:srgbClr val="000090"/>
                </a:solidFill>
              </a:endParaRPr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 flipV="1">
            <a:off x="1498601" y="4025900"/>
            <a:ext cx="838199" cy="1162693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1"/>
          <p:cNvSpPr txBox="1">
            <a:spLocks noChangeArrowheads="1"/>
          </p:cNvSpPr>
          <p:nvPr/>
        </p:nvSpPr>
        <p:spPr bwMode="auto">
          <a:xfrm>
            <a:off x="0" y="5143500"/>
            <a:ext cx="2294957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1822CD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Nuclotron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>
                <a:solidFill>
                  <a:srgbClr val="0000FF"/>
                </a:solidFill>
              </a:rPr>
              <a:t>c=251,5 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14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14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0" y="709959"/>
            <a:ext cx="2844800" cy="1817341"/>
            <a:chOff x="1763688" y="1065559"/>
            <a:chExt cx="2844800" cy="1817341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3605188" y="2565400"/>
              <a:ext cx="1003300" cy="317500"/>
            </a:xfrm>
            <a:prstGeom prst="straightConnector1">
              <a:avLst/>
            </a:prstGeom>
            <a:ln w="76200" cmpd="sng">
              <a:solidFill>
                <a:srgbClr val="AAF3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 descr="C:\Users\Yury\Documents\Suzdal\BMN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763688" y="1065559"/>
              <a:ext cx="2539876" cy="1583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2002000" y="1169567"/>
              <a:ext cx="11303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spcBef>
                  <a:spcPct val="20000"/>
                </a:spcBef>
                <a:buClr>
                  <a:srgbClr val="000090"/>
                </a:buClr>
              </a:pPr>
              <a:endParaRPr lang="en-US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648012" y="4063004"/>
            <a:ext cx="1768288" cy="400110"/>
          </a:xfrm>
          <a:prstGeom prst="rect">
            <a:avLst/>
          </a:prstGeom>
          <a:solidFill>
            <a:srgbClr val="DFFAF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000090"/>
                </a:solidFill>
              </a:rPr>
              <a:t>Booster-  2019</a:t>
            </a:r>
            <a:endParaRPr lang="ru-RU" sz="2000" b="1" i="1" dirty="0" smtClean="0">
              <a:solidFill>
                <a:srgbClr val="00009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15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0" y="757768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FFFF"/>
                </a:solidFill>
              </a:rPr>
              <a:t> </a:t>
            </a:r>
            <a:r>
              <a:rPr lang="en-US" sz="2000" b="1" i="1" dirty="0" smtClean="0">
                <a:solidFill>
                  <a:schemeClr val="bg1"/>
                </a:solidFill>
              </a:rPr>
              <a:t>BM</a:t>
            </a:r>
            <a:r>
              <a:rPr lang="en-US" sz="2000" b="1" i="1" dirty="0">
                <a:solidFill>
                  <a:schemeClr val="bg1"/>
                </a:solidFill>
              </a:rPr>
              <a:t>@N </a:t>
            </a:r>
            <a:r>
              <a:rPr lang="ru-RU" sz="2000" b="1" i="1" dirty="0" smtClean="0">
                <a:solidFill>
                  <a:schemeClr val="bg1"/>
                </a:solidFill>
              </a:rPr>
              <a:t>		</a:t>
            </a:r>
            <a:endParaRPr lang="en-US" sz="2000" b="1" i="1" dirty="0" smtClean="0">
              <a:solidFill>
                <a:schemeClr val="bg1"/>
              </a:solidFill>
            </a:endParaRPr>
          </a:p>
          <a:p>
            <a:r>
              <a:rPr lang="en-US" sz="2000" b="1" i="1" dirty="0" smtClean="0">
                <a:solidFill>
                  <a:schemeClr val="bg1"/>
                </a:solidFill>
              </a:rPr>
              <a:t>data taking</a:t>
            </a:r>
          </a:p>
        </p:txBody>
      </p:sp>
    </p:spTree>
    <p:extLst>
      <p:ext uri="{BB962C8B-B14F-4D97-AF65-F5344CB8AC3E}">
        <p14:creationId xmlns:p14="http://schemas.microsoft.com/office/powerpoint/2010/main" val="14461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NICA-Logo_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3" y="18543"/>
            <a:ext cx="1403648" cy="69141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NICA_scheme_v_2.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1094"/>
            <a:ext cx="9144000" cy="514099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1714500" y="4437724"/>
            <a:ext cx="1092200" cy="609600"/>
          </a:xfrm>
          <a:prstGeom prst="straightConnector1">
            <a:avLst/>
          </a:prstGeom>
          <a:ln>
            <a:noFill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utoShape 4"/>
          <p:cNvSpPr>
            <a:spLocks noChangeAspect="1" noChangeArrowheads="1"/>
          </p:cNvSpPr>
          <p:nvPr/>
        </p:nvSpPr>
        <p:spPr bwMode="auto">
          <a:xfrm>
            <a:off x="1644564" y="120652"/>
            <a:ext cx="2584536" cy="477837"/>
          </a:xfrm>
          <a:prstGeom prst="rect">
            <a:avLst/>
          </a:prstGeom>
          <a:solidFill>
            <a:srgbClr val="000090"/>
          </a:solidFill>
          <a:ln>
            <a:noFill/>
          </a:ln>
          <a:extLst/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Complex objects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822328" y="2853765"/>
            <a:ext cx="3334496" cy="3714091"/>
            <a:chOff x="3966344" y="2227025"/>
            <a:chExt cx="3334496" cy="3714091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5436096" y="2227025"/>
              <a:ext cx="1864744" cy="1922055"/>
            </a:xfrm>
            <a:prstGeom prst="straightConnector1">
              <a:avLst/>
            </a:prstGeom>
            <a:ln w="5715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14"/>
            <a:stretch>
              <a:fillRect/>
            </a:stretch>
          </p:blipFill>
          <p:spPr bwMode="auto">
            <a:xfrm>
              <a:off x="3966344" y="3907780"/>
              <a:ext cx="2487613" cy="2033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3979044" y="3526780"/>
              <a:ext cx="1638672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>
              <a:spAutoFit/>
            </a:bodyPr>
            <a:lstStyle/>
            <a:p>
              <a:pPr algn="ctr" eaLnBrk="1" hangingPunct="1">
                <a:spcBef>
                  <a:spcPct val="20000"/>
                </a:spcBef>
                <a:buClr>
                  <a:srgbClr val="000090"/>
                </a:buClr>
              </a:pPr>
              <a:r>
                <a:rPr lang="en-US" b="1" i="1" dirty="0" smtClean="0">
                  <a:solidFill>
                    <a:srgbClr val="000090"/>
                  </a:solidFill>
                </a:rPr>
                <a:t>MPD - 2020 </a:t>
              </a:r>
              <a:endParaRPr lang="en-US" b="1" i="1" dirty="0">
                <a:solidFill>
                  <a:srgbClr val="000090"/>
                </a:solidFill>
              </a:endParaRPr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 flipV="1">
            <a:off x="1498601" y="4025900"/>
            <a:ext cx="838199" cy="1162693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1"/>
          <p:cNvSpPr txBox="1">
            <a:spLocks noChangeArrowheads="1"/>
          </p:cNvSpPr>
          <p:nvPr/>
        </p:nvSpPr>
        <p:spPr bwMode="auto">
          <a:xfrm>
            <a:off x="0" y="5143500"/>
            <a:ext cx="2294957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1822CD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Nuclotron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>
                <a:solidFill>
                  <a:srgbClr val="0000FF"/>
                </a:solidFill>
              </a:rPr>
              <a:t>c=251,5 m)</a:t>
            </a: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>
            <a:off x="4229100" y="2247900"/>
            <a:ext cx="1569660" cy="369332"/>
          </a:xfrm>
          <a:prstGeom prst="rect">
            <a:avLst/>
          </a:prstGeom>
          <a:solidFill>
            <a:schemeClr val="bg1"/>
          </a:solidFill>
          <a:ln w="9525">
            <a:solidFill>
              <a:srgbClr val="1822CD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Collider</a:t>
            </a:r>
            <a:r>
              <a:rPr lang="ru-RU" b="1" dirty="0" smtClean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- 2022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14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14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0" y="709959"/>
            <a:ext cx="2844800" cy="1817341"/>
            <a:chOff x="1763688" y="1065559"/>
            <a:chExt cx="2844800" cy="1817341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3605188" y="2565400"/>
              <a:ext cx="1003300" cy="317500"/>
            </a:xfrm>
            <a:prstGeom prst="straightConnector1">
              <a:avLst/>
            </a:prstGeom>
            <a:ln w="76200" cmpd="sng">
              <a:solidFill>
                <a:srgbClr val="AAF3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 descr="C:\Users\Yury\Documents\Suzdal\BMN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763688" y="1065559"/>
              <a:ext cx="2539876" cy="1583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2002000" y="1169567"/>
              <a:ext cx="11303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hangingPunct="1">
                <a:spcBef>
                  <a:spcPct val="20000"/>
                </a:spcBef>
                <a:buClr>
                  <a:srgbClr val="000090"/>
                </a:buClr>
              </a:pPr>
              <a:endParaRPr lang="en-US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648012" y="4063004"/>
            <a:ext cx="1768288" cy="400110"/>
          </a:xfrm>
          <a:prstGeom prst="rect">
            <a:avLst/>
          </a:prstGeom>
          <a:solidFill>
            <a:srgbClr val="DFFAF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000090"/>
                </a:solidFill>
              </a:rPr>
              <a:t>Booster-  2019</a:t>
            </a:r>
            <a:endParaRPr lang="ru-RU" sz="2000" b="1" i="1" dirty="0" smtClean="0">
              <a:solidFill>
                <a:srgbClr val="00009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16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757768"/>
            <a:ext cx="259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FFFF"/>
                </a:solidFill>
              </a:rPr>
              <a:t> </a:t>
            </a:r>
            <a:r>
              <a:rPr lang="en-US" sz="2000" b="1" i="1" dirty="0" smtClean="0">
                <a:solidFill>
                  <a:schemeClr val="bg1"/>
                </a:solidFill>
              </a:rPr>
              <a:t>BM</a:t>
            </a:r>
            <a:r>
              <a:rPr lang="en-US" sz="2000" b="1" i="1" dirty="0">
                <a:solidFill>
                  <a:schemeClr val="bg1"/>
                </a:solidFill>
              </a:rPr>
              <a:t>@N </a:t>
            </a:r>
            <a:r>
              <a:rPr lang="ru-RU" sz="2000" b="1" i="1" dirty="0" smtClean="0">
                <a:solidFill>
                  <a:schemeClr val="bg1"/>
                </a:solidFill>
              </a:rPr>
              <a:t>		</a:t>
            </a:r>
            <a:endParaRPr lang="en-US" sz="2000" b="1" i="1" dirty="0" smtClean="0">
              <a:solidFill>
                <a:schemeClr val="bg1"/>
              </a:solidFill>
            </a:endParaRPr>
          </a:p>
          <a:p>
            <a:r>
              <a:rPr lang="en-US" sz="2000" b="1" i="1" dirty="0" smtClean="0">
                <a:solidFill>
                  <a:schemeClr val="bg1"/>
                </a:solidFill>
              </a:rPr>
              <a:t>data taking</a:t>
            </a:r>
          </a:p>
        </p:txBody>
      </p:sp>
    </p:spTree>
    <p:extLst>
      <p:ext uri="{BB962C8B-B14F-4D97-AF65-F5344CB8AC3E}">
        <p14:creationId xmlns:p14="http://schemas.microsoft.com/office/powerpoint/2010/main" val="3048332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6" descr="_MG_0835_2a_pri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972" y="2997200"/>
            <a:ext cx="6107227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60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960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GB" smtClean="0"/>
              <a:t>V.Kekelidze, SQM-2019</a:t>
            </a:r>
            <a:endParaRPr lang="ru-RU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054330"/>
              </p:ext>
            </p:extLst>
          </p:nvPr>
        </p:nvGraphicFramePr>
        <p:xfrm>
          <a:off x="152397" y="1028700"/>
          <a:ext cx="4889639" cy="3883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536"/>
                <a:gridCol w="2451103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 b="0" i="1" dirty="0" smtClean="0">
                          <a:latin typeface="Arial"/>
                          <a:cs typeface="Arial"/>
                        </a:rPr>
                        <a:t>Parameters</a:t>
                      </a:r>
                      <a:endParaRPr lang="en-US" sz="1800" b="0" i="1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</a:tr>
              <a:tr h="37846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type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SC synchrotron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particles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p,</a:t>
                      </a:r>
                      <a:r>
                        <a:rPr lang="en-US" sz="1800" baseline="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 d, nuclei</a:t>
                      </a:r>
                      <a:endParaRPr lang="en-US" sz="1800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max. kin.</a:t>
                      </a:r>
                      <a:r>
                        <a:rPr lang="en-US" sz="1800" i="1" baseline="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energy, </a:t>
                      </a:r>
                      <a:endParaRPr lang="en-US" sz="1800" i="1" baseline="0" dirty="0" smtClean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lang="en-US" sz="1800" i="1" baseline="0" dirty="0" err="1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GeV</a:t>
                      </a:r>
                      <a:r>
                        <a:rPr lang="en-US" sz="1800" i="1" baseline="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/u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12.07 (  p);</a:t>
                      </a:r>
                      <a:r>
                        <a:rPr lang="en-US" sz="1800" baseline="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 </a:t>
                      </a:r>
                      <a:r>
                        <a:rPr lang="en-US" sz="18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5.62 (  d)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4.38 (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Au</a:t>
                      </a:r>
                      <a:r>
                        <a:rPr lang="en-US" sz="18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injection energy</a:t>
                      </a:r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,</a:t>
                      </a:r>
                    </a:p>
                    <a:p>
                      <a:pPr algn="ctr"/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MeV/u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5 (  p,</a:t>
                      </a:r>
                      <a:r>
                        <a:rPr lang="en-US" sz="1800" baseline="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 d)</a:t>
                      </a:r>
                    </a:p>
                    <a:p>
                      <a:pPr algn="ctr"/>
                      <a:r>
                        <a:rPr lang="en-US" sz="1800" baseline="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570-685 (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Au</a:t>
                      </a:r>
                      <a:r>
                        <a:rPr lang="en-US" sz="1800" baseline="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)</a:t>
                      </a:r>
                      <a:endParaRPr lang="en-US" sz="1800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magnetic rigidity, T m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25 – 43.25</a:t>
                      </a:r>
                      <a:endParaRPr lang="en-US" sz="1800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circumference, m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251.52</a:t>
                      </a:r>
                      <a:endParaRPr lang="en-US" sz="1800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vacuum, </a:t>
                      </a:r>
                      <a:r>
                        <a:rPr lang="en-US" sz="1800" i="1" dirty="0" err="1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Torr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10</a:t>
                      </a:r>
                      <a:r>
                        <a:rPr lang="en-US" sz="1800" baseline="300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-9</a:t>
                      </a:r>
                      <a:endParaRPr lang="en-US" sz="1800" baseline="30000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intensity,</a:t>
                      </a:r>
                      <a:r>
                        <a:rPr lang="en-US" sz="1800" b="1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Au</a:t>
                      </a:r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lang="en-US" sz="1800" i="1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pulse</a:t>
                      </a:r>
                      <a:endParaRPr lang="en-US" sz="1800" i="1" dirty="0">
                        <a:solidFill>
                          <a:srgbClr val="000090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1 10</a:t>
                      </a:r>
                      <a:r>
                        <a:rPr lang="en-US" sz="1800" baseline="30000" dirty="0" smtClean="0">
                          <a:solidFill>
                            <a:srgbClr val="000090"/>
                          </a:solidFill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3136900" y="1892300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467100" y="1905000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505200" y="2247900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622800" y="2247900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670300" y="2895600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013200" y="2870200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089400" y="5511800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356100" y="5511800"/>
            <a:ext cx="0" cy="2032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397000" y="114300"/>
            <a:ext cx="5564327" cy="461665"/>
          </a:xfrm>
          <a:prstGeom prst="rect">
            <a:avLst/>
          </a:prstGeom>
          <a:solidFill>
            <a:srgbClr val="00009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/>
                <a:cs typeface="Arial"/>
              </a:rPr>
              <a:t>NUCLOTRON </a:t>
            </a:r>
            <a:r>
              <a:rPr lang="en-US" sz="2400" i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n-US" sz="2400" i="1" dirty="0" smtClean="0">
                <a:solidFill>
                  <a:schemeClr val="bg1"/>
                </a:solidFill>
                <a:latin typeface="Arial"/>
                <a:cs typeface="Arial"/>
              </a:rPr>
              <a:t>in </a:t>
            </a:r>
            <a:r>
              <a:rPr lang="en-US" sz="2400" i="1" dirty="0" smtClean="0">
                <a:solidFill>
                  <a:schemeClr val="bg1"/>
                </a:solidFill>
                <a:latin typeface="Arial"/>
                <a:cs typeface="Arial"/>
              </a:rPr>
              <a:t>operation since </a:t>
            </a:r>
            <a:r>
              <a:rPr lang="en-US" sz="2400" b="1" i="1" dirty="0" smtClean="0">
                <a:solidFill>
                  <a:schemeClr val="bg1"/>
                </a:solidFill>
                <a:latin typeface="Arial"/>
                <a:cs typeface="Arial"/>
              </a:rPr>
              <a:t>1993</a:t>
            </a:r>
            <a:endParaRPr lang="en-US" sz="2400" i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0" name="Рисунок 10" descr="Nuclotron_tunnel_201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036" y="1231900"/>
            <a:ext cx="3924164" cy="222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5519527" y="755134"/>
            <a:ext cx="3156056" cy="400110"/>
          </a:xfrm>
          <a:prstGeom prst="rect">
            <a:avLst/>
          </a:prstGeom>
          <a:solidFill>
            <a:srgbClr val="EEF3FF"/>
          </a:solidFill>
        </p:spPr>
        <p:txBody>
          <a:bodyPr wrap="none">
            <a:spAutoFit/>
          </a:bodyPr>
          <a:lstStyle/>
          <a:p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modernized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in </a:t>
            </a:r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2010-</a:t>
            </a:r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2015</a:t>
            </a:r>
            <a:endParaRPr lang="en-US" sz="20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325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482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3" name="Group 63"/>
          <p:cNvGrpSpPr>
            <a:grpSpLocks/>
          </p:cNvGrpSpPr>
          <p:nvPr/>
        </p:nvGrpSpPr>
        <p:grpSpPr bwMode="auto">
          <a:xfrm>
            <a:off x="8516938" y="-333375"/>
            <a:ext cx="123825" cy="1487488"/>
            <a:chOff x="3189" y="1642"/>
            <a:chExt cx="78" cy="937"/>
          </a:xfrm>
        </p:grpSpPr>
        <p:sp>
          <p:nvSpPr>
            <p:cNvPr id="161847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8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1795" name="Group 63"/>
          <p:cNvGrpSpPr>
            <a:grpSpLocks/>
          </p:cNvGrpSpPr>
          <p:nvPr/>
        </p:nvGrpSpPr>
        <p:grpSpPr bwMode="auto">
          <a:xfrm>
            <a:off x="2581275" y="-203200"/>
            <a:ext cx="123825" cy="1487488"/>
            <a:chOff x="3189" y="1642"/>
            <a:chExt cx="78" cy="937"/>
          </a:xfrm>
        </p:grpSpPr>
        <p:sp>
          <p:nvSpPr>
            <p:cNvPr id="161845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6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1796" name="Group 2"/>
          <p:cNvGrpSpPr>
            <a:grpSpLocks/>
          </p:cNvGrpSpPr>
          <p:nvPr/>
        </p:nvGrpSpPr>
        <p:grpSpPr bwMode="auto">
          <a:xfrm>
            <a:off x="708025" y="3641725"/>
            <a:ext cx="2884488" cy="2405063"/>
            <a:chOff x="381" y="1900"/>
            <a:chExt cx="1817" cy="1515"/>
          </a:xfrm>
        </p:grpSpPr>
        <p:sp>
          <p:nvSpPr>
            <p:cNvPr id="161843" name="Oval 62"/>
            <p:cNvSpPr>
              <a:spLocks noChangeArrowheads="1"/>
            </p:cNvSpPr>
            <p:nvPr/>
          </p:nvSpPr>
          <p:spPr bwMode="auto">
            <a:xfrm>
              <a:off x="465" y="1900"/>
              <a:ext cx="1672" cy="151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9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 baseline="30000"/>
            </a:p>
          </p:txBody>
        </p:sp>
        <p:sp>
          <p:nvSpPr>
            <p:cNvPr id="161844" name="Text Box 63"/>
            <p:cNvSpPr txBox="1">
              <a:spLocks noChangeArrowheads="1"/>
            </p:cNvSpPr>
            <p:nvPr/>
          </p:nvSpPr>
          <p:spPr bwMode="auto">
            <a:xfrm>
              <a:off x="381" y="2181"/>
              <a:ext cx="1817" cy="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u="sng" dirty="0" err="1">
                  <a:solidFill>
                    <a:srgbClr val="000090"/>
                  </a:solidFill>
                  <a:latin typeface="Bookman Old Style" charset="0"/>
                </a:rPr>
                <a:t>Nuclotron</a:t>
              </a:r>
              <a:r>
                <a:rPr lang="en-US" sz="1600" b="1" u="sng" dirty="0">
                  <a:solidFill>
                    <a:srgbClr val="000090"/>
                  </a:solidFill>
                  <a:latin typeface="Bookman Old Style" charset="0"/>
                </a:rPr>
                <a:t> (45 Tm)</a:t>
              </a:r>
            </a:p>
            <a:p>
              <a:pPr algn="ctr" eaLnBrk="1" hangingPunct="1"/>
              <a:endParaRPr lang="en-US" sz="1600" i="1" dirty="0">
                <a:solidFill>
                  <a:srgbClr val="000090"/>
                </a:solidFill>
                <a:latin typeface="Bookman Old Style" charset="0"/>
              </a:endParaRP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injection  bunch 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  <a:sym typeface="Symbol" charset="0"/>
                </a:rPr>
                <a:t>~ 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  <a:sym typeface="Apple Chancery" charset="0"/>
                </a:rPr>
                <a:t>2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×10</a:t>
              </a:r>
              <a:r>
                <a:rPr lang="en-US" sz="1600" i="1" baseline="30000" dirty="0">
                  <a:solidFill>
                    <a:srgbClr val="000090"/>
                  </a:solidFill>
                  <a:latin typeface="Bookman Old Style" charset="0"/>
                </a:rPr>
                <a:t>9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 ions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acceleration up to </a:t>
              </a:r>
            </a:p>
            <a:p>
              <a:pPr algn="ctr" eaLnBrk="1" hangingPunct="1"/>
              <a:r>
                <a:rPr lang="en-US" sz="1600" b="1" i="1" dirty="0">
                  <a:solidFill>
                    <a:srgbClr val="000090"/>
                  </a:solidFill>
                  <a:latin typeface="Bookman Old Style" charset="0"/>
                </a:rPr>
                <a:t>1 - 4.5 </a:t>
              </a:r>
              <a:r>
                <a:rPr lang="en-US" sz="1600" b="1" i="1" dirty="0" err="1">
                  <a:solidFill>
                    <a:srgbClr val="000090"/>
                  </a:solidFill>
                  <a:latin typeface="Bookman Old Style" charset="0"/>
                </a:rPr>
                <a:t>GeV</a:t>
              </a:r>
              <a:r>
                <a:rPr lang="en-US" sz="1600" b="1" i="1" dirty="0">
                  <a:solidFill>
                    <a:srgbClr val="000090"/>
                  </a:solidFill>
                  <a:latin typeface="Bookman Old Style" charset="0"/>
                </a:rPr>
                <a:t>/u</a:t>
              </a:r>
              <a:endParaRPr lang="ru-RU" sz="1600" b="1" i="1" dirty="0">
                <a:solidFill>
                  <a:srgbClr val="000090"/>
                </a:solidFill>
                <a:latin typeface="Bookman Old Style" charset="0"/>
              </a:endParaRPr>
            </a:p>
          </p:txBody>
        </p:sp>
      </p:grpSp>
      <p:grpSp>
        <p:nvGrpSpPr>
          <p:cNvPr id="161797" name="Group 5"/>
          <p:cNvGrpSpPr>
            <a:grpSpLocks/>
          </p:cNvGrpSpPr>
          <p:nvPr/>
        </p:nvGrpSpPr>
        <p:grpSpPr bwMode="auto">
          <a:xfrm>
            <a:off x="4310063" y="1077913"/>
            <a:ext cx="4579937" cy="622300"/>
            <a:chOff x="2624" y="685"/>
            <a:chExt cx="2870" cy="392"/>
          </a:xfrm>
        </p:grpSpPr>
        <p:sp>
          <p:nvSpPr>
            <p:cNvPr id="161839" name="Text Box 65"/>
            <p:cNvSpPr txBox="1">
              <a:spLocks noChangeArrowheads="1"/>
            </p:cNvSpPr>
            <p:nvPr/>
          </p:nvSpPr>
          <p:spPr bwMode="auto">
            <a:xfrm>
              <a:off x="3047" y="772"/>
              <a:ext cx="1565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Linac LU</a:t>
              </a:r>
              <a:r>
                <a:rPr lang="ru-RU" sz="1600" b="1">
                  <a:solidFill>
                    <a:srgbClr val="000090"/>
                  </a:solidFill>
                  <a:latin typeface="Bookman Old Style" charset="0"/>
                </a:rPr>
                <a:t>-20</a:t>
              </a:r>
            </a:p>
          </p:txBody>
        </p:sp>
        <p:sp>
          <p:nvSpPr>
            <p:cNvPr id="161840" name="Text Box 65"/>
            <p:cNvSpPr txBox="1">
              <a:spLocks noChangeArrowheads="1"/>
            </p:cNvSpPr>
            <p:nvPr/>
          </p:nvSpPr>
          <p:spPr bwMode="auto">
            <a:xfrm>
              <a:off x="4768" y="685"/>
              <a:ext cx="726" cy="3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Ion sources</a:t>
              </a:r>
              <a:endParaRPr lang="ru-RU" sz="1600" b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41" name="Line 95"/>
            <p:cNvSpPr>
              <a:spLocks noChangeShapeType="1"/>
            </p:cNvSpPr>
            <p:nvPr/>
          </p:nvSpPr>
          <p:spPr bwMode="auto">
            <a:xfrm flipH="1" flipV="1">
              <a:off x="4625" y="894"/>
              <a:ext cx="115" cy="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2" name="Line 9"/>
            <p:cNvSpPr>
              <a:spLocks noChangeShapeType="1"/>
            </p:cNvSpPr>
            <p:nvPr/>
          </p:nvSpPr>
          <p:spPr bwMode="auto">
            <a:xfrm flipH="1">
              <a:off x="2624" y="896"/>
              <a:ext cx="416" cy="0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" name="Group 10"/>
          <p:cNvGrpSpPr>
            <a:grpSpLocks/>
          </p:cNvGrpSpPr>
          <p:nvPr/>
        </p:nvGrpSpPr>
        <p:grpSpPr bwMode="auto">
          <a:xfrm>
            <a:off x="3490913" y="1884363"/>
            <a:ext cx="5311775" cy="2852737"/>
            <a:chOff x="2118" y="1193"/>
            <a:chExt cx="3346" cy="1797"/>
          </a:xfrm>
          <a:solidFill>
            <a:schemeClr val="bg1"/>
          </a:solidFill>
        </p:grpSpPr>
        <p:sp>
          <p:nvSpPr>
            <p:cNvPr id="101" name="Text Box 64"/>
            <p:cNvSpPr txBox="1">
              <a:spLocks noChangeArrowheads="1"/>
            </p:cNvSpPr>
            <p:nvPr/>
          </p:nvSpPr>
          <p:spPr bwMode="auto">
            <a:xfrm>
              <a:off x="3159" y="1193"/>
              <a:ext cx="2305" cy="948"/>
            </a:xfrm>
            <a:prstGeom prst="rect">
              <a:avLst/>
            </a:prstGeom>
            <a:grpFill/>
            <a:ln w="38100">
              <a:solidFill>
                <a:srgbClr val="000066"/>
              </a:solidFill>
              <a:prstDash val="sysDot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b="1" u="sng" dirty="0" smtClean="0">
                <a:solidFill>
                  <a:srgbClr val="FF0000"/>
                </a:solidFill>
              </a:endParaRPr>
            </a:p>
            <a:p>
              <a:pPr algn="ctr" eaLnBrk="1" hangingPunct="1">
                <a:defRPr/>
              </a:pPr>
              <a:endParaRPr lang="en-US" b="1" u="sng" dirty="0" smtClean="0">
                <a:solidFill>
                  <a:srgbClr val="000090"/>
                </a:solidFill>
              </a:endParaRPr>
            </a:p>
            <a:p>
              <a:pPr algn="ctr" eaLnBrk="1" hangingPunct="1">
                <a:defRPr/>
              </a:pPr>
              <a:r>
                <a:rPr lang="en-US" b="1" u="sng" dirty="0" smtClean="0">
                  <a:solidFill>
                    <a:srgbClr val="000090"/>
                  </a:solidFill>
                </a:rPr>
                <a:t>Fixed Target Area</a:t>
              </a:r>
              <a:endParaRPr lang="ru-RU" sz="1600" b="1" dirty="0" smtClean="0">
                <a:solidFill>
                  <a:srgbClr val="000090"/>
                </a:solidFill>
              </a:endParaRPr>
            </a:p>
          </p:txBody>
        </p:sp>
        <p:sp>
          <p:nvSpPr>
            <p:cNvPr id="95" name="Arc 94"/>
            <p:cNvSpPr>
              <a:spLocks/>
            </p:cNvSpPr>
            <p:nvPr/>
          </p:nvSpPr>
          <p:spPr bwMode="auto">
            <a:xfrm rot="10693531" flipV="1">
              <a:off x="2118" y="2067"/>
              <a:ext cx="732" cy="923"/>
            </a:xfrm>
            <a:custGeom>
              <a:avLst/>
              <a:gdLst>
                <a:gd name="T0" fmla="*/ 0 w 21564"/>
                <a:gd name="T1" fmla="*/ 0 h 21249"/>
                <a:gd name="T2" fmla="*/ 0 w 21564"/>
                <a:gd name="T3" fmla="*/ 0 h 21249"/>
                <a:gd name="T4" fmla="*/ 0 w 21564"/>
                <a:gd name="T5" fmla="*/ 0 h 21249"/>
                <a:gd name="T6" fmla="*/ 0 60000 65536"/>
                <a:gd name="T7" fmla="*/ 0 60000 65536"/>
                <a:gd name="T8" fmla="*/ 0 60000 65536"/>
                <a:gd name="T9" fmla="*/ 0 w 21564"/>
                <a:gd name="T10" fmla="*/ 0 h 21249"/>
                <a:gd name="T11" fmla="*/ 21564 w 21564"/>
                <a:gd name="T12" fmla="*/ 21249 h 212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4" h="21249" fill="none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</a:path>
                <a:path w="21564" h="21249" stroke="0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  <a:lnTo>
                    <a:pt x="0" y="21249"/>
                  </a:lnTo>
                  <a:lnTo>
                    <a:pt x="3880" y="0"/>
                  </a:lnTo>
                  <a:close/>
                </a:path>
              </a:pathLst>
            </a:cu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Line 95"/>
            <p:cNvSpPr>
              <a:spLocks noChangeShapeType="1"/>
            </p:cNvSpPr>
            <p:nvPr/>
          </p:nvSpPr>
          <p:spPr bwMode="auto">
            <a:xfrm flipH="1">
              <a:off x="2696" y="1762"/>
              <a:ext cx="643" cy="291"/>
            </a:xfrm>
            <a:prstGeom prst="line">
              <a:avLst/>
            </a:pr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Line 95"/>
            <p:cNvSpPr>
              <a:spLocks noChangeShapeType="1"/>
            </p:cNvSpPr>
            <p:nvPr/>
          </p:nvSpPr>
          <p:spPr bwMode="auto">
            <a:xfrm flipH="1" flipV="1">
              <a:off x="3345" y="1750"/>
              <a:ext cx="1371" cy="109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Line 95"/>
            <p:cNvSpPr>
              <a:spLocks noChangeShapeType="1"/>
            </p:cNvSpPr>
            <p:nvPr/>
          </p:nvSpPr>
          <p:spPr bwMode="auto">
            <a:xfrm flipH="1">
              <a:off x="3338" y="1356"/>
              <a:ext cx="1603" cy="387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3363" y="1261"/>
              <a:ext cx="835" cy="483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1809" name="Rectangle 7"/>
          <p:cNvSpPr>
            <a:spLocks noChangeArrowheads="1"/>
          </p:cNvSpPr>
          <p:nvPr/>
        </p:nvSpPr>
        <p:spPr bwMode="auto">
          <a:xfrm>
            <a:off x="992188" y="-1588"/>
            <a:ext cx="7694612" cy="40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kumimoji="1" lang="en-US" sz="2000" b="1">
                <a:solidFill>
                  <a:srgbClr val="000066"/>
                </a:solidFill>
                <a:sym typeface="Apple Chancery" charset="0"/>
              </a:rPr>
              <a:t>Structure and Operation Regimes</a:t>
            </a:r>
          </a:p>
        </p:txBody>
      </p:sp>
      <p:grpSp>
        <p:nvGrpSpPr>
          <p:cNvPr id="161810" name="Group 55"/>
          <p:cNvGrpSpPr>
            <a:grpSpLocks/>
          </p:cNvGrpSpPr>
          <p:nvPr/>
        </p:nvGrpSpPr>
        <p:grpSpPr bwMode="auto">
          <a:xfrm>
            <a:off x="2725738" y="1409700"/>
            <a:ext cx="1582737" cy="2449513"/>
            <a:chOff x="1749" y="1128"/>
            <a:chExt cx="997" cy="1543"/>
          </a:xfrm>
        </p:grpSpPr>
        <p:sp>
          <p:nvSpPr>
            <p:cNvPr id="161818" name="Line 89"/>
            <p:cNvSpPr>
              <a:spLocks noChangeShapeType="1"/>
            </p:cNvSpPr>
            <p:nvPr/>
          </p:nvSpPr>
          <p:spPr bwMode="auto">
            <a:xfrm flipH="1">
              <a:off x="2122" y="1361"/>
              <a:ext cx="291" cy="92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19" name="Arc 57"/>
            <p:cNvSpPr>
              <a:spLocks/>
            </p:cNvSpPr>
            <p:nvPr/>
          </p:nvSpPr>
          <p:spPr bwMode="auto">
            <a:xfrm flipH="1">
              <a:off x="2406" y="1128"/>
              <a:ext cx="34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20" name="Arc 58"/>
            <p:cNvSpPr>
              <a:spLocks/>
            </p:cNvSpPr>
            <p:nvPr/>
          </p:nvSpPr>
          <p:spPr bwMode="auto">
            <a:xfrm rot="-3792276" flipH="1" flipV="1">
              <a:off x="1639" y="2281"/>
              <a:ext cx="50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214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14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19850"/>
            <a:ext cx="2133600" cy="365125"/>
          </a:xfrm>
        </p:spPr>
        <p:txBody>
          <a:bodyPr/>
          <a:lstStyle/>
          <a:p>
            <a:fld id="{9A4D39EF-AC8C-DB42-8F31-8A54AA683B2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01700"/>
      </p:ext>
    </p:extLst>
  </p:cSld>
  <p:clrMapOvr>
    <a:masterClrMapping/>
  </p:clrMapOvr>
  <p:transition xmlns:p14="http://schemas.microsoft.com/office/powerpoint/2010/main" advTm="2859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3" name="Group 63"/>
          <p:cNvGrpSpPr>
            <a:grpSpLocks/>
          </p:cNvGrpSpPr>
          <p:nvPr/>
        </p:nvGrpSpPr>
        <p:grpSpPr bwMode="auto">
          <a:xfrm>
            <a:off x="8516938" y="-333375"/>
            <a:ext cx="123825" cy="1487488"/>
            <a:chOff x="3189" y="1642"/>
            <a:chExt cx="78" cy="937"/>
          </a:xfrm>
        </p:grpSpPr>
        <p:sp>
          <p:nvSpPr>
            <p:cNvPr id="161847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8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1795" name="Group 63"/>
          <p:cNvGrpSpPr>
            <a:grpSpLocks/>
          </p:cNvGrpSpPr>
          <p:nvPr/>
        </p:nvGrpSpPr>
        <p:grpSpPr bwMode="auto">
          <a:xfrm>
            <a:off x="2581275" y="-203200"/>
            <a:ext cx="123825" cy="1487488"/>
            <a:chOff x="3189" y="1642"/>
            <a:chExt cx="78" cy="937"/>
          </a:xfrm>
        </p:grpSpPr>
        <p:sp>
          <p:nvSpPr>
            <p:cNvPr id="161845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6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1796" name="Group 2"/>
          <p:cNvGrpSpPr>
            <a:grpSpLocks/>
          </p:cNvGrpSpPr>
          <p:nvPr/>
        </p:nvGrpSpPr>
        <p:grpSpPr bwMode="auto">
          <a:xfrm>
            <a:off x="708025" y="3641725"/>
            <a:ext cx="2884488" cy="2405063"/>
            <a:chOff x="381" y="1900"/>
            <a:chExt cx="1817" cy="1515"/>
          </a:xfrm>
        </p:grpSpPr>
        <p:sp>
          <p:nvSpPr>
            <p:cNvPr id="161843" name="Oval 62"/>
            <p:cNvSpPr>
              <a:spLocks noChangeArrowheads="1"/>
            </p:cNvSpPr>
            <p:nvPr/>
          </p:nvSpPr>
          <p:spPr bwMode="auto">
            <a:xfrm>
              <a:off x="465" y="1900"/>
              <a:ext cx="1672" cy="151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9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 baseline="30000"/>
            </a:p>
          </p:txBody>
        </p:sp>
        <p:sp>
          <p:nvSpPr>
            <p:cNvPr id="161844" name="Text Box 63"/>
            <p:cNvSpPr txBox="1">
              <a:spLocks noChangeArrowheads="1"/>
            </p:cNvSpPr>
            <p:nvPr/>
          </p:nvSpPr>
          <p:spPr bwMode="auto">
            <a:xfrm>
              <a:off x="381" y="2181"/>
              <a:ext cx="1817" cy="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u="sng" dirty="0" err="1">
                  <a:solidFill>
                    <a:srgbClr val="000090"/>
                  </a:solidFill>
                  <a:latin typeface="Bookman Old Style" charset="0"/>
                </a:rPr>
                <a:t>Nuclotron</a:t>
              </a:r>
              <a:r>
                <a:rPr lang="en-US" sz="1600" b="1" u="sng" dirty="0">
                  <a:solidFill>
                    <a:srgbClr val="000090"/>
                  </a:solidFill>
                  <a:latin typeface="Bookman Old Style" charset="0"/>
                </a:rPr>
                <a:t> (45 Tm)</a:t>
              </a:r>
            </a:p>
            <a:p>
              <a:pPr algn="ctr" eaLnBrk="1" hangingPunct="1"/>
              <a:endParaRPr lang="en-US" sz="1600" i="1" dirty="0">
                <a:solidFill>
                  <a:srgbClr val="000090"/>
                </a:solidFill>
                <a:latin typeface="Bookman Old Style" charset="0"/>
              </a:endParaRP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injection  bunch 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  <a:sym typeface="Symbol" charset="0"/>
                </a:rPr>
                <a:t>~ 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  <a:sym typeface="Apple Chancery" charset="0"/>
                </a:rPr>
                <a:t>2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×10</a:t>
              </a:r>
              <a:r>
                <a:rPr lang="en-US" sz="1600" i="1" baseline="30000" dirty="0">
                  <a:solidFill>
                    <a:srgbClr val="000090"/>
                  </a:solidFill>
                  <a:latin typeface="Bookman Old Style" charset="0"/>
                </a:rPr>
                <a:t>9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 ions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acceleration up to </a:t>
              </a:r>
            </a:p>
            <a:p>
              <a:pPr algn="ctr" eaLnBrk="1" hangingPunct="1"/>
              <a:r>
                <a:rPr lang="en-US" sz="1600" b="1" i="1" dirty="0">
                  <a:solidFill>
                    <a:srgbClr val="000090"/>
                  </a:solidFill>
                  <a:latin typeface="Bookman Old Style" charset="0"/>
                </a:rPr>
                <a:t>1 - 4.5 </a:t>
              </a:r>
              <a:r>
                <a:rPr lang="en-US" sz="1600" b="1" i="1" dirty="0" err="1">
                  <a:solidFill>
                    <a:srgbClr val="000090"/>
                  </a:solidFill>
                  <a:latin typeface="Bookman Old Style" charset="0"/>
                </a:rPr>
                <a:t>GeV</a:t>
              </a:r>
              <a:r>
                <a:rPr lang="en-US" sz="1600" b="1" i="1" dirty="0">
                  <a:solidFill>
                    <a:srgbClr val="000090"/>
                  </a:solidFill>
                  <a:latin typeface="Bookman Old Style" charset="0"/>
                </a:rPr>
                <a:t>/u</a:t>
              </a:r>
              <a:endParaRPr lang="ru-RU" sz="1600" b="1" i="1" dirty="0">
                <a:solidFill>
                  <a:srgbClr val="000090"/>
                </a:solidFill>
                <a:latin typeface="Bookman Old Style" charset="0"/>
              </a:endParaRPr>
            </a:p>
          </p:txBody>
        </p:sp>
      </p:grpSp>
      <p:grpSp>
        <p:nvGrpSpPr>
          <p:cNvPr id="161797" name="Group 5"/>
          <p:cNvGrpSpPr>
            <a:grpSpLocks/>
          </p:cNvGrpSpPr>
          <p:nvPr/>
        </p:nvGrpSpPr>
        <p:grpSpPr bwMode="auto">
          <a:xfrm>
            <a:off x="4310063" y="1077913"/>
            <a:ext cx="4579937" cy="622300"/>
            <a:chOff x="2624" y="685"/>
            <a:chExt cx="2870" cy="392"/>
          </a:xfrm>
        </p:grpSpPr>
        <p:sp>
          <p:nvSpPr>
            <p:cNvPr id="161839" name="Text Box 65"/>
            <p:cNvSpPr txBox="1">
              <a:spLocks noChangeArrowheads="1"/>
            </p:cNvSpPr>
            <p:nvPr/>
          </p:nvSpPr>
          <p:spPr bwMode="auto">
            <a:xfrm>
              <a:off x="3047" y="772"/>
              <a:ext cx="1565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Linac LU</a:t>
              </a:r>
              <a:r>
                <a:rPr lang="ru-RU" sz="1600" b="1">
                  <a:solidFill>
                    <a:srgbClr val="000090"/>
                  </a:solidFill>
                  <a:latin typeface="Bookman Old Style" charset="0"/>
                </a:rPr>
                <a:t>-20</a:t>
              </a:r>
            </a:p>
          </p:txBody>
        </p:sp>
        <p:sp>
          <p:nvSpPr>
            <p:cNvPr id="161840" name="Text Box 65"/>
            <p:cNvSpPr txBox="1">
              <a:spLocks noChangeArrowheads="1"/>
            </p:cNvSpPr>
            <p:nvPr/>
          </p:nvSpPr>
          <p:spPr bwMode="auto">
            <a:xfrm>
              <a:off x="4768" y="685"/>
              <a:ext cx="726" cy="3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Ion sources</a:t>
              </a:r>
              <a:endParaRPr lang="ru-RU" sz="1600" b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41" name="Line 95"/>
            <p:cNvSpPr>
              <a:spLocks noChangeShapeType="1"/>
            </p:cNvSpPr>
            <p:nvPr/>
          </p:nvSpPr>
          <p:spPr bwMode="auto">
            <a:xfrm flipH="1" flipV="1">
              <a:off x="4625" y="894"/>
              <a:ext cx="115" cy="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2" name="Line 9"/>
            <p:cNvSpPr>
              <a:spLocks noChangeShapeType="1"/>
            </p:cNvSpPr>
            <p:nvPr/>
          </p:nvSpPr>
          <p:spPr bwMode="auto">
            <a:xfrm flipH="1">
              <a:off x="2624" y="896"/>
              <a:ext cx="416" cy="0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" name="Group 10"/>
          <p:cNvGrpSpPr>
            <a:grpSpLocks/>
          </p:cNvGrpSpPr>
          <p:nvPr/>
        </p:nvGrpSpPr>
        <p:grpSpPr bwMode="auto">
          <a:xfrm>
            <a:off x="3490913" y="1884363"/>
            <a:ext cx="5311775" cy="2852737"/>
            <a:chOff x="2118" y="1193"/>
            <a:chExt cx="3346" cy="1797"/>
          </a:xfrm>
          <a:solidFill>
            <a:schemeClr val="bg1"/>
          </a:solidFill>
        </p:grpSpPr>
        <p:sp>
          <p:nvSpPr>
            <p:cNvPr id="101" name="Text Box 64"/>
            <p:cNvSpPr txBox="1">
              <a:spLocks noChangeArrowheads="1"/>
            </p:cNvSpPr>
            <p:nvPr/>
          </p:nvSpPr>
          <p:spPr bwMode="auto">
            <a:xfrm>
              <a:off x="3159" y="1193"/>
              <a:ext cx="2305" cy="948"/>
            </a:xfrm>
            <a:prstGeom prst="rect">
              <a:avLst/>
            </a:prstGeom>
            <a:grpFill/>
            <a:ln w="38100">
              <a:solidFill>
                <a:srgbClr val="000066"/>
              </a:solidFill>
              <a:prstDash val="sysDot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b="1" u="sng" dirty="0" smtClean="0">
                <a:solidFill>
                  <a:srgbClr val="FF0000"/>
                </a:solidFill>
              </a:endParaRPr>
            </a:p>
            <a:p>
              <a:pPr algn="ctr" eaLnBrk="1" hangingPunct="1">
                <a:defRPr/>
              </a:pPr>
              <a:endParaRPr lang="en-US" b="1" u="sng" dirty="0" smtClean="0">
                <a:solidFill>
                  <a:srgbClr val="000090"/>
                </a:solidFill>
              </a:endParaRPr>
            </a:p>
            <a:p>
              <a:pPr algn="ctr" eaLnBrk="1" hangingPunct="1">
                <a:defRPr/>
              </a:pPr>
              <a:r>
                <a:rPr lang="en-US" b="1" u="sng" dirty="0" smtClean="0">
                  <a:solidFill>
                    <a:srgbClr val="000090"/>
                  </a:solidFill>
                </a:rPr>
                <a:t>Fixed Target Area</a:t>
              </a:r>
              <a:endParaRPr lang="ru-RU" sz="1600" b="1" dirty="0" smtClean="0">
                <a:solidFill>
                  <a:srgbClr val="000090"/>
                </a:solidFill>
              </a:endParaRPr>
            </a:p>
          </p:txBody>
        </p:sp>
        <p:sp>
          <p:nvSpPr>
            <p:cNvPr id="95" name="Arc 94"/>
            <p:cNvSpPr>
              <a:spLocks/>
            </p:cNvSpPr>
            <p:nvPr/>
          </p:nvSpPr>
          <p:spPr bwMode="auto">
            <a:xfrm rot="10693531" flipV="1">
              <a:off x="2118" y="2067"/>
              <a:ext cx="732" cy="923"/>
            </a:xfrm>
            <a:custGeom>
              <a:avLst/>
              <a:gdLst>
                <a:gd name="T0" fmla="*/ 0 w 21564"/>
                <a:gd name="T1" fmla="*/ 0 h 21249"/>
                <a:gd name="T2" fmla="*/ 0 w 21564"/>
                <a:gd name="T3" fmla="*/ 0 h 21249"/>
                <a:gd name="T4" fmla="*/ 0 w 21564"/>
                <a:gd name="T5" fmla="*/ 0 h 21249"/>
                <a:gd name="T6" fmla="*/ 0 60000 65536"/>
                <a:gd name="T7" fmla="*/ 0 60000 65536"/>
                <a:gd name="T8" fmla="*/ 0 60000 65536"/>
                <a:gd name="T9" fmla="*/ 0 w 21564"/>
                <a:gd name="T10" fmla="*/ 0 h 21249"/>
                <a:gd name="T11" fmla="*/ 21564 w 21564"/>
                <a:gd name="T12" fmla="*/ 21249 h 212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4" h="21249" fill="none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</a:path>
                <a:path w="21564" h="21249" stroke="0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  <a:lnTo>
                    <a:pt x="0" y="21249"/>
                  </a:lnTo>
                  <a:lnTo>
                    <a:pt x="3880" y="0"/>
                  </a:lnTo>
                  <a:close/>
                </a:path>
              </a:pathLst>
            </a:cu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Line 95"/>
            <p:cNvSpPr>
              <a:spLocks noChangeShapeType="1"/>
            </p:cNvSpPr>
            <p:nvPr/>
          </p:nvSpPr>
          <p:spPr bwMode="auto">
            <a:xfrm flipH="1">
              <a:off x="2696" y="1762"/>
              <a:ext cx="643" cy="291"/>
            </a:xfrm>
            <a:prstGeom prst="line">
              <a:avLst/>
            </a:pr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Line 95"/>
            <p:cNvSpPr>
              <a:spLocks noChangeShapeType="1"/>
            </p:cNvSpPr>
            <p:nvPr/>
          </p:nvSpPr>
          <p:spPr bwMode="auto">
            <a:xfrm flipH="1" flipV="1">
              <a:off x="3345" y="1750"/>
              <a:ext cx="1371" cy="109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Line 95"/>
            <p:cNvSpPr>
              <a:spLocks noChangeShapeType="1"/>
            </p:cNvSpPr>
            <p:nvPr/>
          </p:nvSpPr>
          <p:spPr bwMode="auto">
            <a:xfrm flipH="1">
              <a:off x="3338" y="1356"/>
              <a:ext cx="1603" cy="387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3363" y="1261"/>
              <a:ext cx="835" cy="483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1809" name="Rectangle 7"/>
          <p:cNvSpPr>
            <a:spLocks noChangeArrowheads="1"/>
          </p:cNvSpPr>
          <p:nvPr/>
        </p:nvSpPr>
        <p:spPr bwMode="auto">
          <a:xfrm>
            <a:off x="992188" y="-1588"/>
            <a:ext cx="7694612" cy="40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kumimoji="1" lang="en-US" sz="2000" b="1">
                <a:solidFill>
                  <a:srgbClr val="000066"/>
                </a:solidFill>
                <a:sym typeface="Apple Chancery" charset="0"/>
              </a:rPr>
              <a:t>Structure and Operation Regimes</a:t>
            </a:r>
          </a:p>
        </p:txBody>
      </p:sp>
      <p:grpSp>
        <p:nvGrpSpPr>
          <p:cNvPr id="161810" name="Group 55"/>
          <p:cNvGrpSpPr>
            <a:grpSpLocks/>
          </p:cNvGrpSpPr>
          <p:nvPr/>
        </p:nvGrpSpPr>
        <p:grpSpPr bwMode="auto">
          <a:xfrm>
            <a:off x="2725738" y="1409700"/>
            <a:ext cx="1582737" cy="2449513"/>
            <a:chOff x="1749" y="1128"/>
            <a:chExt cx="997" cy="1543"/>
          </a:xfrm>
        </p:grpSpPr>
        <p:sp>
          <p:nvSpPr>
            <p:cNvPr id="161818" name="Line 89"/>
            <p:cNvSpPr>
              <a:spLocks noChangeShapeType="1"/>
            </p:cNvSpPr>
            <p:nvPr/>
          </p:nvSpPr>
          <p:spPr bwMode="auto">
            <a:xfrm flipH="1">
              <a:off x="2122" y="1361"/>
              <a:ext cx="291" cy="92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19" name="Arc 57"/>
            <p:cNvSpPr>
              <a:spLocks/>
            </p:cNvSpPr>
            <p:nvPr/>
          </p:nvSpPr>
          <p:spPr bwMode="auto">
            <a:xfrm flipH="1">
              <a:off x="2406" y="1128"/>
              <a:ext cx="34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20" name="Arc 58"/>
            <p:cNvSpPr>
              <a:spLocks/>
            </p:cNvSpPr>
            <p:nvPr/>
          </p:nvSpPr>
          <p:spPr bwMode="auto">
            <a:xfrm rot="-3792276" flipH="1" flipV="1">
              <a:off x="1639" y="2281"/>
              <a:ext cx="50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214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14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grpSp>
        <p:nvGrpSpPr>
          <p:cNvPr id="3" name="Group 2"/>
          <p:cNvGrpSpPr/>
          <p:nvPr/>
        </p:nvGrpSpPr>
        <p:grpSpPr>
          <a:xfrm>
            <a:off x="6410023" y="1906746"/>
            <a:ext cx="2642697" cy="1476077"/>
            <a:chOff x="6410023" y="1906746"/>
            <a:chExt cx="2642697" cy="1476077"/>
          </a:xfrm>
        </p:grpSpPr>
        <p:pic>
          <p:nvPicPr>
            <p:cNvPr id="64" name="Picture 63" descr="C:\Users\Yury\Documents\Suzdal\BMN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99808" y="1906746"/>
              <a:ext cx="1852912" cy="1155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6410023" y="2674937"/>
              <a:ext cx="17377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rgbClr val="000090"/>
                  </a:solidFill>
                  <a:latin typeface="Arial"/>
                  <a:cs typeface="Arial"/>
                </a:rPr>
                <a:t>BM@N</a:t>
              </a:r>
            </a:p>
            <a:p>
              <a:pPr algn="r"/>
              <a:r>
                <a:rPr lang="en-US" sz="2000" b="1" i="1" dirty="0">
                  <a:solidFill>
                    <a:srgbClr val="000090"/>
                  </a:solidFill>
                  <a:latin typeface="Arial"/>
                  <a:cs typeface="Arial"/>
                </a:rPr>
                <a:t>i</a:t>
              </a:r>
              <a:r>
                <a:rPr lang="en-US" sz="2000" b="1" i="1" dirty="0" smtClean="0">
                  <a:solidFill>
                    <a:srgbClr val="000090"/>
                  </a:solidFill>
                  <a:latin typeface="Arial"/>
                  <a:cs typeface="Arial"/>
                </a:rPr>
                <a:t>n operation </a:t>
              </a:r>
              <a:endParaRPr lang="en-US" sz="2000" b="1" i="1" dirty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19850"/>
            <a:ext cx="2133600" cy="365125"/>
          </a:xfrm>
        </p:spPr>
        <p:txBody>
          <a:bodyPr/>
          <a:lstStyle/>
          <a:p>
            <a:fld id="{9A4D39EF-AC8C-DB42-8F31-8A54AA683B2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254424"/>
      </p:ext>
    </p:extLst>
  </p:cSld>
  <p:clrMapOvr>
    <a:masterClrMapping/>
  </p:clrMapOvr>
  <p:transition xmlns:p14="http://schemas.microsoft.com/office/powerpoint/2010/main" advTm="2859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AutoShape 11"/>
          <p:cNvSpPr>
            <a:spLocks noChangeAspect="1" noChangeArrowheads="1"/>
          </p:cNvSpPr>
          <p:nvPr/>
        </p:nvSpPr>
        <p:spPr bwMode="auto">
          <a:xfrm>
            <a:off x="0" y="4922838"/>
            <a:ext cx="44291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2000" i="1">
              <a:solidFill>
                <a:srgbClr val="0E1480"/>
              </a:solidFill>
              <a:latin typeface="Calibri" charset="0"/>
            </a:endParaRPr>
          </a:p>
        </p:txBody>
      </p:sp>
      <p:sp>
        <p:nvSpPr>
          <p:cNvPr id="118788" name="Прямоугольник 5"/>
          <p:cNvSpPr>
            <a:spLocks noChangeArrowheads="1"/>
          </p:cNvSpPr>
          <p:nvPr/>
        </p:nvSpPr>
        <p:spPr bwMode="auto">
          <a:xfrm>
            <a:off x="179388" y="39688"/>
            <a:ext cx="87137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en-US" sz="2800" b="1" i="1" dirty="0">
                <a:solidFill>
                  <a:srgbClr val="FFFF00"/>
                </a:solidFill>
              </a:rPr>
              <a:t>      </a:t>
            </a:r>
            <a:r>
              <a:rPr lang="en-US" sz="2800" b="1" i="1" dirty="0">
                <a:solidFill>
                  <a:srgbClr val="A11F0B"/>
                </a:solidFill>
              </a:rPr>
              <a:t>NICA</a:t>
            </a:r>
            <a:r>
              <a:rPr lang="en-US" sz="2800" b="1" i="1" dirty="0">
                <a:solidFill>
                  <a:srgbClr val="000090"/>
                </a:solidFill>
              </a:rPr>
              <a:t> (</a:t>
            </a:r>
            <a:r>
              <a:rPr lang="en-US" sz="2800" b="1" i="1" dirty="0" err="1">
                <a:solidFill>
                  <a:srgbClr val="A11F0B"/>
                </a:solidFill>
              </a:rPr>
              <a:t>N</a:t>
            </a:r>
            <a:r>
              <a:rPr lang="en-US" sz="2800" b="1" i="1" dirty="0" err="1">
                <a:solidFill>
                  <a:srgbClr val="000090"/>
                </a:solidFill>
              </a:rPr>
              <a:t>uclotron</a:t>
            </a:r>
            <a:r>
              <a:rPr lang="en-US" sz="2800" b="1" i="1" dirty="0">
                <a:solidFill>
                  <a:srgbClr val="000090"/>
                </a:solidFill>
              </a:rPr>
              <a:t> based </a:t>
            </a:r>
            <a:r>
              <a:rPr lang="en-US" sz="2800" b="1" i="1" dirty="0">
                <a:solidFill>
                  <a:srgbClr val="A11F0B"/>
                </a:solidFill>
              </a:rPr>
              <a:t>I</a:t>
            </a:r>
            <a:r>
              <a:rPr lang="en-US" sz="2800" b="1" i="1" dirty="0">
                <a:solidFill>
                  <a:srgbClr val="000090"/>
                </a:solidFill>
              </a:rPr>
              <a:t>on </a:t>
            </a:r>
            <a:r>
              <a:rPr lang="en-US" sz="2800" b="1" i="1" dirty="0" smtClean="0">
                <a:solidFill>
                  <a:srgbClr val="A11F0B"/>
                </a:solidFill>
              </a:rPr>
              <a:t>C</a:t>
            </a:r>
            <a:r>
              <a:rPr lang="en-US" sz="2800" b="1" i="1" dirty="0" smtClean="0">
                <a:solidFill>
                  <a:srgbClr val="000090"/>
                </a:solidFill>
              </a:rPr>
              <a:t>ollider </a:t>
            </a:r>
            <a:r>
              <a:rPr lang="en-US" sz="2800" b="1" i="1" dirty="0" err="1" smtClean="0">
                <a:solidFill>
                  <a:srgbClr val="000090"/>
                </a:solidFill>
              </a:rPr>
              <a:t>f</a:t>
            </a:r>
            <a:r>
              <a:rPr lang="en-US" sz="2800" b="1" i="1" dirty="0" err="1" smtClean="0">
                <a:solidFill>
                  <a:srgbClr val="A11F0B"/>
                </a:solidFill>
              </a:rPr>
              <a:t>A</a:t>
            </a:r>
            <a:r>
              <a:rPr lang="en-US" sz="2800" b="1" i="1" dirty="0" err="1" smtClean="0">
                <a:solidFill>
                  <a:srgbClr val="000090"/>
                </a:solidFill>
              </a:rPr>
              <a:t>cility</a:t>
            </a:r>
            <a:r>
              <a:rPr lang="en-US" sz="2800" b="1" i="1" dirty="0" smtClean="0">
                <a:solidFill>
                  <a:srgbClr val="000090"/>
                </a:solidFill>
              </a:rPr>
              <a:t>)</a:t>
            </a:r>
            <a:endParaRPr lang="en-US" sz="2800" b="1" i="1" dirty="0">
              <a:solidFill>
                <a:srgbClr val="000090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65473" y="599140"/>
            <a:ext cx="8775700" cy="3210860"/>
          </a:xfrm>
          <a:prstGeom prst="rect">
            <a:avLst/>
          </a:prstGeom>
          <a:solidFill>
            <a:srgbClr val="000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ct val="20000"/>
              </a:spcBef>
              <a:buClr>
                <a:srgbClr val="FDF520"/>
              </a:buClr>
            </a:pPr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Goals:    </a:t>
            </a:r>
            <a:r>
              <a:rPr lang="en-US" b="1" i="1" dirty="0" smtClean="0">
                <a:solidFill>
                  <a:schemeClr val="bg1"/>
                </a:solidFill>
                <a:latin typeface="Arial"/>
                <a:cs typeface="Arial"/>
              </a:rPr>
              <a:t>to obtain comprehensive information on</a:t>
            </a:r>
            <a:endParaRPr lang="ru-RU" altLang="ja-JP" b="1" i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pPr marL="0" eaLnBrk="1" hangingPunct="1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>
                <a:srgbClr val="FDF520"/>
              </a:buClr>
              <a:buFont typeface="Wingdings" charset="2"/>
              <a:buChar char="Ø"/>
            </a:pP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hot and dense baryonic matter</a:t>
            </a:r>
            <a:r>
              <a:rPr lang="ru-RU" dirty="0" smtClean="0">
                <a:solidFill>
                  <a:srgbClr val="FFFFFF"/>
                </a:solidFill>
                <a:latin typeface="Arial"/>
                <a:cs typeface="Arial"/>
              </a:rPr>
              <a:t>:</a:t>
            </a:r>
          </a:p>
          <a:p>
            <a:pPr marL="0" indent="0" eaLnBrk="1" hangingPunct="1">
              <a:lnSpc>
                <a:spcPct val="60000"/>
              </a:lnSpc>
              <a:spcBef>
                <a:spcPct val="20000"/>
              </a:spcBef>
              <a:spcAft>
                <a:spcPts val="600"/>
              </a:spcAft>
              <a:buClr>
                <a:srgbClr val="FDF520"/>
              </a:buClr>
            </a:pPr>
            <a:r>
              <a:rPr lang="ru-RU" dirty="0" smtClean="0">
                <a:solidFill>
                  <a:srgbClr val="FFFFFF"/>
                </a:solidFill>
                <a:latin typeface="Arial"/>
                <a:cs typeface="Arial"/>
              </a:rPr>
              <a:t> 	-  </a:t>
            </a:r>
            <a:r>
              <a:rPr lang="en-US" i="1" dirty="0" smtClean="0">
                <a:solidFill>
                  <a:srgbClr val="FFFFFF"/>
                </a:solidFill>
                <a:latin typeface="Arial"/>
                <a:cs typeface="Arial"/>
              </a:rPr>
              <a:t>whether there is a phase transition ?</a:t>
            </a:r>
          </a:p>
          <a:p>
            <a:pPr marL="0" indent="0" eaLnBrk="1" hangingPunct="1">
              <a:lnSpc>
                <a:spcPct val="60000"/>
              </a:lnSpc>
              <a:spcBef>
                <a:spcPct val="20000"/>
              </a:spcBef>
              <a:spcAft>
                <a:spcPts val="600"/>
              </a:spcAft>
              <a:buClr>
                <a:srgbClr val="FDF520"/>
              </a:buClr>
            </a:pPr>
            <a:r>
              <a:rPr lang="en-US" i="1" dirty="0" smtClean="0">
                <a:solidFill>
                  <a:srgbClr val="FFFFFF"/>
                </a:solidFill>
                <a:latin typeface="Arial"/>
                <a:cs typeface="Arial"/>
              </a:rPr>
              <a:t>	-  is it a </a:t>
            </a:r>
            <a:r>
              <a:rPr lang="en-US" i="1" dirty="0">
                <a:solidFill>
                  <a:srgbClr val="FFFFFF"/>
                </a:solidFill>
                <a:latin typeface="Arial"/>
                <a:cs typeface="Arial"/>
              </a:rPr>
              <a:t>first-order phase transition </a:t>
            </a:r>
            <a:r>
              <a:rPr lang="en-US" i="1" dirty="0" smtClean="0">
                <a:solidFill>
                  <a:srgbClr val="FFFFFF"/>
                </a:solidFill>
                <a:latin typeface="Arial"/>
                <a:cs typeface="Arial"/>
              </a:rPr>
              <a:t>?</a:t>
            </a:r>
          </a:p>
          <a:p>
            <a:pPr marL="0" indent="0" eaLnBrk="1" hangingPunct="1">
              <a:lnSpc>
                <a:spcPct val="60000"/>
              </a:lnSpc>
              <a:spcBef>
                <a:spcPct val="20000"/>
              </a:spcBef>
              <a:spcAft>
                <a:spcPts val="600"/>
              </a:spcAft>
              <a:buClr>
                <a:srgbClr val="FDF520"/>
              </a:buClr>
            </a:pPr>
            <a:r>
              <a:rPr lang="ru-RU" i="1" dirty="0" smtClean="0">
                <a:solidFill>
                  <a:srgbClr val="FFFFFF"/>
                </a:solidFill>
                <a:latin typeface="Arial"/>
                <a:cs typeface="Arial"/>
              </a:rPr>
              <a:t> 	-  </a:t>
            </a:r>
            <a:r>
              <a:rPr lang="en-US" i="1" dirty="0" smtClean="0">
                <a:solidFill>
                  <a:srgbClr val="FFFFFF"/>
                </a:solidFill>
                <a:latin typeface="Arial"/>
                <a:cs typeface="Arial"/>
              </a:rPr>
              <a:t>whether there is a critical end-point</a:t>
            </a:r>
            <a:r>
              <a:rPr lang="ru-RU" i="1" dirty="0" smtClean="0">
                <a:solidFill>
                  <a:srgbClr val="FFFFFF"/>
                </a:solidFill>
                <a:latin typeface="Arial"/>
                <a:cs typeface="Arial"/>
              </a:rPr>
              <a:t>? 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rgbClr val="FDF520"/>
              </a:buClr>
              <a:buFont typeface="Wingdings" charset="2"/>
              <a:buChar char="Ø"/>
            </a:pPr>
            <a:r>
              <a:rPr lang="ru-RU" dirty="0" smtClean="0">
                <a:solidFill>
                  <a:srgbClr val="FFFF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Arial"/>
                <a:cs typeface="Arial"/>
              </a:rPr>
              <a:t>nucleon spin structure</a:t>
            </a:r>
            <a:r>
              <a:rPr lang="ru-RU" dirty="0" smtClean="0">
                <a:solidFill>
                  <a:srgbClr val="FFFF00"/>
                </a:solidFill>
                <a:latin typeface="Arial"/>
                <a:cs typeface="Arial"/>
              </a:rPr>
              <a:t>:</a:t>
            </a:r>
          </a:p>
          <a:p>
            <a:pPr marL="0" indent="0" eaLnBrk="1" hangingPunct="1">
              <a:lnSpc>
                <a:spcPct val="60000"/>
              </a:lnSpc>
              <a:spcBef>
                <a:spcPct val="20000"/>
              </a:spcBef>
              <a:spcAft>
                <a:spcPts val="600"/>
              </a:spcAft>
              <a:buClr>
                <a:srgbClr val="FDF520"/>
              </a:buClr>
            </a:pPr>
            <a:r>
              <a:rPr lang="ru-RU" i="1" dirty="0" smtClean="0">
                <a:solidFill>
                  <a:srgbClr val="FFFF00"/>
                </a:solidFill>
                <a:latin typeface="Arial"/>
                <a:cs typeface="Arial"/>
              </a:rPr>
              <a:t>	- </a:t>
            </a:r>
            <a:r>
              <a:rPr lang="en-US" i="1" dirty="0" smtClean="0">
                <a:solidFill>
                  <a:srgbClr val="FFFF00"/>
                </a:solidFill>
                <a:latin typeface="Arial"/>
                <a:cs typeface="Arial"/>
              </a:rPr>
              <a:t>how the spin of proton / neutron is composed?</a:t>
            </a:r>
            <a:r>
              <a:rPr lang="ru-RU" i="1" dirty="0" smtClean="0">
                <a:solidFill>
                  <a:srgbClr val="FFFF0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79292" y="3899273"/>
            <a:ext cx="8740590" cy="2793627"/>
          </a:xfrm>
          <a:prstGeom prst="rect">
            <a:avLst/>
          </a:prstGeom>
          <a:solidFill>
            <a:srgbClr val="A0FFF6"/>
          </a:solidFill>
          <a:ln>
            <a:noFill/>
          </a:ln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0090"/>
              </a:buClr>
              <a:buFont typeface="Wingdings" charset="2"/>
              <a:buChar char="u"/>
              <a:defRPr/>
            </a:pPr>
            <a:r>
              <a:rPr lang="en-US" sz="2000" i="1" dirty="0" smtClean="0">
                <a:solidFill>
                  <a:srgbClr val="000090"/>
                </a:solidFill>
              </a:rPr>
              <a:t>Essential upgrade of existing accelerator complex 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000090"/>
              </a:buClr>
              <a:buFont typeface="Wingdings" charset="2"/>
              <a:buChar char="u"/>
              <a:defRPr/>
            </a:pPr>
            <a:r>
              <a:rPr lang="en-US" sz="2000" i="1" dirty="0" smtClean="0">
                <a:solidFill>
                  <a:srgbClr val="000090"/>
                </a:solidFill>
              </a:rPr>
              <a:t>Construction of </a:t>
            </a:r>
            <a:r>
              <a:rPr lang="en-US" sz="2000" b="1" i="1" dirty="0" smtClean="0">
                <a:solidFill>
                  <a:srgbClr val="000090"/>
                </a:solidFill>
              </a:rPr>
              <a:t>Collider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  <a:r>
              <a:rPr lang="ru-RU" sz="2000" i="1" dirty="0" smtClean="0">
                <a:solidFill>
                  <a:srgbClr val="000090"/>
                </a:solidFill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</a:rPr>
              <a:t>to provide collisions of</a:t>
            </a:r>
            <a:r>
              <a:rPr lang="ru-RU" sz="2000" i="1" dirty="0" smtClean="0">
                <a:solidFill>
                  <a:srgbClr val="000090"/>
                </a:solidFill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</a:p>
          <a:p>
            <a:pPr marL="722313" lvl="1" indent="-265113" eaLnBrk="1" hangingPunct="1">
              <a:lnSpc>
                <a:spcPct val="110000"/>
              </a:lnSpc>
              <a:spcBef>
                <a:spcPct val="20000"/>
              </a:spcBef>
              <a:buClr>
                <a:srgbClr val="000090"/>
              </a:buClr>
              <a:buFontTx/>
              <a:buChar char="-"/>
              <a:defRPr/>
            </a:pPr>
            <a:r>
              <a:rPr lang="en-US" sz="2000" i="1" dirty="0">
                <a:solidFill>
                  <a:srgbClr val="000090"/>
                </a:solidFill>
              </a:rPr>
              <a:t>i</a:t>
            </a:r>
            <a:r>
              <a:rPr lang="en-US" sz="2000" i="1" dirty="0" smtClean="0">
                <a:solidFill>
                  <a:srgbClr val="000090"/>
                </a:solidFill>
              </a:rPr>
              <a:t>on species from </a:t>
            </a:r>
            <a:r>
              <a:rPr lang="en-US" sz="2000" b="1" i="1" dirty="0" smtClean="0">
                <a:solidFill>
                  <a:srgbClr val="000090"/>
                </a:solidFill>
              </a:rPr>
              <a:t>p</a:t>
            </a:r>
            <a:r>
              <a:rPr lang="en-US" sz="2000" i="1" dirty="0" smtClean="0">
                <a:solidFill>
                  <a:srgbClr val="000090"/>
                </a:solidFill>
              </a:rPr>
              <a:t> to</a:t>
            </a:r>
            <a:r>
              <a:rPr lang="ru-RU" sz="2000" i="1" dirty="0" smtClean="0">
                <a:solidFill>
                  <a:srgbClr val="000090"/>
                </a:solidFill>
              </a:rPr>
              <a:t> </a:t>
            </a:r>
            <a:r>
              <a:rPr lang="en-US" sz="2000" b="1" i="1" dirty="0" smtClean="0">
                <a:solidFill>
                  <a:srgbClr val="000090"/>
                </a:solidFill>
              </a:rPr>
              <a:t>Au</a:t>
            </a:r>
            <a:r>
              <a:rPr lang="en-US" sz="2000" b="1" i="1" dirty="0">
                <a:solidFill>
                  <a:srgbClr val="000090"/>
                </a:solidFill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</a:rPr>
              <a:t>at energy range </a:t>
            </a:r>
            <a:r>
              <a:rPr lang="ru-RU" sz="2000" i="1" dirty="0" smtClean="0">
                <a:solidFill>
                  <a:srgbClr val="000090"/>
                </a:solidFill>
              </a:rPr>
              <a:t>√</a:t>
            </a:r>
            <a:r>
              <a:rPr lang="en-US" sz="2000" i="1" dirty="0">
                <a:solidFill>
                  <a:srgbClr val="000090"/>
                </a:solidFill>
              </a:rPr>
              <a:t>S</a:t>
            </a:r>
            <a:r>
              <a:rPr lang="en-US" sz="2000" i="1" baseline="-25000" dirty="0">
                <a:solidFill>
                  <a:srgbClr val="000090"/>
                </a:solidFill>
              </a:rPr>
              <a:t>NN</a:t>
            </a:r>
            <a:r>
              <a:rPr lang="en-US" sz="2000" i="1" dirty="0">
                <a:solidFill>
                  <a:srgbClr val="000090"/>
                </a:solidFill>
              </a:rPr>
              <a:t>= </a:t>
            </a:r>
            <a:r>
              <a:rPr lang="en-US" sz="2000" b="1" i="1" dirty="0" smtClean="0">
                <a:solidFill>
                  <a:srgbClr val="FF0000"/>
                </a:solidFill>
              </a:rPr>
              <a:t>4</a:t>
            </a:r>
            <a:r>
              <a:rPr lang="en-US" sz="2000" i="1" dirty="0" smtClean="0">
                <a:solidFill>
                  <a:srgbClr val="000090"/>
                </a:solidFill>
              </a:rPr>
              <a:t> - </a:t>
            </a:r>
            <a:r>
              <a:rPr lang="en-US" sz="2000" b="1" i="1" dirty="0" smtClean="0">
                <a:solidFill>
                  <a:srgbClr val="FF0006"/>
                </a:solidFill>
              </a:rPr>
              <a:t>11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  <a:r>
              <a:rPr lang="en-US" sz="2000" i="1" dirty="0" err="1">
                <a:solidFill>
                  <a:srgbClr val="000090"/>
                </a:solidFill>
              </a:rPr>
              <a:t>GeV</a:t>
            </a:r>
            <a:r>
              <a:rPr lang="ru-RU" sz="2000" i="1" dirty="0">
                <a:solidFill>
                  <a:srgbClr val="000090"/>
                </a:solidFill>
              </a:rPr>
              <a:t> </a:t>
            </a:r>
            <a:endParaRPr lang="en-US" sz="2000" i="1" dirty="0" smtClean="0">
              <a:solidFill>
                <a:srgbClr val="000090"/>
              </a:solidFill>
            </a:endParaRPr>
          </a:p>
          <a:p>
            <a:pPr marL="722313" lvl="1" indent="-265113" eaLnBrk="1" hangingPunct="1">
              <a:lnSpc>
                <a:spcPct val="110000"/>
              </a:lnSpc>
              <a:spcBef>
                <a:spcPct val="20000"/>
              </a:spcBef>
              <a:buClr>
                <a:srgbClr val="000090"/>
              </a:buClr>
              <a:buFontTx/>
              <a:buChar char="-"/>
              <a:defRPr/>
            </a:pPr>
            <a:r>
              <a:rPr lang="en-US" sz="2000" i="1" dirty="0" smtClean="0">
                <a:solidFill>
                  <a:srgbClr val="000090"/>
                </a:solidFill>
              </a:rPr>
              <a:t>polarized </a:t>
            </a:r>
            <a:r>
              <a:rPr lang="ru-RU" sz="2000" i="1" dirty="0" smtClean="0">
                <a:solidFill>
                  <a:srgbClr val="000090"/>
                </a:solidFill>
              </a:rPr>
              <a:t> </a:t>
            </a:r>
            <a:r>
              <a:rPr lang="en-US" sz="2000" b="1" i="1" dirty="0" smtClean="0">
                <a:solidFill>
                  <a:srgbClr val="000090"/>
                </a:solidFill>
              </a:rPr>
              <a:t>p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  <a:r>
              <a:rPr lang="ru-RU" sz="2000" i="1" dirty="0" smtClean="0">
                <a:solidFill>
                  <a:srgbClr val="000090"/>
                </a:solidFill>
              </a:rPr>
              <a:t> </a:t>
            </a:r>
            <a:r>
              <a:rPr lang="ru-RU" sz="2000" i="1" dirty="0">
                <a:solidFill>
                  <a:srgbClr val="000090"/>
                </a:solidFill>
              </a:rPr>
              <a:t>и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  <a:r>
              <a:rPr lang="ru-RU" sz="2000" i="1" dirty="0" smtClean="0">
                <a:solidFill>
                  <a:srgbClr val="000090"/>
                </a:solidFill>
              </a:rPr>
              <a:t> </a:t>
            </a:r>
            <a:r>
              <a:rPr lang="en-US" sz="2000" b="1" i="1" dirty="0" smtClean="0">
                <a:solidFill>
                  <a:srgbClr val="000090"/>
                </a:solidFill>
              </a:rPr>
              <a:t>d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  <a:r>
              <a:rPr lang="ru-RU" sz="2000" i="1" dirty="0" smtClean="0">
                <a:solidFill>
                  <a:srgbClr val="000090"/>
                </a:solidFill>
              </a:rPr>
              <a:t>  </a:t>
            </a:r>
            <a:r>
              <a:rPr lang="en-US" sz="2000" i="1" dirty="0" smtClean="0">
                <a:solidFill>
                  <a:srgbClr val="000090"/>
                </a:solidFill>
              </a:rPr>
              <a:t>up to energy </a:t>
            </a:r>
            <a:r>
              <a:rPr lang="ru-RU" sz="2000" i="1" dirty="0" smtClean="0">
                <a:solidFill>
                  <a:srgbClr val="000090"/>
                </a:solidFill>
              </a:rPr>
              <a:t>√</a:t>
            </a:r>
            <a:r>
              <a:rPr lang="en-US" sz="2000" i="1" dirty="0" smtClean="0">
                <a:solidFill>
                  <a:srgbClr val="000090"/>
                </a:solidFill>
              </a:rPr>
              <a:t>S =</a:t>
            </a:r>
            <a:r>
              <a:rPr lang="en-US" sz="2000" b="1" i="1" dirty="0" smtClean="0">
                <a:solidFill>
                  <a:srgbClr val="FF0006"/>
                </a:solidFill>
              </a:rPr>
              <a:t>27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  <a:r>
              <a:rPr lang="en-US" sz="2000" i="1" dirty="0" err="1" smtClean="0">
                <a:solidFill>
                  <a:srgbClr val="000090"/>
                </a:solidFill>
              </a:rPr>
              <a:t>GeV</a:t>
            </a:r>
            <a:r>
              <a:rPr lang="ru-RU" sz="2000" i="1" dirty="0" smtClean="0">
                <a:solidFill>
                  <a:srgbClr val="000090"/>
                </a:solidFill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</a:rPr>
              <a:t>(p)</a:t>
            </a:r>
            <a:r>
              <a:rPr lang="ru-RU" sz="2000" i="1" dirty="0" smtClean="0">
                <a:solidFill>
                  <a:srgbClr val="000090"/>
                </a:solidFill>
              </a:rPr>
              <a:t> 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Clr>
                <a:srgbClr val="000090"/>
              </a:buClr>
              <a:buFont typeface="Wingdings" charset="2"/>
              <a:buChar char="u"/>
              <a:defRPr/>
            </a:pPr>
            <a:r>
              <a:rPr lang="en-US" sz="2000" i="1" dirty="0" smtClean="0">
                <a:solidFill>
                  <a:srgbClr val="000090"/>
                </a:solidFill>
              </a:rPr>
              <a:t>Construction of </a:t>
            </a:r>
            <a:r>
              <a:rPr lang="en-US" sz="2000" b="1" i="1" dirty="0" smtClean="0">
                <a:solidFill>
                  <a:srgbClr val="000090"/>
                </a:solidFill>
              </a:rPr>
              <a:t>3</a:t>
            </a:r>
            <a:r>
              <a:rPr lang="en-US" sz="2000" i="1" dirty="0" smtClean="0">
                <a:solidFill>
                  <a:srgbClr val="000090"/>
                </a:solidFill>
              </a:rPr>
              <a:t> detectors: </a:t>
            </a:r>
            <a:r>
              <a:rPr lang="en-US" sz="2000" b="1" i="1" dirty="0" smtClean="0">
                <a:solidFill>
                  <a:srgbClr val="FF0000"/>
                </a:solidFill>
              </a:rPr>
              <a:t>B</a:t>
            </a:r>
            <a:r>
              <a:rPr lang="en-US" sz="2000" b="1" i="1" dirty="0" smtClean="0">
                <a:solidFill>
                  <a:srgbClr val="000090"/>
                </a:solidFill>
              </a:rPr>
              <a:t>aryonic </a:t>
            </a:r>
            <a:r>
              <a:rPr lang="en-US" sz="2000" b="1" i="1" dirty="0" smtClean="0">
                <a:solidFill>
                  <a:srgbClr val="FF0000"/>
                </a:solidFill>
              </a:rPr>
              <a:t>M</a:t>
            </a:r>
            <a:r>
              <a:rPr lang="en-US" sz="2000" b="1" i="1" dirty="0" smtClean="0">
                <a:solidFill>
                  <a:srgbClr val="000090"/>
                </a:solidFill>
              </a:rPr>
              <a:t>atter @ </a:t>
            </a:r>
            <a:r>
              <a:rPr lang="en-US" sz="2000" b="1" i="1" dirty="0" err="1" smtClean="0">
                <a:solidFill>
                  <a:srgbClr val="FF0000"/>
                </a:solidFill>
              </a:rPr>
              <a:t>N</a:t>
            </a:r>
            <a:r>
              <a:rPr lang="en-US" sz="2000" b="1" i="1" dirty="0" err="1" smtClean="0">
                <a:solidFill>
                  <a:srgbClr val="000090"/>
                </a:solidFill>
              </a:rPr>
              <a:t>uclotron</a:t>
            </a:r>
            <a:r>
              <a:rPr lang="en-US" sz="2000" b="1" i="1" dirty="0" smtClean="0">
                <a:solidFill>
                  <a:srgbClr val="000090"/>
                </a:solidFill>
              </a:rPr>
              <a:t> (</a:t>
            </a:r>
            <a:r>
              <a:rPr lang="en-US" sz="2000" b="1" i="1" dirty="0" smtClean="0">
                <a:solidFill>
                  <a:srgbClr val="FF0000"/>
                </a:solidFill>
              </a:rPr>
              <a:t>BM@N</a:t>
            </a:r>
            <a:r>
              <a:rPr lang="en-US" sz="2000" b="1" i="1" dirty="0" smtClean="0">
                <a:solidFill>
                  <a:srgbClr val="000090"/>
                </a:solidFill>
              </a:rPr>
              <a:t>)</a:t>
            </a:r>
            <a:r>
              <a:rPr lang="en-US" sz="2000" i="1" dirty="0" smtClean="0">
                <a:solidFill>
                  <a:srgbClr val="000090"/>
                </a:solidFill>
              </a:rPr>
              <a:t>, </a:t>
            </a:r>
            <a:r>
              <a:rPr lang="en-US" sz="2000" b="1" i="1" dirty="0" smtClean="0">
                <a:solidFill>
                  <a:srgbClr val="FF0000"/>
                </a:solidFill>
              </a:rPr>
              <a:t>M</a:t>
            </a:r>
            <a:r>
              <a:rPr lang="en-US" sz="2000" b="1" i="1" dirty="0" smtClean="0">
                <a:solidFill>
                  <a:srgbClr val="000090"/>
                </a:solidFill>
              </a:rPr>
              <a:t>ulti </a:t>
            </a:r>
            <a:r>
              <a:rPr lang="en-US" sz="2000" b="1" i="1" dirty="0" smtClean="0">
                <a:solidFill>
                  <a:srgbClr val="FF0000"/>
                </a:solidFill>
              </a:rPr>
              <a:t>P</a:t>
            </a:r>
            <a:r>
              <a:rPr lang="en-US" sz="2000" b="1" i="1" dirty="0" smtClean="0">
                <a:solidFill>
                  <a:srgbClr val="000090"/>
                </a:solidFill>
              </a:rPr>
              <a:t>urpose </a:t>
            </a:r>
            <a:r>
              <a:rPr lang="en-US" sz="2000" b="1" i="1" dirty="0" smtClean="0">
                <a:solidFill>
                  <a:srgbClr val="FF0000"/>
                </a:solidFill>
              </a:rPr>
              <a:t>D</a:t>
            </a:r>
            <a:r>
              <a:rPr lang="en-US" sz="2000" b="1" i="1" dirty="0" smtClean="0">
                <a:solidFill>
                  <a:srgbClr val="000090"/>
                </a:solidFill>
              </a:rPr>
              <a:t>etector (</a:t>
            </a:r>
            <a:r>
              <a:rPr lang="en-US" sz="2000" b="1" i="1" dirty="0" smtClean="0">
                <a:solidFill>
                  <a:srgbClr val="FF0000"/>
                </a:solidFill>
              </a:rPr>
              <a:t>MPD</a:t>
            </a:r>
            <a:r>
              <a:rPr lang="en-US" sz="2000" b="1" i="1" dirty="0" smtClean="0">
                <a:solidFill>
                  <a:srgbClr val="000090"/>
                </a:solidFill>
              </a:rPr>
              <a:t>) </a:t>
            </a:r>
            <a:r>
              <a:rPr lang="en-US" sz="2000" i="1" dirty="0" smtClean="0">
                <a:solidFill>
                  <a:srgbClr val="000090"/>
                </a:solidFill>
              </a:rPr>
              <a:t>and</a:t>
            </a:r>
            <a:r>
              <a:rPr lang="en-US" sz="2000" b="1" i="1" dirty="0" smtClean="0">
                <a:solidFill>
                  <a:srgbClr val="000090"/>
                </a:solidFill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S</a:t>
            </a:r>
            <a:r>
              <a:rPr lang="en-US" sz="2000" b="1" i="1" dirty="0" smtClean="0">
                <a:solidFill>
                  <a:srgbClr val="000090"/>
                </a:solidFill>
              </a:rPr>
              <a:t>pin </a:t>
            </a:r>
            <a:r>
              <a:rPr lang="en-US" sz="2000" b="1" i="1" dirty="0" smtClean="0">
                <a:solidFill>
                  <a:srgbClr val="FF0000"/>
                </a:solidFill>
              </a:rPr>
              <a:t>P</a:t>
            </a:r>
            <a:r>
              <a:rPr lang="en-US" sz="2000" b="1" i="1" dirty="0" smtClean="0">
                <a:solidFill>
                  <a:srgbClr val="000090"/>
                </a:solidFill>
              </a:rPr>
              <a:t>hysics </a:t>
            </a:r>
            <a:r>
              <a:rPr lang="en-US" sz="2000" b="1" i="1" dirty="0" smtClean="0">
                <a:solidFill>
                  <a:srgbClr val="FF0000"/>
                </a:solidFill>
              </a:rPr>
              <a:t>D</a:t>
            </a:r>
            <a:r>
              <a:rPr lang="en-US" sz="2000" b="1" i="1" dirty="0" smtClean="0">
                <a:solidFill>
                  <a:srgbClr val="000090"/>
                </a:solidFill>
              </a:rPr>
              <a:t>etector (</a:t>
            </a:r>
            <a:r>
              <a:rPr lang="en-US" sz="2000" b="1" i="1" dirty="0" smtClean="0">
                <a:solidFill>
                  <a:srgbClr val="FF0000"/>
                </a:solidFill>
              </a:rPr>
              <a:t>SPD</a:t>
            </a:r>
            <a:r>
              <a:rPr lang="en-US" sz="2000" b="1" i="1" dirty="0" smtClean="0">
                <a:solidFill>
                  <a:srgbClr val="000090"/>
                </a:solidFill>
              </a:rPr>
              <a:t>)</a:t>
            </a:r>
            <a:endParaRPr lang="en-US" sz="2000" i="1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4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3" name="Group 63"/>
          <p:cNvGrpSpPr>
            <a:grpSpLocks/>
          </p:cNvGrpSpPr>
          <p:nvPr/>
        </p:nvGrpSpPr>
        <p:grpSpPr bwMode="auto">
          <a:xfrm>
            <a:off x="8516938" y="-333375"/>
            <a:ext cx="123825" cy="1487488"/>
            <a:chOff x="3189" y="1642"/>
            <a:chExt cx="78" cy="937"/>
          </a:xfrm>
        </p:grpSpPr>
        <p:sp>
          <p:nvSpPr>
            <p:cNvPr id="161847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8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1795" name="Group 63"/>
          <p:cNvGrpSpPr>
            <a:grpSpLocks/>
          </p:cNvGrpSpPr>
          <p:nvPr/>
        </p:nvGrpSpPr>
        <p:grpSpPr bwMode="auto">
          <a:xfrm>
            <a:off x="2581275" y="-203200"/>
            <a:ext cx="123825" cy="1487488"/>
            <a:chOff x="3189" y="1642"/>
            <a:chExt cx="78" cy="937"/>
          </a:xfrm>
        </p:grpSpPr>
        <p:sp>
          <p:nvSpPr>
            <p:cNvPr id="161845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6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1796" name="Group 2"/>
          <p:cNvGrpSpPr>
            <a:grpSpLocks/>
          </p:cNvGrpSpPr>
          <p:nvPr/>
        </p:nvGrpSpPr>
        <p:grpSpPr bwMode="auto">
          <a:xfrm>
            <a:off x="708025" y="3641725"/>
            <a:ext cx="2884488" cy="2405063"/>
            <a:chOff x="381" y="1900"/>
            <a:chExt cx="1817" cy="1515"/>
          </a:xfrm>
        </p:grpSpPr>
        <p:sp>
          <p:nvSpPr>
            <p:cNvPr id="161843" name="Oval 62"/>
            <p:cNvSpPr>
              <a:spLocks noChangeArrowheads="1"/>
            </p:cNvSpPr>
            <p:nvPr/>
          </p:nvSpPr>
          <p:spPr bwMode="auto">
            <a:xfrm>
              <a:off x="465" y="1900"/>
              <a:ext cx="1672" cy="151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9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 baseline="30000"/>
            </a:p>
          </p:txBody>
        </p:sp>
        <p:sp>
          <p:nvSpPr>
            <p:cNvPr id="161844" name="Text Box 63"/>
            <p:cNvSpPr txBox="1">
              <a:spLocks noChangeArrowheads="1"/>
            </p:cNvSpPr>
            <p:nvPr/>
          </p:nvSpPr>
          <p:spPr bwMode="auto">
            <a:xfrm>
              <a:off x="381" y="2181"/>
              <a:ext cx="1817" cy="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u="sng" dirty="0" err="1">
                  <a:solidFill>
                    <a:srgbClr val="000090"/>
                  </a:solidFill>
                  <a:latin typeface="Bookman Old Style" charset="0"/>
                </a:rPr>
                <a:t>Nuclotron</a:t>
              </a:r>
              <a:r>
                <a:rPr lang="en-US" sz="1600" b="1" u="sng" dirty="0">
                  <a:solidFill>
                    <a:srgbClr val="000090"/>
                  </a:solidFill>
                  <a:latin typeface="Bookman Old Style" charset="0"/>
                </a:rPr>
                <a:t> (45 Tm)</a:t>
              </a:r>
            </a:p>
            <a:p>
              <a:pPr algn="ctr" eaLnBrk="1" hangingPunct="1"/>
              <a:endParaRPr lang="en-US" sz="1600" i="1" dirty="0">
                <a:solidFill>
                  <a:srgbClr val="000090"/>
                </a:solidFill>
                <a:latin typeface="Bookman Old Style" charset="0"/>
              </a:endParaRP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injection  bunch 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  <a:sym typeface="Symbol" charset="0"/>
                </a:rPr>
                <a:t>~ 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  <a:sym typeface="Apple Chancery" charset="0"/>
                </a:rPr>
                <a:t>2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×10</a:t>
              </a:r>
              <a:r>
                <a:rPr lang="en-US" sz="1600" i="1" baseline="30000" dirty="0">
                  <a:solidFill>
                    <a:srgbClr val="000090"/>
                  </a:solidFill>
                  <a:latin typeface="Bookman Old Style" charset="0"/>
                </a:rPr>
                <a:t>9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 ions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acceleration up to </a:t>
              </a:r>
            </a:p>
            <a:p>
              <a:pPr algn="ctr" eaLnBrk="1" hangingPunct="1"/>
              <a:r>
                <a:rPr lang="en-US" sz="1600" b="1" i="1" dirty="0">
                  <a:solidFill>
                    <a:srgbClr val="000090"/>
                  </a:solidFill>
                  <a:latin typeface="Bookman Old Style" charset="0"/>
                </a:rPr>
                <a:t>1 - 4.5 </a:t>
              </a:r>
              <a:r>
                <a:rPr lang="en-US" sz="1600" b="1" i="1" dirty="0" err="1">
                  <a:solidFill>
                    <a:srgbClr val="000090"/>
                  </a:solidFill>
                  <a:latin typeface="Bookman Old Style" charset="0"/>
                </a:rPr>
                <a:t>GeV</a:t>
              </a:r>
              <a:r>
                <a:rPr lang="en-US" sz="1600" b="1" i="1" dirty="0">
                  <a:solidFill>
                    <a:srgbClr val="000090"/>
                  </a:solidFill>
                  <a:latin typeface="Bookman Old Style" charset="0"/>
                </a:rPr>
                <a:t>/u</a:t>
              </a:r>
              <a:endParaRPr lang="ru-RU" sz="1600" b="1" i="1" dirty="0">
                <a:solidFill>
                  <a:srgbClr val="000090"/>
                </a:solidFill>
                <a:latin typeface="Bookman Old Style" charset="0"/>
              </a:endParaRPr>
            </a:p>
          </p:txBody>
        </p:sp>
      </p:grpSp>
      <p:grpSp>
        <p:nvGrpSpPr>
          <p:cNvPr id="161797" name="Group 5"/>
          <p:cNvGrpSpPr>
            <a:grpSpLocks/>
          </p:cNvGrpSpPr>
          <p:nvPr/>
        </p:nvGrpSpPr>
        <p:grpSpPr bwMode="auto">
          <a:xfrm>
            <a:off x="4310063" y="1077913"/>
            <a:ext cx="4579937" cy="622300"/>
            <a:chOff x="2624" y="685"/>
            <a:chExt cx="2870" cy="392"/>
          </a:xfrm>
        </p:grpSpPr>
        <p:sp>
          <p:nvSpPr>
            <p:cNvPr id="161839" name="Text Box 65"/>
            <p:cNvSpPr txBox="1">
              <a:spLocks noChangeArrowheads="1"/>
            </p:cNvSpPr>
            <p:nvPr/>
          </p:nvSpPr>
          <p:spPr bwMode="auto">
            <a:xfrm>
              <a:off x="3047" y="772"/>
              <a:ext cx="1565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Linac LU</a:t>
              </a:r>
              <a:r>
                <a:rPr lang="ru-RU" sz="1600" b="1">
                  <a:solidFill>
                    <a:srgbClr val="000090"/>
                  </a:solidFill>
                  <a:latin typeface="Bookman Old Style" charset="0"/>
                </a:rPr>
                <a:t>-20</a:t>
              </a:r>
            </a:p>
          </p:txBody>
        </p:sp>
        <p:sp>
          <p:nvSpPr>
            <p:cNvPr id="161840" name="Text Box 65"/>
            <p:cNvSpPr txBox="1">
              <a:spLocks noChangeArrowheads="1"/>
            </p:cNvSpPr>
            <p:nvPr/>
          </p:nvSpPr>
          <p:spPr bwMode="auto">
            <a:xfrm>
              <a:off x="4768" y="685"/>
              <a:ext cx="726" cy="3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Ion sources</a:t>
              </a:r>
              <a:endParaRPr lang="ru-RU" sz="1600" b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41" name="Line 95"/>
            <p:cNvSpPr>
              <a:spLocks noChangeShapeType="1"/>
            </p:cNvSpPr>
            <p:nvPr/>
          </p:nvSpPr>
          <p:spPr bwMode="auto">
            <a:xfrm flipH="1" flipV="1">
              <a:off x="4625" y="894"/>
              <a:ext cx="115" cy="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2" name="Line 9"/>
            <p:cNvSpPr>
              <a:spLocks noChangeShapeType="1"/>
            </p:cNvSpPr>
            <p:nvPr/>
          </p:nvSpPr>
          <p:spPr bwMode="auto">
            <a:xfrm flipH="1">
              <a:off x="2624" y="896"/>
              <a:ext cx="416" cy="0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" name="Group 10"/>
          <p:cNvGrpSpPr>
            <a:grpSpLocks/>
          </p:cNvGrpSpPr>
          <p:nvPr/>
        </p:nvGrpSpPr>
        <p:grpSpPr bwMode="auto">
          <a:xfrm>
            <a:off x="3490913" y="1884363"/>
            <a:ext cx="5311775" cy="2852737"/>
            <a:chOff x="2118" y="1193"/>
            <a:chExt cx="3346" cy="1797"/>
          </a:xfrm>
          <a:solidFill>
            <a:schemeClr val="bg1"/>
          </a:solidFill>
        </p:grpSpPr>
        <p:sp>
          <p:nvSpPr>
            <p:cNvPr id="101" name="Text Box 64"/>
            <p:cNvSpPr txBox="1">
              <a:spLocks noChangeArrowheads="1"/>
            </p:cNvSpPr>
            <p:nvPr/>
          </p:nvSpPr>
          <p:spPr bwMode="auto">
            <a:xfrm>
              <a:off x="3159" y="1193"/>
              <a:ext cx="2305" cy="948"/>
            </a:xfrm>
            <a:prstGeom prst="rect">
              <a:avLst/>
            </a:prstGeom>
            <a:grpFill/>
            <a:ln w="38100">
              <a:solidFill>
                <a:srgbClr val="000066"/>
              </a:solidFill>
              <a:prstDash val="sysDot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b="1" u="sng" dirty="0" smtClean="0">
                <a:solidFill>
                  <a:srgbClr val="FF0000"/>
                </a:solidFill>
              </a:endParaRPr>
            </a:p>
            <a:p>
              <a:pPr algn="ctr" eaLnBrk="1" hangingPunct="1">
                <a:defRPr/>
              </a:pPr>
              <a:endParaRPr lang="en-US" b="1" u="sng" dirty="0" smtClean="0">
                <a:solidFill>
                  <a:srgbClr val="000090"/>
                </a:solidFill>
              </a:endParaRPr>
            </a:p>
            <a:p>
              <a:pPr algn="ctr" eaLnBrk="1" hangingPunct="1">
                <a:defRPr/>
              </a:pPr>
              <a:r>
                <a:rPr lang="en-US" b="1" u="sng" dirty="0" smtClean="0">
                  <a:solidFill>
                    <a:srgbClr val="000090"/>
                  </a:solidFill>
                </a:rPr>
                <a:t>Fixed Target Area</a:t>
              </a:r>
              <a:endParaRPr lang="ru-RU" sz="1600" b="1" dirty="0" smtClean="0">
                <a:solidFill>
                  <a:srgbClr val="000090"/>
                </a:solidFill>
              </a:endParaRPr>
            </a:p>
          </p:txBody>
        </p:sp>
        <p:sp>
          <p:nvSpPr>
            <p:cNvPr id="95" name="Arc 94"/>
            <p:cNvSpPr>
              <a:spLocks/>
            </p:cNvSpPr>
            <p:nvPr/>
          </p:nvSpPr>
          <p:spPr bwMode="auto">
            <a:xfrm rot="10693531" flipV="1">
              <a:off x="2118" y="2067"/>
              <a:ext cx="732" cy="923"/>
            </a:xfrm>
            <a:custGeom>
              <a:avLst/>
              <a:gdLst>
                <a:gd name="T0" fmla="*/ 0 w 21564"/>
                <a:gd name="T1" fmla="*/ 0 h 21249"/>
                <a:gd name="T2" fmla="*/ 0 w 21564"/>
                <a:gd name="T3" fmla="*/ 0 h 21249"/>
                <a:gd name="T4" fmla="*/ 0 w 21564"/>
                <a:gd name="T5" fmla="*/ 0 h 21249"/>
                <a:gd name="T6" fmla="*/ 0 60000 65536"/>
                <a:gd name="T7" fmla="*/ 0 60000 65536"/>
                <a:gd name="T8" fmla="*/ 0 60000 65536"/>
                <a:gd name="T9" fmla="*/ 0 w 21564"/>
                <a:gd name="T10" fmla="*/ 0 h 21249"/>
                <a:gd name="T11" fmla="*/ 21564 w 21564"/>
                <a:gd name="T12" fmla="*/ 21249 h 212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4" h="21249" fill="none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</a:path>
                <a:path w="21564" h="21249" stroke="0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  <a:lnTo>
                    <a:pt x="0" y="21249"/>
                  </a:lnTo>
                  <a:lnTo>
                    <a:pt x="3880" y="0"/>
                  </a:lnTo>
                  <a:close/>
                </a:path>
              </a:pathLst>
            </a:cu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Line 95"/>
            <p:cNvSpPr>
              <a:spLocks noChangeShapeType="1"/>
            </p:cNvSpPr>
            <p:nvPr/>
          </p:nvSpPr>
          <p:spPr bwMode="auto">
            <a:xfrm flipH="1">
              <a:off x="2696" y="1762"/>
              <a:ext cx="643" cy="291"/>
            </a:xfrm>
            <a:prstGeom prst="line">
              <a:avLst/>
            </a:pr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Line 95"/>
            <p:cNvSpPr>
              <a:spLocks noChangeShapeType="1"/>
            </p:cNvSpPr>
            <p:nvPr/>
          </p:nvSpPr>
          <p:spPr bwMode="auto">
            <a:xfrm flipH="1" flipV="1">
              <a:off x="3345" y="1750"/>
              <a:ext cx="1371" cy="109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Line 95"/>
            <p:cNvSpPr>
              <a:spLocks noChangeShapeType="1"/>
            </p:cNvSpPr>
            <p:nvPr/>
          </p:nvSpPr>
          <p:spPr bwMode="auto">
            <a:xfrm flipH="1">
              <a:off x="3338" y="1356"/>
              <a:ext cx="1603" cy="387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3363" y="1261"/>
              <a:ext cx="835" cy="483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1809" name="Rectangle 7"/>
          <p:cNvSpPr>
            <a:spLocks noChangeArrowheads="1"/>
          </p:cNvSpPr>
          <p:nvPr/>
        </p:nvSpPr>
        <p:spPr bwMode="auto">
          <a:xfrm>
            <a:off x="992188" y="-1588"/>
            <a:ext cx="7694612" cy="40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kumimoji="1" lang="en-US" sz="2000" b="1">
                <a:solidFill>
                  <a:srgbClr val="000066"/>
                </a:solidFill>
                <a:sym typeface="Apple Chancery" charset="0"/>
              </a:rPr>
              <a:t>Structure and Operation Regimes</a:t>
            </a:r>
          </a:p>
        </p:txBody>
      </p:sp>
      <p:grpSp>
        <p:nvGrpSpPr>
          <p:cNvPr id="161810" name="Group 55"/>
          <p:cNvGrpSpPr>
            <a:grpSpLocks/>
          </p:cNvGrpSpPr>
          <p:nvPr/>
        </p:nvGrpSpPr>
        <p:grpSpPr bwMode="auto">
          <a:xfrm>
            <a:off x="2725738" y="1409700"/>
            <a:ext cx="1582737" cy="2449513"/>
            <a:chOff x="1749" y="1128"/>
            <a:chExt cx="997" cy="1543"/>
          </a:xfrm>
        </p:grpSpPr>
        <p:sp>
          <p:nvSpPr>
            <p:cNvPr id="161818" name="Line 89"/>
            <p:cNvSpPr>
              <a:spLocks noChangeShapeType="1"/>
            </p:cNvSpPr>
            <p:nvPr/>
          </p:nvSpPr>
          <p:spPr bwMode="auto">
            <a:xfrm flipH="1">
              <a:off x="2122" y="1361"/>
              <a:ext cx="291" cy="92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19" name="Arc 57"/>
            <p:cNvSpPr>
              <a:spLocks/>
            </p:cNvSpPr>
            <p:nvPr/>
          </p:nvSpPr>
          <p:spPr bwMode="auto">
            <a:xfrm flipH="1">
              <a:off x="2406" y="1128"/>
              <a:ext cx="34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20" name="Arc 58"/>
            <p:cNvSpPr>
              <a:spLocks/>
            </p:cNvSpPr>
            <p:nvPr/>
          </p:nvSpPr>
          <p:spPr bwMode="auto">
            <a:xfrm rot="-3792276" flipH="1" flipV="1">
              <a:off x="1639" y="2281"/>
              <a:ext cx="50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07988" y="558800"/>
            <a:ext cx="8482012" cy="4667250"/>
            <a:chOff x="407988" y="558800"/>
            <a:chExt cx="8482012" cy="4667250"/>
          </a:xfrm>
        </p:grpSpPr>
        <p:sp>
          <p:nvSpPr>
            <p:cNvPr id="107" name="Line 89"/>
            <p:cNvSpPr>
              <a:spLocks noChangeShapeType="1"/>
            </p:cNvSpPr>
            <p:nvPr/>
          </p:nvSpPr>
          <p:spPr bwMode="auto">
            <a:xfrm>
              <a:off x="614363" y="3511550"/>
              <a:ext cx="261937" cy="171450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07988" y="558800"/>
              <a:ext cx="8482012" cy="3071813"/>
              <a:chOff x="407988" y="558800"/>
              <a:chExt cx="8482012" cy="3071813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604838" y="558800"/>
                <a:ext cx="8285162" cy="2786063"/>
                <a:chOff x="604838" y="558800"/>
                <a:chExt cx="8285162" cy="2786063"/>
              </a:xfrm>
            </p:grpSpPr>
            <p:grpSp>
              <p:nvGrpSpPr>
                <p:cNvPr id="103" name="Group 17"/>
                <p:cNvGrpSpPr>
                  <a:grpSpLocks/>
                </p:cNvGrpSpPr>
                <p:nvPr/>
              </p:nvGrpSpPr>
              <p:grpSpPr bwMode="auto">
                <a:xfrm>
                  <a:off x="604838" y="790575"/>
                  <a:ext cx="2481262" cy="2406650"/>
                  <a:chOff x="308" y="328"/>
                  <a:chExt cx="1563" cy="1516"/>
                </a:xfrm>
              </p:grpSpPr>
              <p:sp>
                <p:nvSpPr>
                  <p:cNvPr id="161837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308" y="328"/>
                    <a:ext cx="1556" cy="15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FF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baseline="30000"/>
                  </a:p>
                </p:txBody>
              </p:sp>
              <p:sp>
                <p:nvSpPr>
                  <p:cNvPr id="161838" name="Text Box 8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9" y="585"/>
                    <a:ext cx="1552" cy="9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90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 eaLnBrk="1" hangingPunct="1"/>
                    <a:r>
                      <a:rPr lang="en-US" sz="1600" b="1" u="sng" dirty="0">
                        <a:solidFill>
                          <a:srgbClr val="000090"/>
                        </a:solidFill>
                        <a:latin typeface="Bookman Old Style" charset="0"/>
                      </a:rPr>
                      <a:t>Booster (25 Tm)</a:t>
                    </a:r>
                  </a:p>
                  <a:p>
                    <a:pPr algn="ctr" eaLnBrk="1" hangingPunct="1"/>
                    <a:endParaRPr lang="en-US" sz="1600" b="1" u="sng" dirty="0">
                      <a:solidFill>
                        <a:srgbClr val="000090"/>
                      </a:solidFill>
                      <a:latin typeface="Bookman Old Style" charset="0"/>
                    </a:endParaRPr>
                  </a:p>
                  <a:p>
                    <a:pPr algn="ctr" eaLnBrk="1" hangingPunct="1"/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storage of</a:t>
                    </a:r>
                  </a:p>
                  <a:p>
                    <a:pPr algn="ctr" eaLnBrk="1" hangingPunct="1"/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 (</a:t>
                    </a:r>
                    <a:r>
                      <a:rPr lang="ru-RU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2</a:t>
                    </a:r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 </a:t>
                    </a:r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  <a:sym typeface="Symbol" charset="0"/>
                      </a:rPr>
                      <a:t></a:t>
                    </a:r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 4)×10</a:t>
                    </a:r>
                    <a:r>
                      <a:rPr lang="en-US" sz="1600" i="1" baseline="30000" dirty="0">
                        <a:solidFill>
                          <a:srgbClr val="000090"/>
                        </a:solidFill>
                        <a:latin typeface="Bookman Old Style" charset="0"/>
                      </a:rPr>
                      <a:t>9</a:t>
                    </a:r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 ions, </a:t>
                    </a:r>
                  </a:p>
                  <a:p>
                    <a:pPr algn="ctr" eaLnBrk="1" hangingPunct="1"/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acceleration </a:t>
                    </a:r>
                  </a:p>
                  <a:p>
                    <a:pPr algn="ctr" eaLnBrk="1" hangingPunct="1"/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up to 600 MeV/u</a:t>
                    </a:r>
                    <a:endParaRPr lang="ru-RU" sz="1600" i="1" dirty="0">
                      <a:solidFill>
                        <a:srgbClr val="000090"/>
                      </a:solidFill>
                      <a:latin typeface="Bookman Old Style" charset="0"/>
                    </a:endParaRPr>
                  </a:p>
                </p:txBody>
              </p:sp>
            </p:grpSp>
            <p:sp>
              <p:nvSpPr>
                <p:cNvPr id="106" name="Line 89"/>
                <p:cNvSpPr>
                  <a:spLocks noChangeShapeType="1"/>
                </p:cNvSpPr>
                <p:nvPr/>
              </p:nvSpPr>
              <p:spPr bwMode="auto">
                <a:xfrm flipH="1">
                  <a:off x="608013" y="2049463"/>
                  <a:ext cx="4762" cy="1295400"/>
                </a:xfrm>
                <a:prstGeom prst="line">
                  <a:avLst/>
                </a:prstGeom>
                <a:noFill/>
                <a:ln w="38100">
                  <a:solidFill>
                    <a:srgbClr val="CC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3" name="Group 36"/>
                <p:cNvGrpSpPr>
                  <a:grpSpLocks/>
                </p:cNvGrpSpPr>
                <p:nvPr/>
              </p:nvGrpSpPr>
              <p:grpSpPr bwMode="auto">
                <a:xfrm>
                  <a:off x="1920875" y="558800"/>
                  <a:ext cx="6969125" cy="417513"/>
                  <a:chOff x="1129" y="358"/>
                  <a:chExt cx="4390" cy="263"/>
                </a:xfrm>
              </p:grpSpPr>
              <p:sp>
                <p:nvSpPr>
                  <p:cNvPr id="161821" name="Text Box 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56" y="381"/>
                    <a:ext cx="1565" cy="240"/>
                  </a:xfrm>
                  <a:prstGeom prst="rect">
                    <a:avLst/>
                  </a:prstGeom>
                  <a:solidFill>
                    <a:srgbClr val="FFFFFF"/>
                  </a:solidFill>
                  <a:ln w="28575">
                    <a:solidFill>
                      <a:srgbClr val="FF0000"/>
                    </a:solidFill>
                    <a:prstDash val="dash"/>
                    <a:miter lim="800000"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 eaLnBrk="1" hangingPunct="1"/>
                    <a:r>
                      <a:rPr lang="en-US" sz="1600" b="1">
                        <a:solidFill>
                          <a:srgbClr val="000090"/>
                        </a:solidFill>
                        <a:latin typeface="Bookman Old Style" charset="0"/>
                      </a:rPr>
                      <a:t>Linac HILac</a:t>
                    </a:r>
                    <a:endParaRPr lang="ru-RU" sz="1600" b="1">
                      <a:solidFill>
                        <a:srgbClr val="000090"/>
                      </a:solidFill>
                      <a:latin typeface="Bookman Old Style" charset="0"/>
                    </a:endParaRPr>
                  </a:p>
                </p:txBody>
              </p:sp>
              <p:sp>
                <p:nvSpPr>
                  <p:cNvPr id="161822" name="Text Box 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61" y="358"/>
                    <a:ext cx="758" cy="256"/>
                  </a:xfrm>
                  <a:prstGeom prst="rect">
                    <a:avLst/>
                  </a:prstGeom>
                  <a:solidFill>
                    <a:srgbClr val="FFFFFF"/>
                  </a:solidFill>
                  <a:ln w="28575">
                    <a:solidFill>
                      <a:srgbClr val="FF0000"/>
                    </a:solidFill>
                    <a:prstDash val="dash"/>
                    <a:miter lim="800000"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 eaLnBrk="1" hangingPunct="1"/>
                    <a:r>
                      <a:rPr lang="en-US" sz="1600" b="1">
                        <a:solidFill>
                          <a:srgbClr val="000090"/>
                        </a:solidFill>
                        <a:latin typeface="Bookman Old Style" charset="0"/>
                      </a:rPr>
                      <a:t>KRION</a:t>
                    </a:r>
                    <a:endParaRPr lang="ru-RU" sz="1600" b="1">
                      <a:solidFill>
                        <a:srgbClr val="000090"/>
                      </a:solidFill>
                      <a:latin typeface="Bookman Old Style" charset="0"/>
                    </a:endParaRPr>
                  </a:p>
                </p:txBody>
              </p:sp>
              <p:sp>
                <p:nvSpPr>
                  <p:cNvPr id="161823" name="Line 3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129" y="521"/>
                    <a:ext cx="192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1824" name="Line 9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634" y="503"/>
                    <a:ext cx="115" cy="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9" name="Group 59"/>
              <p:cNvGrpSpPr>
                <a:grpSpLocks/>
              </p:cNvGrpSpPr>
              <p:nvPr/>
            </p:nvGrpSpPr>
            <p:grpSpPr bwMode="auto">
              <a:xfrm>
                <a:off x="407988" y="3221038"/>
                <a:ext cx="4519612" cy="409575"/>
                <a:chOff x="176" y="2035"/>
                <a:chExt cx="2358" cy="258"/>
              </a:xfrm>
            </p:grpSpPr>
            <p:sp>
              <p:nvSpPr>
                <p:cNvPr id="161816" name="Rectangle 81" descr="Темный диагональный 2"/>
                <p:cNvSpPr>
                  <a:spLocks noChangeArrowheads="1"/>
                </p:cNvSpPr>
                <p:nvPr/>
              </p:nvSpPr>
              <p:spPr bwMode="auto">
                <a:xfrm rot="-5400000">
                  <a:off x="296" y="2012"/>
                  <a:ext cx="66" cy="305"/>
                </a:xfrm>
                <a:prstGeom prst="rect">
                  <a:avLst/>
                </a:prstGeom>
                <a:pattFill prst="dk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ru-RU" baseline="30000"/>
                </a:p>
              </p:txBody>
            </p:sp>
            <p:sp>
              <p:nvSpPr>
                <p:cNvPr id="16181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512" y="2035"/>
                  <a:ext cx="2022" cy="258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600" b="1">
                      <a:solidFill>
                        <a:srgbClr val="000066"/>
                      </a:solidFill>
                      <a:latin typeface="Bookman Old Style" charset="0"/>
                    </a:rPr>
                    <a:t>Stripping (</a:t>
                  </a:r>
                  <a:r>
                    <a:rPr lang="en-US" sz="1600" b="1">
                      <a:solidFill>
                        <a:srgbClr val="FF0000"/>
                      </a:solidFill>
                      <a:latin typeface="Bookman Old Style" charset="0"/>
                    </a:rPr>
                    <a:t>80%</a:t>
                  </a:r>
                  <a:r>
                    <a:rPr lang="en-US" sz="1600" b="1">
                      <a:solidFill>
                        <a:srgbClr val="000066"/>
                      </a:solidFill>
                      <a:latin typeface="Bookman Old Style" charset="0"/>
                    </a:rPr>
                    <a:t>) </a:t>
                  </a:r>
                  <a:r>
                    <a:rPr lang="en-US" sz="1600" b="1" baseline="30000">
                      <a:solidFill>
                        <a:srgbClr val="000066"/>
                      </a:solidFill>
                      <a:latin typeface="Bookman Old Style" charset="0"/>
                    </a:rPr>
                    <a:t>197</a:t>
                  </a:r>
                  <a:r>
                    <a:rPr lang="en-US" sz="1600" b="1">
                      <a:solidFill>
                        <a:srgbClr val="000066"/>
                      </a:solidFill>
                      <a:latin typeface="Bookman Old Style" charset="0"/>
                    </a:rPr>
                    <a:t>Au</a:t>
                  </a:r>
                  <a:r>
                    <a:rPr lang="en-US" sz="1600" b="1" baseline="30000">
                      <a:solidFill>
                        <a:srgbClr val="000066"/>
                      </a:solidFill>
                      <a:latin typeface="Bookman Old Style" charset="0"/>
                    </a:rPr>
                    <a:t>31+ </a:t>
                  </a:r>
                  <a:r>
                    <a:rPr lang="en-US" sz="1600" b="1">
                      <a:solidFill>
                        <a:srgbClr val="000066"/>
                      </a:solidFill>
                      <a:latin typeface="Bookman Old Style" charset="0"/>
                      <a:sym typeface="MS PGothic" charset="0"/>
                    </a:rPr>
                    <a:t>=&gt; </a:t>
                  </a:r>
                  <a:r>
                    <a:rPr lang="en-US" sz="1600" b="1" baseline="30000">
                      <a:solidFill>
                        <a:srgbClr val="FF0000"/>
                      </a:solidFill>
                      <a:latin typeface="Bookman Old Style" charset="0"/>
                    </a:rPr>
                    <a:t>197</a:t>
                  </a:r>
                  <a:r>
                    <a:rPr lang="en-US" sz="1600" b="1">
                      <a:solidFill>
                        <a:srgbClr val="FF0000"/>
                      </a:solidFill>
                      <a:latin typeface="Bookman Old Style" charset="0"/>
                    </a:rPr>
                    <a:t>Au</a:t>
                  </a:r>
                  <a:r>
                    <a:rPr lang="en-US" sz="1600" b="1" baseline="30000">
                      <a:solidFill>
                        <a:srgbClr val="FF0000"/>
                      </a:solidFill>
                      <a:latin typeface="Bookman Old Style" charset="0"/>
                    </a:rPr>
                    <a:t>79+</a:t>
                  </a:r>
                  <a:endParaRPr lang="ru-RU" sz="1600" b="1">
                    <a:solidFill>
                      <a:srgbClr val="FF0000"/>
                    </a:solidFill>
                    <a:latin typeface="Bookman Old Style" charset="0"/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214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14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grpSp>
        <p:nvGrpSpPr>
          <p:cNvPr id="3" name="Group 2"/>
          <p:cNvGrpSpPr/>
          <p:nvPr/>
        </p:nvGrpSpPr>
        <p:grpSpPr>
          <a:xfrm>
            <a:off x="6410023" y="1906746"/>
            <a:ext cx="2642697" cy="1476077"/>
            <a:chOff x="6410023" y="1906746"/>
            <a:chExt cx="2642697" cy="1476077"/>
          </a:xfrm>
        </p:grpSpPr>
        <p:pic>
          <p:nvPicPr>
            <p:cNvPr id="64" name="Picture 63" descr="C:\Users\Yury\Documents\Suzdal\BMN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99808" y="1906746"/>
              <a:ext cx="1852912" cy="1155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6410023" y="2674937"/>
              <a:ext cx="17377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rgbClr val="000090"/>
                  </a:solidFill>
                  <a:latin typeface="Arial"/>
                  <a:cs typeface="Arial"/>
                </a:rPr>
                <a:t>BM@N</a:t>
              </a:r>
            </a:p>
            <a:p>
              <a:pPr algn="r"/>
              <a:r>
                <a:rPr lang="en-US" sz="2000" b="1" i="1" dirty="0">
                  <a:solidFill>
                    <a:srgbClr val="000090"/>
                  </a:solidFill>
                  <a:latin typeface="Arial"/>
                  <a:cs typeface="Arial"/>
                </a:rPr>
                <a:t>i</a:t>
              </a:r>
              <a:r>
                <a:rPr lang="en-US" sz="2000" b="1" i="1" dirty="0" smtClean="0">
                  <a:solidFill>
                    <a:srgbClr val="000090"/>
                  </a:solidFill>
                  <a:latin typeface="Arial"/>
                  <a:cs typeface="Arial"/>
                </a:rPr>
                <a:t>n operation </a:t>
              </a:r>
              <a:endParaRPr lang="en-US" sz="2000" b="1" i="1" dirty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19850"/>
            <a:ext cx="2133600" cy="365125"/>
          </a:xfrm>
        </p:spPr>
        <p:txBody>
          <a:bodyPr/>
          <a:lstStyle/>
          <a:p>
            <a:fld id="{9A4D39EF-AC8C-DB42-8F31-8A54AA683B2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794211"/>
      </p:ext>
    </p:extLst>
  </p:cSld>
  <p:clrMapOvr>
    <a:masterClrMapping/>
  </p:clrMapOvr>
  <p:transition xmlns:p14="http://schemas.microsoft.com/office/powerpoint/2010/main" advTm="2859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3" name="Group 63"/>
          <p:cNvGrpSpPr>
            <a:grpSpLocks/>
          </p:cNvGrpSpPr>
          <p:nvPr/>
        </p:nvGrpSpPr>
        <p:grpSpPr bwMode="auto">
          <a:xfrm>
            <a:off x="8516938" y="-333375"/>
            <a:ext cx="123825" cy="1487488"/>
            <a:chOff x="3189" y="1642"/>
            <a:chExt cx="78" cy="937"/>
          </a:xfrm>
        </p:grpSpPr>
        <p:sp>
          <p:nvSpPr>
            <p:cNvPr id="161847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8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1795" name="Group 63"/>
          <p:cNvGrpSpPr>
            <a:grpSpLocks/>
          </p:cNvGrpSpPr>
          <p:nvPr/>
        </p:nvGrpSpPr>
        <p:grpSpPr bwMode="auto">
          <a:xfrm>
            <a:off x="2581275" y="-203200"/>
            <a:ext cx="123825" cy="1487488"/>
            <a:chOff x="3189" y="1642"/>
            <a:chExt cx="78" cy="937"/>
          </a:xfrm>
        </p:grpSpPr>
        <p:sp>
          <p:nvSpPr>
            <p:cNvPr id="161845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6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1796" name="Group 2"/>
          <p:cNvGrpSpPr>
            <a:grpSpLocks/>
          </p:cNvGrpSpPr>
          <p:nvPr/>
        </p:nvGrpSpPr>
        <p:grpSpPr bwMode="auto">
          <a:xfrm>
            <a:off x="708025" y="3641725"/>
            <a:ext cx="2884488" cy="2405063"/>
            <a:chOff x="381" y="1900"/>
            <a:chExt cx="1817" cy="1515"/>
          </a:xfrm>
        </p:grpSpPr>
        <p:sp>
          <p:nvSpPr>
            <p:cNvPr id="161843" name="Oval 62"/>
            <p:cNvSpPr>
              <a:spLocks noChangeArrowheads="1"/>
            </p:cNvSpPr>
            <p:nvPr/>
          </p:nvSpPr>
          <p:spPr bwMode="auto">
            <a:xfrm>
              <a:off x="465" y="1900"/>
              <a:ext cx="1672" cy="151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9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 baseline="30000"/>
            </a:p>
          </p:txBody>
        </p:sp>
        <p:sp>
          <p:nvSpPr>
            <p:cNvPr id="161844" name="Text Box 63"/>
            <p:cNvSpPr txBox="1">
              <a:spLocks noChangeArrowheads="1"/>
            </p:cNvSpPr>
            <p:nvPr/>
          </p:nvSpPr>
          <p:spPr bwMode="auto">
            <a:xfrm>
              <a:off x="381" y="2181"/>
              <a:ext cx="1817" cy="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u="sng" dirty="0" err="1">
                  <a:solidFill>
                    <a:srgbClr val="000090"/>
                  </a:solidFill>
                  <a:latin typeface="Bookman Old Style" charset="0"/>
                </a:rPr>
                <a:t>Nuclotron</a:t>
              </a:r>
              <a:r>
                <a:rPr lang="en-US" sz="1600" b="1" u="sng" dirty="0">
                  <a:solidFill>
                    <a:srgbClr val="000090"/>
                  </a:solidFill>
                  <a:latin typeface="Bookman Old Style" charset="0"/>
                </a:rPr>
                <a:t> (45 Tm)</a:t>
              </a:r>
            </a:p>
            <a:p>
              <a:pPr algn="ctr" eaLnBrk="1" hangingPunct="1"/>
              <a:endParaRPr lang="en-US" sz="1600" i="1" dirty="0">
                <a:solidFill>
                  <a:srgbClr val="000090"/>
                </a:solidFill>
                <a:latin typeface="Bookman Old Style" charset="0"/>
              </a:endParaRP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injection  bunch 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  <a:sym typeface="Symbol" charset="0"/>
                </a:rPr>
                <a:t>~ 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  <a:sym typeface="Apple Chancery" charset="0"/>
                </a:rPr>
                <a:t>2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×10</a:t>
              </a:r>
              <a:r>
                <a:rPr lang="en-US" sz="1600" i="1" baseline="30000" dirty="0">
                  <a:solidFill>
                    <a:srgbClr val="000090"/>
                  </a:solidFill>
                  <a:latin typeface="Bookman Old Style" charset="0"/>
                </a:rPr>
                <a:t>9</a:t>
              </a:r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 ions</a:t>
              </a:r>
            </a:p>
            <a:p>
              <a:pPr algn="ctr" eaLnBrk="1" hangingPunct="1"/>
              <a:r>
                <a:rPr lang="en-US" sz="1600" i="1" dirty="0">
                  <a:solidFill>
                    <a:srgbClr val="000090"/>
                  </a:solidFill>
                  <a:latin typeface="Bookman Old Style" charset="0"/>
                </a:rPr>
                <a:t>acceleration up to </a:t>
              </a:r>
            </a:p>
            <a:p>
              <a:pPr algn="ctr" eaLnBrk="1" hangingPunct="1"/>
              <a:r>
                <a:rPr lang="en-US" sz="1600" b="1" i="1" dirty="0">
                  <a:solidFill>
                    <a:srgbClr val="000090"/>
                  </a:solidFill>
                  <a:latin typeface="Bookman Old Style" charset="0"/>
                </a:rPr>
                <a:t>1 - 4.5 </a:t>
              </a:r>
              <a:r>
                <a:rPr lang="en-US" sz="1600" b="1" i="1" dirty="0" err="1">
                  <a:solidFill>
                    <a:srgbClr val="000090"/>
                  </a:solidFill>
                  <a:latin typeface="Bookman Old Style" charset="0"/>
                </a:rPr>
                <a:t>GeV</a:t>
              </a:r>
              <a:r>
                <a:rPr lang="en-US" sz="1600" b="1" i="1" dirty="0">
                  <a:solidFill>
                    <a:srgbClr val="000090"/>
                  </a:solidFill>
                  <a:latin typeface="Bookman Old Style" charset="0"/>
                </a:rPr>
                <a:t>/u</a:t>
              </a:r>
              <a:endParaRPr lang="ru-RU" sz="1600" b="1" i="1" dirty="0">
                <a:solidFill>
                  <a:srgbClr val="000090"/>
                </a:solidFill>
                <a:latin typeface="Bookman Old Style" charset="0"/>
              </a:endParaRPr>
            </a:p>
          </p:txBody>
        </p:sp>
      </p:grpSp>
      <p:grpSp>
        <p:nvGrpSpPr>
          <p:cNvPr id="161797" name="Group 5"/>
          <p:cNvGrpSpPr>
            <a:grpSpLocks/>
          </p:cNvGrpSpPr>
          <p:nvPr/>
        </p:nvGrpSpPr>
        <p:grpSpPr bwMode="auto">
          <a:xfrm>
            <a:off x="4310063" y="1077913"/>
            <a:ext cx="4579937" cy="622300"/>
            <a:chOff x="2624" y="685"/>
            <a:chExt cx="2870" cy="392"/>
          </a:xfrm>
        </p:grpSpPr>
        <p:sp>
          <p:nvSpPr>
            <p:cNvPr id="161839" name="Text Box 65"/>
            <p:cNvSpPr txBox="1">
              <a:spLocks noChangeArrowheads="1"/>
            </p:cNvSpPr>
            <p:nvPr/>
          </p:nvSpPr>
          <p:spPr bwMode="auto">
            <a:xfrm>
              <a:off x="3047" y="772"/>
              <a:ext cx="1565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Linac LU</a:t>
              </a:r>
              <a:r>
                <a:rPr lang="ru-RU" sz="1600" b="1">
                  <a:solidFill>
                    <a:srgbClr val="000090"/>
                  </a:solidFill>
                  <a:latin typeface="Bookman Old Style" charset="0"/>
                </a:rPr>
                <a:t>-20</a:t>
              </a:r>
            </a:p>
          </p:txBody>
        </p:sp>
        <p:sp>
          <p:nvSpPr>
            <p:cNvPr id="161840" name="Text Box 65"/>
            <p:cNvSpPr txBox="1">
              <a:spLocks noChangeArrowheads="1"/>
            </p:cNvSpPr>
            <p:nvPr/>
          </p:nvSpPr>
          <p:spPr bwMode="auto">
            <a:xfrm>
              <a:off x="4768" y="685"/>
              <a:ext cx="726" cy="3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Ion sources</a:t>
              </a:r>
              <a:endParaRPr lang="ru-RU" sz="1600" b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41" name="Line 95"/>
            <p:cNvSpPr>
              <a:spLocks noChangeShapeType="1"/>
            </p:cNvSpPr>
            <p:nvPr/>
          </p:nvSpPr>
          <p:spPr bwMode="auto">
            <a:xfrm flipH="1" flipV="1">
              <a:off x="4625" y="894"/>
              <a:ext cx="115" cy="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2" name="Line 9"/>
            <p:cNvSpPr>
              <a:spLocks noChangeShapeType="1"/>
            </p:cNvSpPr>
            <p:nvPr/>
          </p:nvSpPr>
          <p:spPr bwMode="auto">
            <a:xfrm flipH="1">
              <a:off x="2624" y="896"/>
              <a:ext cx="416" cy="0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" name="Group 10"/>
          <p:cNvGrpSpPr>
            <a:grpSpLocks/>
          </p:cNvGrpSpPr>
          <p:nvPr/>
        </p:nvGrpSpPr>
        <p:grpSpPr bwMode="auto">
          <a:xfrm>
            <a:off x="3490913" y="1884363"/>
            <a:ext cx="5311775" cy="2852737"/>
            <a:chOff x="2118" y="1193"/>
            <a:chExt cx="3346" cy="1797"/>
          </a:xfrm>
          <a:solidFill>
            <a:schemeClr val="bg1"/>
          </a:solidFill>
        </p:grpSpPr>
        <p:sp>
          <p:nvSpPr>
            <p:cNvPr id="101" name="Text Box 64"/>
            <p:cNvSpPr txBox="1">
              <a:spLocks noChangeArrowheads="1"/>
            </p:cNvSpPr>
            <p:nvPr/>
          </p:nvSpPr>
          <p:spPr bwMode="auto">
            <a:xfrm>
              <a:off x="3159" y="1193"/>
              <a:ext cx="2305" cy="948"/>
            </a:xfrm>
            <a:prstGeom prst="rect">
              <a:avLst/>
            </a:prstGeom>
            <a:grpFill/>
            <a:ln w="38100">
              <a:solidFill>
                <a:srgbClr val="000066"/>
              </a:solidFill>
              <a:prstDash val="sysDot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b="1" u="sng" dirty="0" smtClean="0">
                <a:solidFill>
                  <a:srgbClr val="FF0000"/>
                </a:solidFill>
              </a:endParaRPr>
            </a:p>
            <a:p>
              <a:pPr algn="ctr" eaLnBrk="1" hangingPunct="1">
                <a:defRPr/>
              </a:pPr>
              <a:endParaRPr lang="en-US" b="1" u="sng" dirty="0" smtClean="0">
                <a:solidFill>
                  <a:srgbClr val="000090"/>
                </a:solidFill>
              </a:endParaRPr>
            </a:p>
            <a:p>
              <a:pPr algn="ctr" eaLnBrk="1" hangingPunct="1">
                <a:defRPr/>
              </a:pPr>
              <a:r>
                <a:rPr lang="en-US" b="1" u="sng" dirty="0" smtClean="0">
                  <a:solidFill>
                    <a:srgbClr val="000090"/>
                  </a:solidFill>
                </a:rPr>
                <a:t>Fixed Target Area</a:t>
              </a:r>
              <a:endParaRPr lang="ru-RU" sz="1600" b="1" dirty="0" smtClean="0">
                <a:solidFill>
                  <a:srgbClr val="000090"/>
                </a:solidFill>
              </a:endParaRPr>
            </a:p>
          </p:txBody>
        </p:sp>
        <p:sp>
          <p:nvSpPr>
            <p:cNvPr id="95" name="Arc 94"/>
            <p:cNvSpPr>
              <a:spLocks/>
            </p:cNvSpPr>
            <p:nvPr/>
          </p:nvSpPr>
          <p:spPr bwMode="auto">
            <a:xfrm rot="10693531" flipV="1">
              <a:off x="2118" y="2067"/>
              <a:ext cx="732" cy="923"/>
            </a:xfrm>
            <a:custGeom>
              <a:avLst/>
              <a:gdLst>
                <a:gd name="T0" fmla="*/ 0 w 21564"/>
                <a:gd name="T1" fmla="*/ 0 h 21249"/>
                <a:gd name="T2" fmla="*/ 0 w 21564"/>
                <a:gd name="T3" fmla="*/ 0 h 21249"/>
                <a:gd name="T4" fmla="*/ 0 w 21564"/>
                <a:gd name="T5" fmla="*/ 0 h 21249"/>
                <a:gd name="T6" fmla="*/ 0 60000 65536"/>
                <a:gd name="T7" fmla="*/ 0 60000 65536"/>
                <a:gd name="T8" fmla="*/ 0 60000 65536"/>
                <a:gd name="T9" fmla="*/ 0 w 21564"/>
                <a:gd name="T10" fmla="*/ 0 h 21249"/>
                <a:gd name="T11" fmla="*/ 21564 w 21564"/>
                <a:gd name="T12" fmla="*/ 21249 h 212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4" h="21249" fill="none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</a:path>
                <a:path w="21564" h="21249" stroke="0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  <a:lnTo>
                    <a:pt x="0" y="21249"/>
                  </a:lnTo>
                  <a:lnTo>
                    <a:pt x="3880" y="0"/>
                  </a:lnTo>
                  <a:close/>
                </a:path>
              </a:pathLst>
            </a:cu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Line 95"/>
            <p:cNvSpPr>
              <a:spLocks noChangeShapeType="1"/>
            </p:cNvSpPr>
            <p:nvPr/>
          </p:nvSpPr>
          <p:spPr bwMode="auto">
            <a:xfrm flipH="1">
              <a:off x="2696" y="1762"/>
              <a:ext cx="643" cy="291"/>
            </a:xfrm>
            <a:prstGeom prst="line">
              <a:avLst/>
            </a:pr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Line 95"/>
            <p:cNvSpPr>
              <a:spLocks noChangeShapeType="1"/>
            </p:cNvSpPr>
            <p:nvPr/>
          </p:nvSpPr>
          <p:spPr bwMode="auto">
            <a:xfrm flipH="1" flipV="1">
              <a:off x="3345" y="1750"/>
              <a:ext cx="1371" cy="109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Line 95"/>
            <p:cNvSpPr>
              <a:spLocks noChangeShapeType="1"/>
            </p:cNvSpPr>
            <p:nvPr/>
          </p:nvSpPr>
          <p:spPr bwMode="auto">
            <a:xfrm flipH="1">
              <a:off x="3338" y="1356"/>
              <a:ext cx="1603" cy="387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3363" y="1261"/>
              <a:ext cx="835" cy="483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1809" name="Rectangle 7"/>
          <p:cNvSpPr>
            <a:spLocks noChangeArrowheads="1"/>
          </p:cNvSpPr>
          <p:nvPr/>
        </p:nvSpPr>
        <p:spPr bwMode="auto">
          <a:xfrm>
            <a:off x="992188" y="-1588"/>
            <a:ext cx="7694612" cy="40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kumimoji="1" lang="en-US" sz="2000" b="1">
                <a:solidFill>
                  <a:srgbClr val="000066"/>
                </a:solidFill>
                <a:sym typeface="Apple Chancery" charset="0"/>
              </a:rPr>
              <a:t>Structure and Operation Regimes</a:t>
            </a:r>
          </a:p>
        </p:txBody>
      </p:sp>
      <p:grpSp>
        <p:nvGrpSpPr>
          <p:cNvPr id="161810" name="Group 55"/>
          <p:cNvGrpSpPr>
            <a:grpSpLocks/>
          </p:cNvGrpSpPr>
          <p:nvPr/>
        </p:nvGrpSpPr>
        <p:grpSpPr bwMode="auto">
          <a:xfrm>
            <a:off x="2725738" y="1409700"/>
            <a:ext cx="1582737" cy="2449513"/>
            <a:chOff x="1749" y="1128"/>
            <a:chExt cx="997" cy="1543"/>
          </a:xfrm>
        </p:grpSpPr>
        <p:sp>
          <p:nvSpPr>
            <p:cNvPr id="161818" name="Line 89"/>
            <p:cNvSpPr>
              <a:spLocks noChangeShapeType="1"/>
            </p:cNvSpPr>
            <p:nvPr/>
          </p:nvSpPr>
          <p:spPr bwMode="auto">
            <a:xfrm flipH="1">
              <a:off x="2122" y="1361"/>
              <a:ext cx="291" cy="92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19" name="Arc 57"/>
            <p:cNvSpPr>
              <a:spLocks/>
            </p:cNvSpPr>
            <p:nvPr/>
          </p:nvSpPr>
          <p:spPr bwMode="auto">
            <a:xfrm flipH="1">
              <a:off x="2406" y="1128"/>
              <a:ext cx="34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20" name="Arc 58"/>
            <p:cNvSpPr>
              <a:spLocks/>
            </p:cNvSpPr>
            <p:nvPr/>
          </p:nvSpPr>
          <p:spPr bwMode="auto">
            <a:xfrm rot="-3792276" flipH="1" flipV="1">
              <a:off x="1639" y="2281"/>
              <a:ext cx="50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0575" y="3978275"/>
            <a:ext cx="5559425" cy="2146300"/>
            <a:chOff x="3330575" y="3978275"/>
            <a:chExt cx="5559425" cy="2146300"/>
          </a:xfrm>
        </p:grpSpPr>
        <p:grpSp>
          <p:nvGrpSpPr>
            <p:cNvPr id="108" name="Group 22"/>
            <p:cNvGrpSpPr>
              <a:grpSpLocks/>
            </p:cNvGrpSpPr>
            <p:nvPr/>
          </p:nvGrpSpPr>
          <p:grpSpPr bwMode="auto">
            <a:xfrm>
              <a:off x="3330575" y="4418013"/>
              <a:ext cx="1439863" cy="1243012"/>
              <a:chOff x="2017" y="2789"/>
              <a:chExt cx="907" cy="783"/>
            </a:xfrm>
          </p:grpSpPr>
          <p:sp>
            <p:nvSpPr>
              <p:cNvPr id="161834" name="Arc 96"/>
              <p:cNvSpPr>
                <a:spLocks/>
              </p:cNvSpPr>
              <p:nvPr/>
            </p:nvSpPr>
            <p:spPr bwMode="auto">
              <a:xfrm rot="-4625293">
                <a:off x="1990" y="3262"/>
                <a:ext cx="337" cy="284"/>
              </a:xfrm>
              <a:custGeom>
                <a:avLst/>
                <a:gdLst>
                  <a:gd name="T0" fmla="*/ 0 w 21600"/>
                  <a:gd name="T1" fmla="*/ 0 h 23142"/>
                  <a:gd name="T2" fmla="*/ 0 w 21600"/>
                  <a:gd name="T3" fmla="*/ 0 h 23142"/>
                  <a:gd name="T4" fmla="*/ 0 w 21600"/>
                  <a:gd name="T5" fmla="*/ 0 h 2314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3142"/>
                  <a:gd name="T11" fmla="*/ 21600 w 21600"/>
                  <a:gd name="T12" fmla="*/ 23142 h 2314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3142" fill="none" extrusionOk="0">
                    <a:moveTo>
                      <a:pt x="4209" y="0"/>
                    </a:moveTo>
                    <a:cubicBezTo>
                      <a:pt x="14318" y="2009"/>
                      <a:pt x="21600" y="10879"/>
                      <a:pt x="21600" y="21186"/>
                    </a:cubicBezTo>
                    <a:cubicBezTo>
                      <a:pt x="21600" y="21839"/>
                      <a:pt x="21570" y="22491"/>
                      <a:pt x="21511" y="23142"/>
                    </a:cubicBezTo>
                  </a:path>
                  <a:path w="21600" h="23142" stroke="0" extrusionOk="0">
                    <a:moveTo>
                      <a:pt x="4209" y="0"/>
                    </a:moveTo>
                    <a:cubicBezTo>
                      <a:pt x="14318" y="2009"/>
                      <a:pt x="21600" y="10879"/>
                      <a:pt x="21600" y="21186"/>
                    </a:cubicBezTo>
                    <a:cubicBezTo>
                      <a:pt x="21600" y="21839"/>
                      <a:pt x="21570" y="22491"/>
                      <a:pt x="21511" y="23142"/>
                    </a:cubicBezTo>
                    <a:lnTo>
                      <a:pt x="0" y="21186"/>
                    </a:lnTo>
                    <a:lnTo>
                      <a:pt x="4209" y="0"/>
                    </a:lnTo>
                    <a:close/>
                  </a:path>
                </a:pathLst>
              </a:custGeom>
              <a:noFill/>
              <a:ln w="38100">
                <a:solidFill>
                  <a:srgbClr val="FF33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/>
              <a:lstStyle/>
              <a:p>
                <a:endParaRPr lang="en-US"/>
              </a:p>
            </p:txBody>
          </p:sp>
          <p:sp>
            <p:nvSpPr>
              <p:cNvPr id="161835" name="Arc 93"/>
              <p:cNvSpPr>
                <a:spLocks/>
              </p:cNvSpPr>
              <p:nvPr/>
            </p:nvSpPr>
            <p:spPr bwMode="auto">
              <a:xfrm rot="4986537" flipH="1">
                <a:off x="2480" y="3118"/>
                <a:ext cx="331" cy="557"/>
              </a:xfrm>
              <a:custGeom>
                <a:avLst/>
                <a:gdLst>
                  <a:gd name="T0" fmla="*/ 0 w 21562"/>
                  <a:gd name="T1" fmla="*/ 0 h 20893"/>
                  <a:gd name="T2" fmla="*/ 0 w 21562"/>
                  <a:gd name="T3" fmla="*/ 0 h 20893"/>
                  <a:gd name="T4" fmla="*/ 0 w 21562"/>
                  <a:gd name="T5" fmla="*/ 0 h 20893"/>
                  <a:gd name="T6" fmla="*/ 0 60000 65536"/>
                  <a:gd name="T7" fmla="*/ 0 60000 65536"/>
                  <a:gd name="T8" fmla="*/ 0 60000 65536"/>
                  <a:gd name="T9" fmla="*/ 0 w 21562"/>
                  <a:gd name="T10" fmla="*/ 0 h 20893"/>
                  <a:gd name="T11" fmla="*/ 21562 w 21562"/>
                  <a:gd name="T12" fmla="*/ 20893 h 208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62" h="20893" fill="none" extrusionOk="0">
                    <a:moveTo>
                      <a:pt x="5481" y="0"/>
                    </a:moveTo>
                    <a:cubicBezTo>
                      <a:pt x="14521" y="2372"/>
                      <a:pt x="21010" y="10288"/>
                      <a:pt x="21562" y="19617"/>
                    </a:cubicBezTo>
                  </a:path>
                  <a:path w="21562" h="20893" stroke="0" extrusionOk="0">
                    <a:moveTo>
                      <a:pt x="5481" y="0"/>
                    </a:moveTo>
                    <a:cubicBezTo>
                      <a:pt x="14521" y="2372"/>
                      <a:pt x="21010" y="10288"/>
                      <a:pt x="21562" y="19617"/>
                    </a:cubicBezTo>
                    <a:lnTo>
                      <a:pt x="0" y="20893"/>
                    </a:lnTo>
                    <a:lnTo>
                      <a:pt x="5481" y="0"/>
                    </a:lnTo>
                    <a:close/>
                  </a:path>
                </a:pathLst>
              </a:custGeom>
              <a:noFill/>
              <a:ln w="38100">
                <a:solidFill>
                  <a:srgbClr val="0000CC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/>
              <a:lstStyle/>
              <a:p>
                <a:endParaRPr lang="en-US"/>
              </a:p>
            </p:txBody>
          </p:sp>
          <p:sp>
            <p:nvSpPr>
              <p:cNvPr id="161836" name="Arc 93"/>
              <p:cNvSpPr>
                <a:spLocks/>
              </p:cNvSpPr>
              <p:nvPr/>
            </p:nvSpPr>
            <p:spPr bwMode="auto">
              <a:xfrm rot="-4986537" flipH="1" flipV="1">
                <a:off x="2312" y="2771"/>
                <a:ext cx="505" cy="541"/>
              </a:xfrm>
              <a:custGeom>
                <a:avLst/>
                <a:gdLst>
                  <a:gd name="T0" fmla="*/ 0 w 21562"/>
                  <a:gd name="T1" fmla="*/ 0 h 20893"/>
                  <a:gd name="T2" fmla="*/ 0 w 21562"/>
                  <a:gd name="T3" fmla="*/ 0 h 20893"/>
                  <a:gd name="T4" fmla="*/ 0 w 21562"/>
                  <a:gd name="T5" fmla="*/ 0 h 20893"/>
                  <a:gd name="T6" fmla="*/ 0 60000 65536"/>
                  <a:gd name="T7" fmla="*/ 0 60000 65536"/>
                  <a:gd name="T8" fmla="*/ 0 60000 65536"/>
                  <a:gd name="T9" fmla="*/ 0 w 21562"/>
                  <a:gd name="T10" fmla="*/ 0 h 20893"/>
                  <a:gd name="T11" fmla="*/ 21562 w 21562"/>
                  <a:gd name="T12" fmla="*/ 20893 h 208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562" h="20893" fill="none" extrusionOk="0">
                    <a:moveTo>
                      <a:pt x="5481" y="0"/>
                    </a:moveTo>
                    <a:cubicBezTo>
                      <a:pt x="14521" y="2372"/>
                      <a:pt x="21010" y="10288"/>
                      <a:pt x="21562" y="19617"/>
                    </a:cubicBezTo>
                  </a:path>
                  <a:path w="21562" h="20893" stroke="0" extrusionOk="0">
                    <a:moveTo>
                      <a:pt x="5481" y="0"/>
                    </a:moveTo>
                    <a:cubicBezTo>
                      <a:pt x="14521" y="2372"/>
                      <a:pt x="21010" y="10288"/>
                      <a:pt x="21562" y="19617"/>
                    </a:cubicBezTo>
                    <a:lnTo>
                      <a:pt x="0" y="20893"/>
                    </a:lnTo>
                    <a:lnTo>
                      <a:pt x="5481" y="0"/>
                    </a:lnTo>
                    <a:close/>
                  </a:path>
                </a:pathLst>
              </a:custGeom>
              <a:noFill/>
              <a:ln w="38100">
                <a:solidFill>
                  <a:srgbClr val="FF3399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 vert="eaVert"/>
              <a:lstStyle/>
              <a:p>
                <a:endParaRPr lang="en-US"/>
              </a:p>
            </p:txBody>
          </p:sp>
        </p:grpSp>
        <p:grpSp>
          <p:nvGrpSpPr>
            <p:cNvPr id="113" name="Group 26"/>
            <p:cNvGrpSpPr>
              <a:grpSpLocks/>
            </p:cNvGrpSpPr>
            <p:nvPr/>
          </p:nvGrpSpPr>
          <p:grpSpPr bwMode="auto">
            <a:xfrm>
              <a:off x="4549775" y="4282074"/>
              <a:ext cx="4340225" cy="1339850"/>
              <a:chOff x="2758" y="2780"/>
              <a:chExt cx="2734" cy="844"/>
            </a:xfrm>
          </p:grpSpPr>
          <p:grpSp>
            <p:nvGrpSpPr>
              <p:cNvPr id="161825" name="Group 27"/>
              <p:cNvGrpSpPr>
                <a:grpSpLocks/>
              </p:cNvGrpSpPr>
              <p:nvPr/>
            </p:nvGrpSpPr>
            <p:grpSpPr bwMode="auto">
              <a:xfrm>
                <a:off x="2758" y="2780"/>
                <a:ext cx="2734" cy="844"/>
                <a:chOff x="2758" y="2780"/>
                <a:chExt cx="2734" cy="844"/>
              </a:xfrm>
            </p:grpSpPr>
            <p:sp>
              <p:nvSpPr>
                <p:cNvPr id="161827" name="Oval 69"/>
                <p:cNvSpPr>
                  <a:spLocks noChangeArrowheads="1"/>
                </p:cNvSpPr>
                <p:nvPr/>
              </p:nvSpPr>
              <p:spPr bwMode="auto">
                <a:xfrm>
                  <a:off x="2758" y="2781"/>
                  <a:ext cx="860" cy="84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aseline="30000"/>
                </a:p>
              </p:txBody>
            </p:sp>
            <p:sp>
              <p:nvSpPr>
                <p:cNvPr id="161828" name="Oval 70"/>
                <p:cNvSpPr>
                  <a:spLocks noChangeArrowheads="1"/>
                </p:cNvSpPr>
                <p:nvPr/>
              </p:nvSpPr>
              <p:spPr bwMode="auto">
                <a:xfrm>
                  <a:off x="4632" y="2781"/>
                  <a:ext cx="860" cy="843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accent2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aseline="30000"/>
                </a:p>
              </p:txBody>
            </p:sp>
            <p:sp>
              <p:nvSpPr>
                <p:cNvPr id="161829" name="Oval 72"/>
                <p:cNvSpPr>
                  <a:spLocks noChangeArrowheads="1"/>
                </p:cNvSpPr>
                <p:nvPr/>
              </p:nvSpPr>
              <p:spPr bwMode="auto">
                <a:xfrm>
                  <a:off x="2837" y="2788"/>
                  <a:ext cx="860" cy="836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rgbClr val="0000CC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aseline="30000"/>
                </a:p>
              </p:txBody>
            </p:sp>
            <p:sp>
              <p:nvSpPr>
                <p:cNvPr id="161830" name="Oval 73"/>
                <p:cNvSpPr>
                  <a:spLocks noChangeArrowheads="1"/>
                </p:cNvSpPr>
                <p:nvPr/>
              </p:nvSpPr>
              <p:spPr bwMode="auto">
                <a:xfrm>
                  <a:off x="4561" y="2780"/>
                  <a:ext cx="860" cy="836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rgbClr val="FF0000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 baseline="30000"/>
                </a:p>
              </p:txBody>
            </p:sp>
            <p:sp>
              <p:nvSpPr>
                <p:cNvPr id="161831" name="Rectangle 74"/>
                <p:cNvSpPr>
                  <a:spLocks noChangeArrowheads="1"/>
                </p:cNvSpPr>
                <p:nvPr/>
              </p:nvSpPr>
              <p:spPr bwMode="auto">
                <a:xfrm>
                  <a:off x="3268" y="2788"/>
                  <a:ext cx="1723" cy="8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ru-RU" baseline="30000"/>
                </a:p>
              </p:txBody>
            </p:sp>
            <p:sp>
              <p:nvSpPr>
                <p:cNvPr id="161832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3268" y="2780"/>
                  <a:ext cx="1707" cy="8"/>
                </a:xfrm>
                <a:prstGeom prst="line">
                  <a:avLst/>
                </a:prstGeom>
                <a:noFill/>
                <a:ln w="38100">
                  <a:solidFill>
                    <a:srgbClr val="666633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833" name="Line 76"/>
                <p:cNvSpPr>
                  <a:spLocks noChangeShapeType="1"/>
                </p:cNvSpPr>
                <p:nvPr/>
              </p:nvSpPr>
              <p:spPr bwMode="auto">
                <a:xfrm>
                  <a:off x="3303" y="3624"/>
                  <a:ext cx="1564" cy="0"/>
                </a:xfrm>
                <a:prstGeom prst="line">
                  <a:avLst/>
                </a:prstGeom>
                <a:noFill/>
                <a:ln w="38100">
                  <a:solidFill>
                    <a:srgbClr val="666633"/>
                  </a:solidFill>
                  <a:prstDash val="dash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1826" name="Text Box 77"/>
              <p:cNvSpPr txBox="1">
                <a:spLocks noChangeArrowheads="1"/>
              </p:cNvSpPr>
              <p:nvPr/>
            </p:nvSpPr>
            <p:spPr bwMode="auto">
              <a:xfrm>
                <a:off x="3079" y="2861"/>
                <a:ext cx="2096" cy="24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800" b="1">
                    <a:solidFill>
                      <a:srgbClr val="000090"/>
                    </a:solidFill>
                    <a:latin typeface="Bookman Old Style" charset="0"/>
                  </a:rPr>
                  <a:t>Two SC collider rings</a:t>
                </a:r>
              </a:p>
            </p:txBody>
          </p:sp>
        </p:grpSp>
        <p:sp>
          <p:nvSpPr>
            <p:cNvPr id="128" name="AutoShape 42"/>
            <p:cNvSpPr>
              <a:spLocks noChangeArrowheads="1"/>
            </p:cNvSpPr>
            <p:nvPr/>
          </p:nvSpPr>
          <p:spPr bwMode="auto">
            <a:xfrm>
              <a:off x="6530975" y="5618163"/>
              <a:ext cx="266700" cy="254000"/>
            </a:xfrm>
            <a:prstGeom prst="irregularSeal1">
              <a:avLst/>
            </a:prstGeom>
            <a:solidFill>
              <a:srgbClr val="FF66FF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9" name="Text Box 66"/>
            <p:cNvSpPr txBox="1">
              <a:spLocks noChangeArrowheads="1"/>
            </p:cNvSpPr>
            <p:nvPr/>
          </p:nvSpPr>
          <p:spPr bwMode="auto">
            <a:xfrm>
              <a:off x="6386513" y="3978275"/>
              <a:ext cx="620712" cy="334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66"/>
                  </a:solidFill>
                  <a:latin typeface="Bookman Old Style" charset="0"/>
                </a:rPr>
                <a:t>IP-2</a:t>
              </a:r>
              <a:endParaRPr lang="ru-RU" sz="1600" b="1">
                <a:solidFill>
                  <a:srgbClr val="000066"/>
                </a:solidFill>
                <a:latin typeface="Bookman Old Style" charset="0"/>
              </a:endParaRPr>
            </a:p>
          </p:txBody>
        </p:sp>
        <p:sp>
          <p:nvSpPr>
            <p:cNvPr id="130" name="AutoShape 44"/>
            <p:cNvSpPr>
              <a:spLocks noChangeArrowheads="1"/>
            </p:cNvSpPr>
            <p:nvPr/>
          </p:nvSpPr>
          <p:spPr bwMode="auto">
            <a:xfrm>
              <a:off x="6534150" y="4281488"/>
              <a:ext cx="266700" cy="254000"/>
            </a:xfrm>
            <a:prstGeom prst="irregularSeal1">
              <a:avLst/>
            </a:prstGeom>
            <a:solidFill>
              <a:srgbClr val="FF66FF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1" name="Text Box 66"/>
            <p:cNvSpPr txBox="1">
              <a:spLocks noChangeArrowheads="1"/>
            </p:cNvSpPr>
            <p:nvPr/>
          </p:nvSpPr>
          <p:spPr bwMode="auto">
            <a:xfrm>
              <a:off x="5246688" y="4921250"/>
              <a:ext cx="2955925" cy="53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~ 2 x 22 injection cycles</a:t>
              </a:r>
            </a:p>
            <a:p>
              <a:pPr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   22 bunches per ring</a:t>
              </a:r>
              <a:endParaRPr lang="ru-RU" sz="1600" i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42" name="Text Box 66"/>
            <p:cNvSpPr txBox="1">
              <a:spLocks noChangeArrowheads="1"/>
            </p:cNvSpPr>
            <p:nvPr/>
          </p:nvSpPr>
          <p:spPr bwMode="auto">
            <a:xfrm>
              <a:off x="6373813" y="5789613"/>
              <a:ext cx="620712" cy="33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66"/>
                  </a:solidFill>
                  <a:latin typeface="Bookman Old Style" charset="0"/>
                </a:rPr>
                <a:t>IP-1</a:t>
              </a:r>
              <a:endParaRPr lang="ru-RU" sz="1600" b="1">
                <a:solidFill>
                  <a:srgbClr val="000066"/>
                </a:solidFill>
                <a:latin typeface="Bookman Old Style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07988" y="558800"/>
            <a:ext cx="8482012" cy="4667250"/>
            <a:chOff x="407988" y="558800"/>
            <a:chExt cx="8482012" cy="4667250"/>
          </a:xfrm>
        </p:grpSpPr>
        <p:sp>
          <p:nvSpPr>
            <p:cNvPr id="107" name="Line 89"/>
            <p:cNvSpPr>
              <a:spLocks noChangeShapeType="1"/>
            </p:cNvSpPr>
            <p:nvPr/>
          </p:nvSpPr>
          <p:spPr bwMode="auto">
            <a:xfrm>
              <a:off x="614363" y="3511550"/>
              <a:ext cx="261937" cy="171450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07988" y="558800"/>
              <a:ext cx="8482012" cy="3071813"/>
              <a:chOff x="407988" y="558800"/>
              <a:chExt cx="8482012" cy="3071813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604838" y="558800"/>
                <a:ext cx="8285162" cy="2786063"/>
                <a:chOff x="604838" y="558800"/>
                <a:chExt cx="8285162" cy="2786063"/>
              </a:xfrm>
            </p:grpSpPr>
            <p:grpSp>
              <p:nvGrpSpPr>
                <p:cNvPr id="103" name="Group 17"/>
                <p:cNvGrpSpPr>
                  <a:grpSpLocks/>
                </p:cNvGrpSpPr>
                <p:nvPr/>
              </p:nvGrpSpPr>
              <p:grpSpPr bwMode="auto">
                <a:xfrm>
                  <a:off x="604838" y="790575"/>
                  <a:ext cx="2481262" cy="2406650"/>
                  <a:chOff x="308" y="328"/>
                  <a:chExt cx="1563" cy="1516"/>
                </a:xfrm>
              </p:grpSpPr>
              <p:sp>
                <p:nvSpPr>
                  <p:cNvPr id="161837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308" y="328"/>
                    <a:ext cx="1556" cy="15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rgbClr val="FF0000"/>
                    </a:solidFill>
                    <a:prstDash val="dash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 baseline="30000"/>
                  </a:p>
                </p:txBody>
              </p:sp>
              <p:sp>
                <p:nvSpPr>
                  <p:cNvPr id="161838" name="Text Box 8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9" y="585"/>
                    <a:ext cx="1552" cy="9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90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 eaLnBrk="1" hangingPunct="1"/>
                    <a:r>
                      <a:rPr lang="en-US" sz="1600" b="1" u="sng" dirty="0">
                        <a:solidFill>
                          <a:srgbClr val="000090"/>
                        </a:solidFill>
                        <a:latin typeface="Bookman Old Style" charset="0"/>
                      </a:rPr>
                      <a:t>Booster (25 Tm)</a:t>
                    </a:r>
                  </a:p>
                  <a:p>
                    <a:pPr algn="ctr" eaLnBrk="1" hangingPunct="1"/>
                    <a:endParaRPr lang="en-US" sz="1600" b="1" u="sng" dirty="0">
                      <a:solidFill>
                        <a:srgbClr val="000090"/>
                      </a:solidFill>
                      <a:latin typeface="Bookman Old Style" charset="0"/>
                    </a:endParaRPr>
                  </a:p>
                  <a:p>
                    <a:pPr algn="ctr" eaLnBrk="1" hangingPunct="1"/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storage of</a:t>
                    </a:r>
                  </a:p>
                  <a:p>
                    <a:pPr algn="ctr" eaLnBrk="1" hangingPunct="1"/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 (</a:t>
                    </a:r>
                    <a:r>
                      <a:rPr lang="ru-RU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2</a:t>
                    </a:r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 </a:t>
                    </a:r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  <a:sym typeface="Symbol" charset="0"/>
                      </a:rPr>
                      <a:t></a:t>
                    </a:r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 4)×10</a:t>
                    </a:r>
                    <a:r>
                      <a:rPr lang="en-US" sz="1600" i="1" baseline="30000" dirty="0">
                        <a:solidFill>
                          <a:srgbClr val="000090"/>
                        </a:solidFill>
                        <a:latin typeface="Bookman Old Style" charset="0"/>
                      </a:rPr>
                      <a:t>9</a:t>
                    </a:r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 ions, </a:t>
                    </a:r>
                  </a:p>
                  <a:p>
                    <a:pPr algn="ctr" eaLnBrk="1" hangingPunct="1"/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acceleration </a:t>
                    </a:r>
                  </a:p>
                  <a:p>
                    <a:pPr algn="ctr" eaLnBrk="1" hangingPunct="1"/>
                    <a:r>
                      <a:rPr lang="en-US" sz="1600" i="1" dirty="0">
                        <a:solidFill>
                          <a:srgbClr val="000090"/>
                        </a:solidFill>
                        <a:latin typeface="Bookman Old Style" charset="0"/>
                      </a:rPr>
                      <a:t>up to 600 MeV/u</a:t>
                    </a:r>
                    <a:endParaRPr lang="ru-RU" sz="1600" i="1" dirty="0">
                      <a:solidFill>
                        <a:srgbClr val="000090"/>
                      </a:solidFill>
                      <a:latin typeface="Bookman Old Style" charset="0"/>
                    </a:endParaRPr>
                  </a:p>
                </p:txBody>
              </p:sp>
            </p:grpSp>
            <p:sp>
              <p:nvSpPr>
                <p:cNvPr id="106" name="Line 89"/>
                <p:cNvSpPr>
                  <a:spLocks noChangeShapeType="1"/>
                </p:cNvSpPr>
                <p:nvPr/>
              </p:nvSpPr>
              <p:spPr bwMode="auto">
                <a:xfrm flipH="1">
                  <a:off x="608013" y="2049463"/>
                  <a:ext cx="4762" cy="1295400"/>
                </a:xfrm>
                <a:prstGeom prst="line">
                  <a:avLst/>
                </a:prstGeom>
                <a:noFill/>
                <a:ln w="38100">
                  <a:solidFill>
                    <a:srgbClr val="CC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3" name="Group 36"/>
                <p:cNvGrpSpPr>
                  <a:grpSpLocks/>
                </p:cNvGrpSpPr>
                <p:nvPr/>
              </p:nvGrpSpPr>
              <p:grpSpPr bwMode="auto">
                <a:xfrm>
                  <a:off x="1920875" y="558800"/>
                  <a:ext cx="6969125" cy="417513"/>
                  <a:chOff x="1129" y="358"/>
                  <a:chExt cx="4390" cy="263"/>
                </a:xfrm>
              </p:grpSpPr>
              <p:sp>
                <p:nvSpPr>
                  <p:cNvPr id="161821" name="Text Box 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56" y="381"/>
                    <a:ext cx="1565" cy="240"/>
                  </a:xfrm>
                  <a:prstGeom prst="rect">
                    <a:avLst/>
                  </a:prstGeom>
                  <a:solidFill>
                    <a:srgbClr val="FFFFFF"/>
                  </a:solidFill>
                  <a:ln w="28575">
                    <a:solidFill>
                      <a:srgbClr val="FF0000"/>
                    </a:solidFill>
                    <a:prstDash val="dash"/>
                    <a:miter lim="800000"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 eaLnBrk="1" hangingPunct="1"/>
                    <a:r>
                      <a:rPr lang="en-US" sz="1600" b="1">
                        <a:solidFill>
                          <a:srgbClr val="000090"/>
                        </a:solidFill>
                        <a:latin typeface="Bookman Old Style" charset="0"/>
                      </a:rPr>
                      <a:t>Linac HILac</a:t>
                    </a:r>
                    <a:endParaRPr lang="ru-RU" sz="1600" b="1">
                      <a:solidFill>
                        <a:srgbClr val="000090"/>
                      </a:solidFill>
                      <a:latin typeface="Bookman Old Style" charset="0"/>
                    </a:endParaRPr>
                  </a:p>
                </p:txBody>
              </p:sp>
              <p:sp>
                <p:nvSpPr>
                  <p:cNvPr id="161822" name="Text Box 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61" y="358"/>
                    <a:ext cx="758" cy="256"/>
                  </a:xfrm>
                  <a:prstGeom prst="rect">
                    <a:avLst/>
                  </a:prstGeom>
                  <a:solidFill>
                    <a:srgbClr val="FFFFFF"/>
                  </a:solidFill>
                  <a:ln w="28575">
                    <a:solidFill>
                      <a:srgbClr val="FF0000"/>
                    </a:solidFill>
                    <a:prstDash val="dash"/>
                    <a:miter lim="800000"/>
                    <a:headEnd/>
                    <a:tailEnd/>
                  </a:ln>
                </p:spPr>
                <p:txBody>
                  <a:bodyPr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algn="ctr" eaLnBrk="1" hangingPunct="1"/>
                    <a:r>
                      <a:rPr lang="en-US" sz="1600" b="1">
                        <a:solidFill>
                          <a:srgbClr val="000090"/>
                        </a:solidFill>
                        <a:latin typeface="Bookman Old Style" charset="0"/>
                      </a:rPr>
                      <a:t>KRION</a:t>
                    </a:r>
                    <a:endParaRPr lang="ru-RU" sz="1600" b="1">
                      <a:solidFill>
                        <a:srgbClr val="000090"/>
                      </a:solidFill>
                      <a:latin typeface="Bookman Old Style" charset="0"/>
                    </a:endParaRPr>
                  </a:p>
                </p:txBody>
              </p:sp>
              <p:sp>
                <p:nvSpPr>
                  <p:cNvPr id="161823" name="Line 3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129" y="521"/>
                    <a:ext cx="1920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61824" name="Line 9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634" y="503"/>
                    <a:ext cx="115" cy="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9" name="Group 59"/>
              <p:cNvGrpSpPr>
                <a:grpSpLocks/>
              </p:cNvGrpSpPr>
              <p:nvPr/>
            </p:nvGrpSpPr>
            <p:grpSpPr bwMode="auto">
              <a:xfrm>
                <a:off x="407988" y="3221038"/>
                <a:ext cx="4519612" cy="409575"/>
                <a:chOff x="176" y="2035"/>
                <a:chExt cx="2358" cy="258"/>
              </a:xfrm>
            </p:grpSpPr>
            <p:sp>
              <p:nvSpPr>
                <p:cNvPr id="161816" name="Rectangle 81" descr="Темный диагональный 2"/>
                <p:cNvSpPr>
                  <a:spLocks noChangeArrowheads="1"/>
                </p:cNvSpPr>
                <p:nvPr/>
              </p:nvSpPr>
              <p:spPr bwMode="auto">
                <a:xfrm rot="-5400000">
                  <a:off x="296" y="2012"/>
                  <a:ext cx="66" cy="305"/>
                </a:xfrm>
                <a:prstGeom prst="rect">
                  <a:avLst/>
                </a:prstGeom>
                <a:pattFill prst="dkUpDiag">
                  <a:fgClr>
                    <a:srgbClr val="000000"/>
                  </a:fgClr>
                  <a:bgClr>
                    <a:srgbClr val="FFFFFF"/>
                  </a:bgClr>
                </a:pattFill>
                <a:ln w="2857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endParaRPr lang="ru-RU" baseline="30000"/>
                </a:p>
              </p:txBody>
            </p:sp>
            <p:sp>
              <p:nvSpPr>
                <p:cNvPr id="16181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512" y="2035"/>
                  <a:ext cx="2022" cy="258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600" b="1">
                      <a:solidFill>
                        <a:srgbClr val="000066"/>
                      </a:solidFill>
                      <a:latin typeface="Bookman Old Style" charset="0"/>
                    </a:rPr>
                    <a:t>Stripping (</a:t>
                  </a:r>
                  <a:r>
                    <a:rPr lang="en-US" sz="1600" b="1">
                      <a:solidFill>
                        <a:srgbClr val="FF0000"/>
                      </a:solidFill>
                      <a:latin typeface="Bookman Old Style" charset="0"/>
                    </a:rPr>
                    <a:t>80%</a:t>
                  </a:r>
                  <a:r>
                    <a:rPr lang="en-US" sz="1600" b="1">
                      <a:solidFill>
                        <a:srgbClr val="000066"/>
                      </a:solidFill>
                      <a:latin typeface="Bookman Old Style" charset="0"/>
                    </a:rPr>
                    <a:t>) </a:t>
                  </a:r>
                  <a:r>
                    <a:rPr lang="en-US" sz="1600" b="1" baseline="30000">
                      <a:solidFill>
                        <a:srgbClr val="000066"/>
                      </a:solidFill>
                      <a:latin typeface="Bookman Old Style" charset="0"/>
                    </a:rPr>
                    <a:t>197</a:t>
                  </a:r>
                  <a:r>
                    <a:rPr lang="en-US" sz="1600" b="1">
                      <a:solidFill>
                        <a:srgbClr val="000066"/>
                      </a:solidFill>
                      <a:latin typeface="Bookman Old Style" charset="0"/>
                    </a:rPr>
                    <a:t>Au</a:t>
                  </a:r>
                  <a:r>
                    <a:rPr lang="en-US" sz="1600" b="1" baseline="30000">
                      <a:solidFill>
                        <a:srgbClr val="000066"/>
                      </a:solidFill>
                      <a:latin typeface="Bookman Old Style" charset="0"/>
                    </a:rPr>
                    <a:t>31+ </a:t>
                  </a:r>
                  <a:r>
                    <a:rPr lang="en-US" sz="1600" b="1">
                      <a:solidFill>
                        <a:srgbClr val="000066"/>
                      </a:solidFill>
                      <a:latin typeface="Bookman Old Style" charset="0"/>
                      <a:sym typeface="MS PGothic" charset="0"/>
                    </a:rPr>
                    <a:t>=&gt; </a:t>
                  </a:r>
                  <a:r>
                    <a:rPr lang="en-US" sz="1600" b="1" baseline="30000">
                      <a:solidFill>
                        <a:srgbClr val="FF0000"/>
                      </a:solidFill>
                      <a:latin typeface="Bookman Old Style" charset="0"/>
                    </a:rPr>
                    <a:t>197</a:t>
                  </a:r>
                  <a:r>
                    <a:rPr lang="en-US" sz="1600" b="1">
                      <a:solidFill>
                        <a:srgbClr val="FF0000"/>
                      </a:solidFill>
                      <a:latin typeface="Bookman Old Style" charset="0"/>
                    </a:rPr>
                    <a:t>Au</a:t>
                  </a:r>
                  <a:r>
                    <a:rPr lang="en-US" sz="1600" b="1" baseline="30000">
                      <a:solidFill>
                        <a:srgbClr val="FF0000"/>
                      </a:solidFill>
                      <a:latin typeface="Bookman Old Style" charset="0"/>
                    </a:rPr>
                    <a:t>79+</a:t>
                  </a:r>
                  <a:endParaRPr lang="ru-RU" sz="1600" b="1">
                    <a:solidFill>
                      <a:srgbClr val="FF0000"/>
                    </a:solidFill>
                    <a:latin typeface="Bookman Old Style" charset="0"/>
                  </a:endParaRPr>
                </a:p>
              </p:txBody>
            </p:sp>
          </p:grp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214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14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grpSp>
        <p:nvGrpSpPr>
          <p:cNvPr id="3" name="Group 2"/>
          <p:cNvGrpSpPr/>
          <p:nvPr/>
        </p:nvGrpSpPr>
        <p:grpSpPr>
          <a:xfrm>
            <a:off x="6410023" y="1906746"/>
            <a:ext cx="2642697" cy="1476077"/>
            <a:chOff x="6410023" y="1906746"/>
            <a:chExt cx="2642697" cy="1476077"/>
          </a:xfrm>
        </p:grpSpPr>
        <p:pic>
          <p:nvPicPr>
            <p:cNvPr id="64" name="Picture 63" descr="C:\Users\Yury\Documents\Suzdal\BMN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199808" y="1906746"/>
              <a:ext cx="1852912" cy="1155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6410023" y="2674937"/>
              <a:ext cx="173777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rgbClr val="000090"/>
                  </a:solidFill>
                  <a:latin typeface="Arial"/>
                  <a:cs typeface="Arial"/>
                </a:rPr>
                <a:t>BM@N</a:t>
              </a:r>
            </a:p>
            <a:p>
              <a:pPr algn="r"/>
              <a:r>
                <a:rPr lang="en-US" sz="2000" b="1" i="1" dirty="0">
                  <a:solidFill>
                    <a:srgbClr val="000090"/>
                  </a:solidFill>
                  <a:latin typeface="Arial"/>
                  <a:cs typeface="Arial"/>
                </a:rPr>
                <a:t>i</a:t>
              </a:r>
              <a:r>
                <a:rPr lang="en-US" sz="2000" b="1" i="1" dirty="0" smtClean="0">
                  <a:solidFill>
                    <a:srgbClr val="000090"/>
                  </a:solidFill>
                  <a:latin typeface="Arial"/>
                  <a:cs typeface="Arial"/>
                </a:rPr>
                <a:t>n operation </a:t>
              </a:r>
              <a:endParaRPr lang="en-US" sz="2000" b="1" i="1" dirty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19850"/>
            <a:ext cx="2133600" cy="365125"/>
          </a:xfrm>
        </p:spPr>
        <p:txBody>
          <a:bodyPr/>
          <a:lstStyle/>
          <a:p>
            <a:fld id="{9A4D39EF-AC8C-DB42-8F31-8A54AA683B2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79457"/>
      </p:ext>
    </p:extLst>
  </p:cSld>
  <p:clrMapOvr>
    <a:masterClrMapping/>
  </p:clrMapOvr>
  <p:transition xmlns:p14="http://schemas.microsoft.com/office/powerpoint/2010/main" advTm="2859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793" name="Group 63"/>
          <p:cNvGrpSpPr>
            <a:grpSpLocks/>
          </p:cNvGrpSpPr>
          <p:nvPr/>
        </p:nvGrpSpPr>
        <p:grpSpPr bwMode="auto">
          <a:xfrm>
            <a:off x="8516938" y="-333375"/>
            <a:ext cx="123825" cy="1487488"/>
            <a:chOff x="3189" y="1642"/>
            <a:chExt cx="78" cy="937"/>
          </a:xfrm>
        </p:grpSpPr>
        <p:sp>
          <p:nvSpPr>
            <p:cNvPr id="161847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8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1794" name="Номер слайда 1"/>
          <p:cNvSpPr txBox="1">
            <a:spLocks/>
          </p:cNvSpPr>
          <p:nvPr/>
        </p:nvSpPr>
        <p:spPr bwMode="auto">
          <a:xfrm>
            <a:off x="6502400" y="5975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endParaRPr lang="ru-RU" sz="1200">
              <a:latin typeface="Bookman Old Style" charset="0"/>
            </a:endParaRPr>
          </a:p>
        </p:txBody>
      </p:sp>
      <p:grpSp>
        <p:nvGrpSpPr>
          <p:cNvPr id="161795" name="Group 63"/>
          <p:cNvGrpSpPr>
            <a:grpSpLocks/>
          </p:cNvGrpSpPr>
          <p:nvPr/>
        </p:nvGrpSpPr>
        <p:grpSpPr bwMode="auto">
          <a:xfrm>
            <a:off x="2581275" y="-203200"/>
            <a:ext cx="123825" cy="1487488"/>
            <a:chOff x="3189" y="1642"/>
            <a:chExt cx="78" cy="937"/>
          </a:xfrm>
        </p:grpSpPr>
        <p:sp>
          <p:nvSpPr>
            <p:cNvPr id="161845" name="Freeform 64"/>
            <p:cNvSpPr>
              <a:spLocks/>
            </p:cNvSpPr>
            <p:nvPr/>
          </p:nvSpPr>
          <p:spPr bwMode="auto">
            <a:xfrm>
              <a:off x="3241" y="1642"/>
              <a:ext cx="26" cy="585"/>
            </a:xfrm>
            <a:custGeom>
              <a:avLst/>
              <a:gdLst>
                <a:gd name="T0" fmla="*/ 26 w 26"/>
                <a:gd name="T1" fmla="*/ 0 h 585"/>
                <a:gd name="T2" fmla="*/ 0 w 26"/>
                <a:gd name="T3" fmla="*/ 292 h 585"/>
                <a:gd name="T4" fmla="*/ 9 w 26"/>
                <a:gd name="T5" fmla="*/ 430 h 585"/>
                <a:gd name="T6" fmla="*/ 0 w 26"/>
                <a:gd name="T7" fmla="*/ 473 h 585"/>
                <a:gd name="T8" fmla="*/ 9 w 26"/>
                <a:gd name="T9" fmla="*/ 585 h 5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585">
                  <a:moveTo>
                    <a:pt x="26" y="0"/>
                  </a:moveTo>
                  <a:cubicBezTo>
                    <a:pt x="21" y="96"/>
                    <a:pt x="25" y="198"/>
                    <a:pt x="0" y="292"/>
                  </a:cubicBezTo>
                  <a:cubicBezTo>
                    <a:pt x="3" y="338"/>
                    <a:pt x="9" y="384"/>
                    <a:pt x="9" y="430"/>
                  </a:cubicBezTo>
                  <a:cubicBezTo>
                    <a:pt x="9" y="445"/>
                    <a:pt x="0" y="458"/>
                    <a:pt x="0" y="473"/>
                  </a:cubicBezTo>
                  <a:cubicBezTo>
                    <a:pt x="0" y="510"/>
                    <a:pt x="9" y="548"/>
                    <a:pt x="9" y="5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000066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6" name="Freeform 65"/>
            <p:cNvSpPr>
              <a:spLocks/>
            </p:cNvSpPr>
            <p:nvPr/>
          </p:nvSpPr>
          <p:spPr bwMode="auto">
            <a:xfrm>
              <a:off x="3189" y="2416"/>
              <a:ext cx="69" cy="163"/>
            </a:xfrm>
            <a:custGeom>
              <a:avLst/>
              <a:gdLst>
                <a:gd name="T0" fmla="*/ 69 w 69"/>
                <a:gd name="T1" fmla="*/ 0 h 163"/>
                <a:gd name="T2" fmla="*/ 0 w 69"/>
                <a:gd name="T3" fmla="*/ 163 h 16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9" h="163">
                  <a:moveTo>
                    <a:pt x="69" y="0"/>
                  </a:moveTo>
                  <a:cubicBezTo>
                    <a:pt x="58" y="59"/>
                    <a:pt x="48" y="121"/>
                    <a:pt x="0" y="16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tx1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1796" name="Group 2"/>
          <p:cNvGrpSpPr>
            <a:grpSpLocks/>
          </p:cNvGrpSpPr>
          <p:nvPr/>
        </p:nvGrpSpPr>
        <p:grpSpPr bwMode="auto">
          <a:xfrm>
            <a:off x="708025" y="3641725"/>
            <a:ext cx="2884488" cy="2405063"/>
            <a:chOff x="381" y="1900"/>
            <a:chExt cx="1817" cy="1515"/>
          </a:xfrm>
        </p:grpSpPr>
        <p:sp>
          <p:nvSpPr>
            <p:cNvPr id="161843" name="Oval 62"/>
            <p:cNvSpPr>
              <a:spLocks noChangeArrowheads="1"/>
            </p:cNvSpPr>
            <p:nvPr/>
          </p:nvSpPr>
          <p:spPr bwMode="auto">
            <a:xfrm>
              <a:off x="465" y="1900"/>
              <a:ext cx="1672" cy="151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9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 baseline="30000"/>
            </a:p>
          </p:txBody>
        </p:sp>
        <p:sp>
          <p:nvSpPr>
            <p:cNvPr id="161844" name="Text Box 63"/>
            <p:cNvSpPr txBox="1">
              <a:spLocks noChangeArrowheads="1"/>
            </p:cNvSpPr>
            <p:nvPr/>
          </p:nvSpPr>
          <p:spPr bwMode="auto">
            <a:xfrm>
              <a:off x="381" y="2181"/>
              <a:ext cx="1817" cy="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u="sng">
                  <a:solidFill>
                    <a:srgbClr val="000090"/>
                  </a:solidFill>
                  <a:latin typeface="Bookman Old Style" charset="0"/>
                </a:rPr>
                <a:t>Nuclotron (45 Tm)</a:t>
              </a:r>
            </a:p>
            <a:p>
              <a:pPr algn="ctr" eaLnBrk="1" hangingPunct="1"/>
              <a:endParaRPr lang="en-US" sz="1600" i="1">
                <a:solidFill>
                  <a:srgbClr val="000090"/>
                </a:solidFill>
                <a:latin typeface="Bookman Old Style" charset="0"/>
              </a:endParaRP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injection  bunch 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  <a:sym typeface="Symbol" charset="0"/>
                </a:rPr>
                <a:t>~ 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  <a:sym typeface="Apple Chancery" charset="0"/>
                </a:rPr>
                <a:t>2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×10</a:t>
              </a:r>
              <a:r>
                <a:rPr lang="en-US" sz="1600" i="1" baseline="30000">
                  <a:solidFill>
                    <a:srgbClr val="000090"/>
                  </a:solidFill>
                  <a:latin typeface="Bookman Old Style" charset="0"/>
                </a:rPr>
                <a:t>9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ions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acceleration up to </a:t>
              </a:r>
            </a:p>
            <a:p>
              <a:pPr algn="ctr" eaLnBrk="1" hangingPunct="1"/>
              <a:r>
                <a:rPr lang="en-US" sz="1600" b="1" i="1">
                  <a:solidFill>
                    <a:srgbClr val="000090"/>
                  </a:solidFill>
                  <a:latin typeface="Bookman Old Style" charset="0"/>
                </a:rPr>
                <a:t>1 - 4.5 GeV/u</a:t>
              </a:r>
              <a:endParaRPr lang="ru-RU" sz="1600" b="1" i="1">
                <a:solidFill>
                  <a:srgbClr val="000090"/>
                </a:solidFill>
                <a:latin typeface="Bookman Old Style" charset="0"/>
              </a:endParaRPr>
            </a:p>
          </p:txBody>
        </p:sp>
      </p:grpSp>
      <p:grpSp>
        <p:nvGrpSpPr>
          <p:cNvPr id="161797" name="Group 5"/>
          <p:cNvGrpSpPr>
            <a:grpSpLocks/>
          </p:cNvGrpSpPr>
          <p:nvPr/>
        </p:nvGrpSpPr>
        <p:grpSpPr bwMode="auto">
          <a:xfrm>
            <a:off x="4310063" y="1077913"/>
            <a:ext cx="4579937" cy="622300"/>
            <a:chOff x="2624" y="685"/>
            <a:chExt cx="2870" cy="392"/>
          </a:xfrm>
        </p:grpSpPr>
        <p:sp>
          <p:nvSpPr>
            <p:cNvPr id="161839" name="Text Box 65"/>
            <p:cNvSpPr txBox="1">
              <a:spLocks noChangeArrowheads="1"/>
            </p:cNvSpPr>
            <p:nvPr/>
          </p:nvSpPr>
          <p:spPr bwMode="auto">
            <a:xfrm>
              <a:off x="3047" y="772"/>
              <a:ext cx="1565" cy="240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Linac LU</a:t>
              </a:r>
              <a:r>
                <a:rPr lang="ru-RU" sz="1600" b="1">
                  <a:solidFill>
                    <a:srgbClr val="000090"/>
                  </a:solidFill>
                  <a:latin typeface="Bookman Old Style" charset="0"/>
                </a:rPr>
                <a:t>-20</a:t>
              </a:r>
            </a:p>
          </p:txBody>
        </p:sp>
        <p:sp>
          <p:nvSpPr>
            <p:cNvPr id="161840" name="Text Box 65"/>
            <p:cNvSpPr txBox="1">
              <a:spLocks noChangeArrowheads="1"/>
            </p:cNvSpPr>
            <p:nvPr/>
          </p:nvSpPr>
          <p:spPr bwMode="auto">
            <a:xfrm>
              <a:off x="4768" y="685"/>
              <a:ext cx="726" cy="392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Ion sources</a:t>
              </a:r>
              <a:endParaRPr lang="ru-RU" sz="1600" b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41" name="Line 95"/>
            <p:cNvSpPr>
              <a:spLocks noChangeShapeType="1"/>
            </p:cNvSpPr>
            <p:nvPr/>
          </p:nvSpPr>
          <p:spPr bwMode="auto">
            <a:xfrm flipH="1" flipV="1">
              <a:off x="4625" y="894"/>
              <a:ext cx="115" cy="5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42" name="Line 9"/>
            <p:cNvSpPr>
              <a:spLocks noChangeShapeType="1"/>
            </p:cNvSpPr>
            <p:nvPr/>
          </p:nvSpPr>
          <p:spPr bwMode="auto">
            <a:xfrm flipH="1">
              <a:off x="2624" y="896"/>
              <a:ext cx="416" cy="0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4" name="Group 10"/>
          <p:cNvGrpSpPr>
            <a:grpSpLocks/>
          </p:cNvGrpSpPr>
          <p:nvPr/>
        </p:nvGrpSpPr>
        <p:grpSpPr bwMode="auto">
          <a:xfrm>
            <a:off x="3490913" y="1884363"/>
            <a:ext cx="5311775" cy="2852737"/>
            <a:chOff x="2118" y="1193"/>
            <a:chExt cx="3346" cy="1797"/>
          </a:xfrm>
          <a:solidFill>
            <a:schemeClr val="bg1"/>
          </a:solidFill>
        </p:grpSpPr>
        <p:sp>
          <p:nvSpPr>
            <p:cNvPr id="101" name="Text Box 64"/>
            <p:cNvSpPr txBox="1">
              <a:spLocks noChangeArrowheads="1"/>
            </p:cNvSpPr>
            <p:nvPr/>
          </p:nvSpPr>
          <p:spPr bwMode="auto">
            <a:xfrm>
              <a:off x="3159" y="1193"/>
              <a:ext cx="2305" cy="948"/>
            </a:xfrm>
            <a:prstGeom prst="rect">
              <a:avLst/>
            </a:prstGeom>
            <a:grpFill/>
            <a:ln w="38100">
              <a:solidFill>
                <a:srgbClr val="000066"/>
              </a:solidFill>
              <a:prstDash val="sysDot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man Old Style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man Old Style" pitchFamily="18" charset="0"/>
                </a:defRPr>
              </a:lvl9pPr>
            </a:lstStyle>
            <a:p>
              <a:pPr algn="ctr" eaLnBrk="1" hangingPunct="1">
                <a:defRPr/>
              </a:pPr>
              <a:endParaRPr lang="en-US" b="1" u="sng" dirty="0" smtClean="0">
                <a:solidFill>
                  <a:srgbClr val="FF0000"/>
                </a:solidFill>
              </a:endParaRPr>
            </a:p>
            <a:p>
              <a:pPr algn="ctr" eaLnBrk="1" hangingPunct="1">
                <a:defRPr/>
              </a:pPr>
              <a:endParaRPr lang="en-US" b="1" u="sng" dirty="0" smtClean="0">
                <a:solidFill>
                  <a:srgbClr val="000090"/>
                </a:solidFill>
              </a:endParaRPr>
            </a:p>
            <a:p>
              <a:pPr algn="ctr" eaLnBrk="1" hangingPunct="1">
                <a:defRPr/>
              </a:pPr>
              <a:r>
                <a:rPr lang="en-US" b="1" u="sng" dirty="0" smtClean="0">
                  <a:solidFill>
                    <a:srgbClr val="000090"/>
                  </a:solidFill>
                </a:rPr>
                <a:t>Fixed Target Area</a:t>
              </a:r>
              <a:endParaRPr lang="ru-RU" sz="1600" b="1" dirty="0" smtClean="0">
                <a:solidFill>
                  <a:srgbClr val="000090"/>
                </a:solidFill>
              </a:endParaRPr>
            </a:p>
          </p:txBody>
        </p:sp>
        <p:sp>
          <p:nvSpPr>
            <p:cNvPr id="95" name="Arc 94"/>
            <p:cNvSpPr>
              <a:spLocks/>
            </p:cNvSpPr>
            <p:nvPr/>
          </p:nvSpPr>
          <p:spPr bwMode="auto">
            <a:xfrm rot="10693531" flipV="1">
              <a:off x="2118" y="2067"/>
              <a:ext cx="732" cy="923"/>
            </a:xfrm>
            <a:custGeom>
              <a:avLst/>
              <a:gdLst>
                <a:gd name="T0" fmla="*/ 0 w 21564"/>
                <a:gd name="T1" fmla="*/ 0 h 21249"/>
                <a:gd name="T2" fmla="*/ 0 w 21564"/>
                <a:gd name="T3" fmla="*/ 0 h 21249"/>
                <a:gd name="T4" fmla="*/ 0 w 21564"/>
                <a:gd name="T5" fmla="*/ 0 h 21249"/>
                <a:gd name="T6" fmla="*/ 0 60000 65536"/>
                <a:gd name="T7" fmla="*/ 0 60000 65536"/>
                <a:gd name="T8" fmla="*/ 0 60000 65536"/>
                <a:gd name="T9" fmla="*/ 0 w 21564"/>
                <a:gd name="T10" fmla="*/ 0 h 21249"/>
                <a:gd name="T11" fmla="*/ 21564 w 21564"/>
                <a:gd name="T12" fmla="*/ 21249 h 2124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4" h="21249" fill="none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</a:path>
                <a:path w="21564" h="21249" stroke="0" extrusionOk="0">
                  <a:moveTo>
                    <a:pt x="3880" y="0"/>
                  </a:moveTo>
                  <a:cubicBezTo>
                    <a:pt x="13681" y="1790"/>
                    <a:pt x="20986" y="10051"/>
                    <a:pt x="21563" y="19997"/>
                  </a:cubicBezTo>
                  <a:lnTo>
                    <a:pt x="0" y="21249"/>
                  </a:lnTo>
                  <a:lnTo>
                    <a:pt x="3880" y="0"/>
                  </a:lnTo>
                  <a:close/>
                </a:path>
              </a:pathLst>
            </a:cu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Line 95"/>
            <p:cNvSpPr>
              <a:spLocks noChangeShapeType="1"/>
            </p:cNvSpPr>
            <p:nvPr/>
          </p:nvSpPr>
          <p:spPr bwMode="auto">
            <a:xfrm flipH="1">
              <a:off x="2696" y="1762"/>
              <a:ext cx="643" cy="291"/>
            </a:xfrm>
            <a:prstGeom prst="line">
              <a:avLst/>
            </a:prstGeom>
            <a:grpFill/>
            <a:ln w="38100">
              <a:solidFill>
                <a:srgbClr val="000090"/>
              </a:solidFill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Line 95"/>
            <p:cNvSpPr>
              <a:spLocks noChangeShapeType="1"/>
            </p:cNvSpPr>
            <p:nvPr/>
          </p:nvSpPr>
          <p:spPr bwMode="auto">
            <a:xfrm flipH="1" flipV="1">
              <a:off x="3345" y="1750"/>
              <a:ext cx="1371" cy="109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Line 95"/>
            <p:cNvSpPr>
              <a:spLocks noChangeShapeType="1"/>
            </p:cNvSpPr>
            <p:nvPr/>
          </p:nvSpPr>
          <p:spPr bwMode="auto">
            <a:xfrm flipH="1">
              <a:off x="3338" y="1356"/>
              <a:ext cx="1603" cy="387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Line 95"/>
            <p:cNvSpPr>
              <a:spLocks noChangeShapeType="1"/>
            </p:cNvSpPr>
            <p:nvPr/>
          </p:nvSpPr>
          <p:spPr bwMode="auto">
            <a:xfrm flipH="1">
              <a:off x="3363" y="1261"/>
              <a:ext cx="835" cy="483"/>
            </a:xfrm>
            <a:prstGeom prst="line">
              <a:avLst/>
            </a:prstGeom>
            <a:grpFill/>
            <a:ln w="38100">
              <a:solidFill>
                <a:srgbClr val="CC0000"/>
              </a:solidFill>
              <a:prstDash val="dash"/>
              <a:round/>
              <a:headEnd type="triangle" w="med" len="med"/>
              <a:tailEnd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" name="Group 17"/>
          <p:cNvGrpSpPr>
            <a:grpSpLocks/>
          </p:cNvGrpSpPr>
          <p:nvPr/>
        </p:nvGrpSpPr>
        <p:grpSpPr bwMode="auto">
          <a:xfrm>
            <a:off x="604838" y="790575"/>
            <a:ext cx="2481262" cy="2406650"/>
            <a:chOff x="308" y="328"/>
            <a:chExt cx="1563" cy="1516"/>
          </a:xfrm>
        </p:grpSpPr>
        <p:sp>
          <p:nvSpPr>
            <p:cNvPr id="161837" name="Oval 79"/>
            <p:cNvSpPr>
              <a:spLocks noChangeArrowheads="1"/>
            </p:cNvSpPr>
            <p:nvPr/>
          </p:nvSpPr>
          <p:spPr bwMode="auto">
            <a:xfrm>
              <a:off x="308" y="328"/>
              <a:ext cx="1556" cy="151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 baseline="30000"/>
            </a:p>
          </p:txBody>
        </p:sp>
        <p:sp>
          <p:nvSpPr>
            <p:cNvPr id="161838" name="Text Box 80"/>
            <p:cNvSpPr txBox="1">
              <a:spLocks noChangeArrowheads="1"/>
            </p:cNvSpPr>
            <p:nvPr/>
          </p:nvSpPr>
          <p:spPr bwMode="auto">
            <a:xfrm>
              <a:off x="319" y="585"/>
              <a:ext cx="1552" cy="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u="sng">
                  <a:solidFill>
                    <a:srgbClr val="000090"/>
                  </a:solidFill>
                  <a:latin typeface="Bookman Old Style" charset="0"/>
                </a:rPr>
                <a:t>Booster (25 Tm)</a:t>
              </a:r>
            </a:p>
            <a:p>
              <a:pPr algn="ctr" eaLnBrk="1" hangingPunct="1"/>
              <a:endParaRPr lang="en-US" sz="1600" b="1" u="sng">
                <a:solidFill>
                  <a:srgbClr val="000090"/>
                </a:solidFill>
                <a:latin typeface="Bookman Old Style" charset="0"/>
              </a:endParaRP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storage of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(</a:t>
              </a:r>
              <a:r>
                <a:rPr lang="ru-RU" sz="1600" i="1">
                  <a:solidFill>
                    <a:srgbClr val="000090"/>
                  </a:solidFill>
                  <a:latin typeface="Bookman Old Style" charset="0"/>
                </a:rPr>
                <a:t>2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  <a:sym typeface="Symbol" charset="0"/>
                </a:rPr>
                <a:t>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4)×10</a:t>
              </a:r>
              <a:r>
                <a:rPr lang="en-US" sz="1600" i="1" baseline="30000">
                  <a:solidFill>
                    <a:srgbClr val="000090"/>
                  </a:solidFill>
                  <a:latin typeface="Bookman Old Style" charset="0"/>
                </a:rPr>
                <a:t>9</a:t>
              </a:r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 ions, 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acceleration </a:t>
              </a:r>
            </a:p>
            <a:p>
              <a:pPr algn="ctr" eaLnBrk="1" hangingPunct="1"/>
              <a:r>
                <a:rPr lang="en-US" sz="1600" i="1">
                  <a:solidFill>
                    <a:srgbClr val="000090"/>
                  </a:solidFill>
                  <a:latin typeface="Bookman Old Style" charset="0"/>
                </a:rPr>
                <a:t>up to 600 MeV/u</a:t>
              </a:r>
              <a:endParaRPr lang="ru-RU" sz="1600" i="1">
                <a:solidFill>
                  <a:srgbClr val="000090"/>
                </a:solidFill>
                <a:latin typeface="Bookman Old Style" charset="0"/>
              </a:endParaRPr>
            </a:p>
          </p:txBody>
        </p:sp>
      </p:grpSp>
      <p:sp>
        <p:nvSpPr>
          <p:cNvPr id="106" name="Line 89"/>
          <p:cNvSpPr>
            <a:spLocks noChangeShapeType="1"/>
          </p:cNvSpPr>
          <p:nvPr/>
        </p:nvSpPr>
        <p:spPr bwMode="auto">
          <a:xfrm flipH="1">
            <a:off x="608013" y="2049463"/>
            <a:ext cx="4762" cy="12954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Line 89"/>
          <p:cNvSpPr>
            <a:spLocks noChangeShapeType="1"/>
          </p:cNvSpPr>
          <p:nvPr/>
        </p:nvSpPr>
        <p:spPr bwMode="auto">
          <a:xfrm>
            <a:off x="614363" y="3511550"/>
            <a:ext cx="261937" cy="17145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8" name="Group 22"/>
          <p:cNvGrpSpPr>
            <a:grpSpLocks/>
          </p:cNvGrpSpPr>
          <p:nvPr/>
        </p:nvGrpSpPr>
        <p:grpSpPr bwMode="auto">
          <a:xfrm>
            <a:off x="3330575" y="4418013"/>
            <a:ext cx="1439863" cy="1243012"/>
            <a:chOff x="2017" y="2789"/>
            <a:chExt cx="907" cy="783"/>
          </a:xfrm>
        </p:grpSpPr>
        <p:sp>
          <p:nvSpPr>
            <p:cNvPr id="161834" name="Arc 96"/>
            <p:cNvSpPr>
              <a:spLocks/>
            </p:cNvSpPr>
            <p:nvPr/>
          </p:nvSpPr>
          <p:spPr bwMode="auto">
            <a:xfrm rot="-4625293">
              <a:off x="1990" y="3262"/>
              <a:ext cx="337" cy="284"/>
            </a:xfrm>
            <a:custGeom>
              <a:avLst/>
              <a:gdLst>
                <a:gd name="T0" fmla="*/ 0 w 21600"/>
                <a:gd name="T1" fmla="*/ 0 h 23142"/>
                <a:gd name="T2" fmla="*/ 0 w 21600"/>
                <a:gd name="T3" fmla="*/ 0 h 23142"/>
                <a:gd name="T4" fmla="*/ 0 w 21600"/>
                <a:gd name="T5" fmla="*/ 0 h 23142"/>
                <a:gd name="T6" fmla="*/ 0 60000 65536"/>
                <a:gd name="T7" fmla="*/ 0 60000 65536"/>
                <a:gd name="T8" fmla="*/ 0 60000 65536"/>
                <a:gd name="T9" fmla="*/ 0 w 21600"/>
                <a:gd name="T10" fmla="*/ 0 h 23142"/>
                <a:gd name="T11" fmla="*/ 21600 w 21600"/>
                <a:gd name="T12" fmla="*/ 23142 h 231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3142" fill="none" extrusionOk="0">
                  <a:moveTo>
                    <a:pt x="4209" y="0"/>
                  </a:moveTo>
                  <a:cubicBezTo>
                    <a:pt x="14318" y="2009"/>
                    <a:pt x="21600" y="10879"/>
                    <a:pt x="21600" y="21186"/>
                  </a:cubicBezTo>
                  <a:cubicBezTo>
                    <a:pt x="21600" y="21839"/>
                    <a:pt x="21570" y="22491"/>
                    <a:pt x="21511" y="23142"/>
                  </a:cubicBezTo>
                </a:path>
                <a:path w="21600" h="23142" stroke="0" extrusionOk="0">
                  <a:moveTo>
                    <a:pt x="4209" y="0"/>
                  </a:moveTo>
                  <a:cubicBezTo>
                    <a:pt x="14318" y="2009"/>
                    <a:pt x="21600" y="10879"/>
                    <a:pt x="21600" y="21186"/>
                  </a:cubicBezTo>
                  <a:cubicBezTo>
                    <a:pt x="21600" y="21839"/>
                    <a:pt x="21570" y="22491"/>
                    <a:pt x="21511" y="23142"/>
                  </a:cubicBezTo>
                  <a:lnTo>
                    <a:pt x="0" y="21186"/>
                  </a:lnTo>
                  <a:lnTo>
                    <a:pt x="4209" y="0"/>
                  </a:lnTo>
                  <a:close/>
                </a:path>
              </a:pathLst>
            </a:custGeom>
            <a:noFill/>
            <a:ln w="38100">
              <a:solidFill>
                <a:srgbClr val="FF33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/>
            <a:lstStyle/>
            <a:p>
              <a:endParaRPr lang="en-US"/>
            </a:p>
          </p:txBody>
        </p:sp>
        <p:sp>
          <p:nvSpPr>
            <p:cNvPr id="161835" name="Arc 93"/>
            <p:cNvSpPr>
              <a:spLocks/>
            </p:cNvSpPr>
            <p:nvPr/>
          </p:nvSpPr>
          <p:spPr bwMode="auto">
            <a:xfrm rot="4986537" flipH="1">
              <a:off x="2480" y="3118"/>
              <a:ext cx="331" cy="557"/>
            </a:xfrm>
            <a:custGeom>
              <a:avLst/>
              <a:gdLst>
                <a:gd name="T0" fmla="*/ 0 w 21562"/>
                <a:gd name="T1" fmla="*/ 0 h 20893"/>
                <a:gd name="T2" fmla="*/ 0 w 21562"/>
                <a:gd name="T3" fmla="*/ 0 h 20893"/>
                <a:gd name="T4" fmla="*/ 0 w 21562"/>
                <a:gd name="T5" fmla="*/ 0 h 20893"/>
                <a:gd name="T6" fmla="*/ 0 60000 65536"/>
                <a:gd name="T7" fmla="*/ 0 60000 65536"/>
                <a:gd name="T8" fmla="*/ 0 60000 65536"/>
                <a:gd name="T9" fmla="*/ 0 w 21562"/>
                <a:gd name="T10" fmla="*/ 0 h 20893"/>
                <a:gd name="T11" fmla="*/ 21562 w 21562"/>
                <a:gd name="T12" fmla="*/ 20893 h 208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2" h="20893" fill="none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</a:path>
                <a:path w="21562" h="20893" stroke="0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  <a:lnTo>
                    <a:pt x="0" y="20893"/>
                  </a:lnTo>
                  <a:lnTo>
                    <a:pt x="5481" y="0"/>
                  </a:lnTo>
                  <a:close/>
                </a:path>
              </a:pathLst>
            </a:custGeom>
            <a:noFill/>
            <a:ln w="38100">
              <a:solidFill>
                <a:srgbClr val="0000CC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US"/>
            </a:p>
          </p:txBody>
        </p:sp>
        <p:sp>
          <p:nvSpPr>
            <p:cNvPr id="161836" name="Arc 93"/>
            <p:cNvSpPr>
              <a:spLocks/>
            </p:cNvSpPr>
            <p:nvPr/>
          </p:nvSpPr>
          <p:spPr bwMode="auto">
            <a:xfrm rot="-4986537" flipH="1" flipV="1">
              <a:off x="2312" y="2771"/>
              <a:ext cx="505" cy="541"/>
            </a:xfrm>
            <a:custGeom>
              <a:avLst/>
              <a:gdLst>
                <a:gd name="T0" fmla="*/ 0 w 21562"/>
                <a:gd name="T1" fmla="*/ 0 h 20893"/>
                <a:gd name="T2" fmla="*/ 0 w 21562"/>
                <a:gd name="T3" fmla="*/ 0 h 20893"/>
                <a:gd name="T4" fmla="*/ 0 w 21562"/>
                <a:gd name="T5" fmla="*/ 0 h 20893"/>
                <a:gd name="T6" fmla="*/ 0 60000 65536"/>
                <a:gd name="T7" fmla="*/ 0 60000 65536"/>
                <a:gd name="T8" fmla="*/ 0 60000 65536"/>
                <a:gd name="T9" fmla="*/ 0 w 21562"/>
                <a:gd name="T10" fmla="*/ 0 h 20893"/>
                <a:gd name="T11" fmla="*/ 21562 w 21562"/>
                <a:gd name="T12" fmla="*/ 20893 h 208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62" h="20893" fill="none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</a:path>
                <a:path w="21562" h="20893" stroke="0" extrusionOk="0">
                  <a:moveTo>
                    <a:pt x="5481" y="0"/>
                  </a:moveTo>
                  <a:cubicBezTo>
                    <a:pt x="14521" y="2372"/>
                    <a:pt x="21010" y="10288"/>
                    <a:pt x="21562" y="19617"/>
                  </a:cubicBezTo>
                  <a:lnTo>
                    <a:pt x="0" y="20893"/>
                  </a:lnTo>
                  <a:lnTo>
                    <a:pt x="5481" y="0"/>
                  </a:lnTo>
                  <a:close/>
                </a:path>
              </a:pathLst>
            </a:custGeom>
            <a:noFill/>
            <a:ln w="38100">
              <a:solidFill>
                <a:srgbClr val="FF3399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vert="eaVert"/>
            <a:lstStyle/>
            <a:p>
              <a:endParaRPr lang="en-US"/>
            </a:p>
          </p:txBody>
        </p:sp>
      </p:grpSp>
      <p:grpSp>
        <p:nvGrpSpPr>
          <p:cNvPr id="113" name="Group 26"/>
          <p:cNvGrpSpPr>
            <a:grpSpLocks/>
          </p:cNvGrpSpPr>
          <p:nvPr/>
        </p:nvGrpSpPr>
        <p:grpSpPr bwMode="auto">
          <a:xfrm>
            <a:off x="4506913" y="4403725"/>
            <a:ext cx="4340225" cy="1339850"/>
            <a:chOff x="2758" y="2780"/>
            <a:chExt cx="2734" cy="844"/>
          </a:xfrm>
        </p:grpSpPr>
        <p:grpSp>
          <p:nvGrpSpPr>
            <p:cNvPr id="161825" name="Group 27"/>
            <p:cNvGrpSpPr>
              <a:grpSpLocks/>
            </p:cNvGrpSpPr>
            <p:nvPr/>
          </p:nvGrpSpPr>
          <p:grpSpPr bwMode="auto">
            <a:xfrm>
              <a:off x="2758" y="2780"/>
              <a:ext cx="2734" cy="844"/>
              <a:chOff x="2758" y="2780"/>
              <a:chExt cx="2734" cy="844"/>
            </a:xfrm>
          </p:grpSpPr>
          <p:sp>
            <p:nvSpPr>
              <p:cNvPr id="161827" name="Oval 69"/>
              <p:cNvSpPr>
                <a:spLocks noChangeArrowheads="1"/>
              </p:cNvSpPr>
              <p:nvPr/>
            </p:nvSpPr>
            <p:spPr bwMode="auto">
              <a:xfrm>
                <a:off x="2758" y="2781"/>
                <a:ext cx="860" cy="84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28" name="Oval 70"/>
              <p:cNvSpPr>
                <a:spLocks noChangeArrowheads="1"/>
              </p:cNvSpPr>
              <p:nvPr/>
            </p:nvSpPr>
            <p:spPr bwMode="auto">
              <a:xfrm>
                <a:off x="4632" y="2781"/>
                <a:ext cx="860" cy="84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accent2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29" name="Oval 72"/>
              <p:cNvSpPr>
                <a:spLocks noChangeArrowheads="1"/>
              </p:cNvSpPr>
              <p:nvPr/>
            </p:nvSpPr>
            <p:spPr bwMode="auto">
              <a:xfrm>
                <a:off x="2837" y="2788"/>
                <a:ext cx="860" cy="83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00CC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30" name="Oval 73"/>
              <p:cNvSpPr>
                <a:spLocks noChangeArrowheads="1"/>
              </p:cNvSpPr>
              <p:nvPr/>
            </p:nvSpPr>
            <p:spPr bwMode="auto">
              <a:xfrm>
                <a:off x="4561" y="2780"/>
                <a:ext cx="860" cy="836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31" name="Rectangle 74"/>
              <p:cNvSpPr>
                <a:spLocks noChangeArrowheads="1"/>
              </p:cNvSpPr>
              <p:nvPr/>
            </p:nvSpPr>
            <p:spPr bwMode="auto">
              <a:xfrm>
                <a:off x="3268" y="2788"/>
                <a:ext cx="1723" cy="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ru-RU" baseline="30000"/>
              </a:p>
            </p:txBody>
          </p:sp>
          <p:sp>
            <p:nvSpPr>
              <p:cNvPr id="161832" name="Line 75"/>
              <p:cNvSpPr>
                <a:spLocks noChangeShapeType="1"/>
              </p:cNvSpPr>
              <p:nvPr/>
            </p:nvSpPr>
            <p:spPr bwMode="auto">
              <a:xfrm flipV="1">
                <a:off x="3268" y="2780"/>
                <a:ext cx="1707" cy="8"/>
              </a:xfrm>
              <a:prstGeom prst="line">
                <a:avLst/>
              </a:prstGeom>
              <a:noFill/>
              <a:ln w="38100">
                <a:solidFill>
                  <a:srgbClr val="666633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833" name="Line 76"/>
              <p:cNvSpPr>
                <a:spLocks noChangeShapeType="1"/>
              </p:cNvSpPr>
              <p:nvPr/>
            </p:nvSpPr>
            <p:spPr bwMode="auto">
              <a:xfrm>
                <a:off x="3303" y="3624"/>
                <a:ext cx="1564" cy="0"/>
              </a:xfrm>
              <a:prstGeom prst="line">
                <a:avLst/>
              </a:prstGeom>
              <a:noFill/>
              <a:ln w="38100">
                <a:solidFill>
                  <a:srgbClr val="666633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1826" name="Text Box 77"/>
            <p:cNvSpPr txBox="1">
              <a:spLocks noChangeArrowheads="1"/>
            </p:cNvSpPr>
            <p:nvPr/>
          </p:nvSpPr>
          <p:spPr bwMode="auto">
            <a:xfrm>
              <a:off x="3079" y="2861"/>
              <a:ext cx="2096" cy="2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800" b="1">
                  <a:solidFill>
                    <a:srgbClr val="000090"/>
                  </a:solidFill>
                  <a:latin typeface="Bookman Old Style" charset="0"/>
                </a:rPr>
                <a:t>Two SC collider rings</a:t>
              </a:r>
            </a:p>
          </p:txBody>
        </p:sp>
      </p:grpSp>
      <p:grpSp>
        <p:nvGrpSpPr>
          <p:cNvPr id="123" name="Group 36"/>
          <p:cNvGrpSpPr>
            <a:grpSpLocks/>
          </p:cNvGrpSpPr>
          <p:nvPr/>
        </p:nvGrpSpPr>
        <p:grpSpPr bwMode="auto">
          <a:xfrm>
            <a:off x="1920875" y="558800"/>
            <a:ext cx="6969125" cy="417513"/>
            <a:chOff x="1129" y="358"/>
            <a:chExt cx="4390" cy="263"/>
          </a:xfrm>
        </p:grpSpPr>
        <p:sp>
          <p:nvSpPr>
            <p:cNvPr id="161821" name="Text Box 65"/>
            <p:cNvSpPr txBox="1">
              <a:spLocks noChangeArrowheads="1"/>
            </p:cNvSpPr>
            <p:nvPr/>
          </p:nvSpPr>
          <p:spPr bwMode="auto">
            <a:xfrm>
              <a:off x="3056" y="381"/>
              <a:ext cx="1565" cy="240"/>
            </a:xfrm>
            <a:prstGeom prst="rect">
              <a:avLst/>
            </a:prstGeom>
            <a:solidFill>
              <a:srgbClr val="F0FFFD"/>
            </a:solidFill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 dirty="0" err="1">
                  <a:solidFill>
                    <a:srgbClr val="000090"/>
                  </a:solidFill>
                  <a:latin typeface="Bookman Old Style" charset="0"/>
                </a:rPr>
                <a:t>Linac</a:t>
              </a:r>
              <a:r>
                <a:rPr lang="en-US" sz="1600" b="1" dirty="0">
                  <a:solidFill>
                    <a:srgbClr val="000090"/>
                  </a:solidFill>
                  <a:latin typeface="Bookman Old Style" charset="0"/>
                </a:rPr>
                <a:t> </a:t>
              </a:r>
              <a:r>
                <a:rPr lang="en-US" sz="1600" b="1" dirty="0" err="1">
                  <a:solidFill>
                    <a:srgbClr val="000090"/>
                  </a:solidFill>
                  <a:latin typeface="Bookman Old Style" charset="0"/>
                </a:rPr>
                <a:t>HILac</a:t>
              </a:r>
              <a:endParaRPr lang="ru-RU" sz="1600" b="1" dirty="0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22" name="Text Box 65"/>
            <p:cNvSpPr txBox="1">
              <a:spLocks noChangeArrowheads="1"/>
            </p:cNvSpPr>
            <p:nvPr/>
          </p:nvSpPr>
          <p:spPr bwMode="auto">
            <a:xfrm>
              <a:off x="4761" y="358"/>
              <a:ext cx="758" cy="256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600" b="1">
                  <a:solidFill>
                    <a:srgbClr val="000090"/>
                  </a:solidFill>
                  <a:latin typeface="Bookman Old Style" charset="0"/>
                </a:rPr>
                <a:t>KRION</a:t>
              </a:r>
              <a:endParaRPr lang="ru-RU" sz="1600" b="1">
                <a:solidFill>
                  <a:srgbClr val="000090"/>
                </a:solidFill>
                <a:latin typeface="Bookman Old Style" charset="0"/>
              </a:endParaRPr>
            </a:p>
          </p:txBody>
        </p:sp>
        <p:sp>
          <p:nvSpPr>
            <p:cNvPr id="161823" name="Line 39"/>
            <p:cNvSpPr>
              <a:spLocks noChangeShapeType="1"/>
            </p:cNvSpPr>
            <p:nvPr/>
          </p:nvSpPr>
          <p:spPr bwMode="auto">
            <a:xfrm flipH="1" flipV="1">
              <a:off x="1129" y="521"/>
              <a:ext cx="192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24" name="Line 95"/>
            <p:cNvSpPr>
              <a:spLocks noChangeShapeType="1"/>
            </p:cNvSpPr>
            <p:nvPr/>
          </p:nvSpPr>
          <p:spPr bwMode="auto">
            <a:xfrm flipH="1" flipV="1">
              <a:off x="4634" y="503"/>
              <a:ext cx="115" cy="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8" name="AutoShape 42"/>
          <p:cNvSpPr>
            <a:spLocks noChangeArrowheads="1"/>
          </p:cNvSpPr>
          <p:nvPr/>
        </p:nvSpPr>
        <p:spPr bwMode="auto">
          <a:xfrm>
            <a:off x="6530975" y="5618163"/>
            <a:ext cx="266700" cy="254000"/>
          </a:xfrm>
          <a:prstGeom prst="irregularSeal1">
            <a:avLst/>
          </a:prstGeom>
          <a:solidFill>
            <a:srgbClr val="FF66F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9" name="Text Box 66"/>
          <p:cNvSpPr txBox="1">
            <a:spLocks noChangeArrowheads="1"/>
          </p:cNvSpPr>
          <p:nvPr/>
        </p:nvSpPr>
        <p:spPr bwMode="auto">
          <a:xfrm>
            <a:off x="6386513" y="3978275"/>
            <a:ext cx="62071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66"/>
                </a:solidFill>
                <a:latin typeface="Bookman Old Style" charset="0"/>
              </a:rPr>
              <a:t>IP-2</a:t>
            </a:r>
            <a:endParaRPr lang="ru-RU" sz="1600" b="1">
              <a:solidFill>
                <a:srgbClr val="000066"/>
              </a:solidFill>
              <a:latin typeface="Bookman Old Style" charset="0"/>
            </a:endParaRPr>
          </a:p>
        </p:txBody>
      </p:sp>
      <p:sp>
        <p:nvSpPr>
          <p:cNvPr id="130" name="AutoShape 44"/>
          <p:cNvSpPr>
            <a:spLocks noChangeArrowheads="1"/>
          </p:cNvSpPr>
          <p:nvPr/>
        </p:nvSpPr>
        <p:spPr bwMode="auto">
          <a:xfrm>
            <a:off x="6534150" y="4281488"/>
            <a:ext cx="266700" cy="254000"/>
          </a:xfrm>
          <a:prstGeom prst="irregularSeal1">
            <a:avLst/>
          </a:prstGeom>
          <a:solidFill>
            <a:srgbClr val="FF66FF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1" name="Text Box 66"/>
          <p:cNvSpPr txBox="1">
            <a:spLocks noChangeArrowheads="1"/>
          </p:cNvSpPr>
          <p:nvPr/>
        </p:nvSpPr>
        <p:spPr bwMode="auto">
          <a:xfrm>
            <a:off x="5246688" y="4921250"/>
            <a:ext cx="29559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i="1">
                <a:solidFill>
                  <a:srgbClr val="000090"/>
                </a:solidFill>
                <a:latin typeface="Bookman Old Style" charset="0"/>
              </a:rPr>
              <a:t>~ 2 x 22 injection cycles</a:t>
            </a:r>
          </a:p>
          <a:p>
            <a:pPr eaLnBrk="1" hangingPunct="1"/>
            <a:r>
              <a:rPr lang="en-US" sz="1600" i="1">
                <a:solidFill>
                  <a:srgbClr val="000090"/>
                </a:solidFill>
                <a:latin typeface="Bookman Old Style" charset="0"/>
              </a:rPr>
              <a:t>    22 bunches per ring</a:t>
            </a:r>
            <a:endParaRPr lang="ru-RU" sz="1600" i="1">
              <a:solidFill>
                <a:srgbClr val="000090"/>
              </a:solidFill>
              <a:latin typeface="Bookman Old Style" charset="0"/>
            </a:endParaRPr>
          </a:p>
        </p:txBody>
      </p:sp>
      <p:sp>
        <p:nvSpPr>
          <p:cNvPr id="161809" name="Rectangle 7"/>
          <p:cNvSpPr>
            <a:spLocks noChangeArrowheads="1"/>
          </p:cNvSpPr>
          <p:nvPr/>
        </p:nvSpPr>
        <p:spPr bwMode="auto">
          <a:xfrm>
            <a:off x="992188" y="-1588"/>
            <a:ext cx="7694612" cy="40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ctr" eaLnBrk="0" hangingPunct="0"/>
            <a:r>
              <a:rPr kumimoji="1" lang="en-US" sz="2000" b="1" dirty="0">
                <a:solidFill>
                  <a:srgbClr val="000066"/>
                </a:solidFill>
                <a:sym typeface="Apple Chancery" charset="0"/>
              </a:rPr>
              <a:t>Structure and Operation Regimes</a:t>
            </a:r>
          </a:p>
        </p:txBody>
      </p:sp>
      <p:grpSp>
        <p:nvGrpSpPr>
          <p:cNvPr id="161810" name="Group 55"/>
          <p:cNvGrpSpPr>
            <a:grpSpLocks/>
          </p:cNvGrpSpPr>
          <p:nvPr/>
        </p:nvGrpSpPr>
        <p:grpSpPr bwMode="auto">
          <a:xfrm>
            <a:off x="2725738" y="1409700"/>
            <a:ext cx="1582737" cy="2449513"/>
            <a:chOff x="1749" y="1128"/>
            <a:chExt cx="997" cy="1543"/>
          </a:xfrm>
        </p:grpSpPr>
        <p:sp>
          <p:nvSpPr>
            <p:cNvPr id="161818" name="Line 89"/>
            <p:cNvSpPr>
              <a:spLocks noChangeShapeType="1"/>
            </p:cNvSpPr>
            <p:nvPr/>
          </p:nvSpPr>
          <p:spPr bwMode="auto">
            <a:xfrm flipH="1">
              <a:off x="2122" y="1361"/>
              <a:ext cx="291" cy="92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19" name="Arc 57"/>
            <p:cNvSpPr>
              <a:spLocks/>
            </p:cNvSpPr>
            <p:nvPr/>
          </p:nvSpPr>
          <p:spPr bwMode="auto">
            <a:xfrm flipH="1">
              <a:off x="2406" y="1128"/>
              <a:ext cx="34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820" name="Arc 58"/>
            <p:cNvSpPr>
              <a:spLocks/>
            </p:cNvSpPr>
            <p:nvPr/>
          </p:nvSpPr>
          <p:spPr bwMode="auto">
            <a:xfrm rot="-3792276" flipH="1" flipV="1">
              <a:off x="1639" y="2281"/>
              <a:ext cx="500" cy="280"/>
            </a:xfrm>
            <a:custGeom>
              <a:avLst/>
              <a:gdLst>
                <a:gd name="T0" fmla="*/ 0 w 21405"/>
                <a:gd name="T1" fmla="*/ 0 h 21600"/>
                <a:gd name="T2" fmla="*/ 0 w 21405"/>
                <a:gd name="T3" fmla="*/ 0 h 21600"/>
                <a:gd name="T4" fmla="*/ 0 w 21405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405" h="21600" fill="none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</a:path>
                <a:path w="21405" h="21600" stroke="0" extrusionOk="0">
                  <a:moveTo>
                    <a:pt x="0" y="0"/>
                  </a:moveTo>
                  <a:cubicBezTo>
                    <a:pt x="10810" y="0"/>
                    <a:pt x="19955" y="7991"/>
                    <a:pt x="21404" y="18704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8100">
              <a:solidFill>
                <a:srgbClr val="00009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2" name="Text Box 66"/>
          <p:cNvSpPr txBox="1">
            <a:spLocks noChangeArrowheads="1"/>
          </p:cNvSpPr>
          <p:nvPr/>
        </p:nvSpPr>
        <p:spPr bwMode="auto">
          <a:xfrm>
            <a:off x="6373813" y="5789613"/>
            <a:ext cx="620712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66"/>
                </a:solidFill>
                <a:latin typeface="Bookman Old Style" charset="0"/>
              </a:rPr>
              <a:t>IP-1</a:t>
            </a:r>
            <a:endParaRPr lang="ru-RU" sz="1600" b="1">
              <a:solidFill>
                <a:srgbClr val="000066"/>
              </a:solidFill>
              <a:latin typeface="Bookman Old Style" charset="0"/>
            </a:endParaRPr>
          </a:p>
        </p:txBody>
      </p:sp>
      <p:grpSp>
        <p:nvGrpSpPr>
          <p:cNvPr id="139" name="Group 59"/>
          <p:cNvGrpSpPr>
            <a:grpSpLocks/>
          </p:cNvGrpSpPr>
          <p:nvPr/>
        </p:nvGrpSpPr>
        <p:grpSpPr bwMode="auto">
          <a:xfrm>
            <a:off x="407988" y="3221038"/>
            <a:ext cx="4519612" cy="409575"/>
            <a:chOff x="176" y="2035"/>
            <a:chExt cx="2358" cy="258"/>
          </a:xfrm>
        </p:grpSpPr>
        <p:sp>
          <p:nvSpPr>
            <p:cNvPr id="161816" name="Rectangle 81" descr="Темный диагональный 2"/>
            <p:cNvSpPr>
              <a:spLocks noChangeArrowheads="1"/>
            </p:cNvSpPr>
            <p:nvPr/>
          </p:nvSpPr>
          <p:spPr bwMode="auto">
            <a:xfrm rot="-5400000">
              <a:off x="296" y="2012"/>
              <a:ext cx="66" cy="305"/>
            </a:xfrm>
            <a:prstGeom prst="rect">
              <a:avLst/>
            </a:prstGeom>
            <a:pattFill prst="dkUpDiag">
              <a:fgClr>
                <a:srgbClr val="000000"/>
              </a:fgClr>
              <a:bgClr>
                <a:srgbClr val="FFFFFF"/>
              </a:bgClr>
            </a:pattFill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endParaRPr lang="ru-RU" baseline="30000"/>
            </a:p>
          </p:txBody>
        </p:sp>
        <p:sp>
          <p:nvSpPr>
            <p:cNvPr id="161817" name="Text Box 97"/>
            <p:cNvSpPr txBox="1">
              <a:spLocks noChangeArrowheads="1"/>
            </p:cNvSpPr>
            <p:nvPr/>
          </p:nvSpPr>
          <p:spPr bwMode="auto">
            <a:xfrm>
              <a:off x="512" y="2035"/>
              <a:ext cx="2022" cy="25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000066"/>
                  </a:solidFill>
                  <a:latin typeface="Bookman Old Style" charset="0"/>
                </a:rPr>
                <a:t>Stripping (</a:t>
              </a:r>
              <a:r>
                <a:rPr lang="en-US" sz="1600" b="1">
                  <a:solidFill>
                    <a:srgbClr val="FF0000"/>
                  </a:solidFill>
                  <a:latin typeface="Bookman Old Style" charset="0"/>
                </a:rPr>
                <a:t>80%</a:t>
              </a:r>
              <a:r>
                <a:rPr lang="en-US" sz="1600" b="1">
                  <a:solidFill>
                    <a:srgbClr val="000066"/>
                  </a:solidFill>
                  <a:latin typeface="Bookman Old Style" charset="0"/>
                </a:rPr>
                <a:t>) </a:t>
              </a:r>
              <a:r>
                <a:rPr lang="en-US" sz="1600" b="1" baseline="30000">
                  <a:solidFill>
                    <a:srgbClr val="000066"/>
                  </a:solidFill>
                  <a:latin typeface="Bookman Old Style" charset="0"/>
                </a:rPr>
                <a:t>197</a:t>
              </a:r>
              <a:r>
                <a:rPr lang="en-US" sz="1600" b="1">
                  <a:solidFill>
                    <a:srgbClr val="000066"/>
                  </a:solidFill>
                  <a:latin typeface="Bookman Old Style" charset="0"/>
                </a:rPr>
                <a:t>Au</a:t>
              </a:r>
              <a:r>
                <a:rPr lang="en-US" sz="1600" b="1" baseline="30000">
                  <a:solidFill>
                    <a:srgbClr val="000066"/>
                  </a:solidFill>
                  <a:latin typeface="Bookman Old Style" charset="0"/>
                </a:rPr>
                <a:t>31+ </a:t>
              </a:r>
              <a:r>
                <a:rPr lang="en-US" sz="1600" b="1">
                  <a:solidFill>
                    <a:srgbClr val="000066"/>
                  </a:solidFill>
                  <a:latin typeface="Bookman Old Style" charset="0"/>
                  <a:sym typeface="MS PGothic" charset="0"/>
                </a:rPr>
                <a:t>=&gt; </a:t>
              </a:r>
              <a:r>
                <a:rPr lang="en-US" sz="1600" b="1" baseline="30000">
                  <a:solidFill>
                    <a:srgbClr val="FF0000"/>
                  </a:solidFill>
                  <a:latin typeface="Bookman Old Style" charset="0"/>
                </a:rPr>
                <a:t>197</a:t>
              </a:r>
              <a:r>
                <a:rPr lang="en-US" sz="1600" b="1">
                  <a:solidFill>
                    <a:srgbClr val="FF0000"/>
                  </a:solidFill>
                  <a:latin typeface="Bookman Old Style" charset="0"/>
                </a:rPr>
                <a:t>Au</a:t>
              </a:r>
              <a:r>
                <a:rPr lang="en-US" sz="1600" b="1" baseline="30000">
                  <a:solidFill>
                    <a:srgbClr val="FF0000"/>
                  </a:solidFill>
                  <a:latin typeface="Bookman Old Style" charset="0"/>
                </a:rPr>
                <a:t>79+</a:t>
              </a:r>
              <a:endParaRPr lang="ru-RU" sz="1600" b="1">
                <a:solidFill>
                  <a:srgbClr val="FF0000"/>
                </a:solidFill>
                <a:latin typeface="Bookman Old Style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55600" y="1016000"/>
            <a:ext cx="8496300" cy="5435600"/>
            <a:chOff x="355600" y="1016000"/>
            <a:chExt cx="8496300" cy="5435600"/>
          </a:xfrm>
        </p:grpSpPr>
        <p:pic>
          <p:nvPicPr>
            <p:cNvPr id="62" name="Рисунок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600" y="1016000"/>
              <a:ext cx="8492493" cy="543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Text Box 2"/>
            <p:cNvSpPr txBox="1">
              <a:spLocks noChangeArrowheads="1"/>
            </p:cNvSpPr>
            <p:nvPr/>
          </p:nvSpPr>
          <p:spPr bwMode="auto">
            <a:xfrm>
              <a:off x="5346700" y="1129865"/>
              <a:ext cx="3505200" cy="276999"/>
            </a:xfrm>
            <a:prstGeom prst="rect">
              <a:avLst/>
            </a:prstGeom>
            <a:solidFill>
              <a:srgbClr val="FEFFD8"/>
            </a:solidFill>
            <a:ln w="9525">
              <a:solidFill>
                <a:srgbClr val="000090"/>
              </a:solidFill>
              <a:miter lim="800000"/>
              <a:headEnd/>
              <a:tailEnd/>
            </a:ln>
          </p:spPr>
          <p:txBody>
            <a:bodyPr wrap="square" lIns="144000" tIns="0" rIns="144000" bIns="0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800" b="1" dirty="0" smtClean="0">
                  <a:solidFill>
                    <a:srgbClr val="000090"/>
                  </a:solidFill>
                </a:rPr>
                <a:t>HILAC</a:t>
              </a:r>
              <a:r>
                <a:rPr lang="en-US" sz="1800" dirty="0" smtClean="0">
                  <a:solidFill>
                    <a:srgbClr val="000090"/>
                  </a:solidFill>
                </a:rPr>
                <a:t>: “</a:t>
              </a:r>
              <a:r>
                <a:rPr lang="en-US" sz="1800" dirty="0">
                  <a:solidFill>
                    <a:srgbClr val="000090"/>
                  </a:solidFill>
                </a:rPr>
                <a:t>BEVATECH OHG</a:t>
              </a:r>
              <a:r>
                <a:rPr lang="en-US" sz="1800" dirty="0" smtClean="0">
                  <a:solidFill>
                    <a:srgbClr val="000090"/>
                  </a:solidFill>
                </a:rPr>
                <a:t>” </a:t>
              </a:r>
              <a:endParaRPr lang="en-US" sz="1800" dirty="0">
                <a:solidFill>
                  <a:srgbClr val="000090"/>
                </a:solidFill>
              </a:endParaRPr>
            </a:p>
          </p:txBody>
        </p:sp>
      </p:grp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71105"/>
              </p:ext>
            </p:extLst>
          </p:nvPr>
        </p:nvGraphicFramePr>
        <p:xfrm>
          <a:off x="4329566" y="5235623"/>
          <a:ext cx="435723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6295"/>
                <a:gridCol w="156093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solidFill>
                            <a:srgbClr val="000090"/>
                          </a:solidFill>
                        </a:rPr>
                        <a:t>extraction energy, MeV/</a:t>
                      </a:r>
                      <a:r>
                        <a:rPr lang="en-US" sz="1600" i="1" dirty="0" err="1" smtClean="0">
                          <a:solidFill>
                            <a:srgbClr val="000090"/>
                          </a:solidFill>
                        </a:rPr>
                        <a:t>amu</a:t>
                      </a:r>
                      <a:endParaRPr lang="en-US" sz="1600" i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90"/>
                          </a:solidFill>
                        </a:rPr>
                        <a:t>3.24</a:t>
                      </a:r>
                      <a:r>
                        <a:rPr lang="en-US" sz="1600" baseline="0" dirty="0" smtClean="0">
                          <a:solidFill>
                            <a:srgbClr val="000090"/>
                          </a:solidFill>
                        </a:rPr>
                        <a:t> (A/Z=6)</a:t>
                      </a:r>
                      <a:endParaRPr lang="en-US" sz="16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i="1" dirty="0" smtClean="0">
                          <a:solidFill>
                            <a:srgbClr val="000090"/>
                          </a:solidFill>
                        </a:rPr>
                        <a:t>injection energy, </a:t>
                      </a:r>
                      <a:r>
                        <a:rPr lang="en-US" sz="1600" b="0" i="1" dirty="0" err="1" smtClean="0">
                          <a:solidFill>
                            <a:srgbClr val="000090"/>
                          </a:solidFill>
                        </a:rPr>
                        <a:t>keV</a:t>
                      </a:r>
                      <a:r>
                        <a:rPr lang="en-US" sz="1600" b="0" i="1" dirty="0" smtClean="0">
                          <a:solidFill>
                            <a:srgbClr val="000090"/>
                          </a:solidFill>
                        </a:rPr>
                        <a:t>/</a:t>
                      </a:r>
                      <a:r>
                        <a:rPr lang="en-US" sz="1600" b="0" i="1" dirty="0" err="1" smtClean="0">
                          <a:solidFill>
                            <a:srgbClr val="000090"/>
                          </a:solidFill>
                        </a:rPr>
                        <a:t>amu</a:t>
                      </a:r>
                      <a:endParaRPr lang="en-US" sz="1600" b="0" i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90"/>
                          </a:solidFill>
                        </a:rPr>
                        <a:t>17</a:t>
                      </a:r>
                      <a:endParaRPr 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solidFill>
                            <a:srgbClr val="000090"/>
                          </a:solidFill>
                        </a:rPr>
                        <a:t>input current, mA</a:t>
                      </a:r>
                      <a:endParaRPr lang="en-US" sz="1600" i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90"/>
                          </a:solidFill>
                        </a:rPr>
                        <a:t>up to </a:t>
                      </a:r>
                      <a:r>
                        <a:rPr lang="en-US" sz="1600" b="1" dirty="0" smtClean="0">
                          <a:solidFill>
                            <a:srgbClr val="000090"/>
                          </a:solidFill>
                        </a:rPr>
                        <a:t>10</a:t>
                      </a:r>
                      <a:endParaRPr 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341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341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071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821531"/>
      </p:ext>
    </p:extLst>
  </p:cSld>
  <p:clrMapOvr>
    <a:masterClrMapping/>
  </p:clrMapOvr>
  <p:transition xmlns:p14="http://schemas.microsoft.com/office/powerpoint/2010/main" advTm="2859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Lib\RI\_Проекты\NICA\MAC\2019-06-06_07\Presentation\Galimov\Data\полный 2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C2DCF5"/>
              </a:clrFrom>
              <a:clrTo>
                <a:srgbClr val="C2DC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4970" y="1013335"/>
            <a:ext cx="7877765" cy="583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2959100" y="2732925"/>
            <a:ext cx="1346200" cy="336013"/>
          </a:xfrm>
          <a:prstGeom prst="wedgeRoundRectCallout">
            <a:avLst>
              <a:gd name="adj1" fmla="val -78425"/>
              <a:gd name="adj2" fmla="val 21373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Feed box</a:t>
            </a:r>
            <a:endParaRPr lang="ru-RU" sz="16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7772399" y="6223000"/>
            <a:ext cx="1295827" cy="311150"/>
          </a:xfrm>
          <a:prstGeom prst="wedgeRoundRectCallout">
            <a:avLst>
              <a:gd name="adj1" fmla="val -108750"/>
              <a:gd name="adj2" fmla="val -6339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Nuclotron</a:t>
            </a:r>
            <a:endParaRPr lang="ru-RU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127500" y="1993154"/>
            <a:ext cx="1020564" cy="330946"/>
          </a:xfrm>
          <a:prstGeom prst="wedgeRoundRectCallout">
            <a:avLst>
              <a:gd name="adj1" fmla="val -125016"/>
              <a:gd name="adj2" fmla="val -8510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i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njection</a:t>
            </a:r>
            <a:endParaRPr lang="ru-RU" sz="16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305300" y="3236944"/>
            <a:ext cx="842764" cy="534955"/>
          </a:xfrm>
          <a:prstGeom prst="wedgeRoundRectCallout">
            <a:avLst>
              <a:gd name="adj1" fmla="val -39178"/>
              <a:gd name="adj2" fmla="val 13328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Power suppl</a:t>
            </a:r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y</a:t>
            </a:r>
            <a:endParaRPr lang="ru-RU" sz="16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181648" y="4581128"/>
            <a:ext cx="1431252" cy="575072"/>
          </a:xfrm>
          <a:prstGeom prst="wedgeRoundRectCallout">
            <a:avLst>
              <a:gd name="adj1" fmla="val 100220"/>
              <a:gd name="adj2" fmla="val -14933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Accelerating station </a:t>
            </a:r>
            <a:endParaRPr lang="ru-RU" sz="16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5959748" y="3351244"/>
            <a:ext cx="1186904" cy="315424"/>
          </a:xfrm>
          <a:prstGeom prst="wedgeRoundRectCallout">
            <a:avLst>
              <a:gd name="adj1" fmla="val 116965"/>
              <a:gd name="adj2" fmla="val 7986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extraction</a:t>
            </a:r>
            <a:endParaRPr lang="ru-RU" sz="16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2" y="21734"/>
            <a:ext cx="2540598" cy="240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L106059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100" y="20059"/>
            <a:ext cx="2489627" cy="1664413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6921500" y="1277026"/>
            <a:ext cx="2128235" cy="384009"/>
          </a:xfrm>
          <a:prstGeom prst="wedgeRoundRectCallout">
            <a:avLst>
              <a:gd name="adj1" fmla="val -75814"/>
              <a:gd name="adj2" fmla="val 55982"/>
              <a:gd name="adj3" fmla="val 16667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E-cooling</a:t>
            </a:r>
            <a:r>
              <a:rPr lang="ru-RU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43100" y="53132"/>
            <a:ext cx="4648200" cy="461665"/>
          </a:xfrm>
          <a:prstGeom prst="rect">
            <a:avLst/>
          </a:prstGeom>
          <a:solidFill>
            <a:srgbClr val="00009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  Booster: </a:t>
            </a:r>
            <a:r>
              <a:rPr lang="en-US" sz="2400" i="1" dirty="0" smtClean="0">
                <a:solidFill>
                  <a:srgbClr val="FFFFFF"/>
                </a:solidFill>
                <a:latin typeface="Arial"/>
                <a:cs typeface="Arial"/>
              </a:rPr>
              <a:t>assembly since </a:t>
            </a:r>
            <a:r>
              <a:rPr lang="ru-RU" sz="2400" i="1" dirty="0" smtClean="0">
                <a:solidFill>
                  <a:srgbClr val="FFFFFF"/>
                </a:solidFill>
                <a:latin typeface="Arial"/>
                <a:cs typeface="Arial"/>
              </a:rPr>
              <a:t>2018</a:t>
            </a:r>
            <a:endParaRPr lang="en-US" sz="2400" i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-23068"/>
            <a:ext cx="105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Arial"/>
                <a:cs typeface="Arial"/>
              </a:rPr>
              <a:t>B</a:t>
            </a: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ooster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927100" y="308164"/>
            <a:ext cx="642713" cy="428436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9403" y="2458323"/>
            <a:ext cx="1274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90"/>
                </a:solidFill>
                <a:latin typeface="Arial"/>
                <a:cs typeface="Arial"/>
              </a:rPr>
              <a:t>Nuclotron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87795" y="1638300"/>
            <a:ext cx="793118" cy="870823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833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833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cxnSp>
        <p:nvCxnSpPr>
          <p:cNvPr id="21" name="Straight Arrow Connector 20"/>
          <p:cNvCxnSpPr>
            <a:stCxn id="29" idx="1"/>
          </p:cNvCxnSpPr>
          <p:nvPr/>
        </p:nvCxnSpPr>
        <p:spPr>
          <a:xfrm flipH="1">
            <a:off x="3238500" y="965898"/>
            <a:ext cx="1317778" cy="824802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278" y="552897"/>
            <a:ext cx="1498600" cy="82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" name="Slide Number Placeholder 2048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/>
          <a:lstStyle/>
          <a:p>
            <a:fld id="{9A4D39EF-AC8C-DB42-8F31-8A54AA683B2E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902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Lib\RI\_Проекты\NICA\MAC\2019-06-06_07\Presentation\Galimov\Data\полный 2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C2DCF5"/>
              </a:clrFrom>
              <a:clrTo>
                <a:srgbClr val="C2DC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4970" y="1013335"/>
            <a:ext cx="7877765" cy="583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2959100" y="2732925"/>
            <a:ext cx="1346200" cy="336013"/>
          </a:xfrm>
          <a:prstGeom prst="wedgeRoundRectCallout">
            <a:avLst>
              <a:gd name="adj1" fmla="val -78425"/>
              <a:gd name="adj2" fmla="val 21373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Feed box</a:t>
            </a:r>
            <a:endParaRPr lang="ru-RU" sz="16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7772399" y="6223000"/>
            <a:ext cx="1295827" cy="311150"/>
          </a:xfrm>
          <a:prstGeom prst="wedgeRoundRectCallout">
            <a:avLst>
              <a:gd name="adj1" fmla="val -108750"/>
              <a:gd name="adj2" fmla="val -6339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Nuclotron</a:t>
            </a:r>
            <a:endParaRPr lang="ru-RU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127500" y="1993154"/>
            <a:ext cx="1020564" cy="330946"/>
          </a:xfrm>
          <a:prstGeom prst="wedgeRoundRectCallout">
            <a:avLst>
              <a:gd name="adj1" fmla="val -125016"/>
              <a:gd name="adj2" fmla="val -8510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i</a:t>
            </a:r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njection</a:t>
            </a:r>
            <a:endParaRPr lang="ru-RU" sz="16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305300" y="3236944"/>
            <a:ext cx="842764" cy="534955"/>
          </a:xfrm>
          <a:prstGeom prst="wedgeRoundRectCallout">
            <a:avLst>
              <a:gd name="adj1" fmla="val -39178"/>
              <a:gd name="adj2" fmla="val 13328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Power suppl</a:t>
            </a:r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y</a:t>
            </a:r>
            <a:endParaRPr lang="ru-RU" sz="16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181648" y="4581128"/>
            <a:ext cx="1431252" cy="575072"/>
          </a:xfrm>
          <a:prstGeom prst="wedgeRoundRectCallout">
            <a:avLst>
              <a:gd name="adj1" fmla="val 100220"/>
              <a:gd name="adj2" fmla="val -149334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Accelerating station </a:t>
            </a:r>
            <a:endParaRPr lang="ru-RU" sz="16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5959748" y="3351244"/>
            <a:ext cx="1186904" cy="315424"/>
          </a:xfrm>
          <a:prstGeom prst="wedgeRoundRectCallout">
            <a:avLst>
              <a:gd name="adj1" fmla="val 116965"/>
              <a:gd name="adj2" fmla="val 79862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extraction</a:t>
            </a:r>
            <a:endParaRPr lang="ru-RU" sz="16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2" y="21734"/>
            <a:ext cx="2540598" cy="240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L106059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100" y="20059"/>
            <a:ext cx="2489627" cy="1664413"/>
          </a:xfrm>
          <a:prstGeom prst="rect">
            <a:avLst/>
          </a:prstGeom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6921500" y="1277026"/>
            <a:ext cx="2128235" cy="384009"/>
          </a:xfrm>
          <a:prstGeom prst="wedgeRoundRectCallout">
            <a:avLst>
              <a:gd name="adj1" fmla="val -75814"/>
              <a:gd name="adj2" fmla="val 55982"/>
              <a:gd name="adj3" fmla="val 16667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E-cooling</a:t>
            </a:r>
            <a:r>
              <a:rPr lang="ru-RU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system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43100" y="53132"/>
            <a:ext cx="4648200" cy="461665"/>
          </a:xfrm>
          <a:prstGeom prst="rect">
            <a:avLst/>
          </a:prstGeom>
          <a:solidFill>
            <a:srgbClr val="00009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Arial"/>
                <a:cs typeface="Arial"/>
              </a:rPr>
              <a:t>  Booster: </a:t>
            </a:r>
            <a:r>
              <a:rPr lang="en-US" sz="2400" i="1" dirty="0" smtClean="0">
                <a:solidFill>
                  <a:srgbClr val="FFFFFF"/>
                </a:solidFill>
                <a:latin typeface="Arial"/>
                <a:cs typeface="Arial"/>
              </a:rPr>
              <a:t>assembly since </a:t>
            </a:r>
            <a:r>
              <a:rPr lang="ru-RU" sz="2400" i="1" dirty="0" smtClean="0">
                <a:solidFill>
                  <a:srgbClr val="FFFFFF"/>
                </a:solidFill>
                <a:latin typeface="Arial"/>
                <a:cs typeface="Arial"/>
              </a:rPr>
              <a:t>2018</a:t>
            </a:r>
            <a:endParaRPr lang="en-US" sz="2400" i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600686"/>
              </p:ext>
            </p:extLst>
          </p:nvPr>
        </p:nvGraphicFramePr>
        <p:xfrm>
          <a:off x="98578" y="3277583"/>
          <a:ext cx="44577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3400"/>
                <a:gridCol w="13843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b="0" i="1" dirty="0"/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1" dirty="0" smtClean="0"/>
                        <a:t>value</a:t>
                      </a:r>
                      <a:endParaRPr lang="en-US" b="0" i="1" dirty="0"/>
                    </a:p>
                  </a:txBody>
                  <a:tcPr>
                    <a:solidFill>
                      <a:srgbClr val="3333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solidFill>
                            <a:srgbClr val="000090"/>
                          </a:solidFill>
                        </a:rPr>
                        <a:t>ion species</a:t>
                      </a:r>
                      <a:endParaRPr lang="en-US" sz="1600" i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90"/>
                          </a:solidFill>
                        </a:rPr>
                        <a:t> A/Z </a:t>
                      </a:r>
                      <a:r>
                        <a:rPr lang="en-US" sz="1600" u="sng" dirty="0" smtClean="0">
                          <a:solidFill>
                            <a:srgbClr val="000090"/>
                          </a:solidFill>
                        </a:rPr>
                        <a:t>&lt;</a:t>
                      </a:r>
                      <a:r>
                        <a:rPr lang="en-US" sz="1600" dirty="0" smtClean="0">
                          <a:solidFill>
                            <a:srgbClr val="000090"/>
                          </a:solidFill>
                        </a:rPr>
                        <a:t> 3</a:t>
                      </a:r>
                      <a:endParaRPr lang="en-US" sz="16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D8EE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solidFill>
                            <a:srgbClr val="000090"/>
                          </a:solidFill>
                        </a:rPr>
                        <a:t>max. energy</a:t>
                      </a:r>
                      <a:r>
                        <a:rPr lang="en-US" sz="1600" i="1" baseline="0" dirty="0" smtClean="0">
                          <a:solidFill>
                            <a:srgbClr val="000090"/>
                          </a:solidFill>
                        </a:rPr>
                        <a:t>, MeV/u</a:t>
                      </a:r>
                      <a:endParaRPr lang="en-US" sz="1600" i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90"/>
                          </a:solidFill>
                        </a:rPr>
                        <a:t>600</a:t>
                      </a:r>
                      <a:endParaRPr 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D8EE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i="1" dirty="0" smtClean="0">
                          <a:solidFill>
                            <a:srgbClr val="000090"/>
                          </a:solidFill>
                        </a:rPr>
                        <a:t>injection energy, </a:t>
                      </a:r>
                      <a:r>
                        <a:rPr lang="en-US" sz="1600" i="1" baseline="0" dirty="0" smtClean="0">
                          <a:solidFill>
                            <a:srgbClr val="000090"/>
                          </a:solidFill>
                        </a:rPr>
                        <a:t>MeV/u</a:t>
                      </a:r>
                      <a:endParaRPr lang="en-US" sz="1600" i="1" dirty="0" smtClean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90"/>
                          </a:solidFill>
                        </a:rPr>
                        <a:t>3.2</a:t>
                      </a:r>
                      <a:endParaRPr lang="en-US" sz="16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D8EE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solidFill>
                            <a:srgbClr val="000090"/>
                          </a:solidFill>
                        </a:rPr>
                        <a:t>magnetic rigidity, T m</a:t>
                      </a:r>
                      <a:endParaRPr lang="en-US" sz="1600" i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90"/>
                          </a:solidFill>
                        </a:rPr>
                        <a:t>1.6 – 25.0</a:t>
                      </a:r>
                      <a:endParaRPr lang="en-US" sz="16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D8EE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solidFill>
                            <a:srgbClr val="000090"/>
                          </a:solidFill>
                        </a:rPr>
                        <a:t>circumference, m</a:t>
                      </a:r>
                      <a:endParaRPr lang="en-US" sz="1600" i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90"/>
                          </a:solidFill>
                        </a:rPr>
                        <a:t>210.96</a:t>
                      </a:r>
                      <a:endParaRPr lang="en-US" sz="16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D8EE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solidFill>
                            <a:srgbClr val="000090"/>
                          </a:solidFill>
                        </a:rPr>
                        <a:t>vacuum, Tor</a:t>
                      </a:r>
                      <a:endParaRPr lang="en-US" sz="1600" i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90"/>
                          </a:solidFill>
                        </a:rPr>
                        <a:t>10</a:t>
                      </a:r>
                      <a:r>
                        <a:rPr lang="en-US" sz="1600" baseline="30000" dirty="0" smtClean="0">
                          <a:solidFill>
                            <a:srgbClr val="000090"/>
                          </a:solidFill>
                        </a:rPr>
                        <a:t>-11</a:t>
                      </a:r>
                      <a:endParaRPr lang="en-US" sz="1600" baseline="300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D8EE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solidFill>
                            <a:srgbClr val="000090"/>
                          </a:solidFill>
                        </a:rPr>
                        <a:t>intensity, </a:t>
                      </a:r>
                      <a:r>
                        <a:rPr lang="en-US" sz="1600" b="1" i="1" dirty="0" smtClean="0">
                          <a:solidFill>
                            <a:srgbClr val="000090"/>
                          </a:solidFill>
                        </a:rPr>
                        <a:t>Au </a:t>
                      </a:r>
                      <a:r>
                        <a:rPr lang="en-US" sz="1600" i="1" dirty="0" smtClean="0">
                          <a:solidFill>
                            <a:srgbClr val="000090"/>
                          </a:solidFill>
                        </a:rPr>
                        <a:t>/p</a:t>
                      </a:r>
                      <a:endParaRPr lang="en-US" sz="1600" i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90"/>
                          </a:solidFill>
                        </a:rPr>
                        <a:t>1.5 10</a:t>
                      </a:r>
                      <a:r>
                        <a:rPr lang="en-US" sz="1600" baseline="30000" dirty="0" smtClean="0">
                          <a:solidFill>
                            <a:srgbClr val="000090"/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rgbClr val="D8EE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1" dirty="0" smtClean="0">
                          <a:solidFill>
                            <a:srgbClr val="000090"/>
                          </a:solidFill>
                        </a:rPr>
                        <a:t>RF</a:t>
                      </a:r>
                      <a:r>
                        <a:rPr lang="en-US" sz="1600" i="1" baseline="0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  <a:r>
                        <a:rPr lang="en-US" sz="1600" i="1" baseline="0" dirty="0" err="1" smtClean="0">
                          <a:solidFill>
                            <a:srgbClr val="000090"/>
                          </a:solidFill>
                        </a:rPr>
                        <a:t>region</a:t>
                      </a:r>
                      <a:r>
                        <a:rPr lang="en-US" sz="1600" i="1" dirty="0" err="1" smtClean="0">
                          <a:solidFill>
                            <a:srgbClr val="000090"/>
                          </a:solidFill>
                        </a:rPr>
                        <a:t>,MHz</a:t>
                      </a:r>
                      <a:endParaRPr lang="en-US" sz="1600" i="1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90"/>
                          </a:solidFill>
                        </a:rPr>
                        <a:t>0.5 -2.53</a:t>
                      </a:r>
                    </a:p>
                  </a:txBody>
                  <a:tcPr>
                    <a:solidFill>
                      <a:srgbClr val="D8EEFF"/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227816" y="2324100"/>
            <a:ext cx="5093913" cy="461665"/>
          </a:xfrm>
          <a:prstGeom prst="rect">
            <a:avLst/>
          </a:prstGeom>
          <a:solidFill>
            <a:srgbClr val="C1F1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Commissioning </a:t>
            </a:r>
            <a:r>
              <a:rPr lang="mr-IN" sz="2400" b="1" dirty="0" smtClean="0">
                <a:solidFill>
                  <a:srgbClr val="FF0000"/>
                </a:solidFill>
                <a:latin typeface="Arial"/>
                <a:cs typeface="Arial"/>
              </a:rPr>
              <a:t>–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December 2019</a:t>
            </a:r>
            <a:endParaRPr lang="en-US" sz="2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" y="-23068"/>
            <a:ext cx="1056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Arial"/>
                <a:cs typeface="Arial"/>
              </a:rPr>
              <a:t>B</a:t>
            </a: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ooster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927100" y="308164"/>
            <a:ext cx="642713" cy="428436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9403" y="2458323"/>
            <a:ext cx="1274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90"/>
                </a:solidFill>
                <a:latin typeface="Arial"/>
                <a:cs typeface="Arial"/>
              </a:rPr>
              <a:t>Nuclotron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87795" y="1638300"/>
            <a:ext cx="793118" cy="870823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833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833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cxnSp>
        <p:nvCxnSpPr>
          <p:cNvPr id="21" name="Straight Arrow Connector 20"/>
          <p:cNvCxnSpPr>
            <a:stCxn id="29" idx="1"/>
          </p:cNvCxnSpPr>
          <p:nvPr/>
        </p:nvCxnSpPr>
        <p:spPr>
          <a:xfrm flipH="1">
            <a:off x="3238500" y="965898"/>
            <a:ext cx="1317778" cy="824802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278" y="552897"/>
            <a:ext cx="1498600" cy="82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" name="Slide Number Placeholder 2048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/>
          <a:lstStyle/>
          <a:p>
            <a:fld id="{9A4D39EF-AC8C-DB42-8F31-8A54AA683B2E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779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Photos\Work\Проекты\NICA\Booster\Cостояние\20190329, Серочкина\IMG_280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2724150"/>
            <a:ext cx="5359401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7011" y="3032783"/>
            <a:ext cx="2798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Dipole modules in tunnel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" name="Picture 17" descr="D:\Library\RI\JINR\Проекты\NICA\SCMD\Доклады\index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8465" y="66057"/>
            <a:ext cx="329383" cy="29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Номер слайда 3"/>
          <p:cNvSpPr txBox="1">
            <a:spLocks/>
          </p:cNvSpPr>
          <p:nvPr/>
        </p:nvSpPr>
        <p:spPr>
          <a:xfrm>
            <a:off x="68580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25</a:t>
            </a:fld>
            <a:endParaRPr lang="ru-RU" dirty="0"/>
          </a:p>
        </p:txBody>
      </p:sp>
      <p:pic>
        <p:nvPicPr>
          <p:cNvPr id="8" name="Picture 2" descr="D:\Photos\Разобрать\2019\22490529\JPG\DSC0542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24399" y="3432893"/>
            <a:ext cx="4419601" cy="3314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3" y="101600"/>
            <a:ext cx="4823346" cy="2476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12" name="Picture 1" descr="D:\Photos\Разобрать\2019\22490529\JPG\DSC05418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75199" y="76201"/>
            <a:ext cx="4353449" cy="326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904910" y="6381690"/>
            <a:ext cx="2528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dipoles in the tunnel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74810" y="1"/>
            <a:ext cx="217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Injection channel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9401" y="30174"/>
            <a:ext cx="325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  <a:latin typeface="Arial"/>
                <a:cs typeface="Arial"/>
              </a:rPr>
              <a:t>p</a:t>
            </a:r>
            <a:r>
              <a:rPr lang="en-US" sz="2000" i="1" dirty="0" smtClean="0">
                <a:solidFill>
                  <a:schemeClr val="bg1"/>
                </a:solidFill>
                <a:latin typeface="Arial"/>
                <a:cs typeface="Arial"/>
              </a:rPr>
              <a:t>ower supply system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54602" y="3632200"/>
            <a:ext cx="3797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chemeClr val="bg1"/>
                </a:solidFill>
                <a:latin typeface="Arial"/>
                <a:cs typeface="Arial"/>
              </a:rPr>
              <a:t>s</a:t>
            </a:r>
            <a:r>
              <a:rPr lang="en-US" sz="2000" i="1" dirty="0" smtClean="0">
                <a:solidFill>
                  <a:schemeClr val="bg1"/>
                </a:solidFill>
                <a:latin typeface="Arial"/>
                <a:cs typeface="Arial"/>
              </a:rPr>
              <a:t>ection with reference magnets</a:t>
            </a:r>
            <a:endParaRPr lang="ru-RU" sz="2000" i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65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Рисунок 8" descr="NC_Ring503m_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27100"/>
            <a:ext cx="8966200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2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2833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June 15, 2019</a:t>
            </a:r>
            <a:endParaRPr lang="ru-RU" sz="1400"/>
          </a:p>
        </p:txBody>
      </p:sp>
      <p:sp>
        <p:nvSpPr>
          <p:cNvPr id="7168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13488"/>
            <a:ext cx="3363913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V.Kekelidze, SQM-2019</a:t>
            </a:r>
            <a:endParaRPr lang="ru-RU" sz="1400"/>
          </a:p>
        </p:txBody>
      </p:sp>
      <p:sp>
        <p:nvSpPr>
          <p:cNvPr id="71685" name="TextBox 52"/>
          <p:cNvSpPr txBox="1">
            <a:spLocks noChangeArrowheads="1"/>
          </p:cNvSpPr>
          <p:nvPr/>
        </p:nvSpPr>
        <p:spPr bwMode="auto">
          <a:xfrm>
            <a:off x="1524000" y="76200"/>
            <a:ext cx="1963738" cy="461962"/>
          </a:xfrm>
          <a:prstGeom prst="rect">
            <a:avLst/>
          </a:prstGeom>
          <a:solidFill>
            <a:srgbClr val="00009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FFFFFF"/>
                </a:solidFill>
              </a:rPr>
              <a:t>The Collider  </a:t>
            </a: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2686050" y="604838"/>
            <a:ext cx="3492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000090"/>
                </a:solidFill>
              </a:rPr>
              <a:t>45 T*m</a:t>
            </a:r>
            <a:r>
              <a:rPr lang="en-US" sz="2000" i="1">
                <a:solidFill>
                  <a:srgbClr val="000090"/>
                </a:solidFill>
              </a:rPr>
              <a:t>,  4.5 GeV/u for </a:t>
            </a:r>
            <a:r>
              <a:rPr lang="en-US" sz="2000" b="1" i="1">
                <a:solidFill>
                  <a:srgbClr val="FF0000"/>
                </a:solidFill>
              </a:rPr>
              <a:t>Au</a:t>
            </a:r>
            <a:r>
              <a:rPr lang="en-US" sz="2000" b="1" i="1" baseline="30000">
                <a:solidFill>
                  <a:srgbClr val="FF0000"/>
                </a:solidFill>
              </a:rPr>
              <a:t>79+</a:t>
            </a:r>
            <a:r>
              <a:rPr lang="en-US" sz="2000" i="1" baseline="30000">
                <a:solidFill>
                  <a:srgbClr val="000090"/>
                </a:solidFill>
              </a:rPr>
              <a:t> </a:t>
            </a:r>
          </a:p>
        </p:txBody>
      </p:sp>
      <p:pic>
        <p:nvPicPr>
          <p:cNvPr id="71687" name="Picture 2" descr="E:\Мои документы\NICA\foto\Коллайдер\модуль с диполем\DSC01395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2400300"/>
            <a:ext cx="1660525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8" name="Рисунок 13" descr="DSC0098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400" y="2354263"/>
            <a:ext cx="1574800" cy="250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9" name="TextBox 12"/>
          <p:cNvSpPr txBox="1">
            <a:spLocks noChangeArrowheads="1"/>
          </p:cNvSpPr>
          <p:nvPr/>
        </p:nvSpPr>
        <p:spPr bwMode="auto">
          <a:xfrm>
            <a:off x="112713" y="5524500"/>
            <a:ext cx="3057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000090"/>
                </a:solidFill>
              </a:rPr>
              <a:t>Double aperture magnets:</a:t>
            </a:r>
          </a:p>
          <a:p>
            <a:pPr eaLnBrk="1" hangingPunct="1"/>
            <a:r>
              <a:rPr lang="en-US" sz="1800" i="1">
                <a:solidFill>
                  <a:srgbClr val="000090"/>
                </a:solidFill>
              </a:rPr>
              <a:t>dipole &amp; quadrupole </a:t>
            </a:r>
          </a:p>
          <a:p>
            <a:pPr eaLnBrk="1" hangingPunct="1"/>
            <a:r>
              <a:rPr lang="en-US" sz="1800" i="1">
                <a:solidFill>
                  <a:srgbClr val="000090"/>
                </a:solidFill>
              </a:rPr>
              <a:t>prototypes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257300" y="4356100"/>
            <a:ext cx="698500" cy="1168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311400" y="4775200"/>
            <a:ext cx="4800600" cy="1244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692" name="TextBox 24"/>
          <p:cNvSpPr txBox="1">
            <a:spLocks noChangeArrowheads="1"/>
          </p:cNvSpPr>
          <p:nvPr/>
        </p:nvSpPr>
        <p:spPr bwMode="auto">
          <a:xfrm>
            <a:off x="4406900" y="5524500"/>
            <a:ext cx="696913" cy="369888"/>
          </a:xfrm>
          <a:prstGeom prst="rect">
            <a:avLst/>
          </a:prstGeom>
          <a:solidFill>
            <a:srgbClr val="000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MPD</a:t>
            </a:r>
          </a:p>
        </p:txBody>
      </p:sp>
      <p:sp>
        <p:nvSpPr>
          <p:cNvPr id="71693" name="TextBox 25"/>
          <p:cNvSpPr txBox="1">
            <a:spLocks noChangeArrowheads="1"/>
          </p:cNvSpPr>
          <p:nvPr/>
        </p:nvSpPr>
        <p:spPr bwMode="auto">
          <a:xfrm>
            <a:off x="4546600" y="992188"/>
            <a:ext cx="658813" cy="369888"/>
          </a:xfrm>
          <a:prstGeom prst="rect">
            <a:avLst/>
          </a:prstGeom>
          <a:solidFill>
            <a:srgbClr val="000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chemeClr val="bg1"/>
                </a:solidFill>
              </a:rPr>
              <a:t>SPD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52400" y="1917700"/>
            <a:ext cx="990600" cy="241300"/>
          </a:xfrm>
          <a:prstGeom prst="straightConnector1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0" y="4914900"/>
            <a:ext cx="952500" cy="241300"/>
          </a:xfrm>
          <a:prstGeom prst="straightConnector1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4730750" y="3232150"/>
            <a:ext cx="3416300" cy="63500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5086350" y="3054350"/>
            <a:ext cx="3365500" cy="106680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5156200" y="3149600"/>
            <a:ext cx="3352800" cy="91440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85951"/>
              </p:ext>
            </p:extLst>
          </p:nvPr>
        </p:nvGraphicFramePr>
        <p:xfrm>
          <a:off x="2870200" y="2127250"/>
          <a:ext cx="3416300" cy="2730000"/>
        </p:xfrm>
        <a:graphic>
          <a:graphicData uri="http://schemas.openxmlformats.org/drawingml/2006/table">
            <a:tbl>
              <a:tblPr/>
              <a:tblGrid>
                <a:gridCol w="2584700"/>
                <a:gridCol w="831600"/>
              </a:tblGrid>
              <a:tr h="321019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Ring circumference, m 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503,04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21019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Number of bunches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22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21019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r.m.s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. bunch length, m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0,6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21019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 b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m</a:t>
                      </a:r>
                      <a:endParaRPr kumimoji="0" lang="en-US" sz="1600" b="0" i="1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Symbo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0,35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21019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max. int. Energy, Gev/u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DE4E43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11,0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21019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r.m.s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. </a:t>
                      </a: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Symbol" charset="0"/>
                          <a:ea typeface="ＭＳ Ｐゴシック" charset="0"/>
                          <a:cs typeface="ＭＳ Ｐゴシック" charset="0"/>
                        </a:rPr>
                        <a:t>D</a:t>
                      </a:r>
                      <a:r>
                        <a:rPr kumimoji="0" lang="en-US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/p, 10-3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1,6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21019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IBS growth time, s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18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00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50016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Luminosity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cm-2 s-1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x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r>
                        <a:rPr kumimoji="0" lang="en-US" sz="18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27</a:t>
                      </a:r>
                    </a:p>
                  </a:txBody>
                  <a:tcPr marL="12700" marR="12700" marT="93600" marB="0" anchor="ctr" horzOverflow="overflow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71728" name="Рисунок 4" descr="LHEP-emblema-trans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76200"/>
            <a:ext cx="12192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9" name="Picture 6" descr="NICA-Logo_4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0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769786" y="76497"/>
            <a:ext cx="3520014" cy="461665"/>
          </a:xfrm>
          <a:prstGeom prst="rect">
            <a:avLst/>
          </a:prstGeom>
          <a:solidFill>
            <a:srgbClr val="C1F1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Commissioning </a:t>
            </a:r>
            <a:r>
              <a:rPr lang="mr-IN" sz="2400" b="1" dirty="0" smtClean="0">
                <a:solidFill>
                  <a:srgbClr val="FF0000"/>
                </a:solidFill>
                <a:latin typeface="Arial"/>
                <a:cs typeface="Arial"/>
              </a:rPr>
              <a:t>–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 2022</a:t>
            </a:r>
            <a:endParaRPr lang="en-US" sz="2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865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0170527_1646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367"/>
            <a:ext cx="9144000" cy="5143500"/>
          </a:xfrm>
          <a:prstGeom prst="rect">
            <a:avLst/>
          </a:prstGeom>
        </p:spPr>
      </p:pic>
      <p:sp>
        <p:nvSpPr>
          <p:cNvPr id="121857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457200" y="6321425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June 15, 2019</a:t>
            </a:r>
            <a:endParaRPr lang="ru-RU" sz="1400"/>
          </a:p>
        </p:txBody>
      </p:sp>
      <p:sp>
        <p:nvSpPr>
          <p:cNvPr id="12185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21425"/>
            <a:ext cx="2895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V.Kekelidze, SQM-2019</a:t>
            </a:r>
            <a:endParaRPr lang="ru-RU" sz="1400"/>
          </a:p>
        </p:txBody>
      </p:sp>
      <p:sp>
        <p:nvSpPr>
          <p:cNvPr id="121860" name="Picture 6"/>
          <p:cNvSpPr>
            <a:spLocks noChangeAspect="1"/>
          </p:cNvSpPr>
          <p:nvPr/>
        </p:nvSpPr>
        <p:spPr bwMode="auto">
          <a:xfrm>
            <a:off x="381000" y="1003300"/>
            <a:ext cx="8534400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861" name="AutoShape 4"/>
          <p:cNvSpPr>
            <a:spLocks noChangeAspect="1" noChangeArrowheads="1"/>
          </p:cNvSpPr>
          <p:nvPr/>
        </p:nvSpPr>
        <p:spPr bwMode="auto">
          <a:xfrm>
            <a:off x="2017812" y="203200"/>
            <a:ext cx="4464496" cy="558800"/>
          </a:xfrm>
          <a:prstGeom prst="rect">
            <a:avLst/>
          </a:prstGeom>
          <a:solidFill>
            <a:srgbClr val="FE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90"/>
                </a:solidFill>
              </a:rPr>
              <a:t>Civil Construction 2017</a:t>
            </a:r>
            <a:endParaRPr lang="ru-RU" sz="2800" b="1" i="1" dirty="0" smtClean="0">
              <a:solidFill>
                <a:srgbClr val="000090"/>
              </a:solidFill>
            </a:endParaRPr>
          </a:p>
        </p:txBody>
      </p:sp>
      <p:pic>
        <p:nvPicPr>
          <p:cNvPr id="9" name="Picture 6" descr="NICA-Logo_4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0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27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75379" y="2843768"/>
            <a:ext cx="1395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  <a:latin typeface="Arial"/>
                <a:cs typeface="Arial"/>
              </a:rPr>
              <a:t>Nuclotron</a:t>
            </a:r>
            <a:endParaRPr lang="en-US" sz="2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8772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0170527_1646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367"/>
            <a:ext cx="9144000" cy="5143500"/>
          </a:xfrm>
          <a:prstGeom prst="rect">
            <a:avLst/>
          </a:prstGeom>
        </p:spPr>
      </p:pic>
      <p:sp>
        <p:nvSpPr>
          <p:cNvPr id="121857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457200" y="6321425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June 15, 2019</a:t>
            </a:r>
            <a:endParaRPr lang="ru-RU" sz="1400"/>
          </a:p>
        </p:txBody>
      </p:sp>
      <p:sp>
        <p:nvSpPr>
          <p:cNvPr id="12185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21425"/>
            <a:ext cx="2895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V.Kekelidze, SQM-2019</a:t>
            </a:r>
            <a:endParaRPr lang="ru-RU" sz="1400"/>
          </a:p>
        </p:txBody>
      </p:sp>
      <p:sp>
        <p:nvSpPr>
          <p:cNvPr id="121860" name="Picture 6"/>
          <p:cNvSpPr>
            <a:spLocks noChangeAspect="1"/>
          </p:cNvSpPr>
          <p:nvPr/>
        </p:nvSpPr>
        <p:spPr bwMode="auto">
          <a:xfrm>
            <a:off x="381000" y="1003300"/>
            <a:ext cx="8534400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861" name="AutoShape 4"/>
          <p:cNvSpPr>
            <a:spLocks noChangeAspect="1" noChangeArrowheads="1"/>
          </p:cNvSpPr>
          <p:nvPr/>
        </p:nvSpPr>
        <p:spPr bwMode="auto">
          <a:xfrm>
            <a:off x="2017812" y="203200"/>
            <a:ext cx="4464496" cy="558800"/>
          </a:xfrm>
          <a:prstGeom prst="rect">
            <a:avLst/>
          </a:prstGeom>
          <a:solidFill>
            <a:srgbClr val="FE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90"/>
                </a:solidFill>
              </a:rPr>
              <a:t>Civil Construction 2017</a:t>
            </a:r>
            <a:endParaRPr lang="ru-RU" sz="2800" b="1" i="1" dirty="0" smtClean="0">
              <a:solidFill>
                <a:srgbClr val="000090"/>
              </a:solidFill>
            </a:endParaRPr>
          </a:p>
        </p:txBody>
      </p:sp>
      <p:pic>
        <p:nvPicPr>
          <p:cNvPr id="9" name="Picture 6" descr="NICA-Logo_4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0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0" y="190500"/>
            <a:ext cx="9144000" cy="6223000"/>
            <a:chOff x="0" y="190500"/>
            <a:chExt cx="9144000" cy="6223000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190500"/>
              <a:ext cx="9144000" cy="6223000"/>
              <a:chOff x="0" y="76200"/>
              <a:chExt cx="9144000" cy="6223000"/>
            </a:xfrm>
          </p:grpSpPr>
          <p:pic>
            <p:nvPicPr>
              <p:cNvPr id="10" name="Picture 9" descr="DJI_0119.JP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155700"/>
                <a:ext cx="9144000" cy="5143500"/>
              </a:xfrm>
              <a:prstGeom prst="rect">
                <a:avLst/>
              </a:prstGeom>
            </p:spPr>
          </p:pic>
          <p:sp>
            <p:nvSpPr>
              <p:cNvPr id="11" name="AutoShape 4"/>
              <p:cNvSpPr>
                <a:spLocks noChangeAspect="1" noChangeArrowheads="1"/>
              </p:cNvSpPr>
              <p:nvPr/>
            </p:nvSpPr>
            <p:spPr bwMode="auto">
              <a:xfrm>
                <a:off x="2017812" y="76200"/>
                <a:ext cx="4464496" cy="558800"/>
              </a:xfrm>
              <a:prstGeom prst="rect">
                <a:avLst/>
              </a:prstGeom>
              <a:solidFill>
                <a:srgbClr val="FEFF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2800" b="1" i="1" dirty="0" smtClean="0">
                    <a:solidFill>
                      <a:srgbClr val="000090"/>
                    </a:solidFill>
                  </a:rPr>
                  <a:t>Civil Construction 2019</a:t>
                </a:r>
                <a:endParaRPr lang="ru-RU" sz="2800" b="1" i="1" dirty="0" smtClean="0">
                  <a:solidFill>
                    <a:srgbClr val="000090"/>
                  </a:solidFill>
                </a:endParaRPr>
              </a:p>
            </p:txBody>
          </p:sp>
        </p:grpSp>
        <p:sp>
          <p:nvSpPr>
            <p:cNvPr id="13" name="Прямоугольная выноска 15"/>
            <p:cNvSpPr>
              <a:spLocks noChangeArrowheads="1"/>
            </p:cNvSpPr>
            <p:nvPr/>
          </p:nvSpPr>
          <p:spPr bwMode="auto">
            <a:xfrm>
              <a:off x="2667000" y="1804695"/>
              <a:ext cx="1727200" cy="667233"/>
            </a:xfrm>
            <a:prstGeom prst="wedgeRectCallout">
              <a:avLst>
                <a:gd name="adj1" fmla="val -1215"/>
                <a:gd name="adj2" fmla="val 47708"/>
              </a:avLst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sz="2000" b="1" dirty="0">
                  <a:solidFill>
                    <a:srgbClr val="FFFFFF"/>
                  </a:solidFill>
                </a:rPr>
                <a:t>M</a:t>
              </a:r>
              <a:r>
                <a:rPr lang="en-GB" sz="2000" b="1" dirty="0" smtClean="0">
                  <a:solidFill>
                    <a:srgbClr val="FFFFFF"/>
                  </a:solidFill>
                </a:rPr>
                <a:t>PD </a:t>
              </a:r>
              <a:r>
                <a:rPr lang="en-US" sz="2000" b="1" dirty="0" smtClean="0">
                  <a:solidFill>
                    <a:srgbClr val="FFFFFF"/>
                  </a:solidFill>
                </a:rPr>
                <a:t>hall</a:t>
              </a:r>
              <a:endParaRPr lang="en-GB" sz="2000" b="1" dirty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265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0170527_1646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367"/>
            <a:ext cx="9144000" cy="5143500"/>
          </a:xfrm>
          <a:prstGeom prst="rect">
            <a:avLst/>
          </a:prstGeom>
        </p:spPr>
      </p:pic>
      <p:sp>
        <p:nvSpPr>
          <p:cNvPr id="121857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457200" y="6321425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June 15, 2019</a:t>
            </a:r>
            <a:endParaRPr lang="ru-RU" sz="1400"/>
          </a:p>
        </p:txBody>
      </p:sp>
      <p:sp>
        <p:nvSpPr>
          <p:cNvPr id="12185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21425"/>
            <a:ext cx="2895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V.Kekelidze, SQM-2019</a:t>
            </a:r>
            <a:endParaRPr lang="ru-RU" sz="1400"/>
          </a:p>
        </p:txBody>
      </p:sp>
      <p:sp>
        <p:nvSpPr>
          <p:cNvPr id="121860" name="Picture 6"/>
          <p:cNvSpPr>
            <a:spLocks noChangeAspect="1"/>
          </p:cNvSpPr>
          <p:nvPr/>
        </p:nvSpPr>
        <p:spPr bwMode="auto">
          <a:xfrm>
            <a:off x="381000" y="1003300"/>
            <a:ext cx="8534400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861" name="AutoShape 4"/>
          <p:cNvSpPr>
            <a:spLocks noChangeAspect="1" noChangeArrowheads="1"/>
          </p:cNvSpPr>
          <p:nvPr/>
        </p:nvSpPr>
        <p:spPr bwMode="auto">
          <a:xfrm>
            <a:off x="2017812" y="203200"/>
            <a:ext cx="4464496" cy="558800"/>
          </a:xfrm>
          <a:prstGeom prst="rect">
            <a:avLst/>
          </a:prstGeom>
          <a:solidFill>
            <a:srgbClr val="FE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90"/>
                </a:solidFill>
              </a:rPr>
              <a:t>Civil Construction 2017</a:t>
            </a:r>
            <a:endParaRPr lang="ru-RU" sz="2800" b="1" i="1" dirty="0" smtClean="0">
              <a:solidFill>
                <a:srgbClr val="000090"/>
              </a:solidFill>
            </a:endParaRPr>
          </a:p>
        </p:txBody>
      </p:sp>
      <p:pic>
        <p:nvPicPr>
          <p:cNvPr id="9" name="Picture 6" descr="NICA-Logo_4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0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0" y="190500"/>
            <a:ext cx="9144000" cy="6223000"/>
            <a:chOff x="0" y="190500"/>
            <a:chExt cx="9144000" cy="6223000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190500"/>
              <a:ext cx="9144000" cy="6223000"/>
              <a:chOff x="0" y="76200"/>
              <a:chExt cx="9144000" cy="6223000"/>
            </a:xfrm>
          </p:grpSpPr>
          <p:pic>
            <p:nvPicPr>
              <p:cNvPr id="10" name="Picture 9" descr="DJI_0119.JP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155700"/>
                <a:ext cx="9144000" cy="5143500"/>
              </a:xfrm>
              <a:prstGeom prst="rect">
                <a:avLst/>
              </a:prstGeom>
            </p:spPr>
          </p:pic>
          <p:sp>
            <p:nvSpPr>
              <p:cNvPr id="11" name="AutoShape 4"/>
              <p:cNvSpPr>
                <a:spLocks noChangeAspect="1" noChangeArrowheads="1"/>
              </p:cNvSpPr>
              <p:nvPr/>
            </p:nvSpPr>
            <p:spPr bwMode="auto">
              <a:xfrm>
                <a:off x="2017812" y="76200"/>
                <a:ext cx="4464496" cy="558800"/>
              </a:xfrm>
              <a:prstGeom prst="rect">
                <a:avLst/>
              </a:prstGeom>
              <a:solidFill>
                <a:srgbClr val="FEFF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2800" b="1" i="1" dirty="0" smtClean="0">
                    <a:solidFill>
                      <a:srgbClr val="000090"/>
                    </a:solidFill>
                  </a:rPr>
                  <a:t>Civil Construction 2019</a:t>
                </a:r>
                <a:endParaRPr lang="ru-RU" sz="2800" b="1" i="1" dirty="0" smtClean="0">
                  <a:solidFill>
                    <a:srgbClr val="000090"/>
                  </a:solidFill>
                </a:endParaRPr>
              </a:p>
            </p:txBody>
          </p:sp>
        </p:grpSp>
        <p:sp>
          <p:nvSpPr>
            <p:cNvPr id="13" name="Прямоугольная выноска 15"/>
            <p:cNvSpPr>
              <a:spLocks noChangeArrowheads="1"/>
            </p:cNvSpPr>
            <p:nvPr/>
          </p:nvSpPr>
          <p:spPr bwMode="auto">
            <a:xfrm>
              <a:off x="2667000" y="1804695"/>
              <a:ext cx="1727200" cy="667233"/>
            </a:xfrm>
            <a:prstGeom prst="wedgeRectCallout">
              <a:avLst>
                <a:gd name="adj1" fmla="val -1215"/>
                <a:gd name="adj2" fmla="val 47708"/>
              </a:avLst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sz="2000" b="1" dirty="0">
                  <a:solidFill>
                    <a:srgbClr val="FFFFFF"/>
                  </a:solidFill>
                </a:rPr>
                <a:t>M</a:t>
              </a:r>
              <a:r>
                <a:rPr lang="en-GB" sz="2000" b="1" dirty="0" smtClean="0">
                  <a:solidFill>
                    <a:srgbClr val="FFFFFF"/>
                  </a:solidFill>
                </a:rPr>
                <a:t>PD </a:t>
              </a:r>
              <a:r>
                <a:rPr lang="en-US" sz="2000" b="1" dirty="0" smtClean="0">
                  <a:solidFill>
                    <a:srgbClr val="FFFFFF"/>
                  </a:solidFill>
                </a:rPr>
                <a:t>hall</a:t>
              </a:r>
              <a:endParaRPr lang="en-GB" sz="2000" b="1" dirty="0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60608" y="994924"/>
            <a:ext cx="4332592" cy="2896509"/>
            <a:chOff x="4792319" y="779024"/>
            <a:chExt cx="4332592" cy="2896509"/>
          </a:xfrm>
        </p:grpSpPr>
        <p:pic>
          <p:nvPicPr>
            <p:cNvPr id="16" name="Рисунок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319" y="779024"/>
              <a:ext cx="4332592" cy="289650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959660" y="3268045"/>
              <a:ext cx="3606451" cy="4001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</a:rPr>
                <a:t>tunnel circuit (</a:t>
              </a:r>
              <a:r>
                <a:rPr lang="en-US" sz="2000" i="1" dirty="0" smtClean="0">
                  <a:solidFill>
                    <a:srgbClr val="000090"/>
                  </a:solidFill>
                </a:rPr>
                <a:t>503 m</a:t>
              </a:r>
              <a:r>
                <a:rPr lang="en-US" sz="2000" dirty="0" smtClean="0">
                  <a:solidFill>
                    <a:srgbClr val="000090"/>
                  </a:solidFill>
                </a:rPr>
                <a:t>) completed </a:t>
              </a:r>
              <a:endParaRPr lang="en-US" sz="2000" dirty="0">
                <a:solidFill>
                  <a:srgbClr val="000090"/>
                </a:solidFill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658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42591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42591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GB" smtClean="0"/>
              <a:t>V.Kekelidze, SQM-2019</a:t>
            </a:r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792" y="1029783"/>
            <a:ext cx="6214108" cy="5376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554568" y="127000"/>
            <a:ext cx="8043332" cy="609600"/>
          </a:xfrm>
          <a:prstGeom prst="rect">
            <a:avLst/>
          </a:prstGeom>
          <a:solidFill>
            <a:srgbClr val="CCFFCC"/>
          </a:solidFill>
          <a:ln>
            <a:noFill/>
          </a:ln>
          <a:effectLst/>
        </p:spPr>
        <p:txBody>
          <a:bodyPr wrap="none"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defRPr>
            </a:lvl9pPr>
          </a:lstStyle>
          <a:p>
            <a:pPr algn="ctr"/>
            <a:r>
              <a:rPr lang="en-US" sz="2800" b="1" dirty="0" smtClean="0">
                <a:solidFill>
                  <a:srgbClr val="000090"/>
                </a:solidFill>
              </a:rPr>
              <a:t>Exploration of the QCD Phase Diagram</a:t>
            </a:r>
            <a:endParaRPr lang="en-US" sz="2800" b="1" dirty="0">
              <a:solidFill>
                <a:srgbClr val="00009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499" y="673101"/>
            <a:ext cx="8839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000090"/>
                </a:solidFill>
              </a:rPr>
              <a:t>Exploring high-density baryonic matter:   maximum  freeze-out density</a:t>
            </a:r>
            <a:endParaRPr lang="en-US" sz="2000" b="1" i="1" dirty="0">
              <a:solidFill>
                <a:srgbClr val="00009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9000" y="2959100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41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0170527_1646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367"/>
            <a:ext cx="9144000" cy="5143500"/>
          </a:xfrm>
          <a:prstGeom prst="rect">
            <a:avLst/>
          </a:prstGeom>
        </p:spPr>
      </p:pic>
      <p:sp>
        <p:nvSpPr>
          <p:cNvPr id="121857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457200" y="6321425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June 15, 2019</a:t>
            </a:r>
            <a:endParaRPr lang="ru-RU" sz="1400"/>
          </a:p>
        </p:txBody>
      </p:sp>
      <p:sp>
        <p:nvSpPr>
          <p:cNvPr id="12185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21425"/>
            <a:ext cx="2895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V.Kekelidze, SQM-2019</a:t>
            </a:r>
            <a:endParaRPr lang="ru-RU" sz="1400"/>
          </a:p>
        </p:txBody>
      </p:sp>
      <p:sp>
        <p:nvSpPr>
          <p:cNvPr id="121860" name="Picture 6"/>
          <p:cNvSpPr>
            <a:spLocks noChangeAspect="1"/>
          </p:cNvSpPr>
          <p:nvPr/>
        </p:nvSpPr>
        <p:spPr bwMode="auto">
          <a:xfrm>
            <a:off x="381000" y="1003300"/>
            <a:ext cx="8534400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861" name="AutoShape 4"/>
          <p:cNvSpPr>
            <a:spLocks noChangeAspect="1" noChangeArrowheads="1"/>
          </p:cNvSpPr>
          <p:nvPr/>
        </p:nvSpPr>
        <p:spPr bwMode="auto">
          <a:xfrm>
            <a:off x="2017812" y="203200"/>
            <a:ext cx="4464496" cy="558800"/>
          </a:xfrm>
          <a:prstGeom prst="rect">
            <a:avLst/>
          </a:prstGeom>
          <a:solidFill>
            <a:srgbClr val="FE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90"/>
                </a:solidFill>
              </a:rPr>
              <a:t>Civil Construction 2017</a:t>
            </a:r>
            <a:endParaRPr lang="ru-RU" sz="2800" b="1" i="1" dirty="0" smtClean="0">
              <a:solidFill>
                <a:srgbClr val="000090"/>
              </a:solidFill>
            </a:endParaRPr>
          </a:p>
        </p:txBody>
      </p:sp>
      <p:pic>
        <p:nvPicPr>
          <p:cNvPr id="9" name="Picture 6" descr="NICA-Logo_4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0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0" y="190500"/>
            <a:ext cx="9144000" cy="6223000"/>
            <a:chOff x="0" y="190500"/>
            <a:chExt cx="9144000" cy="6223000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190500"/>
              <a:ext cx="9144000" cy="6223000"/>
              <a:chOff x="0" y="76200"/>
              <a:chExt cx="9144000" cy="6223000"/>
            </a:xfrm>
          </p:grpSpPr>
          <p:pic>
            <p:nvPicPr>
              <p:cNvPr id="10" name="Picture 9" descr="DJI_0119.JP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155700"/>
                <a:ext cx="9144000" cy="5143500"/>
              </a:xfrm>
              <a:prstGeom prst="rect">
                <a:avLst/>
              </a:prstGeom>
            </p:spPr>
          </p:pic>
          <p:sp>
            <p:nvSpPr>
              <p:cNvPr id="11" name="AutoShape 4"/>
              <p:cNvSpPr>
                <a:spLocks noChangeAspect="1" noChangeArrowheads="1"/>
              </p:cNvSpPr>
              <p:nvPr/>
            </p:nvSpPr>
            <p:spPr bwMode="auto">
              <a:xfrm>
                <a:off x="2017812" y="76200"/>
                <a:ext cx="4464496" cy="558800"/>
              </a:xfrm>
              <a:prstGeom prst="rect">
                <a:avLst/>
              </a:prstGeom>
              <a:solidFill>
                <a:srgbClr val="FEFF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2800" b="1" i="1" dirty="0" smtClean="0">
                    <a:solidFill>
                      <a:srgbClr val="000090"/>
                    </a:solidFill>
                  </a:rPr>
                  <a:t>Civil Construction 2019</a:t>
                </a:r>
                <a:endParaRPr lang="ru-RU" sz="2800" b="1" i="1" dirty="0" smtClean="0">
                  <a:solidFill>
                    <a:srgbClr val="000090"/>
                  </a:solidFill>
                </a:endParaRPr>
              </a:p>
            </p:txBody>
          </p:sp>
        </p:grpSp>
        <p:sp>
          <p:nvSpPr>
            <p:cNvPr id="13" name="Прямоугольная выноска 15"/>
            <p:cNvSpPr>
              <a:spLocks noChangeArrowheads="1"/>
            </p:cNvSpPr>
            <p:nvPr/>
          </p:nvSpPr>
          <p:spPr bwMode="auto">
            <a:xfrm>
              <a:off x="2667000" y="1804695"/>
              <a:ext cx="1727200" cy="667233"/>
            </a:xfrm>
            <a:prstGeom prst="wedgeRectCallout">
              <a:avLst>
                <a:gd name="adj1" fmla="val -1215"/>
                <a:gd name="adj2" fmla="val 47708"/>
              </a:avLst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sz="2000" b="1" dirty="0">
                  <a:solidFill>
                    <a:srgbClr val="FFFFFF"/>
                  </a:solidFill>
                </a:rPr>
                <a:t>M</a:t>
              </a:r>
              <a:r>
                <a:rPr lang="en-GB" sz="2000" b="1" dirty="0" smtClean="0">
                  <a:solidFill>
                    <a:srgbClr val="FFFFFF"/>
                  </a:solidFill>
                </a:rPr>
                <a:t>PD </a:t>
              </a:r>
              <a:r>
                <a:rPr lang="en-US" sz="2000" b="1" dirty="0" smtClean="0">
                  <a:solidFill>
                    <a:srgbClr val="FFFFFF"/>
                  </a:solidFill>
                </a:rPr>
                <a:t>hall</a:t>
              </a:r>
              <a:endParaRPr lang="en-GB" sz="2000" b="1" dirty="0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60608" y="994924"/>
            <a:ext cx="4332592" cy="2896509"/>
            <a:chOff x="4792319" y="779024"/>
            <a:chExt cx="4332592" cy="2896509"/>
          </a:xfrm>
        </p:grpSpPr>
        <p:pic>
          <p:nvPicPr>
            <p:cNvPr id="16" name="Рисунок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319" y="779024"/>
              <a:ext cx="4332592" cy="289650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959660" y="3268045"/>
              <a:ext cx="3606451" cy="4001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</a:rPr>
                <a:t>tunnel circuit (</a:t>
              </a:r>
              <a:r>
                <a:rPr lang="en-US" sz="2000" i="1" dirty="0" smtClean="0">
                  <a:solidFill>
                    <a:srgbClr val="000090"/>
                  </a:solidFill>
                </a:rPr>
                <a:t>503 m</a:t>
              </a:r>
              <a:r>
                <a:rPr lang="en-US" sz="2000" dirty="0" smtClean="0">
                  <a:solidFill>
                    <a:srgbClr val="000090"/>
                  </a:solidFill>
                </a:rPr>
                <a:t>) completed </a:t>
              </a:r>
              <a:endParaRPr lang="en-US" sz="2000" dirty="0">
                <a:solidFill>
                  <a:srgbClr val="00009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94794" y="1029663"/>
            <a:ext cx="7801428" cy="5215562"/>
            <a:chOff x="582386" y="938712"/>
            <a:chExt cx="7801428" cy="5215562"/>
          </a:xfrm>
        </p:grpSpPr>
        <p:grpSp>
          <p:nvGrpSpPr>
            <p:cNvPr id="8" name="Group 7"/>
            <p:cNvGrpSpPr/>
            <p:nvPr/>
          </p:nvGrpSpPr>
          <p:grpSpPr>
            <a:xfrm>
              <a:off x="582386" y="938712"/>
              <a:ext cx="7801428" cy="5215562"/>
              <a:chOff x="237672" y="876300"/>
              <a:chExt cx="7801428" cy="5215562"/>
            </a:xfrm>
          </p:grpSpPr>
          <p:pic>
            <p:nvPicPr>
              <p:cNvPr id="18" name="Picture 2" descr="E:\2019 year\Контрольный груз_03_05_июня\L1100717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672" y="876300"/>
                <a:ext cx="7801428" cy="52155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3403600" y="971891"/>
                <a:ext cx="1518565" cy="461665"/>
              </a:xfrm>
              <a:prstGeom prst="rect">
                <a:avLst/>
              </a:prstGeom>
              <a:solidFill>
                <a:srgbClr val="C6D9F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90"/>
                    </a:solidFill>
                    <a:latin typeface="Arial"/>
                    <a:cs typeface="Arial"/>
                  </a:rPr>
                  <a:t>MPD Hall</a:t>
                </a:r>
                <a:endParaRPr lang="en-US" sz="2400" b="1" dirty="0">
                  <a:solidFill>
                    <a:srgbClr val="00009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279900" y="4635500"/>
              <a:ext cx="6605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i="1" dirty="0" smtClean="0">
                  <a:solidFill>
                    <a:schemeClr val="bg1"/>
                  </a:solidFill>
                </a:rPr>
                <a:t>100 </a:t>
              </a:r>
              <a:r>
                <a:rPr lang="en-US" sz="1600" i="1" dirty="0" smtClean="0">
                  <a:solidFill>
                    <a:schemeClr val="bg1"/>
                  </a:solidFill>
                </a:rPr>
                <a:t>t</a:t>
              </a:r>
              <a:endParaRPr lang="en-US" sz="1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2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0170527_16463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367"/>
            <a:ext cx="9144000" cy="5143500"/>
          </a:xfrm>
          <a:prstGeom prst="rect">
            <a:avLst/>
          </a:prstGeom>
        </p:spPr>
      </p:pic>
      <p:sp>
        <p:nvSpPr>
          <p:cNvPr id="121857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457200" y="6321425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June 15, 2019</a:t>
            </a:r>
            <a:endParaRPr lang="ru-RU" sz="1400"/>
          </a:p>
        </p:txBody>
      </p:sp>
      <p:sp>
        <p:nvSpPr>
          <p:cNvPr id="12185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21425"/>
            <a:ext cx="2895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V.Kekelidze, SQM-2019</a:t>
            </a:r>
            <a:endParaRPr lang="ru-RU" sz="1400"/>
          </a:p>
        </p:txBody>
      </p:sp>
      <p:sp>
        <p:nvSpPr>
          <p:cNvPr id="121860" name="Picture 6"/>
          <p:cNvSpPr>
            <a:spLocks noChangeAspect="1"/>
          </p:cNvSpPr>
          <p:nvPr/>
        </p:nvSpPr>
        <p:spPr bwMode="auto">
          <a:xfrm>
            <a:off x="381000" y="1003300"/>
            <a:ext cx="8534400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861" name="AutoShape 4"/>
          <p:cNvSpPr>
            <a:spLocks noChangeAspect="1" noChangeArrowheads="1"/>
          </p:cNvSpPr>
          <p:nvPr/>
        </p:nvSpPr>
        <p:spPr bwMode="auto">
          <a:xfrm>
            <a:off x="2017812" y="203200"/>
            <a:ext cx="4464496" cy="558800"/>
          </a:xfrm>
          <a:prstGeom prst="rect">
            <a:avLst/>
          </a:prstGeom>
          <a:solidFill>
            <a:srgbClr val="FE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90"/>
                </a:solidFill>
              </a:rPr>
              <a:t>Civil Construction 2017</a:t>
            </a:r>
            <a:endParaRPr lang="ru-RU" sz="2800" b="1" i="1" dirty="0" smtClean="0">
              <a:solidFill>
                <a:srgbClr val="000090"/>
              </a:solidFill>
            </a:endParaRPr>
          </a:p>
        </p:txBody>
      </p:sp>
      <p:pic>
        <p:nvPicPr>
          <p:cNvPr id="9" name="Picture 6" descr="NICA-Logo_4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0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0" y="190500"/>
            <a:ext cx="9144000" cy="6223000"/>
            <a:chOff x="0" y="190500"/>
            <a:chExt cx="9144000" cy="6223000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190500"/>
              <a:ext cx="9144000" cy="6223000"/>
              <a:chOff x="0" y="76200"/>
              <a:chExt cx="9144000" cy="6223000"/>
            </a:xfrm>
          </p:grpSpPr>
          <p:pic>
            <p:nvPicPr>
              <p:cNvPr id="10" name="Picture 9" descr="DJI_0119.JP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155700"/>
                <a:ext cx="9144000" cy="5143500"/>
              </a:xfrm>
              <a:prstGeom prst="rect">
                <a:avLst/>
              </a:prstGeom>
            </p:spPr>
          </p:pic>
          <p:sp>
            <p:nvSpPr>
              <p:cNvPr id="11" name="AutoShape 4"/>
              <p:cNvSpPr>
                <a:spLocks noChangeAspect="1" noChangeArrowheads="1"/>
              </p:cNvSpPr>
              <p:nvPr/>
            </p:nvSpPr>
            <p:spPr bwMode="auto">
              <a:xfrm>
                <a:off x="2017812" y="76200"/>
                <a:ext cx="4464496" cy="558800"/>
              </a:xfrm>
              <a:prstGeom prst="rect">
                <a:avLst/>
              </a:prstGeom>
              <a:solidFill>
                <a:srgbClr val="FEFF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sz="2800" b="1" i="1" dirty="0" smtClean="0">
                    <a:solidFill>
                      <a:srgbClr val="000090"/>
                    </a:solidFill>
                  </a:rPr>
                  <a:t>Civil Construction 2019</a:t>
                </a:r>
                <a:endParaRPr lang="ru-RU" sz="2800" b="1" i="1" dirty="0" smtClean="0">
                  <a:solidFill>
                    <a:srgbClr val="000090"/>
                  </a:solidFill>
                </a:endParaRPr>
              </a:p>
            </p:txBody>
          </p:sp>
        </p:grpSp>
        <p:sp>
          <p:nvSpPr>
            <p:cNvPr id="13" name="Прямоугольная выноска 15"/>
            <p:cNvSpPr>
              <a:spLocks noChangeArrowheads="1"/>
            </p:cNvSpPr>
            <p:nvPr/>
          </p:nvSpPr>
          <p:spPr bwMode="auto">
            <a:xfrm>
              <a:off x="2667000" y="1804695"/>
              <a:ext cx="1727200" cy="667233"/>
            </a:xfrm>
            <a:prstGeom prst="wedgeRectCallout">
              <a:avLst>
                <a:gd name="adj1" fmla="val -1215"/>
                <a:gd name="adj2" fmla="val 47708"/>
              </a:avLst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sz="2000" b="1" dirty="0">
                  <a:solidFill>
                    <a:srgbClr val="FFFFFF"/>
                  </a:solidFill>
                </a:rPr>
                <a:t>M</a:t>
              </a:r>
              <a:r>
                <a:rPr lang="en-GB" sz="2000" b="1" dirty="0" smtClean="0">
                  <a:solidFill>
                    <a:srgbClr val="FFFFFF"/>
                  </a:solidFill>
                </a:rPr>
                <a:t>PD </a:t>
              </a:r>
              <a:r>
                <a:rPr lang="en-US" sz="2000" b="1" dirty="0" smtClean="0">
                  <a:solidFill>
                    <a:srgbClr val="FFFFFF"/>
                  </a:solidFill>
                </a:rPr>
                <a:t>hall</a:t>
              </a:r>
              <a:endParaRPr lang="en-GB" sz="2000" b="1" dirty="0" smtClean="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760608" y="994924"/>
            <a:ext cx="4332592" cy="2896509"/>
            <a:chOff x="4792319" y="779024"/>
            <a:chExt cx="4332592" cy="2896509"/>
          </a:xfrm>
        </p:grpSpPr>
        <p:pic>
          <p:nvPicPr>
            <p:cNvPr id="16" name="Рисунок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319" y="779024"/>
              <a:ext cx="4332592" cy="289650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959660" y="3268045"/>
              <a:ext cx="3606451" cy="40011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</a:rPr>
                <a:t>tunnel circuit (</a:t>
              </a:r>
              <a:r>
                <a:rPr lang="en-US" sz="2000" i="1" dirty="0" smtClean="0">
                  <a:solidFill>
                    <a:srgbClr val="000090"/>
                  </a:solidFill>
                </a:rPr>
                <a:t>503 m</a:t>
              </a:r>
              <a:r>
                <a:rPr lang="en-US" sz="2000" dirty="0" smtClean="0">
                  <a:solidFill>
                    <a:srgbClr val="000090"/>
                  </a:solidFill>
                </a:rPr>
                <a:t>) completed </a:t>
              </a:r>
              <a:endParaRPr lang="en-US" sz="2000" dirty="0">
                <a:solidFill>
                  <a:srgbClr val="00009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94794" y="1029663"/>
            <a:ext cx="7801428" cy="5215562"/>
            <a:chOff x="582386" y="938712"/>
            <a:chExt cx="7801428" cy="5215562"/>
          </a:xfrm>
        </p:grpSpPr>
        <p:grpSp>
          <p:nvGrpSpPr>
            <p:cNvPr id="8" name="Group 7"/>
            <p:cNvGrpSpPr/>
            <p:nvPr/>
          </p:nvGrpSpPr>
          <p:grpSpPr>
            <a:xfrm>
              <a:off x="582386" y="938712"/>
              <a:ext cx="7801428" cy="5215562"/>
              <a:chOff x="237672" y="876300"/>
              <a:chExt cx="7801428" cy="5215562"/>
            </a:xfrm>
          </p:grpSpPr>
          <p:pic>
            <p:nvPicPr>
              <p:cNvPr id="18" name="Picture 2" descr="E:\2019 year\Контрольный груз_03_05_июня\L1100717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672" y="876300"/>
                <a:ext cx="7801428" cy="52155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3403600" y="971891"/>
                <a:ext cx="1518565" cy="461665"/>
              </a:xfrm>
              <a:prstGeom prst="rect">
                <a:avLst/>
              </a:prstGeom>
              <a:solidFill>
                <a:srgbClr val="C6D9F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90"/>
                    </a:solidFill>
                    <a:latin typeface="Arial"/>
                    <a:cs typeface="Arial"/>
                  </a:rPr>
                  <a:t>MPD Hall</a:t>
                </a:r>
                <a:endParaRPr lang="en-US" sz="2400" b="1" dirty="0">
                  <a:solidFill>
                    <a:srgbClr val="00009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279900" y="4635500"/>
              <a:ext cx="6605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i="1" dirty="0" smtClean="0">
                  <a:solidFill>
                    <a:schemeClr val="bg1"/>
                  </a:solidFill>
                </a:rPr>
                <a:t>100 </a:t>
              </a:r>
              <a:r>
                <a:rPr lang="en-US" sz="1600" i="1" dirty="0" smtClean="0">
                  <a:solidFill>
                    <a:schemeClr val="bg1"/>
                  </a:solidFill>
                </a:rPr>
                <a:t>t</a:t>
              </a:r>
              <a:endParaRPr lang="en-US" sz="16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80799" y="3093158"/>
            <a:ext cx="6980501" cy="1015663"/>
          </a:xfrm>
          <a:prstGeom prst="rect">
            <a:avLst/>
          </a:prstGeom>
          <a:solidFill>
            <a:srgbClr val="F3FC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000090"/>
                </a:solidFill>
                <a:latin typeface="Arial"/>
                <a:cs typeface="Arial"/>
              </a:rPr>
              <a:t>MPD hall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: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ready for detector installa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tion      -  </a:t>
            </a:r>
            <a:r>
              <a:rPr lang="en-US" sz="2000" b="1" dirty="0" smtClean="0">
                <a:solidFill>
                  <a:srgbClr val="000090"/>
                </a:solidFill>
                <a:latin typeface="Arial"/>
                <a:cs typeface="Arial"/>
              </a:rPr>
              <a:t>IV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q.  </a:t>
            </a:r>
            <a:r>
              <a:rPr lang="en-US" sz="2000" b="1" dirty="0" smtClean="0">
                <a:solidFill>
                  <a:srgbClr val="000090"/>
                </a:solidFill>
                <a:latin typeface="Arial"/>
                <a:cs typeface="Arial"/>
              </a:rPr>
              <a:t>2019</a:t>
            </a:r>
            <a:endParaRPr lang="en-US" sz="2000" b="1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n-US" sz="2000" i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r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eadiness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of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the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whole collider building        - </a:t>
            </a:r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IV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 q. 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 </a:t>
            </a:r>
            <a:r>
              <a:rPr lang="en-US" sz="2000" b="1" dirty="0" smtClean="0">
                <a:solidFill>
                  <a:srgbClr val="000090"/>
                </a:solidFill>
                <a:latin typeface="Arial"/>
                <a:cs typeface="Arial"/>
              </a:rPr>
              <a:t>2020</a:t>
            </a:r>
            <a:endParaRPr lang="en-US" sz="20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562099" y="5745203"/>
            <a:ext cx="5842001" cy="400110"/>
          </a:xfrm>
          <a:prstGeom prst="rect">
            <a:avLst/>
          </a:prstGeom>
          <a:solidFill>
            <a:srgbClr val="AAF3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1" dirty="0" smtClean="0">
                <a:solidFill>
                  <a:srgbClr val="0C1167"/>
                </a:solidFill>
              </a:rPr>
              <a:t>The</a:t>
            </a:r>
            <a:r>
              <a:rPr lang="ru-RU" sz="2000" b="1" dirty="0" smtClean="0">
                <a:solidFill>
                  <a:srgbClr val="0C1167"/>
                </a:solidFill>
              </a:rPr>
              <a:t> </a:t>
            </a:r>
            <a:r>
              <a:rPr lang="en-US" sz="2000" b="1" dirty="0" smtClean="0">
                <a:solidFill>
                  <a:srgbClr val="0C1167"/>
                </a:solidFill>
              </a:rPr>
              <a:t>MPD magnet will be assembled in </a:t>
            </a:r>
            <a:r>
              <a:rPr lang="ru-RU" sz="2000" b="1" dirty="0" smtClean="0">
                <a:solidFill>
                  <a:srgbClr val="FF0000"/>
                </a:solidFill>
              </a:rPr>
              <a:t>201</a:t>
            </a:r>
            <a:r>
              <a:rPr lang="en-US" sz="2000" b="1" dirty="0" smtClean="0">
                <a:solidFill>
                  <a:srgbClr val="FF0000"/>
                </a:solidFill>
              </a:rPr>
              <a:t>9</a:t>
            </a:r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43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6600"/>
            <a:ext cx="9144000" cy="40493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13548" y="221614"/>
            <a:ext cx="6284309" cy="830997"/>
          </a:xfrm>
          <a:prstGeom prst="rect">
            <a:avLst/>
          </a:prstGeom>
          <a:solidFill>
            <a:srgbClr val="AD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kick-off meeting on formation of </a:t>
            </a:r>
          </a:p>
          <a:p>
            <a:pPr algn="ctr"/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 the MPD and BM@N Collaborations </a:t>
            </a:r>
            <a:endParaRPr lang="en-US" sz="24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08200" y="1155700"/>
            <a:ext cx="4966573" cy="400110"/>
          </a:xfrm>
          <a:prstGeom prst="rect">
            <a:avLst/>
          </a:prstGeom>
          <a:solidFill>
            <a:srgbClr val="FBF1D7"/>
          </a:solidFill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</a:rPr>
              <a:t>c</a:t>
            </a:r>
            <a:r>
              <a:rPr lang="en-US" sz="2000" i="1" dirty="0" smtClean="0">
                <a:solidFill>
                  <a:srgbClr val="000090"/>
                </a:solidFill>
              </a:rPr>
              <a:t>arried out in </a:t>
            </a:r>
            <a:r>
              <a:rPr lang="en-US" sz="2000" i="1" dirty="0" err="1" smtClean="0">
                <a:solidFill>
                  <a:srgbClr val="000090"/>
                </a:solidFill>
              </a:rPr>
              <a:t>Dubna</a:t>
            </a:r>
            <a:r>
              <a:rPr lang="en-US" sz="2000" i="1" dirty="0" smtClean="0">
                <a:solidFill>
                  <a:srgbClr val="000090"/>
                </a:solidFill>
              </a:rPr>
              <a:t> on 11-13 April, 2018 </a:t>
            </a:r>
            <a:endParaRPr lang="en-US" sz="2000" i="1" dirty="0">
              <a:solidFill>
                <a:srgbClr val="000090"/>
              </a:solidFill>
            </a:endParaRPr>
          </a:p>
        </p:txBody>
      </p:sp>
      <p:pic>
        <p:nvPicPr>
          <p:cNvPr id="9" name="Picture 6" descr="NICA-Logo_4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5400" y="0"/>
            <a:ext cx="1498600" cy="738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38200" y="1581835"/>
            <a:ext cx="688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90"/>
                </a:solidFill>
              </a:rPr>
              <a:t>https://</a:t>
            </a:r>
            <a:r>
              <a:rPr lang="en-US" i="1" dirty="0" err="1">
                <a:solidFill>
                  <a:srgbClr val="000090"/>
                </a:solidFill>
              </a:rPr>
              <a:t>indico.jinr.ru</a:t>
            </a:r>
            <a:r>
              <a:rPr lang="en-US" i="1" dirty="0">
                <a:solidFill>
                  <a:srgbClr val="000090"/>
                </a:solidFill>
              </a:rPr>
              <a:t>/</a:t>
            </a:r>
            <a:r>
              <a:rPr lang="en-US" i="1" dirty="0" err="1">
                <a:solidFill>
                  <a:srgbClr val="000090"/>
                </a:solidFill>
              </a:rPr>
              <a:t>conferenceDisplay.py?ovw</a:t>
            </a:r>
            <a:r>
              <a:rPr lang="en-US" i="1" dirty="0">
                <a:solidFill>
                  <a:srgbClr val="000090"/>
                </a:solidFill>
              </a:rPr>
              <a:t>=</a:t>
            </a:r>
            <a:r>
              <a:rPr lang="en-US" i="1" dirty="0" err="1">
                <a:solidFill>
                  <a:srgbClr val="000090"/>
                </a:solidFill>
              </a:rPr>
              <a:t>True&amp;confId</a:t>
            </a:r>
            <a:r>
              <a:rPr lang="en-US" i="1" dirty="0">
                <a:solidFill>
                  <a:srgbClr val="000090"/>
                </a:solidFill>
              </a:rPr>
              <a:t>=385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4100" y="6134100"/>
            <a:ext cx="7046520" cy="400110"/>
          </a:xfrm>
          <a:prstGeom prst="rect">
            <a:avLst/>
          </a:prstGeom>
          <a:solidFill>
            <a:srgbClr val="FBF1D7"/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0090"/>
                </a:solidFill>
              </a:rPr>
              <a:t>The II and III meetings took place </a:t>
            </a:r>
            <a:r>
              <a:rPr lang="en-US" sz="2000" i="1" dirty="0">
                <a:solidFill>
                  <a:srgbClr val="000090"/>
                </a:solidFill>
              </a:rPr>
              <a:t>i</a:t>
            </a:r>
            <a:r>
              <a:rPr lang="en-US" sz="2000" i="1" dirty="0" smtClean="0">
                <a:solidFill>
                  <a:srgbClr val="000090"/>
                </a:solidFill>
              </a:rPr>
              <a:t>n October 2018 and  April 2019 </a:t>
            </a:r>
            <a:endParaRPr lang="en-US" sz="2000" i="1" dirty="0">
              <a:solidFill>
                <a:srgbClr val="00009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341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341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615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468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468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7801" y="2298700"/>
            <a:ext cx="45338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University of Plovdiv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,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cs typeface="Arial"/>
              </a:rPr>
              <a:t>Bulgaria;</a:t>
            </a:r>
          </a:p>
          <a:p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Institute of High Energy 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Physics,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China;</a:t>
            </a:r>
          </a:p>
          <a:p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Shanghai Institute of Nuclear and Applied 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Physics, CFS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, China; </a:t>
            </a:r>
          </a:p>
          <a:p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Tsinghua 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University, Beijing,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China;</a:t>
            </a:r>
          </a:p>
          <a:p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Nuclear Physics Institute 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CAS,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Czech Republic;</a:t>
            </a:r>
          </a:p>
          <a:p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Tubingen 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University,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Germany;</a:t>
            </a:r>
          </a:p>
          <a:p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Tel Aviv 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University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, Israel;</a:t>
            </a:r>
          </a:p>
          <a:p>
            <a:r>
              <a:rPr lang="en-US" b="1" i="1" dirty="0" smtClean="0">
                <a:solidFill>
                  <a:srgbClr val="0000FF"/>
                </a:solidFill>
                <a:latin typeface="Arial"/>
                <a:ea typeface="Calibri"/>
                <a:cs typeface="Arial"/>
              </a:rPr>
              <a:t>Joint Institute for Nuclear Research;</a:t>
            </a:r>
          </a:p>
          <a:p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Almaty 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Institute </a:t>
            </a:r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of 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Physics </a:t>
            </a:r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&amp;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Technology,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Kazakhstan;</a:t>
            </a:r>
          </a:p>
          <a:p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Institute </a:t>
            </a:r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of Applied Physics,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Chisinev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,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Moldova;</a:t>
            </a:r>
          </a:p>
          <a:p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Warsaw University of Technology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,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Poland;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77800" y="106363"/>
            <a:ext cx="4660900" cy="907941"/>
          </a:xfrm>
          <a:prstGeom prst="rect">
            <a:avLst/>
          </a:prstGeom>
          <a:solidFill>
            <a:srgbClr val="EEF3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r>
              <a:rPr lang="en-US" sz="2400" b="1" dirty="0" smtClean="0">
                <a:solidFill>
                  <a:srgbClr val="000090"/>
                </a:solidFill>
              </a:rPr>
              <a:t>aryonic </a:t>
            </a:r>
            <a:r>
              <a:rPr lang="en-US" sz="2400" b="1" dirty="0">
                <a:solidFill>
                  <a:srgbClr val="FF0000"/>
                </a:solidFill>
              </a:rPr>
              <a:t>M</a:t>
            </a:r>
            <a:r>
              <a:rPr lang="en-US" sz="2400" b="1" dirty="0">
                <a:solidFill>
                  <a:srgbClr val="000090"/>
                </a:solidFill>
              </a:rPr>
              <a:t>atter at </a:t>
            </a:r>
            <a:r>
              <a:rPr lang="en-US" sz="2400" b="1" dirty="0" err="1">
                <a:solidFill>
                  <a:srgbClr val="FF0000"/>
                </a:solidFill>
              </a:rPr>
              <a:t>N</a:t>
            </a:r>
            <a:r>
              <a:rPr lang="en-US" sz="2400" b="1" dirty="0" err="1">
                <a:solidFill>
                  <a:srgbClr val="000090"/>
                </a:solidFill>
              </a:rPr>
              <a:t>uclotron</a:t>
            </a:r>
            <a:r>
              <a:rPr lang="en-US" sz="2400" b="1" dirty="0">
                <a:solidFill>
                  <a:srgbClr val="000090"/>
                </a:solidFill>
              </a:rPr>
              <a:t> </a:t>
            </a:r>
            <a:endParaRPr lang="en-US" sz="2400" b="1" dirty="0" smtClean="0">
              <a:solidFill>
                <a:srgbClr val="000090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b="1" dirty="0" smtClean="0">
                <a:solidFill>
                  <a:srgbClr val="000090"/>
                </a:solidFill>
              </a:rPr>
              <a:t>(</a:t>
            </a:r>
            <a:r>
              <a:rPr lang="en-US" sz="2400" b="1" dirty="0">
                <a:solidFill>
                  <a:srgbClr val="FF0000"/>
                </a:solidFill>
              </a:rPr>
              <a:t>BM@N</a:t>
            </a:r>
            <a:r>
              <a:rPr lang="en-US" sz="2400" b="1" smtClean="0">
                <a:solidFill>
                  <a:srgbClr val="000090"/>
                </a:solidFill>
              </a:rPr>
              <a:t>)   Collaboration:</a:t>
            </a:r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2835492"/>
            <a:ext cx="4318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University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of Wroclaw, Wroclaw, </a:t>
            </a:r>
            <a:r>
              <a:rPr lang="en-US" b="1" i="1" dirty="0">
                <a:solidFill>
                  <a:srgbClr val="000090"/>
                </a:solidFill>
                <a:latin typeface="Arial"/>
                <a:cs typeface="Arial"/>
              </a:rPr>
              <a:t>Poland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  <a:endParaRPr lang="en-US" b="1" i="1" dirty="0">
              <a:solidFill>
                <a:srgbClr val="000090"/>
              </a:solidFill>
              <a:latin typeface="Arial"/>
              <a:ea typeface="Calibri"/>
              <a:cs typeface="Arial"/>
            </a:endParaRPr>
          </a:p>
          <a:p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Institute of Nuclear Research </a:t>
            </a:r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RAS, 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Moscow</a:t>
            </a:r>
            <a:r>
              <a:rPr lang="en-US" i="1" dirty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,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Russia;</a:t>
            </a:r>
          </a:p>
          <a:p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Institute of Theoretical &amp; Experimental Physics, NRC KI, Moscow,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Russia;</a:t>
            </a:r>
          </a:p>
          <a:p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NRC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Kurchatov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 Institute, Moscow,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Russia;</a:t>
            </a:r>
          </a:p>
          <a:p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Moscow Engineer and Physics Institute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, Russia;</a:t>
            </a:r>
          </a:p>
          <a:p>
            <a:r>
              <a:rPr lang="en-US" i="1" dirty="0" err="1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Skobeltsin</a:t>
            </a:r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 Institute of Nuclear Physics, MSU,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Russia; </a:t>
            </a:r>
          </a:p>
          <a:p>
            <a:r>
              <a:rPr lang="en-US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Massachusetts Institute of Technology, Cambridge,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ea typeface="Calibri"/>
                <a:cs typeface="Arial"/>
              </a:rPr>
              <a:t>USA. </a:t>
            </a:r>
            <a:endParaRPr lang="en-US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0" name="Picture 12" descr="C:\Users\Yury\Documents\Suzdal\BM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6500" y="391201"/>
            <a:ext cx="3835400" cy="2391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15900" y="1054592"/>
            <a:ext cx="4559300" cy="707886"/>
          </a:xfrm>
          <a:prstGeom prst="rect">
            <a:avLst/>
          </a:prstGeom>
          <a:solidFill>
            <a:srgbClr val="A0FFF6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11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C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ountries</a:t>
            </a:r>
            <a:r>
              <a:rPr lang="ru-RU" sz="2000" i="1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2</a:t>
            </a:r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1</a:t>
            </a:r>
            <a:r>
              <a:rPr lang="ru-RU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I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nstitutions</a:t>
            </a:r>
            <a:r>
              <a:rPr lang="ru-RU" sz="2000" i="1" dirty="0" smtClean="0">
                <a:solidFill>
                  <a:srgbClr val="000090"/>
                </a:solidFill>
                <a:latin typeface="Arial"/>
                <a:cs typeface="Arial"/>
              </a:rPr>
              <a:t>,</a:t>
            </a:r>
            <a:endParaRPr lang="en-US" sz="2000" i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r"/>
            <a:r>
              <a:rPr lang="ru-RU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ru-RU" sz="2000" b="1" i="1" dirty="0" smtClean="0">
                <a:solidFill>
                  <a:srgbClr val="FC0011"/>
                </a:solidFill>
                <a:latin typeface="Arial"/>
                <a:cs typeface="Arial"/>
              </a:rPr>
              <a:t>2</a:t>
            </a:r>
            <a:r>
              <a:rPr lang="en-US" sz="2000" b="1" i="1" dirty="0" smtClean="0">
                <a:solidFill>
                  <a:srgbClr val="FC0011"/>
                </a:solidFill>
                <a:latin typeface="Arial"/>
                <a:cs typeface="Arial"/>
              </a:rPr>
              <a:t>30</a:t>
            </a:r>
            <a:r>
              <a:rPr lang="ru-RU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i="1" dirty="0" err="1" smtClean="0">
                <a:solidFill>
                  <a:srgbClr val="000090"/>
                </a:solidFill>
                <a:latin typeface="Arial"/>
                <a:cs typeface="Arial"/>
              </a:rPr>
              <a:t>paricipants</a:t>
            </a:r>
            <a:r>
              <a:rPr lang="ru-RU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9800" y="1866900"/>
            <a:ext cx="3870458" cy="369332"/>
          </a:xfrm>
          <a:prstGeom prst="rect">
            <a:avLst/>
          </a:prstGeom>
          <a:solidFill>
            <a:srgbClr val="FEF4E7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</a:rPr>
              <a:t>spokesperson </a:t>
            </a:r>
            <a:r>
              <a:rPr lang="mr-IN" i="1" dirty="0" smtClean="0">
                <a:solidFill>
                  <a:srgbClr val="000090"/>
                </a:solidFill>
              </a:rPr>
              <a:t>–</a:t>
            </a:r>
            <a:r>
              <a:rPr lang="en-US" i="1" dirty="0" smtClean="0">
                <a:solidFill>
                  <a:srgbClr val="000090"/>
                </a:solidFill>
              </a:rPr>
              <a:t> </a:t>
            </a:r>
            <a:r>
              <a:rPr lang="en-US" b="1" i="1" dirty="0" smtClean="0">
                <a:solidFill>
                  <a:srgbClr val="000090"/>
                </a:solidFill>
              </a:rPr>
              <a:t>M. </a:t>
            </a:r>
            <a:r>
              <a:rPr lang="en-US" b="1" i="1" dirty="0" err="1" smtClean="0">
                <a:solidFill>
                  <a:srgbClr val="000090"/>
                </a:solidFill>
              </a:rPr>
              <a:t>Kapishin</a:t>
            </a:r>
            <a:r>
              <a:rPr lang="en-US" i="1" dirty="0" smtClean="0">
                <a:solidFill>
                  <a:srgbClr val="000090"/>
                </a:solidFill>
              </a:rPr>
              <a:t>, </a:t>
            </a:r>
            <a:r>
              <a:rPr lang="en-US" b="1" i="1" dirty="0" smtClean="0">
                <a:solidFill>
                  <a:srgbClr val="000090"/>
                </a:solidFill>
              </a:rPr>
              <a:t>JINR</a:t>
            </a:r>
            <a:endParaRPr lang="en-US" b="1" i="1" dirty="0">
              <a:solidFill>
                <a:srgbClr val="000090"/>
              </a:solidFill>
            </a:endParaRPr>
          </a:p>
        </p:txBody>
      </p:sp>
      <p:pic>
        <p:nvPicPr>
          <p:cNvPr id="7" name="Picture 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25" y="0"/>
            <a:ext cx="10191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957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4"/>
          <a:stretch>
            <a:fillRect/>
          </a:stretch>
        </p:blipFill>
        <p:spPr bwMode="auto">
          <a:xfrm>
            <a:off x="165101" y="1085048"/>
            <a:ext cx="4064000" cy="332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88900" y="4341337"/>
            <a:ext cx="62357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Baku State University, NNRC,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Azerbaijan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  <a:endParaRPr lang="en-US" sz="1600" i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University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of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Plovdiv,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Bulgaria;</a:t>
            </a:r>
          </a:p>
          <a:p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University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Tecnica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 Federico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Santa Maria,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Valparaiso,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Chili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Tsinghua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University, Beijing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,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USTC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,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 Hefei,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Huizhou University, Huizhou,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Institute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of Nuclear and Applied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Physics, CAS, Shanghai,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 </a:t>
            </a:r>
            <a:endParaRPr lang="en-US" sz="1600" i="1" dirty="0">
              <a:solidFill>
                <a:srgbClr val="000090"/>
              </a:solidFill>
              <a:latin typeface="Arial"/>
              <a:cs typeface="Arial"/>
            </a:endParaRPr>
          </a:p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Central China Normal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University,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Shandong University, Shandong,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</p:txBody>
      </p:sp>
      <p:sp>
        <p:nvSpPr>
          <p:cNvPr id="8" name="Rectangle 7"/>
          <p:cNvSpPr/>
          <p:nvPr/>
        </p:nvSpPr>
        <p:spPr>
          <a:xfrm>
            <a:off x="3835400" y="2893537"/>
            <a:ext cx="5207000" cy="3785652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UNAM, Mexico City,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Mexico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Institute of Applied Physics, </a:t>
            </a:r>
            <a:r>
              <a:rPr lang="en-US" sz="1600" i="1" dirty="0" err="1" smtClean="0">
                <a:solidFill>
                  <a:srgbClr val="000090"/>
                </a:solidFill>
                <a:latin typeface="Arial"/>
                <a:cs typeface="Arial"/>
              </a:rPr>
              <a:t>Chisinev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Moldova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WUT, Warsaw,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Poland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/>
            </a:r>
            <a:b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NCN, </a:t>
            </a:r>
            <a:r>
              <a:rPr lang="en-US" sz="1600" i="1" dirty="0" err="1" smtClean="0">
                <a:solidFill>
                  <a:srgbClr val="000090"/>
                </a:solidFill>
                <a:latin typeface="Arial"/>
                <a:cs typeface="Arial"/>
              </a:rPr>
              <a:t>Otwock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– </a:t>
            </a:r>
            <a:r>
              <a:rPr lang="en-US" sz="1600" i="1" dirty="0" err="1" smtClean="0">
                <a:solidFill>
                  <a:srgbClr val="000090"/>
                </a:solidFill>
                <a:latin typeface="Arial"/>
                <a:cs typeface="Arial"/>
              </a:rPr>
              <a:t>Swierk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Poland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 </a:t>
            </a:r>
            <a:endParaRPr lang="en-US" sz="16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 algn="r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UW, Wroclaw,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Poland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/>
            </a:r>
            <a:b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Jan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Kochanowski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University, Kielce,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Poland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 </a:t>
            </a:r>
            <a:endParaRPr lang="en-US" sz="16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INR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RAS, Moscow,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 err="1" smtClean="0">
                <a:solidFill>
                  <a:srgbClr val="000090"/>
                </a:solidFill>
                <a:latin typeface="Arial"/>
                <a:cs typeface="Arial"/>
              </a:rPr>
              <a:t>MEPhI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, Moscow,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pPr algn="r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PNPI, </a:t>
            </a:r>
            <a:r>
              <a:rPr lang="en-US" sz="1600" i="1" dirty="0" err="1" smtClean="0">
                <a:solidFill>
                  <a:srgbClr val="000090"/>
                </a:solidFill>
                <a:latin typeface="Arial"/>
                <a:cs typeface="Arial"/>
              </a:rPr>
              <a:t>Gatchina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, Russia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INP MSU, Moscow,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  <a:endParaRPr lang="ru-RU" sz="1600" b="1" i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KI NRS, Moscow,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SPSU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- Dept. of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NP,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Russia;</a:t>
            </a:r>
          </a:p>
          <a:p>
            <a:pPr algn="r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St. Petersburg,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 algn="r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SPSU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– Dept. of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HEP, St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.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Petersburg,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North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Ossetia State University,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Vladikavkaz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Russia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  </a:t>
            </a:r>
            <a:endParaRPr lang="en-US" sz="16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29100" y="696437"/>
            <a:ext cx="4813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IHEP, Beijing,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University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of South China,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China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pPr algn="r"/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Palacky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 University, Olomouc,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Czech Republic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NPI CAS, </a:t>
            </a:r>
            <a:r>
              <a:rPr lang="en-US" sz="1600" i="1" dirty="0" err="1">
                <a:solidFill>
                  <a:srgbClr val="000090"/>
                </a:solidFill>
                <a:latin typeface="Arial"/>
                <a:cs typeface="Arial"/>
              </a:rPr>
              <a:t>Rez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Czech Republic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 </a:t>
            </a:r>
            <a:endParaRPr lang="en-US" sz="1600" i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r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Tbilisi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State 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University, Tbilisi, 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Georgia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 </a:t>
            </a:r>
          </a:p>
          <a:p>
            <a:pPr algn="r"/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Tubingen University, Tubingen,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Germany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;</a:t>
            </a:r>
            <a:b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Tel Aviv University, Tel Aviv,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Israel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b="1" i="1" dirty="0" smtClean="0">
                <a:solidFill>
                  <a:srgbClr val="0000FF"/>
                </a:solidFill>
                <a:latin typeface="Arial"/>
                <a:cs typeface="Arial"/>
              </a:rPr>
              <a:t>Joint Institute for Nuclear Research</a:t>
            </a:r>
            <a:r>
              <a:rPr lang="en-US" sz="1600" b="1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algn="r"/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IPT, </a:t>
            </a:r>
            <a:r>
              <a:rPr lang="en-US" sz="1600" i="1" dirty="0">
                <a:solidFill>
                  <a:srgbClr val="000090"/>
                </a:solidFill>
                <a:latin typeface="Arial"/>
                <a:cs typeface="Arial"/>
              </a:rPr>
              <a:t>Almaty, </a:t>
            </a:r>
            <a:r>
              <a:rPr lang="en-US" sz="1600" b="1" i="1" dirty="0">
                <a:solidFill>
                  <a:srgbClr val="000090"/>
                </a:solidFill>
                <a:latin typeface="Arial"/>
                <a:cs typeface="Arial"/>
              </a:rPr>
              <a:t>Kazakhstan</a:t>
            </a:r>
            <a:r>
              <a:rPr lang="en-US" sz="16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  <a:endParaRPr lang="en-US" sz="16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06800" y="1104900"/>
            <a:ext cx="693381" cy="3077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FHCal</a:t>
            </a:r>
            <a:endParaRPr lang="en-US" sz="1400" dirty="0"/>
          </a:p>
        </p:txBody>
      </p:sp>
      <p:pic>
        <p:nvPicPr>
          <p:cNvPr id="13" name="Picture 72" descr="AA04988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0" y="3389313"/>
            <a:ext cx="2032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218936" y="114300"/>
            <a:ext cx="3040015" cy="461665"/>
          </a:xfrm>
          <a:prstGeom prst="rect">
            <a:avLst/>
          </a:prstGeom>
          <a:solidFill>
            <a:srgbClr val="C7FCFF"/>
          </a:solidFill>
          <a:ln>
            <a:noFill/>
          </a:ln>
          <a:extLst/>
        </p:spPr>
        <p:txBody>
          <a:bodyPr wrap="none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1" dirty="0" smtClean="0">
                <a:solidFill>
                  <a:srgbClr val="FF0000"/>
                </a:solidFill>
              </a:rPr>
              <a:t>MPD </a:t>
            </a:r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Collaboration:</a:t>
            </a:r>
            <a:endParaRPr lang="en-US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6" name="Picture 6" descr="NICA-Logo_4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25400"/>
            <a:ext cx="1244600" cy="6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99434" y="643120"/>
            <a:ext cx="5308463" cy="400110"/>
          </a:xfrm>
          <a:prstGeom prst="rect">
            <a:avLst/>
          </a:prstGeom>
          <a:solidFill>
            <a:srgbClr val="ECEDFF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10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Countries</a:t>
            </a:r>
            <a:r>
              <a:rPr lang="ru-RU" sz="2000" i="1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ru-RU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32</a:t>
            </a:r>
            <a:r>
              <a:rPr lang="ru-RU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I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nstitutes</a:t>
            </a:r>
            <a:r>
              <a:rPr lang="ru-RU" sz="2000" i="1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ru-RU" sz="2000" b="1" i="1" dirty="0" smtClean="0">
                <a:solidFill>
                  <a:srgbClr val="FC0011"/>
                </a:solidFill>
                <a:latin typeface="Arial"/>
                <a:cs typeface="Arial"/>
              </a:rPr>
              <a:t>465</a:t>
            </a:r>
            <a:r>
              <a:rPr lang="ru-RU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participants</a:t>
            </a:r>
            <a:r>
              <a:rPr lang="ru-RU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2800" y="170648"/>
            <a:ext cx="4378275" cy="369332"/>
          </a:xfrm>
          <a:prstGeom prst="rect">
            <a:avLst/>
          </a:prstGeom>
          <a:solidFill>
            <a:srgbClr val="FEF4E7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spokesperson </a:t>
            </a:r>
            <a:r>
              <a:rPr lang="mr-IN" i="1" dirty="0" smtClean="0">
                <a:solidFill>
                  <a:srgbClr val="000090"/>
                </a:solidFill>
                <a:latin typeface="Arial"/>
                <a:cs typeface="Arial"/>
              </a:rPr>
              <a:t>–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cs typeface="Arial"/>
              </a:rPr>
              <a:t>A. </a:t>
            </a:r>
            <a:r>
              <a:rPr lang="en-US" b="1" i="1" dirty="0" err="1" smtClean="0">
                <a:solidFill>
                  <a:srgbClr val="000090"/>
                </a:solidFill>
                <a:latin typeface="Arial"/>
                <a:cs typeface="Arial"/>
              </a:rPr>
              <a:t>Kiesel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cs typeface="Arial"/>
              </a:rPr>
              <a:t> WUT, Poland</a:t>
            </a:r>
            <a:endParaRPr lang="en-US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579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579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325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7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5057775" y="3478213"/>
            <a:ext cx="252413" cy="1189037"/>
          </a:xfrm>
          <a:prstGeom prst="rect">
            <a:avLst/>
          </a:prstGeom>
          <a:solidFill>
            <a:srgbClr val="FFC00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056438" y="3478213"/>
            <a:ext cx="250825" cy="1189037"/>
          </a:xfrm>
          <a:prstGeom prst="rect">
            <a:avLst/>
          </a:prstGeom>
          <a:solidFill>
            <a:srgbClr val="FFC00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451725" y="3198813"/>
            <a:ext cx="252413" cy="1728787"/>
          </a:xfrm>
          <a:prstGeom prst="rect">
            <a:avLst/>
          </a:prstGeom>
          <a:solidFill>
            <a:srgbClr val="FFC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rot="2580000">
            <a:off x="4176713" y="2938463"/>
            <a:ext cx="1366837" cy="504825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740000">
            <a:off x="4307914" y="2999811"/>
            <a:ext cx="792163" cy="97313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5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425" y="2106613"/>
            <a:ext cx="5146675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Box 67"/>
          <p:cNvSpPr txBox="1"/>
          <p:nvPr/>
        </p:nvSpPr>
        <p:spPr>
          <a:xfrm>
            <a:off x="8394700" y="4495800"/>
            <a:ext cx="693381" cy="3077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FHCal</a:t>
            </a:r>
            <a:endParaRPr lang="en-US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8432800" y="4813300"/>
            <a:ext cx="533657" cy="3077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FFD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 bwMode="auto">
          <a:xfrm>
            <a:off x="241300" y="700088"/>
            <a:ext cx="6604000" cy="400110"/>
          </a:xfrm>
          <a:prstGeom prst="rect">
            <a:avLst/>
          </a:prstGeom>
          <a:solidFill>
            <a:srgbClr val="FCF7FB">
              <a:alpha val="96000"/>
            </a:srgbClr>
          </a:solidFill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u="sng" dirty="0" smtClean="0">
                <a:solidFill>
                  <a:srgbClr val="000090"/>
                </a:solidFill>
              </a:rPr>
              <a:t>stage I:</a:t>
            </a:r>
            <a:r>
              <a:rPr lang="en-US" sz="2000" b="1" dirty="0" smtClean="0">
                <a:solidFill>
                  <a:srgbClr val="000090"/>
                </a:solidFill>
              </a:rPr>
              <a:t>         TPC, TOF, ECAL, </a:t>
            </a:r>
            <a:r>
              <a:rPr lang="en-US" sz="2000" b="1" dirty="0" err="1" smtClean="0">
                <a:solidFill>
                  <a:srgbClr val="000090"/>
                </a:solidFill>
              </a:rPr>
              <a:t>FH</a:t>
            </a:r>
            <a:r>
              <a:rPr lang="en-US" sz="2000" b="1" dirty="0" err="1" smtClean="0">
                <a:solidFill>
                  <a:srgbClr val="000090"/>
                </a:solidFill>
              </a:rPr>
              <a:t>Cal</a:t>
            </a:r>
            <a:r>
              <a:rPr lang="en-US" sz="2000" b="1" dirty="0" smtClean="0">
                <a:solidFill>
                  <a:srgbClr val="000090"/>
                </a:solidFill>
              </a:rPr>
              <a:t>, </a:t>
            </a:r>
            <a:r>
              <a:rPr lang="en-US" sz="2000" b="1" dirty="0" smtClean="0">
                <a:solidFill>
                  <a:srgbClr val="000090"/>
                </a:solidFill>
              </a:rPr>
              <a:t>FFD</a:t>
            </a:r>
            <a:endParaRPr lang="ru-RU" sz="2000" b="1" dirty="0" smtClean="0">
              <a:solidFill>
                <a:srgbClr val="000090"/>
              </a:solidFill>
            </a:endParaRPr>
          </a:p>
        </p:txBody>
      </p:sp>
      <p:sp>
        <p:nvSpPr>
          <p:cNvPr id="89" name="TextBox 7"/>
          <p:cNvSpPr txBox="1">
            <a:spLocks noChangeArrowheads="1"/>
          </p:cNvSpPr>
          <p:nvPr/>
        </p:nvSpPr>
        <p:spPr bwMode="auto">
          <a:xfrm>
            <a:off x="2089150" y="88900"/>
            <a:ext cx="4544934" cy="461665"/>
          </a:xfrm>
          <a:prstGeom prst="rect">
            <a:avLst/>
          </a:prstGeom>
          <a:solidFill>
            <a:srgbClr val="AEFFFB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M</a:t>
            </a:r>
            <a:r>
              <a:rPr lang="en-US" b="1" dirty="0" smtClean="0">
                <a:solidFill>
                  <a:srgbClr val="000090"/>
                </a:solidFill>
              </a:rPr>
              <a:t>ulti-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b="1" dirty="0" smtClean="0">
                <a:solidFill>
                  <a:srgbClr val="000090"/>
                </a:solidFill>
              </a:rPr>
              <a:t>urpose </a:t>
            </a:r>
            <a:r>
              <a:rPr lang="en-US" b="1" dirty="0" smtClean="0">
                <a:solidFill>
                  <a:srgbClr val="FF0000"/>
                </a:solidFill>
              </a:rPr>
              <a:t>D</a:t>
            </a:r>
            <a:r>
              <a:rPr lang="en-US" b="1" dirty="0" smtClean="0">
                <a:solidFill>
                  <a:srgbClr val="000090"/>
                </a:solidFill>
              </a:rPr>
              <a:t>etector (</a:t>
            </a:r>
            <a:r>
              <a:rPr lang="en-US" b="1" dirty="0" smtClean="0">
                <a:solidFill>
                  <a:srgbClr val="FF0000"/>
                </a:solidFill>
              </a:rPr>
              <a:t>MPD</a:t>
            </a:r>
            <a:r>
              <a:rPr lang="en-US" b="1" dirty="0" smtClean="0">
                <a:solidFill>
                  <a:srgbClr val="000090"/>
                </a:solidFill>
              </a:rPr>
              <a:t>)</a:t>
            </a:r>
            <a:endParaRPr lang="ru-RU" b="1" dirty="0">
              <a:solidFill>
                <a:srgbClr val="000090"/>
              </a:solidFill>
            </a:endParaRPr>
          </a:p>
        </p:txBody>
      </p:sp>
      <p:pic>
        <p:nvPicPr>
          <p:cNvPr id="90" name="Picture 6" descr="NICA-Logo_4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25400"/>
            <a:ext cx="1244600" cy="6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341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34125"/>
            <a:ext cx="33147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 dirty="0"/>
          </a:p>
        </p:txBody>
      </p:sp>
      <p:grpSp>
        <p:nvGrpSpPr>
          <p:cNvPr id="62" name="Группа 29"/>
          <p:cNvGrpSpPr>
            <a:grpSpLocks/>
          </p:cNvGrpSpPr>
          <p:nvPr/>
        </p:nvGrpSpPr>
        <p:grpSpPr bwMode="auto">
          <a:xfrm>
            <a:off x="74705" y="2442504"/>
            <a:ext cx="3625850" cy="2987675"/>
            <a:chOff x="114300" y="3714752"/>
            <a:chExt cx="3625821" cy="2987675"/>
          </a:xfrm>
        </p:grpSpPr>
        <p:pic>
          <p:nvPicPr>
            <p:cNvPr id="63" name="Рисунок 5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8" t="7805" r="9120" b="6364"/>
            <a:stretch>
              <a:fillRect/>
            </a:stretch>
          </p:blipFill>
          <p:spPr bwMode="auto">
            <a:xfrm>
              <a:off x="500034" y="3714752"/>
              <a:ext cx="3240087" cy="298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TextBox 63"/>
            <p:cNvSpPr txBox="1"/>
            <p:nvPr/>
          </p:nvSpPr>
          <p:spPr>
            <a:xfrm>
              <a:off x="870304" y="3789365"/>
              <a:ext cx="959710" cy="830997"/>
            </a:xfrm>
            <a:prstGeom prst="rect">
              <a:avLst/>
            </a:prstGeom>
            <a:solidFill>
              <a:srgbClr val="FCF7FB"/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solidFill>
                    <a:srgbClr val="000090"/>
                  </a:solidFill>
                </a:rPr>
                <a:t>URQMD</a:t>
              </a:r>
            </a:p>
            <a:p>
              <a:pPr algn="ctr">
                <a:defRPr/>
              </a:pPr>
              <a:r>
                <a:rPr lang="en-US" sz="1600" dirty="0" smtClean="0">
                  <a:solidFill>
                    <a:srgbClr val="000090"/>
                  </a:solidFill>
                </a:rPr>
                <a:t>charged</a:t>
              </a:r>
              <a:endParaRPr lang="en-US" sz="1600" dirty="0">
                <a:solidFill>
                  <a:srgbClr val="000090"/>
                </a:solidFill>
              </a:endParaRPr>
            </a:p>
            <a:p>
              <a:pPr algn="ctr">
                <a:defRPr/>
              </a:pPr>
              <a:r>
                <a:rPr lang="en-US" sz="1600" dirty="0">
                  <a:solidFill>
                    <a:srgbClr val="000090"/>
                  </a:solidFill>
                </a:rPr>
                <a:t>b&lt;11 </a:t>
              </a:r>
              <a:r>
                <a:rPr lang="en-US" sz="1600" dirty="0" err="1">
                  <a:solidFill>
                    <a:srgbClr val="000090"/>
                  </a:solidFill>
                </a:rPr>
                <a:t>fm</a:t>
              </a:r>
              <a:endParaRPr lang="ru-RU" sz="1600" dirty="0">
                <a:solidFill>
                  <a:srgbClr val="000090"/>
                </a:solidFill>
              </a:endParaRPr>
            </a:p>
          </p:txBody>
        </p:sp>
        <p:sp>
          <p:nvSpPr>
            <p:cNvPr id="65" name="TextBox 8"/>
            <p:cNvSpPr txBox="1">
              <a:spLocks noChangeArrowheads="1"/>
            </p:cNvSpPr>
            <p:nvPr/>
          </p:nvSpPr>
          <p:spPr bwMode="auto">
            <a:xfrm rot="-5400000">
              <a:off x="-102393" y="4006056"/>
              <a:ext cx="787400" cy="35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1700">
                  <a:latin typeface="Calibri" panose="020F0502020204030204" pitchFamily="34" charset="0"/>
                </a:rPr>
                <a:t>dN/d</a:t>
              </a:r>
              <a:r>
                <a:rPr lang="en-US" altLang="ru-RU" sz="1700">
                  <a:latin typeface="Symbol" panose="05050102010706020507" pitchFamily="18" charset="2"/>
                </a:rPr>
                <a:t>h</a:t>
              </a:r>
              <a:endParaRPr lang="ru-RU" altLang="ru-RU" sz="1700">
                <a:latin typeface="Calibri" panose="020F0502020204030204" pitchFamily="34" charset="0"/>
              </a:endParaRPr>
            </a:p>
          </p:txBody>
        </p:sp>
        <p:sp>
          <p:nvSpPr>
            <p:cNvPr id="66" name="TextBox 76"/>
            <p:cNvSpPr txBox="1">
              <a:spLocks noChangeArrowheads="1"/>
            </p:cNvSpPr>
            <p:nvPr/>
          </p:nvSpPr>
          <p:spPr bwMode="auto">
            <a:xfrm>
              <a:off x="2911474" y="5078413"/>
              <a:ext cx="6984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1600" b="1" dirty="0" err="1" smtClean="0">
                  <a:solidFill>
                    <a:srgbClr val="FF0000"/>
                  </a:solidFill>
                </a:rPr>
                <a:t>ECal</a:t>
              </a:r>
              <a:endParaRPr lang="ru-RU" altLang="ru-RU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7" name="TextBox 7"/>
          <p:cNvSpPr txBox="1">
            <a:spLocks noChangeArrowheads="1"/>
          </p:cNvSpPr>
          <p:nvPr/>
        </p:nvSpPr>
        <p:spPr bwMode="auto">
          <a:xfrm>
            <a:off x="2025743" y="5390491"/>
            <a:ext cx="316131" cy="31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700" dirty="0">
                <a:latin typeface="Symbol" panose="05050102010706020507" pitchFamily="18" charset="2"/>
              </a:rPr>
              <a:t>h</a:t>
            </a:r>
            <a:endParaRPr lang="ru-RU" altLang="ru-RU" sz="1700" dirty="0">
              <a:latin typeface="Calibri" panose="020F0502020204030204" pitchFamily="34" charset="0"/>
            </a:endParaRPr>
          </a:p>
        </p:txBody>
      </p:sp>
      <p:sp>
        <p:nvSpPr>
          <p:cNvPr id="69" name="Прямоугольник 64"/>
          <p:cNvSpPr/>
          <p:nvPr/>
        </p:nvSpPr>
        <p:spPr>
          <a:xfrm>
            <a:off x="1895568" y="3348968"/>
            <a:ext cx="571500" cy="45719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Прямоугольник 67"/>
          <p:cNvSpPr/>
          <p:nvPr/>
        </p:nvSpPr>
        <p:spPr>
          <a:xfrm>
            <a:off x="1928906" y="3922053"/>
            <a:ext cx="511174" cy="476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Прямоугольник 69"/>
          <p:cNvSpPr/>
          <p:nvPr/>
        </p:nvSpPr>
        <p:spPr>
          <a:xfrm>
            <a:off x="1317719" y="4414178"/>
            <a:ext cx="357187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Прямоугольник 71"/>
          <p:cNvSpPr/>
          <p:nvPr/>
        </p:nvSpPr>
        <p:spPr>
          <a:xfrm>
            <a:off x="2603594" y="4414178"/>
            <a:ext cx="357187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Прямоугольник 72"/>
          <p:cNvSpPr/>
          <p:nvPr/>
        </p:nvSpPr>
        <p:spPr>
          <a:xfrm>
            <a:off x="1174843" y="4699928"/>
            <a:ext cx="285750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6" name="Прямоугольник 73"/>
          <p:cNvSpPr/>
          <p:nvPr/>
        </p:nvSpPr>
        <p:spPr>
          <a:xfrm>
            <a:off x="2817905" y="4699928"/>
            <a:ext cx="285750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TextBox 75"/>
          <p:cNvSpPr txBox="1">
            <a:spLocks noChangeArrowheads="1"/>
          </p:cNvSpPr>
          <p:nvPr/>
        </p:nvSpPr>
        <p:spPr bwMode="auto">
          <a:xfrm>
            <a:off x="1855881" y="3010828"/>
            <a:ext cx="714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>
                <a:solidFill>
                  <a:srgbClr val="000090"/>
                </a:solidFill>
              </a:rPr>
              <a:t>TPC</a:t>
            </a:r>
            <a:endParaRPr lang="ru-RU" altLang="ru-RU" b="1" dirty="0">
              <a:solidFill>
                <a:srgbClr val="000090"/>
              </a:solidFill>
            </a:endParaRPr>
          </a:p>
        </p:txBody>
      </p:sp>
      <p:cxnSp>
        <p:nvCxnSpPr>
          <p:cNvPr id="78" name="Прямая со стрелкой 78"/>
          <p:cNvCxnSpPr/>
          <p:nvPr/>
        </p:nvCxnSpPr>
        <p:spPr>
          <a:xfrm flipH="1">
            <a:off x="2475007" y="3950628"/>
            <a:ext cx="406398" cy="317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9"/>
          <p:cNvSpPr txBox="1">
            <a:spLocks noChangeArrowheads="1"/>
          </p:cNvSpPr>
          <p:nvPr/>
        </p:nvSpPr>
        <p:spPr bwMode="auto">
          <a:xfrm>
            <a:off x="1927317" y="4501492"/>
            <a:ext cx="6873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600" b="1" dirty="0">
                <a:solidFill>
                  <a:srgbClr val="000090"/>
                </a:solidFill>
              </a:rPr>
              <a:t>FFD</a:t>
            </a:r>
            <a:endParaRPr lang="ru-RU" altLang="ru-RU" sz="1600" b="1" dirty="0">
              <a:solidFill>
                <a:srgbClr val="000090"/>
              </a:solidFill>
            </a:endParaRPr>
          </a:p>
        </p:txBody>
      </p:sp>
      <p:sp>
        <p:nvSpPr>
          <p:cNvPr id="80" name="TextBox 81"/>
          <p:cNvSpPr txBox="1">
            <a:spLocks noChangeArrowheads="1"/>
          </p:cNvSpPr>
          <p:nvPr/>
        </p:nvSpPr>
        <p:spPr bwMode="auto">
          <a:xfrm>
            <a:off x="1833656" y="4799942"/>
            <a:ext cx="785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600" b="1" dirty="0" err="1">
                <a:solidFill>
                  <a:srgbClr val="000090"/>
                </a:solidFill>
              </a:rPr>
              <a:t>FHCal</a:t>
            </a:r>
            <a:endParaRPr lang="ru-RU" altLang="ru-RU" sz="1600" b="1" dirty="0">
              <a:solidFill>
                <a:srgbClr val="000090"/>
              </a:solidFill>
            </a:endParaRPr>
          </a:p>
        </p:txBody>
      </p:sp>
      <p:cxnSp>
        <p:nvCxnSpPr>
          <p:cNvPr id="81" name="Прямая со стрелкой 82"/>
          <p:cNvCxnSpPr>
            <a:stCxn id="80" idx="3"/>
          </p:cNvCxnSpPr>
          <p:nvPr/>
        </p:nvCxnSpPr>
        <p:spPr>
          <a:xfrm flipV="1">
            <a:off x="2619469" y="4823753"/>
            <a:ext cx="312736" cy="1454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2"/>
          <p:cNvCxnSpPr/>
          <p:nvPr/>
        </p:nvCxnSpPr>
        <p:spPr>
          <a:xfrm>
            <a:off x="1924983" y="3679167"/>
            <a:ext cx="513509" cy="0"/>
          </a:xfrm>
          <a:prstGeom prst="line">
            <a:avLst/>
          </a:prstGeom>
          <a:ln w="47625">
            <a:solidFill>
              <a:srgbClr val="00009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001805" y="3469042"/>
            <a:ext cx="718768" cy="377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TOF</a:t>
            </a:r>
            <a:endParaRPr lang="ru-RU" b="1" dirty="0">
              <a:solidFill>
                <a:srgbClr val="000090"/>
              </a:solidFill>
            </a:endParaRPr>
          </a:p>
        </p:txBody>
      </p:sp>
      <p:cxnSp>
        <p:nvCxnSpPr>
          <p:cNvPr id="84" name="Прямая со стрелкой 82"/>
          <p:cNvCxnSpPr/>
          <p:nvPr/>
        </p:nvCxnSpPr>
        <p:spPr>
          <a:xfrm flipH="1" flipV="1">
            <a:off x="1370105" y="4798353"/>
            <a:ext cx="423864" cy="1835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82"/>
          <p:cNvCxnSpPr/>
          <p:nvPr/>
        </p:nvCxnSpPr>
        <p:spPr>
          <a:xfrm flipV="1">
            <a:off x="2454369" y="4531653"/>
            <a:ext cx="312736" cy="1454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82"/>
          <p:cNvCxnSpPr/>
          <p:nvPr/>
        </p:nvCxnSpPr>
        <p:spPr>
          <a:xfrm flipH="1" flipV="1">
            <a:off x="1586005" y="4518953"/>
            <a:ext cx="423864" cy="1835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82"/>
          <p:cNvCxnSpPr/>
          <p:nvPr/>
        </p:nvCxnSpPr>
        <p:spPr>
          <a:xfrm flipV="1">
            <a:off x="1541555" y="3687103"/>
            <a:ext cx="361950" cy="63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4"/>
          <p:cNvSpPr txBox="1">
            <a:spLocks noChangeArrowheads="1"/>
          </p:cNvSpPr>
          <p:nvPr/>
        </p:nvSpPr>
        <p:spPr bwMode="auto">
          <a:xfrm>
            <a:off x="1349448" y="2049549"/>
            <a:ext cx="1644474" cy="400110"/>
          </a:xfrm>
          <a:prstGeom prst="rect">
            <a:avLst/>
          </a:prstGeom>
          <a:solidFill>
            <a:srgbClr val="FFFEF8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acceptance</a:t>
            </a:r>
            <a:endParaRPr lang="ru-RU" altLang="ru-RU" sz="20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570256" y="2385353"/>
            <a:ext cx="1686217" cy="646331"/>
            <a:chOff x="3117851" y="2387600"/>
            <a:chExt cx="1686217" cy="646331"/>
          </a:xfrm>
        </p:grpSpPr>
        <p:sp>
          <p:nvSpPr>
            <p:cNvPr id="46" name="TextBox 45"/>
            <p:cNvSpPr txBox="1"/>
            <p:nvPr/>
          </p:nvSpPr>
          <p:spPr>
            <a:xfrm>
              <a:off x="3117851" y="2387600"/>
              <a:ext cx="168621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rgbClr val="000090"/>
                  </a:solidFill>
                </a:rPr>
                <a:t>       11 A </a:t>
              </a:r>
              <a:r>
                <a:rPr lang="en-US" dirty="0" err="1" smtClean="0">
                  <a:solidFill>
                    <a:srgbClr val="000090"/>
                  </a:solidFill>
                </a:rPr>
                <a:t>GeV</a:t>
              </a:r>
              <a:endParaRPr lang="en-US" dirty="0" smtClean="0">
                <a:solidFill>
                  <a:srgbClr val="000090"/>
                </a:solidFill>
              </a:endParaRPr>
            </a:p>
            <a:p>
              <a:pPr algn="r"/>
              <a:r>
                <a:rPr lang="en-US" dirty="0">
                  <a:solidFill>
                    <a:srgbClr val="000090"/>
                  </a:solidFill>
                </a:rPr>
                <a:t>4</a:t>
              </a:r>
              <a:r>
                <a:rPr lang="en-US" dirty="0" smtClean="0">
                  <a:solidFill>
                    <a:srgbClr val="000090"/>
                  </a:solidFill>
                </a:rPr>
                <a:t> A </a:t>
              </a:r>
              <a:r>
                <a:rPr lang="en-US" dirty="0" err="1" smtClean="0">
                  <a:solidFill>
                    <a:srgbClr val="000090"/>
                  </a:solidFill>
                </a:rPr>
                <a:t>GeV</a:t>
              </a:r>
              <a:endParaRPr lang="en-US" dirty="0">
                <a:solidFill>
                  <a:srgbClr val="000090"/>
                </a:solidFill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3302000" y="2578100"/>
              <a:ext cx="406400" cy="0"/>
            </a:xfrm>
            <a:prstGeom prst="line">
              <a:avLst/>
            </a:prstGeom>
            <a:ln w="38100" cmpd="sng">
              <a:solidFill>
                <a:srgbClr val="FF99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314700" y="2870200"/>
              <a:ext cx="406400" cy="0"/>
            </a:xfrm>
            <a:prstGeom prst="line">
              <a:avLst/>
            </a:prstGeom>
            <a:ln w="38100" cmpd="sng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11"/>
          <p:cNvSpPr txBox="1">
            <a:spLocks noChangeArrowheads="1"/>
          </p:cNvSpPr>
          <p:nvPr/>
        </p:nvSpPr>
        <p:spPr bwMode="auto">
          <a:xfrm>
            <a:off x="107577" y="5993653"/>
            <a:ext cx="4061012" cy="400110"/>
          </a:xfrm>
          <a:prstGeom prst="rect">
            <a:avLst/>
          </a:prstGeom>
          <a:solidFill>
            <a:srgbClr val="9DFC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>
                <a:solidFill>
                  <a:srgbClr val="0C1167"/>
                </a:solidFill>
              </a:rPr>
              <a:t>stage 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: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put in operation</a:t>
            </a:r>
            <a:r>
              <a:rPr kumimoji="0" lang="en-US" sz="2000" b="0" i="1" u="none" strike="noStrike" kern="1200" cap="none" spc="0" normalizeH="0" noProof="0" dirty="0" smtClean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in </a:t>
            </a:r>
            <a:r>
              <a:rPr kumimoji="0" lang="en-US" sz="20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2022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325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151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Box 7"/>
          <p:cNvSpPr txBox="1">
            <a:spLocks noChangeArrowheads="1"/>
          </p:cNvSpPr>
          <p:nvPr/>
        </p:nvSpPr>
        <p:spPr bwMode="auto">
          <a:xfrm>
            <a:off x="2089150" y="88900"/>
            <a:ext cx="4544934" cy="461665"/>
          </a:xfrm>
          <a:prstGeom prst="rect">
            <a:avLst/>
          </a:prstGeom>
          <a:solidFill>
            <a:srgbClr val="AEFFFB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M</a:t>
            </a:r>
            <a:r>
              <a:rPr lang="en-US" b="1" dirty="0" smtClean="0">
                <a:solidFill>
                  <a:srgbClr val="000090"/>
                </a:solidFill>
              </a:rPr>
              <a:t>ulti-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b="1" dirty="0" smtClean="0">
                <a:solidFill>
                  <a:srgbClr val="000090"/>
                </a:solidFill>
              </a:rPr>
              <a:t>urpose </a:t>
            </a:r>
            <a:r>
              <a:rPr lang="en-US" b="1" dirty="0" smtClean="0">
                <a:solidFill>
                  <a:srgbClr val="FF0000"/>
                </a:solidFill>
              </a:rPr>
              <a:t>D</a:t>
            </a:r>
            <a:r>
              <a:rPr lang="en-US" b="1" dirty="0" smtClean="0">
                <a:solidFill>
                  <a:srgbClr val="000090"/>
                </a:solidFill>
              </a:rPr>
              <a:t>etector (</a:t>
            </a:r>
            <a:r>
              <a:rPr lang="en-US" b="1" dirty="0" smtClean="0">
                <a:solidFill>
                  <a:srgbClr val="FF0000"/>
                </a:solidFill>
              </a:rPr>
              <a:t>MPD</a:t>
            </a:r>
            <a:r>
              <a:rPr lang="en-US" b="1" dirty="0" smtClean="0">
                <a:solidFill>
                  <a:srgbClr val="000090"/>
                </a:solidFill>
              </a:rPr>
              <a:t>)</a:t>
            </a:r>
            <a:endParaRPr lang="ru-RU" b="1" dirty="0">
              <a:solidFill>
                <a:srgbClr val="000090"/>
              </a:solidFill>
            </a:endParaRPr>
          </a:p>
        </p:txBody>
      </p:sp>
      <p:pic>
        <p:nvPicPr>
          <p:cNvPr id="90" name="Picture 6" descr="NICA-Logo_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25400"/>
            <a:ext cx="1244600" cy="6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341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34125"/>
            <a:ext cx="35941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 dirty="0"/>
          </a:p>
        </p:txBody>
      </p:sp>
      <p:grpSp>
        <p:nvGrpSpPr>
          <p:cNvPr id="62" name="Группа 29"/>
          <p:cNvGrpSpPr>
            <a:grpSpLocks/>
          </p:cNvGrpSpPr>
          <p:nvPr/>
        </p:nvGrpSpPr>
        <p:grpSpPr bwMode="auto">
          <a:xfrm>
            <a:off x="74705" y="2442504"/>
            <a:ext cx="3625850" cy="2987675"/>
            <a:chOff x="114300" y="3714752"/>
            <a:chExt cx="3625821" cy="2987675"/>
          </a:xfrm>
        </p:grpSpPr>
        <p:pic>
          <p:nvPicPr>
            <p:cNvPr id="63" name="Рисунок 5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8" t="7805" r="9120" b="6364"/>
            <a:stretch>
              <a:fillRect/>
            </a:stretch>
          </p:blipFill>
          <p:spPr bwMode="auto">
            <a:xfrm>
              <a:off x="500034" y="3714752"/>
              <a:ext cx="3240087" cy="298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TextBox 63"/>
            <p:cNvSpPr txBox="1"/>
            <p:nvPr/>
          </p:nvSpPr>
          <p:spPr>
            <a:xfrm>
              <a:off x="870304" y="3789365"/>
              <a:ext cx="959710" cy="830997"/>
            </a:xfrm>
            <a:prstGeom prst="rect">
              <a:avLst/>
            </a:prstGeom>
            <a:solidFill>
              <a:srgbClr val="FCF7FB"/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dirty="0" smtClean="0">
                  <a:solidFill>
                    <a:srgbClr val="000090"/>
                  </a:solidFill>
                </a:rPr>
                <a:t>URQMD</a:t>
              </a:r>
            </a:p>
            <a:p>
              <a:pPr algn="ctr">
                <a:defRPr/>
              </a:pPr>
              <a:r>
                <a:rPr lang="en-US" sz="1600" dirty="0" smtClean="0">
                  <a:solidFill>
                    <a:srgbClr val="000090"/>
                  </a:solidFill>
                </a:rPr>
                <a:t>charged</a:t>
              </a:r>
              <a:endParaRPr lang="en-US" sz="1600" dirty="0">
                <a:solidFill>
                  <a:srgbClr val="000090"/>
                </a:solidFill>
              </a:endParaRPr>
            </a:p>
            <a:p>
              <a:pPr algn="ctr">
                <a:defRPr/>
              </a:pPr>
              <a:r>
                <a:rPr lang="en-US" sz="1600" dirty="0">
                  <a:solidFill>
                    <a:srgbClr val="000090"/>
                  </a:solidFill>
                </a:rPr>
                <a:t>b&lt;11 </a:t>
              </a:r>
              <a:r>
                <a:rPr lang="en-US" sz="1600" dirty="0" err="1">
                  <a:solidFill>
                    <a:srgbClr val="000090"/>
                  </a:solidFill>
                </a:rPr>
                <a:t>fm</a:t>
              </a:r>
              <a:endParaRPr lang="ru-RU" sz="1600" dirty="0">
                <a:solidFill>
                  <a:srgbClr val="000090"/>
                </a:solidFill>
              </a:endParaRPr>
            </a:p>
          </p:txBody>
        </p:sp>
        <p:sp>
          <p:nvSpPr>
            <p:cNvPr id="65" name="TextBox 8"/>
            <p:cNvSpPr txBox="1">
              <a:spLocks noChangeArrowheads="1"/>
            </p:cNvSpPr>
            <p:nvPr/>
          </p:nvSpPr>
          <p:spPr bwMode="auto">
            <a:xfrm rot="-5400000">
              <a:off x="-102393" y="4006056"/>
              <a:ext cx="787400" cy="354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1700">
                  <a:latin typeface="Calibri" panose="020F0502020204030204" pitchFamily="34" charset="0"/>
                </a:rPr>
                <a:t>dN/d</a:t>
              </a:r>
              <a:r>
                <a:rPr lang="en-US" altLang="ru-RU" sz="1700">
                  <a:latin typeface="Symbol" panose="05050102010706020507" pitchFamily="18" charset="2"/>
                </a:rPr>
                <a:t>h</a:t>
              </a:r>
              <a:endParaRPr lang="ru-RU" altLang="ru-RU" sz="1700">
                <a:latin typeface="Calibri" panose="020F0502020204030204" pitchFamily="34" charset="0"/>
              </a:endParaRPr>
            </a:p>
          </p:txBody>
        </p:sp>
        <p:sp>
          <p:nvSpPr>
            <p:cNvPr id="66" name="TextBox 76"/>
            <p:cNvSpPr txBox="1">
              <a:spLocks noChangeArrowheads="1"/>
            </p:cNvSpPr>
            <p:nvPr/>
          </p:nvSpPr>
          <p:spPr bwMode="auto">
            <a:xfrm>
              <a:off x="2911474" y="5078413"/>
              <a:ext cx="69847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sz="1600" b="1" dirty="0" err="1" smtClean="0">
                  <a:solidFill>
                    <a:srgbClr val="FF0000"/>
                  </a:solidFill>
                </a:rPr>
                <a:t>ECal</a:t>
              </a:r>
              <a:endParaRPr lang="ru-RU" altLang="ru-RU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7" name="TextBox 7"/>
          <p:cNvSpPr txBox="1">
            <a:spLocks noChangeArrowheads="1"/>
          </p:cNvSpPr>
          <p:nvPr/>
        </p:nvSpPr>
        <p:spPr bwMode="auto">
          <a:xfrm>
            <a:off x="2025743" y="5390491"/>
            <a:ext cx="316131" cy="310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ru-RU" sz="1700" dirty="0">
                <a:latin typeface="Symbol" panose="05050102010706020507" pitchFamily="18" charset="2"/>
              </a:rPr>
              <a:t>h</a:t>
            </a:r>
            <a:endParaRPr lang="ru-RU" altLang="ru-RU" sz="1700" dirty="0">
              <a:latin typeface="Calibri" panose="020F0502020204030204" pitchFamily="34" charset="0"/>
            </a:endParaRPr>
          </a:p>
        </p:txBody>
      </p:sp>
      <p:sp>
        <p:nvSpPr>
          <p:cNvPr id="69" name="Прямоугольник 64"/>
          <p:cNvSpPr/>
          <p:nvPr/>
        </p:nvSpPr>
        <p:spPr>
          <a:xfrm>
            <a:off x="1895568" y="3348968"/>
            <a:ext cx="571500" cy="45719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1" name="Прямоугольник 67"/>
          <p:cNvSpPr/>
          <p:nvPr/>
        </p:nvSpPr>
        <p:spPr>
          <a:xfrm>
            <a:off x="1928906" y="3922053"/>
            <a:ext cx="511174" cy="4762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2" name="Прямоугольник 69"/>
          <p:cNvSpPr/>
          <p:nvPr/>
        </p:nvSpPr>
        <p:spPr>
          <a:xfrm>
            <a:off x="1317719" y="4414178"/>
            <a:ext cx="357187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3" name="Прямоугольник 71"/>
          <p:cNvSpPr/>
          <p:nvPr/>
        </p:nvSpPr>
        <p:spPr>
          <a:xfrm>
            <a:off x="2603594" y="4414178"/>
            <a:ext cx="357187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Прямоугольник 72"/>
          <p:cNvSpPr/>
          <p:nvPr/>
        </p:nvSpPr>
        <p:spPr>
          <a:xfrm>
            <a:off x="1174843" y="4699928"/>
            <a:ext cx="285750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6" name="Прямоугольник 73"/>
          <p:cNvSpPr/>
          <p:nvPr/>
        </p:nvSpPr>
        <p:spPr>
          <a:xfrm>
            <a:off x="2817905" y="4699928"/>
            <a:ext cx="285750" cy="46038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7" name="TextBox 75"/>
          <p:cNvSpPr txBox="1">
            <a:spLocks noChangeArrowheads="1"/>
          </p:cNvSpPr>
          <p:nvPr/>
        </p:nvSpPr>
        <p:spPr bwMode="auto">
          <a:xfrm>
            <a:off x="1855881" y="3010828"/>
            <a:ext cx="714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 dirty="0">
                <a:solidFill>
                  <a:srgbClr val="000090"/>
                </a:solidFill>
              </a:rPr>
              <a:t>TPC</a:t>
            </a:r>
            <a:endParaRPr lang="ru-RU" altLang="ru-RU" b="1" dirty="0">
              <a:solidFill>
                <a:srgbClr val="000090"/>
              </a:solidFill>
            </a:endParaRPr>
          </a:p>
        </p:txBody>
      </p:sp>
      <p:cxnSp>
        <p:nvCxnSpPr>
          <p:cNvPr id="78" name="Прямая со стрелкой 78"/>
          <p:cNvCxnSpPr/>
          <p:nvPr/>
        </p:nvCxnSpPr>
        <p:spPr>
          <a:xfrm flipH="1">
            <a:off x="2475007" y="3950628"/>
            <a:ext cx="406398" cy="317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9"/>
          <p:cNvSpPr txBox="1">
            <a:spLocks noChangeArrowheads="1"/>
          </p:cNvSpPr>
          <p:nvPr/>
        </p:nvSpPr>
        <p:spPr bwMode="auto">
          <a:xfrm>
            <a:off x="1927317" y="4501492"/>
            <a:ext cx="6873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600" b="1" dirty="0">
                <a:solidFill>
                  <a:srgbClr val="000090"/>
                </a:solidFill>
              </a:rPr>
              <a:t>FFD</a:t>
            </a:r>
            <a:endParaRPr lang="ru-RU" altLang="ru-RU" sz="1600" b="1" dirty="0">
              <a:solidFill>
                <a:srgbClr val="000090"/>
              </a:solidFill>
            </a:endParaRPr>
          </a:p>
        </p:txBody>
      </p:sp>
      <p:sp>
        <p:nvSpPr>
          <p:cNvPr id="80" name="TextBox 81"/>
          <p:cNvSpPr txBox="1">
            <a:spLocks noChangeArrowheads="1"/>
          </p:cNvSpPr>
          <p:nvPr/>
        </p:nvSpPr>
        <p:spPr bwMode="auto">
          <a:xfrm>
            <a:off x="1833656" y="4799942"/>
            <a:ext cx="7858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600" b="1" dirty="0" err="1">
                <a:solidFill>
                  <a:srgbClr val="000090"/>
                </a:solidFill>
              </a:rPr>
              <a:t>FHCal</a:t>
            </a:r>
            <a:endParaRPr lang="ru-RU" altLang="ru-RU" sz="1600" b="1" dirty="0">
              <a:solidFill>
                <a:srgbClr val="000090"/>
              </a:solidFill>
            </a:endParaRPr>
          </a:p>
        </p:txBody>
      </p:sp>
      <p:cxnSp>
        <p:nvCxnSpPr>
          <p:cNvPr id="81" name="Прямая со стрелкой 82"/>
          <p:cNvCxnSpPr>
            <a:stCxn id="80" idx="3"/>
          </p:cNvCxnSpPr>
          <p:nvPr/>
        </p:nvCxnSpPr>
        <p:spPr>
          <a:xfrm flipV="1">
            <a:off x="2619469" y="4823753"/>
            <a:ext cx="312736" cy="1454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2"/>
          <p:cNvCxnSpPr/>
          <p:nvPr/>
        </p:nvCxnSpPr>
        <p:spPr>
          <a:xfrm>
            <a:off x="1924983" y="3679167"/>
            <a:ext cx="513509" cy="0"/>
          </a:xfrm>
          <a:prstGeom prst="line">
            <a:avLst/>
          </a:prstGeom>
          <a:ln w="47625">
            <a:solidFill>
              <a:srgbClr val="00009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001805" y="3469042"/>
            <a:ext cx="718768" cy="377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TOF</a:t>
            </a:r>
            <a:endParaRPr lang="ru-RU" b="1" dirty="0">
              <a:solidFill>
                <a:srgbClr val="000090"/>
              </a:solidFill>
            </a:endParaRPr>
          </a:p>
        </p:txBody>
      </p:sp>
      <p:cxnSp>
        <p:nvCxnSpPr>
          <p:cNvPr id="84" name="Прямая со стрелкой 82"/>
          <p:cNvCxnSpPr/>
          <p:nvPr/>
        </p:nvCxnSpPr>
        <p:spPr>
          <a:xfrm flipH="1" flipV="1">
            <a:off x="1370105" y="4798353"/>
            <a:ext cx="423864" cy="1835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82"/>
          <p:cNvCxnSpPr/>
          <p:nvPr/>
        </p:nvCxnSpPr>
        <p:spPr>
          <a:xfrm flipV="1">
            <a:off x="2454369" y="4531653"/>
            <a:ext cx="312736" cy="1454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 стрелкой 82"/>
          <p:cNvCxnSpPr/>
          <p:nvPr/>
        </p:nvCxnSpPr>
        <p:spPr>
          <a:xfrm flipH="1" flipV="1">
            <a:off x="1586005" y="4518953"/>
            <a:ext cx="423864" cy="18356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82"/>
          <p:cNvCxnSpPr/>
          <p:nvPr/>
        </p:nvCxnSpPr>
        <p:spPr>
          <a:xfrm flipV="1">
            <a:off x="1541555" y="3687103"/>
            <a:ext cx="361950" cy="63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4"/>
          <p:cNvSpPr txBox="1">
            <a:spLocks noChangeArrowheads="1"/>
          </p:cNvSpPr>
          <p:nvPr/>
        </p:nvSpPr>
        <p:spPr bwMode="auto">
          <a:xfrm>
            <a:off x="1349448" y="2049549"/>
            <a:ext cx="1644474" cy="400110"/>
          </a:xfrm>
          <a:prstGeom prst="rect">
            <a:avLst/>
          </a:prstGeom>
          <a:solidFill>
            <a:srgbClr val="FFFEF8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acceptance</a:t>
            </a:r>
            <a:endParaRPr lang="ru-RU" altLang="ru-RU" sz="20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227105" y="2004353"/>
            <a:ext cx="3489326" cy="2143125"/>
            <a:chOff x="533400" y="3035300"/>
            <a:chExt cx="3489326" cy="2143125"/>
          </a:xfrm>
        </p:grpSpPr>
        <p:sp>
          <p:nvSpPr>
            <p:cNvPr id="96" name="Прямоугольник 67"/>
            <p:cNvSpPr/>
            <p:nvPr/>
          </p:nvSpPr>
          <p:spPr>
            <a:xfrm>
              <a:off x="1816099" y="5111750"/>
              <a:ext cx="422275" cy="508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7" name="Прямоугольник 67"/>
            <p:cNvSpPr/>
            <p:nvPr/>
          </p:nvSpPr>
          <p:spPr>
            <a:xfrm>
              <a:off x="2724149" y="5127625"/>
              <a:ext cx="422275" cy="508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98" name="Прямая соединительная линия 2"/>
            <p:cNvCxnSpPr/>
            <p:nvPr/>
          </p:nvCxnSpPr>
          <p:spPr>
            <a:xfrm>
              <a:off x="1758203" y="4846639"/>
              <a:ext cx="513509" cy="0"/>
            </a:xfrm>
            <a:prstGeom prst="line">
              <a:avLst/>
            </a:prstGeom>
            <a:ln w="47625">
              <a:solidFill>
                <a:srgbClr val="00009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2"/>
            <p:cNvCxnSpPr/>
            <p:nvPr/>
          </p:nvCxnSpPr>
          <p:spPr>
            <a:xfrm>
              <a:off x="2704353" y="4846639"/>
              <a:ext cx="513509" cy="0"/>
            </a:xfrm>
            <a:prstGeom prst="line">
              <a:avLst/>
            </a:prstGeom>
            <a:ln w="47625">
              <a:solidFill>
                <a:srgbClr val="000090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2"/>
            <p:cNvCxnSpPr/>
            <p:nvPr/>
          </p:nvCxnSpPr>
          <p:spPr>
            <a:xfrm>
              <a:off x="2676525" y="4543425"/>
              <a:ext cx="485775" cy="0"/>
            </a:xfrm>
            <a:prstGeom prst="line">
              <a:avLst/>
            </a:prstGeom>
            <a:ln w="47625">
              <a:solidFill>
                <a:srgbClr val="3366FF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2"/>
            <p:cNvCxnSpPr/>
            <p:nvPr/>
          </p:nvCxnSpPr>
          <p:spPr>
            <a:xfrm>
              <a:off x="1803400" y="4533900"/>
              <a:ext cx="485775" cy="0"/>
            </a:xfrm>
            <a:prstGeom prst="line">
              <a:avLst/>
            </a:prstGeom>
            <a:ln w="47625">
              <a:solidFill>
                <a:srgbClr val="3366FF"/>
              </a:solidFill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02" name="TextBox 75"/>
            <p:cNvSpPr txBox="1">
              <a:spLocks noChangeArrowheads="1"/>
            </p:cNvSpPr>
            <p:nvPr/>
          </p:nvSpPr>
          <p:spPr bwMode="auto">
            <a:xfrm>
              <a:off x="3308351" y="4352925"/>
              <a:ext cx="71437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b="1" dirty="0" smtClean="0">
                  <a:solidFill>
                    <a:srgbClr val="3366FF"/>
                  </a:solidFill>
                </a:rPr>
                <a:t>CPC</a:t>
              </a:r>
              <a:endParaRPr lang="ru-RU" altLang="ru-RU" b="1" dirty="0">
                <a:solidFill>
                  <a:srgbClr val="3366FF"/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533400" y="3035300"/>
              <a:ext cx="9479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3366FF"/>
                  </a:solidFill>
                </a:rPr>
                <a:t>stage 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II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5" name="TextBox 104"/>
          <p:cNvSpPr txBox="1"/>
          <p:nvPr/>
        </p:nvSpPr>
        <p:spPr bwMode="auto">
          <a:xfrm>
            <a:off x="228600" y="1335088"/>
            <a:ext cx="7480300" cy="400110"/>
          </a:xfrm>
          <a:prstGeom prst="rect">
            <a:avLst/>
          </a:prstGeom>
          <a:solidFill>
            <a:srgbClr val="EEF3FF">
              <a:alpha val="96000"/>
            </a:srgbClr>
          </a:solidFill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stage</a:t>
            </a:r>
            <a:r>
              <a:rPr kumimoji="0" lang="ru-RU" sz="20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</a:t>
            </a:r>
            <a:r>
              <a:rPr kumimoji="0" lang="en-US" sz="20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II </a:t>
            </a:r>
            <a:r>
              <a:rPr kumimoji="0" lang="en-US" sz="2000" b="1" i="0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( </a:t>
            </a:r>
            <a:r>
              <a:rPr kumimoji="0" lang="en-US" sz="20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2023</a:t>
            </a:r>
            <a:r>
              <a:rPr kumimoji="0" lang="en-US" sz="2000" b="1" i="0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)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:   + ITS +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EndCap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(CPC, Straw, TOF, ECAL)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56" name="Прямоугольник 25"/>
          <p:cNvSpPr/>
          <p:nvPr/>
        </p:nvSpPr>
        <p:spPr>
          <a:xfrm>
            <a:off x="5057775" y="3478213"/>
            <a:ext cx="252413" cy="1189037"/>
          </a:xfrm>
          <a:prstGeom prst="rect">
            <a:avLst/>
          </a:prstGeom>
          <a:solidFill>
            <a:srgbClr val="FFC00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7" name="Прямоугольник 26"/>
          <p:cNvSpPr/>
          <p:nvPr/>
        </p:nvSpPr>
        <p:spPr>
          <a:xfrm>
            <a:off x="7056438" y="3478213"/>
            <a:ext cx="250825" cy="1189037"/>
          </a:xfrm>
          <a:prstGeom prst="rect">
            <a:avLst/>
          </a:prstGeom>
          <a:solidFill>
            <a:srgbClr val="FFC00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" name="Прямоугольник 27"/>
          <p:cNvSpPr/>
          <p:nvPr/>
        </p:nvSpPr>
        <p:spPr>
          <a:xfrm>
            <a:off x="4643438" y="3198813"/>
            <a:ext cx="252412" cy="1728787"/>
          </a:xfrm>
          <a:prstGeom prst="rect">
            <a:avLst/>
          </a:prstGeom>
          <a:solidFill>
            <a:srgbClr val="FFC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" name="Прямоугольник 28"/>
          <p:cNvSpPr/>
          <p:nvPr/>
        </p:nvSpPr>
        <p:spPr>
          <a:xfrm>
            <a:off x="7451725" y="3198813"/>
            <a:ext cx="252413" cy="1728787"/>
          </a:xfrm>
          <a:prstGeom prst="rect">
            <a:avLst/>
          </a:prstGeom>
          <a:solidFill>
            <a:srgbClr val="FFC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60" name="Прямая со стрелкой 30"/>
          <p:cNvCxnSpPr/>
          <p:nvPr/>
        </p:nvCxnSpPr>
        <p:spPr>
          <a:xfrm rot="2580000">
            <a:off x="4176713" y="2938463"/>
            <a:ext cx="1366837" cy="504825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32"/>
          <p:cNvCxnSpPr/>
          <p:nvPr/>
        </p:nvCxnSpPr>
        <p:spPr>
          <a:xfrm rot="1740000">
            <a:off x="4248150" y="2686050"/>
            <a:ext cx="792163" cy="97313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425" y="2106613"/>
            <a:ext cx="5146675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6" name="Group 91"/>
          <p:cNvGrpSpPr>
            <a:grpSpLocks/>
          </p:cNvGrpSpPr>
          <p:nvPr/>
        </p:nvGrpSpPr>
        <p:grpSpPr bwMode="auto">
          <a:xfrm>
            <a:off x="4559300" y="3454400"/>
            <a:ext cx="3302000" cy="1854200"/>
            <a:chOff x="4572000" y="2209800"/>
            <a:chExt cx="3302000" cy="1854200"/>
          </a:xfrm>
        </p:grpSpPr>
        <p:grpSp>
          <p:nvGrpSpPr>
            <p:cNvPr id="107" name="Group 88"/>
            <p:cNvGrpSpPr>
              <a:grpSpLocks/>
            </p:cNvGrpSpPr>
            <p:nvPr/>
          </p:nvGrpSpPr>
          <p:grpSpPr bwMode="auto">
            <a:xfrm>
              <a:off x="4572000" y="2209800"/>
              <a:ext cx="731519" cy="1854200"/>
              <a:chOff x="4572000" y="2209800"/>
              <a:chExt cx="731519" cy="1854200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4572000" y="2209800"/>
                <a:ext cx="190500" cy="88900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4762500" y="2490788"/>
                <a:ext cx="165100" cy="608012"/>
              </a:xfrm>
              <a:prstGeom prst="rect">
                <a:avLst/>
              </a:prstGeom>
              <a:solidFill>
                <a:srgbClr val="226438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4572000" y="3175000"/>
                <a:ext cx="190500" cy="88900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4775200" y="3176588"/>
                <a:ext cx="165100" cy="608012"/>
              </a:xfrm>
              <a:prstGeom prst="rect">
                <a:avLst/>
              </a:prstGeom>
              <a:solidFill>
                <a:srgbClr val="226438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5245100" y="2490788"/>
                <a:ext cx="46038" cy="6080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5257800" y="3176588"/>
                <a:ext cx="46038" cy="6080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5067300" y="2490788"/>
                <a:ext cx="46038" cy="5445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5080000" y="3227388"/>
                <a:ext cx="46038" cy="5445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5143500" y="2490788"/>
                <a:ext cx="101600" cy="5572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5143500" y="3201988"/>
                <a:ext cx="101600" cy="5572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4940300" y="2503488"/>
                <a:ext cx="127000" cy="3794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4940300" y="3367088"/>
                <a:ext cx="127000" cy="3794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grpSp>
          <p:nvGrpSpPr>
            <p:cNvPr id="108" name="Group 89"/>
            <p:cNvGrpSpPr>
              <a:grpSpLocks/>
            </p:cNvGrpSpPr>
            <p:nvPr/>
          </p:nvGrpSpPr>
          <p:grpSpPr bwMode="auto">
            <a:xfrm>
              <a:off x="7137400" y="2222500"/>
              <a:ext cx="736600" cy="1841500"/>
              <a:chOff x="7137400" y="2222500"/>
              <a:chExt cx="736600" cy="1841500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7670800" y="2222500"/>
                <a:ext cx="190500" cy="88900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7683500" y="3175000"/>
                <a:ext cx="190500" cy="889000"/>
              </a:xfrm>
              <a:prstGeom prst="rect">
                <a:avLst/>
              </a:prstGeom>
              <a:solidFill>
                <a:srgbClr val="0000FF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7505700" y="2503488"/>
                <a:ext cx="165100" cy="608012"/>
              </a:xfrm>
              <a:prstGeom prst="rect">
                <a:avLst/>
              </a:prstGeom>
              <a:solidFill>
                <a:srgbClr val="226438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7518400" y="3176588"/>
                <a:ext cx="165100" cy="608012"/>
              </a:xfrm>
              <a:prstGeom prst="rect">
                <a:avLst/>
              </a:prstGeom>
              <a:solidFill>
                <a:srgbClr val="226438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7137400" y="2490788"/>
                <a:ext cx="46038" cy="6080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7137400" y="3176588"/>
                <a:ext cx="46038" cy="6080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7315200" y="2503488"/>
                <a:ext cx="46038" cy="5445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7315200" y="3227388"/>
                <a:ext cx="46038" cy="544512"/>
              </a:xfrm>
              <a:prstGeom prst="rect">
                <a:avLst/>
              </a:prstGeom>
              <a:solidFill>
                <a:srgbClr val="00009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7213600" y="2490788"/>
                <a:ext cx="101600" cy="5572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7200900" y="3214688"/>
                <a:ext cx="101600" cy="5572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7366000" y="2503488"/>
                <a:ext cx="127000" cy="3794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7366000" y="3367088"/>
                <a:ext cx="127000" cy="379412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grpSp>
          <p:nvGrpSpPr>
            <p:cNvPr id="109" name="Group 90"/>
            <p:cNvGrpSpPr>
              <a:grpSpLocks/>
            </p:cNvGrpSpPr>
            <p:nvPr/>
          </p:nvGrpSpPr>
          <p:grpSpPr bwMode="auto">
            <a:xfrm>
              <a:off x="5614193" y="3010694"/>
              <a:ext cx="1243806" cy="240506"/>
              <a:chOff x="5614193" y="3010694"/>
              <a:chExt cx="1243806" cy="240506"/>
            </a:xfrm>
          </p:grpSpPr>
          <p:cxnSp>
            <p:nvCxnSpPr>
              <p:cNvPr id="110" name="Straight Connector 109"/>
              <p:cNvCxnSpPr/>
              <p:nvPr/>
            </p:nvCxnSpPr>
            <p:spPr>
              <a:xfrm>
                <a:off x="5918200" y="3048000"/>
                <a:ext cx="596900" cy="1588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>
                <a:off x="5918200" y="3086100"/>
                <a:ext cx="596900" cy="1588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>
                <a:off x="5918200" y="3200400"/>
                <a:ext cx="596900" cy="1588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/>
              <p:nvPr/>
            </p:nvCxnSpPr>
            <p:spPr>
              <a:xfrm>
                <a:off x="5918200" y="3238500"/>
                <a:ext cx="596900" cy="1588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rot="16800000" flipH="1">
                <a:off x="5791994" y="30487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 rot="16800000" flipH="1">
                <a:off x="57919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rot="16800000" flipH="1">
                <a:off x="56903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 rot="16800000" flipH="1">
                <a:off x="5690394" y="30614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rot="16800000" flipH="1">
                <a:off x="55760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 rot="16800000" flipH="1">
                <a:off x="5576094" y="30487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rot="16800000" flipH="1">
                <a:off x="65793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 rot="16800000" flipH="1">
                <a:off x="66809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16800000" flipH="1">
                <a:off x="6807994" y="32011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16800000" flipH="1">
                <a:off x="6579394" y="30487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16800000" flipH="1">
                <a:off x="6680994" y="30614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rot="16800000" flipH="1">
                <a:off x="6807994" y="3048794"/>
                <a:ext cx="87312" cy="12700"/>
              </a:xfrm>
              <a:prstGeom prst="line">
                <a:avLst/>
              </a:prstGeom>
              <a:ln>
                <a:solidFill>
                  <a:srgbClr val="00009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0" name="TextBox 149"/>
          <p:cNvSpPr txBox="1"/>
          <p:nvPr/>
        </p:nvSpPr>
        <p:spPr>
          <a:xfrm>
            <a:off x="8394700" y="4495800"/>
            <a:ext cx="693381" cy="3077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FHCal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8432800" y="4813300"/>
            <a:ext cx="533657" cy="3077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FFD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152" name="TextBox 151"/>
          <p:cNvSpPr txBox="1"/>
          <p:nvPr/>
        </p:nvSpPr>
        <p:spPr bwMode="auto">
          <a:xfrm>
            <a:off x="241300" y="700088"/>
            <a:ext cx="6604000" cy="400110"/>
          </a:xfrm>
          <a:prstGeom prst="rect">
            <a:avLst/>
          </a:prstGeom>
          <a:solidFill>
            <a:srgbClr val="FCF7FB">
              <a:alpha val="96000"/>
            </a:srgbClr>
          </a:solidFill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u="sng" dirty="0" smtClean="0">
                <a:solidFill>
                  <a:srgbClr val="000090"/>
                </a:solidFill>
              </a:rPr>
              <a:t>stage I:</a:t>
            </a:r>
            <a:r>
              <a:rPr lang="en-US" sz="2000" b="1" dirty="0" smtClean="0">
                <a:solidFill>
                  <a:srgbClr val="000090"/>
                </a:solidFill>
              </a:rPr>
              <a:t>         TPC, TOF, ECAL, </a:t>
            </a:r>
            <a:r>
              <a:rPr lang="en-US" sz="2000" b="1" dirty="0" err="1" smtClean="0">
                <a:solidFill>
                  <a:srgbClr val="000090"/>
                </a:solidFill>
              </a:rPr>
              <a:t>FH</a:t>
            </a:r>
            <a:r>
              <a:rPr lang="en-US" sz="2000" b="1" dirty="0" err="1" smtClean="0">
                <a:solidFill>
                  <a:srgbClr val="000090"/>
                </a:solidFill>
              </a:rPr>
              <a:t>Cal</a:t>
            </a:r>
            <a:r>
              <a:rPr lang="en-US" sz="2000" b="1" dirty="0" smtClean="0">
                <a:solidFill>
                  <a:srgbClr val="000090"/>
                </a:solidFill>
              </a:rPr>
              <a:t>, </a:t>
            </a:r>
            <a:r>
              <a:rPr lang="en-US" sz="2000" b="1" dirty="0" smtClean="0">
                <a:solidFill>
                  <a:srgbClr val="000090"/>
                </a:solidFill>
              </a:rPr>
              <a:t>FFD</a:t>
            </a:r>
            <a:endParaRPr lang="ru-RU" sz="2000" b="1" dirty="0" smtClean="0">
              <a:solidFill>
                <a:srgbClr val="000090"/>
              </a:solidFill>
            </a:endParaRPr>
          </a:p>
        </p:txBody>
      </p:sp>
      <p:sp>
        <p:nvSpPr>
          <p:cNvPr id="153" name="TextBox 11"/>
          <p:cNvSpPr txBox="1">
            <a:spLocks noChangeArrowheads="1"/>
          </p:cNvSpPr>
          <p:nvPr/>
        </p:nvSpPr>
        <p:spPr bwMode="auto">
          <a:xfrm>
            <a:off x="107577" y="5993653"/>
            <a:ext cx="4061012" cy="400110"/>
          </a:xfrm>
          <a:prstGeom prst="rect">
            <a:avLst/>
          </a:prstGeom>
          <a:solidFill>
            <a:srgbClr val="9DFC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 smtClean="0">
                <a:solidFill>
                  <a:srgbClr val="0C1167"/>
                </a:solidFill>
              </a:rPr>
              <a:t>stage I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: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put in operation</a:t>
            </a:r>
            <a:r>
              <a:rPr kumimoji="0" lang="en-US" sz="2000" b="0" i="1" u="none" strike="noStrike" kern="1200" cap="none" spc="0" normalizeH="0" noProof="0" dirty="0" smtClean="0">
                <a:ln>
                  <a:noFill/>
                </a:ln>
                <a:solidFill>
                  <a:srgbClr val="0C1167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 in </a:t>
            </a:r>
            <a:r>
              <a:rPr kumimoji="0" lang="en-US" sz="20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2022</a:t>
            </a:r>
            <a:endParaRPr kumimoji="0" lang="en-US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grpSp>
        <p:nvGrpSpPr>
          <p:cNvPr id="154" name="Group 153"/>
          <p:cNvGrpSpPr/>
          <p:nvPr/>
        </p:nvGrpSpPr>
        <p:grpSpPr>
          <a:xfrm>
            <a:off x="2570256" y="2385353"/>
            <a:ext cx="1686217" cy="646331"/>
            <a:chOff x="3117851" y="2387600"/>
            <a:chExt cx="1686217" cy="646331"/>
          </a:xfrm>
        </p:grpSpPr>
        <p:sp>
          <p:nvSpPr>
            <p:cNvPr id="155" name="TextBox 154"/>
            <p:cNvSpPr txBox="1"/>
            <p:nvPr/>
          </p:nvSpPr>
          <p:spPr>
            <a:xfrm>
              <a:off x="3117851" y="2387600"/>
              <a:ext cx="168621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rgbClr val="000090"/>
                  </a:solidFill>
                </a:rPr>
                <a:t>       11 A </a:t>
              </a:r>
              <a:r>
                <a:rPr lang="en-US" dirty="0" err="1" smtClean="0">
                  <a:solidFill>
                    <a:srgbClr val="000090"/>
                  </a:solidFill>
                </a:rPr>
                <a:t>GeV</a:t>
              </a:r>
              <a:endParaRPr lang="en-US" dirty="0" smtClean="0">
                <a:solidFill>
                  <a:srgbClr val="000090"/>
                </a:solidFill>
              </a:endParaRPr>
            </a:p>
            <a:p>
              <a:pPr algn="r"/>
              <a:r>
                <a:rPr lang="en-US" dirty="0">
                  <a:solidFill>
                    <a:srgbClr val="000090"/>
                  </a:solidFill>
                </a:rPr>
                <a:t>4</a:t>
              </a:r>
              <a:r>
                <a:rPr lang="en-US" dirty="0" smtClean="0">
                  <a:solidFill>
                    <a:srgbClr val="000090"/>
                  </a:solidFill>
                </a:rPr>
                <a:t> A </a:t>
              </a:r>
              <a:r>
                <a:rPr lang="en-US" dirty="0" err="1" smtClean="0">
                  <a:solidFill>
                    <a:srgbClr val="000090"/>
                  </a:solidFill>
                </a:rPr>
                <a:t>GeV</a:t>
              </a:r>
              <a:endParaRPr lang="en-US" dirty="0">
                <a:solidFill>
                  <a:srgbClr val="000090"/>
                </a:solidFill>
              </a:endParaRPr>
            </a:p>
          </p:txBody>
        </p:sp>
        <p:cxnSp>
          <p:nvCxnSpPr>
            <p:cNvPr id="156" name="Straight Connector 155"/>
            <p:cNvCxnSpPr/>
            <p:nvPr/>
          </p:nvCxnSpPr>
          <p:spPr>
            <a:xfrm>
              <a:off x="3302000" y="2578100"/>
              <a:ext cx="406400" cy="0"/>
            </a:xfrm>
            <a:prstGeom prst="line">
              <a:avLst/>
            </a:prstGeom>
            <a:ln w="38100" cmpd="sng">
              <a:solidFill>
                <a:srgbClr val="FF99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3314700" y="2870200"/>
              <a:ext cx="406400" cy="0"/>
            </a:xfrm>
            <a:prstGeom prst="line">
              <a:avLst/>
            </a:prstGeom>
            <a:ln w="38100" cmpd="sng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325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052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3">
            <a:extLst>
              <a:ext uri="{FF2B5EF4-FFF2-40B4-BE49-F238E27FC236}">
                <a16:creationId xmlns="" xmlns:a16="http://schemas.microsoft.com/office/drawing/2014/main" id="{5BA5A2F9-B37D-4B6C-9BAE-9B81150C81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20" y="595072"/>
            <a:ext cx="8798180" cy="5881928"/>
          </a:xfrm>
          <a:prstGeom prst="rect">
            <a:avLst/>
          </a:prstGeom>
        </p:spPr>
      </p:pic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3929531" y="105370"/>
            <a:ext cx="1518865" cy="461665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b="1" dirty="0" smtClean="0">
                <a:solidFill>
                  <a:srgbClr val="FFFFFF"/>
                </a:solidFill>
                <a:cs typeface="Arial" charset="0"/>
              </a:rPr>
              <a:t>The yoke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86878" y="5256434"/>
            <a:ext cx="4862886" cy="707886"/>
          </a:xfrm>
          <a:prstGeom prst="rect">
            <a:avLst/>
          </a:prstGeom>
          <a:solidFill>
            <a:srgbClr val="FFFEF8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Control assembly at</a:t>
            </a:r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b="1" i="1" dirty="0" smtClean="0">
                <a:solidFill>
                  <a:srgbClr val="000090"/>
                </a:solidFill>
              </a:rPr>
              <a:t>HM </a:t>
            </a:r>
            <a:r>
              <a:rPr lang="en-US" sz="2000" b="1" i="1" dirty="0" err="1" smtClean="0">
                <a:solidFill>
                  <a:srgbClr val="000090"/>
                </a:solidFill>
              </a:rPr>
              <a:t>Vitkovice</a:t>
            </a:r>
            <a:r>
              <a:rPr lang="en-US" sz="2000" b="1" i="1" dirty="0" smtClean="0">
                <a:solidFill>
                  <a:srgbClr val="000090"/>
                </a:solidFill>
              </a:rPr>
              <a:t>:</a:t>
            </a:r>
          </a:p>
          <a:p>
            <a:r>
              <a:rPr lang="en-US" sz="2000" i="1" dirty="0">
                <a:solidFill>
                  <a:srgbClr val="000090"/>
                </a:solidFill>
              </a:rPr>
              <a:t>t</a:t>
            </a:r>
            <a:r>
              <a:rPr lang="en-US" sz="2000" i="1" dirty="0" smtClean="0">
                <a:solidFill>
                  <a:srgbClr val="000090"/>
                </a:solidFill>
              </a:rPr>
              <a:t>olerances </a:t>
            </a:r>
            <a:r>
              <a:rPr lang="ru-RU" sz="2000" i="1" dirty="0" smtClean="0">
                <a:solidFill>
                  <a:srgbClr val="000090"/>
                </a:solidFill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</a:rPr>
              <a:t>~  0,5 mm 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34871"/>
            <a:ext cx="2133600" cy="476250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34871"/>
            <a:ext cx="2895600" cy="476250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489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3">
            <a:extLst>
              <a:ext uri="{FF2B5EF4-FFF2-40B4-BE49-F238E27FC236}">
                <a16:creationId xmlns="" xmlns:a16="http://schemas.microsoft.com/office/drawing/2014/main" id="{5BA5A2F9-B37D-4B6C-9BAE-9B81150C81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20" y="595072"/>
            <a:ext cx="8798180" cy="5881928"/>
          </a:xfrm>
          <a:prstGeom prst="rect">
            <a:avLst/>
          </a:prstGeom>
        </p:spPr>
      </p:pic>
      <p:sp>
        <p:nvSpPr>
          <p:cNvPr id="14" name="TextBox 10"/>
          <p:cNvSpPr txBox="1">
            <a:spLocks noChangeArrowheads="1"/>
          </p:cNvSpPr>
          <p:nvPr/>
        </p:nvSpPr>
        <p:spPr bwMode="auto">
          <a:xfrm>
            <a:off x="3929531" y="105370"/>
            <a:ext cx="1518865" cy="461665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b="1" dirty="0" smtClean="0">
                <a:solidFill>
                  <a:srgbClr val="FFFFFF"/>
                </a:solidFill>
                <a:cs typeface="Arial" charset="0"/>
              </a:rPr>
              <a:t>The yoke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86878" y="5256434"/>
            <a:ext cx="4862886" cy="707886"/>
          </a:xfrm>
          <a:prstGeom prst="rect">
            <a:avLst/>
          </a:prstGeom>
          <a:solidFill>
            <a:srgbClr val="FFFEF8"/>
          </a:solidFill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Control assembly at</a:t>
            </a:r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b="1" i="1" dirty="0" smtClean="0">
                <a:solidFill>
                  <a:srgbClr val="000090"/>
                </a:solidFill>
              </a:rPr>
              <a:t>HM </a:t>
            </a:r>
            <a:r>
              <a:rPr lang="en-US" sz="2000" b="1" i="1" dirty="0" err="1" smtClean="0">
                <a:solidFill>
                  <a:srgbClr val="000090"/>
                </a:solidFill>
              </a:rPr>
              <a:t>Vitkovice</a:t>
            </a:r>
            <a:r>
              <a:rPr lang="en-US" sz="2000" b="1" i="1" dirty="0" smtClean="0">
                <a:solidFill>
                  <a:srgbClr val="000090"/>
                </a:solidFill>
              </a:rPr>
              <a:t>:</a:t>
            </a:r>
          </a:p>
          <a:p>
            <a:r>
              <a:rPr lang="en-US" sz="2000" i="1" dirty="0">
                <a:solidFill>
                  <a:srgbClr val="000090"/>
                </a:solidFill>
              </a:rPr>
              <a:t>t</a:t>
            </a:r>
            <a:r>
              <a:rPr lang="en-US" sz="2000" i="1" dirty="0" smtClean="0">
                <a:solidFill>
                  <a:srgbClr val="000090"/>
                </a:solidFill>
              </a:rPr>
              <a:t>olerances </a:t>
            </a:r>
            <a:r>
              <a:rPr lang="ru-RU" sz="2000" i="1" dirty="0" smtClean="0">
                <a:solidFill>
                  <a:srgbClr val="000090"/>
                </a:solidFill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</a:rPr>
              <a:t>~  0,5 mm 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34871"/>
            <a:ext cx="2133600" cy="476250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34871"/>
            <a:ext cx="2895600" cy="476250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3784600" y="2159000"/>
            <a:ext cx="5334000" cy="4318000"/>
            <a:chOff x="3810000" y="2196353"/>
            <a:chExt cx="5334000" cy="4318000"/>
          </a:xfrm>
        </p:grpSpPr>
        <p:pic>
          <p:nvPicPr>
            <p:cNvPr id="3" name="Picture 2" descr="Screen Shot 2019-03-10 at 13.50.1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6387" y="2674471"/>
              <a:ext cx="5177613" cy="3839882"/>
            </a:xfrm>
            <a:prstGeom prst="rect">
              <a:avLst/>
            </a:prstGeom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3810000" y="2196353"/>
              <a:ext cx="2181412" cy="1509059"/>
            </a:xfrm>
            <a:prstGeom prst="straightConnector1">
              <a:avLst/>
            </a:prstGeom>
            <a:ln w="57150" cmpd="sng"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929531" y="5767294"/>
              <a:ext cx="18336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Dubna</a:t>
              </a:r>
              <a:endParaRPr lang="en-US" sz="2000" b="1" dirty="0">
                <a:solidFill>
                  <a:schemeClr val="bg1"/>
                </a:solidFill>
              </a:endParaRPr>
            </a:p>
            <a:p>
              <a:r>
                <a:rPr lang="en-US" sz="2000" b="1" dirty="0" smtClean="0">
                  <a:solidFill>
                    <a:schemeClr val="bg1"/>
                  </a:solidFill>
                </a:rPr>
                <a:t>March 10,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2019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045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45250"/>
            <a:ext cx="2133600" cy="365125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45250"/>
            <a:ext cx="2895600" cy="365125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4944" y="437422"/>
            <a:ext cx="9153537" cy="6093296"/>
            <a:chOff x="-12700" y="667570"/>
            <a:chExt cx="9153537" cy="6093296"/>
          </a:xfrm>
        </p:grpSpPr>
        <p:grpSp>
          <p:nvGrpSpPr>
            <p:cNvPr id="3" name="Group 2"/>
            <p:cNvGrpSpPr/>
            <p:nvPr/>
          </p:nvGrpSpPr>
          <p:grpSpPr>
            <a:xfrm>
              <a:off x="-12700" y="667570"/>
              <a:ext cx="9153537" cy="6093296"/>
              <a:chOff x="541146" y="866871"/>
              <a:chExt cx="9153537" cy="6093296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541146" y="866871"/>
                <a:ext cx="9153537" cy="609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1288802" y="1972399"/>
                <a:ext cx="1338351" cy="46166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cryostat</a:t>
                </a:r>
                <a:endParaRPr lang="en-US" sz="2400" i="1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232400" y="3682999"/>
              <a:ext cx="3898900" cy="2962715"/>
              <a:chOff x="1666678" y="2644588"/>
              <a:chExt cx="7477322" cy="4213412"/>
            </a:xfrm>
          </p:grpSpPr>
          <p:pic>
            <p:nvPicPr>
              <p:cNvPr id="20" name="Picture 19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1666678" y="2644588"/>
                <a:ext cx="7477322" cy="42134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2211296" y="5901766"/>
                <a:ext cx="17850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>
                    <a:solidFill>
                      <a:schemeClr val="bg1"/>
                    </a:solidFill>
                  </a:rPr>
                  <a:t>v</a:t>
                </a:r>
                <a:r>
                  <a:rPr lang="en-US" sz="2400" i="1" dirty="0" smtClean="0">
                    <a:solidFill>
                      <a:schemeClr val="bg1"/>
                    </a:solidFill>
                  </a:rPr>
                  <a:t>acuum test</a:t>
                </a:r>
                <a:endParaRPr lang="en-US" sz="2400" i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8" name="TextBox 10"/>
          <p:cNvSpPr txBox="1">
            <a:spLocks noChangeArrowheads="1"/>
          </p:cNvSpPr>
          <p:nvPr/>
        </p:nvSpPr>
        <p:spPr bwMode="auto">
          <a:xfrm>
            <a:off x="2697582" y="92670"/>
            <a:ext cx="4135267" cy="461665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b="1" dirty="0" smtClean="0">
                <a:solidFill>
                  <a:srgbClr val="FFFFFF"/>
                </a:solidFill>
                <a:cs typeface="Arial" charset="0"/>
              </a:rPr>
              <a:t>The SC Coil and cold mass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21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698684" y="1089055"/>
            <a:ext cx="42799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DE" sz="2000" i="1" dirty="0" err="1">
                <a:solidFill>
                  <a:srgbClr val="000090"/>
                </a:solidFill>
              </a:rPr>
              <a:t>f</a:t>
            </a:r>
            <a:r>
              <a:rPr lang="de-DE" sz="2000" i="1" dirty="0" err="1" smtClean="0">
                <a:solidFill>
                  <a:srgbClr val="000090"/>
                </a:solidFill>
              </a:rPr>
              <a:t>reeze</a:t>
            </a:r>
            <a:r>
              <a:rPr lang="de-DE" sz="2000" i="1" dirty="0">
                <a:solidFill>
                  <a:srgbClr val="000090"/>
                </a:solidFill>
              </a:rPr>
              <a:t>-out </a:t>
            </a:r>
            <a:r>
              <a:rPr lang="de-DE" sz="2000" i="1" dirty="0" err="1">
                <a:solidFill>
                  <a:srgbClr val="000090"/>
                </a:solidFill>
              </a:rPr>
              <a:t>conditions</a:t>
            </a:r>
            <a:r>
              <a:rPr lang="de-DE" sz="2000" i="1" dirty="0">
                <a:solidFill>
                  <a:srgbClr val="000090"/>
                </a:solidFill>
                <a:sym typeface="Symbol" charset="0"/>
              </a:rPr>
              <a:t> </a:t>
            </a:r>
          </a:p>
        </p:txBody>
      </p:sp>
      <p:sp>
        <p:nvSpPr>
          <p:cNvPr id="64522" name="Date Placeholder 9"/>
          <p:cNvSpPr>
            <a:spLocks noGrp="1"/>
          </p:cNvSpPr>
          <p:nvPr>
            <p:ph type="dt" sz="quarter" idx="10"/>
          </p:nvPr>
        </p:nvSpPr>
        <p:spPr>
          <a:xfrm>
            <a:off x="304800" y="6553200"/>
            <a:ext cx="1371600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>
                <a:latin typeface="Times" charset="0"/>
              </a:rPr>
              <a:t>June 15, 2019</a:t>
            </a:r>
            <a:endParaRPr lang="ru-RU" sz="1400">
              <a:latin typeface="Times" charset="0"/>
            </a:endParaRPr>
          </a:p>
        </p:txBody>
      </p:sp>
      <p:sp>
        <p:nvSpPr>
          <p:cNvPr id="64523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276600" y="6553200"/>
            <a:ext cx="3929063" cy="30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V.Kekelidze, SQM-2019</a:t>
            </a:r>
            <a:endParaRPr lang="ru-RU" sz="1400"/>
          </a:p>
        </p:txBody>
      </p:sp>
      <p:sp>
        <p:nvSpPr>
          <p:cNvPr id="64526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7797800" y="6583363"/>
            <a:ext cx="965200" cy="2524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4B8552-E2CC-8B41-B8DF-1D466E723257}" type="slidenum">
              <a:rPr lang="ru-RU" sz="1400">
                <a:latin typeface="Times" charset="0"/>
              </a:rPr>
              <a:pPr eaLnBrk="1" hangingPunct="1"/>
              <a:t>4</a:t>
            </a:fld>
            <a:endParaRPr lang="ru-RU" sz="1400">
              <a:latin typeface="Times" charset="0"/>
            </a:endParaRPr>
          </a:p>
        </p:txBody>
      </p:sp>
      <p:pic>
        <p:nvPicPr>
          <p:cNvPr id="3" name="Picture 2" descr="Screen Shot 2019-06-14 at 09.51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1" y="3700463"/>
            <a:ext cx="3615492" cy="2903537"/>
          </a:xfrm>
          <a:prstGeom prst="rect">
            <a:avLst/>
          </a:prstGeom>
        </p:spPr>
      </p:pic>
      <p:pic>
        <p:nvPicPr>
          <p:cNvPr id="4" name="Picture 3" descr="Screen Shot 2019-06-14 at 09.51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270" y="507349"/>
            <a:ext cx="3793129" cy="3142314"/>
          </a:xfrm>
          <a:prstGeom prst="rect">
            <a:avLst/>
          </a:prstGeom>
        </p:spPr>
      </p:pic>
      <p:pic>
        <p:nvPicPr>
          <p:cNvPr id="5" name="Picture 4" descr="Screen Shot 2019-06-14 at 09.54.4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72" y="1435100"/>
            <a:ext cx="5165429" cy="3670300"/>
          </a:xfrm>
          <a:prstGeom prst="rect">
            <a:avLst/>
          </a:prstGeom>
        </p:spPr>
      </p:pic>
      <p:sp>
        <p:nvSpPr>
          <p:cNvPr id="19" name="CustomShape 1"/>
          <p:cNvSpPr/>
          <p:nvPr/>
        </p:nvSpPr>
        <p:spPr>
          <a:xfrm>
            <a:off x="2163661" y="5751683"/>
            <a:ext cx="3335440" cy="7173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pl-PL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I.C. </a:t>
            </a:r>
            <a:r>
              <a:rPr lang="pl-PL" sz="1800" b="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Arsene</a:t>
            </a:r>
            <a:r>
              <a:rPr lang="pl-PL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</a:t>
            </a:r>
            <a:r>
              <a:rPr lang="pl-PL" sz="1800" b="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at</a:t>
            </a:r>
            <a:r>
              <a:rPr lang="pl-PL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 al., </a:t>
            </a:r>
            <a:endParaRPr lang="pl-PL" sz="1800" b="0" i="1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ＭＳ Ｐゴシック"/>
            </a:endParaRPr>
          </a:p>
          <a:p>
            <a:pPr algn="r">
              <a:lnSpc>
                <a:spcPct val="100000"/>
              </a:lnSpc>
            </a:pPr>
            <a:r>
              <a:rPr lang="pl-PL" sz="1800" b="0" i="1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Phys</a:t>
            </a:r>
            <a:r>
              <a:rPr lang="pl-PL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. </a:t>
            </a:r>
            <a:r>
              <a:rPr lang="pl-PL" sz="1800" b="0" i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Rev</a:t>
            </a:r>
            <a:r>
              <a:rPr lang="pl-PL" sz="1800" b="0" i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. C75 (2007) 24902.</a:t>
            </a:r>
            <a:endParaRPr lang="pl-PL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CustomShape 8"/>
          <p:cNvSpPr/>
          <p:nvPr/>
        </p:nvSpPr>
        <p:spPr>
          <a:xfrm>
            <a:off x="92372" y="86549"/>
            <a:ext cx="7654628" cy="471600"/>
          </a:xfrm>
          <a:prstGeom prst="rect">
            <a:avLst/>
          </a:prstGeom>
          <a:solidFill>
            <a:srgbClr val="E9F3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Net Baryonic density to be </a:t>
            </a:r>
            <a:r>
              <a:rPr lang="en-US" sz="2400" b="1" strike="noStrike" spc="-1" dirty="0" smtClean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reached</a:t>
            </a:r>
            <a:r>
              <a:rPr lang="pl-PL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400" b="1" strike="noStrike" spc="-1" dirty="0" smtClean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in </a:t>
            </a:r>
            <a:r>
              <a:rPr lang="en-US" sz="2400" b="1" strike="noStrike" spc="-1" dirty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Au + Au collisions</a:t>
            </a:r>
            <a:endParaRPr lang="pl-PL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886483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45250"/>
            <a:ext cx="2133600" cy="365125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45250"/>
            <a:ext cx="2895600" cy="365125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4944" y="437422"/>
            <a:ext cx="9153537" cy="6093296"/>
            <a:chOff x="-12700" y="667570"/>
            <a:chExt cx="9153537" cy="6093296"/>
          </a:xfrm>
        </p:grpSpPr>
        <p:grpSp>
          <p:nvGrpSpPr>
            <p:cNvPr id="3" name="Group 2"/>
            <p:cNvGrpSpPr/>
            <p:nvPr/>
          </p:nvGrpSpPr>
          <p:grpSpPr>
            <a:xfrm>
              <a:off x="-12700" y="667570"/>
              <a:ext cx="9153537" cy="6093296"/>
              <a:chOff x="541146" y="866871"/>
              <a:chExt cx="9153537" cy="6093296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 bwMode="auto">
              <a:xfrm>
                <a:off x="541146" y="866871"/>
                <a:ext cx="9153537" cy="609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1288802" y="1972399"/>
                <a:ext cx="1338351" cy="461665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 smtClean="0">
                    <a:solidFill>
                      <a:srgbClr val="FFFFFF"/>
                    </a:solidFill>
                    <a:latin typeface="Arial"/>
                    <a:cs typeface="Arial"/>
                  </a:rPr>
                  <a:t>cryostat</a:t>
                </a:r>
                <a:endParaRPr lang="en-US" sz="2400" i="1" dirty="0">
                  <a:solidFill>
                    <a:srgbClr val="FFFFFF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5232400" y="3682999"/>
              <a:ext cx="3898900" cy="2962715"/>
              <a:chOff x="1666678" y="2644588"/>
              <a:chExt cx="7477322" cy="4213412"/>
            </a:xfrm>
          </p:grpSpPr>
          <p:pic>
            <p:nvPicPr>
              <p:cNvPr id="20" name="Picture 19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1666678" y="2644588"/>
                <a:ext cx="7477322" cy="42134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2211296" y="5901766"/>
                <a:ext cx="17850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i="1" dirty="0">
                    <a:solidFill>
                      <a:schemeClr val="bg1"/>
                    </a:solidFill>
                  </a:rPr>
                  <a:t>v</a:t>
                </a:r>
                <a:r>
                  <a:rPr lang="en-US" sz="2400" i="1" dirty="0" smtClean="0">
                    <a:solidFill>
                      <a:schemeClr val="bg1"/>
                    </a:solidFill>
                  </a:rPr>
                  <a:t>acuum test</a:t>
                </a:r>
                <a:endParaRPr lang="en-US" sz="2400" i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8" name="TextBox 10"/>
          <p:cNvSpPr txBox="1">
            <a:spLocks noChangeArrowheads="1"/>
          </p:cNvSpPr>
          <p:nvPr/>
        </p:nvSpPr>
        <p:spPr bwMode="auto">
          <a:xfrm>
            <a:off x="2697582" y="92670"/>
            <a:ext cx="4135267" cy="461665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b="1" dirty="0" smtClean="0">
                <a:solidFill>
                  <a:srgbClr val="FFFFFF"/>
                </a:solidFill>
                <a:cs typeface="Arial" charset="0"/>
              </a:rPr>
              <a:t>The SC Coil and cold mass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4481" y="1636772"/>
            <a:ext cx="9144000" cy="5221228"/>
            <a:chOff x="0" y="1339195"/>
            <a:chExt cx="9144000" cy="5221228"/>
          </a:xfrm>
        </p:grpSpPr>
        <p:pic>
          <p:nvPicPr>
            <p:cNvPr id="7" name="Picture 6" descr="P_20190327_113958_vHDR_On_HP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39195"/>
              <a:ext cx="9144000" cy="515257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527800" y="6098758"/>
              <a:ext cx="25795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Arial"/>
                  <a:cs typeface="Arial"/>
                </a:rPr>
                <a:t>m</a:t>
              </a:r>
              <a:r>
                <a:rPr lang="en-US" sz="2400" dirty="0" smtClean="0">
                  <a:solidFill>
                    <a:schemeClr val="bg1"/>
                  </a:solidFill>
                  <a:latin typeface="Arial"/>
                  <a:cs typeface="Arial"/>
                </a:rPr>
                <a:t>odule assembly</a:t>
              </a:r>
              <a:endParaRPr lang="en-US" sz="24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362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529497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" y="610610"/>
            <a:ext cx="4257185" cy="3192889"/>
          </a:xfrm>
          <a:prstGeom prst="rect">
            <a:avLst/>
          </a:prstGeom>
        </p:spPr>
      </p:pic>
      <p:pic>
        <p:nvPicPr>
          <p:cNvPr id="60" name="Рисунок 14" descr="DSC016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8849" y="4405147"/>
            <a:ext cx="3737852" cy="2189855"/>
          </a:xfrm>
          <a:prstGeom prst="rect">
            <a:avLst/>
          </a:prstGeom>
        </p:spPr>
      </p:pic>
      <p:pic>
        <p:nvPicPr>
          <p:cNvPr id="119816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940000"/>
            <a:ext cx="2572345" cy="199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7" name="Picture 2" descr="C:\Users\ASUS\Desktop\PA14180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424" y="2940000"/>
            <a:ext cx="2653924" cy="199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Содержимое 4" descr="14.9.16_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5" y="3911569"/>
            <a:ext cx="3922035" cy="2616231"/>
          </a:xfrm>
          <a:prstGeom prst="rect">
            <a:avLst/>
          </a:prstGeom>
          <a:solidFill>
            <a:srgbClr val="F0FFF9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pic>
      <p:grpSp>
        <p:nvGrpSpPr>
          <p:cNvPr id="119812" name="Группа 46"/>
          <p:cNvGrpSpPr>
            <a:grpSpLocks/>
          </p:cNvGrpSpPr>
          <p:nvPr/>
        </p:nvGrpSpPr>
        <p:grpSpPr bwMode="auto">
          <a:xfrm>
            <a:off x="3810000" y="122777"/>
            <a:ext cx="5232401" cy="2835950"/>
            <a:chOff x="5959014" y="10765179"/>
            <a:chExt cx="10949314" cy="8967029"/>
          </a:xfrm>
        </p:grpSpPr>
        <p:grpSp>
          <p:nvGrpSpPr>
            <p:cNvPr id="119825" name="Группа 47"/>
            <p:cNvGrpSpPr>
              <a:grpSpLocks/>
            </p:cNvGrpSpPr>
            <p:nvPr/>
          </p:nvGrpSpPr>
          <p:grpSpPr bwMode="auto">
            <a:xfrm>
              <a:off x="5959014" y="10765179"/>
              <a:ext cx="10949314" cy="8967029"/>
              <a:chOff x="5859979" y="10983622"/>
              <a:chExt cx="10949314" cy="8967029"/>
            </a:xfrm>
          </p:grpSpPr>
          <p:sp>
            <p:nvSpPr>
              <p:cNvPr id="119835" name="TextBox 57"/>
              <p:cNvSpPr txBox="1">
                <a:spLocks noChangeArrowheads="1"/>
              </p:cNvSpPr>
              <p:nvPr/>
            </p:nvSpPr>
            <p:spPr bwMode="auto">
              <a:xfrm>
                <a:off x="5934683" y="11118551"/>
                <a:ext cx="4864348" cy="1039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600" i="1">
                    <a:solidFill>
                      <a:srgbClr val="000090"/>
                    </a:solidFill>
                    <a:cs typeface="Arial" charset="0"/>
                  </a:rPr>
                  <a:t>Sketch of TPC </a:t>
                </a:r>
                <a:endParaRPr lang="ru-RU" sz="1600" i="1">
                  <a:solidFill>
                    <a:srgbClr val="000090"/>
                  </a:solidFill>
                  <a:cs typeface="Arial" charset="0"/>
                </a:endParaRPr>
              </a:p>
            </p:txBody>
          </p:sp>
          <p:grpSp>
            <p:nvGrpSpPr>
              <p:cNvPr id="119836" name="Группа 59"/>
              <p:cNvGrpSpPr>
                <a:grpSpLocks/>
              </p:cNvGrpSpPr>
              <p:nvPr/>
            </p:nvGrpSpPr>
            <p:grpSpPr bwMode="auto">
              <a:xfrm>
                <a:off x="5859979" y="10983622"/>
                <a:ext cx="10949314" cy="8967029"/>
                <a:chOff x="5859979" y="10983622"/>
                <a:chExt cx="10949314" cy="8967029"/>
              </a:xfrm>
            </p:grpSpPr>
            <p:grpSp>
              <p:nvGrpSpPr>
                <p:cNvPr id="119837" name="Группа 61"/>
                <p:cNvGrpSpPr>
                  <a:grpSpLocks/>
                </p:cNvGrpSpPr>
                <p:nvPr/>
              </p:nvGrpSpPr>
              <p:grpSpPr bwMode="auto">
                <a:xfrm>
                  <a:off x="5859979" y="11606710"/>
                  <a:ext cx="10949314" cy="8284730"/>
                  <a:chOff x="5984559" y="11363739"/>
                  <a:chExt cx="10949314" cy="7322301"/>
                </a:xfrm>
              </p:grpSpPr>
              <p:grpSp>
                <p:nvGrpSpPr>
                  <p:cNvPr id="119841" name="Группа 13"/>
                  <p:cNvGrpSpPr>
                    <a:grpSpLocks/>
                  </p:cNvGrpSpPr>
                  <p:nvPr/>
                </p:nvGrpSpPr>
                <p:grpSpPr bwMode="auto">
                  <a:xfrm>
                    <a:off x="6338071" y="11363739"/>
                    <a:ext cx="10427007" cy="7322301"/>
                    <a:chOff x="747945" y="896032"/>
                    <a:chExt cx="8253812" cy="5866396"/>
                  </a:xfrm>
                </p:grpSpPr>
                <p:pic>
                  <p:nvPicPr>
                    <p:cNvPr id="119851" name="Рисунок 2"/>
                    <p:cNvPicPr>
                      <a:picLocks noChangeAspect="1"/>
                    </p:cNvPicPr>
                    <p:nvPr/>
                  </p:nvPicPr>
                  <p:blipFill>
                    <a:blip r:embed="rId8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871451" y="1606113"/>
                      <a:ext cx="7416824" cy="515631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95" name="Прямоугольник 94"/>
                    <p:cNvSpPr/>
                    <p:nvPr/>
                  </p:nvSpPr>
                  <p:spPr>
                    <a:xfrm rot="315920">
                      <a:off x="4529532" y="3983495"/>
                      <a:ext cx="3542560" cy="93131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rgbClr val="FFFF00"/>
                        </a:gs>
                        <a:gs pos="12000">
                          <a:srgbClr val="F3A635"/>
                        </a:gs>
                        <a:gs pos="100000">
                          <a:schemeClr val="accent6">
                            <a:lumMod val="75000"/>
                          </a:schemeClr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  <a:scene3d>
                      <a:camera prst="orthographicFront">
                        <a:rot lat="0" lon="0" rev="6000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Прямоугольник 95"/>
                    <p:cNvSpPr/>
                    <p:nvPr/>
                  </p:nvSpPr>
                  <p:spPr>
                    <a:xfrm rot="365047">
                      <a:off x="1424040" y="3631663"/>
                      <a:ext cx="3021144" cy="106928"/>
                    </a:xfrm>
                    <a:prstGeom prst="rect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75000"/>
                          </a:schemeClr>
                        </a:gs>
                        <a:gs pos="53000">
                          <a:srgbClr val="F3A635"/>
                        </a:gs>
                        <a:gs pos="100000">
                          <a:srgbClr val="FFFF00"/>
                        </a:gs>
                      </a:gsLst>
                      <a:lin ang="0" scaled="1"/>
                      <a:tileRect/>
                    </a:gradFill>
                    <a:ln>
                      <a:noFill/>
                    </a:ln>
                    <a:scene3d>
                      <a:camera prst="orthographicFront">
                        <a:rot lat="0" lon="0" rev="12000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cxnSp>
                  <p:nvCxnSpPr>
                    <p:cNvPr id="97" name="Прямая со стрелкой 96"/>
                    <p:cNvCxnSpPr/>
                    <p:nvPr/>
                  </p:nvCxnSpPr>
                  <p:spPr>
                    <a:xfrm>
                      <a:off x="2144821" y="1317159"/>
                      <a:ext cx="5377739" cy="37944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headEnd type="stealth" w="lg" len="lg"/>
                      <a:tailEnd type="stealth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8" name="TextBox 2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317386" y="896341"/>
                      <a:ext cx="1030052" cy="83473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defRPr/>
                      </a:pPr>
                      <a:r>
                        <a:rPr lang="ru-RU" sz="1000" dirty="0"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3400</a:t>
                      </a:r>
                    </a:p>
                  </p:txBody>
                </p:sp>
                <p:cxnSp>
                  <p:nvCxnSpPr>
                    <p:cNvPr id="99" name="Прямая соединительная линия 98"/>
                    <p:cNvCxnSpPr/>
                    <p:nvPr/>
                  </p:nvCxnSpPr>
                  <p:spPr>
                    <a:xfrm flipV="1">
                      <a:off x="6709764" y="2279524"/>
                      <a:ext cx="1249865" cy="403572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  <a:headEnd type="stealth" w="lg" len="lg"/>
                      <a:tailEnd type="stealth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0" name="Прямая соединительная линия 99"/>
                    <p:cNvCxnSpPr/>
                    <p:nvPr/>
                  </p:nvCxnSpPr>
                  <p:spPr>
                    <a:xfrm flipV="1">
                      <a:off x="7959629" y="1355103"/>
                      <a:ext cx="235148" cy="924421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9858" name="TextBox 205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041250" y="975054"/>
                      <a:ext cx="960507" cy="83631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  <a:cs typeface="ＭＳ Ｐゴシック" charset="0"/>
                        </a:defRPr>
                      </a:lvl1pPr>
                      <a:lvl2pPr marL="742950" indent="-285750" eaLnBrk="0" hangingPunct="0"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2pPr>
                      <a:lvl3pPr marL="1143000" indent="-228600" eaLnBrk="0" hangingPunct="0"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3pPr>
                      <a:lvl4pPr marL="1600200" indent="-228600" eaLnBrk="0" hangingPunct="0"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4pPr>
                      <a:lvl5pPr marL="2057400" indent="-228600" eaLnBrk="0" hangingPunct="0"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0"/>
                        </a:defRPr>
                      </a:lvl9pPr>
                    </a:lstStyle>
                    <a:p>
                      <a:pPr eaLnBrk="1" hangingPunct="1"/>
                      <a:r>
                        <a:rPr lang="en-US" sz="900">
                          <a:latin typeface="Calibri" charset="0"/>
                          <a:cs typeface="Times New Roman" charset="0"/>
                        </a:rPr>
                        <a:t>Ø</a:t>
                      </a:r>
                      <a:r>
                        <a:rPr lang="ru-RU" sz="1000">
                          <a:latin typeface="Calibri" charset="0"/>
                          <a:cs typeface="Times New Roman" charset="0"/>
                        </a:rPr>
                        <a:t>28</a:t>
                      </a:r>
                      <a:r>
                        <a:rPr lang="en-US" sz="1000">
                          <a:latin typeface="Calibri" charset="0"/>
                          <a:cs typeface="Times New Roman" charset="0"/>
                        </a:rPr>
                        <a:t>0</a:t>
                      </a:r>
                      <a:r>
                        <a:rPr lang="ru-RU" sz="1000">
                          <a:latin typeface="Calibri" charset="0"/>
                          <a:cs typeface="Times New Roman" charset="0"/>
                        </a:rPr>
                        <a:t>0</a:t>
                      </a:r>
                      <a:endParaRPr lang="ru-RU" sz="900">
                        <a:latin typeface="Calibri" charset="0"/>
                        <a:cs typeface="Times New Roman" charset="0"/>
                      </a:endParaRPr>
                    </a:p>
                  </p:txBody>
                </p:sp>
                <p:sp>
                  <p:nvSpPr>
                    <p:cNvPr id="102" name="TextBox 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46712" y="1710383"/>
                      <a:ext cx="1479900" cy="114862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algn="ctr" eaLnBrk="1" hangingPunct="1">
                        <a:defRPr/>
                      </a:pPr>
                      <a:r>
                        <a:rPr lang="en-US" sz="800" dirty="0">
                          <a:latin typeface="+mn-lt"/>
                          <a:ea typeface="+mn-ea"/>
                          <a:cs typeface="+mn-cs"/>
                        </a:rPr>
                        <a:t>12 Readout </a:t>
                      </a:r>
                    </a:p>
                    <a:p>
                      <a:pPr algn="ctr" eaLnBrk="1" hangingPunct="1">
                        <a:defRPr/>
                      </a:pPr>
                      <a:r>
                        <a:rPr lang="en-US" sz="800" dirty="0">
                          <a:latin typeface="+mn-lt"/>
                          <a:ea typeface="+mn-ea"/>
                          <a:cs typeface="+mn-cs"/>
                        </a:rPr>
                        <a:t>chamber</a:t>
                      </a:r>
                      <a:endParaRPr lang="ru-RU" sz="800" dirty="0">
                        <a:latin typeface="+mn-lt"/>
                        <a:ea typeface="+mn-ea"/>
                        <a:cs typeface="+mn-cs"/>
                      </a:endParaRPr>
                    </a:p>
                  </p:txBody>
                </p:sp>
              </p:grpSp>
              <p:cxnSp>
                <p:nvCxnSpPr>
                  <p:cNvPr id="82" name="Прямая со стрелкой 81"/>
                  <p:cNvCxnSpPr/>
                  <p:nvPr/>
                </p:nvCxnSpPr>
                <p:spPr bwMode="auto">
                  <a:xfrm>
                    <a:off x="7440809" y="13168079"/>
                    <a:ext cx="997739" cy="327209"/>
                  </a:xfrm>
                  <a:prstGeom prst="straightConnector1">
                    <a:avLst/>
                  </a:prstGeom>
                  <a:ln w="15875">
                    <a:tailEnd type="stealth" w="lg" len="lg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Прямая соединительная линия 85"/>
                  <p:cNvCxnSpPr/>
                  <p:nvPr/>
                </p:nvCxnSpPr>
                <p:spPr>
                  <a:xfrm>
                    <a:off x="8102739" y="11781747"/>
                    <a:ext cx="0" cy="52956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Прямая соединительная линия 86"/>
                  <p:cNvCxnSpPr/>
                  <p:nvPr/>
                </p:nvCxnSpPr>
                <p:spPr>
                  <a:xfrm flipH="1">
                    <a:off x="14896415" y="11842023"/>
                    <a:ext cx="3230" cy="53817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9845" name="TextBox 87"/>
                  <p:cNvSpPr txBox="1">
                    <a:spLocks noChangeArrowheads="1"/>
                  </p:cNvSpPr>
                  <p:nvPr/>
                </p:nvSpPr>
                <p:spPr bwMode="auto">
                  <a:xfrm rot="369497">
                    <a:off x="5984559" y="13947000"/>
                    <a:ext cx="1043365" cy="10445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000" b="1">
                        <a:solidFill>
                          <a:srgbClr val="333300"/>
                        </a:solidFill>
                        <a:cs typeface="Arial" charset="0"/>
                      </a:rPr>
                      <a:t>beam</a:t>
                    </a:r>
                    <a:endParaRPr lang="ru-RU" sz="1000" b="1">
                      <a:solidFill>
                        <a:srgbClr val="333300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89" name="Стрелка вправо 88"/>
                  <p:cNvSpPr/>
                  <p:nvPr/>
                </p:nvSpPr>
                <p:spPr>
                  <a:xfrm rot="337502">
                    <a:off x="6885432" y="14558715"/>
                    <a:ext cx="1217307" cy="245408"/>
                  </a:xfrm>
                  <a:prstGeom prst="rightArrow">
                    <a:avLst>
                      <a:gd name="adj1" fmla="val 50000"/>
                      <a:gd name="adj2" fmla="val 80571"/>
                    </a:avLst>
                  </a:prstGeom>
                  <a:gradFill flip="none" rotWithShape="1">
                    <a:gsLst>
                      <a:gs pos="0">
                        <a:schemeClr val="accent4">
                          <a:lumMod val="5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10800000" scaled="1"/>
                    <a:tileRect/>
                  </a:gra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scene3d>
                    <a:camera prst="orthographicFront">
                      <a:rot lat="0" lon="0" rev="6000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ru-RU"/>
                  </a:p>
                </p:txBody>
              </p:sp>
              <p:cxnSp>
                <p:nvCxnSpPr>
                  <p:cNvPr id="90" name="Прямая соединительная линия 89"/>
                  <p:cNvCxnSpPr/>
                  <p:nvPr/>
                </p:nvCxnSpPr>
                <p:spPr>
                  <a:xfrm>
                    <a:off x="15745626" y="11936741"/>
                    <a:ext cx="826607" cy="1291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Прямая со стрелкой 90"/>
                  <p:cNvCxnSpPr/>
                  <p:nvPr/>
                </p:nvCxnSpPr>
                <p:spPr>
                  <a:xfrm>
                    <a:off x="7440809" y="13168079"/>
                    <a:ext cx="0" cy="2970711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stealth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9849" name="TextBox 91"/>
                  <p:cNvSpPr txBox="1">
                    <a:spLocks noChangeArrowheads="1"/>
                  </p:cNvSpPr>
                  <p:nvPr/>
                </p:nvSpPr>
                <p:spPr bwMode="auto">
                  <a:xfrm rot="393197">
                    <a:off x="15890508" y="15043505"/>
                    <a:ext cx="1043365" cy="10445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000" b="1">
                        <a:solidFill>
                          <a:srgbClr val="333300"/>
                        </a:solidFill>
                        <a:cs typeface="Arial" charset="0"/>
                      </a:rPr>
                      <a:t>beam</a:t>
                    </a:r>
                    <a:endParaRPr lang="ru-RU" sz="1000" b="1">
                      <a:solidFill>
                        <a:srgbClr val="333300"/>
                      </a:solidFill>
                      <a:cs typeface="Arial" charset="0"/>
                    </a:endParaRPr>
                  </a:p>
                </p:txBody>
              </p:sp>
              <p:sp>
                <p:nvSpPr>
                  <p:cNvPr id="93" name="Стрелка вправо 92"/>
                  <p:cNvSpPr/>
                  <p:nvPr/>
                </p:nvSpPr>
                <p:spPr>
                  <a:xfrm rot="11127772">
                    <a:off x="14818921" y="15359516"/>
                    <a:ext cx="1004199" cy="249712"/>
                  </a:xfrm>
                  <a:prstGeom prst="rightArrow">
                    <a:avLst>
                      <a:gd name="adj1" fmla="val 50000"/>
                      <a:gd name="adj2" fmla="val 80571"/>
                    </a:avLst>
                  </a:prstGeom>
                  <a:gradFill flip="none" rotWithShape="1">
                    <a:gsLst>
                      <a:gs pos="0">
                        <a:srgbClr val="787548"/>
                      </a:gs>
                      <a:gs pos="100000">
                        <a:schemeClr val="accent6">
                          <a:lumMod val="75000"/>
                        </a:schemeClr>
                      </a:gs>
                    </a:gsLst>
                    <a:lin ang="10800000" scaled="1"/>
                    <a:tileRect/>
                  </a:gra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scene3d>
                    <a:camera prst="orthographicFront">
                      <a:rot lat="0" lon="0" rev="6000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19838" name="TextBox 62"/>
                <p:cNvSpPr txBox="1">
                  <a:spLocks noChangeArrowheads="1"/>
                </p:cNvSpPr>
                <p:nvPr/>
              </p:nvSpPr>
              <p:spPr bwMode="auto">
                <a:xfrm>
                  <a:off x="12328313" y="10983622"/>
                  <a:ext cx="1873020" cy="19205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 eaLnBrk="1" hangingPunct="1"/>
                  <a:r>
                    <a:rPr lang="en-US" sz="1000">
                      <a:cs typeface="Arial" charset="0"/>
                    </a:rPr>
                    <a:t>HV-electrode</a:t>
                  </a:r>
                </a:p>
                <a:p>
                  <a:pPr algn="ctr" eaLnBrk="1" hangingPunct="1"/>
                  <a:r>
                    <a:rPr lang="en-US" sz="1000">
                      <a:cs typeface="Arial" charset="0"/>
                    </a:rPr>
                    <a:t>~ 28 kV</a:t>
                  </a:r>
                  <a:endParaRPr lang="ru-RU" sz="1000">
                    <a:cs typeface="Arial" charset="0"/>
                  </a:endParaRPr>
                </a:p>
              </p:txBody>
            </p:sp>
            <p:cxnSp>
              <p:nvCxnSpPr>
                <p:cNvPr id="66" name="Прямая со стрелкой 65"/>
                <p:cNvCxnSpPr/>
                <p:nvPr/>
              </p:nvCxnSpPr>
              <p:spPr>
                <a:xfrm flipH="1">
                  <a:off x="11481553" y="11855581"/>
                  <a:ext cx="1104295" cy="189492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 w="lg" len="lg"/>
                  <a:tailEnd type="stealth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840" name="TextBox 66"/>
                <p:cNvSpPr txBox="1">
                  <a:spLocks noChangeArrowheads="1"/>
                </p:cNvSpPr>
                <p:nvPr/>
              </p:nvSpPr>
              <p:spPr bwMode="auto">
                <a:xfrm>
                  <a:off x="6117503" y="18782855"/>
                  <a:ext cx="6030276" cy="11677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algn="ctr" eaLnBrk="1" hangingPunct="1"/>
                  <a:r>
                    <a:rPr lang="en-US" sz="1800" b="1" dirty="0">
                      <a:solidFill>
                        <a:srgbClr val="000090"/>
                      </a:solidFill>
                      <a:cs typeface="Arial" charset="0"/>
                    </a:rPr>
                    <a:t>~ </a:t>
                  </a:r>
                  <a:r>
                    <a:rPr lang="en-US" sz="1800" b="1" dirty="0" smtClean="0">
                      <a:solidFill>
                        <a:srgbClr val="000090"/>
                      </a:solidFill>
                      <a:cs typeface="Arial" charset="0"/>
                    </a:rPr>
                    <a:t>95 232 RO </a:t>
                  </a:r>
                  <a:r>
                    <a:rPr lang="en-US" sz="1800" b="1" dirty="0">
                      <a:solidFill>
                        <a:srgbClr val="000090"/>
                      </a:solidFill>
                      <a:cs typeface="Arial" charset="0"/>
                    </a:rPr>
                    <a:t>channels</a:t>
                  </a:r>
                  <a:endParaRPr lang="ru-RU" sz="1800" b="1" dirty="0">
                    <a:solidFill>
                      <a:srgbClr val="000090"/>
                    </a:solidFill>
                    <a:cs typeface="Arial" charset="0"/>
                  </a:endParaRPr>
                </a:p>
              </p:txBody>
            </p:sp>
          </p:grpSp>
        </p:grpSp>
        <p:sp>
          <p:nvSpPr>
            <p:cNvPr id="49" name="Пятно 2 48"/>
            <p:cNvSpPr/>
            <p:nvPr/>
          </p:nvSpPr>
          <p:spPr>
            <a:xfrm rot="2240281">
              <a:off x="10926871" y="15342532"/>
              <a:ext cx="404228" cy="501387"/>
            </a:xfrm>
            <a:prstGeom prst="irregularSeal2">
              <a:avLst/>
            </a:prstGeom>
            <a:gradFill flip="none" rotWithShape="1">
              <a:gsLst>
                <a:gs pos="15000">
                  <a:schemeClr val="accent4">
                    <a:lumMod val="40000"/>
                    <a:lumOff val="60000"/>
                  </a:schemeClr>
                </a:gs>
                <a:gs pos="98810">
                  <a:schemeClr val="accent4">
                    <a:lumMod val="75000"/>
                  </a:schemeClr>
                </a:gs>
                <a:gs pos="38000">
                  <a:schemeClr val="accent4"/>
                </a:gs>
              </a:gsLst>
              <a:path path="circle">
                <a:fillToRect l="50000" t="50000" r="50000" b="50000"/>
              </a:path>
              <a:tileRect/>
            </a:gradFill>
            <a:ln w="412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50" name="Прямая со стрелкой 49"/>
            <p:cNvCxnSpPr/>
            <p:nvPr/>
          </p:nvCxnSpPr>
          <p:spPr>
            <a:xfrm>
              <a:off x="9581877" y="14491701"/>
              <a:ext cx="1088152" cy="87683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 стрелкой 50"/>
            <p:cNvCxnSpPr/>
            <p:nvPr/>
          </p:nvCxnSpPr>
          <p:spPr>
            <a:xfrm>
              <a:off x="12500833" y="14686552"/>
              <a:ext cx="884728" cy="63325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stealth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831" name="TextBox 51"/>
            <p:cNvSpPr txBox="1">
              <a:spLocks noChangeArrowheads="1"/>
            </p:cNvSpPr>
            <p:nvPr/>
          </p:nvSpPr>
          <p:spPr bwMode="auto">
            <a:xfrm>
              <a:off x="9668333" y="13292145"/>
              <a:ext cx="688763" cy="113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C00000"/>
                  </a:solidFill>
                  <a:cs typeface="Arial" charset="0"/>
                </a:rPr>
                <a:t>E</a:t>
              </a:r>
              <a:endParaRPr lang="ru-RU" sz="1800">
                <a:solidFill>
                  <a:srgbClr val="C00000"/>
                </a:solidFill>
                <a:cs typeface="Arial" charset="0"/>
              </a:endParaRPr>
            </a:p>
          </p:txBody>
        </p:sp>
        <p:sp>
          <p:nvSpPr>
            <p:cNvPr id="119832" name="TextBox 52"/>
            <p:cNvSpPr txBox="1">
              <a:spLocks noChangeArrowheads="1"/>
            </p:cNvSpPr>
            <p:nvPr/>
          </p:nvSpPr>
          <p:spPr bwMode="auto">
            <a:xfrm>
              <a:off x="12708266" y="13439504"/>
              <a:ext cx="681802" cy="1772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C00000"/>
                  </a:solidFill>
                  <a:cs typeface="Arial" charset="0"/>
                </a:rPr>
                <a:t>E</a:t>
              </a:r>
              <a:endParaRPr lang="ru-RU" sz="1800">
                <a:solidFill>
                  <a:srgbClr val="C00000"/>
                </a:solidFill>
                <a:cs typeface="Arial" charset="0"/>
              </a:endParaRPr>
            </a:p>
          </p:txBody>
        </p:sp>
        <p:cxnSp>
          <p:nvCxnSpPr>
            <p:cNvPr id="54" name="Прямая со стрелкой 53"/>
            <p:cNvCxnSpPr/>
            <p:nvPr/>
          </p:nvCxnSpPr>
          <p:spPr>
            <a:xfrm>
              <a:off x="9856338" y="13512575"/>
              <a:ext cx="216338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 стрелкой 56"/>
            <p:cNvCxnSpPr/>
            <p:nvPr/>
          </p:nvCxnSpPr>
          <p:spPr>
            <a:xfrm>
              <a:off x="12894763" y="13639228"/>
              <a:ext cx="219567" cy="9743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9818" name="TextBox 1"/>
          <p:cNvSpPr txBox="1">
            <a:spLocks noChangeArrowheads="1"/>
          </p:cNvSpPr>
          <p:nvPr/>
        </p:nvSpPr>
        <p:spPr bwMode="auto">
          <a:xfrm>
            <a:off x="5905503" y="3005664"/>
            <a:ext cx="479425" cy="369888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000090"/>
                </a:solidFill>
              </a:rPr>
              <a:t>C2</a:t>
            </a:r>
          </a:p>
        </p:txBody>
      </p:sp>
      <p:sp>
        <p:nvSpPr>
          <p:cNvPr id="119819" name="TextBox 51"/>
          <p:cNvSpPr txBox="1">
            <a:spLocks noChangeArrowheads="1"/>
          </p:cNvSpPr>
          <p:nvPr/>
        </p:nvSpPr>
        <p:spPr bwMode="auto">
          <a:xfrm>
            <a:off x="6756394" y="3014132"/>
            <a:ext cx="516468" cy="369332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000090"/>
                </a:solidFill>
              </a:rPr>
              <a:t>C3</a:t>
            </a:r>
          </a:p>
        </p:txBody>
      </p:sp>
      <p:cxnSp>
        <p:nvCxnSpPr>
          <p:cNvPr id="7" name="Straight Arrow Connector 6"/>
          <p:cNvCxnSpPr>
            <a:stCxn id="119819" idx="0"/>
          </p:cNvCxnSpPr>
          <p:nvPr/>
        </p:nvCxnSpPr>
        <p:spPr>
          <a:xfrm flipV="1">
            <a:off x="7014628" y="2565400"/>
            <a:ext cx="283634" cy="448732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6129867" y="1875370"/>
            <a:ext cx="804335" cy="1172630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928" name="TextBox 1"/>
          <p:cNvSpPr txBox="1">
            <a:spLocks noChangeArrowheads="1"/>
          </p:cNvSpPr>
          <p:nvPr/>
        </p:nvSpPr>
        <p:spPr bwMode="auto">
          <a:xfrm>
            <a:off x="181730" y="3082959"/>
            <a:ext cx="3663969" cy="70788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i="1" dirty="0" smtClean="0">
                <a:solidFill>
                  <a:schemeClr val="bg1"/>
                </a:solidFill>
              </a:rPr>
              <a:t>assembly workshop</a:t>
            </a:r>
          </a:p>
          <a:p>
            <a:pPr eaLnBrk="1" hangingPunct="1">
              <a:defRPr/>
            </a:pPr>
            <a:r>
              <a:rPr lang="en-US" sz="2000" i="1" dirty="0" smtClean="0">
                <a:solidFill>
                  <a:schemeClr val="bg1"/>
                </a:solidFill>
              </a:rPr>
              <a:t>(clean room) &amp; tooling</a:t>
            </a:r>
            <a:r>
              <a:rPr lang="ru-RU" sz="2000" i="1" dirty="0" smtClean="0">
                <a:solidFill>
                  <a:schemeClr val="bg1"/>
                </a:solidFill>
              </a:rPr>
              <a:t> </a:t>
            </a:r>
            <a:r>
              <a:rPr lang="en-US" sz="2000" i="1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6200" y="84667"/>
            <a:ext cx="4064000" cy="492362"/>
          </a:xfrm>
          <a:solidFill>
            <a:srgbClr val="000090"/>
          </a:solidFill>
          <a:extLst/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chemeClr val="bg1"/>
                </a:solidFill>
                <a:effectLst>
                  <a:glow>
                    <a:schemeClr val="accent1">
                      <a:alpha val="40000"/>
                    </a:schemeClr>
                  </a:glow>
                  <a:reflection endPos="0" dist="50800" dir="5400000" sy="-100000" algn="bl" rotWithShape="0"/>
                </a:effectLst>
                <a:latin typeface="Arial"/>
                <a:ea typeface="+mj-ea"/>
                <a:cs typeface="Arial"/>
              </a:rPr>
              <a:t>TPC: </a:t>
            </a:r>
            <a:r>
              <a:rPr lang="en-US" sz="2800" b="1" i="1" dirty="0" smtClean="0">
                <a:solidFill>
                  <a:schemeClr val="bg1"/>
                </a:solidFill>
                <a:effectLst>
                  <a:glow>
                    <a:schemeClr val="accent1">
                      <a:alpha val="40000"/>
                    </a:schemeClr>
                  </a:glow>
                  <a:reflection endPos="0" dist="50800" dir="5400000" sy="-100000" algn="bl" rotWithShape="0"/>
                </a:effectLst>
                <a:latin typeface="Arial"/>
                <a:ea typeface="+mj-ea"/>
                <a:cs typeface="Arial"/>
              </a:rPr>
              <a:t>assembly stage</a:t>
            </a:r>
            <a:endParaRPr lang="ru-RU" sz="2800" i="1" dirty="0">
              <a:solidFill>
                <a:schemeClr val="bg1"/>
              </a:solidFill>
              <a:effectLst>
                <a:glow>
                  <a:schemeClr val="accent1">
                    <a:alpha val="40000"/>
                  </a:schemeClr>
                </a:glow>
                <a:reflection endPos="0" dist="50800" dir="5400000" sy="-100000" algn="bl" rotWithShape="0"/>
              </a:effectLst>
              <a:latin typeface="Arial"/>
              <a:ea typeface="+mj-ea"/>
              <a:cs typeface="Arial"/>
            </a:endParaRPr>
          </a:p>
        </p:txBody>
      </p:sp>
      <p:pic>
        <p:nvPicPr>
          <p:cNvPr id="2" name="Picture 1" descr="Screen Shot 2017-07-15 at 8.47.27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980" y="4711701"/>
            <a:ext cx="2251966" cy="1945486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2658526" y="6408084"/>
            <a:ext cx="3511722" cy="400110"/>
          </a:xfrm>
          <a:prstGeom prst="rect">
            <a:avLst/>
          </a:prstGeom>
          <a:solidFill>
            <a:srgbClr val="F0FFF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i="1" dirty="0">
                <a:solidFill>
                  <a:srgbClr val="000090"/>
                </a:solidFill>
              </a:rPr>
              <a:t>p</a:t>
            </a:r>
            <a:r>
              <a:rPr lang="en-US" sz="2000" i="1" dirty="0" smtClean="0">
                <a:solidFill>
                  <a:srgbClr val="000090"/>
                </a:solidFill>
              </a:rPr>
              <a:t>roduction of RO Chambers</a:t>
            </a:r>
          </a:p>
        </p:txBody>
      </p:sp>
    </p:spTree>
    <p:extLst>
      <p:ext uri="{BB962C8B-B14F-4D97-AF65-F5344CB8AC3E}">
        <p14:creationId xmlns:p14="http://schemas.microsoft.com/office/powerpoint/2010/main" val="3252035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7-07-15 at 8.53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2578100"/>
            <a:ext cx="3046099" cy="2154558"/>
          </a:xfrm>
          <a:prstGeom prst="rect">
            <a:avLst/>
          </a:prstGeom>
        </p:spPr>
      </p:pic>
      <p:pic>
        <p:nvPicPr>
          <p:cNvPr id="27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62" y="266701"/>
            <a:ext cx="2799909" cy="2101850"/>
          </a:xfrm>
          <a:prstGeom prst="rect">
            <a:avLst/>
          </a:prstGeom>
        </p:spPr>
      </p:pic>
      <p:pic>
        <p:nvPicPr>
          <p:cNvPr id="126978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793" y="609867"/>
            <a:ext cx="3977107" cy="1548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0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990"/>
            <a:ext cx="2309902" cy="89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Прямая со стрелкой 11"/>
          <p:cNvCxnSpPr>
            <a:stCxn id="126980" idx="3"/>
          </p:cNvCxnSpPr>
          <p:nvPr/>
        </p:nvCxnSpPr>
        <p:spPr>
          <a:xfrm>
            <a:off x="2309902" y="1083628"/>
            <a:ext cx="814298" cy="612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6982" name="TextBox 20"/>
          <p:cNvSpPr txBox="1">
            <a:spLocks noChangeArrowheads="1"/>
          </p:cNvSpPr>
          <p:nvPr/>
        </p:nvSpPr>
        <p:spPr bwMode="auto">
          <a:xfrm>
            <a:off x="802214" y="902815"/>
            <a:ext cx="7889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>
                <a:solidFill>
                  <a:schemeClr val="bg1"/>
                </a:solidFill>
              </a:rPr>
              <a:t>MRPC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126983" name="Text Box 5"/>
          <p:cNvSpPr txBox="1">
            <a:spLocks noChangeArrowheads="1"/>
          </p:cNvSpPr>
          <p:nvPr/>
        </p:nvSpPr>
        <p:spPr bwMode="auto">
          <a:xfrm>
            <a:off x="268080" y="112980"/>
            <a:ext cx="6540122" cy="461665"/>
          </a:xfrm>
          <a:prstGeom prst="rect">
            <a:avLst/>
          </a:prstGeom>
          <a:solidFill>
            <a:srgbClr val="CEE9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90"/>
                </a:solidFill>
                <a:latin typeface="Arial Rounded MT Bold" charset="0"/>
                <a:cs typeface="Segoe UI" charset="0"/>
              </a:rPr>
              <a:t>TOF Barrel: </a:t>
            </a:r>
            <a:r>
              <a:rPr lang="en-US" dirty="0" smtClean="0">
                <a:solidFill>
                  <a:srgbClr val="000090"/>
                </a:solidFill>
                <a:latin typeface="Arial Rounded MT Bold" charset="0"/>
                <a:cs typeface="Segoe UI" charset="0"/>
              </a:rPr>
              <a:t>MRPC</a:t>
            </a:r>
            <a:r>
              <a:rPr lang="en-US" b="1" dirty="0" smtClean="0">
                <a:solidFill>
                  <a:srgbClr val="000090"/>
                </a:solidFill>
                <a:latin typeface="Arial Rounded MT Bold" charset="0"/>
                <a:cs typeface="Segoe UI" charset="0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+mn-lt"/>
                <a:cs typeface="Segoe UI" charset="0"/>
              </a:rPr>
              <a:t>ready for </a:t>
            </a:r>
            <a:r>
              <a:rPr lang="en-US" dirty="0" smtClean="0">
                <a:solidFill>
                  <a:srgbClr val="000090"/>
                </a:solidFill>
              </a:rPr>
              <a:t>mass production</a:t>
            </a:r>
            <a:endParaRPr lang="ru-RU" b="1" dirty="0">
              <a:solidFill>
                <a:srgbClr val="000090"/>
              </a:solidFill>
              <a:latin typeface="Segoe UI" charset="0"/>
              <a:cs typeface="Segoe UI" charset="0"/>
            </a:endParaRPr>
          </a:p>
        </p:txBody>
      </p:sp>
      <p:pic>
        <p:nvPicPr>
          <p:cNvPr id="126984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4451878"/>
            <a:ext cx="28067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9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671" y="2368551"/>
            <a:ext cx="26543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2616200" y="1249722"/>
            <a:ext cx="3403600" cy="40011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defRPr/>
            </a:pPr>
            <a:r>
              <a:rPr lang="en-US" sz="2000" i="1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module </a:t>
            </a:r>
            <a:r>
              <a:rPr lang="en-US" sz="2000" i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box </a:t>
            </a:r>
            <a:r>
              <a:rPr lang="en-US" sz="2000" i="1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housing </a:t>
            </a:r>
            <a:r>
              <a:rPr lang="en-US" sz="2000" i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10 PRC’s</a:t>
            </a:r>
            <a:endParaRPr lang="en-US" sz="2000" i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4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902" y="4613803"/>
            <a:ext cx="2973388" cy="1943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" name="Рисунок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881" y="5394325"/>
            <a:ext cx="2814637" cy="1463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91547" y="4820714"/>
            <a:ext cx="297995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i="1" dirty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basic </a:t>
            </a:r>
            <a:r>
              <a:rPr lang="en-US" sz="2000" i="1" dirty="0" smtClean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elements </a:t>
            </a:r>
            <a:r>
              <a:rPr lang="en-US" sz="2000" i="1" dirty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-  NINO &amp; </a:t>
            </a:r>
            <a:endParaRPr lang="en-US" sz="2000" i="1" dirty="0" smtClean="0">
              <a:solidFill>
                <a:srgbClr val="000090"/>
              </a:solidFill>
              <a:latin typeface="+mn-lt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2000" i="1" dirty="0" smtClean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HPTDC </a:t>
            </a:r>
            <a:r>
              <a:rPr lang="en-US" sz="2000" i="1" dirty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chips </a:t>
            </a:r>
            <a:r>
              <a:rPr lang="en-US" sz="2000" i="1" dirty="0" smtClean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have been </a:t>
            </a:r>
          </a:p>
          <a:p>
            <a:pPr>
              <a:defRPr/>
            </a:pPr>
            <a:r>
              <a:rPr lang="en-US" sz="2000" i="1" dirty="0" smtClean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Purchased to produce </a:t>
            </a:r>
          </a:p>
          <a:p>
            <a:pPr>
              <a:defRPr/>
            </a:pPr>
            <a:r>
              <a:rPr lang="en-US" sz="2000" i="1" dirty="0" smtClean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read</a:t>
            </a:r>
            <a:r>
              <a:rPr lang="en-US" sz="2000" i="1" dirty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-</a:t>
            </a:r>
            <a:r>
              <a:rPr lang="en-US" sz="2000" i="1" dirty="0" smtClean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out electronics </a:t>
            </a:r>
          </a:p>
          <a:p>
            <a:pPr>
              <a:defRPr/>
            </a:pPr>
            <a:r>
              <a:rPr lang="en-US" sz="2000" i="1" dirty="0" smtClean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for </a:t>
            </a:r>
            <a:r>
              <a:rPr lang="en-US" sz="2000" i="1" dirty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the TOF </a:t>
            </a:r>
            <a:r>
              <a:rPr lang="en-US" sz="2000" i="1" dirty="0" smtClean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+ reserve </a:t>
            </a:r>
            <a:endParaRPr lang="ru-RU" sz="2000" i="1" dirty="0">
              <a:solidFill>
                <a:srgbClr val="000090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8" name="Рисунок 5" descr="dt_p1p2_corr_ch5_11kV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58957" y="2438400"/>
            <a:ext cx="3478343" cy="2499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318787" y="2181225"/>
            <a:ext cx="4887150" cy="400110"/>
          </a:xfrm>
          <a:prstGeom prst="rect">
            <a:avLst/>
          </a:prstGeom>
          <a:solidFill>
            <a:srgbClr val="BBE0E3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w</a:t>
            </a:r>
            <a:r>
              <a:rPr lang="en-US" sz="2000" dirty="0" smtClean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orkshop </a:t>
            </a:r>
            <a:r>
              <a:rPr lang="en-US" sz="2000" dirty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for the </a:t>
            </a:r>
            <a:r>
              <a:rPr lang="en-US" sz="2000" dirty="0" smtClean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MRPC </a:t>
            </a:r>
            <a:r>
              <a:rPr lang="en-US" sz="2000" dirty="0">
                <a:solidFill>
                  <a:srgbClr val="000090"/>
                </a:solidFill>
                <a:latin typeface="+mn-lt"/>
                <a:cs typeface="Times New Roman" panose="02020603050405020304" pitchFamily="18" charset="0"/>
              </a:rPr>
              <a:t>mass-production</a:t>
            </a:r>
            <a:endParaRPr lang="ru-RU" sz="2000" dirty="0">
              <a:solidFill>
                <a:srgbClr val="00009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397" y="1627408"/>
            <a:ext cx="2148505" cy="1015663"/>
          </a:xfrm>
          <a:prstGeom prst="rect">
            <a:avLst/>
          </a:prstGeom>
          <a:solidFill>
            <a:srgbClr val="FFF6DB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latin typeface="Arial"/>
                <a:cs typeface="Arial"/>
              </a:rPr>
              <a:t>28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modules</a:t>
            </a:r>
          </a:p>
          <a:p>
            <a:r>
              <a:rPr lang="en-US" sz="2000" b="1" dirty="0" smtClean="0">
                <a:solidFill>
                  <a:srgbClr val="000090"/>
                </a:solidFill>
                <a:latin typeface="Arial"/>
                <a:cs typeface="Arial"/>
              </a:rPr>
              <a:t>280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MPRC’s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13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440 channels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1294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576263" y="135467"/>
            <a:ext cx="8432800" cy="593196"/>
          </a:xfrm>
          <a:prstGeom prst="rect">
            <a:avLst/>
          </a:prstGeom>
          <a:solidFill>
            <a:srgbClr val="CEE9F2"/>
          </a:solidFill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FHCAL: </a:t>
            </a:r>
            <a:r>
              <a:rPr lang="en-US" sz="2400" b="1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dirty="0" smtClean="0">
                <a:solidFill>
                  <a:srgbClr val="000090"/>
                </a:solidFill>
              </a:rPr>
              <a:t>for </a:t>
            </a:r>
            <a:r>
              <a:rPr lang="en-US" sz="2400" b="1" dirty="0">
                <a:solidFill>
                  <a:srgbClr val="000090"/>
                </a:solidFill>
              </a:rPr>
              <a:t>determination of reaction plane and centrality</a:t>
            </a:r>
            <a:endParaRPr lang="ru-RU" sz="2400" b="1" dirty="0">
              <a:solidFill>
                <a:srgbClr val="000090"/>
              </a:solidFill>
            </a:endParaRPr>
          </a:p>
        </p:txBody>
      </p:sp>
      <p:sp>
        <p:nvSpPr>
          <p:cNvPr id="132098" name="TextBox 14"/>
          <p:cNvSpPr txBox="1">
            <a:spLocks noChangeArrowheads="1"/>
          </p:cNvSpPr>
          <p:nvPr/>
        </p:nvSpPr>
        <p:spPr bwMode="auto">
          <a:xfrm>
            <a:off x="2663590" y="1090601"/>
            <a:ext cx="6350000" cy="1015663"/>
          </a:xfrm>
          <a:prstGeom prst="rect">
            <a:avLst/>
          </a:prstGeom>
          <a:solidFill>
            <a:srgbClr val="FEFF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  </a:t>
            </a:r>
            <a:r>
              <a:rPr lang="en-US" sz="2000" dirty="0" smtClean="0">
                <a:solidFill>
                  <a:srgbClr val="000090"/>
                </a:solidFill>
              </a:rPr>
              <a:t>2</a:t>
            </a:r>
            <a:r>
              <a:rPr lang="en-US" sz="2000" dirty="0">
                <a:solidFill>
                  <a:srgbClr val="000090"/>
                </a:solidFill>
              </a:rPr>
              <a:t>-arm (left/right) calorimeter (at ~3.2 m from the IP)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  </a:t>
            </a:r>
            <a:r>
              <a:rPr lang="en-US" sz="2000" dirty="0" smtClean="0">
                <a:solidFill>
                  <a:srgbClr val="000090"/>
                </a:solidFill>
              </a:rPr>
              <a:t>arm </a:t>
            </a:r>
            <a:r>
              <a:rPr lang="en-US" sz="2000" dirty="0">
                <a:solidFill>
                  <a:srgbClr val="000090"/>
                </a:solidFill>
              </a:rPr>
              <a:t>consists of 45 </a:t>
            </a:r>
            <a:r>
              <a:rPr lang="en-US" sz="2000" dirty="0" smtClean="0">
                <a:solidFill>
                  <a:srgbClr val="000090"/>
                </a:solidFill>
              </a:rPr>
              <a:t>modules - 15x15 cm</a:t>
            </a:r>
            <a:r>
              <a:rPr lang="en-US" sz="2000" baseline="30000" dirty="0" smtClean="0">
                <a:solidFill>
                  <a:srgbClr val="000090"/>
                </a:solidFill>
              </a:rPr>
              <a:t>2 </a:t>
            </a:r>
            <a:r>
              <a:rPr lang="en-US" sz="2000" baseline="30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each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 module - 42 </a:t>
            </a:r>
            <a:r>
              <a:rPr lang="en-US" sz="2000" dirty="0">
                <a:solidFill>
                  <a:srgbClr val="000090"/>
                </a:solidFill>
              </a:rPr>
              <a:t>lead/scintillator layers</a:t>
            </a:r>
          </a:p>
        </p:txBody>
      </p:sp>
      <p:grpSp>
        <p:nvGrpSpPr>
          <p:cNvPr id="132099" name="Группа 15"/>
          <p:cNvGrpSpPr>
            <a:grpSpLocks/>
          </p:cNvGrpSpPr>
          <p:nvPr/>
        </p:nvGrpSpPr>
        <p:grpSpPr bwMode="auto">
          <a:xfrm>
            <a:off x="203200" y="871526"/>
            <a:ext cx="2357438" cy="2176462"/>
            <a:chOff x="6446497" y="-1006662"/>
            <a:chExt cx="2461192" cy="2285832"/>
          </a:xfrm>
        </p:grpSpPr>
        <p:pic>
          <p:nvPicPr>
            <p:cNvPr id="132112" name="Рисунок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3" r="5276"/>
            <a:stretch>
              <a:fillRect/>
            </a:stretch>
          </p:blipFill>
          <p:spPr bwMode="auto">
            <a:xfrm>
              <a:off x="6446497" y="-1006662"/>
              <a:ext cx="2461192" cy="2285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113" name="TextBox 12"/>
            <p:cNvSpPr txBox="1">
              <a:spLocks noChangeArrowheads="1"/>
            </p:cNvSpPr>
            <p:nvPr/>
          </p:nvSpPr>
          <p:spPr bwMode="auto">
            <a:xfrm>
              <a:off x="7267435" y="192755"/>
              <a:ext cx="52205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dirty="0" err="1"/>
                <a:t>E</a:t>
              </a:r>
              <a:r>
                <a:rPr lang="en-US" sz="2000" b="1" baseline="-25000" dirty="0" err="1"/>
                <a:t>in</a:t>
              </a:r>
              <a:endParaRPr lang="ru-RU" sz="2000" b="1" baseline="-25000" dirty="0"/>
            </a:p>
          </p:txBody>
        </p:sp>
        <p:sp>
          <p:nvSpPr>
            <p:cNvPr id="132114" name="TextBox 13"/>
            <p:cNvSpPr txBox="1">
              <a:spLocks noChangeArrowheads="1"/>
            </p:cNvSpPr>
            <p:nvPr/>
          </p:nvSpPr>
          <p:spPr bwMode="auto">
            <a:xfrm>
              <a:off x="6446497" y="460632"/>
              <a:ext cx="67509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/>
                <a:t>E</a:t>
              </a:r>
              <a:r>
                <a:rPr lang="en-US" sz="2000" b="1" baseline="-25000"/>
                <a:t>out</a:t>
              </a:r>
              <a:endParaRPr lang="ru-RU" sz="2000" b="1" baseline="-25000"/>
            </a:p>
          </p:txBody>
        </p:sp>
      </p:grpSp>
      <p:grpSp>
        <p:nvGrpSpPr>
          <p:cNvPr id="132101" name="Группа 24"/>
          <p:cNvGrpSpPr>
            <a:grpSpLocks/>
          </p:cNvGrpSpPr>
          <p:nvPr/>
        </p:nvGrpSpPr>
        <p:grpSpPr bwMode="auto">
          <a:xfrm>
            <a:off x="5494338" y="4060284"/>
            <a:ext cx="2913062" cy="2420937"/>
            <a:chOff x="7143768" y="4929198"/>
            <a:chExt cx="1794488" cy="1666106"/>
          </a:xfrm>
        </p:grpSpPr>
        <p:pic>
          <p:nvPicPr>
            <p:cNvPr id="132110" name="Рисунок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10818" b="6810"/>
            <a:stretch>
              <a:fillRect/>
            </a:stretch>
          </p:blipFill>
          <p:spPr bwMode="auto">
            <a:xfrm>
              <a:off x="7215206" y="5000636"/>
              <a:ext cx="1723050" cy="1594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2111" name="Рисунок 2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78" t="44514" r="22205" b="2380"/>
            <a:stretch>
              <a:fillRect/>
            </a:stretch>
          </p:blipFill>
          <p:spPr bwMode="auto">
            <a:xfrm>
              <a:off x="7143768" y="4929198"/>
              <a:ext cx="551077" cy="500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2107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87870" y="62833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June 15, 2019</a:t>
            </a:r>
            <a:endParaRPr lang="ru-RU" sz="1400"/>
          </a:p>
        </p:txBody>
      </p:sp>
      <p:sp>
        <p:nvSpPr>
          <p:cNvPr id="13210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83325"/>
            <a:ext cx="3530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smtClean="0"/>
              <a:t>V.Kekelidze, SQM-2019</a:t>
            </a:r>
            <a:endParaRPr lang="ru-RU" sz="1400" dirty="0"/>
          </a:p>
        </p:txBody>
      </p:sp>
      <p:sp>
        <p:nvSpPr>
          <p:cNvPr id="21" name="TextBox 2"/>
          <p:cNvSpPr txBox="1">
            <a:spLocks noChangeArrowheads="1"/>
          </p:cNvSpPr>
          <p:nvPr/>
        </p:nvSpPr>
        <p:spPr bwMode="auto">
          <a:xfrm>
            <a:off x="2773363" y="2220443"/>
            <a:ext cx="4275137" cy="400050"/>
          </a:xfrm>
          <a:prstGeom prst="rect">
            <a:avLst/>
          </a:prstGeom>
          <a:solidFill>
            <a:srgbClr val="C7F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000090"/>
                </a:solidFill>
                <a:latin typeface="Arial Rounded MT Bold" charset="0"/>
              </a:rPr>
              <a:t>FHCal</a:t>
            </a:r>
            <a:r>
              <a:rPr lang="en-US" sz="2000" dirty="0" smtClean="0">
                <a:solidFill>
                  <a:srgbClr val="000090"/>
                </a:solidFill>
                <a:latin typeface="Arial Rounded MT Bold" charset="0"/>
              </a:rPr>
              <a:t> </a:t>
            </a:r>
            <a:r>
              <a:rPr lang="en-US" sz="2000" dirty="0">
                <a:solidFill>
                  <a:srgbClr val="000090"/>
                </a:solidFill>
                <a:latin typeface="Arial Rounded MT Bold" charset="0"/>
              </a:rPr>
              <a:t>coverage:    </a:t>
            </a:r>
            <a:r>
              <a:rPr lang="en-US" sz="2000" dirty="0" smtClean="0">
                <a:solidFill>
                  <a:srgbClr val="000090"/>
                </a:solidFill>
                <a:latin typeface="Arial Rounded MT Bold" charset="0"/>
              </a:rPr>
              <a:t>2.2</a:t>
            </a:r>
            <a:r>
              <a:rPr lang="en-US" sz="2000" dirty="0">
                <a:solidFill>
                  <a:srgbClr val="000090"/>
                </a:solidFill>
                <a:latin typeface="Arial Rounded MT Bold" charset="0"/>
              </a:rPr>
              <a:t>&lt;|</a:t>
            </a:r>
            <a:r>
              <a:rPr lang="en-US" sz="2000" dirty="0">
                <a:solidFill>
                  <a:srgbClr val="000090"/>
                </a:solidFill>
                <a:latin typeface="Symbol" pitchFamily="18" charset="2"/>
              </a:rPr>
              <a:t>h</a:t>
            </a:r>
            <a:r>
              <a:rPr lang="en-US" sz="2000" dirty="0">
                <a:solidFill>
                  <a:srgbClr val="000090"/>
                </a:solidFill>
                <a:latin typeface="Arial Rounded MT Bold" charset="0"/>
              </a:rPr>
              <a:t>|&lt; 4.8</a:t>
            </a:r>
          </a:p>
        </p:txBody>
      </p:sp>
      <p:pic>
        <p:nvPicPr>
          <p:cNvPr id="22" name="Picture 3" descr="C:\Users\Slava\Desktop\Болгария\E_Res_ECal_new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396" y="3500964"/>
            <a:ext cx="4359275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1354671" y="3659187"/>
            <a:ext cx="2703513" cy="307975"/>
          </a:xfrm>
          <a:prstGeom prst="rect">
            <a:avLst/>
          </a:prstGeom>
          <a:noFill/>
          <a:ln w="28575">
            <a:solidFill>
              <a:srgbClr val="99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solidFill>
                  <a:srgbClr val="19194D"/>
                </a:solidFill>
              </a:rPr>
              <a:t>σ</a:t>
            </a:r>
            <a:r>
              <a:rPr lang="it-IT" sz="1400" b="1">
                <a:solidFill>
                  <a:srgbClr val="19194D"/>
                </a:solidFill>
              </a:rPr>
              <a:t>(E)/(E) = </a:t>
            </a:r>
            <a:r>
              <a:rPr lang="en-US" sz="1400" b="1">
                <a:solidFill>
                  <a:srgbClr val="19194D"/>
                </a:solidFill>
              </a:rPr>
              <a:t>53</a:t>
            </a:r>
            <a:r>
              <a:rPr lang="en-US" sz="1400">
                <a:solidFill>
                  <a:srgbClr val="19194D"/>
                </a:solidFill>
              </a:rPr>
              <a:t>%/√E(GeV)</a:t>
            </a:r>
            <a:r>
              <a:rPr lang="ru-RU" sz="1400" b="1">
                <a:solidFill>
                  <a:srgbClr val="19194D"/>
                </a:solidFill>
              </a:rPr>
              <a:t> </a:t>
            </a:r>
            <a:r>
              <a:rPr lang="en-US" sz="1400" b="1">
                <a:solidFill>
                  <a:srgbClr val="19194D"/>
                </a:solidFill>
              </a:rPr>
              <a:t>+10%</a:t>
            </a:r>
          </a:p>
        </p:txBody>
      </p:sp>
      <p:sp>
        <p:nvSpPr>
          <p:cNvPr id="24" name="TextBox 20"/>
          <p:cNvSpPr txBox="1">
            <a:spLocks noChangeArrowheads="1"/>
          </p:cNvSpPr>
          <p:nvPr/>
        </p:nvSpPr>
        <p:spPr bwMode="auto">
          <a:xfrm>
            <a:off x="2142071" y="4078287"/>
            <a:ext cx="2362200" cy="708025"/>
          </a:xfrm>
          <a:prstGeom prst="rect">
            <a:avLst/>
          </a:prstGeom>
          <a:solidFill>
            <a:srgbClr val="C7F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 dirty="0" err="1" smtClean="0">
                <a:solidFill>
                  <a:srgbClr val="222268"/>
                </a:solidFill>
              </a:rPr>
              <a:t>FHCal</a:t>
            </a:r>
            <a:r>
              <a:rPr lang="en-US" sz="2000" i="1" dirty="0" smtClean="0">
                <a:solidFill>
                  <a:srgbClr val="222268"/>
                </a:solidFill>
              </a:rPr>
              <a:t> </a:t>
            </a:r>
            <a:r>
              <a:rPr lang="en-US" sz="2000" i="1" dirty="0">
                <a:solidFill>
                  <a:srgbClr val="222268"/>
                </a:solidFill>
              </a:rPr>
              <a:t>provides required resolution  </a:t>
            </a:r>
          </a:p>
        </p:txBody>
      </p:sp>
      <p:sp>
        <p:nvSpPr>
          <p:cNvPr id="25" name="TextBox 20"/>
          <p:cNvSpPr txBox="1">
            <a:spLocks noChangeArrowheads="1"/>
          </p:cNvSpPr>
          <p:nvPr/>
        </p:nvSpPr>
        <p:spPr bwMode="auto">
          <a:xfrm>
            <a:off x="5012795" y="3732863"/>
            <a:ext cx="3674005" cy="400110"/>
          </a:xfrm>
          <a:prstGeom prst="rect">
            <a:avLst/>
          </a:prstGeom>
          <a:solidFill>
            <a:srgbClr val="C7F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000" i="1" dirty="0" smtClean="0">
                <a:solidFill>
                  <a:srgbClr val="222268"/>
                </a:solidFill>
              </a:rPr>
              <a:t>modules production – in progress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10306" y="744526"/>
            <a:ext cx="3126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r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esponsibility of </a:t>
            </a:r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INR RAS</a:t>
            </a:r>
            <a:endParaRPr lang="en-US" sz="20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71332" y="2626238"/>
            <a:ext cx="5553605" cy="1014412"/>
          </a:xfrm>
          <a:prstGeom prst="rect">
            <a:avLst/>
          </a:prstGeom>
          <a:solidFill>
            <a:srgbClr val="FFFDF3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90"/>
                </a:solidFill>
              </a:rPr>
              <a:t>Transverse granularity allows to measure:</a:t>
            </a:r>
          </a:p>
          <a:p>
            <a:pPr marL="342900" indent="-342900">
              <a:buFontTx/>
              <a:buChar char="-"/>
              <a:defRPr/>
            </a:pPr>
            <a:r>
              <a:rPr lang="en-US" sz="2000" i="1" dirty="0">
                <a:solidFill>
                  <a:srgbClr val="000090"/>
                </a:solidFill>
              </a:rPr>
              <a:t>the reaction plane with the accuracy </a:t>
            </a:r>
            <a:r>
              <a:rPr lang="en-US" sz="2000" b="1" dirty="0">
                <a:solidFill>
                  <a:srgbClr val="000090"/>
                </a:solidFill>
              </a:rPr>
              <a:t>~ </a:t>
            </a:r>
            <a:r>
              <a:rPr lang="en-US" sz="2000" b="1" dirty="0">
                <a:solidFill>
                  <a:srgbClr val="FF0000"/>
                </a:solidFill>
              </a:rPr>
              <a:t>20</a:t>
            </a:r>
            <a:r>
              <a:rPr lang="en-US" sz="2000" b="1" baseline="30000" dirty="0">
                <a:solidFill>
                  <a:srgbClr val="FF0000"/>
                </a:solidFill>
              </a:rPr>
              <a:t>0</a:t>
            </a:r>
            <a:r>
              <a:rPr lang="en-US" sz="2000" b="1" dirty="0">
                <a:solidFill>
                  <a:srgbClr val="FF0000"/>
                </a:solidFill>
              </a:rPr>
              <a:t>-30</a:t>
            </a:r>
            <a:r>
              <a:rPr lang="en-US" sz="2000" b="1" baseline="30000" dirty="0">
                <a:solidFill>
                  <a:srgbClr val="FF0000"/>
                </a:solidFill>
              </a:rPr>
              <a:t>0</a:t>
            </a:r>
          </a:p>
          <a:p>
            <a:pPr marL="342900" indent="-342900">
              <a:buFontTx/>
              <a:buChar char="-"/>
              <a:defRPr/>
            </a:pPr>
            <a:r>
              <a:rPr lang="en-US" sz="2000" i="1" dirty="0">
                <a:solidFill>
                  <a:srgbClr val="000090"/>
                </a:solidFill>
              </a:rPr>
              <a:t>the centrality with accuracy below </a:t>
            </a:r>
            <a:r>
              <a:rPr lang="en-US" sz="2000" b="1" dirty="0">
                <a:solidFill>
                  <a:srgbClr val="FF0000"/>
                </a:solidFill>
              </a:rPr>
              <a:t>10%</a:t>
            </a:r>
            <a:r>
              <a:rPr lang="en-US" sz="2000" b="1" dirty="0">
                <a:solidFill>
                  <a:srgbClr val="000090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07150"/>
            <a:ext cx="2133600" cy="365125"/>
          </a:xfrm>
        </p:spPr>
        <p:txBody>
          <a:bodyPr/>
          <a:lstStyle/>
          <a:p>
            <a:fld id="{9A4D39EF-AC8C-DB42-8F31-8A54AA683B2E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514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09" t="10382" r="26785" b="11237"/>
          <a:stretch>
            <a:fillRect/>
          </a:stretch>
        </p:blipFill>
        <p:spPr bwMode="auto">
          <a:xfrm>
            <a:off x="0" y="1542529"/>
            <a:ext cx="4815247" cy="442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Овал 12"/>
          <p:cNvSpPr/>
          <p:nvPr/>
        </p:nvSpPr>
        <p:spPr bwMode="auto">
          <a:xfrm>
            <a:off x="3140075" y="2342104"/>
            <a:ext cx="142875" cy="2222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619500" y="783161"/>
            <a:ext cx="5404945" cy="400110"/>
          </a:xfrm>
          <a:prstGeom prst="rect">
            <a:avLst/>
          </a:prstGeom>
          <a:solidFill>
            <a:srgbClr val="F9DCCF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ECAL </a:t>
            </a:r>
            <a:r>
              <a:rPr lang="en-US" sz="2000" dirty="0">
                <a:solidFill>
                  <a:srgbClr val="000090"/>
                </a:solidFill>
                <a:latin typeface="Arial"/>
                <a:cs typeface="Arial"/>
              </a:rPr>
              <a:t>~ </a:t>
            </a:r>
            <a:r>
              <a:rPr lang="en-US" sz="2000" b="1" dirty="0" smtClean="0">
                <a:solidFill>
                  <a:srgbClr val="DE4E43"/>
                </a:solidFill>
                <a:latin typeface="Arial"/>
                <a:cs typeface="Arial"/>
              </a:rPr>
              <a:t>43 000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  modules</a:t>
            </a:r>
            <a:r>
              <a:rPr lang="ru-RU" sz="2000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latin typeface="Arial"/>
                <a:cs typeface="Arial"/>
              </a:rPr>
              <a:t>of various shapes</a:t>
            </a:r>
            <a:endParaRPr lang="ru-RU" sz="2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97001" y="3136900"/>
            <a:ext cx="18414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</a:rPr>
              <a:t>p</a:t>
            </a:r>
            <a:r>
              <a:rPr lang="en-US" sz="2000" i="1" dirty="0" smtClean="0">
                <a:solidFill>
                  <a:schemeClr val="bg1"/>
                </a:solidFill>
              </a:rPr>
              <a:t>rojective</a:t>
            </a:r>
          </a:p>
          <a:p>
            <a:pPr algn="ctr"/>
            <a:r>
              <a:rPr lang="en-US" sz="2000" i="1" dirty="0" smtClean="0">
                <a:solidFill>
                  <a:schemeClr val="bg1"/>
                </a:solidFill>
              </a:rPr>
              <a:t> geometry</a:t>
            </a:r>
            <a:endParaRPr lang="en-US" sz="2000" i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56512" y="133483"/>
            <a:ext cx="1203337" cy="492443"/>
          </a:xfrm>
          <a:prstGeom prst="rect">
            <a:avLst/>
          </a:prstGeom>
          <a:solidFill>
            <a:srgbClr val="A0FFF6"/>
          </a:solidFill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000090"/>
                </a:solidFill>
                <a:latin typeface="Arial" pitchFamily="34" charset="0"/>
                <a:cs typeface="Arial" pitchFamily="34" charset="0"/>
              </a:rPr>
              <a:t>ECAL:</a:t>
            </a:r>
            <a:endParaRPr lang="ru-RU" sz="2600" b="1" dirty="0">
              <a:solidFill>
                <a:srgbClr val="00009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27194"/>
            <a:ext cx="2212747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</a:rPr>
              <a:t>m</a:t>
            </a:r>
            <a:r>
              <a:rPr lang="en-US" sz="2000" i="1" dirty="0" smtClean="0">
                <a:solidFill>
                  <a:srgbClr val="000090"/>
                </a:solidFill>
              </a:rPr>
              <a:t>odule prototype</a:t>
            </a:r>
            <a:endParaRPr lang="en-US" sz="2000" i="1" baseline="30000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0400" y="546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8" name="Picture 2" descr="\\dub-sv-fs1\Projects\JINR\MPD\DESIGN\WORKDATA\User_Folders\Osipov.Dmitriy\Для презентации\2017-08-25\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0" y="4723277"/>
            <a:ext cx="2515716" cy="169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123527" y="5854694"/>
            <a:ext cx="1980927" cy="400110"/>
          </a:xfrm>
          <a:prstGeom prst="rect">
            <a:avLst/>
          </a:prstGeom>
          <a:solidFill>
            <a:srgbClr val="F9DCCF"/>
          </a:solidFill>
        </p:spPr>
        <p:txBody>
          <a:bodyPr wrap="none" rtlCol="0" anchor="b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000090"/>
                </a:solidFill>
              </a:rPr>
              <a:t>block of modules</a:t>
            </a:r>
            <a:endParaRPr lang="en-US" sz="2000" i="1" baseline="30000" dirty="0">
              <a:solidFill>
                <a:srgbClr val="000090"/>
              </a:solidFill>
            </a:endParaRPr>
          </a:p>
        </p:txBody>
      </p:sp>
      <p:pic>
        <p:nvPicPr>
          <p:cNvPr id="20" name="Picture 6" descr="NICA-Logo_4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69983"/>
            <a:ext cx="1244600" cy="6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087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08725"/>
            <a:ext cx="35052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V.Kekelidze, SQM-2019</a:t>
            </a: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08725"/>
            <a:ext cx="2133600" cy="476250"/>
          </a:xfrm>
        </p:spPr>
        <p:txBody>
          <a:bodyPr anchor="b"/>
          <a:lstStyle/>
          <a:p>
            <a:fld id="{4480217B-8183-4E7A-98AC-12846F6965A4}" type="slidenum">
              <a:rPr lang="ru-RU" smtClean="0"/>
              <a:pPr/>
              <a:t>44</a:t>
            </a:fld>
            <a:endParaRPr lang="ru-RU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801" y="3758039"/>
            <a:ext cx="2933700" cy="2993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creen Shot 2018-12-17 at 19.56.4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787400"/>
            <a:ext cx="3479800" cy="947243"/>
          </a:xfrm>
          <a:prstGeom prst="rect">
            <a:avLst/>
          </a:prstGeom>
        </p:spPr>
      </p:pic>
      <p:cxnSp>
        <p:nvCxnSpPr>
          <p:cNvPr id="14" name="Прямая со стрелкой 13"/>
          <p:cNvCxnSpPr>
            <a:stCxn id="13" idx="1"/>
          </p:cNvCxnSpPr>
          <p:nvPr/>
        </p:nvCxnSpPr>
        <p:spPr bwMode="auto">
          <a:xfrm flipH="1" flipV="1">
            <a:off x="2514600" y="1435100"/>
            <a:ext cx="646399" cy="939552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910154" y="1425682"/>
            <a:ext cx="4030646" cy="2298065"/>
          </a:xfrm>
          <a:prstGeom prst="rect">
            <a:avLst/>
          </a:prstGeom>
          <a:solidFill>
            <a:srgbClr val="DFFBFF"/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2000" i="1" dirty="0" err="1" smtClean="0">
                <a:solidFill>
                  <a:srgbClr val="000090"/>
                </a:solidFill>
                <a:latin typeface="+mn-lt"/>
              </a:rPr>
              <a:t>Pb+Sc</a:t>
            </a:r>
            <a:r>
              <a:rPr lang="en-US" sz="2000" i="1" dirty="0" smtClean="0">
                <a:solidFill>
                  <a:srgbClr val="000090"/>
                </a:solidFill>
                <a:latin typeface="+mn-lt"/>
              </a:rPr>
              <a:t> “</a:t>
            </a:r>
            <a:r>
              <a:rPr lang="en-US" sz="2000" i="1" dirty="0" err="1" smtClean="0">
                <a:solidFill>
                  <a:srgbClr val="000090"/>
                </a:solidFill>
                <a:latin typeface="+mn-lt"/>
              </a:rPr>
              <a:t>Shashlyk</a:t>
            </a:r>
            <a:r>
              <a:rPr lang="en-US" sz="2000" i="1" dirty="0" smtClean="0">
                <a:solidFill>
                  <a:srgbClr val="000090"/>
                </a:solidFill>
                <a:latin typeface="+mn-lt"/>
              </a:rPr>
              <a:t>” 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2000" i="1" dirty="0" smtClean="0">
                <a:solidFill>
                  <a:srgbClr val="000090"/>
                </a:solidFill>
              </a:rPr>
              <a:t>read</a:t>
            </a:r>
            <a:r>
              <a:rPr lang="en-US" sz="2000" i="1" dirty="0">
                <a:solidFill>
                  <a:srgbClr val="000090"/>
                </a:solidFill>
              </a:rPr>
              <a:t>-out: </a:t>
            </a:r>
            <a:r>
              <a:rPr lang="en-US" sz="2000" i="1" dirty="0" smtClean="0">
                <a:solidFill>
                  <a:srgbClr val="000090"/>
                </a:solidFill>
              </a:rPr>
              <a:t> </a:t>
            </a:r>
            <a:r>
              <a:rPr lang="en-US" sz="2000" i="1" dirty="0">
                <a:solidFill>
                  <a:srgbClr val="000090"/>
                </a:solidFill>
              </a:rPr>
              <a:t>WLS fibers + MAPD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2000" i="1" dirty="0">
                <a:solidFill>
                  <a:srgbClr val="000090"/>
                </a:solidFill>
                <a:sym typeface="SymbolPS" charset="0"/>
              </a:rPr>
              <a:t>L ~35</a:t>
            </a:r>
            <a:r>
              <a:rPr lang="en-US" sz="2000" i="1" dirty="0">
                <a:solidFill>
                  <a:srgbClr val="000090"/>
                </a:solidFill>
              </a:rPr>
              <a:t> cm (~ 14 X</a:t>
            </a:r>
            <a:r>
              <a:rPr lang="en-US" sz="2000" i="1" baseline="-25000" dirty="0">
                <a:solidFill>
                  <a:srgbClr val="000090"/>
                </a:solidFill>
              </a:rPr>
              <a:t>0</a:t>
            </a:r>
            <a:r>
              <a:rPr lang="en-US" sz="2000" i="1" dirty="0">
                <a:solidFill>
                  <a:srgbClr val="000090"/>
                </a:solidFill>
              </a:rPr>
              <a:t>)</a:t>
            </a:r>
            <a:endParaRPr lang="en-US" sz="2000" i="1" dirty="0" smtClean="0">
              <a:solidFill>
                <a:srgbClr val="000090"/>
              </a:solidFill>
              <a:latin typeface="+mn-lt"/>
            </a:endParaRP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2000" i="1" dirty="0" smtClean="0">
                <a:solidFill>
                  <a:srgbClr val="000090"/>
                </a:solidFill>
                <a:latin typeface="+mn-lt"/>
              </a:rPr>
              <a:t>Segmentation (4x4 cm</a:t>
            </a:r>
            <a:r>
              <a:rPr lang="en-US" sz="2000" i="1" baseline="30000" dirty="0" smtClean="0">
                <a:solidFill>
                  <a:srgbClr val="000090"/>
                </a:solidFill>
                <a:latin typeface="+mn-lt"/>
              </a:rPr>
              <a:t>2</a:t>
            </a:r>
            <a:r>
              <a:rPr lang="en-US" sz="2000" i="1" dirty="0" smtClean="0">
                <a:solidFill>
                  <a:srgbClr val="000090"/>
                </a:solidFill>
                <a:latin typeface="+mn-lt"/>
              </a:rPr>
              <a:t>), 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2000" i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en-US" sz="2000" i="1" dirty="0" smtClean="0">
                <a:solidFill>
                  <a:srgbClr val="000090"/>
                </a:solidFill>
                <a:latin typeface="+mn-lt"/>
              </a:rPr>
              <a:t>(E) better than 5% @ 1 </a:t>
            </a:r>
            <a:r>
              <a:rPr lang="en-US" sz="2000" i="1" dirty="0" err="1" smtClean="0">
                <a:solidFill>
                  <a:srgbClr val="000090"/>
                </a:solidFill>
                <a:latin typeface="+mn-lt"/>
              </a:rPr>
              <a:t>GeV</a:t>
            </a:r>
            <a:r>
              <a:rPr lang="en-US" sz="2000" i="1" dirty="0" smtClean="0">
                <a:solidFill>
                  <a:srgbClr val="000090"/>
                </a:solidFill>
                <a:latin typeface="+mn-lt"/>
              </a:rPr>
              <a:t>; </a:t>
            </a:r>
          </a:p>
          <a:p>
            <a:pPr marL="285750" indent="-285750">
              <a:lnSpc>
                <a:spcPct val="120000"/>
              </a:lnSpc>
              <a:buFont typeface="Wingdings" pitchFamily="2" charset="2"/>
              <a:buChar char="v"/>
            </a:pPr>
            <a:r>
              <a:rPr lang="en-US" sz="2000" i="1" dirty="0" smtClean="0">
                <a:solidFill>
                  <a:srgbClr val="000090"/>
                </a:solidFill>
                <a:latin typeface="+mn-lt"/>
              </a:rPr>
              <a:t>time resolution ~500 </a:t>
            </a:r>
            <a:r>
              <a:rPr lang="en-US" sz="2000" i="1" dirty="0" err="1" smtClean="0">
                <a:solidFill>
                  <a:srgbClr val="000090"/>
                </a:solidFill>
                <a:latin typeface="+mn-lt"/>
              </a:rPr>
              <a:t>ps</a:t>
            </a:r>
            <a:r>
              <a:rPr lang="en-US" sz="2000" i="1" dirty="0" smtClean="0">
                <a:solidFill>
                  <a:srgbClr val="000090"/>
                </a:solidFill>
                <a:latin typeface="+mn-lt"/>
              </a:rPr>
              <a:t>  </a:t>
            </a:r>
            <a:endParaRPr lang="ru-RU" sz="2000" i="1" dirty="0">
              <a:solidFill>
                <a:srgbClr val="000090"/>
              </a:solidFill>
              <a:latin typeface="+mn-lt"/>
            </a:endParaRPr>
          </a:p>
        </p:txBody>
      </p:sp>
      <p:cxnSp>
        <p:nvCxnSpPr>
          <p:cNvPr id="29" name="Curved Connector 28"/>
          <p:cNvCxnSpPr/>
          <p:nvPr/>
        </p:nvCxnSpPr>
        <p:spPr>
          <a:xfrm flipV="1">
            <a:off x="5372100" y="4813300"/>
            <a:ext cx="1181100" cy="977900"/>
          </a:xfrm>
          <a:prstGeom prst="curved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508250" y="143550"/>
            <a:ext cx="65214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i="1" dirty="0">
                <a:solidFill>
                  <a:srgbClr val="000090"/>
                </a:solidFill>
              </a:rPr>
              <a:t>c</a:t>
            </a:r>
            <a:r>
              <a:rPr lang="en-US" sz="2400" i="1" dirty="0" smtClean="0">
                <a:solidFill>
                  <a:srgbClr val="000090"/>
                </a:solidFill>
              </a:rPr>
              <a:t>ommon project with </a:t>
            </a:r>
            <a:r>
              <a:rPr lang="en-US" sz="2400" b="1" i="1" dirty="0" smtClean="0">
                <a:solidFill>
                  <a:srgbClr val="000090"/>
                </a:solidFill>
              </a:rPr>
              <a:t>Tsinghua University, </a:t>
            </a:r>
            <a:r>
              <a:rPr lang="en-US" sz="2400" b="1" i="1" dirty="0" smtClean="0">
                <a:solidFill>
                  <a:srgbClr val="DE4E43"/>
                </a:solidFill>
              </a:rPr>
              <a:t>China</a:t>
            </a:r>
            <a:endParaRPr lang="ru-RU" sz="2400" b="1" i="1" dirty="0">
              <a:solidFill>
                <a:srgbClr val="DE4E4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315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1"/>
          <p:cNvSpPr txBox="1">
            <a:spLocks noChangeArrowheads="1"/>
          </p:cNvSpPr>
          <p:nvPr/>
        </p:nvSpPr>
        <p:spPr bwMode="auto">
          <a:xfrm>
            <a:off x="25400" y="770235"/>
            <a:ext cx="3771900" cy="1015663"/>
          </a:xfrm>
          <a:prstGeom prst="rect">
            <a:avLst/>
          </a:prstGeom>
          <a:solidFill>
            <a:srgbClr val="EAFC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t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echnology from </a:t>
            </a:r>
            <a:r>
              <a:rPr lang="en-US" sz="2000" b="1" i="1" dirty="0" smtClean="0">
                <a:solidFill>
                  <a:srgbClr val="DE4E43"/>
                </a:solidFill>
                <a:latin typeface="Arial"/>
                <a:cs typeface="Arial"/>
              </a:rPr>
              <a:t>ALICE / CERN</a:t>
            </a:r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 marL="342900" indent="-342900" eaLnBrk="1" hangingPunct="1">
              <a:buFont typeface="Arial"/>
              <a:buChar char="•"/>
            </a:pPr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MAPS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of new</a:t>
            </a:r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ALICE ITS</a:t>
            </a:r>
          </a:p>
          <a:p>
            <a:pPr marL="285750" indent="-285750" eaLnBrk="1" hangingPunct="1">
              <a:buFont typeface="Arial"/>
              <a:buChar char="•"/>
            </a:pP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carbon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fiber space frames</a:t>
            </a:r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  <a:endParaRPr lang="en-US" sz="20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4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36" y="2521028"/>
            <a:ext cx="4282263" cy="245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537" y="727077"/>
            <a:ext cx="5195463" cy="2981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3961237" y="2851229"/>
            <a:ext cx="4038600" cy="81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ru-RU" sz="2000" b="1" i="1" dirty="0" smtClean="0">
                <a:solidFill>
                  <a:srgbClr val="000090"/>
                </a:solidFill>
                <a:latin typeface="Arial"/>
                <a:ea typeface="+mn-ea"/>
                <a:cs typeface="Arial"/>
              </a:rPr>
              <a:t> ALPIDE MAPS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ru-RU" sz="2000" i="1" dirty="0" smtClean="0">
                <a:solidFill>
                  <a:srgbClr val="000090"/>
                </a:solidFill>
                <a:latin typeface="Arial"/>
                <a:ea typeface="+mn-ea"/>
                <a:cs typeface="Arial"/>
              </a:rPr>
              <a:t> in </a:t>
            </a:r>
            <a:r>
              <a:rPr lang="en-US" altLang="ru-RU" sz="2000" b="1" i="1" dirty="0" smtClean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5</a:t>
            </a:r>
            <a:r>
              <a:rPr lang="en-US" altLang="ru-RU" sz="2000" i="1" dirty="0" smtClean="0">
                <a:solidFill>
                  <a:srgbClr val="000090"/>
                </a:solidFill>
                <a:latin typeface="Arial"/>
                <a:ea typeface="+mn-ea"/>
                <a:cs typeface="Arial"/>
              </a:rPr>
              <a:t> cylinders of </a:t>
            </a:r>
            <a:r>
              <a:rPr lang="en-US" altLang="ru-RU" sz="2000" b="1" i="1" dirty="0">
                <a:solidFill>
                  <a:srgbClr val="FF0000"/>
                </a:solidFill>
                <a:latin typeface="Arial"/>
                <a:ea typeface="+mn-ea"/>
                <a:cs typeface="Arial"/>
              </a:rPr>
              <a:t>2</a:t>
            </a:r>
            <a:r>
              <a:rPr lang="en-US" altLang="ru-RU" sz="2000" i="1" dirty="0" smtClean="0">
                <a:solidFill>
                  <a:srgbClr val="000090"/>
                </a:solidFill>
                <a:latin typeface="Arial"/>
                <a:ea typeface="+mn-ea"/>
                <a:cs typeface="Arial"/>
              </a:rPr>
              <a:t> barrels  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ru-RU" altLang="ru-RU" sz="2000" i="1" dirty="0">
              <a:solidFill>
                <a:srgbClr val="000090"/>
              </a:solidFill>
              <a:latin typeface="Arial"/>
              <a:ea typeface="+mn-ea"/>
              <a:cs typeface="Arial"/>
            </a:endParaRPr>
          </a:p>
        </p:txBody>
      </p:sp>
      <p:grpSp>
        <p:nvGrpSpPr>
          <p:cNvPr id="9" name="Gruppieren 15"/>
          <p:cNvGrpSpPr>
            <a:grpSpLocks/>
          </p:cNvGrpSpPr>
          <p:nvPr/>
        </p:nvGrpSpPr>
        <p:grpSpPr bwMode="auto">
          <a:xfrm>
            <a:off x="6743700" y="647701"/>
            <a:ext cx="2176463" cy="1396999"/>
            <a:chOff x="289739" y="1149628"/>
            <a:chExt cx="5284649" cy="2588419"/>
          </a:xfrm>
        </p:grpSpPr>
        <p:sp>
          <p:nvSpPr>
            <p:cNvPr id="10" name="Ellipse 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2516457" y="2366223"/>
              <a:ext cx="336784" cy="337620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e-DE"/>
            </a:p>
          </p:txBody>
        </p:sp>
        <p:sp>
          <p:nvSpPr>
            <p:cNvPr id="11" name="Pfeil nach rechts 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1620753" y="2325477"/>
              <a:ext cx="766722" cy="378366"/>
            </a:xfrm>
            <a:prstGeom prst="rightArrow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e-DE"/>
            </a:p>
          </p:txBody>
        </p:sp>
        <p:cxnSp>
          <p:nvCxnSpPr>
            <p:cNvPr id="12" name="Gerade Verbindung mit Pfeil 7">
              <a:extLst>
                <a:ext uri="{FF2B5EF4-FFF2-40B4-BE49-F238E27FC236}"/>
              </a:extLst>
            </p:cNvPr>
            <p:cNvCxnSpPr/>
            <p:nvPr/>
          </p:nvCxnSpPr>
          <p:spPr>
            <a:xfrm flipV="1">
              <a:off x="2989388" y="1820987"/>
              <a:ext cx="1422377" cy="518071"/>
            </a:xfrm>
            <a:prstGeom prst="straightConnector1">
              <a:avLst/>
            </a:prstGeom>
            <a:ln w="38100">
              <a:solidFill>
                <a:srgbClr val="00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38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2989388" y="2540854"/>
              <a:ext cx="1773492" cy="79555"/>
            </a:xfrm>
            <a:prstGeom prst="straightConnector1">
              <a:avLst/>
            </a:prstGeom>
            <a:ln w="38100">
              <a:solidFill>
                <a:srgbClr val="FF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40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2989388" y="2736829"/>
              <a:ext cx="1182328" cy="547177"/>
            </a:xfrm>
            <a:prstGeom prst="straightConnector1">
              <a:avLst/>
            </a:prstGeom>
            <a:ln w="38100">
              <a:solidFill>
                <a:srgbClr val="FF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Ellipse 42">
              <a:extLst>
                <a:ext uri="{FF2B5EF4-FFF2-40B4-BE49-F238E27FC236}"/>
              </a:extLst>
            </p:cNvPr>
            <p:cNvSpPr/>
            <p:nvPr/>
          </p:nvSpPr>
          <p:spPr>
            <a:xfrm flipV="1">
              <a:off x="4198588" y="3284006"/>
              <a:ext cx="137938" cy="139705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e-DE"/>
            </a:p>
          </p:txBody>
        </p:sp>
        <p:sp>
          <p:nvSpPr>
            <p:cNvPr id="16" name="Ellipse 43">
              <a:extLst>
                <a:ext uri="{FF2B5EF4-FFF2-40B4-BE49-F238E27FC236}"/>
              </a:extLst>
            </p:cNvPr>
            <p:cNvSpPr/>
            <p:nvPr/>
          </p:nvSpPr>
          <p:spPr>
            <a:xfrm flipV="1">
              <a:off x="4469090" y="1661879"/>
              <a:ext cx="206012" cy="205676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e-DE"/>
            </a:p>
          </p:txBody>
        </p:sp>
        <p:sp>
          <p:nvSpPr>
            <p:cNvPr id="17" name="Ellipse 44">
              <a:extLst>
                <a:ext uri="{FF2B5EF4-FFF2-40B4-BE49-F238E27FC236}"/>
              </a:extLst>
            </p:cNvPr>
            <p:cNvSpPr/>
            <p:nvPr/>
          </p:nvSpPr>
          <p:spPr>
            <a:xfrm flipV="1">
              <a:off x="4811249" y="2550556"/>
              <a:ext cx="137938" cy="137764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de-DE"/>
            </a:p>
          </p:txBody>
        </p:sp>
        <p:sp>
          <p:nvSpPr>
            <p:cNvPr id="18" name="Textfeld 10"/>
            <p:cNvSpPr txBox="1">
              <a:spLocks noChangeArrowheads="1"/>
            </p:cNvSpPr>
            <p:nvPr/>
          </p:nvSpPr>
          <p:spPr bwMode="auto">
            <a:xfrm>
              <a:off x="2481459" y="1346286"/>
              <a:ext cx="57419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3200" dirty="0">
                  <a:solidFill>
                    <a:srgbClr val="00FF00"/>
                  </a:solidFill>
                  <a:latin typeface="Times New Roman" charset="0"/>
                </a:rPr>
                <a:t>D</a:t>
              </a:r>
              <a:r>
                <a:rPr lang="de-DE" sz="3200" baseline="30000" dirty="0">
                  <a:solidFill>
                    <a:srgbClr val="00FF00"/>
                  </a:solidFill>
                  <a:latin typeface="Times New Roman" charset="0"/>
                </a:rPr>
                <a:t>+</a:t>
              </a:r>
              <a:endParaRPr lang="de-DE" sz="3200" dirty="0">
                <a:solidFill>
                  <a:srgbClr val="00FF00"/>
                </a:solidFill>
                <a:latin typeface="Times New Roman" charset="0"/>
              </a:endParaRPr>
            </a:p>
          </p:txBody>
        </p:sp>
        <p:sp>
          <p:nvSpPr>
            <p:cNvPr id="19" name="Textfeld 46"/>
            <p:cNvSpPr txBox="1">
              <a:spLocks noChangeArrowheads="1"/>
            </p:cNvSpPr>
            <p:nvPr/>
          </p:nvSpPr>
          <p:spPr bwMode="auto">
            <a:xfrm>
              <a:off x="4785229" y="1323165"/>
              <a:ext cx="48122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de-DE" sz="3200">
                  <a:solidFill>
                    <a:srgbClr val="00FFFF"/>
                  </a:solidFill>
                  <a:latin typeface="Times New Roman" charset="0"/>
                </a:rPr>
                <a:t>K</a:t>
              </a:r>
              <a:r>
                <a:rPr lang="de-DE" sz="3200" baseline="30000">
                  <a:solidFill>
                    <a:srgbClr val="00FFFF"/>
                  </a:solidFill>
                  <a:latin typeface="Times New Roman" charset="0"/>
                </a:rPr>
                <a:t>-</a:t>
              </a:r>
              <a:endParaRPr lang="de-DE" sz="3200">
                <a:solidFill>
                  <a:srgbClr val="00FFFF"/>
                </a:solidFill>
                <a:latin typeface="Times New Roman" charset="0"/>
              </a:endParaRPr>
            </a:p>
          </p:txBody>
        </p:sp>
        <p:sp>
          <p:nvSpPr>
            <p:cNvPr id="20" name="Textfeld 47"/>
            <p:cNvSpPr txBox="1">
              <a:spLocks noChangeArrowheads="1"/>
            </p:cNvSpPr>
            <p:nvPr/>
          </p:nvSpPr>
          <p:spPr bwMode="auto">
            <a:xfrm>
              <a:off x="5025840" y="2366362"/>
              <a:ext cx="54854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l-GR" sz="3200">
                  <a:solidFill>
                    <a:srgbClr val="FF00FF"/>
                  </a:solidFill>
                  <a:latin typeface="Times New Roman" charset="0"/>
                </a:rPr>
                <a:t>π</a:t>
              </a:r>
              <a:r>
                <a:rPr lang="de-DE" sz="3200" baseline="30000">
                  <a:solidFill>
                    <a:srgbClr val="FF00FF"/>
                  </a:solidFill>
                  <a:latin typeface="Times New Roman" charset="0"/>
                </a:rPr>
                <a:t>+</a:t>
              </a:r>
              <a:endParaRPr lang="de-DE" sz="3200">
                <a:solidFill>
                  <a:srgbClr val="FF00FF"/>
                </a:solidFill>
                <a:latin typeface="Times New Roman" charset="0"/>
              </a:endParaRPr>
            </a:p>
          </p:txBody>
        </p:sp>
        <p:sp>
          <p:nvSpPr>
            <p:cNvPr id="21" name="Textfeld 48"/>
            <p:cNvSpPr txBox="1">
              <a:spLocks noChangeArrowheads="1"/>
            </p:cNvSpPr>
            <p:nvPr/>
          </p:nvSpPr>
          <p:spPr bwMode="auto">
            <a:xfrm>
              <a:off x="4342697" y="3153272"/>
              <a:ext cx="54854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l-GR" sz="3200">
                  <a:solidFill>
                    <a:srgbClr val="FF00FF"/>
                  </a:solidFill>
                  <a:latin typeface="Times New Roman" charset="0"/>
                </a:rPr>
                <a:t>π</a:t>
              </a:r>
              <a:r>
                <a:rPr lang="de-DE" sz="3200" baseline="30000">
                  <a:solidFill>
                    <a:srgbClr val="FF00FF"/>
                  </a:solidFill>
                  <a:latin typeface="Times New Roman" charset="0"/>
                </a:rPr>
                <a:t>+</a:t>
              </a:r>
              <a:endParaRPr lang="de-DE" sz="3200">
                <a:solidFill>
                  <a:srgbClr val="FF00FF"/>
                </a:solidFill>
                <a:latin typeface="Times New Roman" charset="0"/>
              </a:endParaRPr>
            </a:p>
          </p:txBody>
        </p:sp>
        <p:pic>
          <p:nvPicPr>
            <p:cNvPr id="22" name="Picture 4" descr="coll6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lum bright="6000"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03" t="22414" r="35577" b="19571"/>
            <a:stretch>
              <a:fillRect/>
            </a:stretch>
          </p:blipFill>
          <p:spPr bwMode="auto">
            <a:xfrm>
              <a:off x="289739" y="1149628"/>
              <a:ext cx="1795463" cy="256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TextBox 24"/>
          <p:cNvSpPr txBox="1"/>
          <p:nvPr/>
        </p:nvSpPr>
        <p:spPr>
          <a:xfrm>
            <a:off x="215900" y="3898900"/>
            <a:ext cx="2882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</a:rPr>
              <a:t>t</a:t>
            </a:r>
            <a:r>
              <a:rPr lang="en-US" sz="2000" i="1" dirty="0" smtClean="0">
                <a:solidFill>
                  <a:srgbClr val="000090"/>
                </a:solidFill>
              </a:rPr>
              <a:t>entative assembly </a:t>
            </a:r>
          </a:p>
          <a:p>
            <a:pPr algn="r"/>
            <a:r>
              <a:rPr lang="en-US" sz="2000" i="1" dirty="0" smtClean="0">
                <a:solidFill>
                  <a:srgbClr val="000090"/>
                </a:solidFill>
              </a:rPr>
              <a:t>layout </a:t>
            </a:r>
            <a:endParaRPr lang="en-US" sz="2000" i="1" dirty="0">
              <a:solidFill>
                <a:srgbClr val="000090"/>
              </a:solidFill>
            </a:endParaRPr>
          </a:p>
        </p:txBody>
      </p:sp>
      <p:sp>
        <p:nvSpPr>
          <p:cNvPr id="26" name="TextBox 6"/>
          <p:cNvSpPr txBox="1">
            <a:spLocks noChangeArrowheads="1"/>
          </p:cNvSpPr>
          <p:nvPr/>
        </p:nvSpPr>
        <p:spPr bwMode="auto">
          <a:xfrm>
            <a:off x="1681163" y="147638"/>
            <a:ext cx="2940215" cy="461665"/>
          </a:xfrm>
          <a:prstGeom prst="rect">
            <a:avLst/>
          </a:prstGeom>
          <a:solidFill>
            <a:srgbClr val="AEFFFB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Inner Tracker System</a:t>
            </a:r>
            <a:endParaRPr lang="en-US" sz="2400" b="1" i="1" dirty="0">
              <a:solidFill>
                <a:srgbClr val="000090"/>
              </a:solidFill>
            </a:endParaRPr>
          </a:p>
        </p:txBody>
      </p:sp>
      <p:pic>
        <p:nvPicPr>
          <p:cNvPr id="28" name="Picture 6" descr="NICA-Logo_4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9400" y="25400"/>
            <a:ext cx="1244600" cy="613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3600" y="3994835"/>
            <a:ext cx="4114800" cy="400110"/>
          </a:xfrm>
          <a:prstGeom prst="rect">
            <a:avLst/>
          </a:prstGeom>
          <a:solidFill>
            <a:srgbClr val="FFFEF8"/>
          </a:solidFill>
        </p:spPr>
        <p:txBody>
          <a:bodyPr wrap="square">
            <a:spAutoFit/>
          </a:bodyPr>
          <a:lstStyle/>
          <a:p>
            <a:pPr algn="r"/>
            <a:r>
              <a:rPr lang="en-US" sz="2000" b="1" i="1" dirty="0" smtClean="0">
                <a:solidFill>
                  <a:srgbClr val="000090"/>
                </a:solidFill>
              </a:rPr>
              <a:t>4,9</a:t>
            </a:r>
            <a:r>
              <a:rPr lang="x-none" sz="2000" b="1" i="1" dirty="0" smtClean="0">
                <a:solidFill>
                  <a:srgbClr val="000090"/>
                </a:solidFill>
              </a:rPr>
              <a:t>۰</a:t>
            </a:r>
            <a:r>
              <a:rPr lang="en-US" sz="2000" b="1" i="1" dirty="0" smtClean="0">
                <a:solidFill>
                  <a:srgbClr val="000090"/>
                </a:solidFill>
              </a:rPr>
              <a:t>10</a:t>
            </a:r>
            <a:r>
              <a:rPr lang="en-US" sz="2000" b="1" i="1" baseline="30000" dirty="0" smtClean="0">
                <a:solidFill>
                  <a:srgbClr val="000090"/>
                </a:solidFill>
              </a:rPr>
              <a:t>9</a:t>
            </a:r>
            <a:r>
              <a:rPr lang="en-US" sz="2000" i="1" dirty="0" smtClean="0">
                <a:solidFill>
                  <a:srgbClr val="000090"/>
                </a:solidFill>
              </a:rPr>
              <a:t> pixels,</a:t>
            </a:r>
            <a:r>
              <a:rPr lang="en-US" sz="2000" i="1" dirty="0">
                <a:solidFill>
                  <a:srgbClr val="000090"/>
                </a:solidFill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</a:rPr>
              <a:t>active </a:t>
            </a:r>
            <a:r>
              <a:rPr lang="en-US" sz="2000" i="1" dirty="0">
                <a:solidFill>
                  <a:srgbClr val="000090"/>
                </a:solidFill>
              </a:rPr>
              <a:t>area </a:t>
            </a:r>
            <a:r>
              <a:rPr lang="en-US" sz="2000" b="1" i="1" dirty="0">
                <a:solidFill>
                  <a:srgbClr val="000090"/>
                </a:solidFill>
              </a:rPr>
              <a:t>3,9 m</a:t>
            </a:r>
            <a:r>
              <a:rPr lang="en-US" sz="2000" b="1" i="1" baseline="30000" dirty="0">
                <a:solidFill>
                  <a:srgbClr val="000090"/>
                </a:solidFill>
              </a:rPr>
              <a:t>2</a:t>
            </a:r>
            <a:r>
              <a:rPr lang="en-US" sz="2000" i="1" dirty="0">
                <a:solidFill>
                  <a:srgbClr val="000090"/>
                </a:solidFill>
              </a:rPr>
              <a:t>.</a:t>
            </a:r>
          </a:p>
        </p:txBody>
      </p:sp>
      <p:pic>
        <p:nvPicPr>
          <p:cNvPr id="29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40604"/>
            <a:ext cx="6718300" cy="204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558800" y="4692134"/>
            <a:ext cx="5892800" cy="400110"/>
          </a:xfrm>
          <a:prstGeom prst="rect">
            <a:avLst/>
          </a:prstGeom>
          <a:solidFill>
            <a:srgbClr val="DFFAF5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0090"/>
                </a:solidFill>
              </a:rPr>
              <a:t>beam </a:t>
            </a:r>
            <a:r>
              <a:rPr lang="en-US" sz="2000" b="1" dirty="0" smtClean="0">
                <a:solidFill>
                  <a:srgbClr val="000090"/>
                </a:solidFill>
              </a:rPr>
              <a:t>pipe:  </a:t>
            </a:r>
            <a:r>
              <a:rPr lang="en-US" sz="2000" i="1" dirty="0" err="1" smtClean="0">
                <a:solidFill>
                  <a:srgbClr val="000090"/>
                </a:solidFill>
              </a:rPr>
              <a:t>berrilium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71700" y="5880100"/>
            <a:ext cx="3355103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Stage I: </a:t>
            </a:r>
            <a:r>
              <a:rPr lang="en-US" sz="2000" b="1" i="1" dirty="0" smtClean="0">
                <a:solidFill>
                  <a:srgbClr val="FF0000"/>
                </a:solidFill>
              </a:rPr>
              <a:t>64</a:t>
            </a:r>
            <a:r>
              <a:rPr lang="en-US" sz="2000" i="1" dirty="0" smtClean="0">
                <a:solidFill>
                  <a:srgbClr val="000090"/>
                </a:solidFill>
              </a:rPr>
              <a:t> mm in diameter</a:t>
            </a:r>
            <a:endParaRPr lang="en-US" sz="2000" i="1" dirty="0">
              <a:solidFill>
                <a:srgbClr val="00009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42100" y="5486400"/>
            <a:ext cx="23710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Stage II: </a:t>
            </a:r>
          </a:p>
          <a:p>
            <a:r>
              <a:rPr lang="en-US" sz="2000" b="1" i="1" dirty="0" smtClean="0">
                <a:solidFill>
                  <a:srgbClr val="FF0000"/>
                </a:solidFill>
              </a:rPr>
              <a:t>38</a:t>
            </a:r>
            <a:r>
              <a:rPr lang="en-US" sz="2000" i="1" dirty="0" smtClean="0">
                <a:solidFill>
                  <a:srgbClr val="000090"/>
                </a:solidFill>
              </a:rPr>
              <a:t> mm in diameter</a:t>
            </a:r>
            <a:endParaRPr lang="en-US" sz="2000" i="1" dirty="0">
              <a:solidFill>
                <a:srgbClr val="00009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53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46</a:t>
            </a:fld>
            <a:endParaRPr lang="en-US"/>
          </a:p>
        </p:txBody>
      </p:sp>
      <p:pic>
        <p:nvPicPr>
          <p:cNvPr id="5" name="Picture 5" descr="Installation of poles magnet." title="9 th stage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2" t="11689" r="36652" b="15383"/>
          <a:stretch/>
        </p:blipFill>
        <p:spPr bwMode="auto">
          <a:xfrm>
            <a:off x="5880100" y="3815528"/>
            <a:ext cx="2933700" cy="255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Installation of power skeleton." title="2 nd stage."/>
          <p:cNvPicPr>
            <a:picLocks noChangeAspect="1" noChangeArrowheads="1"/>
          </p:cNvPicPr>
          <p:nvPr/>
        </p:nvPicPr>
        <p:blipFill>
          <a:blip r:embed="rId3" cstate="print"/>
          <a:srcRect l="27562" t="9100" r="22826" b="12501"/>
          <a:stretch>
            <a:fillRect/>
          </a:stretch>
        </p:blipFill>
        <p:spPr bwMode="auto">
          <a:xfrm>
            <a:off x="91847" y="1988139"/>
            <a:ext cx="4597400" cy="4086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852994" y="788481"/>
            <a:ext cx="38825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support structure of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carbon fiber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 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0256" y="240268"/>
            <a:ext cx="1774795" cy="461665"/>
          </a:xfrm>
          <a:prstGeom prst="rect">
            <a:avLst/>
          </a:prstGeom>
          <a:solidFill>
            <a:srgbClr val="C7FC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Integration</a:t>
            </a:r>
            <a:endParaRPr lang="en-US" sz="24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9" name="Picture 3" descr="Installation of TOF modules." title="6 th stage.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0" t="11522" r="32013" b="14840"/>
          <a:stretch/>
        </p:blipFill>
        <p:spPr bwMode="auto">
          <a:xfrm>
            <a:off x="6025752" y="1579146"/>
            <a:ext cx="2913184" cy="220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95387" y="1883838"/>
            <a:ext cx="1972338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p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ower skeleton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2" name="Picture 6" descr="NICA-Logo_4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0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679966" y="1930005"/>
            <a:ext cx="1544411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2000" b="1" i="1" dirty="0" err="1" smtClean="0">
                <a:solidFill>
                  <a:srgbClr val="000090"/>
                </a:solidFill>
                <a:latin typeface="Arial"/>
                <a:cs typeface="Arial"/>
              </a:rPr>
              <a:t>ECal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barrel</a:t>
            </a:r>
          </a:p>
          <a:p>
            <a:pPr algn="r"/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~ </a:t>
            </a:r>
            <a:r>
              <a:rPr lang="en-US" sz="2000" b="1" i="1" dirty="0" smtClean="0">
                <a:solidFill>
                  <a:srgbClr val="000090"/>
                </a:solidFill>
                <a:latin typeface="Arial"/>
                <a:cs typeface="Arial"/>
              </a:rPr>
              <a:t>100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t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8619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Picture 326"/>
          <p:cNvPicPr/>
          <p:nvPr/>
        </p:nvPicPr>
        <p:blipFill>
          <a:blip r:embed="rId2"/>
          <a:stretch/>
        </p:blipFill>
        <p:spPr>
          <a:xfrm>
            <a:off x="-183600" y="-37080"/>
            <a:ext cx="9370800" cy="6906960"/>
          </a:xfrm>
          <a:prstGeom prst="rect">
            <a:avLst/>
          </a:prstGeom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644900" y="285234"/>
            <a:ext cx="381386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MPD feasibility study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662040" y="291600"/>
            <a:ext cx="7806960" cy="7352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endParaRPr lang="pl-PL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pl-PL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pl-PL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pl-PL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pl-PL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pl-PL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pl-PL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pl-PL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pl-PL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2200" b="0" i="1" strike="noStrike" spc="-1" dirty="0" err="1">
                <a:solidFill>
                  <a:srgbClr val="FFFF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UrQMD</a:t>
            </a:r>
            <a:r>
              <a:rPr lang="en-US" sz="2200" b="0" i="1" strike="noStrike" spc="-1" dirty="0">
                <a:solidFill>
                  <a:srgbClr val="FFFF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200" b="0" i="1" strike="noStrike" spc="-1" dirty="0" err="1">
                <a:solidFill>
                  <a:srgbClr val="FFFF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Au+Au</a:t>
            </a:r>
            <a:r>
              <a:rPr lang="en-US" sz="2200" b="0" i="1" strike="noStrike" spc="-1" dirty="0">
                <a:solidFill>
                  <a:srgbClr val="FFF8D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000" b="0" i="1" strike="noStrike" spc="-1" dirty="0">
                <a:solidFill>
                  <a:srgbClr val="FFF8DC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</a:rPr>
              <a:t>√</a:t>
            </a:r>
            <a:r>
              <a:rPr lang="en-US" sz="2200" b="0" i="1" strike="noStrike" spc="-1" dirty="0">
                <a:solidFill>
                  <a:srgbClr val="FFFF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s=11 </a:t>
            </a:r>
            <a:r>
              <a:rPr lang="en-US" sz="2200" b="0" i="1" strike="noStrike" spc="-1" dirty="0" err="1">
                <a:solidFill>
                  <a:srgbClr val="FFFF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AGeV</a:t>
            </a:r>
            <a:r>
              <a:rPr lang="en-US" sz="2200" b="0" i="1" strike="noStrike" spc="-1" dirty="0">
                <a:solidFill>
                  <a:srgbClr val="FFFF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event</a:t>
            </a:r>
            <a:endParaRPr lang="pl-PL" sz="2200" b="0" i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2200" b="0" i="1" strike="noStrike" spc="-1" dirty="0">
                <a:solidFill>
                  <a:srgbClr val="FFFF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Simulated within </a:t>
            </a:r>
            <a:r>
              <a:rPr lang="en-US" sz="2200" b="0" i="1" strike="noStrike" spc="-1" dirty="0" err="1">
                <a:solidFill>
                  <a:srgbClr val="FFFF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MpdROOT</a:t>
            </a:r>
            <a:endParaRPr lang="pl-PL" sz="2200" b="0" i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329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TextShape 1"/>
          <p:cNvSpPr txBox="1"/>
          <p:nvPr/>
        </p:nvSpPr>
        <p:spPr>
          <a:xfrm>
            <a:off x="61920" y="1206000"/>
            <a:ext cx="2990160" cy="3030480"/>
          </a:xfrm>
          <a:prstGeom prst="rect">
            <a:avLst/>
          </a:prstGeom>
          <a:noFill/>
          <a:ln>
            <a:solidFill>
              <a:srgbClr val="B22222"/>
            </a:solidFill>
          </a:ln>
        </p:spPr>
        <p:txBody>
          <a:bodyPr lIns="128160" tIns="128160" rIns="128160" bIns="128160"/>
          <a:lstStyle/>
          <a:p>
            <a:pPr algn="ctr"/>
            <a:r>
              <a:rPr lang="en-US" sz="1800" b="1" strike="noStrike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PWG1 </a:t>
            </a:r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Global observables</a:t>
            </a:r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Total event multiplicity 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Total event energy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Centrality determination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Total cross-section measurement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Vertex determination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Event plane measurement at all rapidities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Spectator measurement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3" name="TextShape 2"/>
          <p:cNvSpPr txBox="1"/>
          <p:nvPr/>
        </p:nvSpPr>
        <p:spPr>
          <a:xfrm>
            <a:off x="3077280" y="1206000"/>
            <a:ext cx="2990160" cy="3033720"/>
          </a:xfrm>
          <a:prstGeom prst="rect">
            <a:avLst/>
          </a:prstGeom>
          <a:noFill/>
          <a:ln>
            <a:solidFill>
              <a:srgbClr val="B22222"/>
            </a:solidFill>
          </a:ln>
        </p:spPr>
        <p:txBody>
          <a:bodyPr lIns="128160" tIns="128160" rIns="128160" bIns="128160"/>
          <a:lstStyle/>
          <a:p>
            <a:pPr algn="ctr"/>
            <a:r>
              <a:rPr lang="en-US" sz="1800" b="1" strike="noStrike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PWG2 </a:t>
            </a:r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Spectra of light flavor and hypernuclei</a:t>
            </a:r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Light flavor spectra 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Hyperons and hypernuclei 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Total particle yields and yield ratios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Kinematic and chemical properties of the event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Mapping QCD Phase diagram 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4" name="TextShape 3"/>
          <p:cNvSpPr txBox="1"/>
          <p:nvPr/>
        </p:nvSpPr>
        <p:spPr>
          <a:xfrm>
            <a:off x="6101280" y="1206360"/>
            <a:ext cx="2990160" cy="3033720"/>
          </a:xfrm>
          <a:prstGeom prst="rect">
            <a:avLst/>
          </a:prstGeom>
          <a:noFill/>
          <a:ln>
            <a:solidFill>
              <a:srgbClr val="B22222"/>
            </a:solidFill>
          </a:ln>
        </p:spPr>
        <p:txBody>
          <a:bodyPr lIns="128160" tIns="128160" rIns="128160" bIns="128160"/>
          <a:lstStyle/>
          <a:p>
            <a:pPr algn="ctr"/>
            <a:r>
              <a:rPr lang="en-US" sz="1800" b="1" strike="noStrike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PWG3 </a:t>
            </a:r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Correlations and Fluctuations</a:t>
            </a:r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Collective flow for hadrons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Vorticity, </a:t>
            </a: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  <a:ea typeface="Tahoma"/>
              </a:rPr>
              <a:t>Λ</a:t>
            </a: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 polarization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E-by-E fluctuation of multiplicity, momentum and conserved quantities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Femtoscopy 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Forward-Backward corr.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Jet-like correlations 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5" name="TextShape 4"/>
          <p:cNvSpPr txBox="1"/>
          <p:nvPr/>
        </p:nvSpPr>
        <p:spPr>
          <a:xfrm>
            <a:off x="51120" y="4283280"/>
            <a:ext cx="4500360" cy="2041560"/>
          </a:xfrm>
          <a:prstGeom prst="rect">
            <a:avLst/>
          </a:prstGeom>
          <a:noFill/>
          <a:ln>
            <a:solidFill>
              <a:srgbClr val="B22222"/>
            </a:solidFill>
          </a:ln>
        </p:spPr>
        <p:txBody>
          <a:bodyPr lIns="128160" tIns="128160" rIns="128160" bIns="128160"/>
          <a:lstStyle/>
          <a:p>
            <a:pPr algn="ctr"/>
            <a:r>
              <a:rPr lang="en-US" sz="1800" b="1" strike="noStrike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PWG4 </a:t>
            </a:r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Electromagnetic probes</a:t>
            </a:r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Electromagnetic calorimeter measurements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Photons in ECAL and central barrel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Low mass dilepton spectra and search for in-medium modification of resonances and intermediate mass region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6" name="TextShape 5"/>
          <p:cNvSpPr txBox="1"/>
          <p:nvPr/>
        </p:nvSpPr>
        <p:spPr>
          <a:xfrm>
            <a:off x="4600440" y="4283640"/>
            <a:ext cx="4500360" cy="2041560"/>
          </a:xfrm>
          <a:prstGeom prst="rect">
            <a:avLst/>
          </a:prstGeom>
          <a:noFill/>
          <a:ln>
            <a:solidFill>
              <a:srgbClr val="B22222"/>
            </a:solidFill>
          </a:ln>
        </p:spPr>
        <p:txBody>
          <a:bodyPr lIns="128160" tIns="128160" rIns="128160" bIns="128160"/>
          <a:lstStyle/>
          <a:p>
            <a:pPr algn="ctr"/>
            <a:r>
              <a:rPr lang="en-US" sz="1800" b="1" strike="noStrike" spc="-1">
                <a:solidFill>
                  <a:srgbClr val="8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PWG5 </a:t>
            </a:r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Heavy flavor</a:t>
            </a:r>
            <a:endParaRPr lang="pl-PL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Study of open charm production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Charmonium with ECAL and central barrel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Charmed meson through secondary vertices in ITS and HF electrons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rPr>
              <a:t>Explore production at charm threshold</a:t>
            </a:r>
            <a:endParaRPr lang="pl-PL" sz="1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7" name="CustomShape 6"/>
          <p:cNvSpPr/>
          <p:nvPr/>
        </p:nvSpPr>
        <p:spPr>
          <a:xfrm>
            <a:off x="2124000" y="462240"/>
            <a:ext cx="5366880" cy="455760"/>
          </a:xfrm>
          <a:prstGeom prst="rect">
            <a:avLst/>
          </a:prstGeom>
          <a:solidFill>
            <a:srgbClr val="AEFFFB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l-PL" sz="2800" b="1" strike="noStrike" spc="-1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MPD Physiscs Working Groups</a:t>
            </a:r>
            <a:endParaRPr lang="pl-PL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325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325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325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3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339696" y="41433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4" name="Текст 14"/>
          <p:cNvSpPr txBox="1">
            <a:spLocks/>
          </p:cNvSpPr>
          <p:nvPr/>
        </p:nvSpPr>
        <p:spPr>
          <a:xfrm>
            <a:off x="3446851" y="3143248"/>
            <a:ext cx="5304272" cy="4000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ts val="600"/>
              </a:spcBef>
              <a:buClr>
                <a:schemeClr val="accent4">
                  <a:lumMod val="50000"/>
                </a:schemeClr>
              </a:buClr>
              <a:buSzPct val="100000"/>
              <a:defRPr/>
            </a:pPr>
            <a:endParaRPr lang="en-US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4">
                  <a:lumMod val="50000"/>
                </a:schemeClr>
              </a:buClr>
              <a:buSzPct val="100000"/>
              <a:defRPr/>
            </a:pPr>
            <a:endParaRPr lang="en-US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4">
                  <a:lumMod val="50000"/>
                </a:schemeClr>
              </a:buClr>
              <a:buSzPct val="100000"/>
              <a:defRPr/>
            </a:pPr>
            <a:endParaRPr lang="en-US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5345" y="681189"/>
            <a:ext cx="5289155" cy="1380891"/>
          </a:xfrm>
          <a:prstGeom prst="rect">
            <a:avLst/>
          </a:prstGeom>
          <a:solidFill>
            <a:srgbClr val="ECEDFF"/>
          </a:solidFill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b="1" i="1" dirty="0" smtClean="0">
                <a:solidFill>
                  <a:srgbClr val="000090"/>
                </a:solidFill>
                <a:latin typeface="Arial"/>
                <a:cs typeface="Arial"/>
              </a:rPr>
              <a:t>8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M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minbias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Au+Au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@ 11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GeV (PHSD model)</a:t>
            </a:r>
            <a:endParaRPr lang="en-US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TPC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&amp;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TOF,   </a:t>
            </a:r>
            <a:r>
              <a:rPr lang="en-US" sz="2000" i="1" dirty="0" smtClean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l-GR" sz="2000" i="1" dirty="0"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η|</a:t>
            </a:r>
            <a:r>
              <a:rPr lang="el-GR" i="1" dirty="0">
                <a:solidFill>
                  <a:srgbClr val="000090"/>
                </a:solidFill>
                <a:latin typeface="Arial"/>
                <a:cs typeface="Arial"/>
              </a:rPr>
              <a:t>&lt; </a:t>
            </a:r>
            <a:r>
              <a:rPr lang="el-GR" i="1" dirty="0" smtClean="0">
                <a:solidFill>
                  <a:srgbClr val="000090"/>
                </a:solidFill>
                <a:latin typeface="Arial"/>
                <a:cs typeface="Arial"/>
              </a:rPr>
              <a:t>1.3</a:t>
            </a:r>
            <a:endParaRPr lang="en-US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track reconstruction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and PID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(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dE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/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dx+TOF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)</a:t>
            </a:r>
            <a:endParaRPr lang="en-US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s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econdary vertex finding technique</a:t>
            </a:r>
            <a:endParaRPr lang="en-US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1" name="Рисунок 6" descr="L0_vertex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2228" y="567916"/>
            <a:ext cx="3021018" cy="208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35345" y="139704"/>
            <a:ext cx="299900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of hyperons</a:t>
            </a:r>
            <a:endParaRPr lang="ru-RU" sz="25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Текст 2"/>
          <p:cNvSpPr txBox="1">
            <a:spLocks/>
          </p:cNvSpPr>
          <p:nvPr/>
        </p:nvSpPr>
        <p:spPr>
          <a:xfrm>
            <a:off x="5372100" y="2476724"/>
            <a:ext cx="3747322" cy="1215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kumimoji="0" lang="en-US" b="1" i="1" u="none" strike="noStrike" kern="1200" cap="none" spc="0" normalizeH="0" noProof="0" dirty="0" smtClean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PV</a:t>
            </a:r>
            <a:r>
              <a:rPr kumimoji="0" lang="en-US" b="0" i="1" u="none" strike="noStrike" kern="1200" cap="none" spc="0" normalizeH="0" noProof="0" dirty="0" smtClean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 - primary vertex; </a:t>
            </a:r>
            <a:r>
              <a:rPr lang="en-US" i="1" dirty="0">
                <a:solidFill>
                  <a:srgbClr val="002F8E"/>
                </a:solidFill>
                <a:latin typeface="Arial"/>
                <a:cs typeface="Arial"/>
              </a:rPr>
              <a:t> </a:t>
            </a:r>
            <a:endParaRPr lang="en-US" i="1" dirty="0" smtClean="0">
              <a:solidFill>
                <a:srgbClr val="002F8E"/>
              </a:solidFill>
              <a:latin typeface="Arial"/>
              <a:cs typeface="Arial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kumimoji="0" lang="en-US" b="1" i="1" u="none" strike="noStrike" kern="1200" cap="none" spc="0" normalizeH="0" noProof="0" dirty="0" smtClean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V0  - </a:t>
            </a:r>
            <a:r>
              <a:rPr kumimoji="0" lang="en-US" b="0" i="1" u="none" strike="noStrike" kern="1200" cap="none" spc="0" normalizeH="0" noProof="0" dirty="0" smtClean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vertex of decay; 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en-US" b="1" i="1" dirty="0" smtClean="0">
                <a:solidFill>
                  <a:srgbClr val="002F8E"/>
                </a:solidFill>
                <a:latin typeface="Arial"/>
                <a:cs typeface="Arial"/>
              </a:rPr>
              <a:t>d</a:t>
            </a:r>
            <a:r>
              <a:rPr kumimoji="0" lang="en-US" b="1" i="1" u="none" strike="noStrike" kern="1200" cap="none" spc="0" normalizeH="0" noProof="0" dirty="0" err="1" smtClean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ca</a:t>
            </a:r>
            <a:r>
              <a:rPr kumimoji="0" lang="en-US" b="1" i="1" u="none" strike="noStrike" kern="1200" cap="none" spc="0" normalizeH="0" noProof="0" dirty="0" smtClean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lang="en-US" b="1" i="1" noProof="0" dirty="0">
                <a:solidFill>
                  <a:srgbClr val="002F8E"/>
                </a:solidFill>
                <a:latin typeface="Arial"/>
                <a:cs typeface="Arial"/>
              </a:rPr>
              <a:t> </a:t>
            </a:r>
            <a:r>
              <a:rPr kumimoji="0" lang="en-US" b="0" i="1" u="none" strike="noStrike" kern="1200" cap="none" spc="0" normalizeH="0" noProof="0" dirty="0" smtClean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distance of closest approach;</a:t>
            </a:r>
            <a:r>
              <a:rPr lang="en-US" i="1" dirty="0">
                <a:solidFill>
                  <a:srgbClr val="002F8E"/>
                </a:solidFill>
                <a:latin typeface="Arial"/>
                <a:cs typeface="Arial"/>
              </a:rPr>
              <a:t> </a:t>
            </a:r>
            <a:endParaRPr lang="en-US" i="1" dirty="0" smtClean="0">
              <a:solidFill>
                <a:srgbClr val="002F8E"/>
              </a:solidFill>
              <a:latin typeface="Arial"/>
              <a:cs typeface="Arial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kumimoji="0" lang="en-US" b="1" i="1" u="none" strike="noStrike" kern="1200" cap="none" spc="0" normalizeH="0" noProof="0" dirty="0" smtClean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path </a:t>
            </a:r>
            <a:r>
              <a:rPr kumimoji="0" lang="en-US" b="0" i="1" u="none" strike="noStrike" kern="1200" cap="none" spc="0" normalizeH="0" noProof="0" dirty="0" smtClean="0">
                <a:ln>
                  <a:noFill/>
                </a:ln>
                <a:solidFill>
                  <a:srgbClr val="002F8E"/>
                </a:solidFill>
                <a:effectLst/>
                <a:uLnTx/>
                <a:uFillTx/>
                <a:latin typeface="Arial"/>
                <a:cs typeface="Arial"/>
              </a:rPr>
              <a:t>– decay length</a:t>
            </a:r>
          </a:p>
        </p:txBody>
      </p:sp>
      <p:pic>
        <p:nvPicPr>
          <p:cNvPr id="27" name="Рисунок 26" descr="aL0_2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700" y="3644901"/>
            <a:ext cx="2964050" cy="2949974"/>
          </a:xfrm>
          <a:prstGeom prst="rect">
            <a:avLst/>
          </a:prstGeom>
        </p:spPr>
      </p:pic>
      <p:pic>
        <p:nvPicPr>
          <p:cNvPr id="28" name="Рисунок 27" descr="Xi_2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7672" y="3692116"/>
            <a:ext cx="2839635" cy="28771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82066" y="183926"/>
            <a:ext cx="5051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V. </a:t>
            </a:r>
            <a:r>
              <a:rPr lang="en-US" sz="2000" i="1" dirty="0" err="1" smtClean="0">
                <a:solidFill>
                  <a:srgbClr val="000090"/>
                </a:solidFill>
                <a:latin typeface="Arial"/>
                <a:cs typeface="Arial"/>
              </a:rPr>
              <a:t>Vasendina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, A. </a:t>
            </a:r>
            <a:r>
              <a:rPr lang="en-US" sz="2000" i="1" dirty="0" err="1" smtClean="0">
                <a:solidFill>
                  <a:srgbClr val="000090"/>
                </a:solidFill>
                <a:latin typeface="Arial"/>
                <a:cs typeface="Arial"/>
              </a:rPr>
              <a:t>Zinchenko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, V. </a:t>
            </a:r>
            <a:r>
              <a:rPr lang="en-US" sz="2000" i="1" dirty="0" err="1" smtClean="0">
                <a:solidFill>
                  <a:srgbClr val="000090"/>
                </a:solidFill>
                <a:latin typeface="Arial"/>
                <a:cs typeface="Arial"/>
              </a:rPr>
              <a:t>Kolesnikov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5" name="Рисунок 14" descr="Om_8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40023" y="3742916"/>
            <a:ext cx="2869172" cy="2826559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775810"/>
              </p:ext>
            </p:extLst>
          </p:nvPr>
        </p:nvGraphicFramePr>
        <p:xfrm>
          <a:off x="292100" y="2696208"/>
          <a:ext cx="4971624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717"/>
                <a:gridCol w="891241"/>
                <a:gridCol w="868581"/>
                <a:gridCol w="709883"/>
                <a:gridCol w="794601"/>
                <a:gridCol w="7946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Symbol"/>
                        </a:rPr>
                        <a:t>L</a:t>
                      </a:r>
                      <a:endParaRPr lang="en-US" sz="2000" dirty="0">
                        <a:latin typeface="Symbo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Symbol"/>
                        </a:rPr>
                        <a:t>L</a:t>
                      </a:r>
                      <a:endParaRPr lang="en-US" sz="2000" dirty="0">
                        <a:latin typeface="Symbo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Symbol"/>
                        </a:rPr>
                        <a:t>X</a:t>
                      </a:r>
                      <a:r>
                        <a:rPr lang="en-US" sz="2000" baseline="30000" dirty="0" smtClean="0">
                          <a:latin typeface="Symbol"/>
                        </a:rPr>
                        <a:t>-</a:t>
                      </a:r>
                      <a:endParaRPr lang="en-US" sz="2000" baseline="30000" dirty="0">
                        <a:latin typeface="Symbo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Symbol"/>
                        </a:rPr>
                        <a:t>X</a:t>
                      </a:r>
                      <a:r>
                        <a:rPr lang="en-US" sz="2000" baseline="30000" dirty="0" smtClean="0">
                          <a:latin typeface="Symbol"/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Symbol"/>
                        </a:rPr>
                        <a:t>W</a:t>
                      </a:r>
                      <a:r>
                        <a:rPr lang="en-US" sz="2000" baseline="30000" dirty="0" smtClean="0">
                          <a:latin typeface="Symbol"/>
                        </a:rPr>
                        <a:t>-</a:t>
                      </a:r>
                      <a:endParaRPr lang="en-US" sz="2000" baseline="30000" dirty="0">
                        <a:latin typeface="Symbo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Symbol"/>
                        </a:rPr>
                        <a:t>W</a:t>
                      </a:r>
                      <a:r>
                        <a:rPr lang="en-US" sz="2000" baseline="30000" dirty="0" smtClean="0">
                          <a:latin typeface="Symbol"/>
                        </a:rPr>
                        <a:t>+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0090"/>
                          </a:solidFill>
                        </a:rPr>
                        <a:t>6 10</a:t>
                      </a:r>
                      <a:r>
                        <a:rPr lang="en-US" sz="2000" baseline="30000" dirty="0" smtClean="0">
                          <a:solidFill>
                            <a:srgbClr val="000090"/>
                          </a:solidFill>
                        </a:rPr>
                        <a:t>9</a:t>
                      </a:r>
                      <a:endParaRPr lang="en-US" sz="2000" baseline="30000" dirty="0">
                        <a:solidFill>
                          <a:srgbClr val="00009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90"/>
                          </a:solidFill>
                        </a:rPr>
                        <a:t>7.3 10</a:t>
                      </a:r>
                      <a:r>
                        <a:rPr lang="en-US" sz="1800" baseline="30000" dirty="0" smtClean="0">
                          <a:solidFill>
                            <a:srgbClr val="00009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90"/>
                          </a:solidFill>
                        </a:rPr>
                        <a:t>3 10</a:t>
                      </a:r>
                      <a:r>
                        <a:rPr lang="en-US" sz="1800" baseline="30000" dirty="0" smtClean="0">
                          <a:solidFill>
                            <a:srgbClr val="00009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90"/>
                          </a:solidFill>
                        </a:rPr>
                        <a:t>1 10</a:t>
                      </a:r>
                      <a:r>
                        <a:rPr lang="en-US" sz="1800" baseline="30000" dirty="0" smtClean="0">
                          <a:solidFill>
                            <a:srgbClr val="00009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90"/>
                          </a:solidFill>
                        </a:rPr>
                        <a:t>1 10</a:t>
                      </a:r>
                      <a:r>
                        <a:rPr lang="en-US" sz="1800" baseline="30000" dirty="0" smtClean="0">
                          <a:solidFill>
                            <a:srgbClr val="00009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90"/>
                          </a:solidFill>
                        </a:rPr>
                        <a:t>3 10</a:t>
                      </a:r>
                      <a:r>
                        <a:rPr lang="en-US" sz="1800" baseline="30000" dirty="0" smtClean="0">
                          <a:solidFill>
                            <a:srgbClr val="000090"/>
                          </a:solidFill>
                        </a:rPr>
                        <a:t>5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1053605" y="2226021"/>
            <a:ext cx="389353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Yields for 10 weeks of running</a:t>
            </a:r>
            <a:endParaRPr lang="ru-RU" sz="20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6881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341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dirty="0" smtClean="0"/>
              <a:t>June 15, 2019</a:t>
            </a: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341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dirty="0" err="1" smtClean="0"/>
              <a:t>V.Kekelidze</a:t>
            </a:r>
            <a:r>
              <a:rPr lang="en-US" dirty="0" smtClean="0"/>
              <a:t>, SQM-2019</a:t>
            </a:r>
            <a:endParaRPr lang="ru-RU" dirty="0"/>
          </a:p>
        </p:txBody>
      </p:sp>
      <p:pic>
        <p:nvPicPr>
          <p:cNvPr id="6" name="Picture 5" descr="01-neutron-star-merger.ngsversion.1508164223916.adapt.1900.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698501"/>
            <a:ext cx="4623191" cy="2598719"/>
          </a:xfrm>
          <a:prstGeom prst="rect">
            <a:avLst/>
          </a:prstGeom>
        </p:spPr>
      </p:pic>
      <p:pic>
        <p:nvPicPr>
          <p:cNvPr id="7" name="Picture 6" descr="Screen Shot 2017-10-16 at 8.15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933944"/>
            <a:ext cx="4267200" cy="268275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1600" y="793234"/>
            <a:ext cx="2832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Neutron </a:t>
            </a:r>
            <a:r>
              <a:rPr lang="en-US" sz="2000" b="1" dirty="0" smtClean="0">
                <a:solidFill>
                  <a:srgbClr val="FFFF00"/>
                </a:solidFill>
              </a:rPr>
              <a:t>Star Merger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2400" y="6070540"/>
            <a:ext cx="24764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Heavy </a:t>
            </a:r>
            <a:r>
              <a:rPr lang="en-US" sz="2000" b="1" dirty="0">
                <a:solidFill>
                  <a:srgbClr val="FFFF00"/>
                </a:solidFill>
              </a:rPr>
              <a:t>I</a:t>
            </a:r>
            <a:r>
              <a:rPr lang="en-US" sz="2000" b="1" dirty="0" smtClean="0">
                <a:solidFill>
                  <a:srgbClr val="FFFF00"/>
                </a:solidFill>
              </a:rPr>
              <a:t>on Collision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601" y="127000"/>
            <a:ext cx="7213599" cy="461665"/>
          </a:xfrm>
          <a:prstGeom prst="rect">
            <a:avLst/>
          </a:prstGeom>
          <a:solidFill>
            <a:srgbClr val="A0FFF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90"/>
                </a:solidFill>
              </a:rPr>
              <a:t>Similarity of Stellar </a:t>
            </a:r>
            <a:r>
              <a:rPr lang="en-US" sz="2400" b="1" dirty="0">
                <a:solidFill>
                  <a:srgbClr val="000090"/>
                </a:solidFill>
              </a:rPr>
              <a:t>O</a:t>
            </a:r>
            <a:r>
              <a:rPr lang="en-US" sz="2400" b="1" dirty="0" smtClean="0">
                <a:solidFill>
                  <a:srgbClr val="000090"/>
                </a:solidFill>
              </a:rPr>
              <a:t>bjects &amp; Heavy Ion Collisions</a:t>
            </a:r>
            <a:endParaRPr lang="en-US" sz="2400" b="1" dirty="0">
              <a:solidFill>
                <a:srgbClr val="00009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/>
          <a:stretch/>
        </p:blipFill>
        <p:spPr>
          <a:xfrm>
            <a:off x="38260" y="3942980"/>
            <a:ext cx="3479640" cy="2657360"/>
          </a:xfrm>
          <a:prstGeom prst="rect">
            <a:avLst/>
          </a:prstGeom>
          <a:ln>
            <a:noFill/>
          </a:ln>
        </p:spPr>
      </p:pic>
      <p:sp>
        <p:nvSpPr>
          <p:cNvPr id="12" name="CustomShape 3"/>
          <p:cNvSpPr/>
          <p:nvPr/>
        </p:nvSpPr>
        <p:spPr>
          <a:xfrm>
            <a:off x="50800" y="3372567"/>
            <a:ext cx="4775200" cy="608513"/>
          </a:xfrm>
          <a:prstGeom prst="rect">
            <a:avLst/>
          </a:prstGeom>
          <a:solidFill>
            <a:srgbClr val="ECED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40680" bIns="0"/>
          <a:lstStyle/>
          <a:p>
            <a:pPr marL="39600" algn="r">
              <a:lnSpc>
                <a:spcPct val="100000"/>
              </a:lnSpc>
            </a:pPr>
            <a:r>
              <a:rPr lang="en-US" sz="2000" b="0" i="1" strike="noStrike" spc="-1" dirty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appearance of strangeness changes </a:t>
            </a:r>
            <a:r>
              <a:rPr lang="en-US" sz="2000" b="0" i="1" strike="noStrike" spc="-1" dirty="0" smtClean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EOS,</a:t>
            </a:r>
            <a:endParaRPr lang="pl-PL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9600" algn="r">
              <a:lnSpc>
                <a:spcPct val="100000"/>
              </a:lnSpc>
            </a:pPr>
            <a:r>
              <a:rPr lang="en-US" sz="2000" b="0" i="1" strike="noStrike" spc="-1" dirty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depends</a:t>
            </a:r>
            <a:r>
              <a:rPr lang="pl-PL" sz="2000" b="0" i="1" strike="noStrike" spc="-1" dirty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 </a:t>
            </a:r>
            <a:r>
              <a:rPr lang="pl-PL" sz="2000" b="0" i="1" strike="noStrike" spc="-1" dirty="0" smtClean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on </a:t>
            </a:r>
            <a:r>
              <a:rPr lang="en-US" sz="2000" b="0" i="1" strike="noStrike" spc="-1" dirty="0" smtClean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strangeness</a:t>
            </a:r>
            <a:r>
              <a:rPr lang="en-US" sz="2000" b="0" i="1" strike="noStrike" spc="-1" dirty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-nucleon</a:t>
            </a:r>
            <a:r>
              <a:rPr lang="pl-PL" sz="2000" b="0" i="1" strike="noStrike" spc="-1" dirty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 </a:t>
            </a:r>
            <a:r>
              <a:rPr lang="en-US" sz="2000" b="0" i="1" strike="noStrike" spc="-1" dirty="0" smtClean="0">
                <a:solidFill>
                  <a:srgbClr val="333399"/>
                </a:solidFill>
                <a:uFill>
                  <a:solidFill>
                    <a:srgbClr val="FFFFFF"/>
                  </a:solidFill>
                </a:uFill>
                <a:latin typeface="Calibri"/>
                <a:ea typeface="ＭＳ Ｐゴシック"/>
              </a:rPr>
              <a:t>interaction</a:t>
            </a:r>
            <a:endParaRPr lang="pl-PL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CustomShape 5"/>
          <p:cNvSpPr/>
          <p:nvPr/>
        </p:nvSpPr>
        <p:spPr>
          <a:xfrm>
            <a:off x="3124200" y="5761390"/>
            <a:ext cx="1691379" cy="576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pl-PL" b="0" i="1" strike="noStrike" spc="-1" dirty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  <a:cs typeface="Arial"/>
              </a:rPr>
              <a:t>H. </a:t>
            </a:r>
            <a:r>
              <a:rPr lang="pl-PL" b="0" i="1" strike="noStrike" spc="-1" dirty="0" err="1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  <a:cs typeface="Arial"/>
              </a:rPr>
              <a:t>Tamura</a:t>
            </a:r>
            <a:r>
              <a:rPr lang="pl-PL" b="0" i="1" strike="noStrike" spc="-1" dirty="0" smtClean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  <a:cs typeface="Arial"/>
              </a:rPr>
              <a:t>,</a:t>
            </a:r>
          </a:p>
          <a:p>
            <a:pPr algn="r">
              <a:lnSpc>
                <a:spcPct val="100000"/>
              </a:lnSpc>
            </a:pPr>
            <a:r>
              <a:rPr lang="pl-PL" b="0" i="1" strike="noStrike" spc="-1" dirty="0" smtClean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  <a:cs typeface="Arial"/>
              </a:rPr>
              <a:t>Hadron </a:t>
            </a:r>
            <a:r>
              <a:rPr lang="pl-PL" b="0" i="1" strike="noStrike" spc="-1" dirty="0">
                <a:solidFill>
                  <a:srgbClr val="000090"/>
                </a:solidFill>
                <a:uFill>
                  <a:solidFill>
                    <a:srgbClr val="FFFFFF"/>
                  </a:solidFill>
                </a:uFill>
                <a:latin typeface="Arial"/>
                <a:ea typeface="ＭＳ Ｐゴシック"/>
                <a:cs typeface="Arial"/>
              </a:rPr>
              <a:t>2017</a:t>
            </a:r>
            <a:endParaRPr lang="pl-PL" b="0" i="1" strike="noStrike" spc="-1" dirty="0">
              <a:solidFill>
                <a:srgbClr val="000090"/>
              </a:solidFill>
              <a:uFill>
                <a:solidFill>
                  <a:srgbClr val="FFFFFF"/>
                </a:solidFill>
              </a:uFill>
              <a:latin typeface="Arial"/>
              <a:cs typeface="Arial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706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5</a:t>
            </a:fld>
            <a:endParaRPr lang="en-US" dirty="0"/>
          </a:p>
        </p:txBody>
      </p:sp>
      <p:pic>
        <p:nvPicPr>
          <p:cNvPr id="4" name="Picture 3" descr="Screen Shot 2019-06-14 at 14.03.4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876300"/>
            <a:ext cx="3975099" cy="300594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57800" y="539234"/>
            <a:ext cx="3806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1</a:t>
            </a:r>
            <a:r>
              <a:rPr lang="en-US" i="1" baseline="30000" dirty="0" smtClean="0">
                <a:solidFill>
                  <a:srgbClr val="000090"/>
                </a:solidFill>
                <a:latin typeface="Arial"/>
                <a:cs typeface="Arial"/>
              </a:rPr>
              <a:t>st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OPT: 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grav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waves from mergers</a:t>
            </a:r>
            <a:endParaRPr lang="en-US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88100" y="3532744"/>
            <a:ext cx="11811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i="1" dirty="0">
                <a:latin typeface="Arial"/>
                <a:cs typeface="Arial"/>
              </a:rPr>
              <a:t>f</a:t>
            </a:r>
            <a:r>
              <a:rPr lang="de-DE" dirty="0" smtClean="0">
                <a:latin typeface="Arial"/>
                <a:cs typeface="Arial"/>
              </a:rPr>
              <a:t> [kHz]</a:t>
            </a:r>
            <a:endParaRPr lang="de-DE" dirty="0">
              <a:effectLst/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13600" y="3591296"/>
            <a:ext cx="1828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dirty="0" err="1" smtClean="0"/>
              <a:t>Bauswein</a:t>
            </a:r>
            <a:r>
              <a:rPr lang="de-DE" dirty="0" smtClean="0"/>
              <a:t> et. al., </a:t>
            </a:r>
          </a:p>
          <a:p>
            <a:pPr algn="r"/>
            <a:r>
              <a:rPr lang="de-DE" dirty="0" smtClean="0"/>
              <a:t>arXiv:1809.01116 </a:t>
            </a:r>
            <a:endParaRPr lang="de-DE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20007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930" y="3656523"/>
            <a:ext cx="3274733" cy="3036377"/>
          </a:xfrm>
          <a:prstGeom prst="rect">
            <a:avLst/>
          </a:prstGeom>
        </p:spPr>
      </p:pic>
      <p:pic>
        <p:nvPicPr>
          <p:cNvPr id="3" name="Рисунок 2" descr="aXi_pt_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00700" y="602376"/>
            <a:ext cx="3524585" cy="32615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7" y="1580833"/>
            <a:ext cx="5428244" cy="22576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8" y="3988147"/>
            <a:ext cx="5486032" cy="25398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7798" y="97242"/>
            <a:ext cx="845807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b="1" dirty="0" smtClean="0">
                <a:ln w="6350">
                  <a:noFill/>
                </a:ln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sz="2400" b="1" baseline="30000" dirty="0" smtClean="0">
                <a:ln w="6350">
                  <a:noFill/>
                </a:ln>
                <a:solidFill>
                  <a:srgbClr val="00009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2400" b="1" dirty="0" smtClean="0">
                <a:ln w="6350">
                  <a:noFill/>
                </a:ln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reconstruction, phase space, invariant spectra </a:t>
            </a:r>
            <a:endParaRPr lang="ru-RU" sz="24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53300" y="4074390"/>
            <a:ext cx="13644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 ~ 200 MeV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5557" y="680469"/>
            <a:ext cx="4698722" cy="646331"/>
          </a:xfrm>
          <a:prstGeom prst="rect">
            <a:avLst/>
          </a:prstGeom>
          <a:solidFill>
            <a:srgbClr val="ECEDFF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econstruction of hyperons in </a:t>
            </a: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intervals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invariant </a:t>
            </a: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-spectra in centrality bins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457200" y="64325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4325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80200" y="64706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72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41447" y="38100"/>
            <a:ext cx="207351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esonances</a:t>
            </a:r>
            <a:endParaRPr lang="ru-RU" sz="24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66794" y="81436"/>
            <a:ext cx="63248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D. </a:t>
            </a:r>
            <a:r>
              <a:rPr lang="en-US" i="1" dirty="0" err="1" smtClean="0">
                <a:solidFill>
                  <a:srgbClr val="7030A0"/>
                </a:solidFill>
                <a:latin typeface="Arial"/>
                <a:cs typeface="Arial"/>
              </a:rPr>
              <a:t>Ivanishchev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D. </a:t>
            </a:r>
            <a:r>
              <a:rPr lang="en-US" i="1" dirty="0" err="1" smtClean="0">
                <a:solidFill>
                  <a:srgbClr val="7030A0"/>
                </a:solidFill>
                <a:latin typeface="Arial"/>
                <a:cs typeface="Arial"/>
              </a:rPr>
              <a:t>Kotov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, M.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Malaev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V.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Riabov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Yu. </a:t>
            </a:r>
            <a:r>
              <a:rPr lang="en-US" i="1" dirty="0" err="1" smtClean="0">
                <a:solidFill>
                  <a:srgbClr val="7030A0"/>
                </a:solidFill>
                <a:latin typeface="Arial"/>
                <a:cs typeface="Arial"/>
              </a:rPr>
              <a:t>Ryabov</a:t>
            </a:r>
            <a:endParaRPr lang="en-US" i="1" dirty="0">
              <a:solidFill>
                <a:srgbClr val="7030A0"/>
              </a:solidFill>
              <a:latin typeface="Arial"/>
              <a:cs typeface="Arial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35" y="3994408"/>
            <a:ext cx="2867229" cy="484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(892)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 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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ru-RU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(K</a:t>
            </a:r>
            <a:r>
              <a:rPr lang="en-US" altLang="ru-RU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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8277" y="506365"/>
            <a:ext cx="6016323" cy="1200329"/>
          </a:xfrm>
          <a:prstGeom prst="rect">
            <a:avLst/>
          </a:prstGeom>
          <a:solidFill>
            <a:srgbClr val="D9FDF7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i="1" dirty="0" err="1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Minbias</a:t>
            </a:r>
            <a:r>
              <a:rPr lang="en-US" altLang="ru-RU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 Au+Au@11 (</a:t>
            </a:r>
            <a:r>
              <a:rPr lang="en-US" altLang="ru-RU" i="1" dirty="0" err="1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UrQMD</a:t>
            </a:r>
            <a:r>
              <a:rPr lang="en-US" altLang="ru-RU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 </a:t>
            </a:r>
            <a:r>
              <a:rPr lang="en-US" altLang="ru-RU" i="1" dirty="0" err="1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modle</a:t>
            </a:r>
            <a:r>
              <a:rPr lang="en-US" altLang="ru-RU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)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Full event reconstruction and realistic PID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i="1" dirty="0" err="1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Topoly</a:t>
            </a:r>
            <a:r>
              <a:rPr lang="en-US" altLang="ru-RU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 cuts and secondary vertex finding for hyperons</a:t>
            </a:r>
          </a:p>
          <a:p>
            <a:pPr marL="285750" indent="-285750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i="1" dirty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 </a:t>
            </a:r>
            <a:r>
              <a:rPr lang="en-US" altLang="ru-RU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Event mixing for background estimation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472432" y="603394"/>
            <a:ext cx="2554305" cy="4847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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(1385)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 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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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 (p)</a:t>
            </a:r>
          </a:p>
        </p:txBody>
      </p:sp>
      <p:pic>
        <p:nvPicPr>
          <p:cNvPr id="18" name="Рисунок 17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" t="5944" r="6597" b="-10"/>
          <a:stretch/>
        </p:blipFill>
        <p:spPr>
          <a:xfrm>
            <a:off x="225547" y="2026548"/>
            <a:ext cx="2457000" cy="2160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51808" y="1743811"/>
            <a:ext cx="1773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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(1020)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K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303946" y="2962750"/>
            <a:ext cx="12288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pT</a:t>
            </a:r>
            <a:r>
              <a:rPr lang="en-US" sz="15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=1.0-1.2 GeV/c</a:t>
            </a:r>
            <a:endParaRPr lang="en-US" sz="15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99599" y="1719091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*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(892)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K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±</a:t>
            </a:r>
            <a:r>
              <a:rPr lang="el-GR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π</a:t>
            </a:r>
            <a:r>
              <a:rPr lang="en-US" alt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±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lang="ru-RU" dirty="0"/>
          </a:p>
        </p:txBody>
      </p:sp>
      <p:pic>
        <p:nvPicPr>
          <p:cNvPr id="21" name="Рисунок 20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19" t="5843" r="7298"/>
          <a:stretch/>
        </p:blipFill>
        <p:spPr>
          <a:xfrm>
            <a:off x="3019664" y="2026548"/>
            <a:ext cx="2565467" cy="222025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302526" y="3058261"/>
            <a:ext cx="10785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pT</a:t>
            </a:r>
            <a:r>
              <a:rPr lang="en-US" sz="15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=0-0.2 GeV/c</a:t>
            </a:r>
            <a:endParaRPr lang="en-US" sz="15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2" t="7902" r="7114"/>
          <a:stretch/>
        </p:blipFill>
        <p:spPr>
          <a:xfrm>
            <a:off x="5663469" y="3683001"/>
            <a:ext cx="3366262" cy="299133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562888" y="4502455"/>
            <a:ext cx="11051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pT</a:t>
            </a:r>
            <a:r>
              <a:rPr lang="en-US" sz="15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=2.5-3.0 GeV/c</a:t>
            </a:r>
            <a:endParaRPr lang="en-US" sz="15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79462" y="4246806"/>
            <a:ext cx="16157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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(1520)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pK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endParaRPr lang="ru-RU" dirty="0"/>
          </a:p>
        </p:txBody>
      </p:sp>
      <p:pic>
        <p:nvPicPr>
          <p:cNvPr id="27" name="Рисунок 26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01" t="6351" r="6836" b="1225"/>
          <a:stretch/>
        </p:blipFill>
        <p:spPr>
          <a:xfrm>
            <a:off x="2883941" y="4602086"/>
            <a:ext cx="2592000" cy="2016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142458" y="4892638"/>
            <a:ext cx="12436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pT</a:t>
            </a:r>
            <a:r>
              <a:rPr lang="en-US" sz="15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=1.0-1.5 GeV/c</a:t>
            </a:r>
            <a:endParaRPr lang="en-US" sz="15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9" name="Рисунок 28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" t="8150" r="8020"/>
          <a:stretch/>
        </p:blipFill>
        <p:spPr>
          <a:xfrm>
            <a:off x="155794" y="4495238"/>
            <a:ext cx="2511000" cy="22680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285541" y="5510907"/>
            <a:ext cx="12446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pT</a:t>
            </a:r>
            <a:r>
              <a:rPr lang="en-US" sz="15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=1.0-1.2 GeV/c</a:t>
            </a:r>
            <a:endParaRPr lang="en-US" sz="15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47" t="5895" r="6293" b="1808"/>
          <a:stretch/>
        </p:blipFill>
        <p:spPr>
          <a:xfrm>
            <a:off x="6324600" y="1065664"/>
            <a:ext cx="2701404" cy="219244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287782" y="2633321"/>
            <a:ext cx="186941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err="1" smtClean="0">
                <a:latin typeface="Arial Narrow" panose="020B0606020202030204" pitchFamily="34" charset="0"/>
                <a:cs typeface="Times New Roman" panose="02020603050405020304" pitchFamily="18" charset="0"/>
              </a:rPr>
              <a:t>pT</a:t>
            </a:r>
            <a:r>
              <a:rPr lang="en-US" sz="15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=1.0-1.5 GeV/c</a:t>
            </a:r>
            <a:endParaRPr lang="en-US" sz="15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706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83350"/>
            <a:ext cx="2895600" cy="365125"/>
          </a:xfrm>
        </p:spPr>
        <p:txBody>
          <a:bodyPr anchor="b"/>
          <a:lstStyle/>
          <a:p>
            <a:r>
              <a:rPr lang="en-US" dirty="0" err="1" smtClean="0"/>
              <a:t>V.Kekelidze</a:t>
            </a:r>
            <a:r>
              <a:rPr lang="en-US" dirty="0" smtClean="0"/>
              <a:t>, SQM-2019</a:t>
            </a:r>
            <a:endParaRPr lang="en-US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235700" y="3354765"/>
            <a:ext cx="1671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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(770)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l-GR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π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±</a:t>
            </a:r>
            <a:r>
              <a:rPr lang="el-GR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π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±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endParaRPr lang="ru-RU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4579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1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9403" y="180938"/>
            <a:ext cx="3050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ECAL simulation</a:t>
            </a:r>
            <a:endParaRPr lang="ru-RU" sz="28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95871" y="299864"/>
            <a:ext cx="5639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V.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Riabov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, A.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Zinchenko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M.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Martemyanov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V.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Kulikov  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99543" y="2246699"/>
            <a:ext cx="3008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Symbol" panose="05050102010706020507" pitchFamily="18" charset="2"/>
              </a:rPr>
              <a:t>h</a:t>
            </a:r>
            <a:r>
              <a:rPr lang="en-US" i="1" dirty="0" smtClean="0">
                <a:solidFill>
                  <a:srgbClr val="000090"/>
                </a:solidFill>
              </a:rPr>
              <a:t>-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meson in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minbias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Au+Au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"/>
          <a:srcRect l="3732" t="52220" r="9529" b="2413"/>
          <a:stretch/>
        </p:blipFill>
        <p:spPr>
          <a:xfrm>
            <a:off x="109589" y="1696232"/>
            <a:ext cx="5031033" cy="252000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029053" y="2618505"/>
            <a:ext cx="2600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000090"/>
                </a:solidFill>
                <a:latin typeface="Arial"/>
                <a:cs typeface="Arial"/>
              </a:rPr>
              <a:t>Black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– single photons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6255" y="813692"/>
            <a:ext cx="85975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Realistic ECAL reconstruction &amp; analysis – large acceptance </a:t>
            </a:r>
            <a:r>
              <a:rPr lang="en-US" b="1" i="1" dirty="0" smtClean="0">
                <a:solidFill>
                  <a:srgbClr val="000090"/>
                </a:solidFill>
                <a:latin typeface="Arial"/>
                <a:cs typeface="Arial"/>
              </a:rPr>
              <a:t>ECAL</a:t>
            </a:r>
          </a:p>
          <a:p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of good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energy resolution is an ideal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tool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for measurement of neutral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mesons</a:t>
            </a:r>
          </a:p>
          <a:p>
            <a:pPr algn="r"/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in a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wide momentum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range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04403" y="4160623"/>
            <a:ext cx="2702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Symbol" panose="05050102010706020507" pitchFamily="18" charset="2"/>
              </a:rPr>
              <a:t>p</a:t>
            </a:r>
            <a:r>
              <a:rPr lang="en-US" baseline="30000" dirty="0" smtClean="0">
                <a:solidFill>
                  <a:srgbClr val="000090"/>
                </a:solidFill>
                <a:latin typeface="Symbol" panose="05050102010706020507" pitchFamily="18" charset="2"/>
              </a:rPr>
              <a:t>0</a:t>
            </a:r>
            <a:r>
              <a:rPr lang="en-US" dirty="0" smtClean="0">
                <a:solidFill>
                  <a:srgbClr val="000090"/>
                </a:solidFill>
              </a:rPr>
              <a:t>-meson in central Au+Au</a:t>
            </a:r>
            <a:endParaRPr lang="ru-RU" dirty="0">
              <a:solidFill>
                <a:srgbClr val="00009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119217" y="2130481"/>
            <a:ext cx="3731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i="1" dirty="0">
                <a:solidFill>
                  <a:srgbClr val="FF0000"/>
                </a:solidFill>
                <a:latin typeface="Arial"/>
                <a:cs typeface="Arial"/>
              </a:rPr>
              <a:t>Red</a:t>
            </a:r>
            <a:r>
              <a:rPr lang="sv-SE" i="1" dirty="0">
                <a:latin typeface="Arial"/>
                <a:cs typeface="Arial"/>
              </a:rPr>
              <a:t> </a:t>
            </a:r>
            <a:r>
              <a:rPr lang="sv-SE" i="1" dirty="0" smtClean="0">
                <a:solidFill>
                  <a:srgbClr val="000090"/>
                </a:solidFill>
                <a:latin typeface="Arial"/>
                <a:cs typeface="Arial"/>
              </a:rPr>
              <a:t>– </a:t>
            </a:r>
            <a:r>
              <a:rPr lang="sv-SE" i="1" dirty="0">
                <a:solidFill>
                  <a:srgbClr val="000090"/>
                </a:solidFill>
                <a:latin typeface="Arial"/>
                <a:cs typeface="Arial"/>
              </a:rPr>
              <a:t>UrQMD, minbias AuAu@11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19638" y="5671919"/>
            <a:ext cx="3102231" cy="707886"/>
          </a:xfrm>
          <a:prstGeom prst="rect">
            <a:avLst/>
          </a:prstGeom>
          <a:solidFill>
            <a:srgbClr val="C7F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000090"/>
                </a:solidFill>
                <a:latin typeface="Symbol" panose="05050102010706020507" pitchFamily="18" charset="2"/>
              </a:rPr>
              <a:t>p</a:t>
            </a:r>
            <a:r>
              <a:rPr lang="en-US" sz="2000" i="1" baseline="30000" dirty="0" smtClean="0">
                <a:solidFill>
                  <a:srgbClr val="000090"/>
                </a:solidFill>
                <a:latin typeface="Arial Narrow" panose="020B0606020202030204" pitchFamily="34" charset="0"/>
              </a:rPr>
              <a:t>0</a:t>
            </a:r>
            <a:r>
              <a:rPr lang="en-US" sz="2000" i="1" dirty="0" smtClean="0">
                <a:solidFill>
                  <a:srgbClr val="000090"/>
                </a:solidFill>
                <a:latin typeface="Arial Narrow" panose="020B0606020202030204" pitchFamily="34" charset="0"/>
              </a:rPr>
              <a:t> (</a:t>
            </a:r>
            <a:r>
              <a:rPr lang="en-US" sz="2000" i="1" dirty="0" smtClean="0">
                <a:solidFill>
                  <a:srgbClr val="000090"/>
                </a:solidFill>
                <a:latin typeface="Symbol" panose="05050102010706020507" pitchFamily="18" charset="2"/>
              </a:rPr>
              <a:t>h)</a:t>
            </a:r>
            <a:r>
              <a:rPr lang="en-US" sz="2000" i="1" dirty="0" smtClean="0">
                <a:solidFill>
                  <a:srgbClr val="000090"/>
                </a:solidFill>
                <a:latin typeface="Arial Narrow" panose="020B0606020202030204" pitchFamily="34" charset="0"/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reconstruction </a:t>
            </a:r>
          </a:p>
          <a:p>
            <a:pPr algn="ctr"/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with ECAL – feasible!  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4078" y="1530287"/>
            <a:ext cx="3334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  <a:cs typeface="Arial"/>
              </a:rPr>
              <a:t>ECAL resolution for photons</a:t>
            </a:r>
            <a:endParaRPr lang="ru-RU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0" name="Рисунок 19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" t="5052" r="6648" b="-2103"/>
          <a:stretch/>
        </p:blipFill>
        <p:spPr>
          <a:xfrm>
            <a:off x="214803" y="4539319"/>
            <a:ext cx="2430000" cy="205200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57078" y="4691480"/>
            <a:ext cx="12441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err="1" smtClean="0"/>
              <a:t>pT</a:t>
            </a:r>
            <a:r>
              <a:rPr lang="en-US" sz="1500" dirty="0" smtClean="0"/>
              <a:t>&lt;0.5 </a:t>
            </a:r>
            <a:r>
              <a:rPr lang="en-US" sz="1500" dirty="0"/>
              <a:t>G</a:t>
            </a:r>
            <a:r>
              <a:rPr lang="en-US" sz="1500" dirty="0" smtClean="0"/>
              <a:t>eV/c</a:t>
            </a:r>
            <a:endParaRPr lang="ru-RU" sz="1500" dirty="0"/>
          </a:p>
        </p:txBody>
      </p:sp>
      <p:pic>
        <p:nvPicPr>
          <p:cNvPr id="27" name="Рисунок 26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" t="7099" r="5577" b="2155"/>
          <a:stretch/>
        </p:blipFill>
        <p:spPr>
          <a:xfrm>
            <a:off x="3240338" y="4510844"/>
            <a:ext cx="2565000" cy="2088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423184" y="4603507"/>
            <a:ext cx="129139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0090"/>
                </a:solidFill>
              </a:rPr>
              <a:t>4&lt;</a:t>
            </a:r>
            <a:r>
              <a:rPr lang="en-US" sz="1500" dirty="0" err="1" smtClean="0">
                <a:solidFill>
                  <a:srgbClr val="000090"/>
                </a:solidFill>
              </a:rPr>
              <a:t>pT</a:t>
            </a:r>
            <a:r>
              <a:rPr lang="en-US" sz="1500" dirty="0" smtClean="0">
                <a:solidFill>
                  <a:srgbClr val="000090"/>
                </a:solidFill>
              </a:rPr>
              <a:t>&lt;</a:t>
            </a:r>
            <a:r>
              <a:rPr lang="en-US" sz="1500" dirty="0">
                <a:solidFill>
                  <a:srgbClr val="000090"/>
                </a:solidFill>
              </a:rPr>
              <a:t>5</a:t>
            </a:r>
            <a:r>
              <a:rPr lang="en-US" sz="1500" dirty="0" smtClean="0">
                <a:solidFill>
                  <a:srgbClr val="000090"/>
                </a:solidFill>
              </a:rPr>
              <a:t> </a:t>
            </a:r>
            <a:r>
              <a:rPr lang="en-US" sz="1500" dirty="0">
                <a:solidFill>
                  <a:srgbClr val="000090"/>
                </a:solidFill>
              </a:rPr>
              <a:t>G</a:t>
            </a:r>
            <a:r>
              <a:rPr lang="en-US" sz="1500" dirty="0" smtClean="0">
                <a:solidFill>
                  <a:srgbClr val="000090"/>
                </a:solidFill>
              </a:rPr>
              <a:t>eV/c</a:t>
            </a:r>
            <a:endParaRPr lang="ru-RU" sz="1500" dirty="0">
              <a:solidFill>
                <a:srgbClr val="000090"/>
              </a:solidFill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" t="6537" r="4630" b="2718"/>
          <a:stretch/>
        </p:blipFill>
        <p:spPr>
          <a:xfrm>
            <a:off x="5840953" y="2618505"/>
            <a:ext cx="3070183" cy="264097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234495" y="4518125"/>
            <a:ext cx="158350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1.0&lt;</a:t>
            </a:r>
            <a:r>
              <a:rPr lang="en-US" sz="1500" dirty="0" err="1" smtClean="0"/>
              <a:t>pT</a:t>
            </a:r>
            <a:r>
              <a:rPr lang="en-US" sz="1500" dirty="0" smtClean="0"/>
              <a:t>&lt;1.5 </a:t>
            </a:r>
            <a:r>
              <a:rPr lang="en-US" sz="1500" dirty="0"/>
              <a:t>G</a:t>
            </a:r>
            <a:r>
              <a:rPr lang="en-US" sz="1500" dirty="0" smtClean="0"/>
              <a:t>eV/c</a:t>
            </a:r>
            <a:endParaRPr lang="ru-RU" sz="15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198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98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325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078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9" y="863698"/>
            <a:ext cx="2711627" cy="226106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0857" y="43566"/>
            <a:ext cx="5852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US" sz="2400" b="1" baseline="30000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4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b="1" dirty="0" smtClean="0">
                <a:solidFill>
                  <a:srgbClr val="00009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h</a:t>
            </a:r>
            <a:r>
              <a:rPr lang="en-US" sz="24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reconstruction via conversion</a:t>
            </a:r>
            <a:endParaRPr lang="ru-RU" sz="24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0556" y="529430"/>
            <a:ext cx="2086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c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onversion points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96538" y="118565"/>
            <a:ext cx="5842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D. </a:t>
            </a:r>
            <a:r>
              <a:rPr lang="en-US" i="1" dirty="0" err="1" smtClean="0">
                <a:solidFill>
                  <a:srgbClr val="7030A0"/>
                </a:solidFill>
                <a:latin typeface="Arial"/>
                <a:cs typeface="Arial"/>
              </a:rPr>
              <a:t>Ivanishchev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D.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Kotov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endParaRPr lang="en-US" i="1" dirty="0" smtClean="0">
              <a:solidFill>
                <a:srgbClr val="7030A0"/>
              </a:solidFill>
              <a:latin typeface="Arial"/>
              <a:cs typeface="Arial"/>
            </a:endParaRPr>
          </a:p>
          <a:p>
            <a:pPr algn="r"/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E.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Kryshen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M.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Malaev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V.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Riabov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Yu.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Ryabov</a:t>
            </a:r>
            <a:endParaRPr lang="en-US" i="1" dirty="0">
              <a:solidFill>
                <a:srgbClr val="7030A0"/>
              </a:solidFill>
              <a:latin typeface="Arial"/>
              <a:cs typeface="Arial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2802536" y="790296"/>
            <a:ext cx="6146676" cy="1200329"/>
          </a:xfrm>
          <a:prstGeom prst="rect">
            <a:avLst/>
          </a:prstGeom>
          <a:solidFill>
            <a:srgbClr val="ECEDFF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3238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sz="1800" i="1" dirty="0" smtClean="0">
                <a:solidFill>
                  <a:srgbClr val="000090"/>
                </a:solidFill>
                <a:latin typeface="Arial"/>
                <a:cs typeface="Arial"/>
              </a:rPr>
              <a:t>Photon reconstruction, complimentary to ECAL</a:t>
            </a:r>
            <a:endParaRPr lang="en-US" altLang="ru-RU" sz="1800" i="1" dirty="0" smtClean="0">
              <a:solidFill>
                <a:srgbClr val="000090"/>
              </a:solidFill>
              <a:latin typeface="Arial"/>
              <a:cs typeface="Arial"/>
              <a:sym typeface="Symbol" panose="05050102010706020507" pitchFamily="18" charset="2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sz="1800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Direct photons, neutral mesons, geometry scan etc</a:t>
            </a:r>
            <a:r>
              <a:rPr lang="en-US" altLang="ru-RU" sz="1800" i="1" dirty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.</a:t>
            </a:r>
            <a:endParaRPr lang="en-US" altLang="ru-RU" sz="1800" i="1" dirty="0" smtClean="0">
              <a:solidFill>
                <a:srgbClr val="000090"/>
              </a:solidFill>
              <a:latin typeface="Arial"/>
              <a:cs typeface="Arial"/>
              <a:sym typeface="Symbol" panose="05050102010706020507" pitchFamily="18" charset="2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sz="1800" i="1" dirty="0" err="1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Minbias</a:t>
            </a:r>
            <a:r>
              <a:rPr lang="en-US" altLang="ru-RU" sz="1800" i="1" dirty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 AuAu@11, </a:t>
            </a:r>
            <a:r>
              <a:rPr lang="en-US" altLang="ru-RU" sz="1800" i="1" dirty="0" err="1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UrQMD</a:t>
            </a:r>
            <a:r>
              <a:rPr lang="en-US" altLang="ru-RU" sz="1800" i="1" dirty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 </a:t>
            </a:r>
            <a:r>
              <a:rPr lang="en-US" altLang="ru-RU" sz="1800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- conversion </a:t>
            </a:r>
            <a:r>
              <a:rPr lang="en-US" altLang="ru-RU" sz="1800" i="1" dirty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on the beam pipe and inner layers of the </a:t>
            </a:r>
            <a:r>
              <a:rPr lang="en-US" altLang="ru-RU" sz="1800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TPC</a:t>
            </a:r>
            <a:endParaRPr lang="en-US" altLang="ru-RU" sz="1800" i="1" dirty="0">
              <a:solidFill>
                <a:srgbClr val="000090"/>
              </a:solidFill>
              <a:latin typeface="Arial"/>
              <a:cs typeface="Arial"/>
              <a:sym typeface="Symbol" panose="05050102010706020507" pitchFamily="18" charset="2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" t="4297" r="1"/>
          <a:stretch/>
        </p:blipFill>
        <p:spPr>
          <a:xfrm>
            <a:off x="123168" y="3857760"/>
            <a:ext cx="2873370" cy="26827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667053"/>
            <a:ext cx="2783059" cy="268882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50081" y="2003142"/>
            <a:ext cx="22363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n-US" i="1" baseline="30000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&amp;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η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reconstruction efficiency</a:t>
            </a:r>
            <a:r>
              <a:rPr lang="en-US" i="1" dirty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vs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pT</a:t>
            </a:r>
            <a:endParaRPr lang="ru-RU" i="1" dirty="0">
              <a:solidFill>
                <a:srgbClr val="00009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325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4325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17" name="Прямоугольник 3"/>
          <p:cNvSpPr/>
          <p:nvPr/>
        </p:nvSpPr>
        <p:spPr>
          <a:xfrm>
            <a:off x="178269" y="3124761"/>
            <a:ext cx="28182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Symbol" panose="05050102010706020507" pitchFamily="18" charset="2"/>
                <a:ea typeface="Times New Roman" panose="02020603050405020304" pitchFamily="18" charset="0"/>
              </a:rPr>
              <a:t>g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-conversion efficiency in</a:t>
            </a:r>
          </a:p>
          <a:p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the beam </a:t>
            </a:r>
            <a:r>
              <a:rPr lang="en-US" i="1" dirty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pipe 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&amp; TPC </a:t>
            </a:r>
            <a:r>
              <a:rPr lang="en-US" i="1" dirty="0" err="1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vs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pT</a:t>
            </a:r>
            <a:endParaRPr lang="en-US" i="1" dirty="0" smtClean="0">
              <a:solidFill>
                <a:srgbClr val="0000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5"/>
          <p:cNvSpPr/>
          <p:nvPr/>
        </p:nvSpPr>
        <p:spPr>
          <a:xfrm>
            <a:off x="6565216" y="1891278"/>
            <a:ext cx="2369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ru-RU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altLang="ru-RU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en-US" altLang="ru-RU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   (</a:t>
            </a:r>
            <a:r>
              <a:rPr lang="en-US" altLang="ru-RU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ru-RU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altLang="ru-RU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)(</a:t>
            </a:r>
            <a:r>
              <a:rPr lang="en-US" altLang="ru-RU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ru-RU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altLang="ru-RU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</p:txBody>
      </p:sp>
      <p:pic>
        <p:nvPicPr>
          <p:cNvPr id="22" name="Рисунок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36" t="6857" r="7150" b="-2399"/>
          <a:stretch/>
        </p:blipFill>
        <p:spPr>
          <a:xfrm>
            <a:off x="6001560" y="2211355"/>
            <a:ext cx="2947652" cy="2379336"/>
          </a:xfrm>
          <a:prstGeom prst="rect">
            <a:avLst/>
          </a:prstGeom>
        </p:spPr>
      </p:pic>
      <p:pic>
        <p:nvPicPr>
          <p:cNvPr id="23" name="Рисунок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48" t="7419" r="7699" b="-2275"/>
          <a:stretch/>
        </p:blipFill>
        <p:spPr>
          <a:xfrm>
            <a:off x="6001560" y="4419600"/>
            <a:ext cx="2947652" cy="2328845"/>
          </a:xfrm>
          <a:prstGeom prst="rect">
            <a:avLst/>
          </a:prstGeom>
        </p:spPr>
      </p:pic>
      <p:sp>
        <p:nvSpPr>
          <p:cNvPr id="24" name="Прямоугольник 6"/>
          <p:cNvSpPr/>
          <p:nvPr/>
        </p:nvSpPr>
        <p:spPr>
          <a:xfrm>
            <a:off x="3912383" y="6078607"/>
            <a:ext cx="2193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    (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)(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79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00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9" y="863698"/>
            <a:ext cx="2711627" cy="226106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0857" y="43566"/>
            <a:ext cx="5852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US" sz="2400" b="1" baseline="30000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24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b="1" dirty="0" smtClean="0">
                <a:solidFill>
                  <a:srgbClr val="00009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h</a:t>
            </a:r>
            <a:r>
              <a:rPr lang="en-US" sz="24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reconstruction via conversion</a:t>
            </a:r>
            <a:endParaRPr lang="ru-RU" sz="24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0556" y="529430"/>
            <a:ext cx="2086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c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onversion points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96538" y="118565"/>
            <a:ext cx="5842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D. </a:t>
            </a:r>
            <a:r>
              <a:rPr lang="en-US" i="1" dirty="0" err="1" smtClean="0">
                <a:solidFill>
                  <a:srgbClr val="7030A0"/>
                </a:solidFill>
                <a:latin typeface="Arial"/>
                <a:cs typeface="Arial"/>
              </a:rPr>
              <a:t>Ivanishchev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D.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Kotov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endParaRPr lang="en-US" i="1" dirty="0" smtClean="0">
              <a:solidFill>
                <a:srgbClr val="7030A0"/>
              </a:solidFill>
              <a:latin typeface="Arial"/>
              <a:cs typeface="Arial"/>
            </a:endParaRPr>
          </a:p>
          <a:p>
            <a:pPr algn="r"/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E.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Kryshen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M.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Malaev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V.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Riabov</a:t>
            </a:r>
            <a:r>
              <a:rPr lang="en-US" i="1" dirty="0">
                <a:solidFill>
                  <a:srgbClr val="7030A0"/>
                </a:solidFill>
                <a:latin typeface="Arial"/>
                <a:cs typeface="Arial"/>
              </a:rPr>
              <a:t>, </a:t>
            </a:r>
            <a:r>
              <a:rPr lang="en-US" i="1" dirty="0" smtClean="0">
                <a:solidFill>
                  <a:srgbClr val="7030A0"/>
                </a:solidFill>
                <a:latin typeface="Arial"/>
                <a:cs typeface="Arial"/>
              </a:rPr>
              <a:t>Yu. </a:t>
            </a:r>
            <a:r>
              <a:rPr lang="en-US" i="1" dirty="0" err="1">
                <a:solidFill>
                  <a:srgbClr val="7030A0"/>
                </a:solidFill>
                <a:latin typeface="Arial"/>
                <a:cs typeface="Arial"/>
              </a:rPr>
              <a:t>Ryabov</a:t>
            </a:r>
            <a:endParaRPr lang="en-US" i="1" dirty="0">
              <a:solidFill>
                <a:srgbClr val="7030A0"/>
              </a:solidFill>
              <a:latin typeface="Arial"/>
              <a:cs typeface="Arial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2802536" y="790296"/>
            <a:ext cx="6146676" cy="1200329"/>
          </a:xfrm>
          <a:prstGeom prst="rect">
            <a:avLst/>
          </a:prstGeom>
          <a:solidFill>
            <a:srgbClr val="ECEDFF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3238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sz="1800" i="1" dirty="0" smtClean="0">
                <a:solidFill>
                  <a:srgbClr val="000090"/>
                </a:solidFill>
                <a:latin typeface="Arial"/>
                <a:cs typeface="Arial"/>
              </a:rPr>
              <a:t>Photon reconstruction, complimentary to ECAL</a:t>
            </a:r>
            <a:endParaRPr lang="en-US" altLang="ru-RU" sz="1800" i="1" dirty="0" smtClean="0">
              <a:solidFill>
                <a:srgbClr val="000090"/>
              </a:solidFill>
              <a:latin typeface="Arial"/>
              <a:cs typeface="Arial"/>
              <a:sym typeface="Symbol" panose="05050102010706020507" pitchFamily="18" charset="2"/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sz="1800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Direct photons, neutral mesons, geometry scan etc</a:t>
            </a:r>
            <a:r>
              <a:rPr lang="en-US" altLang="ru-RU" sz="1800" i="1" dirty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.</a:t>
            </a:r>
            <a:endParaRPr lang="en-US" altLang="ru-RU" sz="1800" i="1" dirty="0" smtClean="0">
              <a:solidFill>
                <a:srgbClr val="000090"/>
              </a:solidFill>
              <a:latin typeface="Arial"/>
              <a:cs typeface="Arial"/>
              <a:sym typeface="Symbol" panose="05050102010706020507" pitchFamily="18" charset="2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en-US" altLang="ru-RU" sz="1800" i="1" dirty="0" err="1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Minbias</a:t>
            </a:r>
            <a:r>
              <a:rPr lang="en-US" altLang="ru-RU" sz="1800" i="1" dirty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 AuAu@11, </a:t>
            </a:r>
            <a:r>
              <a:rPr lang="en-US" altLang="ru-RU" sz="1800" i="1" dirty="0" err="1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UrQMD</a:t>
            </a:r>
            <a:r>
              <a:rPr lang="en-US" altLang="ru-RU" sz="1800" i="1" dirty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 </a:t>
            </a:r>
            <a:r>
              <a:rPr lang="en-US" altLang="ru-RU" sz="1800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- conversion </a:t>
            </a:r>
            <a:r>
              <a:rPr lang="en-US" altLang="ru-RU" sz="1800" i="1" dirty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on the beam pipe and inner layers of the </a:t>
            </a:r>
            <a:r>
              <a:rPr lang="en-US" altLang="ru-RU" sz="1800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TPC</a:t>
            </a:r>
            <a:endParaRPr lang="en-US" altLang="ru-RU" sz="1800" i="1" dirty="0">
              <a:solidFill>
                <a:srgbClr val="000090"/>
              </a:solidFill>
              <a:latin typeface="Arial"/>
              <a:cs typeface="Arial"/>
              <a:sym typeface="Symbol" panose="05050102010706020507" pitchFamily="18" charset="2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" t="4297" r="1"/>
          <a:stretch/>
        </p:blipFill>
        <p:spPr>
          <a:xfrm>
            <a:off x="123168" y="3857760"/>
            <a:ext cx="2873370" cy="26827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667053"/>
            <a:ext cx="2783059" cy="268882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50081" y="2003142"/>
            <a:ext cx="22363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π</a:t>
            </a:r>
            <a:r>
              <a:rPr lang="en-US" i="1" baseline="30000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0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&amp;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η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reconstruction efficiency</a:t>
            </a:r>
            <a:r>
              <a:rPr lang="en-US" i="1" dirty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vs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pT</a:t>
            </a:r>
            <a:endParaRPr lang="ru-RU" i="1" dirty="0">
              <a:solidFill>
                <a:srgbClr val="00009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325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4325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17" name="Прямоугольник 3"/>
          <p:cNvSpPr/>
          <p:nvPr/>
        </p:nvSpPr>
        <p:spPr>
          <a:xfrm>
            <a:off x="178269" y="3124761"/>
            <a:ext cx="28182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000090"/>
                </a:solidFill>
                <a:latin typeface="Symbol" panose="05050102010706020507" pitchFamily="18" charset="2"/>
                <a:ea typeface="Times New Roman" panose="02020603050405020304" pitchFamily="18" charset="0"/>
              </a:rPr>
              <a:t>g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-conversion efficiency in</a:t>
            </a:r>
          </a:p>
          <a:p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the beam </a:t>
            </a:r>
            <a:r>
              <a:rPr lang="en-US" i="1" dirty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pipe 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&amp; TPC </a:t>
            </a:r>
            <a:r>
              <a:rPr lang="en-US" i="1" dirty="0" err="1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vs</a:t>
            </a:r>
            <a:r>
              <a:rPr lang="en-US" i="1" dirty="0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 err="1" smtClean="0">
                <a:solidFill>
                  <a:srgbClr val="00009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pT</a:t>
            </a:r>
            <a:endParaRPr lang="en-US" i="1" dirty="0" smtClean="0">
              <a:solidFill>
                <a:srgbClr val="00009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5"/>
          <p:cNvSpPr/>
          <p:nvPr/>
        </p:nvSpPr>
        <p:spPr>
          <a:xfrm>
            <a:off x="6565216" y="1891278"/>
            <a:ext cx="2369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ru-RU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</a:t>
            </a:r>
            <a:r>
              <a:rPr lang="en-US" altLang="ru-RU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en-US" altLang="ru-RU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   (</a:t>
            </a:r>
            <a:r>
              <a:rPr lang="en-US" altLang="ru-RU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ru-RU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altLang="ru-RU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)(</a:t>
            </a:r>
            <a:r>
              <a:rPr lang="en-US" altLang="ru-RU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ru-RU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altLang="ru-RU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</p:txBody>
      </p:sp>
      <p:pic>
        <p:nvPicPr>
          <p:cNvPr id="22" name="Рисунок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36" t="6857" r="7150" b="-2399"/>
          <a:stretch/>
        </p:blipFill>
        <p:spPr>
          <a:xfrm>
            <a:off x="6001560" y="2211355"/>
            <a:ext cx="2947652" cy="2379336"/>
          </a:xfrm>
          <a:prstGeom prst="rect">
            <a:avLst/>
          </a:prstGeom>
        </p:spPr>
      </p:pic>
      <p:pic>
        <p:nvPicPr>
          <p:cNvPr id="23" name="Рисунок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48" t="7419" r="7699" b="-2275"/>
          <a:stretch/>
        </p:blipFill>
        <p:spPr>
          <a:xfrm>
            <a:off x="6001560" y="4419600"/>
            <a:ext cx="2947652" cy="2328845"/>
          </a:xfrm>
          <a:prstGeom prst="rect">
            <a:avLst/>
          </a:prstGeom>
        </p:spPr>
      </p:pic>
      <p:sp>
        <p:nvSpPr>
          <p:cNvPr id="24" name="Прямоугольник 6"/>
          <p:cNvSpPr/>
          <p:nvPr/>
        </p:nvSpPr>
        <p:spPr>
          <a:xfrm>
            <a:off x="3912383" y="6078607"/>
            <a:ext cx="2193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    (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)(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n-US" altLang="ru-RU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ru-RU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64562" y="4342526"/>
            <a:ext cx="4808475" cy="1015663"/>
          </a:xfrm>
          <a:prstGeom prst="rect">
            <a:avLst/>
          </a:prstGeom>
          <a:solidFill>
            <a:srgbClr val="C7F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MPD standard configuration allows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endParaRPr lang="en-US" sz="2000" i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ctr"/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to reconstruct </a:t>
            </a:r>
            <a:r>
              <a:rPr lang="en-US" sz="2000" i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p</a:t>
            </a:r>
            <a:r>
              <a:rPr lang="en-US" sz="2000" i="1" baseline="30000" dirty="0" smtClean="0">
                <a:solidFill>
                  <a:srgbClr val="000090"/>
                </a:solidFill>
                <a:latin typeface="Arial"/>
                <a:cs typeface="Arial"/>
              </a:rPr>
              <a:t>0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and</a:t>
            </a:r>
            <a:r>
              <a:rPr lang="en-US" altLang="ru-RU" sz="2000" i="1" dirty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 </a:t>
            </a:r>
            <a:r>
              <a:rPr lang="en-US" altLang="ru-RU" sz="2000" i="1" dirty="0" smtClean="0">
                <a:solidFill>
                  <a:srgbClr val="000090"/>
                </a:solidFill>
                <a:latin typeface="Arial"/>
                <a:cs typeface="Arial"/>
                <a:sym typeface="Symbol" panose="05050102010706020507" pitchFamily="18" charset="2"/>
              </a:rPr>
              <a:t></a:t>
            </a:r>
          </a:p>
          <a:p>
            <a:pPr algn="ctr"/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via conversion pairs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79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846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Рисунок 12" descr="H3_2pn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488" y="3709988"/>
            <a:ext cx="395763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0" name="Рисунок 13" descr="H3p_n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3425" y="3775075"/>
            <a:ext cx="40925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Прямоугольник 29"/>
          <p:cNvSpPr/>
          <p:nvPr/>
        </p:nvSpPr>
        <p:spPr>
          <a:xfrm>
            <a:off x="660400" y="2543175"/>
            <a:ext cx="2925762" cy="784225"/>
          </a:xfrm>
          <a:prstGeom prst="rect">
            <a:avLst/>
          </a:prstGeom>
          <a:solidFill>
            <a:srgbClr val="E9F3FF"/>
          </a:solidFill>
          <a:ln>
            <a:solidFill>
              <a:srgbClr val="000090"/>
            </a:solidFill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~ 10</a:t>
            </a:r>
            <a:r>
              <a:rPr lang="en-US" sz="2000" b="1" baseline="30000" dirty="0">
                <a:solidFill>
                  <a:srgbClr val="000090"/>
                </a:solidFill>
                <a:latin typeface="Arial"/>
                <a:cs typeface="Arial"/>
              </a:rPr>
              <a:t>6</a:t>
            </a:r>
            <a:r>
              <a:rPr lang="en-US" sz="2000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b="1" i="1" baseline="30000" dirty="0">
                <a:solidFill>
                  <a:srgbClr val="000090"/>
                </a:solidFill>
                <a:latin typeface="Arial"/>
                <a:cs typeface="Arial"/>
              </a:rPr>
              <a:t>3</a:t>
            </a:r>
            <a:r>
              <a:rPr lang="el-GR" sz="2000" b="1" i="1" baseline="-25000" dirty="0">
                <a:solidFill>
                  <a:srgbClr val="000090"/>
                </a:solidFill>
                <a:latin typeface="Arial"/>
                <a:cs typeface="Arial"/>
              </a:rPr>
              <a:t>Λ</a:t>
            </a:r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H</a:t>
            </a:r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 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are expected </a:t>
            </a:r>
          </a:p>
          <a:p>
            <a:pPr algn="r"/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in 10 weeks </a:t>
            </a:r>
            <a:r>
              <a:rPr lang="en-US" sz="2000" i="1" dirty="0">
                <a:solidFill>
                  <a:srgbClr val="00009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cs typeface="Arial"/>
              </a:rPr>
              <a:t> 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53252" name="Рисунок 19" descr="fig_pid_2.png"/>
          <p:cNvPicPr>
            <a:picLocks noChangeAspect="1"/>
          </p:cNvPicPr>
          <p:nvPr/>
        </p:nvPicPr>
        <p:blipFill>
          <a:blip r:embed="rId5"/>
          <a:srcRect l="2715" t="11952" b="4218"/>
          <a:stretch>
            <a:fillRect/>
          </a:stretch>
        </p:blipFill>
        <p:spPr bwMode="auto">
          <a:xfrm>
            <a:off x="5029200" y="546100"/>
            <a:ext cx="3648075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TextBox 7"/>
          <p:cNvSpPr txBox="1">
            <a:spLocks noChangeArrowheads="1"/>
          </p:cNvSpPr>
          <p:nvPr/>
        </p:nvSpPr>
        <p:spPr bwMode="auto">
          <a:xfrm>
            <a:off x="7934325" y="765175"/>
            <a:ext cx="1108075" cy="3079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  <a:cs typeface="Arial" pitchFamily="34" charset="0"/>
              </a:rPr>
              <a:t>P = 1 GeV/c</a:t>
            </a:r>
            <a:endParaRPr lang="ru-RU" sz="1400" b="1">
              <a:latin typeface="Calibri" pitchFamily="34" charset="0"/>
              <a:cs typeface="Arial" pitchFamily="34" charset="0"/>
            </a:endParaRPr>
          </a:p>
        </p:txBody>
      </p:sp>
      <p:sp>
        <p:nvSpPr>
          <p:cNvPr id="53254" name="TextBox 21"/>
          <p:cNvSpPr txBox="1">
            <a:spLocks noChangeArrowheads="1"/>
          </p:cNvSpPr>
          <p:nvPr/>
        </p:nvSpPr>
        <p:spPr bwMode="auto">
          <a:xfrm>
            <a:off x="7466013" y="1592263"/>
            <a:ext cx="239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cs typeface="Arial" pitchFamily="34" charset="0"/>
              </a:rPr>
              <a:t>d</a:t>
            </a:r>
            <a:endParaRPr lang="ru-RU" sz="14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53256" name="TextBox 24"/>
          <p:cNvSpPr txBox="1">
            <a:spLocks noChangeArrowheads="1"/>
          </p:cNvSpPr>
          <p:nvPr/>
        </p:nvSpPr>
        <p:spPr bwMode="auto">
          <a:xfrm>
            <a:off x="6175375" y="1135063"/>
            <a:ext cx="239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cs typeface="Arial" pitchFamily="34" charset="0"/>
              </a:rPr>
              <a:t>p</a:t>
            </a:r>
            <a:endParaRPr lang="ru-RU" sz="1400" b="1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53257" name="TextBox 27"/>
          <p:cNvSpPr txBox="1">
            <a:spLocks noChangeArrowheads="1"/>
          </p:cNvSpPr>
          <p:nvPr/>
        </p:nvSpPr>
        <p:spPr bwMode="auto">
          <a:xfrm>
            <a:off x="5588000" y="1570038"/>
            <a:ext cx="419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sz="1600" b="1" baseline="30000" dirty="0">
                <a:solidFill>
                  <a:srgbClr val="FF0000"/>
                </a:solidFill>
              </a:rPr>
              <a:t>-</a:t>
            </a:r>
            <a:endParaRPr lang="ru-RU" sz="1600" b="1" baseline="30000" dirty="0">
              <a:solidFill>
                <a:srgbClr val="FF0000"/>
              </a:solidFill>
            </a:endParaRPr>
          </a:p>
        </p:txBody>
      </p:sp>
      <p:sp>
        <p:nvSpPr>
          <p:cNvPr id="53258" name="Rectangle 32"/>
          <p:cNvSpPr>
            <a:spLocks noChangeArrowheads="1"/>
          </p:cNvSpPr>
          <p:nvPr/>
        </p:nvSpPr>
        <p:spPr bwMode="auto">
          <a:xfrm>
            <a:off x="736600" y="3814763"/>
            <a:ext cx="2311400" cy="40005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Aft>
                <a:spcPts val="1200"/>
              </a:spcAft>
              <a:buClr>
                <a:srgbClr val="FF0000"/>
              </a:buClr>
            </a:pPr>
            <a:r>
              <a:rPr lang="en-US" sz="2000" b="1" i="1" baseline="30000">
                <a:solidFill>
                  <a:srgbClr val="222268"/>
                </a:solidFill>
              </a:rPr>
              <a:t>3</a:t>
            </a:r>
            <a:r>
              <a:rPr lang="el-GR" sz="2000" b="1" i="1" baseline="-25000">
                <a:solidFill>
                  <a:srgbClr val="222268"/>
                </a:solidFill>
              </a:rPr>
              <a:t>Λ</a:t>
            </a:r>
            <a:r>
              <a:rPr lang="en-US" sz="2000" b="1" i="1">
                <a:solidFill>
                  <a:srgbClr val="222268"/>
                </a:solidFill>
              </a:rPr>
              <a:t>H</a:t>
            </a:r>
            <a:r>
              <a:rPr lang="el-GR" sz="2000" b="1" i="1">
                <a:solidFill>
                  <a:srgbClr val="222268"/>
                </a:solidFill>
              </a:rPr>
              <a:t> → </a:t>
            </a:r>
            <a:r>
              <a:rPr lang="en-US" sz="2000" b="1" i="1" baseline="30000">
                <a:solidFill>
                  <a:srgbClr val="222268"/>
                </a:solidFill>
              </a:rPr>
              <a:t>3</a:t>
            </a:r>
            <a:r>
              <a:rPr lang="en-US" sz="2000" b="1" i="1">
                <a:solidFill>
                  <a:srgbClr val="222268"/>
                </a:solidFill>
              </a:rPr>
              <a:t>He </a:t>
            </a:r>
            <a:r>
              <a:rPr lang="el-GR" sz="2000" b="1" i="1">
                <a:solidFill>
                  <a:srgbClr val="222268"/>
                </a:solidFill>
              </a:rPr>
              <a:t>+</a:t>
            </a:r>
            <a:r>
              <a:rPr lang="en-US" sz="2000" b="1" i="1">
                <a:solidFill>
                  <a:srgbClr val="222268"/>
                </a:solidFill>
              </a:rPr>
              <a:t> </a:t>
            </a:r>
            <a:r>
              <a:rPr lang="el-GR" sz="2000" b="1" i="1">
                <a:solidFill>
                  <a:srgbClr val="222268"/>
                </a:solidFill>
              </a:rPr>
              <a:t>π</a:t>
            </a:r>
            <a:r>
              <a:rPr lang="en-US" sz="2000" b="1" i="1">
                <a:solidFill>
                  <a:srgbClr val="222268"/>
                </a:solidFill>
              </a:rPr>
              <a:t> </a:t>
            </a:r>
            <a:r>
              <a:rPr lang="el-GR" sz="2000" b="1" i="1" baseline="30000">
                <a:solidFill>
                  <a:srgbClr val="222268"/>
                </a:solidFill>
              </a:rPr>
              <a:t>–</a:t>
            </a:r>
            <a:endParaRPr lang="en-US" sz="2000" b="1" i="1" baseline="30000">
              <a:solidFill>
                <a:srgbClr val="222268"/>
              </a:solidFill>
            </a:endParaRPr>
          </a:p>
        </p:txBody>
      </p:sp>
      <p:sp>
        <p:nvSpPr>
          <p:cNvPr id="53259" name="TextBox 33"/>
          <p:cNvSpPr txBox="1">
            <a:spLocks noChangeArrowheads="1"/>
          </p:cNvSpPr>
          <p:nvPr/>
        </p:nvSpPr>
        <p:spPr bwMode="auto">
          <a:xfrm>
            <a:off x="6261100" y="1003300"/>
            <a:ext cx="698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000090"/>
                </a:solidFill>
              </a:rPr>
              <a:t>PID</a:t>
            </a:r>
          </a:p>
        </p:txBody>
      </p:sp>
      <p:sp>
        <p:nvSpPr>
          <p:cNvPr id="53260" name="Rectangle 35"/>
          <p:cNvSpPr>
            <a:spLocks noChangeArrowheads="1"/>
          </p:cNvSpPr>
          <p:nvPr/>
        </p:nvSpPr>
        <p:spPr bwMode="auto">
          <a:xfrm>
            <a:off x="5054600" y="3827463"/>
            <a:ext cx="2400300" cy="400050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Aft>
                <a:spcPts val="1200"/>
              </a:spcAft>
              <a:buClr>
                <a:srgbClr val="FF0000"/>
              </a:buClr>
            </a:pPr>
            <a:r>
              <a:rPr lang="en-US" sz="2000" b="1" i="1" baseline="30000">
                <a:solidFill>
                  <a:srgbClr val="222268"/>
                </a:solidFill>
              </a:rPr>
              <a:t>3</a:t>
            </a:r>
            <a:r>
              <a:rPr lang="el-GR" sz="2000" b="1" i="1" baseline="-25000">
                <a:solidFill>
                  <a:srgbClr val="222268"/>
                </a:solidFill>
              </a:rPr>
              <a:t>Λ</a:t>
            </a:r>
            <a:r>
              <a:rPr lang="en-US" sz="2000" b="1" i="1">
                <a:solidFill>
                  <a:srgbClr val="222268"/>
                </a:solidFill>
              </a:rPr>
              <a:t>H</a:t>
            </a:r>
            <a:r>
              <a:rPr lang="el-GR" sz="2000" b="1" i="1">
                <a:solidFill>
                  <a:srgbClr val="222268"/>
                </a:solidFill>
              </a:rPr>
              <a:t> → </a:t>
            </a:r>
            <a:r>
              <a:rPr lang="en-US" sz="2000" b="1" i="1">
                <a:solidFill>
                  <a:srgbClr val="222268"/>
                </a:solidFill>
              </a:rPr>
              <a:t>p + d +  </a:t>
            </a:r>
            <a:r>
              <a:rPr lang="el-GR" sz="2000" b="1" i="1">
                <a:solidFill>
                  <a:srgbClr val="222268"/>
                </a:solidFill>
              </a:rPr>
              <a:t>π</a:t>
            </a:r>
            <a:r>
              <a:rPr lang="en-US" sz="2000" b="1" i="1">
                <a:solidFill>
                  <a:srgbClr val="222268"/>
                </a:solidFill>
              </a:rPr>
              <a:t> </a:t>
            </a:r>
            <a:r>
              <a:rPr lang="en-US" sz="2000" b="1" i="1" baseline="30000">
                <a:solidFill>
                  <a:srgbClr val="222268"/>
                </a:solidFill>
              </a:rPr>
              <a:t>-</a:t>
            </a:r>
          </a:p>
        </p:txBody>
      </p:sp>
      <p:sp>
        <p:nvSpPr>
          <p:cNvPr id="53262" name="TextBox 3"/>
          <p:cNvSpPr txBox="1">
            <a:spLocks noChangeArrowheads="1"/>
          </p:cNvSpPr>
          <p:nvPr/>
        </p:nvSpPr>
        <p:spPr bwMode="auto">
          <a:xfrm>
            <a:off x="1403350" y="152400"/>
            <a:ext cx="3587750" cy="523875"/>
          </a:xfrm>
          <a:prstGeom prst="rect">
            <a:avLst/>
          </a:prstGeom>
          <a:solidFill>
            <a:srgbClr val="C7FC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800" b="1" dirty="0" err="1">
                <a:solidFill>
                  <a:srgbClr val="00076E"/>
                </a:solidFill>
              </a:rPr>
              <a:t>Hypernuclei</a:t>
            </a:r>
            <a:r>
              <a:rPr lang="en-US" sz="2800" b="1" dirty="0">
                <a:solidFill>
                  <a:srgbClr val="00076E"/>
                </a:solidFill>
              </a:rPr>
              <a:t> @ MPD</a:t>
            </a:r>
            <a:endParaRPr lang="ru-RU" sz="2800" b="1" dirty="0">
              <a:solidFill>
                <a:srgbClr val="00076E"/>
              </a:solidFill>
            </a:endParaRPr>
          </a:p>
        </p:txBody>
      </p:sp>
      <p:sp>
        <p:nvSpPr>
          <p:cNvPr id="51215" name="TextBox 1"/>
          <p:cNvSpPr txBox="1">
            <a:spLocks noChangeArrowheads="1"/>
          </p:cNvSpPr>
          <p:nvPr/>
        </p:nvSpPr>
        <p:spPr bwMode="auto">
          <a:xfrm>
            <a:off x="530225" y="1122363"/>
            <a:ext cx="4013200" cy="12977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2000" b="1" dirty="0" err="1" smtClean="0">
                <a:solidFill>
                  <a:srgbClr val="000090"/>
                </a:solidFill>
                <a:latin typeface="Arial"/>
                <a:cs typeface="Arial"/>
              </a:rPr>
              <a:t>Hypertritons</a:t>
            </a:r>
            <a:endParaRPr lang="en-US" sz="2000" b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fr-FR" sz="2000" i="1" dirty="0" smtClean="0">
                <a:solidFill>
                  <a:srgbClr val="000090"/>
                </a:solidFill>
                <a:latin typeface="Arial"/>
                <a:cs typeface="Arial"/>
              </a:rPr>
              <a:t>central </a:t>
            </a:r>
            <a:r>
              <a:rPr lang="fr-FR" sz="2000" i="1" dirty="0" err="1" smtClean="0">
                <a:solidFill>
                  <a:srgbClr val="000090"/>
                </a:solidFill>
                <a:latin typeface="Arial"/>
                <a:cs typeface="Arial"/>
              </a:rPr>
              <a:t>Au+Au</a:t>
            </a:r>
            <a:r>
              <a:rPr lang="fr-FR" sz="2000" i="1" dirty="0" smtClean="0">
                <a:solidFill>
                  <a:srgbClr val="000090"/>
                </a:solidFill>
                <a:latin typeface="Arial"/>
                <a:cs typeface="Arial"/>
              </a:rPr>
              <a:t> @ 5A </a:t>
            </a:r>
            <a:r>
              <a:rPr lang="fr-FR" sz="2000" i="1" dirty="0" err="1" smtClean="0">
                <a:solidFill>
                  <a:srgbClr val="000090"/>
                </a:solidFill>
                <a:latin typeface="Arial"/>
                <a:cs typeface="Arial"/>
              </a:rPr>
              <a:t>GeV</a:t>
            </a:r>
            <a:r>
              <a:rPr lang="fr-FR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fr-FR" sz="2000" i="1" dirty="0" smtClean="0">
                <a:solidFill>
                  <a:srgbClr val="000090"/>
                </a:solidFill>
                <a:latin typeface="Arial"/>
                <a:cs typeface="Arial"/>
              </a:rPr>
              <a:t>(DCM-</a:t>
            </a:r>
            <a:r>
              <a:rPr lang="fr-FR" sz="2000" i="1" dirty="0" smtClean="0">
                <a:solidFill>
                  <a:srgbClr val="000090"/>
                </a:solidFill>
                <a:latin typeface="Arial"/>
                <a:cs typeface="Arial"/>
              </a:rPr>
              <a:t>QGSM)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endParaRPr lang="ru-RU" sz="2000" i="1" dirty="0" smtClean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3265" name="Date Placeholder 41"/>
          <p:cNvSpPr>
            <a:spLocks noGrp="1"/>
          </p:cNvSpPr>
          <p:nvPr>
            <p:ph type="dt" sz="quarter" idx="10"/>
          </p:nvPr>
        </p:nvSpPr>
        <p:spPr>
          <a:xfrm>
            <a:off x="457200" y="6308725"/>
            <a:ext cx="2133600" cy="476250"/>
          </a:xfrm>
          <a:noFill/>
        </p:spPr>
        <p:txBody>
          <a:bodyPr anchor="b"/>
          <a:lstStyle/>
          <a:p>
            <a:r>
              <a:rPr lang="en-US" smtClean="0">
                <a:latin typeface="Arial" pitchFamily="34" charset="0"/>
                <a:ea typeface="ＭＳ Ｐゴシック" pitchFamily="34" charset="-128"/>
              </a:rPr>
              <a:t>June 15, 2019</a:t>
            </a:r>
            <a:endParaRPr lang="ru-RU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53266" name="Slide Number Placeholder 42"/>
          <p:cNvSpPr>
            <a:spLocks noGrp="1"/>
          </p:cNvSpPr>
          <p:nvPr>
            <p:ph type="sldNum" sz="quarter" idx="12"/>
          </p:nvPr>
        </p:nvSpPr>
        <p:spPr>
          <a:xfrm>
            <a:off x="6896100" y="6308725"/>
            <a:ext cx="2133600" cy="476250"/>
          </a:xfrm>
          <a:noFill/>
        </p:spPr>
        <p:txBody>
          <a:bodyPr anchor="b"/>
          <a:lstStyle/>
          <a:p>
            <a:fld id="{8853FF5A-6A54-4262-B01D-9F5BCCA90317}" type="slidenum">
              <a:rPr lang="ru-RU"/>
              <a:pPr/>
              <a:t>55</a:t>
            </a:fld>
            <a:endParaRPr lang="ru-RU"/>
          </a:p>
        </p:txBody>
      </p:sp>
      <p:sp>
        <p:nvSpPr>
          <p:cNvPr id="53267" name="Footer Placeholder 43"/>
          <p:cNvSpPr>
            <a:spLocks noGrp="1"/>
          </p:cNvSpPr>
          <p:nvPr>
            <p:ph type="ftr" sz="quarter" idx="11"/>
          </p:nvPr>
        </p:nvSpPr>
        <p:spPr>
          <a:xfrm>
            <a:off x="2959100" y="6308725"/>
            <a:ext cx="3289300" cy="476250"/>
          </a:xfrm>
          <a:noFill/>
        </p:spPr>
        <p:txBody>
          <a:bodyPr anchor="b"/>
          <a:lstStyle/>
          <a:p>
            <a:r>
              <a:rPr lang="en-US" smtClean="0">
                <a:latin typeface="Arial" pitchFamily="34" charset="0"/>
                <a:ea typeface="ＭＳ Ｐゴシック" pitchFamily="34" charset="-128"/>
              </a:rPr>
              <a:t>V.Kekelidze, SQM-2019</a:t>
            </a:r>
            <a:endParaRPr lang="ru-RU" smtClean="0"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53269" name="Picture 6" descr="NICA-Logo_4c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62900" y="0"/>
            <a:ext cx="1181100" cy="581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5884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671" y="95024"/>
            <a:ext cx="399727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Femtoscopy</a:t>
            </a:r>
            <a:r>
              <a:rPr lang="en-US" sz="24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correlations</a:t>
            </a:r>
            <a:endParaRPr lang="ru-RU" sz="24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51300" y="126667"/>
            <a:ext cx="4930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US" i="1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Batyuk</a:t>
            </a:r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L. </a:t>
            </a:r>
            <a:r>
              <a:rPr lang="en-US" i="1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Malinina</a:t>
            </a:r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K. </a:t>
            </a:r>
            <a:r>
              <a:rPr lang="en-US" i="1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Mikhaylov</a:t>
            </a:r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r"/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G. </a:t>
            </a:r>
            <a:r>
              <a:rPr lang="en-US" i="1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Nigmatkulov</a:t>
            </a:r>
            <a:endParaRPr lang="ru-RU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671" y="727924"/>
            <a:ext cx="8158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Study of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collective effects, space-time characteristics  of the emitting source at kinetic freeze-out, collision dynamics and quark-hadron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phase transitions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via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femtoscopic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correlations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of hadrons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5671" y="1687641"/>
            <a:ext cx="8315097" cy="1200329"/>
          </a:xfrm>
          <a:prstGeom prst="rect">
            <a:avLst/>
          </a:prstGeom>
          <a:solidFill>
            <a:srgbClr val="ECEDFF"/>
          </a:solidFill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MC input: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vHLLE+UrQMD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model implements hydro stage with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different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EoS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</a:p>
          <a:p>
            <a:pPr algn="r"/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tuned to reproduce experimental data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Data set :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Au+Au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collisions at 11 GeV, MPD full reconstruction chain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Kaon particle ID and Correlation Function (CF) reconstruction  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t="7605" r="2231"/>
          <a:stretch/>
        </p:blipFill>
        <p:spPr>
          <a:xfrm>
            <a:off x="478071" y="3586912"/>
            <a:ext cx="8297629" cy="29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1177149" y="3003518"/>
            <a:ext cx="7180029" cy="58890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0" i="1" u="none" strike="noStrike" baseline="0" dirty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 Projections </a:t>
            </a:r>
            <a:r>
              <a:rPr lang="en-US" b="0" i="1" u="none" strike="noStrike" baseline="0" dirty="0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of 3D </a:t>
            </a:r>
            <a:r>
              <a:rPr lang="en-US" b="0" i="1" u="none" strike="noStrike" baseline="0" dirty="0" err="1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kaon</a:t>
            </a:r>
            <a:r>
              <a:rPr lang="en-US" b="0" i="1" u="none" strike="noStrike" baseline="0" dirty="0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 </a:t>
            </a:r>
            <a:r>
              <a:rPr lang="en-US" b="0" i="1" u="none" strike="noStrike" baseline="0" dirty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CF on  </a:t>
            </a:r>
            <a:r>
              <a:rPr lang="en-US" b="0" i="1" u="none" strike="noStrike" baseline="0" dirty="0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the Out-Side-Long directions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i="1" u="none" strike="noStrike" baseline="0" dirty="0" smtClean="0">
                <a:ln>
                  <a:noFill/>
                </a:ln>
                <a:solidFill>
                  <a:srgbClr val="63B635"/>
                </a:solidFill>
                <a:latin typeface="Arial" pitchFamily="32"/>
                <a:ea typeface="DejaVu Sans" pitchFamily="2"/>
                <a:cs typeface="DejaVu Sans" pitchFamily="2"/>
              </a:rPr>
              <a:t>Green</a:t>
            </a:r>
            <a:r>
              <a:rPr lang="en-US" b="0" i="1" u="none" strike="noStrike" baseline="0" dirty="0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 – first order phase</a:t>
            </a:r>
            <a:r>
              <a:rPr lang="en-US" b="0" i="1" u="none" strike="noStrike" dirty="0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 transition (1PT)</a:t>
            </a:r>
            <a:r>
              <a:rPr lang="en-US" i="1" dirty="0" smtClean="0"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, </a:t>
            </a:r>
            <a:r>
              <a:rPr lang="en-US" b="1" i="1" dirty="0" smtClean="0">
                <a:solidFill>
                  <a:srgbClr val="FF6600"/>
                </a:solidFill>
                <a:latin typeface="Arial" pitchFamily="32"/>
                <a:ea typeface="DejaVu Sans" pitchFamily="2"/>
                <a:cs typeface="DejaVu Sans" pitchFamily="2"/>
              </a:rPr>
              <a:t>Red</a:t>
            </a:r>
            <a:r>
              <a:rPr lang="en-US" i="1" dirty="0" smtClean="0"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 – crossover (XPT)</a:t>
            </a:r>
            <a:endParaRPr lang="en-US" b="0" i="1" u="none" strike="noStrike" baseline="0" dirty="0">
              <a:ln>
                <a:noFill/>
              </a:ln>
              <a:solidFill>
                <a:srgbClr val="000090"/>
              </a:solidFill>
              <a:latin typeface="Arial" pitchFamily="32"/>
              <a:ea typeface="DejaVu Sans" pitchFamily="2"/>
              <a:cs typeface="DejaVu Sans" pitchFamily="2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4579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579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222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8671" y="95024"/>
            <a:ext cx="399727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Femtoscopy</a:t>
            </a:r>
            <a:r>
              <a:rPr lang="en-US" sz="2400" b="1" dirty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correlations</a:t>
            </a:r>
            <a:endParaRPr lang="ru-RU" sz="2400" b="1" dirty="0">
              <a:solidFill>
                <a:srgbClr val="0000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51300" y="126667"/>
            <a:ext cx="4930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US" i="1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Batyuk</a:t>
            </a:r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L. </a:t>
            </a:r>
            <a:r>
              <a:rPr lang="en-US" i="1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Malinina</a:t>
            </a:r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K. </a:t>
            </a:r>
            <a:r>
              <a:rPr lang="en-US" i="1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Mikhaylov</a:t>
            </a:r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r"/>
            <a:r>
              <a:rPr lang="en-US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G. </a:t>
            </a:r>
            <a:r>
              <a:rPr lang="en-US" i="1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Nigmatkulov</a:t>
            </a:r>
            <a:endParaRPr lang="ru-RU" i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671" y="727924"/>
            <a:ext cx="81585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Study of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collective effects, space-time characteristics  of the emitting source at kinetic freeze-out, collision dynamics and quark-hadron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phase transitions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via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femtoscopic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correlations 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of hadrons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5671" y="1687641"/>
            <a:ext cx="8315097" cy="1200329"/>
          </a:xfrm>
          <a:prstGeom prst="rect">
            <a:avLst/>
          </a:prstGeom>
          <a:solidFill>
            <a:srgbClr val="ECEDFF"/>
          </a:solidFill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MC input: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vHLLE+UrQMD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model implements hydro stage with 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different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EoS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, </a:t>
            </a:r>
          </a:p>
          <a:p>
            <a:pPr algn="r"/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tuned to reproduce experimental data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Data set :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Au+Au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 collisions at 11 GeV, MPD full reconstruction chain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Kaon particle ID and Correlation Function (CF) reconstruction  </a:t>
            </a:r>
            <a:endParaRPr lang="ru-RU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t="7605" r="2231"/>
          <a:stretch/>
        </p:blipFill>
        <p:spPr>
          <a:xfrm>
            <a:off x="478071" y="3586912"/>
            <a:ext cx="8297629" cy="295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1177149" y="3003518"/>
            <a:ext cx="7180029" cy="58890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0" i="1" u="none" strike="noStrike" baseline="0" dirty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 Projections </a:t>
            </a:r>
            <a:r>
              <a:rPr lang="en-US" b="0" i="1" u="none" strike="noStrike" baseline="0" dirty="0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of 3D </a:t>
            </a:r>
            <a:r>
              <a:rPr lang="en-US" b="0" i="1" u="none" strike="noStrike" baseline="0" dirty="0" err="1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kaon</a:t>
            </a:r>
            <a:r>
              <a:rPr lang="en-US" b="0" i="1" u="none" strike="noStrike" baseline="0" dirty="0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 </a:t>
            </a:r>
            <a:r>
              <a:rPr lang="en-US" b="0" i="1" u="none" strike="noStrike" baseline="0" dirty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CF on  </a:t>
            </a:r>
            <a:r>
              <a:rPr lang="en-US" b="0" i="1" u="none" strike="noStrike" baseline="0" dirty="0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the Out-Side-Long directions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i="1" u="none" strike="noStrike" baseline="0" dirty="0" smtClean="0">
                <a:ln>
                  <a:noFill/>
                </a:ln>
                <a:solidFill>
                  <a:srgbClr val="63B635"/>
                </a:solidFill>
                <a:latin typeface="Arial" pitchFamily="32"/>
                <a:ea typeface="DejaVu Sans" pitchFamily="2"/>
                <a:cs typeface="DejaVu Sans" pitchFamily="2"/>
              </a:rPr>
              <a:t>Green</a:t>
            </a:r>
            <a:r>
              <a:rPr lang="en-US" b="0" i="1" u="none" strike="noStrike" baseline="0" dirty="0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 – first order phase</a:t>
            </a:r>
            <a:r>
              <a:rPr lang="en-US" b="0" i="1" u="none" strike="noStrike" dirty="0" smtClean="0">
                <a:ln>
                  <a:noFill/>
                </a:ln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 transition (1PT)</a:t>
            </a:r>
            <a:r>
              <a:rPr lang="en-US" i="1" dirty="0" smtClean="0"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, </a:t>
            </a:r>
            <a:r>
              <a:rPr lang="en-US" b="1" i="1" dirty="0" smtClean="0">
                <a:solidFill>
                  <a:srgbClr val="FF6600"/>
                </a:solidFill>
                <a:latin typeface="Arial" pitchFamily="32"/>
                <a:ea typeface="DejaVu Sans" pitchFamily="2"/>
                <a:cs typeface="DejaVu Sans" pitchFamily="2"/>
              </a:rPr>
              <a:t>Red</a:t>
            </a:r>
            <a:r>
              <a:rPr lang="en-US" i="1" dirty="0" smtClean="0">
                <a:solidFill>
                  <a:srgbClr val="000090"/>
                </a:solidFill>
                <a:latin typeface="Arial" pitchFamily="32"/>
                <a:ea typeface="DejaVu Sans" pitchFamily="2"/>
                <a:cs typeface="DejaVu Sans" pitchFamily="2"/>
              </a:rPr>
              <a:t> – crossover (XPT)</a:t>
            </a:r>
            <a:endParaRPr lang="en-US" b="0" i="1" u="none" strike="noStrike" baseline="0" dirty="0">
              <a:ln>
                <a:noFill/>
              </a:ln>
              <a:solidFill>
                <a:srgbClr val="000090"/>
              </a:solidFill>
              <a:latin typeface="Arial" pitchFamily="32"/>
              <a:ea typeface="DejaVu Sans" pitchFamily="2"/>
              <a:cs typeface="DejaVu Sans" pitchFamily="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02378" y="4255684"/>
            <a:ext cx="6654800" cy="707886"/>
          </a:xfrm>
          <a:prstGeom prst="rect">
            <a:avLst/>
          </a:prstGeom>
          <a:solidFill>
            <a:srgbClr val="C7FCFF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Gaussian shapes for kaon 3D  CF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“Long” CF projections for </a:t>
            </a:r>
            <a:r>
              <a:rPr lang="en-US" sz="2000" i="1" dirty="0" err="1" smtClean="0">
                <a:solidFill>
                  <a:srgbClr val="000090"/>
                </a:solidFill>
                <a:latin typeface="Arial"/>
                <a:cs typeface="Arial"/>
              </a:rPr>
              <a:t>kaons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differ for 1PT and XPT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4579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579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308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TextBox 4"/>
          <p:cNvSpPr txBox="1">
            <a:spLocks noChangeArrowheads="1"/>
          </p:cNvSpPr>
          <p:nvPr/>
        </p:nvSpPr>
        <p:spPr bwMode="auto">
          <a:xfrm>
            <a:off x="2752725" y="261938"/>
            <a:ext cx="3656013" cy="523875"/>
          </a:xfrm>
          <a:prstGeom prst="rect">
            <a:avLst/>
          </a:prstGeom>
          <a:solidFill>
            <a:srgbClr val="C7FCFF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000090"/>
                </a:solidFill>
              </a:rPr>
              <a:t>Concluding remarks </a:t>
            </a:r>
          </a:p>
        </p:txBody>
      </p:sp>
      <p:sp>
        <p:nvSpPr>
          <p:cNvPr id="62466" name="Rectangle 6"/>
          <p:cNvSpPr>
            <a:spLocks noChangeArrowheads="1"/>
          </p:cNvSpPr>
          <p:nvPr/>
        </p:nvSpPr>
        <p:spPr bwMode="auto">
          <a:xfrm>
            <a:off x="177800" y="1235635"/>
            <a:ext cx="8761413" cy="4775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342900" indent="-342900" eaLnBrk="0" hangingPunct="0"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 Density frontier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  <a:cs typeface="Arial"/>
              </a:rPr>
              <a:t>is less explored </a:t>
            </a:r>
            <a:r>
              <a:rPr lang="en-US" sz="2000" b="1" dirty="0">
                <a:solidFill>
                  <a:srgbClr val="002060"/>
                </a:solidFill>
                <a:latin typeface="Arial"/>
                <a:cs typeface="Arial"/>
              </a:rPr>
              <a:t>area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  <a:cs typeface="Arial"/>
              </a:rPr>
              <a:t>and its study </a:t>
            </a:r>
          </a:p>
          <a:p>
            <a:pPr algn="r" eaLnBrk="0" hangingPunct="0">
              <a:buClr>
                <a:srgbClr val="FF0000"/>
              </a:buClr>
              <a:buSzPct val="160000"/>
              <a:defRPr/>
            </a:pPr>
            <a:r>
              <a:rPr lang="en-US" sz="2000" b="1" i="1" dirty="0" smtClean="0">
                <a:solidFill>
                  <a:srgbClr val="002060"/>
                </a:solidFill>
                <a:latin typeface="Arial"/>
                <a:cs typeface="Arial"/>
              </a:rPr>
              <a:t>could lead to new interesting results</a:t>
            </a:r>
            <a:endParaRPr lang="en-US" sz="2000" b="1" i="1" dirty="0">
              <a:solidFill>
                <a:srgbClr val="002060"/>
              </a:solidFill>
              <a:latin typeface="Arial"/>
              <a:cs typeface="Arial"/>
            </a:endParaRPr>
          </a:p>
          <a:p>
            <a:pPr marL="342900" indent="-342900" eaLnBrk="0" hangingPunct="0">
              <a:lnSpc>
                <a:spcPct val="120000"/>
              </a:lnSpc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endParaRPr lang="en-US" sz="2000" b="1" dirty="0" smtClean="0">
              <a:solidFill>
                <a:srgbClr val="002060"/>
              </a:solidFill>
              <a:latin typeface="Arial"/>
              <a:ea typeface="ＭＳ Ｐゴシック" charset="0"/>
              <a:cs typeface="Arial"/>
            </a:endParaRPr>
          </a:p>
          <a:p>
            <a:pPr marL="342900" indent="-342900" eaLnBrk="0" hangingPunct="0">
              <a:lnSpc>
                <a:spcPct val="120000"/>
              </a:lnSpc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r>
              <a:rPr lang="en-US" sz="2000" b="1" dirty="0" smtClean="0">
                <a:solidFill>
                  <a:srgbClr val="FF6600"/>
                </a:solidFill>
                <a:latin typeface="Arial"/>
                <a:ea typeface="ＭＳ Ｐゴシック" charset="0"/>
                <a:cs typeface="Arial"/>
              </a:rPr>
              <a:t> NICA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  <a:ea typeface="ＭＳ Ｐゴシック" charset="0"/>
                <a:cs typeface="Arial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Arial"/>
                <a:ea typeface="ＭＳ Ｐゴシック" charset="0"/>
                <a:cs typeface="Arial"/>
              </a:rPr>
              <a:t>complex has a potential for competitive research </a:t>
            </a:r>
          </a:p>
          <a:p>
            <a:pPr marL="342900" indent="-342900" algn="r" eaLnBrk="0" hangingPunct="0">
              <a:lnSpc>
                <a:spcPct val="120000"/>
              </a:lnSpc>
              <a:buClr>
                <a:srgbClr val="222268"/>
              </a:buClr>
              <a:buSzPct val="160000"/>
              <a:defRPr/>
            </a:pPr>
            <a:r>
              <a:rPr lang="en-US" sz="2000" b="1" i="1" dirty="0">
                <a:solidFill>
                  <a:srgbClr val="002060"/>
                </a:solidFill>
                <a:latin typeface="Arial"/>
                <a:ea typeface="ＭＳ Ｐゴシック" charset="0"/>
                <a:cs typeface="Arial"/>
              </a:rPr>
              <a:t>in the field of </a:t>
            </a:r>
            <a:r>
              <a:rPr lang="en-US" sz="2000" b="1" i="1" dirty="0">
                <a:solidFill>
                  <a:srgbClr val="FF0000"/>
                </a:solidFill>
                <a:latin typeface="Arial"/>
                <a:ea typeface="ＭＳ Ｐゴシック" charset="0"/>
                <a:cs typeface="Arial"/>
              </a:rPr>
              <a:t>baryon rich matter </a:t>
            </a:r>
            <a:endParaRPr lang="en-US" sz="2000" b="1" i="1" dirty="0" smtClean="0">
              <a:solidFill>
                <a:srgbClr val="FF0000"/>
              </a:solidFill>
              <a:latin typeface="Arial"/>
              <a:ea typeface="ＭＳ Ｐゴシック" charset="0"/>
              <a:cs typeface="Arial"/>
            </a:endParaRPr>
          </a:p>
          <a:p>
            <a:pPr marL="342900" indent="-342900" algn="r" eaLnBrk="0" hangingPunct="0">
              <a:lnSpc>
                <a:spcPct val="120000"/>
              </a:lnSpc>
              <a:buClr>
                <a:srgbClr val="222268"/>
              </a:buClr>
              <a:buSzPct val="160000"/>
              <a:defRPr/>
            </a:pPr>
            <a:endParaRPr lang="en-US" sz="2000" b="1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342900" indent="-342900" eaLnBrk="0" hangingPunct="0">
              <a:lnSpc>
                <a:spcPct val="150000"/>
              </a:lnSpc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r>
              <a:rPr lang="en-US" sz="2000" b="1" dirty="0" smtClean="0">
                <a:solidFill>
                  <a:srgbClr val="002060"/>
                </a:solidFill>
                <a:latin typeface="Arial"/>
                <a:cs typeface="Arial"/>
              </a:rPr>
              <a:t> The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BM@N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  <a:cs typeface="Arial"/>
              </a:rPr>
              <a:t>experiment has already started data taking </a:t>
            </a:r>
          </a:p>
          <a:p>
            <a:pPr marL="342900" indent="-342900" eaLnBrk="0" hangingPunct="0">
              <a:lnSpc>
                <a:spcPct val="150000"/>
              </a:lnSpc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endParaRPr lang="en-US" sz="2000" b="1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342900" indent="-342900" eaLnBrk="0" hangingPunct="0">
              <a:lnSpc>
                <a:spcPct val="150000"/>
              </a:lnSpc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r>
              <a:rPr lang="en-US" sz="2000" b="1" dirty="0" smtClean="0">
                <a:solidFill>
                  <a:srgbClr val="002060"/>
                </a:solidFill>
                <a:latin typeface="Arial"/>
                <a:cs typeface="Arial"/>
              </a:rPr>
              <a:t> The construction of both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NICA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  <a:cs typeface="Arial"/>
              </a:rPr>
              <a:t> Collider and detector (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MPD</a:t>
            </a:r>
            <a:r>
              <a:rPr lang="en-US" sz="2000" b="1" i="1" dirty="0" smtClean="0">
                <a:solidFill>
                  <a:srgbClr val="002060"/>
                </a:solidFill>
                <a:latin typeface="Arial"/>
                <a:cs typeface="Arial"/>
              </a:rPr>
              <a:t>) </a:t>
            </a:r>
          </a:p>
          <a:p>
            <a:pPr algn="r" eaLnBrk="0" hangingPunct="0">
              <a:buClr>
                <a:srgbClr val="FF0000"/>
              </a:buClr>
              <a:buSzPct val="160000"/>
              <a:defRPr/>
            </a:pPr>
            <a:r>
              <a:rPr lang="en-US" sz="2000" b="1" i="1" dirty="0" smtClean="0">
                <a:solidFill>
                  <a:srgbClr val="002060"/>
                </a:solidFill>
                <a:latin typeface="Arial"/>
                <a:cs typeface="Arial"/>
              </a:rPr>
              <a:t>are </a:t>
            </a:r>
            <a:r>
              <a:rPr lang="en-US" sz="2000" b="1" i="1" dirty="0">
                <a:solidFill>
                  <a:srgbClr val="002060"/>
                </a:solidFill>
                <a:latin typeface="Arial"/>
                <a:cs typeface="Arial"/>
              </a:rPr>
              <a:t>going close to the schedule </a:t>
            </a:r>
            <a:endParaRPr lang="en-US" sz="2000" b="1" dirty="0">
              <a:solidFill>
                <a:srgbClr val="002060"/>
              </a:solidFill>
              <a:latin typeface="Arial"/>
              <a:cs typeface="Arial"/>
            </a:endParaRPr>
          </a:p>
          <a:p>
            <a:pPr eaLnBrk="0" hangingPunct="0">
              <a:lnSpc>
                <a:spcPct val="150000"/>
              </a:lnSpc>
              <a:buClr>
                <a:srgbClr val="FF0000"/>
              </a:buClr>
              <a:buSzPct val="160000"/>
              <a:defRPr/>
            </a:pPr>
            <a:r>
              <a:rPr lang="en-US" sz="2000" b="1" dirty="0" smtClean="0">
                <a:solidFill>
                  <a:srgbClr val="002060"/>
                </a:solidFill>
                <a:latin typeface="Arial"/>
                <a:cs typeface="Arial"/>
              </a:rPr>
              <a:t> </a:t>
            </a:r>
          </a:p>
          <a:p>
            <a:pPr marL="342900" indent="-342900" eaLnBrk="0" hangingPunct="0">
              <a:lnSpc>
                <a:spcPct val="150000"/>
              </a:lnSpc>
              <a:buClr>
                <a:srgbClr val="FF0000"/>
              </a:buClr>
              <a:buSzPct val="160000"/>
              <a:buFont typeface="Wingdings" charset="0"/>
              <a:buChar char="Ø"/>
              <a:defRPr/>
            </a:pPr>
            <a:r>
              <a:rPr lang="en-US" sz="2000"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  <a:latin typeface="Arial"/>
                <a:cs typeface="Arial"/>
              </a:rPr>
              <a:t>New participants are welcome to join </a:t>
            </a:r>
            <a:r>
              <a:rPr lang="en-US" sz="2000" b="1" dirty="0">
                <a:solidFill>
                  <a:srgbClr val="FF0000"/>
                </a:solidFill>
                <a:latin typeface="Arial"/>
                <a:cs typeface="Arial"/>
              </a:rPr>
              <a:t> NICA</a:t>
            </a:r>
            <a:r>
              <a:rPr lang="en-US" sz="2000"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145411" name="Date Placeholder 7"/>
          <p:cNvSpPr>
            <a:spLocks noGrp="1"/>
          </p:cNvSpPr>
          <p:nvPr>
            <p:ph type="dt" sz="quarter" idx="10"/>
          </p:nvPr>
        </p:nvSpPr>
        <p:spPr>
          <a:xfrm>
            <a:off x="322263" y="6519863"/>
            <a:ext cx="1709737" cy="3381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June 15, 2019</a:t>
            </a:r>
            <a:endParaRPr lang="ru-RU" sz="1400"/>
          </a:p>
        </p:txBody>
      </p:sp>
      <p:sp>
        <p:nvSpPr>
          <p:cNvPr id="145412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862263" y="6484938"/>
            <a:ext cx="4079875" cy="37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V.Kekelidze, SQM-2019</a:t>
            </a:r>
            <a:endParaRPr lang="ru-RU" sz="1400"/>
          </a:p>
        </p:txBody>
      </p:sp>
      <p:pic>
        <p:nvPicPr>
          <p:cNvPr id="145414" name="Picture 6" descr="NICA-Logo_4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2225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325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211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325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325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857500" y="406281"/>
            <a:ext cx="3530600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AU" sz="3600" b="1" dirty="0" smtClean="0">
                <a:solidFill>
                  <a:srgbClr val="002060"/>
                </a:solidFill>
                <a:latin typeface="Arial"/>
                <a:cs typeface="Arial"/>
              </a:rPr>
              <a:t>Thank you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4325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31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0650"/>
            <a:ext cx="2133600" cy="365125"/>
          </a:xfrm>
        </p:spPr>
        <p:txBody>
          <a:bodyPr anchor="b"/>
          <a:lstStyle/>
          <a:p>
            <a:r>
              <a:rPr lang="en-US" smtClean="0"/>
              <a:t>June 15, 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0650"/>
            <a:ext cx="2895600" cy="365125"/>
          </a:xfrm>
        </p:spPr>
        <p:txBody>
          <a:bodyPr anchor="b"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06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 descr="Screen Shot 2017-07-11 at 10.17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72" y="1037709"/>
            <a:ext cx="3903256" cy="52043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7051" y="5671919"/>
            <a:ext cx="240934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d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ata to be improved</a:t>
            </a:r>
          </a:p>
          <a:p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C. </a:t>
            </a:r>
            <a:r>
              <a:rPr lang="en-US" i="1" dirty="0" err="1" smtClean="0">
                <a:solidFill>
                  <a:srgbClr val="000090"/>
                </a:solidFill>
                <a:latin typeface="Arial"/>
                <a:cs typeface="Arial"/>
              </a:rPr>
              <a:t>Blume</a:t>
            </a:r>
            <a:r>
              <a:rPr lang="en-US" i="1" dirty="0" smtClean="0">
                <a:solidFill>
                  <a:srgbClr val="000090"/>
                </a:solidFill>
                <a:latin typeface="Arial"/>
                <a:cs typeface="Arial"/>
              </a:rPr>
              <a:t>, SQM-2017  </a:t>
            </a:r>
            <a:endParaRPr lang="en-US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05000" y="225425"/>
            <a:ext cx="5080000" cy="400110"/>
          </a:xfrm>
          <a:prstGeom prst="rect">
            <a:avLst/>
          </a:prstGeom>
          <a:solidFill>
            <a:srgbClr val="C7FC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0090"/>
                </a:solidFill>
                <a:latin typeface="Arial"/>
                <a:cs typeface="Arial"/>
              </a:rPr>
              <a:t>Energy Dependence of Total Yields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9478" y="1189656"/>
            <a:ext cx="814791" cy="3903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NICA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162704" y="1595975"/>
            <a:ext cx="823465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474204" y="1733293"/>
            <a:ext cx="4146715" cy="3938626"/>
            <a:chOff x="111125" y="1984375"/>
            <a:chExt cx="3940175" cy="346710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1125" y="1984375"/>
              <a:ext cx="3940175" cy="3467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5617" y="2080155"/>
              <a:ext cx="623647" cy="296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4474204" y="894988"/>
            <a:ext cx="3980191" cy="707886"/>
          </a:xfrm>
          <a:prstGeom prst="rect">
            <a:avLst/>
          </a:prstGeom>
          <a:solidFill>
            <a:srgbClr val="E9F3FF">
              <a:alpha val="56078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000" i="1" dirty="0" err="1">
                <a:solidFill>
                  <a:srgbClr val="000090"/>
                </a:solidFill>
                <a:latin typeface="Arial"/>
                <a:cs typeface="Arial"/>
              </a:rPr>
              <a:t>Hypernuclei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production enhanced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at high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baryon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densities (</a:t>
            </a:r>
            <a:r>
              <a:rPr lang="en-US" sz="2000" b="1" i="1" dirty="0">
                <a:solidFill>
                  <a:srgbClr val="FF6600"/>
                </a:solidFill>
                <a:latin typeface="Arial"/>
                <a:cs typeface="Arial"/>
              </a:rPr>
              <a:t>NICA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)   </a:t>
            </a:r>
            <a:endParaRPr lang="ru-RU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72978" y="5426801"/>
            <a:ext cx="814791" cy="390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NICA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262655" y="5855266"/>
            <a:ext cx="3444689" cy="646331"/>
          </a:xfrm>
          <a:prstGeom prst="rect">
            <a:avLst/>
          </a:prstGeom>
          <a:solidFill>
            <a:srgbClr val="FCF7FB"/>
          </a:solidFill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AutoNum type="alphaUcPeriod"/>
            </a:pPr>
            <a:r>
              <a:rPr lang="en-US" i="1" dirty="0" err="1" smtClean="0">
                <a:solidFill>
                  <a:srgbClr val="000090"/>
                </a:solidFill>
              </a:rPr>
              <a:t>Andronic</a:t>
            </a:r>
            <a:r>
              <a:rPr lang="en-US" i="1" dirty="0" smtClean="0">
                <a:solidFill>
                  <a:srgbClr val="000090"/>
                </a:solidFill>
              </a:rPr>
              <a:t>,</a:t>
            </a:r>
            <a:r>
              <a:rPr lang="ru-RU" i="1" dirty="0" smtClean="0">
                <a:solidFill>
                  <a:srgbClr val="000090"/>
                </a:solidFill>
              </a:rPr>
              <a:t> </a:t>
            </a:r>
            <a:r>
              <a:rPr lang="en-US" i="1" dirty="0" smtClean="0">
                <a:solidFill>
                  <a:srgbClr val="000090"/>
                </a:solidFill>
              </a:rPr>
              <a:t>P. Braun</a:t>
            </a:r>
            <a:r>
              <a:rPr lang="en-US" i="1" dirty="0">
                <a:solidFill>
                  <a:srgbClr val="000090"/>
                </a:solidFill>
              </a:rPr>
              <a:t>-</a:t>
            </a:r>
            <a:r>
              <a:rPr lang="en-US" i="1" dirty="0" err="1">
                <a:solidFill>
                  <a:srgbClr val="000090"/>
                </a:solidFill>
              </a:rPr>
              <a:t>Munzinger</a:t>
            </a:r>
            <a:r>
              <a:rPr lang="en-US" i="1" dirty="0" smtClean="0">
                <a:solidFill>
                  <a:srgbClr val="000090"/>
                </a:solidFill>
              </a:rPr>
              <a:t>,</a:t>
            </a:r>
          </a:p>
          <a:p>
            <a:r>
              <a:rPr lang="en-US" i="1" dirty="0" smtClean="0">
                <a:solidFill>
                  <a:srgbClr val="000090"/>
                </a:solidFill>
              </a:rPr>
              <a:t> </a:t>
            </a:r>
            <a:r>
              <a:rPr lang="en-US" i="1" dirty="0">
                <a:solidFill>
                  <a:srgbClr val="000090"/>
                </a:solidFill>
              </a:rPr>
              <a:t>J</a:t>
            </a:r>
            <a:r>
              <a:rPr lang="en-US" i="1" dirty="0" smtClean="0">
                <a:solidFill>
                  <a:srgbClr val="000090"/>
                </a:solidFill>
              </a:rPr>
              <a:t>. </a:t>
            </a:r>
            <a:r>
              <a:rPr lang="en-US" i="1" dirty="0" err="1" smtClean="0">
                <a:solidFill>
                  <a:srgbClr val="000090"/>
                </a:solidFill>
              </a:rPr>
              <a:t>Stachel</a:t>
            </a:r>
            <a:r>
              <a:rPr lang="en-US" i="1" dirty="0">
                <a:solidFill>
                  <a:srgbClr val="000090"/>
                </a:solidFill>
              </a:rPr>
              <a:t>, H</a:t>
            </a:r>
            <a:r>
              <a:rPr lang="en-US" i="1" dirty="0" smtClean="0">
                <a:solidFill>
                  <a:srgbClr val="000090"/>
                </a:solidFill>
              </a:rPr>
              <a:t>. </a:t>
            </a:r>
            <a:r>
              <a:rPr lang="en-US" i="1" dirty="0" err="1" smtClean="0">
                <a:solidFill>
                  <a:srgbClr val="000090"/>
                </a:solidFill>
              </a:rPr>
              <a:t>Stoecker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38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87400" y="1478340"/>
            <a:ext cx="7607300" cy="360611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h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igh net baryon density – </a:t>
            </a:r>
            <a:r>
              <a:rPr lang="en-US" sz="2000" b="1" i="1" dirty="0" smtClean="0">
                <a:solidFill>
                  <a:srgbClr val="FF0000"/>
                </a:solidFill>
                <a:latin typeface="Arial"/>
                <a:cs typeface="Arial"/>
              </a:rPr>
              <a:t>density frontier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maximum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in</a:t>
            </a:r>
            <a:r>
              <a:rPr lang="en-US" sz="2000" i="1" dirty="0">
                <a:solidFill>
                  <a:srgbClr val="000090"/>
                </a:solidFill>
                <a:latin typeface="Symbol" charset="2"/>
                <a:cs typeface="Symbol" charset="2"/>
              </a:rPr>
              <a:t> </a:t>
            </a:r>
            <a:r>
              <a:rPr lang="en-US" sz="2000" b="1" i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K</a:t>
            </a:r>
            <a:r>
              <a:rPr lang="en-US" sz="2000" b="1" i="1" baseline="300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+</a:t>
            </a:r>
            <a:r>
              <a:rPr lang="en-US" sz="2000" i="1" dirty="0">
                <a:solidFill>
                  <a:srgbClr val="000090"/>
                </a:solidFill>
                <a:latin typeface="Symbol" charset="2"/>
                <a:cs typeface="Symbol" charset="2"/>
              </a:rPr>
              <a:t>/</a:t>
            </a:r>
            <a:r>
              <a:rPr lang="en-US" sz="2000" i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p</a:t>
            </a:r>
            <a:r>
              <a:rPr lang="en-US" sz="2000" b="1" i="1" baseline="300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+</a:t>
            </a:r>
            <a:r>
              <a:rPr lang="en-US" sz="2000" b="1" i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ratio;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m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aximum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in </a:t>
            </a:r>
            <a:r>
              <a:rPr lang="en-US" sz="2000" i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L/p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ratio;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transition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from a Baryon dominated system </a:t>
            </a:r>
            <a:endParaRPr lang="en-US" sz="2000" i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algn="r">
              <a:buClr>
                <a:srgbClr val="FF0000"/>
              </a:buClr>
            </a:pP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to 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a 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Meson dominated one;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m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aximum of the </a:t>
            </a:r>
            <a:r>
              <a:rPr lang="en-US" sz="2000" i="1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L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polarization;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1-st order transition &amp; mixed phase creation;</a:t>
            </a:r>
          </a:p>
          <a:p>
            <a:pPr marL="342900" indent="-342900">
              <a:lnSpc>
                <a:spcPct val="150000"/>
              </a:lnSpc>
              <a:buClr>
                <a:srgbClr val="FF0000"/>
              </a:buClr>
              <a:buFont typeface="Wingdings" charset="2"/>
              <a:buChar char="Ø"/>
            </a:pP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Critical Endpoint ? 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15, 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V.Kekelidze, SQM-2019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65200" y="571500"/>
            <a:ext cx="5081589" cy="461665"/>
          </a:xfrm>
          <a:prstGeom prst="rect">
            <a:avLst/>
          </a:prstGeom>
          <a:solidFill>
            <a:srgbClr val="FFF6DB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QCD matter at the 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NICA</a:t>
            </a:r>
            <a:r>
              <a:rPr lang="en-US" sz="2400" b="1" dirty="0" smtClean="0">
                <a:solidFill>
                  <a:srgbClr val="000090"/>
                </a:solidFill>
                <a:latin typeface="Arial"/>
                <a:cs typeface="Arial"/>
              </a:rPr>
              <a:t> energies:</a:t>
            </a:r>
            <a:endParaRPr lang="en-US" sz="24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69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27001" y="731839"/>
            <a:ext cx="8779933" cy="1323439"/>
          </a:xfrm>
          <a:prstGeom prst="rect">
            <a:avLst/>
          </a:prstGeom>
          <a:solidFill>
            <a:srgbClr val="FFFBCE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Physics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targets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for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exploration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of</a:t>
            </a:r>
            <a:r>
              <a:rPr lang="ru-RU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first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order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phase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transition</a:t>
            </a:r>
            <a:r>
              <a:rPr lang="en-US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s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in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region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of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QCD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phase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diagram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accessible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to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NICA </a:t>
            </a:r>
            <a:r>
              <a:rPr lang="en-US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&amp;</a:t>
            </a:r>
            <a:r>
              <a:rPr lang="ru-RU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en-US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FAIR</a:t>
            </a:r>
            <a:r>
              <a:rPr lang="ru-RU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and</a:t>
            </a:r>
            <a:r>
              <a:rPr lang="en-US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possible</a:t>
            </a:r>
            <a:r>
              <a:rPr lang="en-US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observable</a:t>
            </a:r>
            <a:r>
              <a:rPr lang="ru-RU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effects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of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a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“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mixed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phase</a:t>
            </a:r>
            <a:r>
              <a:rPr lang="en-US" altLang="ja-JP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 indicated </a:t>
            </a:r>
            <a:r>
              <a:rPr lang="ru-RU" altLang="ja-JP" sz="2000" i="1" dirty="0" err="1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in</a:t>
            </a:r>
            <a:r>
              <a:rPr lang="ru-RU" altLang="ja-JP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release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of</a:t>
            </a:r>
            <a:r>
              <a:rPr lang="en-US" altLang="ja-JP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altLang="ja-JP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“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NICA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White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Paper</a:t>
            </a:r>
            <a:r>
              <a:rPr lang="ru-RU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”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as</a:t>
            </a:r>
            <a:r>
              <a:rPr lang="ru-RU" altLang="ja-JP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a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Topical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Issue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of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the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b="1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EPJ </a:t>
            </a:r>
            <a:r>
              <a:rPr lang="ru-RU" altLang="ja-JP" sz="2000" b="1" i="1" dirty="0" err="1">
                <a:solidFill>
                  <a:srgbClr val="000090"/>
                </a:solidFill>
                <a:latin typeface="Arial Unicode MS" charset="0"/>
                <a:cs typeface="Arial" charset="0"/>
              </a:rPr>
              <a:t>A</a:t>
            </a:r>
            <a:r>
              <a:rPr lang="ru-RU" altLang="ja-JP" sz="2000" b="1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 </a:t>
            </a:r>
            <a:r>
              <a:rPr lang="ru-RU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(</a:t>
            </a:r>
            <a:r>
              <a:rPr lang="en-US" altLang="ja-JP" sz="2000" i="1" dirty="0">
                <a:solidFill>
                  <a:srgbClr val="000090"/>
                </a:solidFill>
                <a:latin typeface="Arial Unicode MS" charset="0"/>
                <a:cs typeface="Arial" charset="0"/>
              </a:rPr>
              <a:t>July </a:t>
            </a:r>
            <a:r>
              <a:rPr lang="ru-RU" altLang="ja-JP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2016</a:t>
            </a:r>
            <a:r>
              <a:rPr lang="en-US" altLang="ja-JP" sz="2000" i="1" dirty="0" smtClean="0">
                <a:solidFill>
                  <a:srgbClr val="000090"/>
                </a:solidFill>
                <a:latin typeface="Arial Unicode MS" charset="0"/>
                <a:cs typeface="Arial" charset="0"/>
              </a:rPr>
              <a:t>).</a:t>
            </a:r>
            <a:endParaRPr lang="en-US" altLang="ja-JP" sz="2000" i="1" dirty="0">
              <a:solidFill>
                <a:srgbClr val="000090"/>
              </a:solidFill>
              <a:latin typeface="Arial Unicode MS" charset="0"/>
              <a:cs typeface="Arial" charset="0"/>
            </a:endParaRPr>
          </a:p>
        </p:txBody>
      </p:sp>
      <p:sp>
        <p:nvSpPr>
          <p:cNvPr id="31745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257925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smtClean="0"/>
              <a:t>June 15, 2019</a:t>
            </a:r>
            <a:endParaRPr lang="ru-RU" sz="1400"/>
          </a:p>
        </p:txBody>
      </p:sp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57925"/>
            <a:ext cx="2895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400" smtClean="0"/>
              <a:t>V.Kekelidze, SQM-2019</a:t>
            </a:r>
            <a:endParaRPr lang="ru-RU" sz="1400"/>
          </a:p>
        </p:txBody>
      </p:sp>
      <p:pic>
        <p:nvPicPr>
          <p:cNvPr id="31748" name="Picture 6" descr="PDF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7" y="2128643"/>
            <a:ext cx="3301996" cy="432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Прямоугольник 5"/>
          <p:cNvSpPr>
            <a:spLocks noChangeArrowheads="1"/>
          </p:cNvSpPr>
          <p:nvPr/>
        </p:nvSpPr>
        <p:spPr bwMode="auto">
          <a:xfrm>
            <a:off x="6722535" y="2404004"/>
            <a:ext cx="2269066" cy="1015663"/>
          </a:xfrm>
          <a:prstGeom prst="rect">
            <a:avLst/>
          </a:prstGeom>
          <a:solidFill>
            <a:srgbClr val="0000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  <a:cs typeface="Times New Roman" charset="0"/>
              </a:rPr>
              <a:t>111</a:t>
            </a:r>
            <a:r>
              <a:rPr lang="en-US" sz="2000" b="1" dirty="0">
                <a:solidFill>
                  <a:srgbClr val="0C1167"/>
                </a:solidFill>
                <a:cs typeface="Times New Roman" charset="0"/>
              </a:rPr>
              <a:t> </a:t>
            </a:r>
            <a:r>
              <a:rPr lang="en-US" sz="2000" i="1" dirty="0">
                <a:solidFill>
                  <a:schemeClr val="bg1"/>
                </a:solidFill>
                <a:cs typeface="Times New Roman" charset="0"/>
              </a:rPr>
              <a:t>contributions</a:t>
            </a:r>
            <a:r>
              <a:rPr lang="en-US" sz="2000" i="1" dirty="0" smtClean="0">
                <a:solidFill>
                  <a:schemeClr val="bg1"/>
                </a:solidFill>
                <a:cs typeface="Times New Roman" charset="0"/>
              </a:rPr>
              <a:t>,</a:t>
            </a:r>
            <a:r>
              <a:rPr lang="en-US" sz="2000" b="1" dirty="0">
                <a:solidFill>
                  <a:srgbClr val="0C1167"/>
                </a:solidFill>
                <a:cs typeface="Times New Roman" charset="0"/>
              </a:rPr>
              <a:t> </a:t>
            </a:r>
            <a:endParaRPr lang="en-US" sz="2000" b="1" dirty="0" smtClean="0">
              <a:solidFill>
                <a:srgbClr val="0C1167"/>
              </a:solidFill>
              <a:cs typeface="Times New Roman" charset="0"/>
            </a:endParaRPr>
          </a:p>
          <a:p>
            <a:r>
              <a:rPr lang="en-US" sz="2000" b="1" dirty="0" smtClean="0">
                <a:solidFill>
                  <a:srgbClr val="FFFF00"/>
                </a:solidFill>
              </a:rPr>
              <a:t>188</a:t>
            </a:r>
            <a:r>
              <a:rPr lang="en-US" sz="2000" b="1" dirty="0" smtClean="0">
                <a:solidFill>
                  <a:srgbClr val="0C1167"/>
                </a:solidFill>
              </a:rPr>
              <a:t> </a:t>
            </a:r>
            <a:r>
              <a:rPr lang="en-US" sz="2000" i="1" dirty="0" smtClean="0">
                <a:solidFill>
                  <a:srgbClr val="FFFFFF"/>
                </a:solidFill>
              </a:rPr>
              <a:t>authors</a:t>
            </a:r>
          </a:p>
          <a:p>
            <a:r>
              <a:rPr lang="en-US" sz="2000" i="1" dirty="0" smtClean="0">
                <a:solidFill>
                  <a:srgbClr val="FFFFFF"/>
                </a:solidFill>
              </a:rPr>
              <a:t> from</a:t>
            </a:r>
            <a:r>
              <a:rPr lang="en-US" sz="2000" b="1" dirty="0" smtClean="0">
                <a:solidFill>
                  <a:srgbClr val="FFFFFF"/>
                </a:solidFill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</a:rPr>
              <a:t>24</a:t>
            </a:r>
            <a:r>
              <a:rPr lang="en-US" sz="2000" b="1" dirty="0" smtClean="0">
                <a:solidFill>
                  <a:srgbClr val="0C1167"/>
                </a:solidFill>
              </a:rPr>
              <a:t> </a:t>
            </a:r>
            <a:r>
              <a:rPr lang="en-US" sz="2000" i="1" dirty="0">
                <a:solidFill>
                  <a:srgbClr val="FFFFFF"/>
                </a:solidFill>
              </a:rPr>
              <a:t>countries</a:t>
            </a:r>
          </a:p>
        </p:txBody>
      </p:sp>
      <p:sp>
        <p:nvSpPr>
          <p:cNvPr id="31751" name="Content Placeholder 2"/>
          <p:cNvSpPr txBox="1">
            <a:spLocks/>
          </p:cNvSpPr>
          <p:nvPr/>
        </p:nvSpPr>
        <p:spPr bwMode="auto">
          <a:xfrm>
            <a:off x="2455335" y="173038"/>
            <a:ext cx="3907365" cy="423862"/>
          </a:xfrm>
          <a:prstGeom prst="rect">
            <a:avLst/>
          </a:prstGeom>
          <a:solidFill>
            <a:srgbClr val="C7FCFF"/>
          </a:solidFill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b="1" dirty="0" smtClean="0">
                <a:solidFill>
                  <a:srgbClr val="000090"/>
                </a:solidFill>
                <a:cs typeface="Arial" charset="0"/>
              </a:rPr>
              <a:t>NICA </a:t>
            </a:r>
            <a:r>
              <a:rPr lang="en-GB" b="1" dirty="0" err="1" smtClean="0">
                <a:solidFill>
                  <a:srgbClr val="000090"/>
                </a:solidFill>
                <a:cs typeface="Arial" charset="0"/>
              </a:rPr>
              <a:t>Whte</a:t>
            </a:r>
            <a:r>
              <a:rPr lang="en-GB" b="1" dirty="0" smtClean="0">
                <a:solidFill>
                  <a:srgbClr val="000090"/>
                </a:solidFill>
                <a:cs typeface="Arial" charset="0"/>
              </a:rPr>
              <a:t> Paper</a:t>
            </a:r>
            <a:endParaRPr lang="en-GB" b="1" dirty="0">
              <a:solidFill>
                <a:srgbClr val="000090"/>
              </a:solidFill>
              <a:cs typeface="Arial" charset="0"/>
            </a:endParaRPr>
          </a:p>
        </p:txBody>
      </p:sp>
      <p:pic>
        <p:nvPicPr>
          <p:cNvPr id="10" name="Picture 6" descr="NICA-Logo_4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0"/>
            <a:ext cx="1498600" cy="738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2099731"/>
            <a:ext cx="2930911" cy="433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D39EF-AC8C-DB42-8F31-8A54AA683B2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608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39" name="Group 29738"/>
          <p:cNvGrpSpPr/>
          <p:nvPr/>
        </p:nvGrpSpPr>
        <p:grpSpPr>
          <a:xfrm>
            <a:off x="1917700" y="914400"/>
            <a:ext cx="5219700" cy="5067300"/>
            <a:chOff x="1981200" y="711200"/>
            <a:chExt cx="5219700" cy="5067300"/>
          </a:xfrm>
        </p:grpSpPr>
        <p:sp>
          <p:nvSpPr>
            <p:cNvPr id="157" name="Rectangle 156"/>
            <p:cNvSpPr/>
            <p:nvPr/>
          </p:nvSpPr>
          <p:spPr>
            <a:xfrm>
              <a:off x="1981200" y="711200"/>
              <a:ext cx="5219700" cy="5067300"/>
            </a:xfrm>
            <a:prstGeom prst="rect">
              <a:avLst/>
            </a:prstGeom>
            <a:solidFill>
              <a:srgbClr val="DFFAF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731" name="TextBox 29730"/>
            <p:cNvSpPr txBox="1"/>
            <p:nvPr/>
          </p:nvSpPr>
          <p:spPr>
            <a:xfrm>
              <a:off x="3136295" y="1287787"/>
              <a:ext cx="35540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srgbClr val="3366FF"/>
                  </a:solidFill>
                  <a:latin typeface="Arial"/>
                  <a:cs typeface="Arial"/>
                </a:rPr>
                <a:t>m</a:t>
              </a:r>
              <a:r>
                <a:rPr lang="en-US" sz="2000" b="1" i="1" dirty="0" smtClean="0">
                  <a:solidFill>
                    <a:srgbClr val="3366FF"/>
                  </a:solidFill>
                  <a:latin typeface="Arial"/>
                  <a:cs typeface="Arial"/>
                </a:rPr>
                <a:t>aximum baryonic density</a:t>
              </a:r>
              <a:endParaRPr lang="ru-RU" sz="2000" b="1" i="1" dirty="0" smtClean="0">
                <a:solidFill>
                  <a:srgbClr val="3366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9698" name="Fußzeilenplatzhalter 6"/>
          <p:cNvSpPr>
            <a:spLocks noGrp="1"/>
          </p:cNvSpPr>
          <p:nvPr/>
        </p:nvSpPr>
        <p:spPr bwMode="auto">
          <a:xfrm>
            <a:off x="3144838" y="5788025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200">
              <a:solidFill>
                <a:srgbClr val="000090"/>
              </a:solidFill>
            </a:endParaRPr>
          </a:p>
        </p:txBody>
      </p:sp>
      <p:sp>
        <p:nvSpPr>
          <p:cNvPr id="29712" name="TextBox 21"/>
          <p:cNvSpPr txBox="1">
            <a:spLocks noChangeArrowheads="1"/>
          </p:cNvSpPr>
          <p:nvPr/>
        </p:nvSpPr>
        <p:spPr bwMode="auto">
          <a:xfrm rot="-5400000">
            <a:off x="-831129" y="3002155"/>
            <a:ext cx="29552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 smtClean="0">
                <a:solidFill>
                  <a:srgbClr val="000090"/>
                </a:solidFill>
              </a:rPr>
              <a:t>Interaction rate</a:t>
            </a:r>
            <a:r>
              <a:rPr lang="ru-RU" b="1" dirty="0" smtClean="0">
                <a:solidFill>
                  <a:srgbClr val="000090"/>
                </a:solidFill>
              </a:rPr>
              <a:t>, </a:t>
            </a:r>
            <a:r>
              <a:rPr lang="en-US" b="1" dirty="0">
                <a:solidFill>
                  <a:srgbClr val="000090"/>
                </a:solidFill>
              </a:rPr>
              <a:t>H</a:t>
            </a:r>
            <a:r>
              <a:rPr lang="en-US" b="1" dirty="0" smtClean="0">
                <a:solidFill>
                  <a:srgbClr val="000090"/>
                </a:solidFill>
              </a:rPr>
              <a:t>z</a:t>
            </a:r>
            <a:r>
              <a:rPr lang="ru-RU" b="1" dirty="0" smtClean="0">
                <a:solidFill>
                  <a:srgbClr val="000090"/>
                </a:solidFill>
              </a:rPr>
              <a:t> </a:t>
            </a:r>
            <a:endParaRPr lang="ru-RU" b="1" dirty="0">
              <a:solidFill>
                <a:srgbClr val="00009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96025"/>
            <a:ext cx="2133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/>
              <a:t>June 15, 2019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34125"/>
            <a:ext cx="2895600" cy="476250"/>
          </a:xfrm>
        </p:spPr>
        <p:txBody>
          <a:bodyPr anchor="b"/>
          <a:lstStyle/>
          <a:p>
            <a:pPr>
              <a:defRPr/>
            </a:pPr>
            <a:r>
              <a:rPr lang="en-US" smtClean="0">
                <a:solidFill>
                  <a:srgbClr val="000090"/>
                </a:solidFill>
              </a:rPr>
              <a:t>V.Kekelidze, SQM-2019</a:t>
            </a:r>
            <a:endParaRPr lang="ru-RU">
              <a:solidFill>
                <a:srgbClr val="000090"/>
              </a:solidFill>
            </a:endParaRPr>
          </a:p>
        </p:txBody>
      </p:sp>
      <p:grpSp>
        <p:nvGrpSpPr>
          <p:cNvPr id="70" name="Группа 73"/>
          <p:cNvGrpSpPr>
            <a:grpSpLocks/>
          </p:cNvGrpSpPr>
          <p:nvPr/>
        </p:nvGrpSpPr>
        <p:grpSpPr bwMode="auto">
          <a:xfrm>
            <a:off x="1461989" y="5714997"/>
            <a:ext cx="6964461" cy="318083"/>
            <a:chOff x="1762492" y="5731521"/>
            <a:chExt cx="6965917" cy="317453"/>
          </a:xfrm>
        </p:grpSpPr>
        <p:sp>
          <p:nvSpPr>
            <p:cNvPr id="72" name="Line 6"/>
            <p:cNvSpPr>
              <a:spLocks noChangeShapeType="1"/>
            </p:cNvSpPr>
            <p:nvPr/>
          </p:nvSpPr>
          <p:spPr bwMode="auto">
            <a:xfrm>
              <a:off x="1788273" y="5761636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7"/>
            <p:cNvSpPr>
              <a:spLocks noChangeShapeType="1"/>
            </p:cNvSpPr>
            <p:nvPr/>
          </p:nvSpPr>
          <p:spPr bwMode="auto">
            <a:xfrm>
              <a:off x="3557488" y="5748961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9"/>
            <p:cNvSpPr>
              <a:spLocks noChangeShapeType="1"/>
            </p:cNvSpPr>
            <p:nvPr/>
          </p:nvSpPr>
          <p:spPr bwMode="auto">
            <a:xfrm>
              <a:off x="2368283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10"/>
            <p:cNvSpPr>
              <a:spLocks noChangeShapeType="1"/>
            </p:cNvSpPr>
            <p:nvPr/>
          </p:nvSpPr>
          <p:spPr bwMode="auto">
            <a:xfrm>
              <a:off x="6556880" y="5734050"/>
              <a:ext cx="0" cy="287338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45"/>
            <p:cNvSpPr>
              <a:spLocks noChangeShapeType="1"/>
            </p:cNvSpPr>
            <p:nvPr/>
          </p:nvSpPr>
          <p:spPr bwMode="auto">
            <a:xfrm flipV="1">
              <a:off x="1762492" y="5731521"/>
              <a:ext cx="6965917" cy="47717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9"/>
            <p:cNvSpPr>
              <a:spLocks noChangeShapeType="1"/>
            </p:cNvSpPr>
            <p:nvPr/>
          </p:nvSpPr>
          <p:spPr bwMode="auto">
            <a:xfrm>
              <a:off x="3006564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8"/>
            <p:cNvSpPr>
              <a:spLocks noChangeShapeType="1"/>
            </p:cNvSpPr>
            <p:nvPr/>
          </p:nvSpPr>
          <p:spPr bwMode="auto">
            <a:xfrm>
              <a:off x="4210065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9"/>
            <p:cNvSpPr>
              <a:spLocks noChangeShapeType="1"/>
            </p:cNvSpPr>
            <p:nvPr/>
          </p:nvSpPr>
          <p:spPr bwMode="auto">
            <a:xfrm>
              <a:off x="4816332" y="5777197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9"/>
            <p:cNvSpPr>
              <a:spLocks noChangeShapeType="1"/>
            </p:cNvSpPr>
            <p:nvPr/>
          </p:nvSpPr>
          <p:spPr bwMode="auto">
            <a:xfrm>
              <a:off x="7079702" y="5762285"/>
              <a:ext cx="0" cy="180975"/>
            </a:xfrm>
            <a:prstGeom prst="line">
              <a:avLst/>
            </a:prstGeom>
            <a:noFill/>
            <a:ln w="3810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" name="TextBox 74"/>
          <p:cNvSpPr txBox="1">
            <a:spLocks noChangeArrowheads="1"/>
          </p:cNvSpPr>
          <p:nvPr/>
        </p:nvSpPr>
        <p:spPr bwMode="auto">
          <a:xfrm flipH="1">
            <a:off x="1308928" y="6046163"/>
            <a:ext cx="360037" cy="40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 smtClean="0">
                <a:solidFill>
                  <a:srgbClr val="000090"/>
                </a:solidFill>
              </a:rPr>
              <a:t>2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83" name="TextBox 75"/>
          <p:cNvSpPr txBox="1">
            <a:spLocks noChangeArrowheads="1"/>
          </p:cNvSpPr>
          <p:nvPr/>
        </p:nvSpPr>
        <p:spPr bwMode="auto">
          <a:xfrm>
            <a:off x="3072795" y="6050921"/>
            <a:ext cx="504052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000090"/>
                </a:solidFill>
              </a:rPr>
              <a:t>5</a:t>
            </a:r>
          </a:p>
        </p:txBody>
      </p:sp>
      <p:sp>
        <p:nvSpPr>
          <p:cNvPr id="84" name="TextBox 76"/>
          <p:cNvSpPr txBox="1">
            <a:spLocks noChangeArrowheads="1"/>
          </p:cNvSpPr>
          <p:nvPr/>
        </p:nvSpPr>
        <p:spPr bwMode="auto">
          <a:xfrm>
            <a:off x="6002066" y="60312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85" name="TextBox 72"/>
          <p:cNvSpPr txBox="1">
            <a:spLocks noChangeArrowheads="1"/>
          </p:cNvSpPr>
          <p:nvPr/>
        </p:nvSpPr>
        <p:spPr bwMode="auto">
          <a:xfrm>
            <a:off x="6419476" y="6031662"/>
            <a:ext cx="248325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√S</a:t>
            </a:r>
            <a:r>
              <a:rPr lang="en-US" sz="2000" b="1" baseline="-25000" dirty="0">
                <a:solidFill>
                  <a:srgbClr val="000090"/>
                </a:solidFill>
                <a:latin typeface="Arial" charset="0"/>
              </a:rPr>
              <a:t>NN</a:t>
            </a:r>
            <a:r>
              <a:rPr lang="en-US" sz="2000" b="1" dirty="0">
                <a:solidFill>
                  <a:srgbClr val="000090"/>
                </a:solidFill>
                <a:latin typeface="Arial" charset="0"/>
              </a:rPr>
              <a:t>, </a:t>
            </a:r>
            <a:r>
              <a:rPr lang="en-US" sz="2000" b="1" dirty="0" err="1" smtClean="0">
                <a:solidFill>
                  <a:srgbClr val="000090"/>
                </a:solidFill>
                <a:latin typeface="Arial" charset="0"/>
              </a:rPr>
              <a:t>GeV</a:t>
            </a:r>
            <a:r>
              <a:rPr lang="ru-RU" sz="2000" b="1" dirty="0" smtClean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2000" b="1" dirty="0" err="1">
                <a:solidFill>
                  <a:srgbClr val="000090"/>
                </a:solidFill>
                <a:latin typeface="Arial" charset="0"/>
              </a:rPr>
              <a:t>Au+</a:t>
            </a:r>
            <a:r>
              <a:rPr lang="en-US" sz="2000" b="1" dirty="0" err="1" smtClean="0">
                <a:solidFill>
                  <a:srgbClr val="000090"/>
                </a:solidFill>
                <a:latin typeface="Arial" charset="0"/>
              </a:rPr>
              <a:t>Au</a:t>
            </a:r>
            <a:r>
              <a:rPr lang="ru-RU" sz="2000" b="1" dirty="0">
                <a:solidFill>
                  <a:srgbClr val="000090"/>
                </a:solidFill>
                <a:latin typeface="Arial" charset="0"/>
              </a:rPr>
              <a:t>)</a:t>
            </a:r>
          </a:p>
        </p:txBody>
      </p:sp>
      <p:sp>
        <p:nvSpPr>
          <p:cNvPr id="86" name="Line 9"/>
          <p:cNvSpPr>
            <a:spLocks noChangeShapeType="1"/>
          </p:cNvSpPr>
          <p:nvPr/>
        </p:nvSpPr>
        <p:spPr bwMode="auto">
          <a:xfrm>
            <a:off x="5698524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7" name="Line 9"/>
          <p:cNvSpPr>
            <a:spLocks noChangeShapeType="1"/>
          </p:cNvSpPr>
          <p:nvPr/>
        </p:nvSpPr>
        <p:spPr bwMode="auto">
          <a:xfrm>
            <a:off x="5115825" y="57574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149169" y="6084048"/>
            <a:ext cx="9797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000090"/>
                </a:solidFill>
              </a:rPr>
              <a:t>energy</a:t>
            </a:r>
            <a:endParaRPr lang="en-US" sz="2000" b="1" i="1" dirty="0">
              <a:solidFill>
                <a:srgbClr val="00009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1409700" y="5124450"/>
            <a:ext cx="6997700" cy="190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1439583" y="4495801"/>
            <a:ext cx="6977529" cy="14941"/>
          </a:xfrm>
          <a:prstGeom prst="line">
            <a:avLst/>
          </a:prstGeom>
          <a:ln w="12700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V="1">
            <a:off x="1439583" y="385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1416050" y="3206750"/>
            <a:ext cx="6978650" cy="31750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1418292" y="258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1424642" y="1970742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1424641" y="1313330"/>
            <a:ext cx="6977529" cy="14941"/>
          </a:xfrm>
          <a:prstGeom prst="line">
            <a:avLst/>
          </a:prstGeom>
          <a:ln w="12700" cmpd="sng">
            <a:solidFill>
              <a:srgbClr val="00009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76"/>
          <p:cNvSpPr txBox="1">
            <a:spLocks noChangeArrowheads="1"/>
          </p:cNvSpPr>
          <p:nvPr/>
        </p:nvSpPr>
        <p:spPr bwMode="auto">
          <a:xfrm>
            <a:off x="820464" y="49285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endParaRPr lang="ru-RU" sz="2000" b="1" dirty="0">
              <a:solidFill>
                <a:srgbClr val="000090"/>
              </a:solidFill>
            </a:endParaRPr>
          </a:p>
        </p:txBody>
      </p:sp>
      <p:sp>
        <p:nvSpPr>
          <p:cNvPr id="102" name="TextBox 76"/>
          <p:cNvSpPr txBox="1">
            <a:spLocks noChangeArrowheads="1"/>
          </p:cNvSpPr>
          <p:nvPr/>
        </p:nvSpPr>
        <p:spPr bwMode="auto">
          <a:xfrm>
            <a:off x="805522" y="42860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 smtClean="0">
                <a:solidFill>
                  <a:srgbClr val="000090"/>
                </a:solidFill>
              </a:rPr>
              <a:t>2</a:t>
            </a:r>
            <a:endParaRPr lang="ru-RU" sz="2000" b="1" baseline="30000" dirty="0">
              <a:solidFill>
                <a:srgbClr val="000090"/>
              </a:solidFill>
            </a:endParaRPr>
          </a:p>
        </p:txBody>
      </p:sp>
      <p:sp>
        <p:nvSpPr>
          <p:cNvPr id="103" name="TextBox 76"/>
          <p:cNvSpPr txBox="1">
            <a:spLocks noChangeArrowheads="1"/>
          </p:cNvSpPr>
          <p:nvPr/>
        </p:nvSpPr>
        <p:spPr bwMode="auto">
          <a:xfrm>
            <a:off x="823451" y="3646610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3</a:t>
            </a:r>
          </a:p>
        </p:txBody>
      </p:sp>
      <p:sp>
        <p:nvSpPr>
          <p:cNvPr id="104" name="TextBox 76"/>
          <p:cNvSpPr txBox="1">
            <a:spLocks noChangeArrowheads="1"/>
          </p:cNvSpPr>
          <p:nvPr/>
        </p:nvSpPr>
        <p:spPr bwMode="auto">
          <a:xfrm>
            <a:off x="823451" y="3034022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 smtClean="0">
                <a:solidFill>
                  <a:srgbClr val="000090"/>
                </a:solidFill>
              </a:rPr>
              <a:t>4</a:t>
            </a:r>
            <a:endParaRPr lang="ru-RU" sz="2000" b="1" baseline="30000" dirty="0">
              <a:solidFill>
                <a:srgbClr val="000090"/>
              </a:solidFill>
            </a:endParaRPr>
          </a:p>
        </p:txBody>
      </p:sp>
      <p:sp>
        <p:nvSpPr>
          <p:cNvPr id="108" name="TextBox 76"/>
          <p:cNvSpPr txBox="1">
            <a:spLocks noChangeArrowheads="1"/>
          </p:cNvSpPr>
          <p:nvPr/>
        </p:nvSpPr>
        <p:spPr bwMode="auto">
          <a:xfrm>
            <a:off x="823451" y="2406493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5</a:t>
            </a:r>
          </a:p>
        </p:txBody>
      </p:sp>
      <p:sp>
        <p:nvSpPr>
          <p:cNvPr id="109" name="TextBox 76"/>
          <p:cNvSpPr txBox="1">
            <a:spLocks noChangeArrowheads="1"/>
          </p:cNvSpPr>
          <p:nvPr/>
        </p:nvSpPr>
        <p:spPr bwMode="auto">
          <a:xfrm>
            <a:off x="823451" y="1778964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6</a:t>
            </a:r>
          </a:p>
        </p:txBody>
      </p:sp>
      <p:sp>
        <p:nvSpPr>
          <p:cNvPr id="110" name="TextBox 76"/>
          <p:cNvSpPr txBox="1">
            <a:spLocks noChangeArrowheads="1"/>
          </p:cNvSpPr>
          <p:nvPr/>
        </p:nvSpPr>
        <p:spPr bwMode="auto">
          <a:xfrm>
            <a:off x="841381" y="1109599"/>
            <a:ext cx="811596" cy="400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ahoma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2pPr>
            <a:lvl3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3pPr>
            <a:lvl4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4pPr>
            <a:lvl5pPr eaLnBrk="0" hangingPunct="0"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000090"/>
                </a:solidFill>
              </a:rPr>
              <a:t>10</a:t>
            </a:r>
            <a:r>
              <a:rPr lang="ru-RU" sz="2000" b="1" baseline="30000" dirty="0">
                <a:solidFill>
                  <a:srgbClr val="000090"/>
                </a:solidFill>
              </a:rPr>
              <a:t>7</a:t>
            </a:r>
          </a:p>
        </p:txBody>
      </p:sp>
      <p:grpSp>
        <p:nvGrpSpPr>
          <p:cNvPr id="29733" name="Group 29732"/>
          <p:cNvGrpSpPr/>
          <p:nvPr/>
        </p:nvGrpSpPr>
        <p:grpSpPr>
          <a:xfrm>
            <a:off x="5619375" y="3414713"/>
            <a:ext cx="2521325" cy="423675"/>
            <a:chOff x="5466975" y="3998913"/>
            <a:chExt cx="2521325" cy="423675"/>
          </a:xfrm>
        </p:grpSpPr>
        <p:cxnSp>
          <p:nvCxnSpPr>
            <p:cNvPr id="50" name="Straight Connector 49"/>
            <p:cNvCxnSpPr/>
            <p:nvPr/>
          </p:nvCxnSpPr>
          <p:spPr>
            <a:xfrm>
              <a:off x="5562600" y="4356100"/>
              <a:ext cx="242570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727" name="TextBox 74"/>
            <p:cNvSpPr txBox="1">
              <a:spLocks noChangeArrowheads="1"/>
            </p:cNvSpPr>
            <p:nvPr/>
          </p:nvSpPr>
          <p:spPr bwMode="auto">
            <a:xfrm>
              <a:off x="5667375" y="3998913"/>
              <a:ext cx="224964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000090"/>
                  </a:solidFill>
                </a:rPr>
                <a:t>NA-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61/SPS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 (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CERN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)</a:t>
              </a:r>
              <a:endParaRPr lang="ru-RU" sz="1800" b="1" dirty="0">
                <a:solidFill>
                  <a:srgbClr val="000090"/>
                </a:solidFill>
              </a:endParaRPr>
            </a:p>
          </p:txBody>
        </p:sp>
        <p:sp>
          <p:nvSpPr>
            <p:cNvPr id="145" name="Connector 144"/>
            <p:cNvSpPr/>
            <p:nvPr/>
          </p:nvSpPr>
          <p:spPr>
            <a:xfrm>
              <a:off x="5466975" y="43030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735" name="Group 29734"/>
          <p:cNvGrpSpPr/>
          <p:nvPr/>
        </p:nvGrpSpPr>
        <p:grpSpPr>
          <a:xfrm>
            <a:off x="1428375" y="3058460"/>
            <a:ext cx="1445283" cy="773984"/>
            <a:chOff x="1491875" y="2855260"/>
            <a:chExt cx="1445283" cy="773984"/>
          </a:xfrm>
        </p:grpSpPr>
        <p:sp>
          <p:nvSpPr>
            <p:cNvPr id="29706" name="TextBox 27"/>
            <p:cNvSpPr txBox="1">
              <a:spLocks noChangeArrowheads="1"/>
            </p:cNvSpPr>
            <p:nvPr/>
          </p:nvSpPr>
          <p:spPr bwMode="auto">
            <a:xfrm>
              <a:off x="1495425" y="2982913"/>
              <a:ext cx="144173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 smtClean="0">
                  <a:solidFill>
                    <a:srgbClr val="000090"/>
                  </a:solidFill>
                </a:rPr>
                <a:t>HADES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 </a:t>
              </a:r>
            </a:p>
            <a:p>
              <a:pPr eaLnBrk="1" hangingPunct="1"/>
              <a:r>
                <a:rPr lang="en-US" sz="1800" b="1" dirty="0" smtClean="0">
                  <a:solidFill>
                    <a:srgbClr val="000090"/>
                  </a:solidFill>
                </a:rPr>
                <a:t>SIS-18</a:t>
              </a:r>
              <a:r>
                <a:rPr lang="ru-RU" sz="1800" b="1" dirty="0" smtClean="0">
                  <a:solidFill>
                    <a:srgbClr val="000090"/>
                  </a:solidFill>
                </a:rPr>
                <a:t>(</a:t>
              </a:r>
              <a:r>
                <a:rPr lang="en-US" sz="1800" b="1" dirty="0" smtClean="0">
                  <a:solidFill>
                    <a:srgbClr val="000090"/>
                  </a:solidFill>
                </a:rPr>
                <a:t>GSI)</a:t>
              </a:r>
              <a:endParaRPr lang="ru-RU" sz="1800" b="1" dirty="0">
                <a:solidFill>
                  <a:srgbClr val="000090"/>
                </a:solidFill>
              </a:endParaRPr>
            </a:p>
          </p:txBody>
        </p:sp>
        <p:sp>
          <p:nvSpPr>
            <p:cNvPr id="146" name="Connector 145"/>
            <p:cNvSpPr/>
            <p:nvPr/>
          </p:nvSpPr>
          <p:spPr>
            <a:xfrm>
              <a:off x="149187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Connector 146"/>
            <p:cNvSpPr/>
            <p:nvPr/>
          </p:nvSpPr>
          <p:spPr>
            <a:xfrm>
              <a:off x="1980825" y="2855260"/>
              <a:ext cx="119531" cy="119528"/>
            </a:xfrm>
            <a:prstGeom prst="flowChartConnector">
              <a:avLst/>
            </a:prstGeom>
            <a:solidFill>
              <a:srgbClr val="000090"/>
            </a:solidFill>
            <a:ln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8" name="Straight Connector 147"/>
            <p:cNvCxnSpPr/>
            <p:nvPr/>
          </p:nvCxnSpPr>
          <p:spPr>
            <a:xfrm>
              <a:off x="1542675" y="2915024"/>
              <a:ext cx="501650" cy="0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50" name="Group 29749"/>
          <p:cNvGrpSpPr/>
          <p:nvPr/>
        </p:nvGrpSpPr>
        <p:grpSpPr>
          <a:xfrm>
            <a:off x="4968875" y="3807760"/>
            <a:ext cx="4063407" cy="1167278"/>
            <a:chOff x="4968875" y="4010960"/>
            <a:chExt cx="4063407" cy="1167278"/>
          </a:xfrm>
        </p:grpSpPr>
        <p:grpSp>
          <p:nvGrpSpPr>
            <p:cNvPr id="29732" name="Group 29731"/>
            <p:cNvGrpSpPr/>
            <p:nvPr/>
          </p:nvGrpSpPr>
          <p:grpSpPr>
            <a:xfrm>
              <a:off x="4968875" y="4010960"/>
              <a:ext cx="4063407" cy="1167278"/>
              <a:chOff x="5032375" y="3807760"/>
              <a:chExt cx="4063407" cy="1167278"/>
            </a:xfrm>
          </p:grpSpPr>
          <p:sp>
            <p:nvSpPr>
              <p:cNvPr id="48" name="5-Point Star 47"/>
              <p:cNvSpPr/>
              <p:nvPr/>
            </p:nvSpPr>
            <p:spPr>
              <a:xfrm>
                <a:off x="5032375" y="4810125"/>
                <a:ext cx="122238" cy="163513"/>
              </a:xfrm>
              <a:prstGeom prst="star5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rgbClr val="00B050"/>
                  </a:solidFill>
                </a:endParaRPr>
              </a:p>
            </p:txBody>
          </p:sp>
          <p:sp>
            <p:nvSpPr>
              <p:cNvPr id="29746" name="TextBox 44"/>
              <p:cNvSpPr txBox="1">
                <a:spLocks noChangeArrowheads="1"/>
              </p:cNvSpPr>
              <p:nvPr/>
            </p:nvSpPr>
            <p:spPr bwMode="auto">
              <a:xfrm>
                <a:off x="6440488" y="4141788"/>
                <a:ext cx="2655294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b="1" dirty="0" smtClean="0">
                    <a:solidFill>
                      <a:srgbClr val="FF0000"/>
                    </a:solidFill>
                  </a:rPr>
                  <a:t>BES STAR/RHIC (BNL)</a:t>
                </a:r>
                <a:endParaRPr lang="ru-RU" sz="1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4" name="Connector 53"/>
              <p:cNvSpPr/>
              <p:nvPr/>
            </p:nvSpPr>
            <p:spPr>
              <a:xfrm>
                <a:off x="5041525" y="485551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Connector 117"/>
              <p:cNvSpPr/>
              <p:nvPr/>
            </p:nvSpPr>
            <p:spPr>
              <a:xfrm>
                <a:off x="5644775" y="4442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Connector 118"/>
              <p:cNvSpPr/>
              <p:nvPr/>
            </p:nvSpPr>
            <p:spPr>
              <a:xfrm>
                <a:off x="6787775" y="39601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Connector 119"/>
              <p:cNvSpPr/>
              <p:nvPr/>
            </p:nvSpPr>
            <p:spPr>
              <a:xfrm>
                <a:off x="7854575" y="3807760"/>
                <a:ext cx="119531" cy="119528"/>
              </a:xfrm>
              <a:prstGeom prst="flowChartConnector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0" name="Straight Connector 89"/>
              <p:cNvCxnSpPr>
                <a:stCxn id="54" idx="7"/>
                <a:endCxn id="118" idx="3"/>
              </p:cNvCxnSpPr>
              <p:nvPr/>
            </p:nvCxnSpPr>
            <p:spPr>
              <a:xfrm flipV="1">
                <a:off x="5143551" y="4544784"/>
                <a:ext cx="518729" cy="32823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>
              <a:xfrm flipV="1">
                <a:off x="5701925" y="4026274"/>
                <a:ext cx="1143000" cy="4826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>
              <a:xfrm flipV="1">
                <a:off x="6835400" y="3867524"/>
                <a:ext cx="1066800" cy="15240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0" name="Straight Connector 219"/>
            <p:cNvCxnSpPr/>
            <p:nvPr/>
          </p:nvCxnSpPr>
          <p:spPr>
            <a:xfrm flipV="1">
              <a:off x="7838700" y="4032250"/>
              <a:ext cx="587750" cy="32124"/>
            </a:xfrm>
            <a:prstGeom prst="line">
              <a:avLst/>
            </a:prstGeom>
            <a:ln w="38100" cmpd="sng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4" name="Line 9"/>
          <p:cNvSpPr>
            <a:spLocks noChangeShapeType="1"/>
          </p:cNvSpPr>
          <p:nvPr/>
        </p:nvSpPr>
        <p:spPr bwMode="auto">
          <a:xfrm>
            <a:off x="7293875" y="573200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25" name="Line 9"/>
          <p:cNvSpPr>
            <a:spLocks noChangeShapeType="1"/>
          </p:cNvSpPr>
          <p:nvPr/>
        </p:nvSpPr>
        <p:spPr bwMode="auto">
          <a:xfrm>
            <a:off x="7814575" y="5725655"/>
            <a:ext cx="0" cy="181334"/>
          </a:xfrm>
          <a:prstGeom prst="line">
            <a:avLst/>
          </a:prstGeom>
          <a:noFill/>
          <a:ln w="38100">
            <a:solidFill>
              <a:srgbClr val="0000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90"/>
              </a:solidFill>
            </a:endParaRPr>
          </a:p>
        </p:txBody>
      </p:sp>
      <p:sp>
        <p:nvSpPr>
          <p:cNvPr id="230" name="AutoShape 10"/>
          <p:cNvSpPr>
            <a:spLocks noChangeAspect="1" noChangeArrowheads="1"/>
          </p:cNvSpPr>
          <p:nvPr/>
        </p:nvSpPr>
        <p:spPr bwMode="auto">
          <a:xfrm>
            <a:off x="1010772" y="111312"/>
            <a:ext cx="6902822" cy="567765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Set-ups</a:t>
            </a:r>
            <a:r>
              <a:rPr lang="ru-RU" sz="2400" b="1" dirty="0" smtClean="0">
                <a:solidFill>
                  <a:schemeClr val="bg1"/>
                </a:solidFill>
              </a:rPr>
              <a:t>:  </a:t>
            </a:r>
            <a:r>
              <a:rPr lang="en-US" sz="2400" b="1" i="1" dirty="0" smtClean="0">
                <a:solidFill>
                  <a:schemeClr val="bg1"/>
                </a:solidFill>
              </a:rPr>
              <a:t>in operation</a:t>
            </a:r>
            <a:endParaRPr lang="en-US" sz="2400" b="1" i="1" dirty="0">
              <a:solidFill>
                <a:srgbClr val="FFFF00"/>
              </a:solidFill>
            </a:endParaRPr>
          </a:p>
        </p:txBody>
      </p:sp>
      <p:cxnSp>
        <p:nvCxnSpPr>
          <p:cNvPr id="232" name="Straight Connector 231"/>
          <p:cNvCxnSpPr/>
          <p:nvPr/>
        </p:nvCxnSpPr>
        <p:spPr>
          <a:xfrm>
            <a:off x="8172075" y="1187824"/>
            <a:ext cx="501650" cy="0"/>
          </a:xfrm>
          <a:prstGeom prst="line">
            <a:avLst/>
          </a:prstGeom>
          <a:ln w="57150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>
            <a:off x="8184775" y="1860924"/>
            <a:ext cx="501650" cy="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51" name="TextBox 29750"/>
          <p:cNvSpPr txBox="1"/>
          <p:nvPr/>
        </p:nvSpPr>
        <p:spPr>
          <a:xfrm>
            <a:off x="7099300" y="660400"/>
            <a:ext cx="1302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e</a:t>
            </a:r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xtracted</a:t>
            </a:r>
          </a:p>
          <a:p>
            <a:r>
              <a:rPr lang="en-US" sz="2000" i="1" dirty="0" smtClean="0">
                <a:solidFill>
                  <a:srgbClr val="000090"/>
                </a:solidFill>
                <a:latin typeface="Arial"/>
                <a:cs typeface="Arial"/>
              </a:rPr>
              <a:t> beams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7315200" y="1422400"/>
            <a:ext cx="1187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FF0000"/>
                </a:solidFill>
                <a:latin typeface="Arial"/>
                <a:cs typeface="Arial"/>
              </a:rPr>
              <a:t>colliders</a:t>
            </a:r>
            <a:r>
              <a:rPr lang="ru-RU" sz="2000" i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</p:txBody>
      </p:sp>
      <p:cxnSp>
        <p:nvCxnSpPr>
          <p:cNvPr id="237" name="Straight Connector 236"/>
          <p:cNvCxnSpPr/>
          <p:nvPr/>
        </p:nvCxnSpPr>
        <p:spPr>
          <a:xfrm>
            <a:off x="1485900" y="783167"/>
            <a:ext cx="0" cy="4965700"/>
          </a:xfrm>
          <a:prstGeom prst="line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45250"/>
            <a:ext cx="2133600" cy="365125"/>
          </a:xfrm>
        </p:spPr>
        <p:txBody>
          <a:bodyPr anchor="b"/>
          <a:lstStyle/>
          <a:p>
            <a:fld id="{9A4D39EF-AC8C-DB42-8F31-8A54AA683B2E}" type="slidenum">
              <a:rPr lang="en-US" smtClean="0"/>
              <a:t>9</a:t>
            </a:fld>
            <a:endParaRPr lang="en-US"/>
          </a:p>
        </p:txBody>
      </p:sp>
      <p:sp>
        <p:nvSpPr>
          <p:cNvPr id="105" name="Connector 104"/>
          <p:cNvSpPr/>
          <p:nvPr/>
        </p:nvSpPr>
        <p:spPr>
          <a:xfrm>
            <a:off x="4857375" y="3820460"/>
            <a:ext cx="119531" cy="119528"/>
          </a:xfrm>
          <a:prstGeom prst="flowChartConnector">
            <a:avLst/>
          </a:prstGeom>
          <a:solidFill>
            <a:srgbClr val="63B635"/>
          </a:solidFill>
          <a:ln>
            <a:solidFill>
              <a:srgbClr val="63B6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3B635"/>
              </a:solidFill>
            </a:endParaRPr>
          </a:p>
        </p:txBody>
      </p:sp>
      <p:sp>
        <p:nvSpPr>
          <p:cNvPr id="106" name="Connector 105"/>
          <p:cNvSpPr/>
          <p:nvPr/>
        </p:nvSpPr>
        <p:spPr>
          <a:xfrm>
            <a:off x="3003175" y="3820460"/>
            <a:ext cx="119531" cy="119528"/>
          </a:xfrm>
          <a:prstGeom prst="flowChartConnector">
            <a:avLst/>
          </a:prstGeom>
          <a:solidFill>
            <a:srgbClr val="63B635"/>
          </a:solidFill>
          <a:ln>
            <a:solidFill>
              <a:srgbClr val="63B6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3B635"/>
              </a:solidFill>
            </a:endParaRPr>
          </a:p>
        </p:txBody>
      </p:sp>
      <p:sp>
        <p:nvSpPr>
          <p:cNvPr id="107" name="Connector 106"/>
          <p:cNvSpPr/>
          <p:nvPr/>
        </p:nvSpPr>
        <p:spPr>
          <a:xfrm>
            <a:off x="2190375" y="3820460"/>
            <a:ext cx="119531" cy="119528"/>
          </a:xfrm>
          <a:prstGeom prst="flowChartConnector">
            <a:avLst/>
          </a:prstGeom>
          <a:solidFill>
            <a:srgbClr val="63B635"/>
          </a:solidFill>
          <a:ln>
            <a:solidFill>
              <a:srgbClr val="63B63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3B635"/>
              </a:solidFill>
            </a:endParaRPr>
          </a:p>
        </p:txBody>
      </p:sp>
      <p:cxnSp>
        <p:nvCxnSpPr>
          <p:cNvPr id="7" name="Straight Connector 6"/>
          <p:cNvCxnSpPr>
            <a:endCxn id="105" idx="2"/>
          </p:cNvCxnSpPr>
          <p:nvPr/>
        </p:nvCxnSpPr>
        <p:spPr>
          <a:xfrm flipV="1">
            <a:off x="2275541" y="3880224"/>
            <a:ext cx="2581834" cy="3736"/>
          </a:xfrm>
          <a:prstGeom prst="line">
            <a:avLst/>
          </a:prstGeom>
          <a:ln w="57150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74"/>
          <p:cNvSpPr txBox="1">
            <a:spLocks noChangeArrowheads="1"/>
          </p:cNvSpPr>
          <p:nvPr/>
        </p:nvSpPr>
        <p:spPr bwMode="auto">
          <a:xfrm>
            <a:off x="3522128" y="3871260"/>
            <a:ext cx="11464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 smtClean="0">
                <a:solidFill>
                  <a:srgbClr val="63B635"/>
                </a:solidFill>
              </a:rPr>
              <a:t>FT</a:t>
            </a:r>
            <a:r>
              <a:rPr lang="en-US" sz="1800" b="1" dirty="0" smtClean="0">
                <a:solidFill>
                  <a:srgbClr val="000090"/>
                </a:solidFill>
              </a:rPr>
              <a:t> STAR</a:t>
            </a:r>
            <a:endParaRPr lang="ru-RU" sz="18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8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14247</TotalTime>
  <Words>5733</Words>
  <Application>Microsoft Macintosh PowerPoint</Application>
  <PresentationFormat>On-screen Show (4:3)</PresentationFormat>
  <Paragraphs>995</Paragraphs>
  <Slides>59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Office Theme</vt:lpstr>
      <vt:lpstr>Status and Prospects 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TPC: assembly stage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Air</dc:creator>
  <cp:lastModifiedBy>Air</cp:lastModifiedBy>
  <cp:revision>632</cp:revision>
  <dcterms:created xsi:type="dcterms:W3CDTF">2017-05-08T08:02:00Z</dcterms:created>
  <dcterms:modified xsi:type="dcterms:W3CDTF">2019-06-14T19:26:50Z</dcterms:modified>
</cp:coreProperties>
</file>