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13" r:id="rId2"/>
    <p:sldMasterId id="2147483725" r:id="rId3"/>
    <p:sldMasterId id="2147483737" r:id="rId4"/>
  </p:sldMasterIdLst>
  <p:notesMasterIdLst>
    <p:notesMasterId r:id="rId46"/>
  </p:notesMasterIdLst>
  <p:sldIdLst>
    <p:sldId id="256" r:id="rId5"/>
    <p:sldId id="298" r:id="rId6"/>
    <p:sldId id="676" r:id="rId7"/>
    <p:sldId id="678" r:id="rId8"/>
    <p:sldId id="456" r:id="rId9"/>
    <p:sldId id="677" r:id="rId10"/>
    <p:sldId id="682" r:id="rId11"/>
    <p:sldId id="686" r:id="rId12"/>
    <p:sldId id="545" r:id="rId13"/>
    <p:sldId id="675" r:id="rId14"/>
    <p:sldId id="263" r:id="rId15"/>
    <p:sldId id="338" r:id="rId16"/>
    <p:sldId id="343" r:id="rId17"/>
    <p:sldId id="681" r:id="rId18"/>
    <p:sldId id="687" r:id="rId19"/>
    <p:sldId id="692" r:id="rId20"/>
    <p:sldId id="690" r:id="rId21"/>
    <p:sldId id="691" r:id="rId22"/>
    <p:sldId id="286" r:id="rId23"/>
    <p:sldId id="330" r:id="rId24"/>
    <p:sldId id="268" r:id="rId25"/>
    <p:sldId id="305" r:id="rId26"/>
    <p:sldId id="287" r:id="rId27"/>
    <p:sldId id="426" r:id="rId28"/>
    <p:sldId id="637" r:id="rId29"/>
    <p:sldId id="484" r:id="rId30"/>
    <p:sldId id="409" r:id="rId31"/>
    <p:sldId id="669" r:id="rId32"/>
    <p:sldId id="664" r:id="rId33"/>
    <p:sldId id="277" r:id="rId34"/>
    <p:sldId id="290" r:id="rId35"/>
    <p:sldId id="351" r:id="rId36"/>
    <p:sldId id="329" r:id="rId37"/>
    <p:sldId id="334" r:id="rId38"/>
    <p:sldId id="341" r:id="rId39"/>
    <p:sldId id="340" r:id="rId40"/>
    <p:sldId id="344" r:id="rId41"/>
    <p:sldId id="325" r:id="rId42"/>
    <p:sldId id="350" r:id="rId43"/>
    <p:sldId id="336" r:id="rId44"/>
    <p:sldId id="346" r:id="rId4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3333FF"/>
    <a:srgbClr val="FF0000"/>
    <a:srgbClr val="70AD47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7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E1872C-6E1B-456F-BE20-8321B6673C3E}" type="datetimeFigureOut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5F14C-BB46-42FB-A4CF-21E333E8C2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80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15F14C-BB46-42FB-A4CF-21E333E8C2D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862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A345-7B33-42E4-BFBE-1990273E3C5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40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E7A60-BEDD-4E58-87A3-4433F647D6EC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45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AA345-7B33-42E4-BFBE-1990273E3C5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27465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AA345-7B33-42E4-BFBE-1990273E3C5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95777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AA345-7B33-42E4-BFBE-1990273E3C5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22007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AA345-7B33-42E4-BFBE-1990273E3C5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68110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AA345-7B33-42E4-BFBE-1990273E3C5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7795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AA345-7B33-42E4-BFBE-1990273E3C5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8339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1E01D-FAA7-4756-B46C-6505C085C788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27991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AA345-7B33-42E4-BFBE-1990273E3C5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9908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>
            <a:extLst>
              <a:ext uri="{FF2B5EF4-FFF2-40B4-BE49-F238E27FC236}">
                <a16:creationId xmlns:a16="http://schemas.microsoft.com/office/drawing/2014/main" id="{EAB7744F-45E8-49BA-8B48-5AD343738B6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>
            <a:extLst>
              <a:ext uri="{FF2B5EF4-FFF2-40B4-BE49-F238E27FC236}">
                <a16:creationId xmlns:a16="http://schemas.microsoft.com/office/drawing/2014/main" id="{69D7289C-362E-4900-83D5-B6597EAF770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52500" y="4872038"/>
            <a:ext cx="5627688" cy="49196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A345-7B33-42E4-BFBE-1990273E3C5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94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14965-CECA-4C07-B34D-2B2F12438E2E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084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A345-7B33-42E4-BFBE-1990273E3C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250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A345-7B33-42E4-BFBE-1990273E3C5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84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A345-7B33-42E4-BFBE-1990273E3C5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2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A345-7B33-42E4-BFBE-1990273E3C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22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A345-7B33-42E4-BFBE-1990273E3C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457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A345-7B33-42E4-BFBE-1990273E3C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93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0560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97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3059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60000" y="1620002"/>
            <a:ext cx="6823569" cy="4479943"/>
          </a:xfrm>
        </p:spPr>
        <p:txBody>
          <a:bodyPr/>
          <a:lstStyle>
            <a:lvl2pPr>
              <a:buClr>
                <a:srgbClr val="004E73"/>
              </a:buClr>
              <a:defRPr/>
            </a:lvl2pPr>
            <a:lvl3pPr marL="538163" indent="-187325">
              <a:buClr>
                <a:srgbClr val="004E73"/>
              </a:buClr>
              <a:buFont typeface="Courier New"/>
              <a:buChar char="o"/>
              <a:defRPr/>
            </a:lvl3pPr>
            <a:lvl4pPr marL="717550" indent="-173038">
              <a:buClr>
                <a:srgbClr val="004E73"/>
              </a:buClr>
              <a:buFont typeface="Courier New"/>
              <a:buChar char="o"/>
              <a:defRPr/>
            </a:lvl4pPr>
            <a:lvl5pPr marL="908050" indent="-188913">
              <a:buClr>
                <a:srgbClr val="004E73"/>
              </a:buClr>
              <a:buFont typeface="Courier New"/>
              <a:buChar char="o"/>
              <a:defRPr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338697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62940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2561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0108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1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1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1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90575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2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88894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1"/>
            <a:ext cx="4040188" cy="732975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2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2142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67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1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6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590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1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9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418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9"/>
            <a:ext cx="457200" cy="441325"/>
          </a:xfrm>
        </p:spPr>
        <p:txBody>
          <a:bodyPr/>
          <a:lstStyle/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525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98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7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2"/>
            <a:ext cx="457200" cy="441325"/>
          </a:xfrm>
        </p:spPr>
        <p:txBody>
          <a:bodyPr/>
          <a:lstStyle/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1"/>
            <a:ext cx="6553200" cy="5821367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2"/>
            <a:ext cx="1447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48248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21116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918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8442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49387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743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14960" y="220090"/>
            <a:ext cx="7772400" cy="78536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AE38FC2-6CC0-417B-8566-73DD4741D4C8}"/>
              </a:ext>
            </a:extLst>
          </p:cNvPr>
          <p:cNvPicPr>
            <a:picLocks/>
          </p:cNvPicPr>
          <p:nvPr userDrawn="1"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46" y="943589"/>
            <a:ext cx="7543800" cy="22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8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7822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675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80755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95040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705087"/>
      </p:ext>
    </p:extLst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89557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DAB7B-9B73-48D6-934B-5D11E44C30B6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73481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137E2-5642-49A4-A8DD-FD6FBB74569C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6895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7748D-5E72-47EA-964F-E3C67BC06FE2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6468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44E2-6AC8-4433-BF85-6666C0278CE0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9547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773BA-78E0-4901-8A92-66F6EF7BAE55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182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312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098FB-FFAF-4671-ACCA-18DE0880BBBE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4704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1F057-E222-4C35-A1F0-70562539BC11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4360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F526C-2252-4AE7-AC68-C4D601B9841C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663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A049-B11B-4876-9159-EFDF3771E8D3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8395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DA5F-9C27-45D6-AC58-7EB986E0ADA4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4502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3B5BF-B785-4F5D-B214-67965678AAEC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266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174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2570" y="248287"/>
            <a:ext cx="7886700" cy="711834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55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295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71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26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microsoft.com/office/2007/relationships/hdphoto" Target="../media/hdphoto1.wdp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66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1"/>
                </a:solidFill>
              </a:defRPr>
            </a:lvl1pPr>
          </a:lstStyle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r>
              <a:rPr lang="pl-PL"/>
              <a:t>K. Ozawa, SQM 2019, Bari, Italy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62635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180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5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243B24-8953-420C-9E19-BF38C908C5A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79707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2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C6C4E28-8353-437B-8802-790F50A5AE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03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7A6C5-5EE9-49A6-826E-0A2C02A81665}" type="datetime1">
              <a:rPr kumimoji="1" lang="ja-JP" altLang="en-US" smtClean="0"/>
              <a:t>2019/6/14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6616A-6552-4B74-988A-CC4A057EE3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29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2.xml"/><Relationship Id="rId6" Type="http://schemas.openxmlformats.org/officeDocument/2006/relationships/image" Target="../media/image33.wmf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3.wmf"/><Relationship Id="rId4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0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2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5.png"/><Relationship Id="rId4" Type="http://schemas.openxmlformats.org/officeDocument/2006/relationships/image" Target="../media/image74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9.tiff"/><Relationship Id="rId5" Type="http://schemas.openxmlformats.org/officeDocument/2006/relationships/image" Target="../media/image78.tiff"/><Relationship Id="rId4" Type="http://schemas.openxmlformats.org/officeDocument/2006/relationships/image" Target="../media/image7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3.emf"/><Relationship Id="rId12" Type="http://schemas.openxmlformats.org/officeDocument/2006/relationships/image" Target="../media/image18.jpeg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Relationship Id="rId6" Type="http://schemas.openxmlformats.org/officeDocument/2006/relationships/image" Target="../media/image12.emf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257" y="1122363"/>
            <a:ext cx="8521593" cy="2650498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J-PARC</a:t>
            </a:r>
            <a:r>
              <a:rPr lang="ja-JP" altLang="en-US" dirty="0"/>
              <a:t> </a:t>
            </a:r>
            <a:br>
              <a:rPr lang="en-US" altLang="ja-JP" dirty="0"/>
            </a:br>
            <a:br>
              <a:rPr lang="en-US" altLang="ja-JP" dirty="0"/>
            </a:br>
            <a:r>
              <a:rPr lang="en-US" altLang="ja-JP" dirty="0"/>
              <a:t>Heavy</a:t>
            </a:r>
            <a:r>
              <a:rPr lang="ja-JP" altLang="en-US" dirty="0"/>
              <a:t> </a:t>
            </a:r>
            <a:r>
              <a:rPr lang="en-US" altLang="ja-JP" dirty="0"/>
              <a:t>Ion</a:t>
            </a:r>
            <a:r>
              <a:rPr lang="ja-JP" altLang="en-US" dirty="0"/>
              <a:t> </a:t>
            </a:r>
            <a:r>
              <a:rPr lang="en-US" altLang="ja-JP" dirty="0"/>
              <a:t>Program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862214"/>
            <a:ext cx="6858000" cy="1655762"/>
          </a:xfrm>
        </p:spPr>
        <p:txBody>
          <a:bodyPr/>
          <a:lstStyle/>
          <a:p>
            <a:r>
              <a:rPr kumimoji="1" lang="en-US" altLang="ja-JP" dirty="0"/>
              <a:t>K. Ozawa (KEK, University of Tsukuba)</a:t>
            </a:r>
            <a:endParaRPr lang="en-US" altLang="ja-JP" dirty="0"/>
          </a:p>
          <a:p>
            <a:r>
              <a:rPr lang="en-US" altLang="ja-JP" dirty="0"/>
              <a:t>f</a:t>
            </a:r>
            <a:r>
              <a:rPr kumimoji="1" lang="en-US" altLang="ja-JP" dirty="0"/>
              <a:t>or the J-PARC HI collaboration</a:t>
            </a:r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2F0221A6-F511-4069-9BFA-61F68303C3F0}"/>
              </a:ext>
            </a:extLst>
          </p:cNvPr>
          <p:cNvSpPr txBox="1">
            <a:spLocks/>
          </p:cNvSpPr>
          <p:nvPr/>
        </p:nvSpPr>
        <p:spPr>
          <a:xfrm>
            <a:off x="3075698" y="340024"/>
            <a:ext cx="2989642" cy="2650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1" sz="6400" b="0" kern="120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>
                <a:solidFill>
                  <a:srgbClr val="C00000"/>
                </a:solidFill>
              </a:rPr>
              <a:t>And</a:t>
            </a:r>
            <a:endParaRPr lang="ja-JP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10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4D35D904-14B1-4D85-AE6B-67917F7696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803" y="3678175"/>
            <a:ext cx="1754737" cy="131605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J-PARC </a:t>
            </a:r>
            <a:r>
              <a:rPr kumimoji="1" lang="en-US" altLang="ja-JP" dirty="0"/>
              <a:t>E16 Experiment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15/June/2019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altLang="zh-CN">
                <a:solidFill>
                  <a:prstClr val="black">
                    <a:tint val="75000"/>
                  </a:prstClr>
                </a:solidFill>
              </a:rPr>
              <a:t>K. Ozawa, SQM 2019, Bari, Italy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449083" y="1240786"/>
            <a:ext cx="8229600" cy="224367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Measurements </a:t>
            </a:r>
            <a:r>
              <a:rPr lang="en-US" altLang="ja-JP" dirty="0">
                <a:solidFill>
                  <a:srgbClr val="FF0000"/>
                </a:solidFill>
              </a:rPr>
              <a:t>of </a:t>
            </a:r>
            <a:r>
              <a:rPr lang="en-US" altLang="ja-JP" dirty="0" err="1">
                <a:solidFill>
                  <a:srgbClr val="FF0000"/>
                </a:solidFill>
              </a:rPr>
              <a:t>e</a:t>
            </a:r>
            <a:r>
              <a:rPr lang="en-US" altLang="ja-JP" baseline="30000" dirty="0" err="1">
                <a:solidFill>
                  <a:srgbClr val="FF0000"/>
                </a:solidFill>
              </a:rPr>
              <a:t>+</a:t>
            </a:r>
            <a:r>
              <a:rPr lang="en-US" altLang="ja-JP" dirty="0" err="1">
                <a:solidFill>
                  <a:srgbClr val="FF0000"/>
                </a:solidFill>
              </a:rPr>
              <a:t>e</a:t>
            </a:r>
            <a:r>
              <a:rPr lang="en-US" altLang="ja-JP" baseline="30000" dirty="0">
                <a:solidFill>
                  <a:srgbClr val="FF0000"/>
                </a:solidFill>
              </a:rPr>
              <a:t>-</a:t>
            </a:r>
            <a:r>
              <a:rPr lang="en-US" altLang="ja-JP" dirty="0">
                <a:solidFill>
                  <a:srgbClr val="FF0000"/>
                </a:solidFill>
              </a:rPr>
              <a:t> pair invariant mass spectra in nucleus</a:t>
            </a:r>
          </a:p>
          <a:p>
            <a:r>
              <a:rPr lang="en-US" altLang="ja-JP" dirty="0"/>
              <a:t>10 times larger statistics compared to the KEK experiment</a:t>
            </a:r>
          </a:p>
          <a:p>
            <a:pPr lvl="1"/>
            <a:r>
              <a:rPr kumimoji="1" lang="en-US" altLang="ja-JP" dirty="0"/>
              <a:t>10</a:t>
            </a:r>
            <a:r>
              <a:rPr kumimoji="1" lang="en-US" altLang="ja-JP" baseline="30000" dirty="0"/>
              <a:t>10</a:t>
            </a:r>
            <a:r>
              <a:rPr kumimoji="1" lang="en-US" altLang="ja-JP" dirty="0"/>
              <a:t> protons per spill (10 times higher than KEK)</a:t>
            </a:r>
          </a:p>
          <a:p>
            <a:pPr lvl="1"/>
            <a:r>
              <a:rPr lang="en-US" altLang="ja-JP" dirty="0"/>
              <a:t>Counting rate: 5 kHz/mm</a:t>
            </a:r>
            <a:r>
              <a:rPr lang="en-US" altLang="ja-JP" baseline="30000" dirty="0"/>
              <a:t>2</a:t>
            </a:r>
            <a:r>
              <a:rPr lang="en-US" altLang="ja-JP" dirty="0"/>
              <a:t> (maximum)</a:t>
            </a:r>
            <a:endParaRPr kumimoji="1" lang="en-US" altLang="ja-JP" dirty="0"/>
          </a:p>
          <a:p>
            <a:r>
              <a:rPr lang="en-US" altLang="ja-JP" dirty="0"/>
              <a:t>Two times better resolution than KEK</a:t>
            </a:r>
          </a:p>
          <a:p>
            <a:pPr lvl="1"/>
            <a:r>
              <a:rPr lang="en-US" altLang="ja-JP" dirty="0">
                <a:sym typeface="Symbol" panose="05050102010706020507" pitchFamily="18" charset="2"/>
              </a:rPr>
              <a:t>Larger magnetic field</a:t>
            </a:r>
          </a:p>
          <a:p>
            <a:pPr lvl="1"/>
            <a:r>
              <a:rPr lang="en-US" altLang="ja-JP" dirty="0">
                <a:sym typeface="Symbol" panose="05050102010706020507" pitchFamily="18" charset="2"/>
              </a:rPr>
              <a:t>Better Position resolution (~100 </a:t>
            </a:r>
            <a:r>
              <a:rPr lang="en-US" altLang="ja-JP" dirty="0">
                <a:latin typeface="Symbol" panose="05050102010706020507" pitchFamily="18" charset="2"/>
                <a:sym typeface="Symbol" panose="05050102010706020507" pitchFamily="18" charset="2"/>
              </a:rPr>
              <a:t>m</a:t>
            </a:r>
            <a:r>
              <a:rPr lang="en-US" altLang="ja-JP" dirty="0">
                <a:sym typeface="Symbol" panose="05050102010706020507" pitchFamily="18" charset="2"/>
              </a:rPr>
              <a:t>m)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46EBAD05-B2DC-4028-8A82-C553426F46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1610" y="3824684"/>
            <a:ext cx="2348324" cy="203005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8A4016B-9AF3-440B-A51C-CB06AF0EEF79}"/>
              </a:ext>
            </a:extLst>
          </p:cNvPr>
          <p:cNvSpPr txBox="1"/>
          <p:nvPr/>
        </p:nvSpPr>
        <p:spPr>
          <a:xfrm>
            <a:off x="6816994" y="5437581"/>
            <a:ext cx="1584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GEM Tracker</a:t>
            </a:r>
            <a:endParaRPr kumimoji="1" lang="ja-JP" altLang="en-US" dirty="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A6C62488-D3AA-48B4-82E1-4F9041274B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1604" y="2824947"/>
            <a:ext cx="1532328" cy="1149246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E09E2376-4145-4A8A-993C-BD128E0A48D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029" y="2265186"/>
            <a:ext cx="1544175" cy="1159440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3781903-6152-4BCB-9FF1-8F1FE6D0284D}"/>
              </a:ext>
            </a:extLst>
          </p:cNvPr>
          <p:cNvSpPr txBox="1"/>
          <p:nvPr/>
        </p:nvSpPr>
        <p:spPr>
          <a:xfrm>
            <a:off x="7629074" y="5000956"/>
            <a:ext cx="1474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Electron ID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7808218-CD3A-41AE-A7F9-FD5F935DF76D}"/>
              </a:ext>
            </a:extLst>
          </p:cNvPr>
          <p:cNvSpPr txBox="1"/>
          <p:nvPr/>
        </p:nvSpPr>
        <p:spPr>
          <a:xfrm>
            <a:off x="7999968" y="1514232"/>
            <a:ext cx="914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Magnet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4FB9377-2B8D-4DB2-9B64-117A7A640470}"/>
              </a:ext>
            </a:extLst>
          </p:cNvPr>
          <p:cNvSpPr txBox="1"/>
          <p:nvPr/>
        </p:nvSpPr>
        <p:spPr>
          <a:xfrm>
            <a:off x="4266826" y="5813641"/>
            <a:ext cx="4646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</a:rPr>
              <a:t>We will start data acquisition in 2020 spring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図 10" descr="テーブル, 室内, 座っている, 食べ物 が含まれている画像&#10;&#10;自動的に生成された説明">
            <a:extLst>
              <a:ext uri="{FF2B5EF4-FFF2-40B4-BE49-F238E27FC236}">
                <a16:creationId xmlns:a16="http://schemas.microsoft.com/office/drawing/2014/main" id="{21A0BF57-C2C0-4112-B5F2-5C5985AE7D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32" y="3491187"/>
            <a:ext cx="4072308" cy="271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79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ChangeArrowheads="1"/>
          </p:cNvSpPr>
          <p:nvPr/>
        </p:nvSpPr>
        <p:spPr bwMode="auto">
          <a:xfrm>
            <a:off x="-137353" y="4042885"/>
            <a:ext cx="9317865" cy="284797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ja-JP" sz="16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9452E90-89E5-46F1-8260-8FE6598BE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7" name="日付プレースホルダ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srgbClr val="000000"/>
                </a:solidFill>
              </a:rPr>
              <a:t>15/June/2019</a:t>
            </a:r>
          </a:p>
        </p:txBody>
      </p:sp>
      <p:sp>
        <p:nvSpPr>
          <p:cNvPr id="49" name="フッター プレースホルダ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altLang="ja-JP">
                <a:solidFill>
                  <a:srgbClr val="000000"/>
                </a:solidFill>
              </a:rPr>
              <a:t>K. Ozawa, SQM 2019, Bari, Italy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8" name="スライド番号プレースホルダ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96BA-7617-482B-9B82-7F4E93CBC3F7}" type="slidenum">
              <a:rPr lang="en-US" altLang="ja-JP" smtClean="0">
                <a:solidFill>
                  <a:srgbClr val="000000"/>
                </a:solidFill>
              </a:rPr>
              <a:pPr/>
              <a:t>11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7353" y="-27384"/>
            <a:ext cx="9317865" cy="5319439"/>
          </a:xfrm>
          <a:prstGeom prst="rect">
            <a:avLst/>
          </a:prstGeom>
        </p:spPr>
      </p:pic>
      <p:sp>
        <p:nvSpPr>
          <p:cNvPr id="52" name="Rectangle 4"/>
          <p:cNvSpPr txBox="1">
            <a:spLocks noChangeArrowheads="1"/>
          </p:cNvSpPr>
          <p:nvPr/>
        </p:nvSpPr>
        <p:spPr>
          <a:xfrm>
            <a:off x="-741806" y="256338"/>
            <a:ext cx="8540034" cy="1206239"/>
          </a:xfrm>
          <a:prstGeom prst="rect">
            <a:avLst/>
          </a:prstGeom>
          <a:noFill/>
          <a:ln/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u="sng" dirty="0">
                <a:solidFill>
                  <a:schemeClr val="bg1"/>
                </a:solidFill>
                <a:latin typeface="Arial" pitchFamily="34" charset="0"/>
              </a:rPr>
              <a:t>J-PARC Heavy Ion Program</a:t>
            </a:r>
            <a:endParaRPr lang="en-US" altLang="ja-JP" sz="4800" b="1" u="sng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4" name="Line 6"/>
          <p:cNvSpPr>
            <a:spLocks noChangeShapeType="1"/>
          </p:cNvSpPr>
          <p:nvPr/>
        </p:nvSpPr>
        <p:spPr bwMode="auto">
          <a:xfrm>
            <a:off x="634009" y="3224034"/>
            <a:ext cx="2163668" cy="8437"/>
          </a:xfrm>
          <a:prstGeom prst="line">
            <a:avLst/>
          </a:prstGeom>
          <a:noFill/>
          <a:ln w="76200">
            <a:solidFill>
              <a:srgbClr val="FFFF66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4286599" y="2261916"/>
            <a:ext cx="3666013" cy="1738274"/>
            <a:chOff x="4383087" y="2075248"/>
            <a:chExt cx="3441700" cy="1806191"/>
          </a:xfrm>
        </p:grpSpPr>
        <p:sp>
          <p:nvSpPr>
            <p:cNvPr id="56" name="Line 8"/>
            <p:cNvSpPr>
              <a:spLocks noChangeShapeType="1"/>
            </p:cNvSpPr>
            <p:nvPr/>
          </p:nvSpPr>
          <p:spPr bwMode="auto">
            <a:xfrm flipH="1" flipV="1">
              <a:off x="5693958" y="3824996"/>
              <a:ext cx="279805" cy="42713"/>
            </a:xfrm>
            <a:prstGeom prst="line">
              <a:avLst/>
            </a:prstGeom>
            <a:noFill/>
            <a:ln w="76200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57" name="Group 9"/>
            <p:cNvGrpSpPr>
              <a:grpSpLocks/>
            </p:cNvGrpSpPr>
            <p:nvPr/>
          </p:nvGrpSpPr>
          <p:grpSpPr bwMode="auto">
            <a:xfrm>
              <a:off x="4383087" y="2075248"/>
              <a:ext cx="3441700" cy="1806191"/>
              <a:chOff x="2778" y="1279"/>
              <a:chExt cx="2168" cy="1184"/>
            </a:xfrm>
          </p:grpSpPr>
          <p:sp>
            <p:nvSpPr>
              <p:cNvPr id="58" name="Line 10"/>
              <p:cNvSpPr>
                <a:spLocks noChangeShapeType="1"/>
              </p:cNvSpPr>
              <p:nvPr/>
            </p:nvSpPr>
            <p:spPr bwMode="auto">
              <a:xfrm flipH="1">
                <a:off x="4734" y="1743"/>
                <a:ext cx="202" cy="525"/>
              </a:xfrm>
              <a:prstGeom prst="line">
                <a:avLst/>
              </a:prstGeom>
              <a:noFill/>
              <a:ln w="76200">
                <a:solidFill>
                  <a:srgbClr val="FFFF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59" name="Freeform 11"/>
              <p:cNvSpPr>
                <a:spLocks/>
              </p:cNvSpPr>
              <p:nvPr/>
            </p:nvSpPr>
            <p:spPr bwMode="auto">
              <a:xfrm>
                <a:off x="3696" y="2208"/>
                <a:ext cx="1074" cy="255"/>
              </a:xfrm>
              <a:custGeom>
                <a:avLst/>
                <a:gdLst/>
                <a:ahLst/>
                <a:cxnLst>
                  <a:cxn ang="0">
                    <a:pos x="1002" y="0"/>
                  </a:cxn>
                  <a:cxn ang="0">
                    <a:pos x="906" y="84"/>
                  </a:cxn>
                  <a:cxn ang="0">
                    <a:pos x="744" y="168"/>
                  </a:cxn>
                  <a:cxn ang="0">
                    <a:pos x="594" y="204"/>
                  </a:cxn>
                  <a:cxn ang="0">
                    <a:pos x="420" y="228"/>
                  </a:cxn>
                  <a:cxn ang="0">
                    <a:pos x="288" y="234"/>
                  </a:cxn>
                  <a:cxn ang="0">
                    <a:pos x="174" y="234"/>
                  </a:cxn>
                  <a:cxn ang="0">
                    <a:pos x="0" y="216"/>
                  </a:cxn>
                </a:cxnLst>
                <a:rect l="0" t="0" r="r" b="b"/>
                <a:pathLst>
                  <a:path w="1002" h="237">
                    <a:moveTo>
                      <a:pt x="1002" y="0"/>
                    </a:moveTo>
                    <a:cubicBezTo>
                      <a:pt x="975" y="28"/>
                      <a:pt x="949" y="56"/>
                      <a:pt x="906" y="84"/>
                    </a:cubicBezTo>
                    <a:cubicBezTo>
                      <a:pt x="863" y="112"/>
                      <a:pt x="796" y="148"/>
                      <a:pt x="744" y="168"/>
                    </a:cubicBezTo>
                    <a:cubicBezTo>
                      <a:pt x="692" y="188"/>
                      <a:pt x="648" y="194"/>
                      <a:pt x="594" y="204"/>
                    </a:cubicBezTo>
                    <a:cubicBezTo>
                      <a:pt x="540" y="214"/>
                      <a:pt x="471" y="223"/>
                      <a:pt x="420" y="228"/>
                    </a:cubicBezTo>
                    <a:cubicBezTo>
                      <a:pt x="369" y="233"/>
                      <a:pt x="329" y="233"/>
                      <a:pt x="288" y="234"/>
                    </a:cubicBezTo>
                    <a:cubicBezTo>
                      <a:pt x="247" y="235"/>
                      <a:pt x="222" y="237"/>
                      <a:pt x="174" y="234"/>
                    </a:cubicBezTo>
                    <a:cubicBezTo>
                      <a:pt x="126" y="231"/>
                      <a:pt x="28" y="219"/>
                      <a:pt x="0" y="216"/>
                    </a:cubicBezTo>
                  </a:path>
                </a:pathLst>
              </a:custGeom>
              <a:noFill/>
              <a:ln w="76200" cap="flat" cmpd="sng">
                <a:solidFill>
                  <a:srgbClr val="FFFF6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0" name="Freeform 12"/>
              <p:cNvSpPr>
                <a:spLocks/>
              </p:cNvSpPr>
              <p:nvPr/>
            </p:nvSpPr>
            <p:spPr bwMode="auto">
              <a:xfrm>
                <a:off x="2814" y="1794"/>
                <a:ext cx="802" cy="639"/>
              </a:xfrm>
              <a:custGeom>
                <a:avLst/>
                <a:gdLst/>
                <a:ahLst/>
                <a:cxnLst>
                  <a:cxn ang="0">
                    <a:pos x="852" y="624"/>
                  </a:cxn>
                  <a:cxn ang="0">
                    <a:pos x="696" y="582"/>
                  </a:cxn>
                  <a:cxn ang="0">
                    <a:pos x="252" y="288"/>
                  </a:cxn>
                  <a:cxn ang="0">
                    <a:pos x="60" y="102"/>
                  </a:cxn>
                  <a:cxn ang="0">
                    <a:pos x="0" y="0"/>
                  </a:cxn>
                </a:cxnLst>
                <a:rect l="0" t="0" r="r" b="b"/>
                <a:pathLst>
                  <a:path w="852" h="638">
                    <a:moveTo>
                      <a:pt x="852" y="624"/>
                    </a:moveTo>
                    <a:cubicBezTo>
                      <a:pt x="824" y="631"/>
                      <a:pt x="796" y="638"/>
                      <a:pt x="696" y="582"/>
                    </a:cubicBezTo>
                    <a:cubicBezTo>
                      <a:pt x="596" y="526"/>
                      <a:pt x="358" y="368"/>
                      <a:pt x="252" y="288"/>
                    </a:cubicBezTo>
                    <a:cubicBezTo>
                      <a:pt x="146" y="208"/>
                      <a:pt x="102" y="150"/>
                      <a:pt x="60" y="102"/>
                    </a:cubicBezTo>
                    <a:cubicBezTo>
                      <a:pt x="18" y="54"/>
                      <a:pt x="9" y="27"/>
                      <a:pt x="0" y="0"/>
                    </a:cubicBezTo>
                  </a:path>
                </a:pathLst>
              </a:custGeom>
              <a:noFill/>
              <a:ln w="76200" cap="flat" cmpd="sng">
                <a:solidFill>
                  <a:srgbClr val="FFFF6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1" name="Freeform 13"/>
              <p:cNvSpPr>
                <a:spLocks/>
              </p:cNvSpPr>
              <p:nvPr/>
            </p:nvSpPr>
            <p:spPr bwMode="auto">
              <a:xfrm>
                <a:off x="2778" y="1566"/>
                <a:ext cx="39" cy="234"/>
              </a:xfrm>
              <a:custGeom>
                <a:avLst/>
                <a:gdLst/>
                <a:ahLst/>
                <a:cxnLst>
                  <a:cxn ang="0">
                    <a:pos x="66" y="294"/>
                  </a:cxn>
                  <a:cxn ang="0">
                    <a:pos x="12" y="162"/>
                  </a:cxn>
                  <a:cxn ang="0">
                    <a:pos x="6" y="54"/>
                  </a:cxn>
                  <a:cxn ang="0">
                    <a:pos x="48" y="0"/>
                  </a:cxn>
                </a:cxnLst>
                <a:rect l="0" t="0" r="r" b="b"/>
                <a:pathLst>
                  <a:path w="66" h="294">
                    <a:moveTo>
                      <a:pt x="66" y="294"/>
                    </a:moveTo>
                    <a:cubicBezTo>
                      <a:pt x="44" y="248"/>
                      <a:pt x="22" y="202"/>
                      <a:pt x="12" y="162"/>
                    </a:cubicBezTo>
                    <a:cubicBezTo>
                      <a:pt x="2" y="122"/>
                      <a:pt x="0" y="81"/>
                      <a:pt x="6" y="54"/>
                    </a:cubicBezTo>
                    <a:cubicBezTo>
                      <a:pt x="12" y="27"/>
                      <a:pt x="39" y="13"/>
                      <a:pt x="48" y="0"/>
                    </a:cubicBezTo>
                  </a:path>
                </a:pathLst>
              </a:custGeom>
              <a:noFill/>
              <a:ln w="76200" cap="flat" cmpd="sng">
                <a:solidFill>
                  <a:srgbClr val="FFFF6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62" name="Freeform 14"/>
              <p:cNvSpPr>
                <a:spLocks/>
              </p:cNvSpPr>
              <p:nvPr/>
            </p:nvSpPr>
            <p:spPr bwMode="auto">
              <a:xfrm>
                <a:off x="2790" y="1279"/>
                <a:ext cx="2156" cy="556"/>
              </a:xfrm>
              <a:custGeom>
                <a:avLst/>
                <a:gdLst/>
                <a:ahLst/>
                <a:cxnLst>
                  <a:cxn ang="0">
                    <a:pos x="2166" y="590"/>
                  </a:cxn>
                  <a:cxn ang="0">
                    <a:pos x="2226" y="476"/>
                  </a:cxn>
                  <a:cxn ang="0">
                    <a:pos x="2208" y="344"/>
                  </a:cxn>
                  <a:cxn ang="0">
                    <a:pos x="2136" y="254"/>
                  </a:cxn>
                  <a:cxn ang="0">
                    <a:pos x="2046" y="182"/>
                  </a:cxn>
                  <a:cxn ang="0">
                    <a:pos x="1866" y="98"/>
                  </a:cxn>
                  <a:cxn ang="0">
                    <a:pos x="1656" y="44"/>
                  </a:cxn>
                  <a:cxn ang="0">
                    <a:pos x="1500" y="20"/>
                  </a:cxn>
                  <a:cxn ang="0">
                    <a:pos x="1296" y="2"/>
                  </a:cxn>
                  <a:cxn ang="0">
                    <a:pos x="636" y="32"/>
                  </a:cxn>
                  <a:cxn ang="0">
                    <a:pos x="456" y="68"/>
                  </a:cxn>
                  <a:cxn ang="0">
                    <a:pos x="264" y="134"/>
                  </a:cxn>
                  <a:cxn ang="0">
                    <a:pos x="138" y="194"/>
                  </a:cxn>
                  <a:cxn ang="0">
                    <a:pos x="48" y="266"/>
                  </a:cxn>
                  <a:cxn ang="0">
                    <a:pos x="0" y="332"/>
                  </a:cxn>
                </a:cxnLst>
                <a:rect l="0" t="0" r="r" b="b"/>
                <a:pathLst>
                  <a:path w="2233" h="590">
                    <a:moveTo>
                      <a:pt x="2166" y="590"/>
                    </a:moveTo>
                    <a:cubicBezTo>
                      <a:pt x="2192" y="553"/>
                      <a:pt x="2219" y="517"/>
                      <a:pt x="2226" y="476"/>
                    </a:cubicBezTo>
                    <a:cubicBezTo>
                      <a:pt x="2233" y="435"/>
                      <a:pt x="2223" y="381"/>
                      <a:pt x="2208" y="344"/>
                    </a:cubicBezTo>
                    <a:cubicBezTo>
                      <a:pt x="2193" y="307"/>
                      <a:pt x="2163" y="281"/>
                      <a:pt x="2136" y="254"/>
                    </a:cubicBezTo>
                    <a:cubicBezTo>
                      <a:pt x="2109" y="227"/>
                      <a:pt x="2091" y="208"/>
                      <a:pt x="2046" y="182"/>
                    </a:cubicBezTo>
                    <a:cubicBezTo>
                      <a:pt x="2001" y="156"/>
                      <a:pt x="1931" y="121"/>
                      <a:pt x="1866" y="98"/>
                    </a:cubicBezTo>
                    <a:cubicBezTo>
                      <a:pt x="1801" y="75"/>
                      <a:pt x="1717" y="57"/>
                      <a:pt x="1656" y="44"/>
                    </a:cubicBezTo>
                    <a:cubicBezTo>
                      <a:pt x="1595" y="31"/>
                      <a:pt x="1560" y="27"/>
                      <a:pt x="1500" y="20"/>
                    </a:cubicBezTo>
                    <a:cubicBezTo>
                      <a:pt x="1440" y="13"/>
                      <a:pt x="1440" y="0"/>
                      <a:pt x="1296" y="2"/>
                    </a:cubicBezTo>
                    <a:cubicBezTo>
                      <a:pt x="1152" y="4"/>
                      <a:pt x="776" y="21"/>
                      <a:pt x="636" y="32"/>
                    </a:cubicBezTo>
                    <a:cubicBezTo>
                      <a:pt x="496" y="43"/>
                      <a:pt x="518" y="51"/>
                      <a:pt x="456" y="68"/>
                    </a:cubicBezTo>
                    <a:cubicBezTo>
                      <a:pt x="394" y="85"/>
                      <a:pt x="317" y="113"/>
                      <a:pt x="264" y="134"/>
                    </a:cubicBezTo>
                    <a:cubicBezTo>
                      <a:pt x="211" y="155"/>
                      <a:pt x="174" y="172"/>
                      <a:pt x="138" y="194"/>
                    </a:cubicBezTo>
                    <a:cubicBezTo>
                      <a:pt x="102" y="216"/>
                      <a:pt x="71" y="243"/>
                      <a:pt x="48" y="266"/>
                    </a:cubicBezTo>
                    <a:cubicBezTo>
                      <a:pt x="25" y="289"/>
                      <a:pt x="12" y="310"/>
                      <a:pt x="0" y="332"/>
                    </a:cubicBezTo>
                  </a:path>
                </a:pathLst>
              </a:custGeom>
              <a:noFill/>
              <a:ln w="76200" cap="flat" cmpd="sng">
                <a:solidFill>
                  <a:srgbClr val="FFFF6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160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</p:grpSp>
      </p:grpSp>
      <p:sp>
        <p:nvSpPr>
          <p:cNvPr id="63" name="Line 15"/>
          <p:cNvSpPr>
            <a:spLocks noChangeShapeType="1"/>
          </p:cNvSpPr>
          <p:nvPr/>
        </p:nvSpPr>
        <p:spPr bwMode="auto">
          <a:xfrm>
            <a:off x="3682140" y="288201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4" name="Line 16"/>
          <p:cNvSpPr>
            <a:spLocks noChangeShapeType="1"/>
          </p:cNvSpPr>
          <p:nvPr/>
        </p:nvSpPr>
        <p:spPr bwMode="auto">
          <a:xfrm>
            <a:off x="3632719" y="2841803"/>
            <a:ext cx="1282125" cy="699636"/>
          </a:xfrm>
          <a:prstGeom prst="line">
            <a:avLst/>
          </a:prstGeom>
          <a:noFill/>
          <a:ln w="76200">
            <a:solidFill>
              <a:srgbClr val="FFFF66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5" name="Freeform 17"/>
          <p:cNvSpPr>
            <a:spLocks/>
          </p:cNvSpPr>
          <p:nvPr/>
        </p:nvSpPr>
        <p:spPr bwMode="auto">
          <a:xfrm>
            <a:off x="2797676" y="2784317"/>
            <a:ext cx="237223" cy="443963"/>
          </a:xfrm>
          <a:custGeom>
            <a:avLst/>
            <a:gdLst/>
            <a:ahLst/>
            <a:cxnLst>
              <a:cxn ang="0">
                <a:pos x="0" y="240"/>
              </a:cxn>
              <a:cxn ang="0">
                <a:pos x="84" y="240"/>
              </a:cxn>
              <a:cxn ang="0">
                <a:pos x="144" y="198"/>
              </a:cxn>
              <a:cxn ang="0">
                <a:pos x="156" y="102"/>
              </a:cxn>
              <a:cxn ang="0">
                <a:pos x="144" y="0"/>
              </a:cxn>
            </a:cxnLst>
            <a:rect l="0" t="0" r="r" b="b"/>
            <a:pathLst>
              <a:path w="156" h="247">
                <a:moveTo>
                  <a:pt x="0" y="240"/>
                </a:moveTo>
                <a:cubicBezTo>
                  <a:pt x="30" y="243"/>
                  <a:pt x="60" y="247"/>
                  <a:pt x="84" y="240"/>
                </a:cubicBezTo>
                <a:cubicBezTo>
                  <a:pt x="108" y="233"/>
                  <a:pt x="132" y="221"/>
                  <a:pt x="144" y="198"/>
                </a:cubicBezTo>
                <a:cubicBezTo>
                  <a:pt x="156" y="175"/>
                  <a:pt x="156" y="135"/>
                  <a:pt x="156" y="102"/>
                </a:cubicBezTo>
                <a:cubicBezTo>
                  <a:pt x="156" y="69"/>
                  <a:pt x="150" y="34"/>
                  <a:pt x="144" y="0"/>
                </a:cubicBezTo>
              </a:path>
            </a:pathLst>
          </a:custGeom>
          <a:noFill/>
          <a:ln w="76200" cap="flat" cmpd="sng">
            <a:solidFill>
              <a:srgbClr val="FFFF66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3018260" y="2480349"/>
            <a:ext cx="745271" cy="543738"/>
            <a:chOff x="3101314" y="2552820"/>
            <a:chExt cx="718180" cy="515232"/>
          </a:xfrm>
        </p:grpSpPr>
        <p:sp>
          <p:nvSpPr>
            <p:cNvPr id="67" name="Freeform 19"/>
            <p:cNvSpPr>
              <a:spLocks/>
            </p:cNvSpPr>
            <p:nvPr/>
          </p:nvSpPr>
          <p:spPr bwMode="auto">
            <a:xfrm rot="275403">
              <a:off x="3101314" y="2552820"/>
              <a:ext cx="684748" cy="411891"/>
            </a:xfrm>
            <a:custGeom>
              <a:avLst/>
              <a:gdLst/>
              <a:ahLst/>
              <a:cxnLst>
                <a:cxn ang="0">
                  <a:pos x="12" y="245"/>
                </a:cxn>
                <a:cxn ang="0">
                  <a:pos x="6" y="107"/>
                </a:cxn>
                <a:cxn ang="0">
                  <a:pos x="48" y="35"/>
                </a:cxn>
                <a:cxn ang="0">
                  <a:pos x="132" y="5"/>
                </a:cxn>
                <a:cxn ang="0">
                  <a:pos x="186" y="5"/>
                </a:cxn>
                <a:cxn ang="0">
                  <a:pos x="396" y="35"/>
                </a:cxn>
                <a:cxn ang="0">
                  <a:pos x="432" y="71"/>
                </a:cxn>
              </a:cxnLst>
              <a:rect l="0" t="0" r="r" b="b"/>
              <a:pathLst>
                <a:path w="437" h="245">
                  <a:moveTo>
                    <a:pt x="12" y="245"/>
                  </a:moveTo>
                  <a:cubicBezTo>
                    <a:pt x="6" y="193"/>
                    <a:pt x="0" y="142"/>
                    <a:pt x="6" y="107"/>
                  </a:cubicBezTo>
                  <a:cubicBezTo>
                    <a:pt x="12" y="72"/>
                    <a:pt x="27" y="52"/>
                    <a:pt x="48" y="35"/>
                  </a:cubicBezTo>
                  <a:cubicBezTo>
                    <a:pt x="69" y="18"/>
                    <a:pt x="109" y="10"/>
                    <a:pt x="132" y="5"/>
                  </a:cubicBezTo>
                  <a:cubicBezTo>
                    <a:pt x="155" y="0"/>
                    <a:pt x="142" y="0"/>
                    <a:pt x="186" y="5"/>
                  </a:cubicBezTo>
                  <a:cubicBezTo>
                    <a:pt x="230" y="10"/>
                    <a:pt x="355" y="24"/>
                    <a:pt x="396" y="35"/>
                  </a:cubicBezTo>
                  <a:cubicBezTo>
                    <a:pt x="437" y="46"/>
                    <a:pt x="425" y="66"/>
                    <a:pt x="432" y="71"/>
                  </a:cubicBezTo>
                </a:path>
              </a:pathLst>
            </a:custGeom>
            <a:noFill/>
            <a:ln w="76200" cap="flat" cmpd="sng">
              <a:solidFill>
                <a:srgbClr val="FFFF6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8" name="Freeform 20"/>
            <p:cNvSpPr>
              <a:spLocks/>
            </p:cNvSpPr>
            <p:nvPr/>
          </p:nvSpPr>
          <p:spPr bwMode="auto">
            <a:xfrm rot="275403">
              <a:off x="3122211" y="2634306"/>
              <a:ext cx="697283" cy="433746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426" y="24"/>
                </a:cxn>
                <a:cxn ang="0">
                  <a:pos x="444" y="66"/>
                </a:cxn>
                <a:cxn ang="0">
                  <a:pos x="420" y="108"/>
                </a:cxn>
                <a:cxn ang="0">
                  <a:pos x="378" y="144"/>
                </a:cxn>
                <a:cxn ang="0">
                  <a:pos x="198" y="240"/>
                </a:cxn>
                <a:cxn ang="0">
                  <a:pos x="138" y="252"/>
                </a:cxn>
                <a:cxn ang="0">
                  <a:pos x="60" y="246"/>
                </a:cxn>
                <a:cxn ang="0">
                  <a:pos x="18" y="216"/>
                </a:cxn>
                <a:cxn ang="0">
                  <a:pos x="0" y="150"/>
                </a:cxn>
              </a:cxnLst>
              <a:rect l="0" t="0" r="r" b="b"/>
              <a:pathLst>
                <a:path w="445" h="258">
                  <a:moveTo>
                    <a:pt x="390" y="0"/>
                  </a:moveTo>
                  <a:cubicBezTo>
                    <a:pt x="403" y="6"/>
                    <a:pt x="417" y="13"/>
                    <a:pt x="426" y="24"/>
                  </a:cubicBezTo>
                  <a:cubicBezTo>
                    <a:pt x="435" y="35"/>
                    <a:pt x="445" y="52"/>
                    <a:pt x="444" y="66"/>
                  </a:cubicBezTo>
                  <a:cubicBezTo>
                    <a:pt x="443" y="80"/>
                    <a:pt x="431" y="95"/>
                    <a:pt x="420" y="108"/>
                  </a:cubicBezTo>
                  <a:cubicBezTo>
                    <a:pt x="409" y="121"/>
                    <a:pt x="415" y="122"/>
                    <a:pt x="378" y="144"/>
                  </a:cubicBezTo>
                  <a:cubicBezTo>
                    <a:pt x="341" y="166"/>
                    <a:pt x="238" y="222"/>
                    <a:pt x="198" y="240"/>
                  </a:cubicBezTo>
                  <a:cubicBezTo>
                    <a:pt x="158" y="258"/>
                    <a:pt x="161" y="251"/>
                    <a:pt x="138" y="252"/>
                  </a:cubicBezTo>
                  <a:cubicBezTo>
                    <a:pt x="115" y="253"/>
                    <a:pt x="80" y="252"/>
                    <a:pt x="60" y="246"/>
                  </a:cubicBezTo>
                  <a:cubicBezTo>
                    <a:pt x="40" y="240"/>
                    <a:pt x="28" y="232"/>
                    <a:pt x="18" y="216"/>
                  </a:cubicBezTo>
                  <a:cubicBezTo>
                    <a:pt x="8" y="200"/>
                    <a:pt x="3" y="161"/>
                    <a:pt x="0" y="150"/>
                  </a:cubicBezTo>
                </a:path>
              </a:pathLst>
            </a:custGeom>
            <a:noFill/>
            <a:ln w="76200" cap="flat" cmpd="sng">
              <a:solidFill>
                <a:srgbClr val="FFFF6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69" name="Line 21"/>
          <p:cNvSpPr>
            <a:spLocks noChangeShapeType="1"/>
          </p:cNvSpPr>
          <p:nvPr/>
        </p:nvSpPr>
        <p:spPr bwMode="auto">
          <a:xfrm flipV="1">
            <a:off x="7509812" y="2657579"/>
            <a:ext cx="877254" cy="1124143"/>
          </a:xfrm>
          <a:prstGeom prst="line">
            <a:avLst/>
          </a:prstGeom>
          <a:noFill/>
          <a:ln w="76200">
            <a:solidFill>
              <a:srgbClr val="FFFF66"/>
            </a:solidFill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6603052" y="1355300"/>
            <a:ext cx="2390353" cy="1174890"/>
            <a:chOff x="6588224" y="1210805"/>
            <a:chExt cx="2303463" cy="1113295"/>
          </a:xfrm>
        </p:grpSpPr>
        <p:sp>
          <p:nvSpPr>
            <p:cNvPr id="71" name="Line 23"/>
            <p:cNvSpPr>
              <a:spLocks noChangeShapeType="1"/>
            </p:cNvSpPr>
            <p:nvPr/>
          </p:nvSpPr>
          <p:spPr bwMode="auto">
            <a:xfrm flipH="1">
              <a:off x="7631113" y="1816100"/>
              <a:ext cx="484188" cy="508000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2" name="Text Box 24"/>
            <p:cNvSpPr txBox="1">
              <a:spLocks noChangeArrowheads="1"/>
            </p:cNvSpPr>
            <p:nvPr/>
          </p:nvSpPr>
          <p:spPr bwMode="auto">
            <a:xfrm>
              <a:off x="6588224" y="1210805"/>
              <a:ext cx="2303463" cy="6340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MR</a:t>
              </a:r>
            </a:p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30 </a:t>
              </a:r>
              <a:r>
                <a:rPr lang="en-US" altLang="ja-JP" sz="1600" b="1" dirty="0" err="1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GeV</a:t>
              </a: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 Synchrotron</a:t>
              </a: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-64369" y="3316262"/>
            <a:ext cx="1996628" cy="1272016"/>
            <a:chOff x="163166" y="3578225"/>
            <a:chExt cx="1924050" cy="1205329"/>
          </a:xfrm>
        </p:grpSpPr>
        <p:sp>
          <p:nvSpPr>
            <p:cNvPr id="74" name="Line 26"/>
            <p:cNvSpPr>
              <a:spLocks noChangeShapeType="1"/>
            </p:cNvSpPr>
            <p:nvPr/>
          </p:nvSpPr>
          <p:spPr bwMode="auto">
            <a:xfrm flipV="1">
              <a:off x="1102301" y="3578225"/>
              <a:ext cx="270887" cy="887415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5" name="Text Box 27"/>
            <p:cNvSpPr txBox="1">
              <a:spLocks noChangeArrowheads="1"/>
            </p:cNvSpPr>
            <p:nvPr/>
          </p:nvSpPr>
          <p:spPr bwMode="auto">
            <a:xfrm>
              <a:off x="163166" y="4445000"/>
              <a:ext cx="1924050" cy="33855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400 MeV </a:t>
              </a:r>
              <a:r>
                <a:rPr lang="en-US" altLang="ja-JP" sz="1600" b="1" dirty="0" err="1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Linac</a:t>
              </a:r>
              <a:endParaRPr lang="en-US" altLang="ja-JP" sz="1600" b="1" dirty="0">
                <a:solidFill>
                  <a:srgbClr val="000000"/>
                </a:solidFill>
                <a:latin typeface="Arial" pitchFamily="34" charset="0"/>
                <a:ea typeface="ＭＳ ゴシック" pitchFamily="49" charset="-128"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2228853" y="3108215"/>
            <a:ext cx="2261857" cy="1255961"/>
            <a:chOff x="2201863" y="3304954"/>
            <a:chExt cx="2179638" cy="1190115"/>
          </a:xfrm>
        </p:grpSpPr>
        <p:sp>
          <p:nvSpPr>
            <p:cNvPr id="77" name="Line 29"/>
            <p:cNvSpPr>
              <a:spLocks noChangeShapeType="1"/>
            </p:cNvSpPr>
            <p:nvPr/>
          </p:nvSpPr>
          <p:spPr bwMode="auto">
            <a:xfrm flipV="1">
              <a:off x="3341688" y="3304954"/>
              <a:ext cx="46914" cy="1079719"/>
            </a:xfrm>
            <a:prstGeom prst="line">
              <a:avLst/>
            </a:prstGeom>
            <a:noFill/>
            <a:ln w="28575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78" name="Text Box 30"/>
            <p:cNvSpPr txBox="1">
              <a:spLocks noChangeArrowheads="1"/>
            </p:cNvSpPr>
            <p:nvPr/>
          </p:nvSpPr>
          <p:spPr bwMode="auto">
            <a:xfrm>
              <a:off x="2201863" y="3861049"/>
              <a:ext cx="2179638" cy="634020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RCS</a:t>
              </a:r>
            </a:p>
            <a:p>
              <a:pPr algn="ctr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3 </a:t>
              </a:r>
              <a:r>
                <a:rPr lang="en-US" altLang="ja-JP" sz="1600" b="1" dirty="0" err="1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GeV</a:t>
              </a:r>
              <a:r>
                <a:rPr lang="en-US" altLang="ja-JP" sz="1600" b="1" dirty="0">
                  <a:solidFill>
                    <a:srgbClr val="000000"/>
                  </a:solidFill>
                  <a:latin typeface="Arial" pitchFamily="34" charset="0"/>
                  <a:ea typeface="ＭＳ ゴシック" pitchFamily="49" charset="-128"/>
                </a:rPr>
                <a:t> Synchrotron </a:t>
              </a:r>
              <a:endParaRPr lang="en-US" altLang="ja-JP" sz="1600" b="1" dirty="0">
                <a:solidFill>
                  <a:srgbClr val="000000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</p:grpSp>
      <p:sp>
        <p:nvSpPr>
          <p:cNvPr id="82" name="Freeform 34"/>
          <p:cNvSpPr>
            <a:spLocks/>
          </p:cNvSpPr>
          <p:nvPr/>
        </p:nvSpPr>
        <p:spPr bwMode="auto">
          <a:xfrm>
            <a:off x="3701909" y="2672672"/>
            <a:ext cx="1423339" cy="1876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04" y="90"/>
              </a:cxn>
              <a:cxn ang="0">
                <a:pos x="600" y="96"/>
              </a:cxn>
              <a:cxn ang="0">
                <a:pos x="666" y="96"/>
              </a:cxn>
              <a:cxn ang="0">
                <a:pos x="900" y="84"/>
              </a:cxn>
            </a:cxnLst>
            <a:rect l="0" t="0" r="r" b="b"/>
            <a:pathLst>
              <a:path w="900" h="106">
                <a:moveTo>
                  <a:pt x="0" y="0"/>
                </a:moveTo>
                <a:cubicBezTo>
                  <a:pt x="202" y="37"/>
                  <a:pt x="404" y="74"/>
                  <a:pt x="504" y="90"/>
                </a:cubicBezTo>
                <a:cubicBezTo>
                  <a:pt x="604" y="106"/>
                  <a:pt x="573" y="95"/>
                  <a:pt x="600" y="96"/>
                </a:cubicBezTo>
                <a:cubicBezTo>
                  <a:pt x="627" y="97"/>
                  <a:pt x="616" y="98"/>
                  <a:pt x="666" y="96"/>
                </a:cubicBezTo>
                <a:cubicBezTo>
                  <a:pt x="716" y="94"/>
                  <a:pt x="860" y="87"/>
                  <a:pt x="900" y="84"/>
                </a:cubicBezTo>
              </a:path>
            </a:pathLst>
          </a:custGeom>
          <a:noFill/>
          <a:ln w="76200" cap="flat" cmpd="sng">
            <a:solidFill>
              <a:srgbClr val="FFFF66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3" name="Freeform 36"/>
          <p:cNvSpPr>
            <a:spLocks/>
          </p:cNvSpPr>
          <p:nvPr/>
        </p:nvSpPr>
        <p:spPr bwMode="auto">
          <a:xfrm rot="3689409">
            <a:off x="4285452" y="2592193"/>
            <a:ext cx="1199554" cy="938075"/>
          </a:xfrm>
          <a:custGeom>
            <a:avLst/>
            <a:gdLst/>
            <a:ahLst/>
            <a:cxnLst>
              <a:cxn ang="0">
                <a:pos x="66" y="44"/>
              </a:cxn>
              <a:cxn ang="0">
                <a:pos x="78" y="106"/>
              </a:cxn>
              <a:cxn ang="0">
                <a:pos x="99" y="165"/>
              </a:cxn>
              <a:cxn ang="0">
                <a:pos x="125" y="219"/>
              </a:cxn>
              <a:cxn ang="0">
                <a:pos x="159" y="269"/>
              </a:cxn>
              <a:cxn ang="0">
                <a:pos x="199" y="316"/>
              </a:cxn>
              <a:cxn ang="0">
                <a:pos x="248" y="358"/>
              </a:cxn>
              <a:cxn ang="0">
                <a:pos x="300" y="400"/>
              </a:cxn>
              <a:cxn ang="0">
                <a:pos x="358" y="436"/>
              </a:cxn>
              <a:cxn ang="0">
                <a:pos x="421" y="473"/>
              </a:cxn>
              <a:cxn ang="0">
                <a:pos x="485" y="505"/>
              </a:cxn>
              <a:cxn ang="0">
                <a:pos x="624" y="565"/>
              </a:cxn>
              <a:cxn ang="0">
                <a:pos x="771" y="617"/>
              </a:cxn>
              <a:cxn ang="0">
                <a:pos x="918" y="666"/>
              </a:cxn>
              <a:cxn ang="0">
                <a:pos x="1015" y="698"/>
              </a:cxn>
              <a:cxn ang="0">
                <a:pos x="1061" y="714"/>
              </a:cxn>
              <a:cxn ang="0">
                <a:pos x="1149" y="744"/>
              </a:cxn>
              <a:cxn ang="0">
                <a:pos x="1172" y="752"/>
              </a:cxn>
              <a:cxn ang="0">
                <a:pos x="1214" y="768"/>
              </a:cxn>
              <a:cxn ang="0">
                <a:pos x="1210" y="837"/>
              </a:cxn>
              <a:cxn ang="0">
                <a:pos x="1149" y="813"/>
              </a:cxn>
              <a:cxn ang="0">
                <a:pos x="1041" y="774"/>
              </a:cxn>
              <a:cxn ang="0">
                <a:pos x="898" y="728"/>
              </a:cxn>
              <a:cxn ang="0">
                <a:pos x="849" y="712"/>
              </a:cxn>
              <a:cxn ang="0">
                <a:pos x="751" y="678"/>
              </a:cxn>
              <a:cxn ang="0">
                <a:pos x="700" y="662"/>
              </a:cxn>
              <a:cxn ang="0">
                <a:pos x="602" y="626"/>
              </a:cxn>
              <a:cxn ang="0">
                <a:pos x="554" y="605"/>
              </a:cxn>
              <a:cxn ang="0">
                <a:pos x="459" y="563"/>
              </a:cxn>
              <a:cxn ang="0">
                <a:pos x="435" y="553"/>
              </a:cxn>
              <a:cxn ang="0">
                <a:pos x="388" y="529"/>
              </a:cxn>
              <a:cxn ang="0">
                <a:pos x="366" y="517"/>
              </a:cxn>
              <a:cxn ang="0">
                <a:pos x="324" y="493"/>
              </a:cxn>
              <a:cxn ang="0">
                <a:pos x="304" y="479"/>
              </a:cxn>
              <a:cxn ang="0">
                <a:pos x="264" y="453"/>
              </a:cxn>
              <a:cxn ang="0">
                <a:pos x="244" y="438"/>
              </a:cxn>
              <a:cxn ang="0">
                <a:pos x="205" y="408"/>
              </a:cxn>
              <a:cxn ang="0">
                <a:pos x="187" y="392"/>
              </a:cxn>
              <a:cxn ang="0">
                <a:pos x="155" y="360"/>
              </a:cxn>
              <a:cxn ang="0">
                <a:pos x="137" y="344"/>
              </a:cxn>
              <a:cxn ang="0">
                <a:pos x="109" y="308"/>
              </a:cxn>
              <a:cxn ang="0">
                <a:pos x="95" y="290"/>
              </a:cxn>
              <a:cxn ang="0">
                <a:pos x="70" y="251"/>
              </a:cxn>
              <a:cxn ang="0">
                <a:pos x="58" y="231"/>
              </a:cxn>
              <a:cxn ang="0">
                <a:pos x="38" y="191"/>
              </a:cxn>
              <a:cxn ang="0">
                <a:pos x="30" y="167"/>
              </a:cxn>
              <a:cxn ang="0">
                <a:pos x="16" y="123"/>
              </a:cxn>
              <a:cxn ang="0">
                <a:pos x="10" y="98"/>
              </a:cxn>
              <a:cxn ang="0">
                <a:pos x="2" y="52"/>
              </a:cxn>
              <a:cxn ang="0">
                <a:pos x="0" y="26"/>
              </a:cxn>
            </a:cxnLst>
            <a:rect l="0" t="0" r="r" b="b"/>
            <a:pathLst>
              <a:path w="1234" h="837">
                <a:moveTo>
                  <a:pt x="64" y="0"/>
                </a:moveTo>
                <a:lnTo>
                  <a:pt x="64" y="22"/>
                </a:lnTo>
                <a:lnTo>
                  <a:pt x="66" y="44"/>
                </a:lnTo>
                <a:lnTo>
                  <a:pt x="70" y="66"/>
                </a:lnTo>
                <a:lnTo>
                  <a:pt x="74" y="86"/>
                </a:lnTo>
                <a:lnTo>
                  <a:pt x="78" y="106"/>
                </a:lnTo>
                <a:lnTo>
                  <a:pt x="85" y="127"/>
                </a:lnTo>
                <a:lnTo>
                  <a:pt x="91" y="147"/>
                </a:lnTo>
                <a:lnTo>
                  <a:pt x="99" y="165"/>
                </a:lnTo>
                <a:lnTo>
                  <a:pt x="107" y="183"/>
                </a:lnTo>
                <a:lnTo>
                  <a:pt x="115" y="201"/>
                </a:lnTo>
                <a:lnTo>
                  <a:pt x="125" y="219"/>
                </a:lnTo>
                <a:lnTo>
                  <a:pt x="135" y="235"/>
                </a:lnTo>
                <a:lnTo>
                  <a:pt x="147" y="253"/>
                </a:lnTo>
                <a:lnTo>
                  <a:pt x="159" y="269"/>
                </a:lnTo>
                <a:lnTo>
                  <a:pt x="173" y="286"/>
                </a:lnTo>
                <a:lnTo>
                  <a:pt x="185" y="300"/>
                </a:lnTo>
                <a:lnTo>
                  <a:pt x="199" y="316"/>
                </a:lnTo>
                <a:lnTo>
                  <a:pt x="215" y="330"/>
                </a:lnTo>
                <a:lnTo>
                  <a:pt x="231" y="344"/>
                </a:lnTo>
                <a:lnTo>
                  <a:pt x="248" y="358"/>
                </a:lnTo>
                <a:lnTo>
                  <a:pt x="264" y="372"/>
                </a:lnTo>
                <a:lnTo>
                  <a:pt x="282" y="386"/>
                </a:lnTo>
                <a:lnTo>
                  <a:pt x="300" y="400"/>
                </a:lnTo>
                <a:lnTo>
                  <a:pt x="318" y="412"/>
                </a:lnTo>
                <a:lnTo>
                  <a:pt x="338" y="424"/>
                </a:lnTo>
                <a:lnTo>
                  <a:pt x="358" y="436"/>
                </a:lnTo>
                <a:lnTo>
                  <a:pt x="378" y="448"/>
                </a:lnTo>
                <a:lnTo>
                  <a:pt x="399" y="461"/>
                </a:lnTo>
                <a:lnTo>
                  <a:pt x="421" y="473"/>
                </a:lnTo>
                <a:lnTo>
                  <a:pt x="441" y="483"/>
                </a:lnTo>
                <a:lnTo>
                  <a:pt x="463" y="495"/>
                </a:lnTo>
                <a:lnTo>
                  <a:pt x="485" y="505"/>
                </a:lnTo>
                <a:lnTo>
                  <a:pt x="531" y="525"/>
                </a:lnTo>
                <a:lnTo>
                  <a:pt x="578" y="545"/>
                </a:lnTo>
                <a:lnTo>
                  <a:pt x="624" y="565"/>
                </a:lnTo>
                <a:lnTo>
                  <a:pt x="672" y="583"/>
                </a:lnTo>
                <a:lnTo>
                  <a:pt x="723" y="601"/>
                </a:lnTo>
                <a:lnTo>
                  <a:pt x="771" y="617"/>
                </a:lnTo>
                <a:lnTo>
                  <a:pt x="819" y="634"/>
                </a:lnTo>
                <a:lnTo>
                  <a:pt x="870" y="652"/>
                </a:lnTo>
                <a:lnTo>
                  <a:pt x="918" y="666"/>
                </a:lnTo>
                <a:lnTo>
                  <a:pt x="966" y="682"/>
                </a:lnTo>
                <a:lnTo>
                  <a:pt x="966" y="682"/>
                </a:lnTo>
                <a:lnTo>
                  <a:pt x="1015" y="698"/>
                </a:lnTo>
                <a:lnTo>
                  <a:pt x="1015" y="698"/>
                </a:lnTo>
                <a:lnTo>
                  <a:pt x="1061" y="714"/>
                </a:lnTo>
                <a:lnTo>
                  <a:pt x="1061" y="714"/>
                </a:lnTo>
                <a:lnTo>
                  <a:pt x="1105" y="728"/>
                </a:lnTo>
                <a:lnTo>
                  <a:pt x="1105" y="728"/>
                </a:lnTo>
                <a:lnTo>
                  <a:pt x="1149" y="744"/>
                </a:lnTo>
                <a:lnTo>
                  <a:pt x="1149" y="744"/>
                </a:lnTo>
                <a:lnTo>
                  <a:pt x="1172" y="752"/>
                </a:lnTo>
                <a:lnTo>
                  <a:pt x="1172" y="752"/>
                </a:lnTo>
                <a:lnTo>
                  <a:pt x="1194" y="760"/>
                </a:lnTo>
                <a:lnTo>
                  <a:pt x="1194" y="760"/>
                </a:lnTo>
                <a:lnTo>
                  <a:pt x="1214" y="768"/>
                </a:lnTo>
                <a:lnTo>
                  <a:pt x="1214" y="768"/>
                </a:lnTo>
                <a:lnTo>
                  <a:pt x="1234" y="776"/>
                </a:lnTo>
                <a:lnTo>
                  <a:pt x="1210" y="837"/>
                </a:lnTo>
                <a:lnTo>
                  <a:pt x="1190" y="829"/>
                </a:lnTo>
                <a:lnTo>
                  <a:pt x="1170" y="821"/>
                </a:lnTo>
                <a:lnTo>
                  <a:pt x="1149" y="813"/>
                </a:lnTo>
                <a:lnTo>
                  <a:pt x="1129" y="805"/>
                </a:lnTo>
                <a:lnTo>
                  <a:pt x="1085" y="790"/>
                </a:lnTo>
                <a:lnTo>
                  <a:pt x="1041" y="774"/>
                </a:lnTo>
                <a:lnTo>
                  <a:pt x="994" y="758"/>
                </a:lnTo>
                <a:lnTo>
                  <a:pt x="946" y="744"/>
                </a:lnTo>
                <a:lnTo>
                  <a:pt x="898" y="728"/>
                </a:lnTo>
                <a:lnTo>
                  <a:pt x="898" y="728"/>
                </a:lnTo>
                <a:lnTo>
                  <a:pt x="849" y="712"/>
                </a:lnTo>
                <a:lnTo>
                  <a:pt x="849" y="712"/>
                </a:lnTo>
                <a:lnTo>
                  <a:pt x="799" y="696"/>
                </a:lnTo>
                <a:lnTo>
                  <a:pt x="799" y="696"/>
                </a:lnTo>
                <a:lnTo>
                  <a:pt x="751" y="678"/>
                </a:lnTo>
                <a:lnTo>
                  <a:pt x="751" y="678"/>
                </a:lnTo>
                <a:lnTo>
                  <a:pt x="700" y="662"/>
                </a:lnTo>
                <a:lnTo>
                  <a:pt x="700" y="662"/>
                </a:lnTo>
                <a:lnTo>
                  <a:pt x="650" y="644"/>
                </a:lnTo>
                <a:lnTo>
                  <a:pt x="650" y="644"/>
                </a:lnTo>
                <a:lnTo>
                  <a:pt x="602" y="626"/>
                </a:lnTo>
                <a:lnTo>
                  <a:pt x="602" y="626"/>
                </a:lnTo>
                <a:lnTo>
                  <a:pt x="554" y="605"/>
                </a:lnTo>
                <a:lnTo>
                  <a:pt x="554" y="605"/>
                </a:lnTo>
                <a:lnTo>
                  <a:pt x="505" y="585"/>
                </a:lnTo>
                <a:lnTo>
                  <a:pt x="505" y="585"/>
                </a:lnTo>
                <a:lnTo>
                  <a:pt x="459" y="563"/>
                </a:lnTo>
                <a:lnTo>
                  <a:pt x="457" y="563"/>
                </a:lnTo>
                <a:lnTo>
                  <a:pt x="435" y="553"/>
                </a:lnTo>
                <a:lnTo>
                  <a:pt x="435" y="553"/>
                </a:lnTo>
                <a:lnTo>
                  <a:pt x="413" y="541"/>
                </a:lnTo>
                <a:lnTo>
                  <a:pt x="413" y="541"/>
                </a:lnTo>
                <a:lnTo>
                  <a:pt x="388" y="529"/>
                </a:lnTo>
                <a:lnTo>
                  <a:pt x="388" y="529"/>
                </a:lnTo>
                <a:lnTo>
                  <a:pt x="366" y="517"/>
                </a:lnTo>
                <a:lnTo>
                  <a:pt x="366" y="517"/>
                </a:lnTo>
                <a:lnTo>
                  <a:pt x="346" y="505"/>
                </a:lnTo>
                <a:lnTo>
                  <a:pt x="346" y="505"/>
                </a:lnTo>
                <a:lnTo>
                  <a:pt x="324" y="493"/>
                </a:lnTo>
                <a:lnTo>
                  <a:pt x="324" y="493"/>
                </a:lnTo>
                <a:lnTo>
                  <a:pt x="304" y="479"/>
                </a:lnTo>
                <a:lnTo>
                  <a:pt x="304" y="479"/>
                </a:lnTo>
                <a:lnTo>
                  <a:pt x="282" y="467"/>
                </a:lnTo>
                <a:lnTo>
                  <a:pt x="282" y="465"/>
                </a:lnTo>
                <a:lnTo>
                  <a:pt x="264" y="453"/>
                </a:lnTo>
                <a:lnTo>
                  <a:pt x="262" y="453"/>
                </a:lnTo>
                <a:lnTo>
                  <a:pt x="244" y="438"/>
                </a:lnTo>
                <a:lnTo>
                  <a:pt x="244" y="438"/>
                </a:lnTo>
                <a:lnTo>
                  <a:pt x="223" y="422"/>
                </a:lnTo>
                <a:lnTo>
                  <a:pt x="223" y="422"/>
                </a:lnTo>
                <a:lnTo>
                  <a:pt x="205" y="408"/>
                </a:lnTo>
                <a:lnTo>
                  <a:pt x="205" y="408"/>
                </a:lnTo>
                <a:lnTo>
                  <a:pt x="187" y="392"/>
                </a:lnTo>
                <a:lnTo>
                  <a:pt x="187" y="392"/>
                </a:lnTo>
                <a:lnTo>
                  <a:pt x="171" y="376"/>
                </a:lnTo>
                <a:lnTo>
                  <a:pt x="171" y="376"/>
                </a:lnTo>
                <a:lnTo>
                  <a:pt x="155" y="360"/>
                </a:lnTo>
                <a:lnTo>
                  <a:pt x="153" y="360"/>
                </a:lnTo>
                <a:lnTo>
                  <a:pt x="139" y="344"/>
                </a:lnTo>
                <a:lnTo>
                  <a:pt x="137" y="344"/>
                </a:lnTo>
                <a:lnTo>
                  <a:pt x="123" y="326"/>
                </a:lnTo>
                <a:lnTo>
                  <a:pt x="123" y="326"/>
                </a:lnTo>
                <a:lnTo>
                  <a:pt x="109" y="308"/>
                </a:lnTo>
                <a:lnTo>
                  <a:pt x="109" y="308"/>
                </a:lnTo>
                <a:lnTo>
                  <a:pt x="95" y="290"/>
                </a:lnTo>
                <a:lnTo>
                  <a:pt x="95" y="290"/>
                </a:lnTo>
                <a:lnTo>
                  <a:pt x="83" y="271"/>
                </a:lnTo>
                <a:lnTo>
                  <a:pt x="81" y="271"/>
                </a:lnTo>
                <a:lnTo>
                  <a:pt x="70" y="251"/>
                </a:lnTo>
                <a:lnTo>
                  <a:pt x="68" y="251"/>
                </a:lnTo>
                <a:lnTo>
                  <a:pt x="58" y="231"/>
                </a:lnTo>
                <a:lnTo>
                  <a:pt x="58" y="231"/>
                </a:lnTo>
                <a:lnTo>
                  <a:pt x="48" y="211"/>
                </a:lnTo>
                <a:lnTo>
                  <a:pt x="48" y="211"/>
                </a:lnTo>
                <a:lnTo>
                  <a:pt x="38" y="191"/>
                </a:lnTo>
                <a:lnTo>
                  <a:pt x="38" y="189"/>
                </a:lnTo>
                <a:lnTo>
                  <a:pt x="30" y="169"/>
                </a:lnTo>
                <a:lnTo>
                  <a:pt x="30" y="167"/>
                </a:lnTo>
                <a:lnTo>
                  <a:pt x="22" y="147"/>
                </a:lnTo>
                <a:lnTo>
                  <a:pt x="22" y="145"/>
                </a:lnTo>
                <a:lnTo>
                  <a:pt x="16" y="123"/>
                </a:lnTo>
                <a:lnTo>
                  <a:pt x="16" y="123"/>
                </a:lnTo>
                <a:lnTo>
                  <a:pt x="10" y="100"/>
                </a:lnTo>
                <a:lnTo>
                  <a:pt x="10" y="98"/>
                </a:lnTo>
                <a:lnTo>
                  <a:pt x="6" y="76"/>
                </a:lnTo>
                <a:lnTo>
                  <a:pt x="6" y="76"/>
                </a:lnTo>
                <a:lnTo>
                  <a:pt x="2" y="52"/>
                </a:lnTo>
                <a:lnTo>
                  <a:pt x="2" y="50"/>
                </a:lnTo>
                <a:lnTo>
                  <a:pt x="0" y="26"/>
                </a:lnTo>
                <a:lnTo>
                  <a:pt x="0" y="26"/>
                </a:lnTo>
                <a:lnTo>
                  <a:pt x="0" y="2"/>
                </a:lnTo>
                <a:lnTo>
                  <a:pt x="64" y="0"/>
                </a:lnTo>
                <a:close/>
              </a:path>
            </a:pathLst>
          </a:custGeom>
          <a:solidFill>
            <a:srgbClr val="FFFF66"/>
          </a:solidFill>
          <a:ln w="76200" cmpd="sng">
            <a:noFill/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4" name="Line 37"/>
          <p:cNvSpPr>
            <a:spLocks noChangeShapeType="1"/>
          </p:cNvSpPr>
          <p:nvPr/>
        </p:nvSpPr>
        <p:spPr bwMode="auto">
          <a:xfrm flipH="1" flipV="1">
            <a:off x="3942427" y="5012640"/>
            <a:ext cx="822044" cy="454015"/>
          </a:xfrm>
          <a:prstGeom prst="line">
            <a:avLst/>
          </a:prstGeom>
          <a:noFill/>
          <a:ln w="76200">
            <a:noFill/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60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6356400" y="2785095"/>
            <a:ext cx="2682875" cy="3560763"/>
            <a:chOff x="4146" y="1870"/>
            <a:chExt cx="1690" cy="2243"/>
          </a:xfrm>
        </p:grpSpPr>
        <p:sp>
          <p:nvSpPr>
            <p:cNvPr id="452651" name="Line 43"/>
            <p:cNvSpPr>
              <a:spLocks noChangeShapeType="1"/>
            </p:cNvSpPr>
            <p:nvPr/>
          </p:nvSpPr>
          <p:spPr bwMode="auto">
            <a:xfrm flipV="1">
              <a:off x="5160" y="1870"/>
              <a:ext cx="297" cy="842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60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452652" name="Picture 44" descr="P1010087m-ハドロン建屋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6" y="2847"/>
              <a:ext cx="1690" cy="1266"/>
            </a:xfrm>
            <a:prstGeom prst="rect">
              <a:avLst/>
            </a:prstGeom>
            <a:noFill/>
          </p:spPr>
        </p:pic>
        <p:sp>
          <p:nvSpPr>
            <p:cNvPr id="452653" name="Rectangle 45"/>
            <p:cNvSpPr>
              <a:spLocks noChangeArrowheads="1"/>
            </p:cNvSpPr>
            <p:nvPr/>
          </p:nvSpPr>
          <p:spPr bwMode="auto">
            <a:xfrm>
              <a:off x="4573" y="2725"/>
              <a:ext cx="119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2400" b="1">
                  <a:solidFill>
                    <a:srgbClr val="FFFFFF"/>
                  </a:solidFill>
                  <a:latin typeface="Arial" pitchFamily="34" charset="0"/>
                  <a:ea typeface="ＭＳ Ｐ明朝" pitchFamily="18" charset="-128"/>
                </a:rPr>
                <a:t>Hadron Hall</a:t>
              </a:r>
            </a:p>
          </p:txBody>
        </p:sp>
      </p:grpSp>
      <p:pic>
        <p:nvPicPr>
          <p:cNvPr id="108" name="図 107">
            <a:extLst>
              <a:ext uri="{FF2B5EF4-FFF2-40B4-BE49-F238E27FC236}">
                <a16:creationId xmlns:a16="http://schemas.microsoft.com/office/drawing/2014/main" id="{7F252CA9-B0DD-4CA8-B973-A7215ED3170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196203" y="2090358"/>
            <a:ext cx="573824" cy="694719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9B220D9C-2C1E-4164-AFBF-19462E58EEE6}"/>
              </a:ext>
            </a:extLst>
          </p:cNvPr>
          <p:cNvSpPr txBox="1"/>
          <p:nvPr/>
        </p:nvSpPr>
        <p:spPr>
          <a:xfrm rot="5400000">
            <a:off x="1189289" y="2198317"/>
            <a:ext cx="1289353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ea typeface="ＭＳ Ｐゴシック"/>
              </a:rPr>
              <a:t>HI </a:t>
            </a:r>
            <a:r>
              <a:rPr lang="en-US" altLang="ja-JP" sz="2000" b="1" dirty="0" err="1">
                <a:solidFill>
                  <a:srgbClr val="FF0000"/>
                </a:solidFill>
                <a:ea typeface="ＭＳ Ｐゴシック"/>
              </a:rPr>
              <a:t>Linac</a:t>
            </a:r>
            <a:endParaRPr lang="ja-JP" altLang="en-US" sz="2000" b="1" dirty="0">
              <a:solidFill>
                <a:srgbClr val="FF0000"/>
              </a:solidFill>
              <a:ea typeface="ＭＳ Ｐゴシック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7E717E8A-4E15-4158-BE4B-C9882210D697}"/>
              </a:ext>
            </a:extLst>
          </p:cNvPr>
          <p:cNvSpPr txBox="1"/>
          <p:nvPr/>
        </p:nvSpPr>
        <p:spPr>
          <a:xfrm>
            <a:off x="2176940" y="1594226"/>
            <a:ext cx="2211097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  <a:ea typeface="ＭＳ Ｐゴシック"/>
              </a:rPr>
              <a:t>HI Booster Ring</a:t>
            </a:r>
            <a:endParaRPr lang="ja-JP" altLang="en-US" sz="2000" b="1" dirty="0">
              <a:solidFill>
                <a:srgbClr val="FF0000"/>
              </a:solidFill>
              <a:ea typeface="ＭＳ Ｐゴシック"/>
            </a:endParaRPr>
          </a:p>
        </p:txBody>
      </p:sp>
      <p:sp>
        <p:nvSpPr>
          <p:cNvPr id="111" name="フリーフォーム 46">
            <a:extLst>
              <a:ext uri="{FF2B5EF4-FFF2-40B4-BE49-F238E27FC236}">
                <a16:creationId xmlns:a16="http://schemas.microsoft.com/office/drawing/2014/main" id="{0C0AB72E-896B-4CCC-AF06-96F60B5DCB72}"/>
              </a:ext>
            </a:extLst>
          </p:cNvPr>
          <p:cNvSpPr/>
          <p:nvPr/>
        </p:nvSpPr>
        <p:spPr>
          <a:xfrm>
            <a:off x="2564060" y="2221880"/>
            <a:ext cx="1160242" cy="400110"/>
          </a:xfrm>
          <a:custGeom>
            <a:avLst/>
            <a:gdLst>
              <a:gd name="connsiteX0" fmla="*/ 0 w 1228725"/>
              <a:gd name="connsiteY0" fmla="*/ 3725 h 756200"/>
              <a:gd name="connsiteX1" fmla="*/ 304800 w 1228725"/>
              <a:gd name="connsiteY1" fmla="*/ 3725 h 756200"/>
              <a:gd name="connsiteX2" fmla="*/ 685800 w 1228725"/>
              <a:gd name="connsiteY2" fmla="*/ 13250 h 756200"/>
              <a:gd name="connsiteX3" fmla="*/ 847725 w 1228725"/>
              <a:gd name="connsiteY3" fmla="*/ 146600 h 756200"/>
              <a:gd name="connsiteX4" fmla="*/ 1009650 w 1228725"/>
              <a:gd name="connsiteY4" fmla="*/ 384725 h 756200"/>
              <a:gd name="connsiteX5" fmla="*/ 1228725 w 1228725"/>
              <a:gd name="connsiteY5" fmla="*/ 756200 h 756200"/>
              <a:gd name="connsiteX6" fmla="*/ 1228725 w 1228725"/>
              <a:gd name="connsiteY6" fmla="*/ 756200 h 756200"/>
              <a:gd name="connsiteX0" fmla="*/ 0 w 1760114"/>
              <a:gd name="connsiteY0" fmla="*/ 0 h 840376"/>
              <a:gd name="connsiteX1" fmla="*/ 836189 w 1760114"/>
              <a:gd name="connsiteY1" fmla="*/ 87901 h 840376"/>
              <a:gd name="connsiteX2" fmla="*/ 1217189 w 1760114"/>
              <a:gd name="connsiteY2" fmla="*/ 97426 h 840376"/>
              <a:gd name="connsiteX3" fmla="*/ 1379114 w 1760114"/>
              <a:gd name="connsiteY3" fmla="*/ 230776 h 840376"/>
              <a:gd name="connsiteX4" fmla="*/ 1541039 w 1760114"/>
              <a:gd name="connsiteY4" fmla="*/ 468901 h 840376"/>
              <a:gd name="connsiteX5" fmla="*/ 1760114 w 1760114"/>
              <a:gd name="connsiteY5" fmla="*/ 840376 h 840376"/>
              <a:gd name="connsiteX6" fmla="*/ 1760114 w 1760114"/>
              <a:gd name="connsiteY6" fmla="*/ 840376 h 840376"/>
              <a:gd name="connsiteX0" fmla="*/ 0 w 1760114"/>
              <a:gd name="connsiteY0" fmla="*/ 0 h 840376"/>
              <a:gd name="connsiteX1" fmla="*/ 733340 w 1760114"/>
              <a:gd name="connsiteY1" fmla="*/ 47946 h 840376"/>
              <a:gd name="connsiteX2" fmla="*/ 1217189 w 1760114"/>
              <a:gd name="connsiteY2" fmla="*/ 97426 h 840376"/>
              <a:gd name="connsiteX3" fmla="*/ 1379114 w 1760114"/>
              <a:gd name="connsiteY3" fmla="*/ 230776 h 840376"/>
              <a:gd name="connsiteX4" fmla="*/ 1541039 w 1760114"/>
              <a:gd name="connsiteY4" fmla="*/ 468901 h 840376"/>
              <a:gd name="connsiteX5" fmla="*/ 1760114 w 1760114"/>
              <a:gd name="connsiteY5" fmla="*/ 840376 h 840376"/>
              <a:gd name="connsiteX6" fmla="*/ 1760114 w 1760114"/>
              <a:gd name="connsiteY6" fmla="*/ 840376 h 840376"/>
              <a:gd name="connsiteX0" fmla="*/ 0 w 1760114"/>
              <a:gd name="connsiteY0" fmla="*/ 0 h 840376"/>
              <a:gd name="connsiteX1" fmla="*/ 733340 w 1760114"/>
              <a:gd name="connsiteY1" fmla="*/ 47946 h 840376"/>
              <a:gd name="connsiteX2" fmla="*/ 1178765 w 1760114"/>
              <a:gd name="connsiteY2" fmla="*/ 195287 h 840376"/>
              <a:gd name="connsiteX3" fmla="*/ 1379114 w 1760114"/>
              <a:gd name="connsiteY3" fmla="*/ 230776 h 840376"/>
              <a:gd name="connsiteX4" fmla="*/ 1541039 w 1760114"/>
              <a:gd name="connsiteY4" fmla="*/ 468901 h 840376"/>
              <a:gd name="connsiteX5" fmla="*/ 1760114 w 1760114"/>
              <a:gd name="connsiteY5" fmla="*/ 840376 h 840376"/>
              <a:gd name="connsiteX6" fmla="*/ 1760114 w 1760114"/>
              <a:gd name="connsiteY6" fmla="*/ 840376 h 840376"/>
              <a:gd name="connsiteX0" fmla="*/ 0 w 1760114"/>
              <a:gd name="connsiteY0" fmla="*/ 0 h 840376"/>
              <a:gd name="connsiteX1" fmla="*/ 867827 w 1760114"/>
              <a:gd name="connsiteY1" fmla="*/ 105032 h 840376"/>
              <a:gd name="connsiteX2" fmla="*/ 1178765 w 1760114"/>
              <a:gd name="connsiteY2" fmla="*/ 195287 h 840376"/>
              <a:gd name="connsiteX3" fmla="*/ 1379114 w 1760114"/>
              <a:gd name="connsiteY3" fmla="*/ 230776 h 840376"/>
              <a:gd name="connsiteX4" fmla="*/ 1541039 w 1760114"/>
              <a:gd name="connsiteY4" fmla="*/ 468901 h 840376"/>
              <a:gd name="connsiteX5" fmla="*/ 1760114 w 1760114"/>
              <a:gd name="connsiteY5" fmla="*/ 840376 h 840376"/>
              <a:gd name="connsiteX6" fmla="*/ 1760114 w 1760114"/>
              <a:gd name="connsiteY6" fmla="*/ 840376 h 840376"/>
              <a:gd name="connsiteX0" fmla="*/ 0 w 1760114"/>
              <a:gd name="connsiteY0" fmla="*/ 0 h 840376"/>
              <a:gd name="connsiteX1" fmla="*/ 867827 w 1760114"/>
              <a:gd name="connsiteY1" fmla="*/ 105032 h 840376"/>
              <a:gd name="connsiteX2" fmla="*/ 1379114 w 1760114"/>
              <a:gd name="connsiteY2" fmla="*/ 230776 h 840376"/>
              <a:gd name="connsiteX3" fmla="*/ 1541039 w 1760114"/>
              <a:gd name="connsiteY3" fmla="*/ 468901 h 840376"/>
              <a:gd name="connsiteX4" fmla="*/ 1760114 w 1760114"/>
              <a:gd name="connsiteY4" fmla="*/ 840376 h 840376"/>
              <a:gd name="connsiteX5" fmla="*/ 1760114 w 1760114"/>
              <a:gd name="connsiteY5" fmla="*/ 840376 h 840376"/>
              <a:gd name="connsiteX0" fmla="*/ 0 w 1760114"/>
              <a:gd name="connsiteY0" fmla="*/ 0 h 840376"/>
              <a:gd name="connsiteX1" fmla="*/ 867827 w 1760114"/>
              <a:gd name="connsiteY1" fmla="*/ 105032 h 840376"/>
              <a:gd name="connsiteX2" fmla="*/ 1333485 w 1760114"/>
              <a:gd name="connsiteY2" fmla="*/ 248530 h 840376"/>
              <a:gd name="connsiteX3" fmla="*/ 1541039 w 1760114"/>
              <a:gd name="connsiteY3" fmla="*/ 468901 h 840376"/>
              <a:gd name="connsiteX4" fmla="*/ 1760114 w 1760114"/>
              <a:gd name="connsiteY4" fmla="*/ 840376 h 840376"/>
              <a:gd name="connsiteX5" fmla="*/ 1760114 w 1760114"/>
              <a:gd name="connsiteY5" fmla="*/ 840376 h 840376"/>
              <a:gd name="connsiteX0" fmla="*/ 0 w 1760114"/>
              <a:gd name="connsiteY0" fmla="*/ 0 h 840376"/>
              <a:gd name="connsiteX1" fmla="*/ 867827 w 1760114"/>
              <a:gd name="connsiteY1" fmla="*/ 105032 h 840376"/>
              <a:gd name="connsiteX2" fmla="*/ 1276448 w 1760114"/>
              <a:gd name="connsiteY2" fmla="*/ 250951 h 840376"/>
              <a:gd name="connsiteX3" fmla="*/ 1541039 w 1760114"/>
              <a:gd name="connsiteY3" fmla="*/ 468901 h 840376"/>
              <a:gd name="connsiteX4" fmla="*/ 1760114 w 1760114"/>
              <a:gd name="connsiteY4" fmla="*/ 840376 h 840376"/>
              <a:gd name="connsiteX5" fmla="*/ 1760114 w 1760114"/>
              <a:gd name="connsiteY5" fmla="*/ 840376 h 840376"/>
              <a:gd name="connsiteX0" fmla="*/ 0 w 1760114"/>
              <a:gd name="connsiteY0" fmla="*/ 0 h 840376"/>
              <a:gd name="connsiteX1" fmla="*/ 867827 w 1760114"/>
              <a:gd name="connsiteY1" fmla="*/ 105032 h 840376"/>
              <a:gd name="connsiteX2" fmla="*/ 1276448 w 1760114"/>
              <a:gd name="connsiteY2" fmla="*/ 250951 h 840376"/>
              <a:gd name="connsiteX3" fmla="*/ 1760114 w 1760114"/>
              <a:gd name="connsiteY3" fmla="*/ 840376 h 840376"/>
              <a:gd name="connsiteX4" fmla="*/ 1760114 w 1760114"/>
              <a:gd name="connsiteY4" fmla="*/ 840376 h 840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0114" h="840376">
                <a:moveTo>
                  <a:pt x="0" y="0"/>
                </a:moveTo>
                <a:cubicBezTo>
                  <a:pt x="101600" y="0"/>
                  <a:pt x="766227" y="105032"/>
                  <a:pt x="867827" y="105032"/>
                </a:cubicBezTo>
                <a:cubicBezTo>
                  <a:pt x="1097679" y="143495"/>
                  <a:pt x="1127734" y="128394"/>
                  <a:pt x="1276448" y="250951"/>
                </a:cubicBezTo>
                <a:cubicBezTo>
                  <a:pt x="1425162" y="373508"/>
                  <a:pt x="1679503" y="742139"/>
                  <a:pt x="1760114" y="840376"/>
                </a:cubicBezTo>
                <a:lnTo>
                  <a:pt x="1760114" y="840376"/>
                </a:lnTo>
              </a:path>
            </a:pathLst>
          </a:custGeom>
          <a:noFill/>
          <a:ln w="44450" cap="flat" cmpd="sng" algn="ctr">
            <a:solidFill>
              <a:srgbClr val="FF0000"/>
            </a:solidFill>
            <a:prstDash val="solid"/>
            <a:tailEnd type="triangle" w="lg" len="lg"/>
          </a:ln>
          <a:effectLst/>
        </p:spPr>
        <p:txBody>
          <a:bodyPr rtlCol="0" anchor="ctr"/>
          <a:lstStyle/>
          <a:p>
            <a:pPr algn="ctr">
              <a:defRPr/>
            </a:pPr>
            <a:endParaRPr kumimoji="0" lang="ja-JP" altLang="en-US" kern="0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C697CB-AD4C-47E8-AC4E-4D01765805C7}"/>
              </a:ext>
            </a:extLst>
          </p:cNvPr>
          <p:cNvSpPr txBox="1"/>
          <p:nvPr/>
        </p:nvSpPr>
        <p:spPr>
          <a:xfrm>
            <a:off x="16232" y="5392409"/>
            <a:ext cx="61519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>
                <a:solidFill>
                  <a:srgbClr val="FF0000"/>
                </a:solidFill>
              </a:rPr>
              <a:t>Only </a:t>
            </a:r>
            <a:r>
              <a:rPr kumimoji="1" lang="en-US" altLang="ja-JP" sz="3600" dirty="0" err="1">
                <a:solidFill>
                  <a:srgbClr val="FF0000"/>
                </a:solidFill>
              </a:rPr>
              <a:t>Linac</a:t>
            </a:r>
            <a:r>
              <a:rPr kumimoji="1" lang="en-US" altLang="ja-JP" sz="3600" dirty="0">
                <a:solidFill>
                  <a:srgbClr val="FF0000"/>
                </a:solidFill>
              </a:rPr>
              <a:t> and Booster ring are required for Heavy Ion!</a:t>
            </a:r>
          </a:p>
          <a:p>
            <a:pPr algn="r"/>
            <a:r>
              <a:rPr kumimoji="1" lang="en-US" altLang="ja-JP" dirty="0">
                <a:solidFill>
                  <a:schemeClr val="bg1"/>
                </a:solidFill>
              </a:rPr>
              <a:t>Designed by H. Harada and P.K. </a:t>
            </a:r>
            <a:r>
              <a:rPr lang="en-US" altLang="ja-JP" dirty="0" err="1">
                <a:solidFill>
                  <a:schemeClr val="bg1"/>
                </a:solidFill>
              </a:rPr>
              <a:t>S</a:t>
            </a:r>
            <a:r>
              <a:rPr kumimoji="1" lang="en-US" altLang="ja-JP" dirty="0" err="1">
                <a:solidFill>
                  <a:schemeClr val="bg1"/>
                </a:solidFill>
              </a:rPr>
              <a:t>aha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2" name="Text Box 39">
            <a:extLst>
              <a:ext uri="{FF2B5EF4-FFF2-40B4-BE49-F238E27FC236}">
                <a16:creationId xmlns:a16="http://schemas.microsoft.com/office/drawing/2014/main" id="{33551570-46F9-424C-B680-3BB49E2DB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6374" y="4076182"/>
            <a:ext cx="2347303" cy="486255"/>
          </a:xfrm>
          <a:prstGeom prst="rect">
            <a:avLst/>
          </a:prstGeom>
          <a:solidFill>
            <a:srgbClr val="FFFFCC"/>
          </a:solidFill>
          <a:ln w="76200">
            <a:noFill/>
            <a:miter lim="800000"/>
            <a:headEnd/>
            <a:tailEnd/>
          </a:ln>
          <a:effectLst/>
        </p:spPr>
        <p:txBody>
          <a:bodyPr wrap="square" lIns="91407" tIns="45704" rIns="91407" bIns="45704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ja-JP" sz="1600" b="1" dirty="0">
                <a:latin typeface="Arial" pitchFamily="34" charset="0"/>
              </a:rPr>
              <a:t>Hadron Experimental Facility</a:t>
            </a:r>
          </a:p>
        </p:txBody>
      </p:sp>
      <p:sp>
        <p:nvSpPr>
          <p:cNvPr id="113" name="Text Box 39">
            <a:extLst>
              <a:ext uri="{FF2B5EF4-FFF2-40B4-BE49-F238E27FC236}">
                <a16:creationId xmlns:a16="http://schemas.microsoft.com/office/drawing/2014/main" id="{0B34F9E9-6467-4892-AB8E-3C8B4CD751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3296" y="4075476"/>
            <a:ext cx="2347303" cy="486255"/>
          </a:xfrm>
          <a:prstGeom prst="rect">
            <a:avLst/>
          </a:prstGeom>
          <a:solidFill>
            <a:srgbClr val="FFFFCC"/>
          </a:solidFill>
          <a:ln w="76200">
            <a:noFill/>
            <a:miter lim="800000"/>
            <a:headEnd/>
            <a:tailEnd/>
          </a:ln>
          <a:effectLst/>
        </p:spPr>
        <p:txBody>
          <a:bodyPr wrap="square" lIns="91407" tIns="45704" rIns="91407" bIns="45704">
            <a:spAutoFit/>
          </a:bodyPr>
          <a:lstStyle/>
          <a:p>
            <a:pPr algn="ctr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srgbClr val="FF0000"/>
                </a:solidFill>
                <a:latin typeface="Arial" pitchFamily="34" charset="0"/>
              </a:rPr>
              <a:t>Hadron Experimental Facility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0D702DA-2277-40D3-A22D-606865A45CDA}"/>
              </a:ext>
            </a:extLst>
          </p:cNvPr>
          <p:cNvSpPr txBox="1"/>
          <p:nvPr/>
        </p:nvSpPr>
        <p:spPr>
          <a:xfrm>
            <a:off x="3497193" y="40663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54E6DBB-A76C-4D47-8139-C07E2AB02962}"/>
              </a:ext>
            </a:extLst>
          </p:cNvPr>
          <p:cNvSpPr txBox="1"/>
          <p:nvPr/>
        </p:nvSpPr>
        <p:spPr>
          <a:xfrm>
            <a:off x="2181000" y="4493255"/>
            <a:ext cx="3049233" cy="64633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RCS provides</a:t>
            </a:r>
          </a:p>
          <a:p>
            <a:r>
              <a:rPr lang="en-US" altLang="ja-JP" dirty="0">
                <a:solidFill>
                  <a:schemeClr val="bg1"/>
                </a:solidFill>
              </a:rPr>
              <a:t> U92+ of 4x10^11/MR cycle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9576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111" grpId="0" animBg="1"/>
      <p:bldP spid="3" grpId="0"/>
      <p:bldP spid="113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E74EFD-FBAA-8741-81B0-A984BB5D5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/>
              <a:t>High Baryon density matter at J-PARC</a:t>
            </a:r>
            <a:endParaRPr kumimoji="1" lang="ja-JP" altLang="en-US" sz="36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3BF0976-8B5C-F04E-BBC0-4F236BF06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6879CBD0-BFEA-3B44-8524-4787683CD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2212F15-D028-E347-A074-243EFEDB5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35BC8CA-1061-3C4F-9F1A-36A6E3D48B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3964" y="2889490"/>
            <a:ext cx="3124965" cy="293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A79729F-537E-474E-BCFC-1DF8338FF750}"/>
              </a:ext>
            </a:extLst>
          </p:cNvPr>
          <p:cNvGrpSpPr/>
          <p:nvPr/>
        </p:nvGrpSpPr>
        <p:grpSpPr>
          <a:xfrm>
            <a:off x="591122" y="2613698"/>
            <a:ext cx="3503718" cy="3188428"/>
            <a:chOff x="6869834" y="913046"/>
            <a:chExt cx="2020826" cy="1939450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316CA200-021D-BD4B-A257-55150BEB4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69834" y="913046"/>
              <a:ext cx="2020826" cy="1939450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8561B58D-8B83-2742-BD84-F1F0D4782C40}"/>
                </a:ext>
              </a:extLst>
            </p:cNvPr>
            <p:cNvSpPr txBox="1"/>
            <p:nvPr/>
          </p:nvSpPr>
          <p:spPr>
            <a:xfrm>
              <a:off x="7983302" y="1489142"/>
              <a:ext cx="688567" cy="49143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2400" dirty="0">
                  <a:solidFill>
                    <a:srgbClr val="FF0000"/>
                  </a:solidFill>
                </a:rPr>
                <a:t>2</a:t>
              </a:r>
              <a:r>
                <a:rPr lang="en-US" altLang="ja-JP" sz="2400" dirty="0">
                  <a:solidFill>
                    <a:srgbClr val="FF0000"/>
                  </a:solidFill>
                  <a:latin typeface="Symbol" panose="05050102010706020507" pitchFamily="18" charset="2"/>
                </a:rPr>
                <a:t>s</a:t>
              </a:r>
            </a:p>
            <a:p>
              <a:r>
                <a:rPr lang="en-US" altLang="ja-JP" sz="2400" dirty="0">
                  <a:solidFill>
                    <a:srgbClr val="FF00FF"/>
                  </a:solidFill>
                  <a:latin typeface="Symbol" panose="05050102010706020507" pitchFamily="18" charset="2"/>
                  <a:sym typeface="Symbol" panose="05050102010706020507" pitchFamily="18" charset="2"/>
                </a:rPr>
                <a:t>  </a:t>
              </a:r>
              <a:r>
                <a:rPr lang="en-US" altLang="ja-JP" sz="2400" dirty="0">
                  <a:solidFill>
                    <a:srgbClr val="FF0000"/>
                  </a:solidFill>
                  <a:latin typeface="Symbol" panose="05050102010706020507" pitchFamily="18" charset="2"/>
                  <a:sym typeface="Symbol" panose="05050102010706020507" pitchFamily="18" charset="2"/>
                </a:rPr>
                <a:t>9</a:t>
              </a:r>
              <a:r>
                <a:rPr lang="en-US" altLang="ja-JP" sz="2400" dirty="0">
                  <a:solidFill>
                    <a:srgbClr val="FF0000"/>
                  </a:solidFill>
                  <a:latin typeface="Symbol" panose="05050102010706020507" pitchFamily="18" charset="2"/>
                </a:rPr>
                <a:t>r</a:t>
              </a:r>
              <a:r>
                <a:rPr lang="en-US" altLang="ja-JP" sz="2400" baseline="-25000" dirty="0">
                  <a:solidFill>
                    <a:srgbClr val="FF0000"/>
                  </a:solidFill>
                  <a:latin typeface="Symbol" panose="05050102010706020507" pitchFamily="18" charset="2"/>
                </a:rPr>
                <a:t>0</a:t>
              </a:r>
              <a:endParaRPr lang="ja-JP" altLang="en-US" sz="2400" dirty="0">
                <a:solidFill>
                  <a:srgbClr val="FF000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91B11AF5-D398-5845-9922-2B2FE6BB0E93}"/>
                </a:ext>
              </a:extLst>
            </p:cNvPr>
            <p:cNvSpPr txBox="1"/>
            <p:nvPr/>
          </p:nvSpPr>
          <p:spPr>
            <a:xfrm>
              <a:off x="7991765" y="2044263"/>
              <a:ext cx="688567" cy="49143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2400" dirty="0">
                  <a:solidFill>
                    <a:srgbClr val="FF00FF"/>
                  </a:solidFill>
                  <a:latin typeface="Symbol" panose="05050102010706020507" pitchFamily="18" charset="2"/>
                </a:rPr>
                <a:t>6s</a:t>
              </a:r>
            </a:p>
            <a:p>
              <a:r>
                <a:rPr lang="en-US" altLang="ja-JP" sz="2400" dirty="0">
                  <a:solidFill>
                    <a:srgbClr val="FF00FF"/>
                  </a:solidFill>
                  <a:latin typeface="Symbol" panose="05050102010706020507" pitchFamily="18" charset="2"/>
                  <a:sym typeface="Symbol" panose="05050102010706020507" pitchFamily="18" charset="2"/>
                </a:rPr>
                <a:t>  </a:t>
              </a:r>
              <a:r>
                <a:rPr lang="en-US" altLang="ja-JP" sz="2400" dirty="0">
                  <a:solidFill>
                    <a:srgbClr val="FF00FF"/>
                  </a:solidFill>
                  <a:latin typeface="Symbol" panose="05050102010706020507" pitchFamily="18" charset="2"/>
                </a:rPr>
                <a:t>13r</a:t>
              </a:r>
              <a:r>
                <a:rPr lang="en-US" altLang="ja-JP" sz="2400" baseline="-25000" dirty="0">
                  <a:solidFill>
                    <a:srgbClr val="FF00FF"/>
                  </a:solidFill>
                  <a:latin typeface="Symbol" panose="05050102010706020507" pitchFamily="18" charset="2"/>
                </a:rPr>
                <a:t>0</a:t>
              </a:r>
              <a:endParaRPr lang="ja-JP" altLang="en-US" sz="2400" baseline="-25000" dirty="0">
                <a:solidFill>
                  <a:srgbClr val="FF00FF"/>
                </a:solidFill>
                <a:latin typeface="Symbol" panose="05050102010706020507" pitchFamily="18" charset="2"/>
              </a:endParaRPr>
            </a:p>
          </p:txBody>
        </p:sp>
      </p:grpSp>
      <p:sp>
        <p:nvSpPr>
          <p:cNvPr id="12" name="TextBox 13">
            <a:extLst>
              <a:ext uri="{FF2B5EF4-FFF2-40B4-BE49-F238E27FC236}">
                <a16:creationId xmlns:a16="http://schemas.microsoft.com/office/drawing/2014/main" id="{7B831489-AF60-E443-AE7F-BDCA99D9A9D9}"/>
              </a:ext>
            </a:extLst>
          </p:cNvPr>
          <p:cNvSpPr txBox="1"/>
          <p:nvPr/>
        </p:nvSpPr>
        <p:spPr>
          <a:xfrm>
            <a:off x="427441" y="5860051"/>
            <a:ext cx="8516365" cy="461665"/>
          </a:xfrm>
          <a:prstGeom prst="rect">
            <a:avLst/>
          </a:prstGeom>
          <a:solidFill>
            <a:srgbClr val="FFFFCC"/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/>
              <a:t>Statistics-starved “rare event” selection feasible at J-PARC-HI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7C37218-D5E0-6F44-B550-B7D2A84DA1F1}"/>
              </a:ext>
            </a:extLst>
          </p:cNvPr>
          <p:cNvSpPr txBox="1"/>
          <p:nvPr/>
        </p:nvSpPr>
        <p:spPr>
          <a:xfrm>
            <a:off x="386860" y="2598819"/>
            <a:ext cx="2190293" cy="561692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ja-JP" sz="1600" dirty="0"/>
              <a:t>Max Baryon density distribution (JAM)</a:t>
            </a:r>
            <a:endParaRPr lang="ja-JP" altLang="en-US" sz="16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F23707E-840B-AC45-B48B-034272B79FF5}"/>
              </a:ext>
            </a:extLst>
          </p:cNvPr>
          <p:cNvSpPr txBox="1"/>
          <p:nvPr/>
        </p:nvSpPr>
        <p:spPr>
          <a:xfrm>
            <a:off x="4431072" y="3160511"/>
            <a:ext cx="2000927" cy="561692"/>
          </a:xfrm>
          <a:prstGeom prst="rect">
            <a:avLst/>
          </a:prstGeom>
          <a:solidFill>
            <a:schemeClr val="bg1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ja-JP" sz="1600" dirty="0"/>
              <a:t>Max Baryon density vs  </a:t>
            </a:r>
            <a:r>
              <a:rPr lang="en-US" altLang="ja-JP" sz="1600" dirty="0">
                <a:latin typeface="Symbol" pitchFamily="2" charset="2"/>
              </a:rPr>
              <a:t>S</a:t>
            </a:r>
            <a:r>
              <a:rPr lang="en-US" altLang="ja-JP" sz="1600" dirty="0"/>
              <a:t> </a:t>
            </a:r>
            <a:r>
              <a:rPr lang="en-US" altLang="ja-JP" sz="1600" dirty="0" err="1"/>
              <a:t>p</a:t>
            </a:r>
            <a:r>
              <a:rPr lang="en-US" altLang="ja-JP" sz="1600" baseline="-25000" dirty="0" err="1"/>
              <a:t>T</a:t>
            </a:r>
            <a:r>
              <a:rPr lang="en-US" altLang="ja-JP" sz="1600" dirty="0"/>
              <a:t> (JAM)</a:t>
            </a:r>
            <a:endParaRPr lang="ja-JP" altLang="en-US" sz="16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1B7066-1CE8-43E1-8518-97A83835FEAB}"/>
              </a:ext>
            </a:extLst>
          </p:cNvPr>
          <p:cNvSpPr txBox="1"/>
          <p:nvPr/>
        </p:nvSpPr>
        <p:spPr>
          <a:xfrm>
            <a:off x="492706" y="1229258"/>
            <a:ext cx="7758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Energy range: </a:t>
            </a:r>
            <a:r>
              <a:rPr lang="en-US" altLang="ja-JP" dirty="0">
                <a:sym typeface="Symbol" panose="05050102010706020507" pitchFamily="18" charset="2"/>
              </a:rPr>
              <a:t>S</a:t>
            </a:r>
            <a:r>
              <a:rPr lang="en-US" altLang="ja-JP" baseline="-25000" dirty="0">
                <a:sym typeface="Symbol" panose="05050102010706020507" pitchFamily="18" charset="2"/>
              </a:rPr>
              <a:t>NN</a:t>
            </a:r>
            <a:r>
              <a:rPr lang="en-US" altLang="ja-JP" dirty="0">
                <a:sym typeface="Symbol" panose="05050102010706020507" pitchFamily="18" charset="2"/>
              </a:rPr>
              <a:t> = 2~5 GeV, Maximum interaction rate: 10</a:t>
            </a:r>
            <a:r>
              <a:rPr lang="en-US" altLang="ja-JP" baseline="30000" dirty="0">
                <a:sym typeface="Symbol" panose="05050102010706020507" pitchFamily="18" charset="2"/>
              </a:rPr>
              <a:t>8</a:t>
            </a:r>
            <a:r>
              <a:rPr lang="en-US" altLang="ja-JP" dirty="0">
                <a:sym typeface="Symbol" panose="05050102010706020507" pitchFamily="18" charset="2"/>
              </a:rPr>
              <a:t> Hz</a:t>
            </a:r>
            <a:endParaRPr kumimoji="1" lang="en-US" altLang="ja-JP" dirty="0"/>
          </a:p>
          <a:p>
            <a:r>
              <a:rPr kumimoji="1" lang="en-US" altLang="ja-JP" dirty="0"/>
              <a:t>With a collaboration with theorists, we are evaluating achievable baryon density </a:t>
            </a:r>
            <a:endParaRPr kumimoji="1" lang="ja-JP" altLang="en-US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DDC566F-EB60-4DF2-8196-A9F9687849AC}"/>
              </a:ext>
            </a:extLst>
          </p:cNvPr>
          <p:cNvSpPr txBox="1"/>
          <p:nvPr/>
        </p:nvSpPr>
        <p:spPr>
          <a:xfrm>
            <a:off x="178550" y="1947864"/>
            <a:ext cx="4339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If we can select “rare event”, </a:t>
            </a:r>
          </a:p>
          <a:p>
            <a:r>
              <a:rPr kumimoji="1" lang="en-US" altLang="ja-JP" dirty="0"/>
              <a:t>higher baryon density can be studied </a:t>
            </a:r>
            <a:endParaRPr kumimoji="1" lang="ja-JP" altLang="en-US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B7A0252-2F3C-4F38-877B-61B04CD4F977}"/>
              </a:ext>
            </a:extLst>
          </p:cNvPr>
          <p:cNvSpPr txBox="1"/>
          <p:nvPr/>
        </p:nvSpPr>
        <p:spPr>
          <a:xfrm>
            <a:off x="4421855" y="1917381"/>
            <a:ext cx="4541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S</a:t>
            </a:r>
            <a:r>
              <a:rPr kumimoji="1" lang="en-US" altLang="ja-JP" dirty="0"/>
              <a:t>election of higher baryon density matter</a:t>
            </a:r>
          </a:p>
          <a:p>
            <a:pPr lvl="1"/>
            <a:r>
              <a:rPr lang="en-US" altLang="ja-JP" dirty="0"/>
              <a:t>We are looking for suitable valuables</a:t>
            </a:r>
          </a:p>
          <a:p>
            <a:pPr lvl="1"/>
            <a:r>
              <a:rPr kumimoji="0" lang="en-US" altLang="ja-JP" dirty="0"/>
              <a:t>e.g. </a:t>
            </a:r>
            <a:r>
              <a:rPr kumimoji="0" lang="en-US" altLang="ja-JP" dirty="0" err="1"/>
              <a:t>p</a:t>
            </a:r>
            <a:r>
              <a:rPr kumimoji="0" lang="en-US" altLang="ja-JP" baseline="-25000" dirty="0" err="1"/>
              <a:t>T</a:t>
            </a:r>
            <a:r>
              <a:rPr kumimoji="0" lang="en-US" altLang="ja-JP" dirty="0"/>
              <a:t> sum of charged particles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31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“Fluid” exists at the J-PARC Energy?!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A982C72-E64B-4221-AE0E-35B5D6E59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200B48-941A-4748-9B24-A29EEF041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 smtClean="0"/>
              <a:t>13</a:t>
            </a:fld>
            <a:endParaRPr 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5F2C8155-9596-C149-9855-845A9C08FCA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2307" y="3474301"/>
            <a:ext cx="4600575" cy="2634323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/>
              <a:t>Simultaneously evolve both fluid element and hadrons in time</a:t>
            </a:r>
          </a:p>
          <a:p>
            <a:pPr lvl="1"/>
            <a:r>
              <a:rPr kumimoji="1" lang="en-US" altLang="ja-JP" dirty="0"/>
              <a:t>High density hadrons </a:t>
            </a:r>
            <a:r>
              <a:rPr kumimoji="1" lang="en-US" altLang="ja-JP" dirty="0">
                <a:sym typeface="Wingdings" pitchFamily="2" charset="2"/>
              </a:rPr>
              <a:t> “</a:t>
            </a:r>
            <a:r>
              <a:rPr kumimoji="1" lang="en-US" altLang="ja-JP" dirty="0" err="1">
                <a:sym typeface="Wingdings" pitchFamily="2" charset="2"/>
              </a:rPr>
              <a:t>parton</a:t>
            </a:r>
            <a:r>
              <a:rPr kumimoji="1" lang="en-US" altLang="ja-JP" dirty="0">
                <a:sym typeface="Wingdings" pitchFamily="2" charset="2"/>
              </a:rPr>
              <a:t> fluid”</a:t>
            </a:r>
          </a:p>
          <a:p>
            <a:pPr lvl="1"/>
            <a:r>
              <a:rPr kumimoji="1" lang="en-US" altLang="ja-JP" dirty="0">
                <a:sym typeface="Wingdings" pitchFamily="2" charset="2"/>
              </a:rPr>
              <a:t>Cooled “</a:t>
            </a:r>
            <a:r>
              <a:rPr kumimoji="1" lang="en-US" altLang="ja-JP" dirty="0" err="1">
                <a:sym typeface="Wingdings" pitchFamily="2" charset="2"/>
              </a:rPr>
              <a:t>parton</a:t>
            </a:r>
            <a:r>
              <a:rPr kumimoji="1" lang="en-US" altLang="ja-JP" dirty="0">
                <a:sym typeface="Wingdings" pitchFamily="2" charset="2"/>
              </a:rPr>
              <a:t> fluid”  hadrons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Unified model describes data very well, while cascade only doesn’t</a:t>
            </a:r>
          </a:p>
          <a:p>
            <a:pPr lvl="1"/>
            <a:r>
              <a:rPr lang="en-US" altLang="ja-JP" dirty="0"/>
              <a:t>It seems we can expect </a:t>
            </a:r>
            <a:r>
              <a:rPr lang="en-US" altLang="ja-JP" dirty="0" err="1"/>
              <a:t>parton</a:t>
            </a:r>
            <a:r>
              <a:rPr lang="en-US" altLang="ja-JP" dirty="0"/>
              <a:t> fluid phase even at the J-PARC energy</a:t>
            </a:r>
            <a:endParaRPr lang="ja-JP" altLang="en-US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11BF69D-0C9A-0140-9FFB-7748FE8CD806}"/>
              </a:ext>
            </a:extLst>
          </p:cNvPr>
          <p:cNvSpPr txBox="1"/>
          <p:nvPr/>
        </p:nvSpPr>
        <p:spPr>
          <a:xfrm>
            <a:off x="5817797" y="1841678"/>
            <a:ext cx="30563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1400" dirty="0" err="1"/>
              <a:t>Akamatsu</a:t>
            </a:r>
            <a:r>
              <a:rPr lang="en-US" altLang="ja-JP" sz="1400" dirty="0"/>
              <a:t>, </a:t>
            </a:r>
            <a:r>
              <a:rPr lang="en-US" altLang="ja-JP" sz="1400" dirty="0" err="1"/>
              <a:t>et.al</a:t>
            </a:r>
            <a:r>
              <a:rPr lang="en-US" altLang="ja-JP" sz="1400" dirty="0"/>
              <a:t>,  PRC</a:t>
            </a:r>
            <a:r>
              <a:rPr lang="en-US" altLang="ja-JP" sz="1400" b="1" dirty="0"/>
              <a:t>98</a:t>
            </a:r>
            <a:r>
              <a:rPr lang="en-US" altLang="ja-JP" sz="1400" dirty="0"/>
              <a:t>, 024909 (2018)</a:t>
            </a:r>
            <a:endParaRPr lang="ja-JP" altLang="en-US" sz="14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961AE80-2A7A-044B-A554-17740CAD2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6593" y="2149455"/>
            <a:ext cx="3537376" cy="3895789"/>
          </a:xfrm>
          <a:prstGeom prst="rect">
            <a:avLst/>
          </a:prstGeom>
        </p:spPr>
      </p:pic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65BD4A3-4D6D-5B48-9C0C-0FC6CAABE46C}"/>
              </a:ext>
            </a:extLst>
          </p:cNvPr>
          <p:cNvSpPr txBox="1"/>
          <p:nvPr/>
        </p:nvSpPr>
        <p:spPr>
          <a:xfrm>
            <a:off x="7567020" y="2308813"/>
            <a:ext cx="1396386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Unified model</a:t>
            </a:r>
            <a:endParaRPr lang="ja-JP" altLang="en-US" sz="1400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6B8A8D7-0B37-2C4F-A5B3-046B5A1D7E9D}"/>
              </a:ext>
            </a:extLst>
          </p:cNvPr>
          <p:cNvSpPr txBox="1"/>
          <p:nvPr/>
        </p:nvSpPr>
        <p:spPr>
          <a:xfrm>
            <a:off x="7774520" y="3152490"/>
            <a:ext cx="1293731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Cascade only</a:t>
            </a:r>
            <a:endParaRPr lang="ja-JP" altLang="en-US" sz="1400" dirty="0"/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C1F45EC1-1273-384B-BB29-2CF45C1B4F0E}"/>
              </a:ext>
            </a:extLst>
          </p:cNvPr>
          <p:cNvCxnSpPr/>
          <p:nvPr/>
        </p:nvCxnSpPr>
        <p:spPr>
          <a:xfrm flipH="1">
            <a:off x="7186022" y="2522070"/>
            <a:ext cx="296309" cy="411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>
            <a:extLst>
              <a:ext uri="{FF2B5EF4-FFF2-40B4-BE49-F238E27FC236}">
                <a16:creationId xmlns:a16="http://schemas.microsoft.com/office/drawing/2014/main" id="{4BE345F4-AE52-504B-B2C4-01071343A0F2}"/>
              </a:ext>
            </a:extLst>
          </p:cNvPr>
          <p:cNvCxnSpPr/>
          <p:nvPr/>
        </p:nvCxnSpPr>
        <p:spPr>
          <a:xfrm flipH="1" flipV="1">
            <a:off x="7358275" y="3190456"/>
            <a:ext cx="448709" cy="96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CE5F743-1630-004C-9419-272359E95E99}"/>
              </a:ext>
            </a:extLst>
          </p:cNvPr>
          <p:cNvSpPr txBox="1"/>
          <p:nvPr/>
        </p:nvSpPr>
        <p:spPr>
          <a:xfrm>
            <a:off x="7017616" y="3982159"/>
            <a:ext cx="2088511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e: fluid energy density</a:t>
            </a:r>
            <a:endParaRPr lang="ja-JP" altLang="en-US" sz="1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8A0E93C-2D59-497C-8B86-D8E6CC85F555}"/>
              </a:ext>
            </a:extLst>
          </p:cNvPr>
          <p:cNvSpPr txBox="1"/>
          <p:nvPr/>
        </p:nvSpPr>
        <p:spPr>
          <a:xfrm>
            <a:off x="236195" y="1732482"/>
            <a:ext cx="46005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An issue in this energy region is that  </a:t>
            </a:r>
            <a:r>
              <a:rPr lang="en-US" altLang="ja-JP" dirty="0">
                <a:solidFill>
                  <a:srgbClr val="FF0000"/>
                </a:solidFill>
              </a:rPr>
              <a:t>theoretical calculations for thermalized phase</a:t>
            </a:r>
            <a:r>
              <a:rPr lang="en-US" altLang="ja-JP" dirty="0"/>
              <a:t> is not enough</a:t>
            </a:r>
          </a:p>
          <a:p>
            <a:pPr lvl="1"/>
            <a:r>
              <a:rPr lang="en-US" altLang="ja-JP" dirty="0"/>
              <a:t>Recently, a Japanese group develops an </a:t>
            </a:r>
            <a:r>
              <a:rPr lang="en-US" altLang="ja-JP" dirty="0">
                <a:solidFill>
                  <a:srgbClr val="FF0000"/>
                </a:solidFill>
              </a:rPr>
              <a:t>“unified” hydro-cascade model</a:t>
            </a:r>
          </a:p>
        </p:txBody>
      </p:sp>
    </p:spTree>
    <p:extLst>
      <p:ext uri="{BB962C8B-B14F-4D97-AF65-F5344CB8AC3E}">
        <p14:creationId xmlns:p14="http://schemas.microsoft.com/office/powerpoint/2010/main" val="221444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908D9498-D991-46B4-B845-7DDF2210DD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23" b="5003"/>
          <a:stretch/>
        </p:blipFill>
        <p:spPr>
          <a:xfrm>
            <a:off x="114992" y="1334428"/>
            <a:ext cx="4190871" cy="414115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A57AAC0-7160-41F0-B367-DED0D412C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Our s</a:t>
            </a:r>
            <a:r>
              <a:rPr kumimoji="1" lang="en-US" altLang="ja-JP" dirty="0"/>
              <a:t>taging approach &amp; Goals 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4ADB564-EEEF-48AE-A594-835068E70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283C6F1-6B72-4348-BE91-058C545C1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BC64283-080B-48DE-B6DB-C43102C3B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14</a:t>
            </a:fld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CDBD28F-8308-4CFD-AAF7-79F7D326898A}"/>
              </a:ext>
            </a:extLst>
          </p:cNvPr>
          <p:cNvCxnSpPr>
            <a:cxnSpLocks/>
          </p:cNvCxnSpPr>
          <p:nvPr/>
        </p:nvCxnSpPr>
        <p:spPr>
          <a:xfrm>
            <a:off x="840524" y="2442526"/>
            <a:ext cx="3412245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0BFCCC6-BECE-444C-A117-5C9A09CD71EB}"/>
              </a:ext>
            </a:extLst>
          </p:cNvPr>
          <p:cNvSpPr txBox="1"/>
          <p:nvPr/>
        </p:nvSpPr>
        <p:spPr>
          <a:xfrm>
            <a:off x="239235" y="5608348"/>
            <a:ext cx="43740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HSD calculations in FAIR Baseline Technical Report (Mar 2006)</a:t>
            </a:r>
          </a:p>
          <a:p>
            <a:r>
              <a:rPr lang="en-US" altLang="ja-JP" sz="1100" dirty="0"/>
              <a:t>A. </a:t>
            </a:r>
            <a:r>
              <a:rPr lang="en-US" altLang="ja-JP" sz="1100" dirty="0" err="1"/>
              <a:t>Andronic</a:t>
            </a:r>
            <a:r>
              <a:rPr lang="en-US" altLang="ja-JP" sz="1100" dirty="0"/>
              <a:t>, PLB697 (2011) 203 </a:t>
            </a:r>
          </a:p>
          <a:p>
            <a:r>
              <a:rPr lang="en-US" altLang="ja-JP" sz="1100" dirty="0"/>
              <a:t>P. Braun-</a:t>
            </a:r>
            <a:r>
              <a:rPr lang="en-US" altLang="ja-JP" sz="1100" dirty="0" err="1"/>
              <a:t>Munzinger</a:t>
            </a:r>
            <a:r>
              <a:rPr lang="en-US" altLang="ja-JP" sz="1100" dirty="0"/>
              <a:t> J.Phys.G21 (1995)L17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775073-D87E-4F7E-9D97-A0834582587E}"/>
              </a:ext>
            </a:extLst>
          </p:cNvPr>
          <p:cNvSpPr txBox="1"/>
          <p:nvPr/>
        </p:nvSpPr>
        <p:spPr>
          <a:xfrm>
            <a:off x="4971338" y="1197967"/>
            <a:ext cx="4172661" cy="526297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chemeClr val="accent2"/>
                </a:solidFill>
              </a:rPr>
              <a:t>First step</a:t>
            </a:r>
          </a:p>
          <a:p>
            <a:pPr lvl="1"/>
            <a:r>
              <a:rPr lang="en-US" altLang="ja-JP" sz="1600" dirty="0">
                <a:solidFill>
                  <a:schemeClr val="accent2"/>
                </a:solidFill>
              </a:rPr>
              <a:t>Interaction rate: 10</a:t>
            </a:r>
            <a:r>
              <a:rPr lang="en-US" altLang="ja-JP" sz="1600" baseline="30000" dirty="0">
                <a:solidFill>
                  <a:schemeClr val="accent2"/>
                </a:solidFill>
              </a:rPr>
              <a:t>5</a:t>
            </a:r>
            <a:r>
              <a:rPr lang="en-US" altLang="ja-JP" sz="1600" dirty="0">
                <a:solidFill>
                  <a:schemeClr val="accent2"/>
                </a:solidFill>
              </a:rPr>
              <a:t> Hz</a:t>
            </a:r>
            <a:endParaRPr lang="ja-JP" altLang="en-US" sz="1600" dirty="0">
              <a:solidFill>
                <a:schemeClr val="accent2"/>
              </a:solidFill>
            </a:endParaRPr>
          </a:p>
          <a:p>
            <a:pPr lvl="1"/>
            <a:r>
              <a:rPr kumimoji="1" lang="en-US" altLang="ja-JP" sz="1600" dirty="0">
                <a:solidFill>
                  <a:schemeClr val="accent2"/>
                </a:solidFill>
              </a:rPr>
              <a:t>E16 di-electron spectrometer</a:t>
            </a:r>
          </a:p>
          <a:p>
            <a:pPr lvl="1"/>
            <a:r>
              <a:rPr lang="en-US" altLang="ja-JP" sz="1600" dirty="0">
                <a:solidFill>
                  <a:schemeClr val="accent2"/>
                </a:solidFill>
                <a:latin typeface="Symbol" panose="05050102010706020507" pitchFamily="18" charset="2"/>
              </a:rPr>
              <a:t>r</a:t>
            </a:r>
            <a:r>
              <a:rPr kumimoji="1" lang="en-US" altLang="ja-JP" sz="1600" dirty="0">
                <a:solidFill>
                  <a:schemeClr val="accent2"/>
                </a:solidFill>
                <a:latin typeface="Symbol" panose="05050102010706020507" pitchFamily="18" charset="2"/>
              </a:rPr>
              <a:t>, w, f</a:t>
            </a:r>
            <a:r>
              <a:rPr kumimoji="1" lang="en-US" altLang="ja-JP" sz="1600" dirty="0">
                <a:solidFill>
                  <a:schemeClr val="accent2"/>
                </a:solidFill>
              </a:rPr>
              <a:t> </a:t>
            </a:r>
            <a:r>
              <a:rPr kumimoji="1" lang="en-US" altLang="ja-JP" sz="1600" dirty="0">
                <a:solidFill>
                  <a:schemeClr val="accent2"/>
                </a:solidFill>
                <a:sym typeface="Symbol" panose="05050102010706020507" pitchFamily="18" charset="2"/>
              </a:rPr>
              <a:t> </a:t>
            </a:r>
            <a:r>
              <a:rPr kumimoji="1" lang="en-US" altLang="ja-JP" sz="1600" dirty="0" err="1">
                <a:solidFill>
                  <a:schemeClr val="accent2"/>
                </a:solidFill>
                <a:sym typeface="Symbol" panose="05050102010706020507" pitchFamily="18" charset="2"/>
              </a:rPr>
              <a:t>e</a:t>
            </a:r>
            <a:r>
              <a:rPr kumimoji="1" lang="en-US" altLang="ja-JP" sz="1600" baseline="30000" dirty="0" err="1">
                <a:solidFill>
                  <a:schemeClr val="accent2"/>
                </a:solidFill>
                <a:sym typeface="Symbol" panose="05050102010706020507" pitchFamily="18" charset="2"/>
              </a:rPr>
              <a:t>+</a:t>
            </a:r>
            <a:r>
              <a:rPr kumimoji="1" lang="en-US" altLang="ja-JP" sz="1600" dirty="0" err="1">
                <a:solidFill>
                  <a:schemeClr val="accent2"/>
                </a:solidFill>
                <a:sym typeface="Symbol" panose="05050102010706020507" pitchFamily="18" charset="2"/>
              </a:rPr>
              <a:t>e</a:t>
            </a:r>
            <a:r>
              <a:rPr kumimoji="1" lang="en-US" altLang="ja-JP" sz="1600" baseline="30000" dirty="0">
                <a:solidFill>
                  <a:schemeClr val="accent2"/>
                </a:solidFill>
                <a:sym typeface="Symbol" panose="05050102010706020507" pitchFamily="18" charset="2"/>
              </a:rPr>
              <a:t>-</a:t>
            </a:r>
            <a:r>
              <a:rPr kumimoji="1" lang="en-US" altLang="ja-JP" sz="1600" dirty="0">
                <a:solidFill>
                  <a:schemeClr val="accent2"/>
                </a:solidFill>
                <a:sym typeface="Symbol" panose="05050102010706020507" pitchFamily="18" charset="2"/>
              </a:rPr>
              <a:t> : 10</a:t>
            </a:r>
            <a:r>
              <a:rPr kumimoji="1" lang="en-US" altLang="ja-JP" sz="1600" baseline="30000" dirty="0">
                <a:solidFill>
                  <a:schemeClr val="accent2"/>
                </a:solidFill>
                <a:sym typeface="Symbol" panose="05050102010706020507" pitchFamily="18" charset="2"/>
              </a:rPr>
              <a:t>4</a:t>
            </a:r>
            <a:r>
              <a:rPr kumimoji="1" lang="en-US" altLang="ja-JP" sz="1600" dirty="0">
                <a:solidFill>
                  <a:schemeClr val="accent2"/>
                </a:solidFill>
                <a:sym typeface="Symbol" panose="05050102010706020507" pitchFamily="18" charset="2"/>
              </a:rPr>
              <a:t> events</a:t>
            </a:r>
          </a:p>
          <a:p>
            <a:pPr lvl="1"/>
            <a:endParaRPr lang="en-US" altLang="ja-JP" sz="1600" dirty="0">
              <a:sym typeface="Symbol" panose="05050102010706020507" pitchFamily="18" charset="2"/>
            </a:endParaRPr>
          </a:p>
          <a:p>
            <a:r>
              <a:rPr kumimoji="1" lang="en-US" altLang="ja-JP" sz="1600" dirty="0">
                <a:solidFill>
                  <a:srgbClr val="00B050"/>
                </a:solidFill>
                <a:sym typeface="Symbol" panose="05050102010706020507" pitchFamily="18" charset="2"/>
              </a:rPr>
              <a:t>Second step</a:t>
            </a:r>
          </a:p>
          <a:p>
            <a:pPr lvl="1"/>
            <a:r>
              <a:rPr lang="en-US" altLang="ja-JP" sz="1600" dirty="0">
                <a:solidFill>
                  <a:srgbClr val="00B050"/>
                </a:solidFill>
              </a:rPr>
              <a:t>Interaction rate: 10</a:t>
            </a:r>
            <a:r>
              <a:rPr lang="en-US" altLang="ja-JP" sz="1600" baseline="30000" dirty="0">
                <a:solidFill>
                  <a:srgbClr val="00B050"/>
                </a:solidFill>
              </a:rPr>
              <a:t>6</a:t>
            </a:r>
            <a:r>
              <a:rPr lang="en-US" altLang="ja-JP" sz="1600" dirty="0">
                <a:solidFill>
                  <a:srgbClr val="00B050"/>
                </a:solidFill>
              </a:rPr>
              <a:t> Hz</a:t>
            </a:r>
            <a:endParaRPr lang="ja-JP" altLang="en-US" sz="1600" dirty="0">
              <a:solidFill>
                <a:srgbClr val="00B050"/>
              </a:solidFill>
            </a:endParaRPr>
          </a:p>
          <a:p>
            <a:pPr lvl="1"/>
            <a:r>
              <a:rPr kumimoji="1" lang="en-US" altLang="ja-JP" sz="1600" dirty="0">
                <a:solidFill>
                  <a:srgbClr val="00B050"/>
                </a:solidFill>
              </a:rPr>
              <a:t>Dipole hadron spectrometer</a:t>
            </a:r>
          </a:p>
          <a:p>
            <a:pPr lvl="1"/>
            <a:r>
              <a:rPr kumimoji="1" lang="en-US" altLang="ja-JP" sz="1600" dirty="0">
                <a:solidFill>
                  <a:srgbClr val="00B050"/>
                </a:solidFill>
              </a:rPr>
              <a:t>Flow, event-by-event fluctuation</a:t>
            </a:r>
          </a:p>
          <a:p>
            <a:pPr lvl="1"/>
            <a:endParaRPr lang="en-US" altLang="ja-JP" sz="1600" dirty="0"/>
          </a:p>
          <a:p>
            <a:r>
              <a:rPr kumimoji="1" lang="en-US" altLang="ja-JP" sz="1600" dirty="0">
                <a:solidFill>
                  <a:srgbClr val="FFC000"/>
                </a:solidFill>
              </a:rPr>
              <a:t>Third step</a:t>
            </a:r>
          </a:p>
          <a:p>
            <a:pPr lvl="1"/>
            <a:r>
              <a:rPr lang="en-US" altLang="ja-JP" sz="1600" dirty="0">
                <a:solidFill>
                  <a:srgbClr val="FFC000"/>
                </a:solidFill>
              </a:rPr>
              <a:t>Interaction rate: 10</a:t>
            </a:r>
            <a:r>
              <a:rPr lang="en-US" altLang="ja-JP" sz="1600" baseline="30000" dirty="0">
                <a:solidFill>
                  <a:srgbClr val="FFC000"/>
                </a:solidFill>
              </a:rPr>
              <a:t>7</a:t>
            </a:r>
            <a:r>
              <a:rPr lang="en-US" altLang="ja-JP" sz="1600" dirty="0">
                <a:solidFill>
                  <a:srgbClr val="FFC000"/>
                </a:solidFill>
              </a:rPr>
              <a:t> Hz</a:t>
            </a:r>
            <a:endParaRPr lang="ja-JP" altLang="en-US" sz="1600" dirty="0">
              <a:solidFill>
                <a:srgbClr val="FFC000"/>
              </a:solidFill>
            </a:endParaRPr>
          </a:p>
          <a:p>
            <a:pPr lvl="1"/>
            <a:r>
              <a:rPr lang="en-US" altLang="ja-JP" sz="1600" dirty="0">
                <a:solidFill>
                  <a:srgbClr val="FFC000"/>
                </a:solidFill>
              </a:rPr>
              <a:t>Dipole muon spectrometer</a:t>
            </a:r>
          </a:p>
          <a:p>
            <a:pPr lvl="1"/>
            <a:r>
              <a:rPr lang="en-US" altLang="ja-JP" sz="1600" dirty="0">
                <a:solidFill>
                  <a:srgbClr val="FFC000"/>
                </a:solidFill>
              </a:rPr>
              <a:t>Precise low mass vector meson</a:t>
            </a:r>
          </a:p>
          <a:p>
            <a:pPr lvl="1"/>
            <a:r>
              <a:rPr lang="en-US" altLang="ja-JP" sz="1600" dirty="0">
                <a:solidFill>
                  <a:srgbClr val="FFC000"/>
                </a:solidFill>
              </a:rPr>
              <a:t>Heavy Flavor</a:t>
            </a:r>
          </a:p>
          <a:p>
            <a:pPr lvl="1"/>
            <a:endParaRPr lang="en-US" altLang="ja-JP" sz="1600" dirty="0"/>
          </a:p>
          <a:p>
            <a:r>
              <a:rPr lang="en-US" altLang="ja-JP" sz="1600" dirty="0">
                <a:solidFill>
                  <a:srgbClr val="FF0000"/>
                </a:solidFill>
              </a:rPr>
              <a:t>Final step</a:t>
            </a:r>
          </a:p>
          <a:p>
            <a:pPr lvl="1"/>
            <a:r>
              <a:rPr lang="en-US" altLang="ja-JP" sz="1600" dirty="0">
                <a:solidFill>
                  <a:srgbClr val="FF0000"/>
                </a:solidFill>
              </a:rPr>
              <a:t>Interaction rate: 10</a:t>
            </a:r>
            <a:r>
              <a:rPr lang="en-US" altLang="ja-JP" sz="1600" baseline="30000" dirty="0">
                <a:solidFill>
                  <a:srgbClr val="FF0000"/>
                </a:solidFill>
              </a:rPr>
              <a:t>8</a:t>
            </a:r>
            <a:r>
              <a:rPr lang="en-US" altLang="ja-JP" sz="1600" dirty="0">
                <a:solidFill>
                  <a:srgbClr val="FF0000"/>
                </a:solidFill>
              </a:rPr>
              <a:t> Hz</a:t>
            </a:r>
            <a:endParaRPr lang="ja-JP" altLang="en-US" sz="1600" dirty="0">
              <a:solidFill>
                <a:srgbClr val="FF0000"/>
              </a:solidFill>
            </a:endParaRPr>
          </a:p>
          <a:p>
            <a:pPr lvl="1"/>
            <a:r>
              <a:rPr lang="en-US" altLang="ja-JP" sz="1600" dirty="0">
                <a:solidFill>
                  <a:srgbClr val="FF0000"/>
                </a:solidFill>
              </a:rPr>
              <a:t>Rare events: Highest Density matter </a:t>
            </a:r>
          </a:p>
          <a:p>
            <a:pPr lvl="1"/>
            <a:r>
              <a:rPr lang="en-US" altLang="ja-JP" sz="1600" dirty="0">
                <a:solidFill>
                  <a:srgbClr val="FF0000"/>
                </a:solidFill>
              </a:rPr>
              <a:t>Hyper nuclear physics </a:t>
            </a:r>
          </a:p>
          <a:p>
            <a:pPr lvl="1"/>
            <a:r>
              <a:rPr lang="en-US" altLang="ja-JP" sz="1600" dirty="0" err="1">
                <a:solidFill>
                  <a:srgbClr val="FF0000"/>
                </a:solidFill>
              </a:rPr>
              <a:t>Strangelet</a:t>
            </a:r>
            <a:r>
              <a:rPr lang="ja-JP" altLang="en-US" sz="1600" dirty="0">
                <a:solidFill>
                  <a:srgbClr val="FF0000"/>
                </a:solidFill>
              </a:rPr>
              <a:t> </a:t>
            </a:r>
            <a:r>
              <a:rPr lang="en-US" altLang="ja-JP" sz="1600" dirty="0">
                <a:solidFill>
                  <a:srgbClr val="FF0000"/>
                </a:solidFill>
              </a:rPr>
              <a:t>search</a:t>
            </a:r>
            <a:r>
              <a:rPr lang="ja-JP" altLang="en-US" sz="1600" dirty="0">
                <a:solidFill>
                  <a:srgbClr val="FF0000"/>
                </a:solidFill>
              </a:rPr>
              <a:t> </a:t>
            </a:r>
            <a:endParaRPr lang="en-US" altLang="ja-JP" sz="16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5B3DA41-E263-4145-A2C6-603F69EE4C90}"/>
              </a:ext>
            </a:extLst>
          </p:cNvPr>
          <p:cNvSpPr txBox="1"/>
          <p:nvPr/>
        </p:nvSpPr>
        <p:spPr>
          <a:xfrm>
            <a:off x="3560236" y="2127791"/>
            <a:ext cx="56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AGS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矢印: 上下 12">
            <a:extLst>
              <a:ext uri="{FF2B5EF4-FFF2-40B4-BE49-F238E27FC236}">
                <a16:creationId xmlns:a16="http://schemas.microsoft.com/office/drawing/2014/main" id="{D5D939DF-4E0C-4AB0-9C7A-6A30EEE66E3C}"/>
              </a:ext>
            </a:extLst>
          </p:cNvPr>
          <p:cNvSpPr/>
          <p:nvPr/>
        </p:nvSpPr>
        <p:spPr>
          <a:xfrm>
            <a:off x="4330194" y="2491512"/>
            <a:ext cx="200509" cy="600164"/>
          </a:xfrm>
          <a:prstGeom prst="up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AA1B766D-AA84-4092-A84D-6952E5E836D2}"/>
              </a:ext>
            </a:extLst>
          </p:cNvPr>
          <p:cNvCxnSpPr>
            <a:cxnSpLocks/>
          </p:cNvCxnSpPr>
          <p:nvPr/>
        </p:nvCxnSpPr>
        <p:spPr>
          <a:xfrm flipH="1">
            <a:off x="4524978" y="1465941"/>
            <a:ext cx="506417" cy="10311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矢印: 上下 15">
            <a:extLst>
              <a:ext uri="{FF2B5EF4-FFF2-40B4-BE49-F238E27FC236}">
                <a16:creationId xmlns:a16="http://schemas.microsoft.com/office/drawing/2014/main" id="{5AD5026D-3D99-4C5A-8731-4F87FA0CA977}"/>
              </a:ext>
            </a:extLst>
          </p:cNvPr>
          <p:cNvSpPr/>
          <p:nvPr/>
        </p:nvSpPr>
        <p:spPr>
          <a:xfrm>
            <a:off x="4562255" y="2819760"/>
            <a:ext cx="182556" cy="543864"/>
          </a:xfrm>
          <a:prstGeom prst="up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48058E2F-0DC4-4F6F-A215-5D3F352A1555}"/>
              </a:ext>
            </a:extLst>
          </p:cNvPr>
          <p:cNvCxnSpPr>
            <a:cxnSpLocks/>
          </p:cNvCxnSpPr>
          <p:nvPr/>
        </p:nvCxnSpPr>
        <p:spPr>
          <a:xfrm flipH="1">
            <a:off x="4749818" y="2634987"/>
            <a:ext cx="251385" cy="184773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矢印: 上下 20">
            <a:extLst>
              <a:ext uri="{FF2B5EF4-FFF2-40B4-BE49-F238E27FC236}">
                <a16:creationId xmlns:a16="http://schemas.microsoft.com/office/drawing/2014/main" id="{16287457-97E4-4069-89B4-DDAB20EE40DC}"/>
              </a:ext>
            </a:extLst>
          </p:cNvPr>
          <p:cNvSpPr/>
          <p:nvPr/>
        </p:nvSpPr>
        <p:spPr>
          <a:xfrm>
            <a:off x="4341344" y="3199308"/>
            <a:ext cx="194783" cy="643682"/>
          </a:xfrm>
          <a:prstGeom prst="up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B6B4BD24-42FD-4D21-AC0C-FA61EEB38FAD}"/>
              </a:ext>
            </a:extLst>
          </p:cNvPr>
          <p:cNvCxnSpPr>
            <a:cxnSpLocks/>
          </p:cNvCxnSpPr>
          <p:nvPr/>
        </p:nvCxnSpPr>
        <p:spPr>
          <a:xfrm flipH="1" flipV="1">
            <a:off x="4571609" y="3598034"/>
            <a:ext cx="399730" cy="24495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矢印: 上下 28">
            <a:extLst>
              <a:ext uri="{FF2B5EF4-FFF2-40B4-BE49-F238E27FC236}">
                <a16:creationId xmlns:a16="http://schemas.microsoft.com/office/drawing/2014/main" id="{909F93D3-5445-4E3B-8DD5-13E7CB8DC515}"/>
              </a:ext>
            </a:extLst>
          </p:cNvPr>
          <p:cNvSpPr/>
          <p:nvPr/>
        </p:nvSpPr>
        <p:spPr>
          <a:xfrm>
            <a:off x="4524977" y="3741013"/>
            <a:ext cx="224840" cy="1031182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393AEE86-693D-4ECB-8746-B96B86F44A8C}"/>
              </a:ext>
            </a:extLst>
          </p:cNvPr>
          <p:cNvCxnSpPr>
            <a:cxnSpLocks/>
          </p:cNvCxnSpPr>
          <p:nvPr/>
        </p:nvCxnSpPr>
        <p:spPr>
          <a:xfrm flipH="1" flipV="1">
            <a:off x="4743138" y="4384696"/>
            <a:ext cx="233207" cy="8365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2830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8F2BE5-9226-CB4B-A54D-C090CD642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Dipole hadron spectrometer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43C5677-C5DE-490D-AF68-CE4A2F901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133" name="フッター プレースホルダー 132">
            <a:extLst>
              <a:ext uri="{FF2B5EF4-FFF2-40B4-BE49-F238E27FC236}">
                <a16:creationId xmlns:a16="http://schemas.microsoft.com/office/drawing/2014/main" id="{2DCB15B9-9C39-4009-99B1-1F0C0080F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79DA6D-8935-C74C-A34B-A1C652DA8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 smtClean="0"/>
              <a:t>15</a:t>
            </a:fld>
            <a:endParaRPr 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FB18165-D8F3-7547-B036-89963E0C6C03}"/>
              </a:ext>
            </a:extLst>
          </p:cNvPr>
          <p:cNvGrpSpPr/>
          <p:nvPr/>
        </p:nvGrpSpPr>
        <p:grpSpPr>
          <a:xfrm>
            <a:off x="258810" y="2608608"/>
            <a:ext cx="3949333" cy="3796440"/>
            <a:chOff x="67118" y="897177"/>
            <a:chExt cx="3949333" cy="3796440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D3AB3F2E-2CA9-8C4A-BF57-E533C24B6412}"/>
                </a:ext>
              </a:extLst>
            </p:cNvPr>
            <p:cNvSpPr/>
            <p:nvPr/>
          </p:nvSpPr>
          <p:spPr>
            <a:xfrm>
              <a:off x="3124200" y="2547233"/>
              <a:ext cx="892251" cy="444920"/>
            </a:xfrm>
            <a:prstGeom prst="rect">
              <a:avLst/>
            </a:prstGeom>
            <a:solidFill>
              <a:srgbClr val="FED6F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r>
                <a:rPr kumimoji="0" lang="en-US" altLang="ja-JP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ZCAL</a:t>
              </a:r>
              <a:endParaRPr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BFC0647-94DE-984D-ABA0-38DF4D7CE61B}"/>
                </a:ext>
              </a:extLst>
            </p:cNvPr>
            <p:cNvGrpSpPr/>
            <p:nvPr/>
          </p:nvGrpSpPr>
          <p:grpSpPr>
            <a:xfrm>
              <a:off x="67118" y="897177"/>
              <a:ext cx="2846962" cy="3796440"/>
              <a:chOff x="89490" y="1196236"/>
              <a:chExt cx="3795949" cy="5061919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5A2EC5BE-1BE2-6D4A-B7F7-13301AF69E37}"/>
                  </a:ext>
                </a:extLst>
              </p:cNvPr>
              <p:cNvSpPr/>
              <p:nvPr/>
            </p:nvSpPr>
            <p:spPr>
              <a:xfrm>
                <a:off x="1126216" y="2940817"/>
                <a:ext cx="1581214" cy="1614428"/>
              </a:xfrm>
              <a:prstGeom prst="rect">
                <a:avLst/>
              </a:prstGeom>
              <a:solidFill>
                <a:srgbClr val="B6F90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0E74E68A-10AA-0147-95D5-289B119A1AFC}"/>
                  </a:ext>
                </a:extLst>
              </p:cNvPr>
              <p:cNvSpPr/>
              <p:nvPr/>
            </p:nvSpPr>
            <p:spPr>
              <a:xfrm>
                <a:off x="778868" y="2177322"/>
                <a:ext cx="2306972" cy="330490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401F8FCA-E02A-CF41-8D1E-4B22CADD46B5}"/>
                  </a:ext>
                </a:extLst>
              </p:cNvPr>
              <p:cNvSpPr txBox="1"/>
              <p:nvPr/>
            </p:nvSpPr>
            <p:spPr>
              <a:xfrm>
                <a:off x="1653807" y="2901951"/>
                <a:ext cx="6516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TPC</a:t>
                </a:r>
                <a:endParaRPr lang="ja-JP" altLang="en-US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97C32613-4669-254D-B8C0-DA789FA015B8}"/>
                  </a:ext>
                </a:extLst>
              </p:cNvPr>
              <p:cNvSpPr/>
              <p:nvPr/>
            </p:nvSpPr>
            <p:spPr>
              <a:xfrm>
                <a:off x="775121" y="1704823"/>
                <a:ext cx="2262863" cy="64166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24779261-C5DA-E54E-AD1C-80E4ABEB989D}"/>
                  </a:ext>
                </a:extLst>
              </p:cNvPr>
              <p:cNvSpPr/>
              <p:nvPr/>
            </p:nvSpPr>
            <p:spPr>
              <a:xfrm>
                <a:off x="770754" y="5162614"/>
                <a:ext cx="2255273" cy="61007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A83C8FED-4103-074F-A8A8-AB53BC67F2B5}"/>
                  </a:ext>
                </a:extLst>
              </p:cNvPr>
              <p:cNvSpPr/>
              <p:nvPr/>
            </p:nvSpPr>
            <p:spPr>
              <a:xfrm>
                <a:off x="3169739" y="1715391"/>
                <a:ext cx="698221" cy="4067862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3C93FCA9-E96A-1C46-9787-9DDE1EC0B16C}"/>
                  </a:ext>
                </a:extLst>
              </p:cNvPr>
              <p:cNvSpPr/>
              <p:nvPr/>
            </p:nvSpPr>
            <p:spPr>
              <a:xfrm rot="16200000">
                <a:off x="1721720" y="1752151"/>
                <a:ext cx="45719" cy="1254946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582B15AA-C93B-7C43-AB33-A4E5AD18FE54}"/>
                  </a:ext>
                </a:extLst>
              </p:cNvPr>
              <p:cNvSpPr/>
              <p:nvPr/>
            </p:nvSpPr>
            <p:spPr>
              <a:xfrm rot="16200000">
                <a:off x="1705711" y="4519379"/>
                <a:ext cx="45719" cy="1220828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5251C8E6-F298-6E40-ADE0-1898AEF7E4B8}"/>
                  </a:ext>
                </a:extLst>
              </p:cNvPr>
              <p:cNvSpPr/>
              <p:nvPr/>
            </p:nvSpPr>
            <p:spPr>
              <a:xfrm>
                <a:off x="1123281" y="3637416"/>
                <a:ext cx="1571655" cy="2068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45C64D88-74F3-634D-B5C0-181F9600A742}"/>
                  </a:ext>
                </a:extLst>
              </p:cNvPr>
              <p:cNvSpPr txBox="1"/>
              <p:nvPr/>
            </p:nvSpPr>
            <p:spPr>
              <a:xfrm flipH="1">
                <a:off x="1154597" y="3137138"/>
                <a:ext cx="6328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SPT</a:t>
                </a:r>
                <a:endParaRPr lang="ja-JP" altLang="en-US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BB965178-FA14-374F-8685-6778D8F24F2D}"/>
                  </a:ext>
                </a:extLst>
              </p:cNvPr>
              <p:cNvSpPr txBox="1"/>
              <p:nvPr/>
            </p:nvSpPr>
            <p:spPr>
              <a:xfrm>
                <a:off x="89490" y="3547589"/>
                <a:ext cx="7749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Target</a:t>
                </a:r>
                <a:endParaRPr lang="ja-JP" altLang="en-US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" name="直角三角形 19">
                <a:extLst>
                  <a:ext uri="{FF2B5EF4-FFF2-40B4-BE49-F238E27FC236}">
                    <a16:creationId xmlns:a16="http://schemas.microsoft.com/office/drawing/2014/main" id="{AEABCBF0-5040-924A-B831-F7356AFCA10C}"/>
                  </a:ext>
                </a:extLst>
              </p:cNvPr>
              <p:cNvSpPr/>
              <p:nvPr/>
            </p:nvSpPr>
            <p:spPr>
              <a:xfrm rot="16200000">
                <a:off x="2342642" y="1652170"/>
                <a:ext cx="778831" cy="72380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" name="直角三角形 20">
                <a:extLst>
                  <a:ext uri="{FF2B5EF4-FFF2-40B4-BE49-F238E27FC236}">
                    <a16:creationId xmlns:a16="http://schemas.microsoft.com/office/drawing/2014/main" id="{E6DCA2DF-BDE9-E74E-8A97-7BCFB60D39B0}"/>
                  </a:ext>
                </a:extLst>
              </p:cNvPr>
              <p:cNvSpPr/>
              <p:nvPr/>
            </p:nvSpPr>
            <p:spPr>
              <a:xfrm rot="10800000">
                <a:off x="2355860" y="5162433"/>
                <a:ext cx="684980" cy="581138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22" name="直線矢印コネクタ 21">
                <a:extLst>
                  <a:ext uri="{FF2B5EF4-FFF2-40B4-BE49-F238E27FC236}">
                    <a16:creationId xmlns:a16="http://schemas.microsoft.com/office/drawing/2014/main" id="{172218B4-334C-2B48-84EE-6B961CC21292}"/>
                  </a:ext>
                </a:extLst>
              </p:cNvPr>
              <p:cNvCxnSpPr>
                <a:cxnSpLocks/>
                <a:stCxn id="43" idx="1"/>
              </p:cNvCxnSpPr>
              <p:nvPr/>
            </p:nvCxnSpPr>
            <p:spPr>
              <a:xfrm flipH="1">
                <a:off x="1391518" y="2159220"/>
                <a:ext cx="91829" cy="1408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矢印コネクタ 22">
                <a:extLst>
                  <a:ext uri="{FF2B5EF4-FFF2-40B4-BE49-F238E27FC236}">
                    <a16:creationId xmlns:a16="http://schemas.microsoft.com/office/drawing/2014/main" id="{200D98B6-FA6D-C746-A628-AA00639F20B6}"/>
                  </a:ext>
                </a:extLst>
              </p:cNvPr>
              <p:cNvCxnSpPr>
                <a:cxnSpLocks/>
                <a:stCxn id="43" idx="3"/>
                <a:endCxn id="20" idx="2"/>
              </p:cNvCxnSpPr>
              <p:nvPr/>
            </p:nvCxnSpPr>
            <p:spPr>
              <a:xfrm>
                <a:off x="2619301" y="2159220"/>
                <a:ext cx="474657" cy="24426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4B369ABD-A2F2-9D4A-B3CC-76BE39D8C839}"/>
                  </a:ext>
                </a:extLst>
              </p:cNvPr>
              <p:cNvSpPr txBox="1"/>
              <p:nvPr/>
            </p:nvSpPr>
            <p:spPr>
              <a:xfrm>
                <a:off x="967335" y="1676058"/>
                <a:ext cx="1512551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4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Magnet yoke</a:t>
                </a:r>
                <a:endParaRPr lang="ja-JP" altLang="en-US" sz="14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2025BAAA-743C-874F-A4A9-023C1A75BF95}"/>
                  </a:ext>
                </a:extLst>
              </p:cNvPr>
              <p:cNvSpPr txBox="1"/>
              <p:nvPr/>
            </p:nvSpPr>
            <p:spPr>
              <a:xfrm>
                <a:off x="1256383" y="1196236"/>
                <a:ext cx="1372257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b="1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Top view</a:t>
                </a:r>
                <a:endParaRPr lang="ja-JP" altLang="en-US" b="1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26" name="直線矢印コネクタ 25">
                <a:extLst>
                  <a:ext uri="{FF2B5EF4-FFF2-40B4-BE49-F238E27FC236}">
                    <a16:creationId xmlns:a16="http://schemas.microsoft.com/office/drawing/2014/main" id="{FE41C855-AFCE-1048-9FA4-A601B8F1832A}"/>
                  </a:ext>
                </a:extLst>
              </p:cNvPr>
              <p:cNvCxnSpPr>
                <a:cxnSpLocks/>
                <a:endCxn id="29" idx="1"/>
              </p:cNvCxnSpPr>
              <p:nvPr/>
            </p:nvCxnSpPr>
            <p:spPr>
              <a:xfrm>
                <a:off x="751044" y="3742196"/>
                <a:ext cx="3870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314EEE6B-F7AF-544C-8410-1EB8CDD9CC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576" y="3637335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A02F09EC-06D0-D548-A5C4-72DB81C58D14}"/>
                  </a:ext>
                </a:extLst>
              </p:cNvPr>
              <p:cNvSpPr/>
              <p:nvPr/>
            </p:nvSpPr>
            <p:spPr>
              <a:xfrm>
                <a:off x="1117599" y="2995020"/>
                <a:ext cx="1534811" cy="1551580"/>
              </a:xfrm>
              <a:prstGeom prst="rect">
                <a:avLst/>
              </a:prstGeom>
              <a:solidFill>
                <a:srgbClr val="0DFF0D">
                  <a:alpha val="52157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 sz="1200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8CD22B54-6AC8-6240-980E-E8AAD8ABBF0A}"/>
                  </a:ext>
                </a:extLst>
              </p:cNvPr>
              <p:cNvSpPr/>
              <p:nvPr/>
            </p:nvSpPr>
            <p:spPr>
              <a:xfrm>
                <a:off x="1138046" y="3719337"/>
                <a:ext cx="18000" cy="45719"/>
              </a:xfrm>
              <a:prstGeom prst="rect">
                <a:avLst/>
              </a:prstGeom>
              <a:solidFill>
                <a:srgbClr val="B6F90F"/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30" name="直線矢印コネクタ 29">
                <a:extLst>
                  <a:ext uri="{FF2B5EF4-FFF2-40B4-BE49-F238E27FC236}">
                    <a16:creationId xmlns:a16="http://schemas.microsoft.com/office/drawing/2014/main" id="{3CB5E557-F143-D24F-83C8-945E9CDFB8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29311" y="3429074"/>
                <a:ext cx="116395" cy="1968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矢印コネクタ 30">
                <a:extLst>
                  <a:ext uri="{FF2B5EF4-FFF2-40B4-BE49-F238E27FC236}">
                    <a16:creationId xmlns:a16="http://schemas.microsoft.com/office/drawing/2014/main" id="{D1062530-D780-CF41-9392-08067C37E6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1483" y="2967641"/>
                <a:ext cx="0" cy="157413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4F8881EB-9CC6-C247-BE7A-D710E9B56A94}"/>
                  </a:ext>
                </a:extLst>
              </p:cNvPr>
              <p:cNvSpPr txBox="1"/>
              <p:nvPr/>
            </p:nvSpPr>
            <p:spPr>
              <a:xfrm>
                <a:off x="1667974" y="4297157"/>
                <a:ext cx="492016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2m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33" name="直線矢印コネクタ 32">
                <a:extLst>
                  <a:ext uri="{FF2B5EF4-FFF2-40B4-BE49-F238E27FC236}">
                    <a16:creationId xmlns:a16="http://schemas.microsoft.com/office/drawing/2014/main" id="{4F078028-6DA9-E04C-B74B-B05E57A175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81459" y="3623679"/>
                <a:ext cx="0" cy="10935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矢印コネクタ 33">
                <a:extLst>
                  <a:ext uri="{FF2B5EF4-FFF2-40B4-BE49-F238E27FC236}">
                    <a16:creationId xmlns:a16="http://schemas.microsoft.com/office/drawing/2014/main" id="{708F3C24-D0EB-044F-B33D-5CC88D3AAB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3639" y="3735301"/>
                <a:ext cx="2628600" cy="644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矢印コネクタ 34">
                <a:extLst>
                  <a:ext uri="{FF2B5EF4-FFF2-40B4-BE49-F238E27FC236}">
                    <a16:creationId xmlns:a16="http://schemas.microsoft.com/office/drawing/2014/main" id="{75311593-62B1-B14E-BF31-DFD83CA5A1F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2721" y="3590728"/>
                <a:ext cx="2715332" cy="1546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1E669BBC-3BB4-304B-A73C-21F009DAD7BA}"/>
                  </a:ext>
                </a:extLst>
              </p:cNvPr>
              <p:cNvSpPr txBox="1"/>
              <p:nvPr/>
            </p:nvSpPr>
            <p:spPr>
              <a:xfrm>
                <a:off x="3257423" y="3700045"/>
                <a:ext cx="400176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05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4</a:t>
                </a:r>
                <a:r>
                  <a:rPr lang="en-US" altLang="ja-JP" sz="1050" baseline="300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o</a:t>
                </a:r>
                <a:endParaRPr lang="ja-JP" altLang="en-US" sz="1050" baseline="300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8408CBA8-2B35-E14B-973E-A29682D943F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1207" y="2474081"/>
                <a:ext cx="1207983" cy="176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9042C72E-7BAA-BE4A-9256-DA3F9BD524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8827" y="2437747"/>
                <a:ext cx="120258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9B02B014-7028-B546-BE4D-D323ECEE04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526" y="5066578"/>
                <a:ext cx="121545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A3C19A14-F73F-4F47-8A3E-CF269CB78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526" y="5028478"/>
                <a:ext cx="121545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34F37142-EABB-CD48-BE39-4E12DFD038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015" y="1860725"/>
                <a:ext cx="1" cy="371627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734531B6-01CA-9642-9C3B-CF4013F684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47435" y="1797129"/>
                <a:ext cx="0" cy="37722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ED5FC7BF-23E8-024D-835C-44B6007AF711}"/>
                  </a:ext>
                </a:extLst>
              </p:cNvPr>
              <p:cNvSpPr txBox="1"/>
              <p:nvPr/>
            </p:nvSpPr>
            <p:spPr>
              <a:xfrm>
                <a:off x="1483347" y="1974553"/>
                <a:ext cx="11359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MRPC-TOF</a:t>
                </a:r>
                <a:endParaRPr lang="ja-JP" altLang="en-US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44" name="直線矢印コネクタ 43">
                <a:extLst>
                  <a:ext uri="{FF2B5EF4-FFF2-40B4-BE49-F238E27FC236}">
                    <a16:creationId xmlns:a16="http://schemas.microsoft.com/office/drawing/2014/main" id="{AE3D69BD-2AC6-6C45-B42E-0BAF26B9E3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3434" y="2350201"/>
                <a:ext cx="1" cy="28122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62885951-DFBE-DC4F-A044-1DA0B2725EF3}"/>
                  </a:ext>
                </a:extLst>
              </p:cNvPr>
              <p:cNvSpPr txBox="1"/>
              <p:nvPr/>
            </p:nvSpPr>
            <p:spPr>
              <a:xfrm rot="5400000">
                <a:off x="471967" y="2954589"/>
                <a:ext cx="801875" cy="328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0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3.4m</a:t>
                </a:r>
                <a:endParaRPr lang="ja-JP" altLang="en-US" sz="10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06FA0F4D-C580-7049-ACF4-7D51458454FC}"/>
                  </a:ext>
                </a:extLst>
              </p:cNvPr>
              <p:cNvSpPr txBox="1"/>
              <p:nvPr/>
            </p:nvSpPr>
            <p:spPr>
              <a:xfrm rot="5400000">
                <a:off x="772559" y="3907663"/>
                <a:ext cx="564985" cy="328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0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2m</a:t>
                </a:r>
                <a:endParaRPr lang="ja-JP" altLang="en-US" sz="10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05B9A17E-6E62-5946-AE6A-0BD513FC28C1}"/>
                  </a:ext>
                </a:extLst>
              </p:cNvPr>
              <p:cNvSpPr txBox="1"/>
              <p:nvPr/>
            </p:nvSpPr>
            <p:spPr>
              <a:xfrm rot="16200000">
                <a:off x="2652576" y="2376869"/>
                <a:ext cx="20963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Neutron counter</a:t>
                </a:r>
                <a:endParaRPr lang="ja-JP" altLang="en-US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944DFF73-F1F2-9A45-8129-065A6EE50771}"/>
                  </a:ext>
                </a:extLst>
              </p:cNvPr>
              <p:cNvSpPr/>
              <p:nvPr/>
            </p:nvSpPr>
            <p:spPr>
              <a:xfrm>
                <a:off x="3039594" y="1704821"/>
                <a:ext cx="45719" cy="4067862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49" name="直線矢印コネクタ 48">
                <a:extLst>
                  <a:ext uri="{FF2B5EF4-FFF2-40B4-BE49-F238E27FC236}">
                    <a16:creationId xmlns:a16="http://schemas.microsoft.com/office/drawing/2014/main" id="{7523F018-42CF-6B40-A580-4B696D2F13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8869" y="5950377"/>
                <a:ext cx="225717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AFF41805-373E-2B46-9C23-D662E2DDD41F}"/>
                  </a:ext>
                </a:extLst>
              </p:cNvPr>
              <p:cNvSpPr txBox="1"/>
              <p:nvPr/>
            </p:nvSpPr>
            <p:spPr>
              <a:xfrm>
                <a:off x="1611290" y="5725452"/>
                <a:ext cx="485603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3.5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51" name="直線コネクタ 50">
                <a:extLst>
                  <a:ext uri="{FF2B5EF4-FFF2-40B4-BE49-F238E27FC236}">
                    <a16:creationId xmlns:a16="http://schemas.microsoft.com/office/drawing/2014/main" id="{E41138A5-2CC0-AE41-85EA-1BDE1BC7F8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1397" y="5772684"/>
                <a:ext cx="0" cy="485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AA4ED382-A19B-F149-8A42-1299AC582E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35551" y="5760941"/>
                <a:ext cx="0" cy="485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矢印コネクタ 52">
                <a:extLst>
                  <a:ext uri="{FF2B5EF4-FFF2-40B4-BE49-F238E27FC236}">
                    <a16:creationId xmlns:a16="http://schemas.microsoft.com/office/drawing/2014/main" id="{4EE6C86F-6D66-F348-9057-2265C10550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31740" y="1692016"/>
                <a:ext cx="3969" cy="20626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A141DD9F-C324-8849-BE94-A749D9B7DDF7}"/>
                  </a:ext>
                </a:extLst>
              </p:cNvPr>
              <p:cNvSpPr txBox="1"/>
              <p:nvPr/>
            </p:nvSpPr>
            <p:spPr>
              <a:xfrm rot="5400000">
                <a:off x="2592799" y="2674334"/>
                <a:ext cx="757811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2.75m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3D8FA196-1BD7-E44C-A7D5-20E3F9BE57B3}"/>
                  </a:ext>
                </a:extLst>
              </p:cNvPr>
              <p:cNvSpPr txBox="1"/>
              <p:nvPr/>
            </p:nvSpPr>
            <p:spPr>
              <a:xfrm>
                <a:off x="3235247" y="1286101"/>
                <a:ext cx="5283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45</a:t>
                </a:r>
                <a:r>
                  <a:rPr lang="en-US" altLang="ja-JP" sz="1200" baseline="300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o</a:t>
                </a:r>
                <a:endParaRPr lang="ja-JP" altLang="en-US" sz="1200" baseline="300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56" name="直線矢印コネクタ 55">
                <a:extLst>
                  <a:ext uri="{FF2B5EF4-FFF2-40B4-BE49-F238E27FC236}">
                    <a16:creationId xmlns:a16="http://schemas.microsoft.com/office/drawing/2014/main" id="{DDDABF8F-9865-AC47-BFBC-3FC51BDFE5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6026" y="5946602"/>
                <a:ext cx="812026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3BC450A0-0244-DE44-B14E-AE6776EEE061}"/>
                  </a:ext>
                </a:extLst>
              </p:cNvPr>
              <p:cNvSpPr txBox="1"/>
              <p:nvPr/>
            </p:nvSpPr>
            <p:spPr>
              <a:xfrm>
                <a:off x="3224813" y="5720100"/>
                <a:ext cx="485603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1.5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58" name="直線コネクタ 57">
                <a:extLst>
                  <a:ext uri="{FF2B5EF4-FFF2-40B4-BE49-F238E27FC236}">
                    <a16:creationId xmlns:a16="http://schemas.microsoft.com/office/drawing/2014/main" id="{81C9B6A8-C0DB-924F-BDD3-839F86087A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3752" y="5744842"/>
                <a:ext cx="0" cy="485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4E22FBE7-0C99-7E4F-87AA-38DF6D77A763}"/>
                  </a:ext>
                </a:extLst>
              </p:cNvPr>
              <p:cNvSpPr/>
              <p:nvPr/>
            </p:nvSpPr>
            <p:spPr>
              <a:xfrm>
                <a:off x="3115691" y="1718910"/>
                <a:ext cx="45719" cy="406786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07DF7C1C-8620-0B48-B776-DCE4C3B606CA}"/>
                  </a:ext>
                </a:extLst>
              </p:cNvPr>
              <p:cNvSpPr txBox="1"/>
              <p:nvPr/>
            </p:nvSpPr>
            <p:spPr>
              <a:xfrm rot="16200000">
                <a:off x="2974868" y="1786802"/>
                <a:ext cx="840039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Charge</a:t>
                </a:r>
              </a:p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 veto</a:t>
                </a:r>
                <a:endParaRPr lang="ja-JP" altLang="en-US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61" name="直線矢印コネクタ 60">
                <a:extLst>
                  <a:ext uri="{FF2B5EF4-FFF2-40B4-BE49-F238E27FC236}">
                    <a16:creationId xmlns:a16="http://schemas.microsoft.com/office/drawing/2014/main" id="{0217A44B-7E9C-8440-9382-B27365A3CFF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8596" y="1437854"/>
                <a:ext cx="2157987" cy="229146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フローチャート: 和接合 61">
                <a:extLst>
                  <a:ext uri="{FF2B5EF4-FFF2-40B4-BE49-F238E27FC236}">
                    <a16:creationId xmlns:a16="http://schemas.microsoft.com/office/drawing/2014/main" id="{912DE155-ABF9-D040-8BAA-EB23A8989005}"/>
                  </a:ext>
                </a:extLst>
              </p:cNvPr>
              <p:cNvSpPr/>
              <p:nvPr/>
            </p:nvSpPr>
            <p:spPr>
              <a:xfrm>
                <a:off x="1653807" y="4090849"/>
                <a:ext cx="157068" cy="165953"/>
              </a:xfrm>
              <a:prstGeom prst="flowChartSummingJunction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F73CCFA5-8295-8E4D-B7EC-15839C000C7A}"/>
                  </a:ext>
                </a:extLst>
              </p:cNvPr>
              <p:cNvSpPr txBox="1"/>
              <p:nvPr/>
            </p:nvSpPr>
            <p:spPr>
              <a:xfrm>
                <a:off x="1738062" y="3984973"/>
                <a:ext cx="9884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B=1.5T</a:t>
                </a:r>
                <a:endParaRPr lang="ja-JP" altLang="en-US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DA7968ED-8E77-834E-96CE-75BD2003AEA3}"/>
                  </a:ext>
                </a:extLst>
              </p:cNvPr>
              <p:cNvGrpSpPr/>
              <p:nvPr/>
            </p:nvGrpSpPr>
            <p:grpSpPr>
              <a:xfrm>
                <a:off x="1145026" y="3653657"/>
                <a:ext cx="138752" cy="178718"/>
                <a:chOff x="2674819" y="3644278"/>
                <a:chExt cx="138752" cy="178718"/>
              </a:xfrm>
            </p:grpSpPr>
            <p:cxnSp>
              <p:nvCxnSpPr>
                <p:cNvPr id="71" name="直線コネクタ 70">
                  <a:extLst>
                    <a:ext uri="{FF2B5EF4-FFF2-40B4-BE49-F238E27FC236}">
                      <a16:creationId xmlns:a16="http://schemas.microsoft.com/office/drawing/2014/main" id="{1F841181-C8E7-864F-812E-DDEF7992F8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3570" y="3651145"/>
                  <a:ext cx="0" cy="64800"/>
                </a:xfrm>
                <a:prstGeom prst="line">
                  <a:avLst/>
                </a:prstGeom>
                <a:ln w="12700">
                  <a:solidFill>
                    <a:srgbClr val="E923D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線コネクタ 71">
                  <a:extLst>
                    <a:ext uri="{FF2B5EF4-FFF2-40B4-BE49-F238E27FC236}">
                      <a16:creationId xmlns:a16="http://schemas.microsoft.com/office/drawing/2014/main" id="{4E354F8C-352D-4D43-BCB8-F4060D695E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683200" y="3703039"/>
                  <a:ext cx="32400" cy="783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正方形/長方形 72">
                  <a:extLst>
                    <a:ext uri="{FF2B5EF4-FFF2-40B4-BE49-F238E27FC236}">
                      <a16:creationId xmlns:a16="http://schemas.microsoft.com/office/drawing/2014/main" id="{851B5635-A6FD-AE40-AE58-6CAF258A6141}"/>
                    </a:ext>
                  </a:extLst>
                </p:cNvPr>
                <p:cNvSpPr/>
                <p:nvPr/>
              </p:nvSpPr>
              <p:spPr>
                <a:xfrm>
                  <a:off x="2674819" y="3714179"/>
                  <a:ext cx="21363" cy="37520"/>
                </a:xfrm>
                <a:prstGeom prst="rect">
                  <a:avLst/>
                </a:prstGeom>
                <a:solidFill>
                  <a:srgbClr val="91F0FD"/>
                </a:solidFill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74" name="直線コネクタ 73">
                  <a:extLst>
                    <a:ext uri="{FF2B5EF4-FFF2-40B4-BE49-F238E27FC236}">
                      <a16:creationId xmlns:a16="http://schemas.microsoft.com/office/drawing/2014/main" id="{8B822614-E158-C644-AC88-696C3DFCCD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3200" y="3686385"/>
                  <a:ext cx="648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線コネクタ 74">
                  <a:extLst>
                    <a:ext uri="{FF2B5EF4-FFF2-40B4-BE49-F238E27FC236}">
                      <a16:creationId xmlns:a16="http://schemas.microsoft.com/office/drawing/2014/main" id="{1FFEBCD3-B292-7148-8D2A-B4C8BDD788A1}"/>
                    </a:ext>
                  </a:extLst>
                </p:cNvPr>
                <p:cNvCxnSpPr/>
                <p:nvPr/>
              </p:nvCxnSpPr>
              <p:spPr>
                <a:xfrm>
                  <a:off x="2781083" y="3644278"/>
                  <a:ext cx="0" cy="171912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直線コネクタ 75">
                  <a:extLst>
                    <a:ext uri="{FF2B5EF4-FFF2-40B4-BE49-F238E27FC236}">
                      <a16:creationId xmlns:a16="http://schemas.microsoft.com/office/drawing/2014/main" id="{E85A9CF1-725A-A54A-BA40-DEC3C4E06D75}"/>
                    </a:ext>
                  </a:extLst>
                </p:cNvPr>
                <p:cNvCxnSpPr/>
                <p:nvPr/>
              </p:nvCxnSpPr>
              <p:spPr>
                <a:xfrm>
                  <a:off x="2720692" y="3703821"/>
                  <a:ext cx="0" cy="62808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直線コネクタ 76">
                  <a:extLst>
                    <a:ext uri="{FF2B5EF4-FFF2-40B4-BE49-F238E27FC236}">
                      <a16:creationId xmlns:a16="http://schemas.microsoft.com/office/drawing/2014/main" id="{4C034396-F83F-9E46-8677-14A38A8794BD}"/>
                    </a:ext>
                  </a:extLst>
                </p:cNvPr>
                <p:cNvCxnSpPr/>
                <p:nvPr/>
              </p:nvCxnSpPr>
              <p:spPr>
                <a:xfrm>
                  <a:off x="2743285" y="3684743"/>
                  <a:ext cx="0" cy="9921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直線コネクタ 77">
                  <a:extLst>
                    <a:ext uri="{FF2B5EF4-FFF2-40B4-BE49-F238E27FC236}">
                      <a16:creationId xmlns:a16="http://schemas.microsoft.com/office/drawing/2014/main" id="{51407EFF-A2CF-9F41-BFEA-46291DEB7327}"/>
                    </a:ext>
                  </a:extLst>
                </p:cNvPr>
                <p:cNvCxnSpPr/>
                <p:nvPr/>
              </p:nvCxnSpPr>
              <p:spPr>
                <a:xfrm>
                  <a:off x="2763091" y="3660282"/>
                  <a:ext cx="0" cy="136484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線コネクタ 78">
                  <a:extLst>
                    <a:ext uri="{FF2B5EF4-FFF2-40B4-BE49-F238E27FC236}">
                      <a16:creationId xmlns:a16="http://schemas.microsoft.com/office/drawing/2014/main" id="{F71E9CCB-C891-A540-8429-561103DCB6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3200" y="3766629"/>
                  <a:ext cx="360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E59838F4-1155-0643-92E2-2C4E83B0DA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3200" y="3785707"/>
                  <a:ext cx="648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直線コネクタ 80">
                  <a:extLst>
                    <a:ext uri="{FF2B5EF4-FFF2-40B4-BE49-F238E27FC236}">
                      <a16:creationId xmlns:a16="http://schemas.microsoft.com/office/drawing/2014/main" id="{EE5B0AA1-C51C-744D-B59A-541CC3EE41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6800" y="3802927"/>
                  <a:ext cx="828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324403E8-C590-C64B-872F-9A70479EF0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9285" y="3822996"/>
                  <a:ext cx="936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線コネクタ 82">
                  <a:extLst>
                    <a:ext uri="{FF2B5EF4-FFF2-40B4-BE49-F238E27FC236}">
                      <a16:creationId xmlns:a16="http://schemas.microsoft.com/office/drawing/2014/main" id="{0F09A7AC-E673-F249-9EF6-E3A12C1392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90400" y="3647231"/>
                  <a:ext cx="9059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9DA00B5E-B9A1-9D48-AE03-CE03061E28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1952" y="3665354"/>
                  <a:ext cx="720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B5105740-5B00-2D47-B3E7-98459EE8F6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13570" y="3751522"/>
                  <a:ext cx="1" cy="64800"/>
                </a:xfrm>
                <a:prstGeom prst="line">
                  <a:avLst/>
                </a:prstGeom>
                <a:ln w="12700">
                  <a:solidFill>
                    <a:srgbClr val="E923D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5" name="直線コネクタ 64">
                <a:extLst>
                  <a:ext uri="{FF2B5EF4-FFF2-40B4-BE49-F238E27FC236}">
                    <a16:creationId xmlns:a16="http://schemas.microsoft.com/office/drawing/2014/main" id="{615D79F4-9951-124A-ABAD-68E05DCA1E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5768" y="3642088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6B6CA0E4-B82E-F744-9054-535EC301AA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75664" y="3642088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303DFCFA-48AB-E44B-A8C5-7B303E4BD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05766" y="3642088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688569D2-E42A-EB40-B47E-011DB6F75C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2795" y="3628282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3257F3EE-1014-1444-ACC1-F52E9E6DF30A}"/>
                  </a:ext>
                </a:extLst>
              </p:cNvPr>
              <p:cNvSpPr txBox="1"/>
              <p:nvPr/>
            </p:nvSpPr>
            <p:spPr>
              <a:xfrm flipH="1">
                <a:off x="1092406" y="4105873"/>
                <a:ext cx="6328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MC</a:t>
                </a:r>
                <a:endParaRPr lang="ja-JP" altLang="en-US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70" name="直線矢印コネクタ 69">
                <a:extLst>
                  <a:ext uri="{FF2B5EF4-FFF2-40B4-BE49-F238E27FC236}">
                    <a16:creationId xmlns:a16="http://schemas.microsoft.com/office/drawing/2014/main" id="{7AE364B4-5CF6-B44C-B5EF-48D4FC55003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90144" y="3778251"/>
                <a:ext cx="68603" cy="39937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306A4DF9-B5F5-6740-AE69-E2BBDB45E61C}"/>
              </a:ext>
            </a:extLst>
          </p:cNvPr>
          <p:cNvGrpSpPr/>
          <p:nvPr/>
        </p:nvGrpSpPr>
        <p:grpSpPr>
          <a:xfrm>
            <a:off x="5453566" y="2959221"/>
            <a:ext cx="3301426" cy="2881775"/>
            <a:chOff x="5473453" y="2120245"/>
            <a:chExt cx="3301426" cy="2881775"/>
          </a:xfrm>
        </p:grpSpPr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6C41E57-62A2-B549-8AA9-4C945CA2ABBF}"/>
                </a:ext>
              </a:extLst>
            </p:cNvPr>
            <p:cNvSpPr/>
            <p:nvPr/>
          </p:nvSpPr>
          <p:spPr>
            <a:xfrm>
              <a:off x="5485073" y="2737631"/>
              <a:ext cx="3007723" cy="18837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4C684BBC-5E7B-8E40-B715-E7B92F5F46C3}"/>
                </a:ext>
              </a:extLst>
            </p:cNvPr>
            <p:cNvSpPr/>
            <p:nvPr/>
          </p:nvSpPr>
          <p:spPr>
            <a:xfrm>
              <a:off x="5869700" y="3003996"/>
              <a:ext cx="2243134" cy="133342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28303925-8785-2443-96E0-0D271F633779}"/>
                </a:ext>
              </a:extLst>
            </p:cNvPr>
            <p:cNvSpPr/>
            <p:nvPr/>
          </p:nvSpPr>
          <p:spPr>
            <a:xfrm>
              <a:off x="6407732" y="3250246"/>
              <a:ext cx="1137454" cy="860080"/>
            </a:xfrm>
            <a:prstGeom prst="rect">
              <a:avLst/>
            </a:prstGeom>
            <a:solidFill>
              <a:srgbClr val="FEB8E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FCC35932-B5B6-A544-BE4C-F40A2FEAA97A}"/>
                </a:ext>
              </a:extLst>
            </p:cNvPr>
            <p:cNvCxnSpPr>
              <a:cxnSpLocks/>
              <a:stCxn id="89" idx="1"/>
              <a:endCxn id="89" idx="3"/>
            </p:cNvCxnSpPr>
            <p:nvPr/>
          </p:nvCxnSpPr>
          <p:spPr>
            <a:xfrm>
              <a:off x="6407732" y="3680285"/>
              <a:ext cx="113745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楕円 33">
              <a:extLst>
                <a:ext uri="{FF2B5EF4-FFF2-40B4-BE49-F238E27FC236}">
                  <a16:creationId xmlns:a16="http://schemas.microsoft.com/office/drawing/2014/main" id="{19994133-9169-6940-A116-9E64F31E9A8D}"/>
                </a:ext>
              </a:extLst>
            </p:cNvPr>
            <p:cNvSpPr/>
            <p:nvPr/>
          </p:nvSpPr>
          <p:spPr>
            <a:xfrm>
              <a:off x="6893550" y="3590260"/>
              <a:ext cx="184335" cy="18725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2" name="四角形: 1 つの角を丸める 42">
              <a:extLst>
                <a:ext uri="{FF2B5EF4-FFF2-40B4-BE49-F238E27FC236}">
                  <a16:creationId xmlns:a16="http://schemas.microsoft.com/office/drawing/2014/main" id="{191878DB-37E1-C846-B90A-9AE2CC9EE957}"/>
                </a:ext>
              </a:extLst>
            </p:cNvPr>
            <p:cNvSpPr/>
            <p:nvPr/>
          </p:nvSpPr>
          <p:spPr>
            <a:xfrm>
              <a:off x="6408368" y="3007138"/>
              <a:ext cx="1154464" cy="151223"/>
            </a:xfrm>
            <a:prstGeom prst="round1Rect">
              <a:avLst/>
            </a:prstGeom>
            <a:solidFill>
              <a:srgbClr val="B6F90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3" name="四角形: 1 つの角を丸める 45">
              <a:extLst>
                <a:ext uri="{FF2B5EF4-FFF2-40B4-BE49-F238E27FC236}">
                  <a16:creationId xmlns:a16="http://schemas.microsoft.com/office/drawing/2014/main" id="{2840E207-9697-BB4C-82AB-932DC56E31BC}"/>
                </a:ext>
              </a:extLst>
            </p:cNvPr>
            <p:cNvSpPr/>
            <p:nvPr/>
          </p:nvSpPr>
          <p:spPr>
            <a:xfrm>
              <a:off x="6411211" y="4199681"/>
              <a:ext cx="1154464" cy="132624"/>
            </a:xfrm>
            <a:prstGeom prst="round1Rect">
              <a:avLst/>
            </a:prstGeom>
            <a:solidFill>
              <a:srgbClr val="B6F90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CD002CD9-8107-AC48-A4E2-4F00DF0E3653}"/>
                </a:ext>
              </a:extLst>
            </p:cNvPr>
            <p:cNvSpPr/>
            <p:nvPr/>
          </p:nvSpPr>
          <p:spPr>
            <a:xfrm rot="16200000">
              <a:off x="6961455" y="2633713"/>
              <a:ext cx="34289" cy="110401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816CD217-625E-C94A-88F9-640E3B7E8756}"/>
                </a:ext>
              </a:extLst>
            </p:cNvPr>
            <p:cNvSpPr/>
            <p:nvPr/>
          </p:nvSpPr>
          <p:spPr>
            <a:xfrm rot="16200000">
              <a:off x="6968599" y="3628731"/>
              <a:ext cx="34289" cy="1104016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15464BDF-4A8C-4941-9E74-17E87A614904}"/>
                </a:ext>
              </a:extLst>
            </p:cNvPr>
            <p:cNvSpPr/>
            <p:nvPr/>
          </p:nvSpPr>
          <p:spPr>
            <a:xfrm>
              <a:off x="5873731" y="3007139"/>
              <a:ext cx="34289" cy="131037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21B14C9D-411E-0A42-9D83-91A9075EC8DA}"/>
                </a:ext>
              </a:extLst>
            </p:cNvPr>
            <p:cNvSpPr/>
            <p:nvPr/>
          </p:nvSpPr>
          <p:spPr>
            <a:xfrm>
              <a:off x="8074096" y="3007140"/>
              <a:ext cx="34289" cy="1310371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8" name="矢印: 下 4">
              <a:extLst>
                <a:ext uri="{FF2B5EF4-FFF2-40B4-BE49-F238E27FC236}">
                  <a16:creationId xmlns:a16="http://schemas.microsoft.com/office/drawing/2014/main" id="{FD2CA203-2E9E-FD4C-9B6B-DC73108B9558}"/>
                </a:ext>
              </a:extLst>
            </p:cNvPr>
            <p:cNvSpPr/>
            <p:nvPr/>
          </p:nvSpPr>
          <p:spPr>
            <a:xfrm>
              <a:off x="6914308" y="3834509"/>
              <a:ext cx="151482" cy="24298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9" name="矢印: 下 43">
              <a:extLst>
                <a:ext uri="{FF2B5EF4-FFF2-40B4-BE49-F238E27FC236}">
                  <a16:creationId xmlns:a16="http://schemas.microsoft.com/office/drawing/2014/main" id="{F9FB2F00-C33A-D340-8BF3-FD631BDD1EFF}"/>
                </a:ext>
              </a:extLst>
            </p:cNvPr>
            <p:cNvSpPr/>
            <p:nvPr/>
          </p:nvSpPr>
          <p:spPr>
            <a:xfrm rot="10800000">
              <a:off x="6913683" y="3316946"/>
              <a:ext cx="151482" cy="24298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2E7BBDE5-21EC-C146-80A9-B47A7753D979}"/>
                </a:ext>
              </a:extLst>
            </p:cNvPr>
            <p:cNvSpPr txBox="1"/>
            <p:nvPr/>
          </p:nvSpPr>
          <p:spPr>
            <a:xfrm rot="5400000" flipH="1">
              <a:off x="6908710" y="3147368"/>
              <a:ext cx="176507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E</a:t>
              </a:r>
              <a:endParaRPr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1" name="矢印: 下 36">
              <a:extLst>
                <a:ext uri="{FF2B5EF4-FFF2-40B4-BE49-F238E27FC236}">
                  <a16:creationId xmlns:a16="http://schemas.microsoft.com/office/drawing/2014/main" id="{CE6A6B01-281F-8548-8F64-19C2117A4DFC}"/>
                </a:ext>
              </a:extLst>
            </p:cNvPr>
            <p:cNvSpPr/>
            <p:nvPr/>
          </p:nvSpPr>
          <p:spPr>
            <a:xfrm rot="10800000">
              <a:off x="6607074" y="3414602"/>
              <a:ext cx="151482" cy="548374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8EF97AA6-E86D-BF49-B565-01127C1FC901}"/>
                </a:ext>
              </a:extLst>
            </p:cNvPr>
            <p:cNvSpPr txBox="1"/>
            <p:nvPr/>
          </p:nvSpPr>
          <p:spPr>
            <a:xfrm rot="5400000">
              <a:off x="6190219" y="3657854"/>
              <a:ext cx="741340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B=1.5T</a:t>
              </a:r>
              <a:endParaRPr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03" name="直線矢印コネクタ 102">
              <a:extLst>
                <a:ext uri="{FF2B5EF4-FFF2-40B4-BE49-F238E27FC236}">
                  <a16:creationId xmlns:a16="http://schemas.microsoft.com/office/drawing/2014/main" id="{836DF060-225E-D144-AE17-CAFB60F0711C}"/>
                </a:ext>
              </a:extLst>
            </p:cNvPr>
            <p:cNvCxnSpPr/>
            <p:nvPr/>
          </p:nvCxnSpPr>
          <p:spPr>
            <a:xfrm flipH="1">
              <a:off x="7552037" y="3680285"/>
              <a:ext cx="39565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テキスト ボックス 103">
              <a:extLst>
                <a:ext uri="{FF2B5EF4-FFF2-40B4-BE49-F238E27FC236}">
                  <a16:creationId xmlns:a16="http://schemas.microsoft.com/office/drawing/2014/main" id="{4F4B8080-8BB9-BA43-ABDF-311314836109}"/>
                </a:ext>
              </a:extLst>
            </p:cNvPr>
            <p:cNvSpPr txBox="1"/>
            <p:nvPr/>
          </p:nvSpPr>
          <p:spPr>
            <a:xfrm>
              <a:off x="6348836" y="2120245"/>
              <a:ext cx="1188915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b="1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Beam view</a:t>
              </a:r>
              <a:endParaRPr lang="ja-JP" altLang="en-US" b="1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5" name="テキスト ボックス 104">
              <a:extLst>
                <a:ext uri="{FF2B5EF4-FFF2-40B4-BE49-F238E27FC236}">
                  <a16:creationId xmlns:a16="http://schemas.microsoft.com/office/drawing/2014/main" id="{0F6C5D9F-0029-764B-A650-41619903D5B7}"/>
                </a:ext>
              </a:extLst>
            </p:cNvPr>
            <p:cNvSpPr txBox="1"/>
            <p:nvPr/>
          </p:nvSpPr>
          <p:spPr>
            <a:xfrm>
              <a:off x="6077070" y="2668057"/>
              <a:ext cx="1068882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4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Magnet pole</a:t>
              </a:r>
              <a:endParaRPr lang="ja-JP" altLang="en-US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06" name="直線矢印コネクタ 105">
              <a:extLst>
                <a:ext uri="{FF2B5EF4-FFF2-40B4-BE49-F238E27FC236}">
                  <a16:creationId xmlns:a16="http://schemas.microsoft.com/office/drawing/2014/main" id="{738944A8-4D19-2940-ACE5-57CCB866FA94}"/>
                </a:ext>
              </a:extLst>
            </p:cNvPr>
            <p:cNvCxnSpPr>
              <a:cxnSpLocks/>
            </p:cNvCxnSpPr>
            <p:nvPr/>
          </p:nvCxnSpPr>
          <p:spPr>
            <a:xfrm>
              <a:off x="7586916" y="3148230"/>
              <a:ext cx="0" cy="105210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EDD1D5C2-909E-2840-A4BC-5858B0D92EF9}"/>
                </a:ext>
              </a:extLst>
            </p:cNvPr>
            <p:cNvSpPr txBox="1"/>
            <p:nvPr/>
          </p:nvSpPr>
          <p:spPr>
            <a:xfrm>
              <a:off x="7003766" y="3890526"/>
              <a:ext cx="210635" cy="23852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2</a:t>
              </a:r>
              <a:endParaRPr lang="ja-JP" altLang="en-US" sz="1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08" name="直線矢印コネクタ 107">
              <a:extLst>
                <a:ext uri="{FF2B5EF4-FFF2-40B4-BE49-F238E27FC236}">
                  <a16:creationId xmlns:a16="http://schemas.microsoft.com/office/drawing/2014/main" id="{80969187-F232-8B44-A9B6-D7B14902D07E}"/>
                </a:ext>
              </a:extLst>
            </p:cNvPr>
            <p:cNvCxnSpPr>
              <a:cxnSpLocks/>
            </p:cNvCxnSpPr>
            <p:nvPr/>
          </p:nvCxnSpPr>
          <p:spPr>
            <a:xfrm>
              <a:off x="6407731" y="4085284"/>
              <a:ext cx="115510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ADF62677-C3CA-8F48-B1CE-4533A0455304}"/>
                </a:ext>
              </a:extLst>
            </p:cNvPr>
            <p:cNvSpPr txBox="1"/>
            <p:nvPr/>
          </p:nvSpPr>
          <p:spPr>
            <a:xfrm rot="5400000">
              <a:off x="7311616" y="3762271"/>
              <a:ext cx="225038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2</a:t>
              </a:r>
              <a:endParaRPr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A8947ABD-8B12-EB49-A88A-BAB8492C57B7}"/>
                </a:ext>
              </a:extLst>
            </p:cNvPr>
            <p:cNvCxnSpPr>
              <a:cxnSpLocks/>
            </p:cNvCxnSpPr>
            <p:nvPr/>
          </p:nvCxnSpPr>
          <p:spPr>
            <a:xfrm>
              <a:off x="6408369" y="3217040"/>
              <a:ext cx="112938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A43E3022-8DF5-1B41-946B-90E2E6215317}"/>
                </a:ext>
              </a:extLst>
            </p:cNvPr>
            <p:cNvCxnSpPr>
              <a:cxnSpLocks/>
            </p:cNvCxnSpPr>
            <p:nvPr/>
          </p:nvCxnSpPr>
          <p:spPr>
            <a:xfrm>
              <a:off x="6426297" y="3236329"/>
              <a:ext cx="112938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FE2F4546-BDE6-1B43-8A7E-7E0AEA234D9A}"/>
                </a:ext>
              </a:extLst>
            </p:cNvPr>
            <p:cNvCxnSpPr>
              <a:cxnSpLocks/>
            </p:cNvCxnSpPr>
            <p:nvPr/>
          </p:nvCxnSpPr>
          <p:spPr>
            <a:xfrm>
              <a:off x="6414084" y="4125725"/>
              <a:ext cx="112938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4C31CB12-3C08-2944-911E-D52F9B4092CB}"/>
                </a:ext>
              </a:extLst>
            </p:cNvPr>
            <p:cNvCxnSpPr>
              <a:cxnSpLocks/>
            </p:cNvCxnSpPr>
            <p:nvPr/>
          </p:nvCxnSpPr>
          <p:spPr>
            <a:xfrm>
              <a:off x="6413908" y="4147792"/>
              <a:ext cx="112938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EBEEEA57-1CCF-024A-9CEF-135B7A9A89BF}"/>
                </a:ext>
              </a:extLst>
            </p:cNvPr>
            <p:cNvCxnSpPr>
              <a:cxnSpLocks/>
            </p:cNvCxnSpPr>
            <p:nvPr/>
          </p:nvCxnSpPr>
          <p:spPr>
            <a:xfrm>
              <a:off x="5925855" y="3121134"/>
              <a:ext cx="0" cy="10968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2E685C0B-5447-7648-BBD9-5911A8FEF123}"/>
                </a:ext>
              </a:extLst>
            </p:cNvPr>
            <p:cNvCxnSpPr>
              <a:cxnSpLocks/>
            </p:cNvCxnSpPr>
            <p:nvPr/>
          </p:nvCxnSpPr>
          <p:spPr>
            <a:xfrm>
              <a:off x="5966567" y="3129004"/>
              <a:ext cx="0" cy="10968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9513B9B6-1C61-F041-9B44-E0FE8CCC01E9}"/>
                </a:ext>
              </a:extLst>
            </p:cNvPr>
            <p:cNvCxnSpPr>
              <a:cxnSpLocks/>
            </p:cNvCxnSpPr>
            <p:nvPr/>
          </p:nvCxnSpPr>
          <p:spPr>
            <a:xfrm>
              <a:off x="8035643" y="3125873"/>
              <a:ext cx="0" cy="10968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1F2AE822-444D-9F45-9CFB-692A96561D71}"/>
                </a:ext>
              </a:extLst>
            </p:cNvPr>
            <p:cNvCxnSpPr>
              <a:cxnSpLocks/>
            </p:cNvCxnSpPr>
            <p:nvPr/>
          </p:nvCxnSpPr>
          <p:spPr>
            <a:xfrm>
              <a:off x="7990978" y="3125873"/>
              <a:ext cx="0" cy="10968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矢印コネクタ 117">
              <a:extLst>
                <a:ext uri="{FF2B5EF4-FFF2-40B4-BE49-F238E27FC236}">
                  <a16:creationId xmlns:a16="http://schemas.microsoft.com/office/drawing/2014/main" id="{585CECA9-0A8E-5145-8D4A-05D26F639070}"/>
                </a:ext>
              </a:extLst>
            </p:cNvPr>
            <p:cNvCxnSpPr>
              <a:cxnSpLocks/>
            </p:cNvCxnSpPr>
            <p:nvPr/>
          </p:nvCxnSpPr>
          <p:spPr>
            <a:xfrm>
              <a:off x="7470966" y="3112960"/>
              <a:ext cx="5288" cy="110506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線矢印コネクタ 118">
              <a:extLst>
                <a:ext uri="{FF2B5EF4-FFF2-40B4-BE49-F238E27FC236}">
                  <a16:creationId xmlns:a16="http://schemas.microsoft.com/office/drawing/2014/main" id="{468E6F06-5E81-FA45-94FF-64EF26385114}"/>
                </a:ext>
              </a:extLst>
            </p:cNvPr>
            <p:cNvCxnSpPr>
              <a:cxnSpLocks/>
            </p:cNvCxnSpPr>
            <p:nvPr/>
          </p:nvCxnSpPr>
          <p:spPr>
            <a:xfrm>
              <a:off x="5893971" y="4358672"/>
              <a:ext cx="232907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テキスト ボックス 119">
              <a:extLst>
                <a:ext uri="{FF2B5EF4-FFF2-40B4-BE49-F238E27FC236}">
                  <a16:creationId xmlns:a16="http://schemas.microsoft.com/office/drawing/2014/main" id="{768ECB4F-4A0E-184B-9F78-88CE9BFD07B4}"/>
                </a:ext>
              </a:extLst>
            </p:cNvPr>
            <p:cNvSpPr txBox="1"/>
            <p:nvPr/>
          </p:nvSpPr>
          <p:spPr>
            <a:xfrm>
              <a:off x="6827800" y="4286544"/>
              <a:ext cx="351491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3.4</a:t>
              </a:r>
              <a:endParaRPr lang="ja-JP" altLang="en-US" sz="1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21" name="直線矢印コネクタ 120">
              <a:extLst>
                <a:ext uri="{FF2B5EF4-FFF2-40B4-BE49-F238E27FC236}">
                  <a16:creationId xmlns:a16="http://schemas.microsoft.com/office/drawing/2014/main" id="{6226445B-211A-CE44-A9F9-81DFFAF1D8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08245" y="2989977"/>
              <a:ext cx="407" cy="139705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F2F13F4C-954C-8B42-A605-C7B469542175}"/>
                </a:ext>
              </a:extLst>
            </p:cNvPr>
            <p:cNvSpPr txBox="1"/>
            <p:nvPr/>
          </p:nvSpPr>
          <p:spPr>
            <a:xfrm rot="5400000">
              <a:off x="8481289" y="3540919"/>
              <a:ext cx="333264" cy="25391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5.6</a:t>
              </a:r>
              <a:endParaRPr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0DFD1A49-8B3C-1944-846A-7F7E6D04F1EA}"/>
                </a:ext>
              </a:extLst>
            </p:cNvPr>
            <p:cNvSpPr txBox="1"/>
            <p:nvPr/>
          </p:nvSpPr>
          <p:spPr>
            <a:xfrm>
              <a:off x="5655353" y="3633951"/>
              <a:ext cx="351491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3</a:t>
              </a:r>
              <a:endParaRPr lang="ja-JP" altLang="en-US" sz="11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24" name="直線矢印コネクタ 123">
              <a:extLst>
                <a:ext uri="{FF2B5EF4-FFF2-40B4-BE49-F238E27FC236}">
                  <a16:creationId xmlns:a16="http://schemas.microsoft.com/office/drawing/2014/main" id="{DD3D5F2E-8FD2-E34B-B60E-9C9EEA6C1007}"/>
                </a:ext>
              </a:extLst>
            </p:cNvPr>
            <p:cNvCxnSpPr>
              <a:cxnSpLocks/>
            </p:cNvCxnSpPr>
            <p:nvPr/>
          </p:nvCxnSpPr>
          <p:spPr>
            <a:xfrm>
              <a:off x="5473453" y="4768247"/>
              <a:ext cx="30618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矢印コネクタ 124">
              <a:extLst>
                <a:ext uri="{FF2B5EF4-FFF2-40B4-BE49-F238E27FC236}">
                  <a16:creationId xmlns:a16="http://schemas.microsoft.com/office/drawing/2014/main" id="{F0A3E416-27DB-CD40-8797-416FEFA87E64}"/>
                </a:ext>
              </a:extLst>
            </p:cNvPr>
            <p:cNvCxnSpPr>
              <a:cxnSpLocks/>
            </p:cNvCxnSpPr>
            <p:nvPr/>
          </p:nvCxnSpPr>
          <p:spPr>
            <a:xfrm>
              <a:off x="8546747" y="2752984"/>
              <a:ext cx="0" cy="191052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359E3ECE-E185-B04D-8DD1-EDEDFAC1E502}"/>
                </a:ext>
              </a:extLst>
            </p:cNvPr>
            <p:cNvSpPr txBox="1"/>
            <p:nvPr/>
          </p:nvSpPr>
          <p:spPr>
            <a:xfrm>
              <a:off x="8220245" y="2576974"/>
              <a:ext cx="545100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38.7</a:t>
              </a:r>
              <a:r>
                <a:rPr lang="en-US" altLang="ja-JP" sz="1200" baseline="300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o</a:t>
              </a:r>
              <a:endParaRPr lang="ja-JP" altLang="en-US" sz="1200" baseline="30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00828E91-2AEA-184D-855F-1AA9EC75E74B}"/>
                </a:ext>
              </a:extLst>
            </p:cNvPr>
            <p:cNvSpPr txBox="1"/>
            <p:nvPr/>
          </p:nvSpPr>
          <p:spPr>
            <a:xfrm>
              <a:off x="7588500" y="2695302"/>
              <a:ext cx="545100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41.4</a:t>
              </a:r>
              <a:r>
                <a:rPr lang="en-US" altLang="ja-JP" sz="1200" baseline="300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o</a:t>
              </a:r>
              <a:endParaRPr lang="ja-JP" altLang="en-US" sz="1200" baseline="300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28" name="直線矢印コネクタ 127">
              <a:extLst>
                <a:ext uri="{FF2B5EF4-FFF2-40B4-BE49-F238E27FC236}">
                  <a16:creationId xmlns:a16="http://schemas.microsoft.com/office/drawing/2014/main" id="{58F9165F-10E4-7F41-A15F-C70FA67FC1D6}"/>
                </a:ext>
              </a:extLst>
            </p:cNvPr>
            <p:cNvCxnSpPr>
              <a:cxnSpLocks/>
            </p:cNvCxnSpPr>
            <p:nvPr/>
          </p:nvCxnSpPr>
          <p:spPr>
            <a:xfrm>
              <a:off x="7003766" y="3688059"/>
              <a:ext cx="1398714" cy="5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矢印コネクタ 128">
              <a:extLst>
                <a:ext uri="{FF2B5EF4-FFF2-40B4-BE49-F238E27FC236}">
                  <a16:creationId xmlns:a16="http://schemas.microsoft.com/office/drawing/2014/main" id="{65589E05-1663-E348-A1A5-95C6570AC63A}"/>
                </a:ext>
              </a:extLst>
            </p:cNvPr>
            <p:cNvCxnSpPr>
              <a:cxnSpLocks/>
              <a:endCxn id="127" idx="3"/>
            </p:cNvCxnSpPr>
            <p:nvPr/>
          </p:nvCxnSpPr>
          <p:spPr>
            <a:xfrm flipV="1">
              <a:off x="6967731" y="2822260"/>
              <a:ext cx="1165870" cy="865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矢印コネクタ 129">
              <a:extLst>
                <a:ext uri="{FF2B5EF4-FFF2-40B4-BE49-F238E27FC236}">
                  <a16:creationId xmlns:a16="http://schemas.microsoft.com/office/drawing/2014/main" id="{CDB93127-705E-9240-9548-F7DD2D1732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81659" y="2813589"/>
              <a:ext cx="1438131" cy="865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矢印コネクタ 130">
              <a:extLst>
                <a:ext uri="{FF2B5EF4-FFF2-40B4-BE49-F238E27FC236}">
                  <a16:creationId xmlns:a16="http://schemas.microsoft.com/office/drawing/2014/main" id="{2F1A4ABF-A5C1-2341-B034-94B7DB534657}"/>
                </a:ext>
              </a:extLst>
            </p:cNvPr>
            <p:cNvCxnSpPr>
              <a:cxnSpLocks/>
              <a:stCxn id="105" idx="2"/>
            </p:cNvCxnSpPr>
            <p:nvPr/>
          </p:nvCxnSpPr>
          <p:spPr>
            <a:xfrm>
              <a:off x="6611511" y="2952750"/>
              <a:ext cx="282039" cy="1832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AE9BB6F6-C8CF-724E-8592-98EB0FFBD64C}"/>
                </a:ext>
              </a:extLst>
            </p:cNvPr>
            <p:cNvSpPr txBox="1"/>
            <p:nvPr/>
          </p:nvSpPr>
          <p:spPr>
            <a:xfrm>
              <a:off x="6821981" y="4748104"/>
              <a:ext cx="333264" cy="25391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200" dirty="0"/>
                <a:t>6.8</a:t>
              </a:r>
              <a:endParaRPr lang="ja-JP" altLang="en-US" sz="1200" dirty="0"/>
            </a:p>
          </p:txBody>
        </p:sp>
      </p:grp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2E8406EC-B1CD-42A1-8F3B-FF9B353525B5}"/>
              </a:ext>
            </a:extLst>
          </p:cNvPr>
          <p:cNvCxnSpPr/>
          <p:nvPr/>
        </p:nvCxnSpPr>
        <p:spPr>
          <a:xfrm>
            <a:off x="4590595" y="2765274"/>
            <a:ext cx="0" cy="341668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3395771A-EF7A-4348-914F-300CC523529D}"/>
              </a:ext>
            </a:extLst>
          </p:cNvPr>
          <p:cNvSpPr txBox="1"/>
          <p:nvPr/>
        </p:nvSpPr>
        <p:spPr>
          <a:xfrm>
            <a:off x="1599775" y="1177237"/>
            <a:ext cx="63553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Charged particles + neutrons , ~4</a:t>
            </a:r>
            <a:r>
              <a:rPr lang="en-US" altLang="ja-JP" dirty="0">
                <a:latin typeface="Symbol" pitchFamily="2" charset="2"/>
              </a:rPr>
              <a:t>p</a:t>
            </a:r>
            <a:r>
              <a:rPr lang="en-US" altLang="ja-JP" dirty="0"/>
              <a:t> acceptance</a:t>
            </a:r>
          </a:p>
          <a:p>
            <a:pPr marL="274320" lvl="1"/>
            <a:r>
              <a:rPr lang="en-US" altLang="ja-JP" dirty="0"/>
              <a:t>Silicon Pixel Tracker (SPT) (</a:t>
            </a:r>
            <a:r>
              <a:rPr lang="en-US" altLang="ja-JP" dirty="0">
                <a:latin typeface="Symbol" pitchFamily="2" charset="2"/>
              </a:rPr>
              <a:t>q</a:t>
            </a:r>
            <a:r>
              <a:rPr lang="en-US" altLang="ja-JP" dirty="0"/>
              <a:t> &lt; 4o), TPC (</a:t>
            </a:r>
            <a:r>
              <a:rPr lang="en-US" altLang="ja-JP" dirty="0">
                <a:latin typeface="Symbol" pitchFamily="2" charset="2"/>
              </a:rPr>
              <a:t>q</a:t>
            </a:r>
            <a:r>
              <a:rPr lang="en-US" altLang="ja-JP" dirty="0"/>
              <a:t> &gt; 4o) </a:t>
            </a:r>
          </a:p>
          <a:p>
            <a:pPr marL="274320" lvl="1"/>
            <a:r>
              <a:rPr lang="en-US" altLang="ja-JP" dirty="0"/>
              <a:t>MRPC-TOF, neutron counter</a:t>
            </a:r>
          </a:p>
          <a:p>
            <a:r>
              <a:rPr lang="en-US" altLang="ja-JP" dirty="0"/>
              <a:t>Rate : &lt;=10</a:t>
            </a:r>
            <a:r>
              <a:rPr lang="en-US" altLang="ja-JP" baseline="30000" dirty="0"/>
              <a:t>6</a:t>
            </a:r>
            <a:r>
              <a:rPr lang="en-US" altLang="ja-JP" dirty="0"/>
              <a:t> Hz interaction</a:t>
            </a:r>
          </a:p>
          <a:p>
            <a:r>
              <a:rPr lang="en-US" altLang="ja-JP" dirty="0"/>
              <a:t>Centrality : Multiplicity counter + zero-degree calorimeter</a:t>
            </a:r>
          </a:p>
        </p:txBody>
      </p:sp>
      <p:sp>
        <p:nvSpPr>
          <p:cNvPr id="304" name="テキスト ボックス 303">
            <a:extLst>
              <a:ext uri="{FF2B5EF4-FFF2-40B4-BE49-F238E27FC236}">
                <a16:creationId xmlns:a16="http://schemas.microsoft.com/office/drawing/2014/main" id="{B8E7E479-29F3-484F-8887-55033599FC38}"/>
              </a:ext>
            </a:extLst>
          </p:cNvPr>
          <p:cNvSpPr txBox="1"/>
          <p:nvPr/>
        </p:nvSpPr>
        <p:spPr>
          <a:xfrm>
            <a:off x="3159817" y="6166979"/>
            <a:ext cx="518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Measurements: </a:t>
            </a:r>
          </a:p>
          <a:p>
            <a:r>
              <a:rPr kumimoji="1" lang="en-US" altLang="ja-JP" dirty="0"/>
              <a:t>Higher order Flow, event-by-event fluctuation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6475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8F2BE5-9226-CB4B-A54D-C090CD642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Dimuon spectrometer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43C5677-C5DE-490D-AF68-CE4A2F901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133" name="フッター プレースホルダー 132">
            <a:extLst>
              <a:ext uri="{FF2B5EF4-FFF2-40B4-BE49-F238E27FC236}">
                <a16:creationId xmlns:a16="http://schemas.microsoft.com/office/drawing/2014/main" id="{2DCB15B9-9C39-4009-99B1-1F0C0080F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79DA6D-8935-C74C-A34B-A1C652DA8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 smtClean="0"/>
              <a:t>16</a:t>
            </a:fld>
            <a:endParaRPr lang="en-US"/>
          </a:p>
        </p:txBody>
      </p: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2E8406EC-B1CD-42A1-8F3B-FF9B353525B5}"/>
              </a:ext>
            </a:extLst>
          </p:cNvPr>
          <p:cNvCxnSpPr/>
          <p:nvPr/>
        </p:nvCxnSpPr>
        <p:spPr>
          <a:xfrm>
            <a:off x="4590595" y="2716577"/>
            <a:ext cx="0" cy="3416683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グループ化 303">
            <a:extLst>
              <a:ext uri="{FF2B5EF4-FFF2-40B4-BE49-F238E27FC236}">
                <a16:creationId xmlns:a16="http://schemas.microsoft.com/office/drawing/2014/main" id="{04896D2F-4752-48F4-B537-CE777AEBD5F6}"/>
              </a:ext>
            </a:extLst>
          </p:cNvPr>
          <p:cNvGrpSpPr/>
          <p:nvPr/>
        </p:nvGrpSpPr>
        <p:grpSpPr>
          <a:xfrm>
            <a:off x="-75130" y="2593556"/>
            <a:ext cx="3215664" cy="3812823"/>
            <a:chOff x="913518" y="875711"/>
            <a:chExt cx="3215664" cy="3812823"/>
          </a:xfrm>
        </p:grpSpPr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EBEE3790-7FB3-4E3D-ACF5-A528F65F89C5}"/>
                </a:ext>
              </a:extLst>
            </p:cNvPr>
            <p:cNvSpPr/>
            <p:nvPr/>
          </p:nvSpPr>
          <p:spPr>
            <a:xfrm>
              <a:off x="2018057" y="2200530"/>
              <a:ext cx="1185911" cy="1210821"/>
            </a:xfrm>
            <a:prstGeom prst="rect">
              <a:avLst/>
            </a:prstGeom>
            <a:solidFill>
              <a:srgbClr val="B6F90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6" name="正方形/長方形 305">
              <a:extLst>
                <a:ext uri="{FF2B5EF4-FFF2-40B4-BE49-F238E27FC236}">
                  <a16:creationId xmlns:a16="http://schemas.microsoft.com/office/drawing/2014/main" id="{DEDC6F15-1BE6-4FCC-B924-CE4E8233B9C6}"/>
                </a:ext>
              </a:extLst>
            </p:cNvPr>
            <p:cNvSpPr/>
            <p:nvPr/>
          </p:nvSpPr>
          <p:spPr>
            <a:xfrm>
              <a:off x="1763688" y="1251961"/>
              <a:ext cx="1687220" cy="307247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7EAFDF2D-23A5-45E5-A854-2BE1C229023C}"/>
                </a:ext>
              </a:extLst>
            </p:cNvPr>
            <p:cNvSpPr/>
            <p:nvPr/>
          </p:nvSpPr>
          <p:spPr>
            <a:xfrm>
              <a:off x="1754736" y="1273535"/>
              <a:ext cx="1699291" cy="48124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308" name="正方形/長方形 307">
              <a:extLst>
                <a:ext uri="{FF2B5EF4-FFF2-40B4-BE49-F238E27FC236}">
                  <a16:creationId xmlns:a16="http://schemas.microsoft.com/office/drawing/2014/main" id="{E2F1AF3A-5B6D-42C2-A68D-25822EFDF2A6}"/>
                </a:ext>
              </a:extLst>
            </p:cNvPr>
            <p:cNvSpPr/>
            <p:nvPr/>
          </p:nvSpPr>
          <p:spPr>
            <a:xfrm>
              <a:off x="1751461" y="3896395"/>
              <a:ext cx="1691455" cy="45755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9" name="正方形/長方形 308">
              <a:extLst>
                <a:ext uri="{FF2B5EF4-FFF2-40B4-BE49-F238E27FC236}">
                  <a16:creationId xmlns:a16="http://schemas.microsoft.com/office/drawing/2014/main" id="{214779A6-119F-4DFB-A476-C78A68424AA1}"/>
                </a:ext>
              </a:extLst>
            </p:cNvPr>
            <p:cNvSpPr/>
            <p:nvPr/>
          </p:nvSpPr>
          <p:spPr>
            <a:xfrm>
              <a:off x="2015856" y="2722979"/>
              <a:ext cx="1178741" cy="15515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0" name="テキスト ボックス 309">
              <a:extLst>
                <a:ext uri="{FF2B5EF4-FFF2-40B4-BE49-F238E27FC236}">
                  <a16:creationId xmlns:a16="http://schemas.microsoft.com/office/drawing/2014/main" id="{043E4465-7559-4D2D-A6C3-2C85AD7D83BF}"/>
                </a:ext>
              </a:extLst>
            </p:cNvPr>
            <p:cNvSpPr txBox="1"/>
            <p:nvPr/>
          </p:nvSpPr>
          <p:spPr>
            <a:xfrm flipH="1">
              <a:off x="938384" y="2131228"/>
              <a:ext cx="1058076" cy="43858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200" dirty="0"/>
                <a:t>Silicon Pixel Trackers</a:t>
              </a:r>
              <a:endParaRPr lang="ja-JP" altLang="en-US" sz="1200" dirty="0"/>
            </a:p>
          </p:txBody>
        </p:sp>
        <p:sp>
          <p:nvSpPr>
            <p:cNvPr id="311" name="テキスト ボックス 310">
              <a:extLst>
                <a:ext uri="{FF2B5EF4-FFF2-40B4-BE49-F238E27FC236}">
                  <a16:creationId xmlns:a16="http://schemas.microsoft.com/office/drawing/2014/main" id="{98B33ED6-4213-4BBF-ACBC-25B2B6CC1955}"/>
                </a:ext>
              </a:extLst>
            </p:cNvPr>
            <p:cNvSpPr txBox="1"/>
            <p:nvPr/>
          </p:nvSpPr>
          <p:spPr>
            <a:xfrm>
              <a:off x="913518" y="3017830"/>
              <a:ext cx="591656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200" dirty="0"/>
                <a:t>Target</a:t>
              </a:r>
              <a:endParaRPr lang="ja-JP" altLang="en-US" sz="1200" dirty="0"/>
            </a:p>
          </p:txBody>
        </p:sp>
        <p:sp>
          <p:nvSpPr>
            <p:cNvPr id="312" name="直角三角形 311">
              <a:extLst>
                <a:ext uri="{FF2B5EF4-FFF2-40B4-BE49-F238E27FC236}">
                  <a16:creationId xmlns:a16="http://schemas.microsoft.com/office/drawing/2014/main" id="{C30ED70C-9EAA-4D20-B4EB-2B4E902006ED}"/>
                </a:ext>
              </a:extLst>
            </p:cNvPr>
            <p:cNvSpPr/>
            <p:nvPr/>
          </p:nvSpPr>
          <p:spPr>
            <a:xfrm rot="16200000">
              <a:off x="2930377" y="1234045"/>
              <a:ext cx="584123" cy="54285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直角三角形 312">
              <a:extLst>
                <a:ext uri="{FF2B5EF4-FFF2-40B4-BE49-F238E27FC236}">
                  <a16:creationId xmlns:a16="http://schemas.microsoft.com/office/drawing/2014/main" id="{C1866597-59A1-4DA3-8BDC-EA47732947B2}"/>
                </a:ext>
              </a:extLst>
            </p:cNvPr>
            <p:cNvSpPr/>
            <p:nvPr/>
          </p:nvSpPr>
          <p:spPr>
            <a:xfrm rot="10800000">
              <a:off x="3011635" y="3865185"/>
              <a:ext cx="434510" cy="44549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" name="テキスト ボックス 313">
              <a:extLst>
                <a:ext uri="{FF2B5EF4-FFF2-40B4-BE49-F238E27FC236}">
                  <a16:creationId xmlns:a16="http://schemas.microsoft.com/office/drawing/2014/main" id="{A98FF04F-CE50-49D5-B63B-F15CB7C6590E}"/>
                </a:ext>
              </a:extLst>
            </p:cNvPr>
            <p:cNvSpPr txBox="1"/>
            <p:nvPr/>
          </p:nvSpPr>
          <p:spPr>
            <a:xfrm>
              <a:off x="1131531" y="3359238"/>
              <a:ext cx="623376" cy="4385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200" dirty="0"/>
                <a:t>Magnet</a:t>
              </a:r>
            </a:p>
            <a:p>
              <a:r>
                <a:rPr lang="en-US" altLang="ja-JP" sz="1200" dirty="0"/>
                <a:t>pole</a:t>
              </a:r>
              <a:endParaRPr lang="ja-JP" altLang="en-US" sz="1200" dirty="0"/>
            </a:p>
          </p:txBody>
        </p:sp>
        <p:cxnSp>
          <p:nvCxnSpPr>
            <p:cNvPr id="315" name="直線矢印コネクタ 314">
              <a:extLst>
                <a:ext uri="{FF2B5EF4-FFF2-40B4-BE49-F238E27FC236}">
                  <a16:creationId xmlns:a16="http://schemas.microsoft.com/office/drawing/2014/main" id="{DE9BB3A1-4D24-4111-8649-653F6B3572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82784" y="3327964"/>
              <a:ext cx="302959" cy="1649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テキスト ボックス 315">
              <a:extLst>
                <a:ext uri="{FF2B5EF4-FFF2-40B4-BE49-F238E27FC236}">
                  <a16:creationId xmlns:a16="http://schemas.microsoft.com/office/drawing/2014/main" id="{DFC4C412-9CA8-42C2-82DC-E25EF9565FCC}"/>
                </a:ext>
              </a:extLst>
            </p:cNvPr>
            <p:cNvSpPr txBox="1"/>
            <p:nvPr/>
          </p:nvSpPr>
          <p:spPr>
            <a:xfrm>
              <a:off x="1898897" y="1251961"/>
              <a:ext cx="1088247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400" dirty="0"/>
                <a:t>Magnet yoke</a:t>
              </a:r>
              <a:endParaRPr lang="ja-JP" altLang="en-US" sz="1400" dirty="0"/>
            </a:p>
          </p:txBody>
        </p:sp>
        <p:sp>
          <p:nvSpPr>
            <p:cNvPr id="317" name="テキスト ボックス 316">
              <a:extLst>
                <a:ext uri="{FF2B5EF4-FFF2-40B4-BE49-F238E27FC236}">
                  <a16:creationId xmlns:a16="http://schemas.microsoft.com/office/drawing/2014/main" id="{38DEC9AC-930D-4562-9EFF-E1C6932DFFF3}"/>
                </a:ext>
              </a:extLst>
            </p:cNvPr>
            <p:cNvSpPr txBox="1"/>
            <p:nvPr/>
          </p:nvSpPr>
          <p:spPr>
            <a:xfrm>
              <a:off x="2114958" y="875711"/>
              <a:ext cx="983026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Top view</a:t>
              </a:r>
              <a:endParaRPr lang="ja-JP" alt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18" name="直線矢印コネクタ 317">
              <a:extLst>
                <a:ext uri="{FF2B5EF4-FFF2-40B4-BE49-F238E27FC236}">
                  <a16:creationId xmlns:a16="http://schemas.microsoft.com/office/drawing/2014/main" id="{6DF791CB-0964-4473-AA6C-9C3C5CCBE4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8907" y="2798150"/>
              <a:ext cx="508387" cy="3439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8CC30B97-2589-4B58-83EF-F865AB657B5A}"/>
                </a:ext>
              </a:extLst>
            </p:cNvPr>
            <p:cNvCxnSpPr>
              <a:cxnSpLocks/>
            </p:cNvCxnSpPr>
            <p:nvPr/>
          </p:nvCxnSpPr>
          <p:spPr>
            <a:xfrm>
              <a:off x="2852911" y="2717650"/>
              <a:ext cx="0" cy="16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B917518D-209D-4C4F-99A5-BFB152F4FEE5}"/>
                </a:ext>
              </a:extLst>
            </p:cNvPr>
            <p:cNvCxnSpPr>
              <a:cxnSpLocks/>
            </p:cNvCxnSpPr>
            <p:nvPr/>
          </p:nvCxnSpPr>
          <p:spPr>
            <a:xfrm>
              <a:off x="3203993" y="2710031"/>
              <a:ext cx="0" cy="16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線矢印コネクタ 320">
              <a:extLst>
                <a:ext uri="{FF2B5EF4-FFF2-40B4-BE49-F238E27FC236}">
                  <a16:creationId xmlns:a16="http://schemas.microsoft.com/office/drawing/2014/main" id="{2B482DDB-6463-4D4D-B192-0801DC868215}"/>
                </a:ext>
              </a:extLst>
            </p:cNvPr>
            <p:cNvCxnSpPr>
              <a:cxnSpLocks/>
            </p:cNvCxnSpPr>
            <p:nvPr/>
          </p:nvCxnSpPr>
          <p:spPr>
            <a:xfrm>
              <a:off x="1957958" y="2229855"/>
              <a:ext cx="0" cy="118060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2" name="テキスト ボックス 321">
              <a:extLst>
                <a:ext uri="{FF2B5EF4-FFF2-40B4-BE49-F238E27FC236}">
                  <a16:creationId xmlns:a16="http://schemas.microsoft.com/office/drawing/2014/main" id="{B9E22AD7-7420-4BB6-98A1-435007AC36EB}"/>
                </a:ext>
              </a:extLst>
            </p:cNvPr>
            <p:cNvSpPr txBox="1"/>
            <p:nvPr/>
          </p:nvSpPr>
          <p:spPr>
            <a:xfrm>
              <a:off x="2424376" y="3217785"/>
              <a:ext cx="322845" cy="23852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100" dirty="0"/>
                <a:t>2m</a:t>
              </a:r>
              <a:endParaRPr lang="ja-JP" altLang="en-US" sz="1100" dirty="0"/>
            </a:p>
          </p:txBody>
        </p:sp>
        <p:cxnSp>
          <p:nvCxnSpPr>
            <p:cNvPr id="323" name="直線矢印コネクタ 322">
              <a:extLst>
                <a:ext uri="{FF2B5EF4-FFF2-40B4-BE49-F238E27FC236}">
                  <a16:creationId xmlns:a16="http://schemas.microsoft.com/office/drawing/2014/main" id="{0144FB47-5CA3-4A1E-90AD-7EC9EA6206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03995" y="2988260"/>
              <a:ext cx="28217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線矢印コネクタ 323">
              <a:extLst>
                <a:ext uri="{FF2B5EF4-FFF2-40B4-BE49-F238E27FC236}">
                  <a16:creationId xmlns:a16="http://schemas.microsoft.com/office/drawing/2014/main" id="{9DBB2FF6-5217-4DA8-9327-AAF8B27CB5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31125" y="2796393"/>
              <a:ext cx="1971450" cy="48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線矢印コネクタ 324">
              <a:extLst>
                <a:ext uri="{FF2B5EF4-FFF2-40B4-BE49-F238E27FC236}">
                  <a16:creationId xmlns:a16="http://schemas.microsoft.com/office/drawing/2014/main" id="{F66F708F-AC54-4F00-A1FD-872079920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15435" y="2687962"/>
              <a:ext cx="2036499" cy="1159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6" name="テキスト ボックス 325">
              <a:extLst>
                <a:ext uri="{FF2B5EF4-FFF2-40B4-BE49-F238E27FC236}">
                  <a16:creationId xmlns:a16="http://schemas.microsoft.com/office/drawing/2014/main" id="{9B650B62-C745-4538-BF52-CC07FE50B7A1}"/>
                </a:ext>
              </a:extLst>
            </p:cNvPr>
            <p:cNvSpPr txBox="1"/>
            <p:nvPr/>
          </p:nvSpPr>
          <p:spPr>
            <a:xfrm>
              <a:off x="3829050" y="2599066"/>
              <a:ext cx="300132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200" dirty="0"/>
                <a:t>4</a:t>
              </a:r>
              <a:r>
                <a:rPr lang="en-US" altLang="ja-JP" sz="1200" baseline="30000" dirty="0"/>
                <a:t>o</a:t>
              </a:r>
              <a:endParaRPr lang="ja-JP" altLang="en-US" sz="1200" baseline="30000" dirty="0"/>
            </a:p>
          </p:txBody>
        </p: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C6CF744B-48BF-4FE6-BB95-663971366548}"/>
                </a:ext>
              </a:extLst>
            </p:cNvPr>
            <p:cNvCxnSpPr>
              <a:cxnSpLocks/>
            </p:cNvCxnSpPr>
            <p:nvPr/>
          </p:nvCxnSpPr>
          <p:spPr>
            <a:xfrm>
              <a:off x="3416751" y="1303998"/>
              <a:ext cx="656" cy="2873668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CBF730CD-5026-4C83-B05A-D136472C2A83}"/>
                </a:ext>
              </a:extLst>
            </p:cNvPr>
            <p:cNvCxnSpPr>
              <a:cxnSpLocks/>
            </p:cNvCxnSpPr>
            <p:nvPr/>
          </p:nvCxnSpPr>
          <p:spPr>
            <a:xfrm>
              <a:off x="3383972" y="1342764"/>
              <a:ext cx="0" cy="2829186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テキスト ボックス 328">
              <a:extLst>
                <a:ext uri="{FF2B5EF4-FFF2-40B4-BE49-F238E27FC236}">
                  <a16:creationId xmlns:a16="http://schemas.microsoft.com/office/drawing/2014/main" id="{C2A72003-40E0-4BE4-A850-D7DABE1E854F}"/>
                </a:ext>
              </a:extLst>
            </p:cNvPr>
            <p:cNvSpPr txBox="1"/>
            <p:nvPr/>
          </p:nvSpPr>
          <p:spPr>
            <a:xfrm>
              <a:off x="3144807" y="2947638"/>
              <a:ext cx="318036" cy="23852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100" dirty="0"/>
                <a:t>0.5</a:t>
              </a:r>
              <a:endParaRPr lang="ja-JP" altLang="en-US" sz="1100" dirty="0"/>
            </a:p>
          </p:txBody>
        </p:sp>
        <p:cxnSp>
          <p:nvCxnSpPr>
            <p:cNvPr id="330" name="直線矢印コネクタ 329">
              <a:extLst>
                <a:ext uri="{FF2B5EF4-FFF2-40B4-BE49-F238E27FC236}">
                  <a16:creationId xmlns:a16="http://schemas.microsoft.com/office/drawing/2014/main" id="{D8A45135-D99C-403D-A417-5F16E46F06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65971" y="1757568"/>
              <a:ext cx="1" cy="210917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3AFE35A7-4F65-440D-9DA9-DC261AAE1A3E}"/>
                </a:ext>
              </a:extLst>
            </p:cNvPr>
            <p:cNvCxnSpPr>
              <a:cxnSpLocks/>
            </p:cNvCxnSpPr>
            <p:nvPr/>
          </p:nvCxnSpPr>
          <p:spPr>
            <a:xfrm>
              <a:off x="2288568" y="2722979"/>
              <a:ext cx="0" cy="16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75932C3A-721A-4109-A6C3-9DB985851615}"/>
                </a:ext>
              </a:extLst>
            </p:cNvPr>
            <p:cNvCxnSpPr>
              <a:cxnSpLocks/>
            </p:cNvCxnSpPr>
            <p:nvPr/>
          </p:nvCxnSpPr>
          <p:spPr>
            <a:xfrm>
              <a:off x="2527094" y="2722979"/>
              <a:ext cx="0" cy="1620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矢印コネクタ 332">
              <a:extLst>
                <a:ext uri="{FF2B5EF4-FFF2-40B4-BE49-F238E27FC236}">
                  <a16:creationId xmlns:a16="http://schemas.microsoft.com/office/drawing/2014/main" id="{BCA2A17B-9E0F-45FB-9E90-8E667B6E17A8}"/>
                </a:ext>
              </a:extLst>
            </p:cNvPr>
            <p:cNvCxnSpPr/>
            <p:nvPr/>
          </p:nvCxnSpPr>
          <p:spPr>
            <a:xfrm>
              <a:off x="1757548" y="4457700"/>
              <a:ext cx="169288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4" name="テキスト ボックス 333">
              <a:extLst>
                <a:ext uri="{FF2B5EF4-FFF2-40B4-BE49-F238E27FC236}">
                  <a16:creationId xmlns:a16="http://schemas.microsoft.com/office/drawing/2014/main" id="{ECC56C50-1841-4D6C-9279-C94FC12A06D6}"/>
                </a:ext>
              </a:extLst>
            </p:cNvPr>
            <p:cNvSpPr txBox="1"/>
            <p:nvPr/>
          </p:nvSpPr>
          <p:spPr>
            <a:xfrm>
              <a:off x="2381863" y="4289007"/>
              <a:ext cx="430246" cy="23852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100" dirty="0"/>
                <a:t>3.5m</a:t>
              </a:r>
              <a:endParaRPr lang="ja-JP" altLang="en-US" sz="1100" dirty="0"/>
            </a:p>
          </p:txBody>
        </p:sp>
        <p:cxnSp>
          <p:nvCxnSpPr>
            <p:cNvPr id="336" name="直線コネクタ 335">
              <a:extLst>
                <a:ext uri="{FF2B5EF4-FFF2-40B4-BE49-F238E27FC236}">
                  <a16:creationId xmlns:a16="http://schemas.microsoft.com/office/drawing/2014/main" id="{D4A16124-81AF-4F48-99B0-DA40C0FD3F49}"/>
                </a:ext>
              </a:extLst>
            </p:cNvPr>
            <p:cNvCxnSpPr>
              <a:cxnSpLocks/>
            </p:cNvCxnSpPr>
            <p:nvPr/>
          </p:nvCxnSpPr>
          <p:spPr>
            <a:xfrm>
              <a:off x="2006551" y="3410460"/>
              <a:ext cx="0" cy="12780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線コネクタ 336">
              <a:extLst>
                <a:ext uri="{FF2B5EF4-FFF2-40B4-BE49-F238E27FC236}">
                  <a16:creationId xmlns:a16="http://schemas.microsoft.com/office/drawing/2014/main" id="{ADF88537-1201-4092-8795-C3F7F27769F3}"/>
                </a:ext>
              </a:extLst>
            </p:cNvPr>
            <p:cNvCxnSpPr>
              <a:cxnSpLocks/>
            </p:cNvCxnSpPr>
            <p:nvPr/>
          </p:nvCxnSpPr>
          <p:spPr>
            <a:xfrm>
              <a:off x="1751943" y="4324431"/>
              <a:ext cx="0" cy="3641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5B26EAEA-26AD-4DD3-9322-B07860188997}"/>
                </a:ext>
              </a:extLst>
            </p:cNvPr>
            <p:cNvCxnSpPr>
              <a:cxnSpLocks/>
            </p:cNvCxnSpPr>
            <p:nvPr/>
          </p:nvCxnSpPr>
          <p:spPr>
            <a:xfrm>
              <a:off x="3450059" y="4315624"/>
              <a:ext cx="0" cy="3641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線矢印コネクタ 339">
              <a:extLst>
                <a:ext uri="{FF2B5EF4-FFF2-40B4-BE49-F238E27FC236}">
                  <a16:creationId xmlns:a16="http://schemas.microsoft.com/office/drawing/2014/main" id="{3546461E-433B-44B8-AAFA-6630B08E419F}"/>
                </a:ext>
              </a:extLst>
            </p:cNvPr>
            <p:cNvCxnSpPr>
              <a:cxnSpLocks/>
            </p:cNvCxnSpPr>
            <p:nvPr/>
          </p:nvCxnSpPr>
          <p:spPr>
            <a:xfrm>
              <a:off x="2008205" y="4608412"/>
              <a:ext cx="144185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テキスト ボックス 340">
              <a:extLst>
                <a:ext uri="{FF2B5EF4-FFF2-40B4-BE49-F238E27FC236}">
                  <a16:creationId xmlns:a16="http://schemas.microsoft.com/office/drawing/2014/main" id="{733A81A4-66ED-40EF-A41E-BF43598E1A1A}"/>
                </a:ext>
              </a:extLst>
            </p:cNvPr>
            <p:cNvSpPr txBox="1"/>
            <p:nvPr/>
          </p:nvSpPr>
          <p:spPr>
            <a:xfrm>
              <a:off x="2428758" y="4431866"/>
              <a:ext cx="390171" cy="23852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100" dirty="0"/>
                <a:t>2.75</a:t>
              </a:r>
              <a:endParaRPr lang="ja-JP" altLang="en-US" sz="1100" dirty="0"/>
            </a:p>
          </p:txBody>
        </p:sp>
        <p:cxnSp>
          <p:nvCxnSpPr>
            <p:cNvPr id="342" name="直線矢印コネクタ 341">
              <a:extLst>
                <a:ext uri="{FF2B5EF4-FFF2-40B4-BE49-F238E27FC236}">
                  <a16:creationId xmlns:a16="http://schemas.microsoft.com/office/drawing/2014/main" id="{2B8428A4-B6D6-4B91-8CD9-BE0C3A3A7B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7487" y="1090828"/>
              <a:ext cx="1618490" cy="17185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3" name="テキスト ボックス 342">
              <a:extLst>
                <a:ext uri="{FF2B5EF4-FFF2-40B4-BE49-F238E27FC236}">
                  <a16:creationId xmlns:a16="http://schemas.microsoft.com/office/drawing/2014/main" id="{B0A428D9-E544-47F0-99E6-7BE9842F7FBE}"/>
                </a:ext>
              </a:extLst>
            </p:cNvPr>
            <p:cNvSpPr txBox="1"/>
            <p:nvPr/>
          </p:nvSpPr>
          <p:spPr>
            <a:xfrm>
              <a:off x="3599830" y="959493"/>
              <a:ext cx="350096" cy="25391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200" dirty="0"/>
                <a:t>45</a:t>
              </a:r>
              <a:r>
                <a:rPr lang="en-US" altLang="ja-JP" sz="1200" baseline="30000" dirty="0"/>
                <a:t>o</a:t>
              </a:r>
              <a:endParaRPr lang="ja-JP" altLang="en-US" sz="1200" baseline="30000" dirty="0"/>
            </a:p>
          </p:txBody>
        </p:sp>
        <p:cxnSp>
          <p:nvCxnSpPr>
            <p:cNvPr id="344" name="直線矢印コネクタ 343">
              <a:extLst>
                <a:ext uri="{FF2B5EF4-FFF2-40B4-BE49-F238E27FC236}">
                  <a16:creationId xmlns:a16="http://schemas.microsoft.com/office/drawing/2014/main" id="{41671E8E-42CF-4CB0-AA44-22382688FD2C}"/>
                </a:ext>
              </a:extLst>
            </p:cNvPr>
            <p:cNvCxnSpPr>
              <a:cxnSpLocks/>
            </p:cNvCxnSpPr>
            <p:nvPr/>
          </p:nvCxnSpPr>
          <p:spPr>
            <a:xfrm>
              <a:off x="2022143" y="2795464"/>
              <a:ext cx="1486448" cy="15921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054316C4-17A7-41E5-8A52-036062DE790B}"/>
                </a:ext>
              </a:extLst>
            </p:cNvPr>
            <p:cNvGrpSpPr/>
            <p:nvPr/>
          </p:nvGrpSpPr>
          <p:grpSpPr>
            <a:xfrm>
              <a:off x="2006114" y="2733208"/>
              <a:ext cx="104064" cy="134039"/>
              <a:chOff x="2674819" y="3644278"/>
              <a:chExt cx="138752" cy="178718"/>
            </a:xfrm>
          </p:grpSpPr>
          <p:cxnSp>
            <p:nvCxnSpPr>
              <p:cNvPr id="418" name="直線コネクタ 417">
                <a:extLst>
                  <a:ext uri="{FF2B5EF4-FFF2-40B4-BE49-F238E27FC236}">
                    <a16:creationId xmlns:a16="http://schemas.microsoft.com/office/drawing/2014/main" id="{170DD738-2695-4335-8023-CEBF15AD89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13570" y="3651145"/>
                <a:ext cx="0" cy="64800"/>
              </a:xfrm>
              <a:prstGeom prst="line">
                <a:avLst/>
              </a:prstGeom>
              <a:ln w="12700">
                <a:solidFill>
                  <a:srgbClr val="E923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直線コネクタ 418">
                <a:extLst>
                  <a:ext uri="{FF2B5EF4-FFF2-40B4-BE49-F238E27FC236}">
                    <a16:creationId xmlns:a16="http://schemas.microsoft.com/office/drawing/2014/main" id="{193803A7-FB1B-40DD-8A4B-642BD084CC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83200" y="3703039"/>
                <a:ext cx="32400" cy="783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1F559381-8ABC-4DC6-BE15-92CC591EB3E7}"/>
                  </a:ext>
                </a:extLst>
              </p:cNvPr>
              <p:cNvSpPr/>
              <p:nvPr/>
            </p:nvSpPr>
            <p:spPr>
              <a:xfrm>
                <a:off x="2674819" y="3714179"/>
                <a:ext cx="21363" cy="37520"/>
              </a:xfrm>
              <a:prstGeom prst="rect">
                <a:avLst/>
              </a:prstGeom>
              <a:solidFill>
                <a:srgbClr val="91F0FD"/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21" name="直線コネクタ 420">
                <a:extLst>
                  <a:ext uri="{FF2B5EF4-FFF2-40B4-BE49-F238E27FC236}">
                    <a16:creationId xmlns:a16="http://schemas.microsoft.com/office/drawing/2014/main" id="{17040E1E-5732-4968-8277-49012D366A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3200" y="3686385"/>
                <a:ext cx="64800" cy="0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直線コネクタ 421">
                <a:extLst>
                  <a:ext uri="{FF2B5EF4-FFF2-40B4-BE49-F238E27FC236}">
                    <a16:creationId xmlns:a16="http://schemas.microsoft.com/office/drawing/2014/main" id="{051AFA81-B7EC-40FB-946B-9ED72AAF91AD}"/>
                  </a:ext>
                </a:extLst>
              </p:cNvPr>
              <p:cNvCxnSpPr/>
              <p:nvPr/>
            </p:nvCxnSpPr>
            <p:spPr>
              <a:xfrm>
                <a:off x="2781083" y="3644278"/>
                <a:ext cx="0" cy="171912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直線コネクタ 422">
                <a:extLst>
                  <a:ext uri="{FF2B5EF4-FFF2-40B4-BE49-F238E27FC236}">
                    <a16:creationId xmlns:a16="http://schemas.microsoft.com/office/drawing/2014/main" id="{02AF81F1-6580-48B6-AB4A-C7152FCD534D}"/>
                  </a:ext>
                </a:extLst>
              </p:cNvPr>
              <p:cNvCxnSpPr/>
              <p:nvPr/>
            </p:nvCxnSpPr>
            <p:spPr>
              <a:xfrm>
                <a:off x="2720692" y="3703821"/>
                <a:ext cx="0" cy="62808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線コネクタ 423">
                <a:extLst>
                  <a:ext uri="{FF2B5EF4-FFF2-40B4-BE49-F238E27FC236}">
                    <a16:creationId xmlns:a16="http://schemas.microsoft.com/office/drawing/2014/main" id="{B5A23990-74A8-4CCD-84AA-0CF3154B527C}"/>
                  </a:ext>
                </a:extLst>
              </p:cNvPr>
              <p:cNvCxnSpPr/>
              <p:nvPr/>
            </p:nvCxnSpPr>
            <p:spPr>
              <a:xfrm>
                <a:off x="2743285" y="3684743"/>
                <a:ext cx="0" cy="99210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線コネクタ 424">
                <a:extLst>
                  <a:ext uri="{FF2B5EF4-FFF2-40B4-BE49-F238E27FC236}">
                    <a16:creationId xmlns:a16="http://schemas.microsoft.com/office/drawing/2014/main" id="{C7624033-3F97-4D83-A6B9-D93351E08A5B}"/>
                  </a:ext>
                </a:extLst>
              </p:cNvPr>
              <p:cNvCxnSpPr/>
              <p:nvPr/>
            </p:nvCxnSpPr>
            <p:spPr>
              <a:xfrm>
                <a:off x="2763091" y="3660282"/>
                <a:ext cx="0" cy="136484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線コネクタ 425">
                <a:extLst>
                  <a:ext uri="{FF2B5EF4-FFF2-40B4-BE49-F238E27FC236}">
                    <a16:creationId xmlns:a16="http://schemas.microsoft.com/office/drawing/2014/main" id="{5AA8F874-5FE1-429D-93A7-2959B984C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3200" y="3766629"/>
                <a:ext cx="36000" cy="0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線コネクタ 426">
                <a:extLst>
                  <a:ext uri="{FF2B5EF4-FFF2-40B4-BE49-F238E27FC236}">
                    <a16:creationId xmlns:a16="http://schemas.microsoft.com/office/drawing/2014/main" id="{0E5205E7-D06F-4BCF-B7E5-EC937C0D6C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3200" y="3785707"/>
                <a:ext cx="64800" cy="0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直線コネクタ 427">
                <a:extLst>
                  <a:ext uri="{FF2B5EF4-FFF2-40B4-BE49-F238E27FC236}">
                    <a16:creationId xmlns:a16="http://schemas.microsoft.com/office/drawing/2014/main" id="{FCC80A6F-A316-4E46-A8C5-396CB74944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6800" y="3802927"/>
                <a:ext cx="82800" cy="0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線コネクタ 428">
                <a:extLst>
                  <a:ext uri="{FF2B5EF4-FFF2-40B4-BE49-F238E27FC236}">
                    <a16:creationId xmlns:a16="http://schemas.microsoft.com/office/drawing/2014/main" id="{7E60E551-941D-4F6C-ACB8-FC21F7AD5E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9285" y="3822996"/>
                <a:ext cx="93600" cy="0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線コネクタ 429">
                <a:extLst>
                  <a:ext uri="{FF2B5EF4-FFF2-40B4-BE49-F238E27FC236}">
                    <a16:creationId xmlns:a16="http://schemas.microsoft.com/office/drawing/2014/main" id="{759AFFA4-1EFC-4D45-95D2-7AB415AA4B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0400" y="3647231"/>
                <a:ext cx="90590" cy="0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線コネクタ 430">
                <a:extLst>
                  <a:ext uri="{FF2B5EF4-FFF2-40B4-BE49-F238E27FC236}">
                    <a16:creationId xmlns:a16="http://schemas.microsoft.com/office/drawing/2014/main" id="{9FD58223-7747-48ED-BBAC-E6514D57A8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1952" y="3665354"/>
                <a:ext cx="72000" cy="0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線コネクタ 431">
                <a:extLst>
                  <a:ext uri="{FF2B5EF4-FFF2-40B4-BE49-F238E27FC236}">
                    <a16:creationId xmlns:a16="http://schemas.microsoft.com/office/drawing/2014/main" id="{515B446F-3686-4460-849A-41DA8344A6C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13570" y="3751522"/>
                <a:ext cx="1" cy="64800"/>
              </a:xfrm>
              <a:prstGeom prst="line">
                <a:avLst/>
              </a:prstGeom>
              <a:ln w="12700">
                <a:solidFill>
                  <a:srgbClr val="E923D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6" name="直線コネクタ 345">
              <a:extLst>
                <a:ext uri="{FF2B5EF4-FFF2-40B4-BE49-F238E27FC236}">
                  <a16:creationId xmlns:a16="http://schemas.microsoft.com/office/drawing/2014/main" id="{7C768C9C-14A4-4971-B184-C1C3C0B08869}"/>
                </a:ext>
              </a:extLst>
            </p:cNvPr>
            <p:cNvCxnSpPr>
              <a:cxnSpLocks/>
            </p:cNvCxnSpPr>
            <p:nvPr/>
          </p:nvCxnSpPr>
          <p:spPr>
            <a:xfrm>
              <a:off x="2012552" y="2922585"/>
              <a:ext cx="126317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E40E27C8-C7B7-4F4B-9063-BB6A45A5DB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21749" y="2896281"/>
              <a:ext cx="93209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6EFD956D-C029-4323-B52D-FCEEA6045F00}"/>
                </a:ext>
              </a:extLst>
            </p:cNvPr>
            <p:cNvCxnSpPr>
              <a:cxnSpLocks/>
            </p:cNvCxnSpPr>
            <p:nvPr/>
          </p:nvCxnSpPr>
          <p:spPr>
            <a:xfrm>
              <a:off x="2019762" y="2953378"/>
              <a:ext cx="144146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D8B86B7C-AA67-403E-9A44-66612C1000A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68772" y="2644502"/>
              <a:ext cx="0" cy="30887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B8512574-D826-4F70-A743-2028D10234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40019" y="2667618"/>
              <a:ext cx="0" cy="2565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線コネクタ 350">
              <a:extLst>
                <a:ext uri="{FF2B5EF4-FFF2-40B4-BE49-F238E27FC236}">
                  <a16:creationId xmlns:a16="http://schemas.microsoft.com/office/drawing/2014/main" id="{53F9CB24-2790-4E6C-A94B-8DA9D7F38C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3337" y="2693988"/>
              <a:ext cx="0" cy="2083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545DF09D-280A-4E2D-8718-2C6B33FC003A}"/>
                </a:ext>
              </a:extLst>
            </p:cNvPr>
            <p:cNvGrpSpPr/>
            <p:nvPr/>
          </p:nvGrpSpPr>
          <p:grpSpPr>
            <a:xfrm>
              <a:off x="1643703" y="1753068"/>
              <a:ext cx="1729256" cy="1585868"/>
              <a:chOff x="2197208" y="2341965"/>
              <a:chExt cx="2305675" cy="2114491"/>
            </a:xfrm>
          </p:grpSpPr>
          <p:cxnSp>
            <p:nvCxnSpPr>
              <p:cNvPr id="382" name="直線矢印コネクタ 381">
                <a:extLst>
                  <a:ext uri="{FF2B5EF4-FFF2-40B4-BE49-F238E27FC236}">
                    <a16:creationId xmlns:a16="http://schemas.microsoft.com/office/drawing/2014/main" id="{3DA1A75A-ED53-4136-A85D-1570B0754FDC}"/>
                  </a:ext>
                </a:extLst>
              </p:cNvPr>
              <p:cNvCxnSpPr>
                <a:cxnSpLocks/>
                <a:endCxn id="385" idx="1"/>
              </p:cNvCxnSpPr>
              <p:nvPr/>
            </p:nvCxnSpPr>
            <p:spPr>
              <a:xfrm>
                <a:off x="2197208" y="3345457"/>
                <a:ext cx="505776" cy="13650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3" name="テキスト ボックス 382">
                <a:extLst>
                  <a:ext uri="{FF2B5EF4-FFF2-40B4-BE49-F238E27FC236}">
                    <a16:creationId xmlns:a16="http://schemas.microsoft.com/office/drawing/2014/main" id="{01688E3D-CF70-44A8-B8C2-807364935001}"/>
                  </a:ext>
                </a:extLst>
              </p:cNvPr>
              <p:cNvSpPr txBox="1"/>
              <p:nvPr/>
            </p:nvSpPr>
            <p:spPr>
              <a:xfrm rot="5400000">
                <a:off x="2142560" y="3064136"/>
                <a:ext cx="589746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dirty="0"/>
                  <a:t>3.4m</a:t>
                </a:r>
                <a:endParaRPr lang="ja-JP" altLang="en-US" sz="900" dirty="0"/>
              </a:p>
            </p:txBody>
          </p:sp>
          <p:sp>
            <p:nvSpPr>
              <p:cNvPr id="384" name="テキスト ボックス 383">
                <a:extLst>
                  <a:ext uri="{FF2B5EF4-FFF2-40B4-BE49-F238E27FC236}">
                    <a16:creationId xmlns:a16="http://schemas.microsoft.com/office/drawing/2014/main" id="{31F8E779-A502-4EF8-9974-EDDC61FA63F8}"/>
                  </a:ext>
                </a:extLst>
              </p:cNvPr>
              <p:cNvSpPr txBox="1"/>
              <p:nvPr/>
            </p:nvSpPr>
            <p:spPr>
              <a:xfrm>
                <a:off x="3048377" y="3357307"/>
                <a:ext cx="371353" cy="451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/>
                  <a:t>0.6</a:t>
                </a:r>
                <a:endParaRPr lang="ja-JP" altLang="en-US" sz="800" dirty="0"/>
              </a:p>
            </p:txBody>
          </p:sp>
          <p:sp>
            <p:nvSpPr>
              <p:cNvPr id="385" name="直角三角形 144">
                <a:extLst>
                  <a:ext uri="{FF2B5EF4-FFF2-40B4-BE49-F238E27FC236}">
                    <a16:creationId xmlns:a16="http://schemas.microsoft.com/office/drawing/2014/main" id="{9C6FB824-F1FC-48C6-BD68-65E5FADF888B}"/>
                  </a:ext>
                </a:extLst>
              </p:cNvPr>
              <p:cNvSpPr/>
              <p:nvPr/>
            </p:nvSpPr>
            <p:spPr>
              <a:xfrm flipV="1">
                <a:off x="2702489" y="2352513"/>
                <a:ext cx="1276605" cy="1129446"/>
              </a:xfrm>
              <a:custGeom>
                <a:avLst/>
                <a:gdLst>
                  <a:gd name="connsiteX0" fmla="*/ 0 w 1272968"/>
                  <a:gd name="connsiteY0" fmla="*/ 1348282 h 1348282"/>
                  <a:gd name="connsiteX1" fmla="*/ 0 w 1272968"/>
                  <a:gd name="connsiteY1" fmla="*/ 0 h 1348282"/>
                  <a:gd name="connsiteX2" fmla="*/ 1272968 w 1272968"/>
                  <a:gd name="connsiteY2" fmla="*/ 1348282 h 1348282"/>
                  <a:gd name="connsiteX3" fmla="*/ 0 w 1272968"/>
                  <a:gd name="connsiteY3" fmla="*/ 1348282 h 1348282"/>
                  <a:gd name="connsiteX0" fmla="*/ 2235 w 1275203"/>
                  <a:gd name="connsiteY0" fmla="*/ 1348282 h 1348282"/>
                  <a:gd name="connsiteX1" fmla="*/ 0 w 1275203"/>
                  <a:gd name="connsiteY1" fmla="*/ 504377 h 1348282"/>
                  <a:gd name="connsiteX2" fmla="*/ 2235 w 1275203"/>
                  <a:gd name="connsiteY2" fmla="*/ 0 h 1348282"/>
                  <a:gd name="connsiteX3" fmla="*/ 1275203 w 1275203"/>
                  <a:gd name="connsiteY3" fmla="*/ 1348282 h 1348282"/>
                  <a:gd name="connsiteX4" fmla="*/ 2235 w 1275203"/>
                  <a:gd name="connsiteY4" fmla="*/ 1348282 h 1348282"/>
                  <a:gd name="connsiteX0" fmla="*/ 2235 w 1275203"/>
                  <a:gd name="connsiteY0" fmla="*/ 1348282 h 1348282"/>
                  <a:gd name="connsiteX1" fmla="*/ 0 w 1275203"/>
                  <a:gd name="connsiteY1" fmla="*/ 504377 h 1348282"/>
                  <a:gd name="connsiteX2" fmla="*/ 2235 w 1275203"/>
                  <a:gd name="connsiteY2" fmla="*/ 0 h 1348282"/>
                  <a:gd name="connsiteX3" fmla="*/ 519113 w 1275203"/>
                  <a:gd name="connsiteY3" fmla="*/ 542477 h 1348282"/>
                  <a:gd name="connsiteX4" fmla="*/ 1275203 w 1275203"/>
                  <a:gd name="connsiteY4" fmla="*/ 1348282 h 1348282"/>
                  <a:gd name="connsiteX5" fmla="*/ 2235 w 1275203"/>
                  <a:gd name="connsiteY5" fmla="*/ 1348282 h 1348282"/>
                  <a:gd name="connsiteX0" fmla="*/ 2235 w 1275203"/>
                  <a:gd name="connsiteY0" fmla="*/ 843905 h 843905"/>
                  <a:gd name="connsiteX1" fmla="*/ 0 w 1275203"/>
                  <a:gd name="connsiteY1" fmla="*/ 0 h 843905"/>
                  <a:gd name="connsiteX2" fmla="*/ 519113 w 1275203"/>
                  <a:gd name="connsiteY2" fmla="*/ 38100 h 843905"/>
                  <a:gd name="connsiteX3" fmla="*/ 1275203 w 1275203"/>
                  <a:gd name="connsiteY3" fmla="*/ 843905 h 843905"/>
                  <a:gd name="connsiteX4" fmla="*/ 2235 w 1275203"/>
                  <a:gd name="connsiteY4" fmla="*/ 843905 h 843905"/>
                  <a:gd name="connsiteX0" fmla="*/ 2235 w 1275203"/>
                  <a:gd name="connsiteY0" fmla="*/ 810567 h 810567"/>
                  <a:gd name="connsiteX1" fmla="*/ 0 w 1275203"/>
                  <a:gd name="connsiteY1" fmla="*/ 0 h 810567"/>
                  <a:gd name="connsiteX2" fmla="*/ 519113 w 1275203"/>
                  <a:gd name="connsiteY2" fmla="*/ 4762 h 810567"/>
                  <a:gd name="connsiteX3" fmla="*/ 1275203 w 1275203"/>
                  <a:gd name="connsiteY3" fmla="*/ 810567 h 810567"/>
                  <a:gd name="connsiteX4" fmla="*/ 2235 w 1275203"/>
                  <a:gd name="connsiteY4" fmla="*/ 810567 h 810567"/>
                  <a:gd name="connsiteX0" fmla="*/ 2235 w 1275203"/>
                  <a:gd name="connsiteY0" fmla="*/ 1283007 h 1283007"/>
                  <a:gd name="connsiteX1" fmla="*/ 0 w 1275203"/>
                  <a:gd name="connsiteY1" fmla="*/ 0 h 1283007"/>
                  <a:gd name="connsiteX2" fmla="*/ 519113 w 1275203"/>
                  <a:gd name="connsiteY2" fmla="*/ 477202 h 1283007"/>
                  <a:gd name="connsiteX3" fmla="*/ 1275203 w 1275203"/>
                  <a:gd name="connsiteY3" fmla="*/ 1283007 h 1283007"/>
                  <a:gd name="connsiteX4" fmla="*/ 2235 w 1275203"/>
                  <a:gd name="connsiteY4" fmla="*/ 1283007 h 1283007"/>
                  <a:gd name="connsiteX0" fmla="*/ 2235 w 1275203"/>
                  <a:gd name="connsiteY0" fmla="*/ 1283007 h 1283007"/>
                  <a:gd name="connsiteX1" fmla="*/ 0 w 1275203"/>
                  <a:gd name="connsiteY1" fmla="*/ 0 h 1283007"/>
                  <a:gd name="connsiteX2" fmla="*/ 92393 w 1275203"/>
                  <a:gd name="connsiteY2" fmla="*/ 20002 h 1283007"/>
                  <a:gd name="connsiteX3" fmla="*/ 1275203 w 1275203"/>
                  <a:gd name="connsiteY3" fmla="*/ 1283007 h 1283007"/>
                  <a:gd name="connsiteX4" fmla="*/ 2235 w 1275203"/>
                  <a:gd name="connsiteY4" fmla="*/ 1283007 h 1283007"/>
                  <a:gd name="connsiteX0" fmla="*/ 2235 w 1275203"/>
                  <a:gd name="connsiteY0" fmla="*/ 1285230 h 1285230"/>
                  <a:gd name="connsiteX1" fmla="*/ 0 w 1275203"/>
                  <a:gd name="connsiteY1" fmla="*/ 2223 h 1285230"/>
                  <a:gd name="connsiteX2" fmla="*/ 82868 w 1275203"/>
                  <a:gd name="connsiteY2" fmla="*/ 0 h 1285230"/>
                  <a:gd name="connsiteX3" fmla="*/ 1275203 w 1275203"/>
                  <a:gd name="connsiteY3" fmla="*/ 1285230 h 1285230"/>
                  <a:gd name="connsiteX4" fmla="*/ 2235 w 1275203"/>
                  <a:gd name="connsiteY4" fmla="*/ 1285230 h 1285230"/>
                  <a:gd name="connsiteX0" fmla="*/ 0 w 1272968"/>
                  <a:gd name="connsiteY0" fmla="*/ 1285230 h 1285230"/>
                  <a:gd name="connsiteX1" fmla="*/ 494 w 1272968"/>
                  <a:gd name="connsiteY1" fmla="*/ 53598 h 1285230"/>
                  <a:gd name="connsiteX2" fmla="*/ 80633 w 1272968"/>
                  <a:gd name="connsiteY2" fmla="*/ 0 h 1285230"/>
                  <a:gd name="connsiteX3" fmla="*/ 1272968 w 1272968"/>
                  <a:gd name="connsiteY3" fmla="*/ 1285230 h 1285230"/>
                  <a:gd name="connsiteX4" fmla="*/ 0 w 1272968"/>
                  <a:gd name="connsiteY4" fmla="*/ 1285230 h 1285230"/>
                  <a:gd name="connsiteX0" fmla="*/ 0 w 1272968"/>
                  <a:gd name="connsiteY0" fmla="*/ 1236709 h 1236709"/>
                  <a:gd name="connsiteX1" fmla="*/ 494 w 1272968"/>
                  <a:gd name="connsiteY1" fmla="*/ 5077 h 1236709"/>
                  <a:gd name="connsiteX2" fmla="*/ 157020 w 1272968"/>
                  <a:gd name="connsiteY2" fmla="*/ 0 h 1236709"/>
                  <a:gd name="connsiteX3" fmla="*/ 1272968 w 1272968"/>
                  <a:gd name="connsiteY3" fmla="*/ 1236709 h 1236709"/>
                  <a:gd name="connsiteX4" fmla="*/ 0 w 1272968"/>
                  <a:gd name="connsiteY4" fmla="*/ 1236709 h 1236709"/>
                  <a:gd name="connsiteX0" fmla="*/ 0 w 1272968"/>
                  <a:gd name="connsiteY0" fmla="*/ 1236709 h 1236709"/>
                  <a:gd name="connsiteX1" fmla="*/ 494 w 1272968"/>
                  <a:gd name="connsiteY1" fmla="*/ 5077 h 1236709"/>
                  <a:gd name="connsiteX2" fmla="*/ 84777 w 1272968"/>
                  <a:gd name="connsiteY2" fmla="*/ 0 h 1236709"/>
                  <a:gd name="connsiteX3" fmla="*/ 1272968 w 1272968"/>
                  <a:gd name="connsiteY3" fmla="*/ 1236709 h 1236709"/>
                  <a:gd name="connsiteX4" fmla="*/ 0 w 1272968"/>
                  <a:gd name="connsiteY4" fmla="*/ 1236709 h 1236709"/>
                  <a:gd name="connsiteX0" fmla="*/ 0 w 1272968"/>
                  <a:gd name="connsiteY0" fmla="*/ 1231632 h 1231632"/>
                  <a:gd name="connsiteX1" fmla="*/ 494 w 1272968"/>
                  <a:gd name="connsiteY1" fmla="*/ 0 h 1231632"/>
                  <a:gd name="connsiteX2" fmla="*/ 227245 w 1272968"/>
                  <a:gd name="connsiteY2" fmla="*/ 5310 h 1231632"/>
                  <a:gd name="connsiteX3" fmla="*/ 1272968 w 1272968"/>
                  <a:gd name="connsiteY3" fmla="*/ 1231632 h 1231632"/>
                  <a:gd name="connsiteX4" fmla="*/ 0 w 1272968"/>
                  <a:gd name="connsiteY4" fmla="*/ 1231632 h 1231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968" h="1231632">
                    <a:moveTo>
                      <a:pt x="0" y="1231632"/>
                    </a:moveTo>
                    <a:cubicBezTo>
                      <a:pt x="165" y="821088"/>
                      <a:pt x="329" y="410544"/>
                      <a:pt x="494" y="0"/>
                    </a:cubicBezTo>
                    <a:lnTo>
                      <a:pt x="227245" y="5310"/>
                    </a:lnTo>
                    <a:lnTo>
                      <a:pt x="1272968" y="1231632"/>
                    </a:lnTo>
                    <a:lnTo>
                      <a:pt x="0" y="1231632"/>
                    </a:lnTo>
                    <a:close/>
                  </a:path>
                </a:pathLst>
              </a:custGeom>
              <a:solidFill>
                <a:srgbClr val="7FD7F7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6" name="直角三角形 7">
                <a:extLst>
                  <a:ext uri="{FF2B5EF4-FFF2-40B4-BE49-F238E27FC236}">
                    <a16:creationId xmlns:a16="http://schemas.microsoft.com/office/drawing/2014/main" id="{69F29035-F3B1-4540-9C73-4A4AD72C768B}"/>
                  </a:ext>
                </a:extLst>
              </p:cNvPr>
              <p:cNvSpPr/>
              <p:nvPr/>
            </p:nvSpPr>
            <p:spPr>
              <a:xfrm rot="16200000">
                <a:off x="3001014" y="2134071"/>
                <a:ext cx="1290233" cy="1706021"/>
              </a:xfrm>
              <a:custGeom>
                <a:avLst/>
                <a:gdLst>
                  <a:gd name="connsiteX0" fmla="*/ 0 w 1820305"/>
                  <a:gd name="connsiteY0" fmla="*/ 1707105 h 1707105"/>
                  <a:gd name="connsiteX1" fmla="*/ 0 w 1820305"/>
                  <a:gd name="connsiteY1" fmla="*/ 0 h 1707105"/>
                  <a:gd name="connsiteX2" fmla="*/ 1820305 w 1820305"/>
                  <a:gd name="connsiteY2" fmla="*/ 1707105 h 1707105"/>
                  <a:gd name="connsiteX3" fmla="*/ 0 w 1820305"/>
                  <a:gd name="connsiteY3" fmla="*/ 1707105 h 1707105"/>
                  <a:gd name="connsiteX0" fmla="*/ 0 w 1820305"/>
                  <a:gd name="connsiteY0" fmla="*/ 1707105 h 1707105"/>
                  <a:gd name="connsiteX1" fmla="*/ 0 w 1820305"/>
                  <a:gd name="connsiteY1" fmla="*/ 0 h 1707105"/>
                  <a:gd name="connsiteX2" fmla="*/ 1268440 w 1820305"/>
                  <a:gd name="connsiteY2" fmla="*/ 1183571 h 1707105"/>
                  <a:gd name="connsiteX3" fmla="*/ 1820305 w 1820305"/>
                  <a:gd name="connsiteY3" fmla="*/ 1707105 h 1707105"/>
                  <a:gd name="connsiteX4" fmla="*/ 0 w 1820305"/>
                  <a:gd name="connsiteY4" fmla="*/ 1707105 h 1707105"/>
                  <a:gd name="connsiteX0" fmla="*/ 0 w 1272617"/>
                  <a:gd name="connsiteY0" fmla="*/ 1707105 h 1716630"/>
                  <a:gd name="connsiteX1" fmla="*/ 0 w 1272617"/>
                  <a:gd name="connsiteY1" fmla="*/ 0 h 1716630"/>
                  <a:gd name="connsiteX2" fmla="*/ 1268440 w 1272617"/>
                  <a:gd name="connsiteY2" fmla="*/ 1183571 h 1716630"/>
                  <a:gd name="connsiteX3" fmla="*/ 1272617 w 1272617"/>
                  <a:gd name="connsiteY3" fmla="*/ 1716630 h 1716630"/>
                  <a:gd name="connsiteX4" fmla="*/ 0 w 1272617"/>
                  <a:gd name="connsiteY4" fmla="*/ 1707105 h 1716630"/>
                  <a:gd name="connsiteX0" fmla="*/ 2 w 1272617"/>
                  <a:gd name="connsiteY0" fmla="*/ 1719911 h 1719912"/>
                  <a:gd name="connsiteX1" fmla="*/ 0 w 1272617"/>
                  <a:gd name="connsiteY1" fmla="*/ 0 h 1719912"/>
                  <a:gd name="connsiteX2" fmla="*/ 1268440 w 1272617"/>
                  <a:gd name="connsiteY2" fmla="*/ 1183571 h 1719912"/>
                  <a:gd name="connsiteX3" fmla="*/ 1272617 w 1272617"/>
                  <a:gd name="connsiteY3" fmla="*/ 1716630 h 1719912"/>
                  <a:gd name="connsiteX4" fmla="*/ 2 w 1272617"/>
                  <a:gd name="connsiteY4" fmla="*/ 1719911 h 171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617" h="1719912">
                    <a:moveTo>
                      <a:pt x="2" y="1719911"/>
                    </a:moveTo>
                    <a:cubicBezTo>
                      <a:pt x="1" y="1146607"/>
                      <a:pt x="1" y="573304"/>
                      <a:pt x="0" y="0"/>
                    </a:cubicBezTo>
                    <a:lnTo>
                      <a:pt x="1268440" y="1183571"/>
                    </a:lnTo>
                    <a:cubicBezTo>
                      <a:pt x="1269832" y="1361257"/>
                      <a:pt x="1271225" y="1538944"/>
                      <a:pt x="1272617" y="1716630"/>
                    </a:cubicBezTo>
                    <a:lnTo>
                      <a:pt x="2" y="1719911"/>
                    </a:lnTo>
                    <a:close/>
                  </a:path>
                </a:pathLst>
              </a:custGeom>
              <a:solidFill>
                <a:srgbClr val="BFEBFB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cxnSp>
            <p:nvCxnSpPr>
              <p:cNvPr id="387" name="直線コネクタ 386">
                <a:extLst>
                  <a:ext uri="{FF2B5EF4-FFF2-40B4-BE49-F238E27FC236}">
                    <a16:creationId xmlns:a16="http://schemas.microsoft.com/office/drawing/2014/main" id="{28133526-4361-4C8F-A8E9-0750FB67ED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1035" y="3477055"/>
                <a:ext cx="248821" cy="1892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直線コネクタ 387">
                <a:extLst>
                  <a:ext uri="{FF2B5EF4-FFF2-40B4-BE49-F238E27FC236}">
                    <a16:creationId xmlns:a16="http://schemas.microsoft.com/office/drawing/2014/main" id="{97562A9C-C7DA-49C1-BE5E-7FA3026E94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6378" y="3297209"/>
                <a:ext cx="414146" cy="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直線コネクタ 388">
                <a:extLst>
                  <a:ext uri="{FF2B5EF4-FFF2-40B4-BE49-F238E27FC236}">
                    <a16:creationId xmlns:a16="http://schemas.microsoft.com/office/drawing/2014/main" id="{D53272C4-8559-418E-BCB0-7E233661EE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79392" y="3112165"/>
                <a:ext cx="597222" cy="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線コネクタ 389">
                <a:extLst>
                  <a:ext uri="{FF2B5EF4-FFF2-40B4-BE49-F238E27FC236}">
                    <a16:creationId xmlns:a16="http://schemas.microsoft.com/office/drawing/2014/main" id="{398BA18E-4438-4A43-B551-993B27A7CB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1952" y="2920722"/>
                <a:ext cx="1816341" cy="2686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線コネクタ 390">
                <a:extLst>
                  <a:ext uri="{FF2B5EF4-FFF2-40B4-BE49-F238E27FC236}">
                    <a16:creationId xmlns:a16="http://schemas.microsoft.com/office/drawing/2014/main" id="{64DAC039-4876-4C2E-A762-85BA87ADA704}"/>
                  </a:ext>
                </a:extLst>
              </p:cNvPr>
              <p:cNvCxnSpPr>
                <a:cxnSpLocks/>
                <a:stCxn id="385" idx="0"/>
                <a:endCxn id="386" idx="3"/>
              </p:cNvCxnSpPr>
              <p:nvPr/>
            </p:nvCxnSpPr>
            <p:spPr>
              <a:xfrm flipV="1">
                <a:off x="2702489" y="2341965"/>
                <a:ext cx="1793397" cy="1054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線コネクタ 391">
                <a:extLst>
                  <a:ext uri="{FF2B5EF4-FFF2-40B4-BE49-F238E27FC236}">
                    <a16:creationId xmlns:a16="http://schemas.microsoft.com/office/drawing/2014/main" id="{B31F8169-B808-497F-8BE5-50AC3312BF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7344" y="2554085"/>
                <a:ext cx="1815539" cy="939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3" name="テキスト ボックス 392">
                <a:extLst>
                  <a:ext uri="{FF2B5EF4-FFF2-40B4-BE49-F238E27FC236}">
                    <a16:creationId xmlns:a16="http://schemas.microsoft.com/office/drawing/2014/main" id="{675D900C-EA67-4217-BF81-E243EAB986D6}"/>
                  </a:ext>
                </a:extLst>
              </p:cNvPr>
              <p:cNvSpPr txBox="1"/>
              <p:nvPr/>
            </p:nvSpPr>
            <p:spPr>
              <a:xfrm rot="5400000">
                <a:off x="2346857" y="4036041"/>
                <a:ext cx="492016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100" dirty="0"/>
                  <a:t>2m</a:t>
                </a:r>
                <a:endParaRPr lang="ja-JP" altLang="en-US" sz="1100" dirty="0"/>
              </a:p>
            </p:txBody>
          </p:sp>
          <p:cxnSp>
            <p:nvCxnSpPr>
              <p:cNvPr id="394" name="直線矢印コネクタ 393">
                <a:extLst>
                  <a:ext uri="{FF2B5EF4-FFF2-40B4-BE49-F238E27FC236}">
                    <a16:creationId xmlns:a16="http://schemas.microsoft.com/office/drawing/2014/main" id="{30699EE5-9E3B-49C3-8EEC-DDABFA4C6C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6589" y="2920722"/>
                <a:ext cx="0" cy="7063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5" name="テキスト ボックス 394">
                <a:extLst>
                  <a:ext uri="{FF2B5EF4-FFF2-40B4-BE49-F238E27FC236}">
                    <a16:creationId xmlns:a16="http://schemas.microsoft.com/office/drawing/2014/main" id="{CF90AF1A-6F2C-4374-9E79-BBB9237D10BF}"/>
                  </a:ext>
                </a:extLst>
              </p:cNvPr>
              <p:cNvSpPr txBox="1"/>
              <p:nvPr/>
            </p:nvSpPr>
            <p:spPr>
              <a:xfrm rot="5400000">
                <a:off x="2744992" y="2992866"/>
                <a:ext cx="485602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100" dirty="0"/>
                  <a:t>0.8</a:t>
                </a:r>
                <a:endParaRPr lang="ja-JP" altLang="en-US" sz="1100" dirty="0"/>
              </a:p>
            </p:txBody>
          </p:sp>
          <p:cxnSp>
            <p:nvCxnSpPr>
              <p:cNvPr id="396" name="直線コネクタ 395">
                <a:extLst>
                  <a:ext uri="{FF2B5EF4-FFF2-40B4-BE49-F238E27FC236}">
                    <a16:creationId xmlns:a16="http://schemas.microsoft.com/office/drawing/2014/main" id="{02E489D1-FC99-4161-A48A-EDB36AE436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6167" y="2920722"/>
                <a:ext cx="0" cy="77066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線コネクタ 396">
                <a:extLst>
                  <a:ext uri="{FF2B5EF4-FFF2-40B4-BE49-F238E27FC236}">
                    <a16:creationId xmlns:a16="http://schemas.microsoft.com/office/drawing/2014/main" id="{AE134069-0CEB-4167-A06F-2E6EBDB17C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50688" y="2920723"/>
                <a:ext cx="4955" cy="770265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直線コネクタ 397">
                <a:extLst>
                  <a:ext uri="{FF2B5EF4-FFF2-40B4-BE49-F238E27FC236}">
                    <a16:creationId xmlns:a16="http://schemas.microsoft.com/office/drawing/2014/main" id="{CE90AB4D-DC50-4CA0-9385-C91C7425F0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27177" y="2938446"/>
                <a:ext cx="520" cy="736313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直線コネクタ 398">
                <a:extLst>
                  <a:ext uri="{FF2B5EF4-FFF2-40B4-BE49-F238E27FC236}">
                    <a16:creationId xmlns:a16="http://schemas.microsoft.com/office/drawing/2014/main" id="{51F2569F-5E2F-4DB3-B7D2-60A61E468C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01723" y="2926156"/>
                <a:ext cx="2379" cy="727947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線コネクタ 399">
                <a:extLst>
                  <a:ext uri="{FF2B5EF4-FFF2-40B4-BE49-F238E27FC236}">
                    <a16:creationId xmlns:a16="http://schemas.microsoft.com/office/drawing/2014/main" id="{E3787F59-D30A-4C9B-8FD3-5FA4F456FD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5615" y="2926155"/>
                <a:ext cx="678" cy="71153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線コネクタ 400">
                <a:extLst>
                  <a:ext uri="{FF2B5EF4-FFF2-40B4-BE49-F238E27FC236}">
                    <a16:creationId xmlns:a16="http://schemas.microsoft.com/office/drawing/2014/main" id="{CCF7AA32-250E-465A-AF09-AD234E405B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88369" y="2928179"/>
                <a:ext cx="0" cy="70652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線コネクタ 401">
                <a:extLst>
                  <a:ext uri="{FF2B5EF4-FFF2-40B4-BE49-F238E27FC236}">
                    <a16:creationId xmlns:a16="http://schemas.microsoft.com/office/drawing/2014/main" id="{0D573885-91BE-4040-893D-6F128BE0EA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00652" y="2734517"/>
                <a:ext cx="1797640" cy="7993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3" name="正方形/長方形 402">
                <a:extLst>
                  <a:ext uri="{FF2B5EF4-FFF2-40B4-BE49-F238E27FC236}">
                    <a16:creationId xmlns:a16="http://schemas.microsoft.com/office/drawing/2014/main" id="{6296A778-A500-4562-A6A6-FB4D1C8C3F61}"/>
                  </a:ext>
                </a:extLst>
              </p:cNvPr>
              <p:cNvSpPr/>
              <p:nvPr/>
            </p:nvSpPr>
            <p:spPr>
              <a:xfrm>
                <a:off x="3760594" y="3628286"/>
                <a:ext cx="151846" cy="45719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正方形/長方形 403">
                <a:extLst>
                  <a:ext uri="{FF2B5EF4-FFF2-40B4-BE49-F238E27FC236}">
                    <a16:creationId xmlns:a16="http://schemas.microsoft.com/office/drawing/2014/main" id="{E461BAD3-FC72-444E-A18F-65306F4838BA}"/>
                  </a:ext>
                </a:extLst>
              </p:cNvPr>
              <p:cNvSpPr/>
              <p:nvPr/>
            </p:nvSpPr>
            <p:spPr>
              <a:xfrm>
                <a:off x="3598841" y="3628286"/>
                <a:ext cx="151846" cy="45719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正方形/長方形 404">
                <a:extLst>
                  <a:ext uri="{FF2B5EF4-FFF2-40B4-BE49-F238E27FC236}">
                    <a16:creationId xmlns:a16="http://schemas.microsoft.com/office/drawing/2014/main" id="{AE2751AD-48CD-406C-9D79-4169D3E1CFBB}"/>
                  </a:ext>
                </a:extLst>
              </p:cNvPr>
              <p:cNvSpPr/>
              <p:nvPr/>
            </p:nvSpPr>
            <p:spPr>
              <a:xfrm>
                <a:off x="3435273" y="3628285"/>
                <a:ext cx="151846" cy="52794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正方形/長方形 405">
                <a:extLst>
                  <a:ext uri="{FF2B5EF4-FFF2-40B4-BE49-F238E27FC236}">
                    <a16:creationId xmlns:a16="http://schemas.microsoft.com/office/drawing/2014/main" id="{038DBDA5-2CE5-4F5C-93B5-BF1D79F312B7}"/>
                  </a:ext>
                </a:extLst>
              </p:cNvPr>
              <p:cNvSpPr/>
              <p:nvPr/>
            </p:nvSpPr>
            <p:spPr>
              <a:xfrm>
                <a:off x="3278097" y="3625032"/>
                <a:ext cx="153354" cy="66350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AE8ECB6B-F7F3-45EF-8A27-41D51EE2F3B3}"/>
                  </a:ext>
                </a:extLst>
              </p:cNvPr>
              <p:cNvSpPr/>
              <p:nvPr/>
            </p:nvSpPr>
            <p:spPr>
              <a:xfrm>
                <a:off x="3115621" y="3630529"/>
                <a:ext cx="147582" cy="72900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B1618086-5F39-4334-A368-4F1DEF45E1BD}"/>
                  </a:ext>
                </a:extLst>
              </p:cNvPr>
              <p:cNvSpPr/>
              <p:nvPr/>
            </p:nvSpPr>
            <p:spPr>
              <a:xfrm>
                <a:off x="2951397" y="3619210"/>
                <a:ext cx="149136" cy="92289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09" name="直線コネクタ 408">
                <a:extLst>
                  <a:ext uri="{FF2B5EF4-FFF2-40B4-BE49-F238E27FC236}">
                    <a16:creationId xmlns:a16="http://schemas.microsoft.com/office/drawing/2014/main" id="{BE7C3C87-F666-402B-8502-3160931E33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49462" y="3469706"/>
                <a:ext cx="0" cy="238527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0" name="正方形/長方形 409">
                <a:extLst>
                  <a:ext uri="{FF2B5EF4-FFF2-40B4-BE49-F238E27FC236}">
                    <a16:creationId xmlns:a16="http://schemas.microsoft.com/office/drawing/2014/main" id="{AE6D1372-53E7-4539-80D9-FEECD2182919}"/>
                  </a:ext>
                </a:extLst>
              </p:cNvPr>
              <p:cNvSpPr/>
              <p:nvPr/>
            </p:nvSpPr>
            <p:spPr>
              <a:xfrm flipV="1">
                <a:off x="3944735" y="3611277"/>
                <a:ext cx="151846" cy="45719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正方形/長方形 410">
                <a:extLst>
                  <a:ext uri="{FF2B5EF4-FFF2-40B4-BE49-F238E27FC236}">
                    <a16:creationId xmlns:a16="http://schemas.microsoft.com/office/drawing/2014/main" id="{331D5533-8CBB-4FCC-B526-20B4BCE830CB}"/>
                  </a:ext>
                </a:extLst>
              </p:cNvPr>
              <p:cNvSpPr/>
              <p:nvPr/>
            </p:nvSpPr>
            <p:spPr>
              <a:xfrm flipV="1">
                <a:off x="4106412" y="3598559"/>
                <a:ext cx="151846" cy="45719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12" name="直線コネクタ 411">
                <a:extLst>
                  <a:ext uri="{FF2B5EF4-FFF2-40B4-BE49-F238E27FC236}">
                    <a16:creationId xmlns:a16="http://schemas.microsoft.com/office/drawing/2014/main" id="{95152AF9-AFBA-4CE4-84AC-7BFFF7F9CE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11011" y="3292354"/>
                <a:ext cx="863" cy="419377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直線コネクタ 412">
                <a:extLst>
                  <a:ext uri="{FF2B5EF4-FFF2-40B4-BE49-F238E27FC236}">
                    <a16:creationId xmlns:a16="http://schemas.microsoft.com/office/drawing/2014/main" id="{60103B57-349D-44E6-864E-86B2C9CC6B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62615" y="3112165"/>
                <a:ext cx="6012" cy="58860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直線コネクタ 413">
                <a:extLst>
                  <a:ext uri="{FF2B5EF4-FFF2-40B4-BE49-F238E27FC236}">
                    <a16:creationId xmlns:a16="http://schemas.microsoft.com/office/drawing/2014/main" id="{97F7CFE1-A1FB-4DCA-8D27-5E0F31E09847}"/>
                  </a:ext>
                </a:extLst>
              </p:cNvPr>
              <p:cNvCxnSpPr>
                <a:cxnSpLocks/>
                <a:endCxn id="406" idx="3"/>
              </p:cNvCxnSpPr>
              <p:nvPr/>
            </p:nvCxnSpPr>
            <p:spPr>
              <a:xfrm flipH="1">
                <a:off x="3431451" y="2934041"/>
                <a:ext cx="1362" cy="724167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直線コネクタ 414">
                <a:extLst>
                  <a:ext uri="{FF2B5EF4-FFF2-40B4-BE49-F238E27FC236}">
                    <a16:creationId xmlns:a16="http://schemas.microsoft.com/office/drawing/2014/main" id="{4C51C1BD-24EB-4C36-964F-ECAADB1C2D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3746" y="3511413"/>
                <a:ext cx="181464" cy="3777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直線コネクタ 415">
                <a:extLst>
                  <a:ext uri="{FF2B5EF4-FFF2-40B4-BE49-F238E27FC236}">
                    <a16:creationId xmlns:a16="http://schemas.microsoft.com/office/drawing/2014/main" id="{470D4792-B2A2-4A62-A3A0-4AD01D7AE9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4335" y="3552482"/>
                <a:ext cx="154800" cy="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id="{66490DD4-780E-485A-B156-9ECCF84A92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94911" y="3585014"/>
                <a:ext cx="124278" cy="1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425D18F9-598D-4A3D-BB55-E73A7D47E3A0}"/>
                </a:ext>
              </a:extLst>
            </p:cNvPr>
            <p:cNvGrpSpPr/>
            <p:nvPr/>
          </p:nvGrpSpPr>
          <p:grpSpPr>
            <a:xfrm flipV="1">
              <a:off x="1790401" y="2809424"/>
              <a:ext cx="1576202" cy="1086970"/>
              <a:chOff x="2407631" y="2328817"/>
              <a:chExt cx="2101602" cy="1361587"/>
            </a:xfrm>
          </p:grpSpPr>
          <p:sp>
            <p:nvSpPr>
              <p:cNvPr id="354" name="テキスト ボックス 353">
                <a:extLst>
                  <a:ext uri="{FF2B5EF4-FFF2-40B4-BE49-F238E27FC236}">
                    <a16:creationId xmlns:a16="http://schemas.microsoft.com/office/drawing/2014/main" id="{21C23EF9-D27E-4C96-8DCA-D98E5F83CD5A}"/>
                  </a:ext>
                </a:extLst>
              </p:cNvPr>
              <p:cNvSpPr txBox="1"/>
              <p:nvPr/>
            </p:nvSpPr>
            <p:spPr>
              <a:xfrm>
                <a:off x="3048377" y="3194829"/>
                <a:ext cx="371353" cy="424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800" dirty="0"/>
                  <a:t>0.6</a:t>
                </a:r>
                <a:endParaRPr lang="ja-JP" altLang="en-US" sz="800" dirty="0"/>
              </a:p>
            </p:txBody>
          </p:sp>
          <p:sp>
            <p:nvSpPr>
              <p:cNvPr id="355" name="直角三角形 144">
                <a:extLst>
                  <a:ext uri="{FF2B5EF4-FFF2-40B4-BE49-F238E27FC236}">
                    <a16:creationId xmlns:a16="http://schemas.microsoft.com/office/drawing/2014/main" id="{932F3391-0FDF-4384-AD8A-E54C5574CEAE}"/>
                  </a:ext>
                </a:extLst>
              </p:cNvPr>
              <p:cNvSpPr/>
              <p:nvPr/>
            </p:nvSpPr>
            <p:spPr>
              <a:xfrm flipV="1">
                <a:off x="2693583" y="2332980"/>
                <a:ext cx="1388837" cy="1137101"/>
              </a:xfrm>
              <a:custGeom>
                <a:avLst/>
                <a:gdLst>
                  <a:gd name="connsiteX0" fmla="*/ 0 w 1272968"/>
                  <a:gd name="connsiteY0" fmla="*/ 1348282 h 1348282"/>
                  <a:gd name="connsiteX1" fmla="*/ 0 w 1272968"/>
                  <a:gd name="connsiteY1" fmla="*/ 0 h 1348282"/>
                  <a:gd name="connsiteX2" fmla="*/ 1272968 w 1272968"/>
                  <a:gd name="connsiteY2" fmla="*/ 1348282 h 1348282"/>
                  <a:gd name="connsiteX3" fmla="*/ 0 w 1272968"/>
                  <a:gd name="connsiteY3" fmla="*/ 1348282 h 1348282"/>
                  <a:gd name="connsiteX0" fmla="*/ 2235 w 1275203"/>
                  <a:gd name="connsiteY0" fmla="*/ 1348282 h 1348282"/>
                  <a:gd name="connsiteX1" fmla="*/ 0 w 1275203"/>
                  <a:gd name="connsiteY1" fmla="*/ 504377 h 1348282"/>
                  <a:gd name="connsiteX2" fmla="*/ 2235 w 1275203"/>
                  <a:gd name="connsiteY2" fmla="*/ 0 h 1348282"/>
                  <a:gd name="connsiteX3" fmla="*/ 1275203 w 1275203"/>
                  <a:gd name="connsiteY3" fmla="*/ 1348282 h 1348282"/>
                  <a:gd name="connsiteX4" fmla="*/ 2235 w 1275203"/>
                  <a:gd name="connsiteY4" fmla="*/ 1348282 h 1348282"/>
                  <a:gd name="connsiteX0" fmla="*/ 2235 w 1275203"/>
                  <a:gd name="connsiteY0" fmla="*/ 1348282 h 1348282"/>
                  <a:gd name="connsiteX1" fmla="*/ 0 w 1275203"/>
                  <a:gd name="connsiteY1" fmla="*/ 504377 h 1348282"/>
                  <a:gd name="connsiteX2" fmla="*/ 2235 w 1275203"/>
                  <a:gd name="connsiteY2" fmla="*/ 0 h 1348282"/>
                  <a:gd name="connsiteX3" fmla="*/ 519113 w 1275203"/>
                  <a:gd name="connsiteY3" fmla="*/ 542477 h 1348282"/>
                  <a:gd name="connsiteX4" fmla="*/ 1275203 w 1275203"/>
                  <a:gd name="connsiteY4" fmla="*/ 1348282 h 1348282"/>
                  <a:gd name="connsiteX5" fmla="*/ 2235 w 1275203"/>
                  <a:gd name="connsiteY5" fmla="*/ 1348282 h 1348282"/>
                  <a:gd name="connsiteX0" fmla="*/ 2235 w 1275203"/>
                  <a:gd name="connsiteY0" fmla="*/ 843905 h 843905"/>
                  <a:gd name="connsiteX1" fmla="*/ 0 w 1275203"/>
                  <a:gd name="connsiteY1" fmla="*/ 0 h 843905"/>
                  <a:gd name="connsiteX2" fmla="*/ 519113 w 1275203"/>
                  <a:gd name="connsiteY2" fmla="*/ 38100 h 843905"/>
                  <a:gd name="connsiteX3" fmla="*/ 1275203 w 1275203"/>
                  <a:gd name="connsiteY3" fmla="*/ 843905 h 843905"/>
                  <a:gd name="connsiteX4" fmla="*/ 2235 w 1275203"/>
                  <a:gd name="connsiteY4" fmla="*/ 843905 h 843905"/>
                  <a:gd name="connsiteX0" fmla="*/ 2235 w 1275203"/>
                  <a:gd name="connsiteY0" fmla="*/ 810567 h 810567"/>
                  <a:gd name="connsiteX1" fmla="*/ 0 w 1275203"/>
                  <a:gd name="connsiteY1" fmla="*/ 0 h 810567"/>
                  <a:gd name="connsiteX2" fmla="*/ 519113 w 1275203"/>
                  <a:gd name="connsiteY2" fmla="*/ 4762 h 810567"/>
                  <a:gd name="connsiteX3" fmla="*/ 1275203 w 1275203"/>
                  <a:gd name="connsiteY3" fmla="*/ 810567 h 810567"/>
                  <a:gd name="connsiteX4" fmla="*/ 2235 w 1275203"/>
                  <a:gd name="connsiteY4" fmla="*/ 810567 h 810567"/>
                  <a:gd name="connsiteX0" fmla="*/ 2235 w 1275203"/>
                  <a:gd name="connsiteY0" fmla="*/ 1283007 h 1283007"/>
                  <a:gd name="connsiteX1" fmla="*/ 0 w 1275203"/>
                  <a:gd name="connsiteY1" fmla="*/ 0 h 1283007"/>
                  <a:gd name="connsiteX2" fmla="*/ 519113 w 1275203"/>
                  <a:gd name="connsiteY2" fmla="*/ 477202 h 1283007"/>
                  <a:gd name="connsiteX3" fmla="*/ 1275203 w 1275203"/>
                  <a:gd name="connsiteY3" fmla="*/ 1283007 h 1283007"/>
                  <a:gd name="connsiteX4" fmla="*/ 2235 w 1275203"/>
                  <a:gd name="connsiteY4" fmla="*/ 1283007 h 1283007"/>
                  <a:gd name="connsiteX0" fmla="*/ 2235 w 1275203"/>
                  <a:gd name="connsiteY0" fmla="*/ 1283007 h 1283007"/>
                  <a:gd name="connsiteX1" fmla="*/ 0 w 1275203"/>
                  <a:gd name="connsiteY1" fmla="*/ 0 h 1283007"/>
                  <a:gd name="connsiteX2" fmla="*/ 92393 w 1275203"/>
                  <a:gd name="connsiteY2" fmla="*/ 20002 h 1283007"/>
                  <a:gd name="connsiteX3" fmla="*/ 1275203 w 1275203"/>
                  <a:gd name="connsiteY3" fmla="*/ 1283007 h 1283007"/>
                  <a:gd name="connsiteX4" fmla="*/ 2235 w 1275203"/>
                  <a:gd name="connsiteY4" fmla="*/ 1283007 h 1283007"/>
                  <a:gd name="connsiteX0" fmla="*/ 2235 w 1275203"/>
                  <a:gd name="connsiteY0" fmla="*/ 1285230 h 1285230"/>
                  <a:gd name="connsiteX1" fmla="*/ 0 w 1275203"/>
                  <a:gd name="connsiteY1" fmla="*/ 2223 h 1285230"/>
                  <a:gd name="connsiteX2" fmla="*/ 82868 w 1275203"/>
                  <a:gd name="connsiteY2" fmla="*/ 0 h 1285230"/>
                  <a:gd name="connsiteX3" fmla="*/ 1275203 w 1275203"/>
                  <a:gd name="connsiteY3" fmla="*/ 1285230 h 1285230"/>
                  <a:gd name="connsiteX4" fmla="*/ 2235 w 1275203"/>
                  <a:gd name="connsiteY4" fmla="*/ 1285230 h 1285230"/>
                  <a:gd name="connsiteX0" fmla="*/ 0 w 1272968"/>
                  <a:gd name="connsiteY0" fmla="*/ 1285230 h 1285230"/>
                  <a:gd name="connsiteX1" fmla="*/ 494 w 1272968"/>
                  <a:gd name="connsiteY1" fmla="*/ 53598 h 1285230"/>
                  <a:gd name="connsiteX2" fmla="*/ 80633 w 1272968"/>
                  <a:gd name="connsiteY2" fmla="*/ 0 h 1285230"/>
                  <a:gd name="connsiteX3" fmla="*/ 1272968 w 1272968"/>
                  <a:gd name="connsiteY3" fmla="*/ 1285230 h 1285230"/>
                  <a:gd name="connsiteX4" fmla="*/ 0 w 1272968"/>
                  <a:gd name="connsiteY4" fmla="*/ 1285230 h 1285230"/>
                  <a:gd name="connsiteX0" fmla="*/ 0 w 1272968"/>
                  <a:gd name="connsiteY0" fmla="*/ 1236709 h 1236709"/>
                  <a:gd name="connsiteX1" fmla="*/ 494 w 1272968"/>
                  <a:gd name="connsiteY1" fmla="*/ 5077 h 1236709"/>
                  <a:gd name="connsiteX2" fmla="*/ 157020 w 1272968"/>
                  <a:gd name="connsiteY2" fmla="*/ 0 h 1236709"/>
                  <a:gd name="connsiteX3" fmla="*/ 1272968 w 1272968"/>
                  <a:gd name="connsiteY3" fmla="*/ 1236709 h 1236709"/>
                  <a:gd name="connsiteX4" fmla="*/ 0 w 1272968"/>
                  <a:gd name="connsiteY4" fmla="*/ 1236709 h 1236709"/>
                  <a:gd name="connsiteX0" fmla="*/ 0 w 1272968"/>
                  <a:gd name="connsiteY0" fmla="*/ 1236709 h 1236709"/>
                  <a:gd name="connsiteX1" fmla="*/ 494 w 1272968"/>
                  <a:gd name="connsiteY1" fmla="*/ 5077 h 1236709"/>
                  <a:gd name="connsiteX2" fmla="*/ 84777 w 1272968"/>
                  <a:gd name="connsiteY2" fmla="*/ 0 h 1236709"/>
                  <a:gd name="connsiteX3" fmla="*/ 1272968 w 1272968"/>
                  <a:gd name="connsiteY3" fmla="*/ 1236709 h 1236709"/>
                  <a:gd name="connsiteX4" fmla="*/ 0 w 1272968"/>
                  <a:gd name="connsiteY4" fmla="*/ 1236709 h 1236709"/>
                  <a:gd name="connsiteX0" fmla="*/ 0 w 1272968"/>
                  <a:gd name="connsiteY0" fmla="*/ 1236709 h 1236709"/>
                  <a:gd name="connsiteX1" fmla="*/ 494 w 1272968"/>
                  <a:gd name="connsiteY1" fmla="*/ 5077 h 1236709"/>
                  <a:gd name="connsiteX2" fmla="*/ 249093 w 1272968"/>
                  <a:gd name="connsiteY2" fmla="*/ 0 h 1236709"/>
                  <a:gd name="connsiteX3" fmla="*/ 1272968 w 1272968"/>
                  <a:gd name="connsiteY3" fmla="*/ 1236709 h 1236709"/>
                  <a:gd name="connsiteX4" fmla="*/ 0 w 1272968"/>
                  <a:gd name="connsiteY4" fmla="*/ 1236709 h 1236709"/>
                  <a:gd name="connsiteX0" fmla="*/ 0 w 1272968"/>
                  <a:gd name="connsiteY0" fmla="*/ 1236709 h 1236709"/>
                  <a:gd name="connsiteX1" fmla="*/ 15045 w 1272968"/>
                  <a:gd name="connsiteY1" fmla="*/ 5077 h 1236709"/>
                  <a:gd name="connsiteX2" fmla="*/ 249093 w 1272968"/>
                  <a:gd name="connsiteY2" fmla="*/ 0 h 1236709"/>
                  <a:gd name="connsiteX3" fmla="*/ 1272968 w 1272968"/>
                  <a:gd name="connsiteY3" fmla="*/ 1236709 h 1236709"/>
                  <a:gd name="connsiteX4" fmla="*/ 0 w 1272968"/>
                  <a:gd name="connsiteY4" fmla="*/ 1236709 h 1236709"/>
                  <a:gd name="connsiteX0" fmla="*/ 0 w 1272968"/>
                  <a:gd name="connsiteY0" fmla="*/ 1236709 h 1236709"/>
                  <a:gd name="connsiteX1" fmla="*/ 15045 w 1272968"/>
                  <a:gd name="connsiteY1" fmla="*/ 5077 h 1236709"/>
                  <a:gd name="connsiteX2" fmla="*/ 228722 w 1272968"/>
                  <a:gd name="connsiteY2" fmla="*/ 0 h 1236709"/>
                  <a:gd name="connsiteX3" fmla="*/ 1272968 w 1272968"/>
                  <a:gd name="connsiteY3" fmla="*/ 1236709 h 1236709"/>
                  <a:gd name="connsiteX4" fmla="*/ 0 w 1272968"/>
                  <a:gd name="connsiteY4" fmla="*/ 1236709 h 1236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2968" h="1236709">
                    <a:moveTo>
                      <a:pt x="0" y="1236709"/>
                    </a:moveTo>
                    <a:cubicBezTo>
                      <a:pt x="165" y="826165"/>
                      <a:pt x="14880" y="415621"/>
                      <a:pt x="15045" y="5077"/>
                    </a:cubicBezTo>
                    <a:lnTo>
                      <a:pt x="228722" y="0"/>
                    </a:lnTo>
                    <a:lnTo>
                      <a:pt x="1272968" y="1236709"/>
                    </a:lnTo>
                    <a:lnTo>
                      <a:pt x="0" y="1236709"/>
                    </a:lnTo>
                    <a:close/>
                  </a:path>
                </a:pathLst>
              </a:custGeom>
              <a:solidFill>
                <a:srgbClr val="7FD7F7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6" name="直角三角形 7">
                <a:extLst>
                  <a:ext uri="{FF2B5EF4-FFF2-40B4-BE49-F238E27FC236}">
                    <a16:creationId xmlns:a16="http://schemas.microsoft.com/office/drawing/2014/main" id="{4D405E38-A767-4E0F-BDD4-C4507F178326}"/>
                  </a:ext>
                </a:extLst>
              </p:cNvPr>
              <p:cNvSpPr/>
              <p:nvPr/>
            </p:nvSpPr>
            <p:spPr>
              <a:xfrm rot="16200000">
                <a:off x="2999486" y="2122450"/>
                <a:ext cx="1303380" cy="1716114"/>
              </a:xfrm>
              <a:custGeom>
                <a:avLst/>
                <a:gdLst>
                  <a:gd name="connsiteX0" fmla="*/ 0 w 1820305"/>
                  <a:gd name="connsiteY0" fmla="*/ 1707105 h 1707105"/>
                  <a:gd name="connsiteX1" fmla="*/ 0 w 1820305"/>
                  <a:gd name="connsiteY1" fmla="*/ 0 h 1707105"/>
                  <a:gd name="connsiteX2" fmla="*/ 1820305 w 1820305"/>
                  <a:gd name="connsiteY2" fmla="*/ 1707105 h 1707105"/>
                  <a:gd name="connsiteX3" fmla="*/ 0 w 1820305"/>
                  <a:gd name="connsiteY3" fmla="*/ 1707105 h 1707105"/>
                  <a:gd name="connsiteX0" fmla="*/ 0 w 1820305"/>
                  <a:gd name="connsiteY0" fmla="*/ 1707105 h 1707105"/>
                  <a:gd name="connsiteX1" fmla="*/ 0 w 1820305"/>
                  <a:gd name="connsiteY1" fmla="*/ 0 h 1707105"/>
                  <a:gd name="connsiteX2" fmla="*/ 1268440 w 1820305"/>
                  <a:gd name="connsiteY2" fmla="*/ 1183571 h 1707105"/>
                  <a:gd name="connsiteX3" fmla="*/ 1820305 w 1820305"/>
                  <a:gd name="connsiteY3" fmla="*/ 1707105 h 1707105"/>
                  <a:gd name="connsiteX4" fmla="*/ 0 w 1820305"/>
                  <a:gd name="connsiteY4" fmla="*/ 1707105 h 1707105"/>
                  <a:gd name="connsiteX0" fmla="*/ 0 w 1272617"/>
                  <a:gd name="connsiteY0" fmla="*/ 1707105 h 1716630"/>
                  <a:gd name="connsiteX1" fmla="*/ 0 w 1272617"/>
                  <a:gd name="connsiteY1" fmla="*/ 0 h 1716630"/>
                  <a:gd name="connsiteX2" fmla="*/ 1268440 w 1272617"/>
                  <a:gd name="connsiteY2" fmla="*/ 1183571 h 1716630"/>
                  <a:gd name="connsiteX3" fmla="*/ 1272617 w 1272617"/>
                  <a:gd name="connsiteY3" fmla="*/ 1716630 h 1716630"/>
                  <a:gd name="connsiteX4" fmla="*/ 0 w 1272617"/>
                  <a:gd name="connsiteY4" fmla="*/ 1707105 h 1716630"/>
                  <a:gd name="connsiteX0" fmla="*/ 2 w 1272617"/>
                  <a:gd name="connsiteY0" fmla="*/ 1719911 h 1719912"/>
                  <a:gd name="connsiteX1" fmla="*/ 0 w 1272617"/>
                  <a:gd name="connsiteY1" fmla="*/ 0 h 1719912"/>
                  <a:gd name="connsiteX2" fmla="*/ 1268440 w 1272617"/>
                  <a:gd name="connsiteY2" fmla="*/ 1183571 h 1719912"/>
                  <a:gd name="connsiteX3" fmla="*/ 1272617 w 1272617"/>
                  <a:gd name="connsiteY3" fmla="*/ 1716630 h 1719912"/>
                  <a:gd name="connsiteX4" fmla="*/ 2 w 1272617"/>
                  <a:gd name="connsiteY4" fmla="*/ 1719911 h 1719912"/>
                  <a:gd name="connsiteX0" fmla="*/ 2 w 1277440"/>
                  <a:gd name="connsiteY0" fmla="*/ 1719911 h 1719911"/>
                  <a:gd name="connsiteX1" fmla="*/ 0 w 1277440"/>
                  <a:gd name="connsiteY1" fmla="*/ 0 h 1719911"/>
                  <a:gd name="connsiteX2" fmla="*/ 1277266 w 1277440"/>
                  <a:gd name="connsiteY2" fmla="*/ 1295601 h 1719911"/>
                  <a:gd name="connsiteX3" fmla="*/ 1272617 w 1277440"/>
                  <a:gd name="connsiteY3" fmla="*/ 1716630 h 1719911"/>
                  <a:gd name="connsiteX4" fmla="*/ 2 w 1277440"/>
                  <a:gd name="connsiteY4" fmla="*/ 1719911 h 17199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77440" h="1719911">
                    <a:moveTo>
                      <a:pt x="2" y="1719911"/>
                    </a:moveTo>
                    <a:cubicBezTo>
                      <a:pt x="1" y="1146607"/>
                      <a:pt x="1" y="573304"/>
                      <a:pt x="0" y="0"/>
                    </a:cubicBezTo>
                    <a:cubicBezTo>
                      <a:pt x="422813" y="394524"/>
                      <a:pt x="854453" y="901077"/>
                      <a:pt x="1277266" y="1295601"/>
                    </a:cubicBezTo>
                    <a:cubicBezTo>
                      <a:pt x="1278658" y="1473287"/>
                      <a:pt x="1271225" y="1538944"/>
                      <a:pt x="1272617" y="1716630"/>
                    </a:cubicBezTo>
                    <a:lnTo>
                      <a:pt x="2" y="1719911"/>
                    </a:lnTo>
                    <a:close/>
                  </a:path>
                </a:pathLst>
              </a:custGeom>
              <a:solidFill>
                <a:srgbClr val="BFEBFB">
                  <a:alpha val="50196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cxnSp>
            <p:nvCxnSpPr>
              <p:cNvPr id="357" name="直線コネクタ 356">
                <a:extLst>
                  <a:ext uri="{FF2B5EF4-FFF2-40B4-BE49-F238E27FC236}">
                    <a16:creationId xmlns:a16="http://schemas.microsoft.com/office/drawing/2014/main" id="{CE3E480D-A8E8-4F38-9297-38B76F2579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91035" y="3477055"/>
                <a:ext cx="248821" cy="1892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直線コネクタ 357">
                <a:extLst>
                  <a:ext uri="{FF2B5EF4-FFF2-40B4-BE49-F238E27FC236}">
                    <a16:creationId xmlns:a16="http://schemas.microsoft.com/office/drawing/2014/main" id="{CC31F917-E620-4A2D-8C44-1B251397F7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6378" y="3297209"/>
                <a:ext cx="414146" cy="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直線コネクタ 358">
                <a:extLst>
                  <a:ext uri="{FF2B5EF4-FFF2-40B4-BE49-F238E27FC236}">
                    <a16:creationId xmlns:a16="http://schemas.microsoft.com/office/drawing/2014/main" id="{5ECD36BD-41B0-4213-9C85-C7E406394F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79392" y="3112165"/>
                <a:ext cx="597222" cy="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直線コネクタ 359">
                <a:extLst>
                  <a:ext uri="{FF2B5EF4-FFF2-40B4-BE49-F238E27FC236}">
                    <a16:creationId xmlns:a16="http://schemas.microsoft.com/office/drawing/2014/main" id="{DEAFF11D-A49A-4AC4-94CE-63B3F2E7D3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1952" y="2920722"/>
                <a:ext cx="1816341" cy="2686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直線コネクタ 360">
                <a:extLst>
                  <a:ext uri="{FF2B5EF4-FFF2-40B4-BE49-F238E27FC236}">
                    <a16:creationId xmlns:a16="http://schemas.microsoft.com/office/drawing/2014/main" id="{9AE5B97E-9075-4CF2-B1A4-3783147FC469}"/>
                  </a:ext>
                </a:extLst>
              </p:cNvPr>
              <p:cNvCxnSpPr>
                <a:cxnSpLocks/>
                <a:stCxn id="355" idx="0"/>
                <a:endCxn id="356" idx="3"/>
              </p:cNvCxnSpPr>
              <p:nvPr/>
            </p:nvCxnSpPr>
            <p:spPr>
              <a:xfrm>
                <a:off x="2693583" y="2332980"/>
                <a:ext cx="1812377" cy="757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直線コネクタ 361">
                <a:extLst>
                  <a:ext uri="{FF2B5EF4-FFF2-40B4-BE49-F238E27FC236}">
                    <a16:creationId xmlns:a16="http://schemas.microsoft.com/office/drawing/2014/main" id="{66CCFD25-2CEF-4F07-95BC-E3F399EFB0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87344" y="2554085"/>
                <a:ext cx="1815539" cy="939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直線コネクタ 362">
                <a:extLst>
                  <a:ext uri="{FF2B5EF4-FFF2-40B4-BE49-F238E27FC236}">
                    <a16:creationId xmlns:a16="http://schemas.microsoft.com/office/drawing/2014/main" id="{27591D43-8601-4336-A0C8-2A8914EB14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07631" y="2938445"/>
                <a:ext cx="0" cy="712864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直線コネクタ 363">
                <a:extLst>
                  <a:ext uri="{FF2B5EF4-FFF2-40B4-BE49-F238E27FC236}">
                    <a16:creationId xmlns:a16="http://schemas.microsoft.com/office/drawing/2014/main" id="{68D4FD56-904B-4A1B-9C60-1B79163043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5615" y="2926155"/>
                <a:ext cx="678" cy="71153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直線コネクタ 364">
                <a:extLst>
                  <a:ext uri="{FF2B5EF4-FFF2-40B4-BE49-F238E27FC236}">
                    <a16:creationId xmlns:a16="http://schemas.microsoft.com/office/drawing/2014/main" id="{08E84987-4E52-4D3F-AA5F-DD136ED824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88369" y="2928179"/>
                <a:ext cx="0" cy="706520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直線コネクタ 365">
                <a:extLst>
                  <a:ext uri="{FF2B5EF4-FFF2-40B4-BE49-F238E27FC236}">
                    <a16:creationId xmlns:a16="http://schemas.microsoft.com/office/drawing/2014/main" id="{58F7171E-1D88-4784-A13C-A68C7CD4D20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700652" y="2734517"/>
                <a:ext cx="1797640" cy="7993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F8C9D430-0540-40A8-A27E-AD2BE1BEC8FA}"/>
                  </a:ext>
                </a:extLst>
              </p:cNvPr>
              <p:cNvSpPr/>
              <p:nvPr/>
            </p:nvSpPr>
            <p:spPr>
              <a:xfrm>
                <a:off x="3762464" y="3606741"/>
                <a:ext cx="151846" cy="45719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正方形/長方形 367">
                <a:extLst>
                  <a:ext uri="{FF2B5EF4-FFF2-40B4-BE49-F238E27FC236}">
                    <a16:creationId xmlns:a16="http://schemas.microsoft.com/office/drawing/2014/main" id="{DEFCAD38-EB58-41C7-A24D-EA6ED09FDD76}"/>
                  </a:ext>
                </a:extLst>
              </p:cNvPr>
              <p:cNvSpPr/>
              <p:nvPr/>
            </p:nvSpPr>
            <p:spPr>
              <a:xfrm>
                <a:off x="3606989" y="3607420"/>
                <a:ext cx="151846" cy="45719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正方形/長方形 368">
                <a:extLst>
                  <a:ext uri="{FF2B5EF4-FFF2-40B4-BE49-F238E27FC236}">
                    <a16:creationId xmlns:a16="http://schemas.microsoft.com/office/drawing/2014/main" id="{B3023DB8-AAFD-4C10-BD6F-65A94F2300EE}"/>
                  </a:ext>
                </a:extLst>
              </p:cNvPr>
              <p:cNvSpPr/>
              <p:nvPr/>
            </p:nvSpPr>
            <p:spPr>
              <a:xfrm>
                <a:off x="3443162" y="3607173"/>
                <a:ext cx="151846" cy="52794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正方形/長方形 369">
                <a:extLst>
                  <a:ext uri="{FF2B5EF4-FFF2-40B4-BE49-F238E27FC236}">
                    <a16:creationId xmlns:a16="http://schemas.microsoft.com/office/drawing/2014/main" id="{51F82266-A46D-4BD1-83A7-69951CE5514B}"/>
                  </a:ext>
                </a:extLst>
              </p:cNvPr>
              <p:cNvSpPr/>
              <p:nvPr/>
            </p:nvSpPr>
            <p:spPr>
              <a:xfrm>
                <a:off x="3278622" y="3601180"/>
                <a:ext cx="153354" cy="66350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正方形/長方形 370">
                <a:extLst>
                  <a:ext uri="{FF2B5EF4-FFF2-40B4-BE49-F238E27FC236}">
                    <a16:creationId xmlns:a16="http://schemas.microsoft.com/office/drawing/2014/main" id="{2AFCC968-7006-437B-90C0-4EE8D8836D2D}"/>
                  </a:ext>
                </a:extLst>
              </p:cNvPr>
              <p:cNvSpPr/>
              <p:nvPr/>
            </p:nvSpPr>
            <p:spPr>
              <a:xfrm>
                <a:off x="3124310" y="3606044"/>
                <a:ext cx="147582" cy="72900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正方形/長方形 371">
                <a:extLst>
                  <a:ext uri="{FF2B5EF4-FFF2-40B4-BE49-F238E27FC236}">
                    <a16:creationId xmlns:a16="http://schemas.microsoft.com/office/drawing/2014/main" id="{0F2BE901-FD01-4967-8641-B35A20CE54A7}"/>
                  </a:ext>
                </a:extLst>
              </p:cNvPr>
              <p:cNvSpPr/>
              <p:nvPr/>
            </p:nvSpPr>
            <p:spPr>
              <a:xfrm>
                <a:off x="2957528" y="3605928"/>
                <a:ext cx="153441" cy="77502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73" name="直線コネクタ 372">
                <a:extLst>
                  <a:ext uri="{FF2B5EF4-FFF2-40B4-BE49-F238E27FC236}">
                    <a16:creationId xmlns:a16="http://schemas.microsoft.com/office/drawing/2014/main" id="{D9B663B3-3920-449C-8ED1-F52829A099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49462" y="3469706"/>
                <a:ext cx="0" cy="22069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4" name="正方形/長方形 373">
                <a:extLst>
                  <a:ext uri="{FF2B5EF4-FFF2-40B4-BE49-F238E27FC236}">
                    <a16:creationId xmlns:a16="http://schemas.microsoft.com/office/drawing/2014/main" id="{993D7A62-F1EC-4873-B7FC-ECD1F8055E0B}"/>
                  </a:ext>
                </a:extLst>
              </p:cNvPr>
              <p:cNvSpPr/>
              <p:nvPr/>
            </p:nvSpPr>
            <p:spPr>
              <a:xfrm flipV="1">
                <a:off x="3947575" y="3602249"/>
                <a:ext cx="151846" cy="45719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正方形/長方形 374">
                <a:extLst>
                  <a:ext uri="{FF2B5EF4-FFF2-40B4-BE49-F238E27FC236}">
                    <a16:creationId xmlns:a16="http://schemas.microsoft.com/office/drawing/2014/main" id="{818EC840-2592-443C-999F-A34C9B2EAE51}"/>
                  </a:ext>
                </a:extLst>
              </p:cNvPr>
              <p:cNvSpPr/>
              <p:nvPr/>
            </p:nvSpPr>
            <p:spPr>
              <a:xfrm flipV="1">
                <a:off x="4106412" y="3598559"/>
                <a:ext cx="151846" cy="45719"/>
              </a:xfrm>
              <a:prstGeom prst="rect">
                <a:avLst/>
              </a:prstGeom>
              <a:solidFill>
                <a:srgbClr val="BBF2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76" name="直線コネクタ 375">
                <a:extLst>
                  <a:ext uri="{FF2B5EF4-FFF2-40B4-BE49-F238E27FC236}">
                    <a16:creationId xmlns:a16="http://schemas.microsoft.com/office/drawing/2014/main" id="{6E7FCD21-B33A-44C7-8F7E-C6E96284C5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1875" y="3292353"/>
                <a:ext cx="3485" cy="385971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直線コネクタ 376">
                <a:extLst>
                  <a:ext uri="{FF2B5EF4-FFF2-40B4-BE49-F238E27FC236}">
                    <a16:creationId xmlns:a16="http://schemas.microsoft.com/office/drawing/2014/main" id="{63EAD873-5C4F-4CBC-9A3D-44219181F1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62615" y="3112164"/>
                <a:ext cx="5176" cy="560757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直線コネクタ 377">
                <a:extLst>
                  <a:ext uri="{FF2B5EF4-FFF2-40B4-BE49-F238E27FC236}">
                    <a16:creationId xmlns:a16="http://schemas.microsoft.com/office/drawing/2014/main" id="{36702A66-FB9D-45D3-9630-6C013D7B9B7D}"/>
                  </a:ext>
                </a:extLst>
              </p:cNvPr>
              <p:cNvCxnSpPr>
                <a:cxnSpLocks/>
                <a:endCxn id="370" idx="3"/>
              </p:cNvCxnSpPr>
              <p:nvPr/>
            </p:nvCxnSpPr>
            <p:spPr>
              <a:xfrm flipH="1">
                <a:off x="3431976" y="2910189"/>
                <a:ext cx="1362" cy="724166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直線コネクタ 378">
                <a:extLst>
                  <a:ext uri="{FF2B5EF4-FFF2-40B4-BE49-F238E27FC236}">
                    <a16:creationId xmlns:a16="http://schemas.microsoft.com/office/drawing/2014/main" id="{20FB3762-56DA-4632-99F8-B5E3DA3371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7999" y="2916604"/>
                <a:ext cx="0" cy="734705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直線コネクタ 379">
                <a:extLst>
                  <a:ext uri="{FF2B5EF4-FFF2-40B4-BE49-F238E27FC236}">
                    <a16:creationId xmlns:a16="http://schemas.microsoft.com/office/drawing/2014/main" id="{CF583260-F63A-4202-8129-7B93E4B676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01723" y="2926156"/>
                <a:ext cx="2379" cy="727947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直線コネクタ 380">
                <a:extLst>
                  <a:ext uri="{FF2B5EF4-FFF2-40B4-BE49-F238E27FC236}">
                    <a16:creationId xmlns:a16="http://schemas.microsoft.com/office/drawing/2014/main" id="{E7B03DC9-82FB-4C4F-844E-71B7938138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96167" y="2920721"/>
                <a:ext cx="3305" cy="739246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33" name="正方形/長方形 432">
            <a:extLst>
              <a:ext uri="{FF2B5EF4-FFF2-40B4-BE49-F238E27FC236}">
                <a16:creationId xmlns:a16="http://schemas.microsoft.com/office/drawing/2014/main" id="{B65C5B04-4915-44D4-A9C5-B984DB53DCDE}"/>
              </a:ext>
            </a:extLst>
          </p:cNvPr>
          <p:cNvSpPr/>
          <p:nvPr/>
        </p:nvSpPr>
        <p:spPr>
          <a:xfrm>
            <a:off x="3315892" y="4258664"/>
            <a:ext cx="892251" cy="444920"/>
          </a:xfrm>
          <a:prstGeom prst="rect">
            <a:avLst/>
          </a:prstGeom>
          <a:solidFill>
            <a:srgbClr val="FED6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defTabSz="342900">
              <a:defRPr/>
            </a:pPr>
            <a:r>
              <a:rPr kumimoji="0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ZCAL</a:t>
            </a:r>
            <a:endParaRPr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34" name="テキスト ボックス 433">
            <a:extLst>
              <a:ext uri="{FF2B5EF4-FFF2-40B4-BE49-F238E27FC236}">
                <a16:creationId xmlns:a16="http://schemas.microsoft.com/office/drawing/2014/main" id="{F75980AB-983B-4FA1-BDB3-1D213FC42F61}"/>
              </a:ext>
            </a:extLst>
          </p:cNvPr>
          <p:cNvSpPr txBox="1"/>
          <p:nvPr/>
        </p:nvSpPr>
        <p:spPr>
          <a:xfrm>
            <a:off x="1615079" y="1166889"/>
            <a:ext cx="69154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ja-JP" dirty="0"/>
              <a:t>Replace TPC by:</a:t>
            </a:r>
            <a:endParaRPr lang="ja-JP" altLang="ja-JP" dirty="0"/>
          </a:p>
          <a:p>
            <a:pPr lvl="1"/>
            <a:r>
              <a:rPr kumimoji="0" lang="en-US" altLang="ja-JP" dirty="0"/>
              <a:t>Pb absorbers and GEM trackers</a:t>
            </a:r>
            <a:endParaRPr lang="ja-JP" altLang="ja-JP" dirty="0"/>
          </a:p>
          <a:p>
            <a:pPr lvl="2"/>
            <a:r>
              <a:rPr kumimoji="0" lang="en-US" altLang="ja-JP" dirty="0"/>
              <a:t>Dimuon Online Trigger</a:t>
            </a:r>
            <a:endParaRPr lang="ja-JP" altLang="ja-JP" dirty="0"/>
          </a:p>
          <a:p>
            <a:pPr lvl="1"/>
            <a:r>
              <a:rPr kumimoji="0" lang="en-US" altLang="ja-JP" dirty="0"/>
              <a:t>7-layer forward and barrel Silicon Pixel Trackers</a:t>
            </a:r>
            <a:endParaRPr lang="ja-JP" altLang="ja-JP" dirty="0"/>
          </a:p>
          <a:p>
            <a:r>
              <a:rPr kumimoji="0" lang="en-US" altLang="ja-JP" dirty="0"/>
              <a:t>Interaction Rate : 10</a:t>
            </a:r>
            <a:r>
              <a:rPr kumimoji="0" lang="en-US" altLang="ja-JP" baseline="30000" dirty="0"/>
              <a:t>7</a:t>
            </a:r>
            <a:r>
              <a:rPr kumimoji="0" lang="en-US" altLang="ja-JP" dirty="0"/>
              <a:t> Hz</a:t>
            </a:r>
            <a:endParaRPr lang="ja-JP" altLang="ja-JP" dirty="0"/>
          </a:p>
          <a:p>
            <a:endParaRPr kumimoji="1" lang="ja-JP" altLang="en-US" dirty="0"/>
          </a:p>
        </p:txBody>
      </p: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1977D821-40B8-43E6-9B1A-B92020C2377D}"/>
              </a:ext>
            </a:extLst>
          </p:cNvPr>
          <p:cNvGrpSpPr/>
          <p:nvPr/>
        </p:nvGrpSpPr>
        <p:grpSpPr>
          <a:xfrm>
            <a:off x="5408090" y="2947003"/>
            <a:ext cx="3330810" cy="2746817"/>
            <a:chOff x="4606620" y="1425291"/>
            <a:chExt cx="3330810" cy="2746817"/>
          </a:xfrm>
        </p:grpSpPr>
        <p:sp>
          <p:nvSpPr>
            <p:cNvPr id="436" name="正方形/長方形 435">
              <a:extLst>
                <a:ext uri="{FF2B5EF4-FFF2-40B4-BE49-F238E27FC236}">
                  <a16:creationId xmlns:a16="http://schemas.microsoft.com/office/drawing/2014/main" id="{818C13B9-2E10-490D-AA7F-205932C82D00}"/>
                </a:ext>
              </a:extLst>
            </p:cNvPr>
            <p:cNvSpPr/>
            <p:nvPr/>
          </p:nvSpPr>
          <p:spPr>
            <a:xfrm>
              <a:off x="4670409" y="2057058"/>
              <a:ext cx="3007723" cy="188794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37" name="正方形/長方形 436">
              <a:extLst>
                <a:ext uri="{FF2B5EF4-FFF2-40B4-BE49-F238E27FC236}">
                  <a16:creationId xmlns:a16="http://schemas.microsoft.com/office/drawing/2014/main" id="{438DA0EE-1D6D-4F35-8AF9-B1253D7EDC6B}"/>
                </a:ext>
              </a:extLst>
            </p:cNvPr>
            <p:cNvSpPr/>
            <p:nvPr/>
          </p:nvSpPr>
          <p:spPr>
            <a:xfrm>
              <a:off x="5055036" y="2327630"/>
              <a:ext cx="2243134" cy="133342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38" name="正方形/長方形 437">
              <a:extLst>
                <a:ext uri="{FF2B5EF4-FFF2-40B4-BE49-F238E27FC236}">
                  <a16:creationId xmlns:a16="http://schemas.microsoft.com/office/drawing/2014/main" id="{25F3BB0A-95FC-47A2-81E1-77BE31A38197}"/>
                </a:ext>
              </a:extLst>
            </p:cNvPr>
            <p:cNvSpPr/>
            <p:nvPr/>
          </p:nvSpPr>
          <p:spPr>
            <a:xfrm>
              <a:off x="5059046" y="2481995"/>
              <a:ext cx="2239121" cy="1038290"/>
            </a:xfrm>
            <a:prstGeom prst="rect">
              <a:avLst/>
            </a:prstGeom>
            <a:solidFill>
              <a:srgbClr val="BFEBF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439" name="楕円 33">
              <a:extLst>
                <a:ext uri="{FF2B5EF4-FFF2-40B4-BE49-F238E27FC236}">
                  <a16:creationId xmlns:a16="http://schemas.microsoft.com/office/drawing/2014/main" id="{2F4D41FC-E237-4FE8-A8AB-6C547FDB2E44}"/>
                </a:ext>
              </a:extLst>
            </p:cNvPr>
            <p:cNvSpPr/>
            <p:nvPr/>
          </p:nvSpPr>
          <p:spPr>
            <a:xfrm>
              <a:off x="6078887" y="2913894"/>
              <a:ext cx="184335" cy="18725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0" name="四角形: 1 つの角を丸める 42">
              <a:extLst>
                <a:ext uri="{FF2B5EF4-FFF2-40B4-BE49-F238E27FC236}">
                  <a16:creationId xmlns:a16="http://schemas.microsoft.com/office/drawing/2014/main" id="{CD436D33-BD34-4A18-95F0-675C7037C1D8}"/>
                </a:ext>
              </a:extLst>
            </p:cNvPr>
            <p:cNvSpPr/>
            <p:nvPr/>
          </p:nvSpPr>
          <p:spPr>
            <a:xfrm>
              <a:off x="5593705" y="2330773"/>
              <a:ext cx="1154464" cy="151223"/>
            </a:xfrm>
            <a:prstGeom prst="round1Rect">
              <a:avLst>
                <a:gd name="adj" fmla="val 0"/>
              </a:avLst>
            </a:prstGeom>
            <a:solidFill>
              <a:srgbClr val="B6F90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1" name="四角形: 1 つの角を丸める 45">
              <a:extLst>
                <a:ext uri="{FF2B5EF4-FFF2-40B4-BE49-F238E27FC236}">
                  <a16:creationId xmlns:a16="http://schemas.microsoft.com/office/drawing/2014/main" id="{01CA80F5-1DC6-43C7-A784-6E5A9D9EB8D6}"/>
                </a:ext>
              </a:extLst>
            </p:cNvPr>
            <p:cNvSpPr/>
            <p:nvPr/>
          </p:nvSpPr>
          <p:spPr>
            <a:xfrm>
              <a:off x="5596548" y="3523315"/>
              <a:ext cx="1154464" cy="132624"/>
            </a:xfrm>
            <a:prstGeom prst="round1Rect">
              <a:avLst>
                <a:gd name="adj" fmla="val 0"/>
              </a:avLst>
            </a:prstGeom>
            <a:solidFill>
              <a:srgbClr val="B6F90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2" name="テキスト ボックス 441">
              <a:extLst>
                <a:ext uri="{FF2B5EF4-FFF2-40B4-BE49-F238E27FC236}">
                  <a16:creationId xmlns:a16="http://schemas.microsoft.com/office/drawing/2014/main" id="{8B4F11D2-9156-4825-9460-4FDB872171DA}"/>
                </a:ext>
              </a:extLst>
            </p:cNvPr>
            <p:cNvSpPr txBox="1"/>
            <p:nvPr/>
          </p:nvSpPr>
          <p:spPr>
            <a:xfrm>
              <a:off x="5514354" y="1425291"/>
              <a:ext cx="1188915" cy="34624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b="1" dirty="0">
                  <a:latin typeface="Calibri" panose="020F0502020204030204" pitchFamily="34" charset="0"/>
                  <a:cs typeface="Calibri" panose="020F0502020204030204" pitchFamily="34" charset="0"/>
                </a:rPr>
                <a:t>Beam view</a:t>
              </a:r>
              <a:endParaRPr lang="ja-JP" altLang="en-US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3" name="テキスト ボックス 442">
              <a:extLst>
                <a:ext uri="{FF2B5EF4-FFF2-40B4-BE49-F238E27FC236}">
                  <a16:creationId xmlns:a16="http://schemas.microsoft.com/office/drawing/2014/main" id="{2A48151A-5296-40ED-ADC5-2B6E12D813B0}"/>
                </a:ext>
              </a:extLst>
            </p:cNvPr>
            <p:cNvSpPr txBox="1"/>
            <p:nvPr/>
          </p:nvSpPr>
          <p:spPr>
            <a:xfrm>
              <a:off x="4606620" y="2068539"/>
              <a:ext cx="623376" cy="438582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200" dirty="0"/>
                <a:t>Magnet</a:t>
              </a:r>
            </a:p>
            <a:p>
              <a:r>
                <a:rPr lang="en-US" altLang="ja-JP" sz="1200" dirty="0"/>
                <a:t>pole</a:t>
              </a:r>
              <a:endParaRPr lang="ja-JP" altLang="en-US" sz="1200" dirty="0"/>
            </a:p>
          </p:txBody>
        </p:sp>
        <p:cxnSp>
          <p:nvCxnSpPr>
            <p:cNvPr id="444" name="直線矢印コネクタ 443">
              <a:extLst>
                <a:ext uri="{FF2B5EF4-FFF2-40B4-BE49-F238E27FC236}">
                  <a16:creationId xmlns:a16="http://schemas.microsoft.com/office/drawing/2014/main" id="{62A40E06-6604-4348-BBC9-F2EEBF2A8401}"/>
                </a:ext>
              </a:extLst>
            </p:cNvPr>
            <p:cNvCxnSpPr>
              <a:cxnSpLocks/>
              <a:endCxn id="440" idx="1"/>
            </p:cNvCxnSpPr>
            <p:nvPr/>
          </p:nvCxnSpPr>
          <p:spPr>
            <a:xfrm>
              <a:off x="5079684" y="2298812"/>
              <a:ext cx="514020" cy="10757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線矢印コネクタ 444">
              <a:extLst>
                <a:ext uri="{FF2B5EF4-FFF2-40B4-BE49-F238E27FC236}">
                  <a16:creationId xmlns:a16="http://schemas.microsoft.com/office/drawing/2014/main" id="{6544A944-987B-47BB-9E03-CDC4C71022E3}"/>
                </a:ext>
              </a:extLst>
            </p:cNvPr>
            <p:cNvCxnSpPr>
              <a:cxnSpLocks/>
            </p:cNvCxnSpPr>
            <p:nvPr/>
          </p:nvCxnSpPr>
          <p:spPr>
            <a:xfrm>
              <a:off x="6779396" y="2471865"/>
              <a:ext cx="0" cy="105210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線矢印コネクタ 445">
              <a:extLst>
                <a:ext uri="{FF2B5EF4-FFF2-40B4-BE49-F238E27FC236}">
                  <a16:creationId xmlns:a16="http://schemas.microsoft.com/office/drawing/2014/main" id="{529D1669-C84B-4CA9-9C47-BFD1A4DF2749}"/>
                </a:ext>
              </a:extLst>
            </p:cNvPr>
            <p:cNvCxnSpPr>
              <a:cxnSpLocks/>
            </p:cNvCxnSpPr>
            <p:nvPr/>
          </p:nvCxnSpPr>
          <p:spPr>
            <a:xfrm>
              <a:off x="5593067" y="3444637"/>
              <a:ext cx="115510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AFF972B2-C644-4F59-8D1F-D15EB3D62789}"/>
                </a:ext>
              </a:extLst>
            </p:cNvPr>
            <p:cNvSpPr txBox="1"/>
            <p:nvPr/>
          </p:nvSpPr>
          <p:spPr>
            <a:xfrm rot="5400000">
              <a:off x="6747739" y="2664842"/>
              <a:ext cx="185684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200" dirty="0"/>
                <a:t>2</a:t>
              </a:r>
              <a:endParaRPr lang="ja-JP" altLang="en-US" sz="1200" dirty="0"/>
            </a:p>
          </p:txBody>
        </p:sp>
        <p:cxnSp>
          <p:nvCxnSpPr>
            <p:cNvPr id="448" name="直線矢印コネクタ 447">
              <a:extLst>
                <a:ext uri="{FF2B5EF4-FFF2-40B4-BE49-F238E27FC236}">
                  <a16:creationId xmlns:a16="http://schemas.microsoft.com/office/drawing/2014/main" id="{79B9763F-B1F3-45E2-9BCC-6574C68AA6B6}"/>
                </a:ext>
              </a:extLst>
            </p:cNvPr>
            <p:cNvCxnSpPr>
              <a:cxnSpLocks/>
            </p:cNvCxnSpPr>
            <p:nvPr/>
          </p:nvCxnSpPr>
          <p:spPr>
            <a:xfrm>
              <a:off x="5079308" y="3682307"/>
              <a:ext cx="232907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9" name="テキスト ボックス 448">
              <a:extLst>
                <a:ext uri="{FF2B5EF4-FFF2-40B4-BE49-F238E27FC236}">
                  <a16:creationId xmlns:a16="http://schemas.microsoft.com/office/drawing/2014/main" id="{E99DCEB1-3C05-4713-8D18-0670AB3F558E}"/>
                </a:ext>
              </a:extLst>
            </p:cNvPr>
            <p:cNvSpPr txBox="1"/>
            <p:nvPr/>
          </p:nvSpPr>
          <p:spPr>
            <a:xfrm>
              <a:off x="6013137" y="3610178"/>
              <a:ext cx="351491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100" dirty="0"/>
                <a:t>3.4</a:t>
              </a:r>
              <a:endParaRPr lang="ja-JP" altLang="en-US" sz="1100" dirty="0"/>
            </a:p>
          </p:txBody>
        </p:sp>
        <p:cxnSp>
          <p:nvCxnSpPr>
            <p:cNvPr id="450" name="直線矢印コネクタ 449">
              <a:extLst>
                <a:ext uri="{FF2B5EF4-FFF2-40B4-BE49-F238E27FC236}">
                  <a16:creationId xmlns:a16="http://schemas.microsoft.com/office/drawing/2014/main" id="{BC7B4912-F950-4861-9F90-B9DDF8EEF0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93582" y="2313612"/>
              <a:ext cx="407" cy="139705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1" name="テキスト ボックス 450">
              <a:extLst>
                <a:ext uri="{FF2B5EF4-FFF2-40B4-BE49-F238E27FC236}">
                  <a16:creationId xmlns:a16="http://schemas.microsoft.com/office/drawing/2014/main" id="{9C970DC3-7372-4472-81F6-E23E5FF06C41}"/>
                </a:ext>
              </a:extLst>
            </p:cNvPr>
            <p:cNvSpPr txBox="1"/>
            <p:nvPr/>
          </p:nvSpPr>
          <p:spPr>
            <a:xfrm rot="5400000">
              <a:off x="7643840" y="2862362"/>
              <a:ext cx="333264" cy="25391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200" dirty="0"/>
                <a:t>5.6</a:t>
              </a:r>
              <a:endParaRPr lang="ja-JP" altLang="en-US" sz="1200" dirty="0"/>
            </a:p>
          </p:txBody>
        </p:sp>
        <p:sp>
          <p:nvSpPr>
            <p:cNvPr id="452" name="テキスト ボックス 451">
              <a:extLst>
                <a:ext uri="{FF2B5EF4-FFF2-40B4-BE49-F238E27FC236}">
                  <a16:creationId xmlns:a16="http://schemas.microsoft.com/office/drawing/2014/main" id="{7134FDBC-CAAD-4F28-8D4F-23A60E9295BC}"/>
                </a:ext>
              </a:extLst>
            </p:cNvPr>
            <p:cNvSpPr txBox="1"/>
            <p:nvPr/>
          </p:nvSpPr>
          <p:spPr>
            <a:xfrm rot="5400000">
              <a:off x="4763727" y="2915621"/>
              <a:ext cx="351491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100" dirty="0"/>
                <a:t>3</a:t>
              </a:r>
              <a:endParaRPr lang="ja-JP" altLang="en-US" sz="1100" dirty="0"/>
            </a:p>
          </p:txBody>
        </p:sp>
        <p:sp>
          <p:nvSpPr>
            <p:cNvPr id="453" name="テキスト ボックス 452">
              <a:extLst>
                <a:ext uri="{FF2B5EF4-FFF2-40B4-BE49-F238E27FC236}">
                  <a16:creationId xmlns:a16="http://schemas.microsoft.com/office/drawing/2014/main" id="{B7E348B6-830F-468B-A89A-5ADDB0F45F7E}"/>
                </a:ext>
              </a:extLst>
            </p:cNvPr>
            <p:cNvSpPr txBox="1"/>
            <p:nvPr/>
          </p:nvSpPr>
          <p:spPr>
            <a:xfrm>
              <a:off x="6017635" y="3933581"/>
              <a:ext cx="351491" cy="23852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100" dirty="0"/>
                <a:t>6.8</a:t>
              </a:r>
              <a:endParaRPr lang="ja-JP" altLang="en-US" sz="1100" dirty="0"/>
            </a:p>
          </p:txBody>
        </p:sp>
        <p:cxnSp>
          <p:nvCxnSpPr>
            <p:cNvPr id="454" name="直線矢印コネクタ 453">
              <a:extLst>
                <a:ext uri="{FF2B5EF4-FFF2-40B4-BE49-F238E27FC236}">
                  <a16:creationId xmlns:a16="http://schemas.microsoft.com/office/drawing/2014/main" id="{C6405370-78B9-4F86-AC09-C29735E65CCE}"/>
                </a:ext>
              </a:extLst>
            </p:cNvPr>
            <p:cNvCxnSpPr>
              <a:cxnSpLocks/>
            </p:cNvCxnSpPr>
            <p:nvPr/>
          </p:nvCxnSpPr>
          <p:spPr>
            <a:xfrm>
              <a:off x="4658789" y="4091882"/>
              <a:ext cx="306182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直線矢印コネクタ 454">
              <a:extLst>
                <a:ext uri="{FF2B5EF4-FFF2-40B4-BE49-F238E27FC236}">
                  <a16:creationId xmlns:a16="http://schemas.microsoft.com/office/drawing/2014/main" id="{8664B64A-804E-4645-BB0A-1C8BA4188627}"/>
                </a:ext>
              </a:extLst>
            </p:cNvPr>
            <p:cNvCxnSpPr>
              <a:cxnSpLocks/>
            </p:cNvCxnSpPr>
            <p:nvPr/>
          </p:nvCxnSpPr>
          <p:spPr>
            <a:xfrm>
              <a:off x="7720618" y="2045770"/>
              <a:ext cx="0" cy="191052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6" name="テキスト ボックス 455">
              <a:extLst>
                <a:ext uri="{FF2B5EF4-FFF2-40B4-BE49-F238E27FC236}">
                  <a16:creationId xmlns:a16="http://schemas.microsoft.com/office/drawing/2014/main" id="{C57C5924-1B26-4D5E-B65C-6D5B9973232B}"/>
                </a:ext>
              </a:extLst>
            </p:cNvPr>
            <p:cNvSpPr txBox="1"/>
            <p:nvPr/>
          </p:nvSpPr>
          <p:spPr>
            <a:xfrm>
              <a:off x="7201007" y="2102712"/>
              <a:ext cx="545100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200" dirty="0"/>
                <a:t>38.7</a:t>
              </a:r>
              <a:r>
                <a:rPr lang="en-US" altLang="ja-JP" sz="1200" baseline="30000" dirty="0"/>
                <a:t>o</a:t>
              </a:r>
              <a:endParaRPr lang="ja-JP" altLang="en-US" sz="1200" baseline="30000" dirty="0"/>
            </a:p>
          </p:txBody>
        </p:sp>
        <p:sp>
          <p:nvSpPr>
            <p:cNvPr id="457" name="テキスト ボックス 456">
              <a:extLst>
                <a:ext uri="{FF2B5EF4-FFF2-40B4-BE49-F238E27FC236}">
                  <a16:creationId xmlns:a16="http://schemas.microsoft.com/office/drawing/2014/main" id="{0AD4EC08-EF05-4DB1-8FE9-822DD30ADF4F}"/>
                </a:ext>
              </a:extLst>
            </p:cNvPr>
            <p:cNvSpPr txBox="1"/>
            <p:nvPr/>
          </p:nvSpPr>
          <p:spPr>
            <a:xfrm>
              <a:off x="6787765" y="2004327"/>
              <a:ext cx="545100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200" dirty="0"/>
                <a:t>41.4</a:t>
              </a:r>
              <a:r>
                <a:rPr lang="en-US" altLang="ja-JP" sz="1200" baseline="30000" dirty="0"/>
                <a:t>o</a:t>
              </a:r>
              <a:endParaRPr lang="ja-JP" altLang="en-US" sz="1200" baseline="30000" dirty="0"/>
            </a:p>
          </p:txBody>
        </p:sp>
        <p:sp>
          <p:nvSpPr>
            <p:cNvPr id="458" name="正方形/長方形 457">
              <a:extLst>
                <a:ext uri="{FF2B5EF4-FFF2-40B4-BE49-F238E27FC236}">
                  <a16:creationId xmlns:a16="http://schemas.microsoft.com/office/drawing/2014/main" id="{8BA2D8CA-8B18-4B31-8E6D-654E92E19E32}"/>
                </a:ext>
              </a:extLst>
            </p:cNvPr>
            <p:cNvSpPr/>
            <p:nvPr/>
          </p:nvSpPr>
          <p:spPr>
            <a:xfrm>
              <a:off x="5997220" y="2824622"/>
              <a:ext cx="371906" cy="343361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9" name="正方形/長方形 458">
              <a:extLst>
                <a:ext uri="{FF2B5EF4-FFF2-40B4-BE49-F238E27FC236}">
                  <a16:creationId xmlns:a16="http://schemas.microsoft.com/office/drawing/2014/main" id="{D158CEE8-0FA4-4FDB-A760-5D0E97D8B2D9}"/>
                </a:ext>
              </a:extLst>
            </p:cNvPr>
            <p:cNvSpPr/>
            <p:nvPr/>
          </p:nvSpPr>
          <p:spPr>
            <a:xfrm>
              <a:off x="5866603" y="2706473"/>
              <a:ext cx="614600" cy="561182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0" name="正方形/長方形 459">
              <a:extLst>
                <a:ext uri="{FF2B5EF4-FFF2-40B4-BE49-F238E27FC236}">
                  <a16:creationId xmlns:a16="http://schemas.microsoft.com/office/drawing/2014/main" id="{EDFF6DFE-51FE-4EAC-B458-185559CA2BE1}"/>
                </a:ext>
              </a:extLst>
            </p:cNvPr>
            <p:cNvSpPr/>
            <p:nvPr/>
          </p:nvSpPr>
          <p:spPr>
            <a:xfrm>
              <a:off x="5753301" y="2606148"/>
              <a:ext cx="850501" cy="795933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1" name="正方形/長方形 460">
              <a:extLst>
                <a:ext uri="{FF2B5EF4-FFF2-40B4-BE49-F238E27FC236}">
                  <a16:creationId xmlns:a16="http://schemas.microsoft.com/office/drawing/2014/main" id="{6B5FDDE1-EB78-4D0C-9F80-254D1FD996F1}"/>
                </a:ext>
              </a:extLst>
            </p:cNvPr>
            <p:cNvSpPr/>
            <p:nvPr/>
          </p:nvSpPr>
          <p:spPr>
            <a:xfrm>
              <a:off x="5589450" y="2492128"/>
              <a:ext cx="1160199" cy="1009930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462" name="直線コネクタ 461">
              <a:extLst>
                <a:ext uri="{FF2B5EF4-FFF2-40B4-BE49-F238E27FC236}">
                  <a16:creationId xmlns:a16="http://schemas.microsoft.com/office/drawing/2014/main" id="{210CBEC3-58B4-4EE5-89C6-172B5C76C09A}"/>
                </a:ext>
              </a:extLst>
            </p:cNvPr>
            <p:cNvCxnSpPr>
              <a:cxnSpLocks/>
            </p:cNvCxnSpPr>
            <p:nvPr/>
          </p:nvCxnSpPr>
          <p:spPr>
            <a:xfrm>
              <a:off x="5232673" y="2482603"/>
              <a:ext cx="0" cy="1037683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直線コネクタ 462">
              <a:extLst>
                <a:ext uri="{FF2B5EF4-FFF2-40B4-BE49-F238E27FC236}">
                  <a16:creationId xmlns:a16="http://schemas.microsoft.com/office/drawing/2014/main" id="{4AAD059F-7B51-48E5-87D0-3896EF640E07}"/>
                </a:ext>
              </a:extLst>
            </p:cNvPr>
            <p:cNvCxnSpPr>
              <a:cxnSpLocks/>
            </p:cNvCxnSpPr>
            <p:nvPr/>
          </p:nvCxnSpPr>
          <p:spPr>
            <a:xfrm>
              <a:off x="5418410" y="2481996"/>
              <a:ext cx="0" cy="1028158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直線コネクタ 463">
              <a:extLst>
                <a:ext uri="{FF2B5EF4-FFF2-40B4-BE49-F238E27FC236}">
                  <a16:creationId xmlns:a16="http://schemas.microsoft.com/office/drawing/2014/main" id="{7FF3040B-FD6C-4920-98BF-F993A3BBD3C1}"/>
                </a:ext>
              </a:extLst>
            </p:cNvPr>
            <p:cNvCxnSpPr>
              <a:cxnSpLocks/>
            </p:cNvCxnSpPr>
            <p:nvPr/>
          </p:nvCxnSpPr>
          <p:spPr>
            <a:xfrm>
              <a:off x="6937790" y="2471865"/>
              <a:ext cx="0" cy="1048421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線コネクタ 464">
              <a:extLst>
                <a:ext uri="{FF2B5EF4-FFF2-40B4-BE49-F238E27FC236}">
                  <a16:creationId xmlns:a16="http://schemas.microsoft.com/office/drawing/2014/main" id="{FC3B1DAA-5BF7-4EFE-A625-1759C2128E59}"/>
                </a:ext>
              </a:extLst>
            </p:cNvPr>
            <p:cNvCxnSpPr>
              <a:cxnSpLocks/>
            </p:cNvCxnSpPr>
            <p:nvPr/>
          </p:nvCxnSpPr>
          <p:spPr>
            <a:xfrm>
              <a:off x="7126045" y="2471865"/>
              <a:ext cx="0" cy="1048421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6" name="テキスト ボックス 465">
              <a:extLst>
                <a:ext uri="{FF2B5EF4-FFF2-40B4-BE49-F238E27FC236}">
                  <a16:creationId xmlns:a16="http://schemas.microsoft.com/office/drawing/2014/main" id="{8247FA0C-8385-491C-B748-71388BEDEF7D}"/>
                </a:ext>
              </a:extLst>
            </p:cNvPr>
            <p:cNvSpPr txBox="1"/>
            <p:nvPr/>
          </p:nvSpPr>
          <p:spPr>
            <a:xfrm>
              <a:off x="6082845" y="3319100"/>
              <a:ext cx="185684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en-US" altLang="ja-JP" sz="1200" dirty="0"/>
                <a:t>2</a:t>
              </a:r>
              <a:endParaRPr lang="ja-JP" altLang="en-US" sz="1200" dirty="0"/>
            </a:p>
          </p:txBody>
        </p:sp>
        <p:cxnSp>
          <p:nvCxnSpPr>
            <p:cNvPr id="467" name="直線矢印コネクタ 466">
              <a:extLst>
                <a:ext uri="{FF2B5EF4-FFF2-40B4-BE49-F238E27FC236}">
                  <a16:creationId xmlns:a16="http://schemas.microsoft.com/office/drawing/2014/main" id="{61E29D33-5B59-44F1-8465-D141959A9A04}"/>
                </a:ext>
              </a:extLst>
            </p:cNvPr>
            <p:cNvCxnSpPr>
              <a:cxnSpLocks/>
            </p:cNvCxnSpPr>
            <p:nvPr/>
          </p:nvCxnSpPr>
          <p:spPr>
            <a:xfrm>
              <a:off x="6171152" y="3002193"/>
              <a:ext cx="1398714" cy="5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線矢印コネクタ 467">
              <a:extLst>
                <a:ext uri="{FF2B5EF4-FFF2-40B4-BE49-F238E27FC236}">
                  <a16:creationId xmlns:a16="http://schemas.microsoft.com/office/drawing/2014/main" id="{D4C22E92-F40B-460C-B484-4ADB6DCDF8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71759" y="2140809"/>
              <a:ext cx="1165870" cy="865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線矢印コネクタ 468">
              <a:extLst>
                <a:ext uri="{FF2B5EF4-FFF2-40B4-BE49-F238E27FC236}">
                  <a16:creationId xmlns:a16="http://schemas.microsoft.com/office/drawing/2014/main" id="{C03A2837-1F43-41B9-8AD4-80434AE75A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66995" y="2137223"/>
              <a:ext cx="1438131" cy="865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0077127F-A0C1-422D-9872-7FC1DA34BD88}"/>
                </a:ext>
              </a:extLst>
            </p:cNvPr>
            <p:cNvCxnSpPr>
              <a:cxnSpLocks/>
            </p:cNvCxnSpPr>
            <p:nvPr/>
          </p:nvCxnSpPr>
          <p:spPr>
            <a:xfrm>
              <a:off x="5068189" y="2487767"/>
              <a:ext cx="0" cy="1037683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線コネクタ 470">
              <a:extLst>
                <a:ext uri="{FF2B5EF4-FFF2-40B4-BE49-F238E27FC236}">
                  <a16:creationId xmlns:a16="http://schemas.microsoft.com/office/drawing/2014/main" id="{33B228BD-2676-4CAA-A50E-A0A2EC0D8777}"/>
                </a:ext>
              </a:extLst>
            </p:cNvPr>
            <p:cNvCxnSpPr>
              <a:cxnSpLocks/>
            </p:cNvCxnSpPr>
            <p:nvPr/>
          </p:nvCxnSpPr>
          <p:spPr>
            <a:xfrm>
              <a:off x="7284143" y="2487767"/>
              <a:ext cx="0" cy="1037683"/>
            </a:xfrm>
            <a:prstGeom prst="line">
              <a:avLst/>
            </a:prstGeom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2" name="テキスト ボックス 471">
            <a:extLst>
              <a:ext uri="{FF2B5EF4-FFF2-40B4-BE49-F238E27FC236}">
                <a16:creationId xmlns:a16="http://schemas.microsoft.com/office/drawing/2014/main" id="{9E40BD72-0B19-40DB-8D33-12590F99B390}"/>
              </a:ext>
            </a:extLst>
          </p:cNvPr>
          <p:cNvSpPr txBox="1"/>
          <p:nvPr/>
        </p:nvSpPr>
        <p:spPr>
          <a:xfrm>
            <a:off x="3159817" y="6166979"/>
            <a:ext cx="5188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Measurements: </a:t>
            </a:r>
          </a:p>
          <a:p>
            <a:r>
              <a:rPr kumimoji="1" lang="en-US" altLang="ja-JP" dirty="0"/>
              <a:t>Low mass dilepton, </a:t>
            </a:r>
            <a:r>
              <a:rPr lang="en-US" altLang="ja-JP" dirty="0"/>
              <a:t>H</a:t>
            </a:r>
            <a:r>
              <a:rPr kumimoji="1" lang="en-US" altLang="ja-JP" dirty="0"/>
              <a:t>eavy flavor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0625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42D9897-BFFB-BA46-B7EF-7262E3F48E39}"/>
              </a:ext>
            </a:extLst>
          </p:cNvPr>
          <p:cNvGrpSpPr/>
          <p:nvPr/>
        </p:nvGrpSpPr>
        <p:grpSpPr>
          <a:xfrm>
            <a:off x="1043701" y="2949721"/>
            <a:ext cx="7138904" cy="3476968"/>
            <a:chOff x="2305674" y="1504950"/>
            <a:chExt cx="6225891" cy="3156660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1AC05850-33D7-D54F-91AF-D040BBD97EB9}"/>
                </a:ext>
              </a:extLst>
            </p:cNvPr>
            <p:cNvSpPr txBox="1"/>
            <p:nvPr/>
          </p:nvSpPr>
          <p:spPr>
            <a:xfrm>
              <a:off x="3353748" y="2986913"/>
              <a:ext cx="552917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 err="1">
                  <a:solidFill>
                    <a:srgbClr val="0DFF0D"/>
                  </a:solidFill>
                  <a:latin typeface="Symbol" panose="05050102010706020507" pitchFamily="18" charset="2"/>
                </a:rPr>
                <a:t>h</a:t>
              </a:r>
              <a:r>
                <a:rPr lang="en-US" altLang="ja-JP" sz="900" dirty="0" err="1">
                  <a:solidFill>
                    <a:srgbClr val="0DFF0D"/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rgbClr val="0DFF0D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mmg</a:t>
              </a:r>
              <a:endParaRPr lang="ja-JP" altLang="en-US" sz="900" dirty="0">
                <a:solidFill>
                  <a:srgbClr val="0DFF0D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223FEAA-9F51-E048-BCC4-EEF212A2078F}"/>
                </a:ext>
              </a:extLst>
            </p:cNvPr>
            <p:cNvSpPr txBox="1"/>
            <p:nvPr/>
          </p:nvSpPr>
          <p:spPr>
            <a:xfrm>
              <a:off x="3804078" y="3004778"/>
              <a:ext cx="584775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Symbol" panose="05050102010706020507" pitchFamily="18" charset="2"/>
                </a:rPr>
                <a:t>h</a:t>
              </a:r>
              <a:r>
                <a:rPr lang="en-US" altLang="ja-JP" sz="9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’</a:t>
              </a:r>
              <a:r>
                <a:rPr lang="en-US" altLang="ja-JP" sz="900" dirty="0">
                  <a:solidFill>
                    <a:schemeClr val="tx2">
                      <a:lumMod val="60000"/>
                      <a:lumOff val="40000"/>
                    </a:schemeClr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mmg</a:t>
              </a:r>
              <a:endParaRPr lang="ja-JP" altLang="en-US" sz="900" dirty="0">
                <a:solidFill>
                  <a:schemeClr val="tx2">
                    <a:lumMod val="60000"/>
                    <a:lumOff val="40000"/>
                  </a:schemeClr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4CD0D61-8ED5-3047-8B71-021FD40AC106}"/>
                </a:ext>
              </a:extLst>
            </p:cNvPr>
            <p:cNvSpPr txBox="1"/>
            <p:nvPr/>
          </p:nvSpPr>
          <p:spPr>
            <a:xfrm>
              <a:off x="3838695" y="3148931"/>
              <a:ext cx="494512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</a:rPr>
                <a:t>r</a:t>
              </a:r>
              <a:r>
                <a:rPr lang="en-US" altLang="ja-JP" sz="9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ja-JP" altLang="en-US" sz="9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606724C3-807F-4541-9E03-F8B61AFCB68A}"/>
                </a:ext>
              </a:extLst>
            </p:cNvPr>
            <p:cNvSpPr txBox="1"/>
            <p:nvPr/>
          </p:nvSpPr>
          <p:spPr>
            <a:xfrm>
              <a:off x="3845031" y="3310949"/>
              <a:ext cx="510440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 err="1">
                  <a:solidFill>
                    <a:srgbClr val="FF66FF"/>
                  </a:solidFill>
                  <a:latin typeface="Symbol" panose="05050102010706020507" pitchFamily="18" charset="2"/>
                </a:rPr>
                <a:t>w</a:t>
              </a:r>
              <a:r>
                <a:rPr lang="en-US" altLang="ja-JP" sz="900" dirty="0" err="1">
                  <a:solidFill>
                    <a:srgbClr val="FF66FF"/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rgbClr val="FF66FF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ja-JP" altLang="en-US" sz="900" dirty="0">
                <a:solidFill>
                  <a:srgbClr val="FF66FF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C80FF98-720E-7E4A-A49A-92E57E211FE0}"/>
                </a:ext>
              </a:extLst>
            </p:cNvPr>
            <p:cNvSpPr txBox="1"/>
            <p:nvPr/>
          </p:nvSpPr>
          <p:spPr>
            <a:xfrm>
              <a:off x="3854574" y="3472967"/>
              <a:ext cx="490972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 err="1">
                  <a:solidFill>
                    <a:srgbClr val="00B0F0"/>
                  </a:solidFill>
                  <a:latin typeface="Symbol" panose="05050102010706020507" pitchFamily="18" charset="2"/>
                </a:rPr>
                <a:t>f</a:t>
              </a:r>
              <a:r>
                <a:rPr lang="en-US" altLang="ja-JP" sz="900" dirty="0" err="1">
                  <a:solidFill>
                    <a:srgbClr val="00B0F0"/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rgbClr val="00B0F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ja-JP" altLang="en-US" sz="900" dirty="0">
                <a:solidFill>
                  <a:srgbClr val="00B0F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56F93547-4893-1D4A-8FA1-481DF95491CC}"/>
                </a:ext>
              </a:extLst>
            </p:cNvPr>
            <p:cNvSpPr txBox="1"/>
            <p:nvPr/>
          </p:nvSpPr>
          <p:spPr>
            <a:xfrm>
              <a:off x="3342833" y="3148931"/>
              <a:ext cx="623713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>
                  <a:solidFill>
                    <a:srgbClr val="00B050"/>
                  </a:solidFill>
                  <a:latin typeface="Symbol" panose="05050102010706020507" pitchFamily="18" charset="2"/>
                </a:rPr>
                <a:t>w</a:t>
              </a:r>
              <a:r>
                <a:rPr lang="en-US" altLang="ja-JP" sz="900" dirty="0">
                  <a:solidFill>
                    <a:srgbClr val="00B050"/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>
                  <a:solidFill>
                    <a:srgbClr val="00B05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p</a:t>
              </a:r>
              <a:r>
                <a:rPr lang="en-US" altLang="ja-JP" sz="900" baseline="30000" dirty="0">
                  <a:solidFill>
                    <a:srgbClr val="00B050"/>
                  </a:solidFill>
                  <a:sym typeface="Wingdings" panose="05000000000000000000" pitchFamily="2" charset="2"/>
                </a:rPr>
                <a:t>0</a:t>
              </a:r>
              <a:r>
                <a:rPr lang="en-US" altLang="ja-JP" sz="900" dirty="0">
                  <a:solidFill>
                    <a:srgbClr val="00B05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ja-JP" altLang="en-US" sz="900" dirty="0">
                <a:solidFill>
                  <a:srgbClr val="00B050"/>
                </a:solidFill>
                <a:latin typeface="Symbol" panose="05050102010706020507" pitchFamily="18" charset="2"/>
              </a:endParaRPr>
            </a:p>
          </p:txBody>
        </p:sp>
        <p:pic>
          <p:nvPicPr>
            <p:cNvPr id="15" name="コンテンツ プレースホルダー 5">
              <a:extLst>
                <a:ext uri="{FF2B5EF4-FFF2-40B4-BE49-F238E27FC236}">
                  <a16:creationId xmlns:a16="http://schemas.microsoft.com/office/drawing/2014/main" id="{950AE2DC-58B7-594C-844E-AC957B5D0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05674" y="1519963"/>
              <a:ext cx="3220000" cy="3101141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8E356D94-F7D9-474C-9D18-433A1B142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58101" y="1519963"/>
              <a:ext cx="3273464" cy="3141647"/>
            </a:xfrm>
            <a:prstGeom prst="rect">
              <a:avLst/>
            </a:prstGeom>
          </p:spPr>
        </p:pic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19A077B-23FB-F144-8BE7-8C2ED7F24495}"/>
                </a:ext>
              </a:extLst>
            </p:cNvPr>
            <p:cNvSpPr txBox="1"/>
            <p:nvPr/>
          </p:nvSpPr>
          <p:spPr>
            <a:xfrm>
              <a:off x="3040720" y="1504950"/>
              <a:ext cx="1874184" cy="34831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600" dirty="0"/>
                <a:t>Generated cocktail</a:t>
              </a:r>
              <a:endParaRPr lang="ja-JP" altLang="en-US" sz="1600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14C532A4-B225-774A-9C03-A687A2A37088}"/>
                </a:ext>
              </a:extLst>
            </p:cNvPr>
            <p:cNvSpPr txBox="1"/>
            <p:nvPr/>
          </p:nvSpPr>
          <p:spPr>
            <a:xfrm>
              <a:off x="5752750" y="1504950"/>
              <a:ext cx="2402252" cy="348317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600" dirty="0"/>
                <a:t>Reconstructed spectrum</a:t>
              </a:r>
              <a:endParaRPr lang="ja-JP" altLang="en-US" sz="1600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1629D711-0633-8644-91A6-0B99E91DB25D}"/>
                </a:ext>
              </a:extLst>
            </p:cNvPr>
            <p:cNvSpPr txBox="1"/>
            <p:nvPr/>
          </p:nvSpPr>
          <p:spPr>
            <a:xfrm>
              <a:off x="4121670" y="1942650"/>
              <a:ext cx="552917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 err="1">
                  <a:solidFill>
                    <a:srgbClr val="0DFF0D"/>
                  </a:solidFill>
                  <a:latin typeface="Symbol" panose="05050102010706020507" pitchFamily="18" charset="2"/>
                </a:rPr>
                <a:t>h</a:t>
              </a:r>
              <a:r>
                <a:rPr lang="en-US" altLang="ja-JP" sz="900" dirty="0" err="1">
                  <a:solidFill>
                    <a:srgbClr val="0DFF0D"/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rgbClr val="0DFF0D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mmg</a:t>
              </a:r>
              <a:endParaRPr lang="ja-JP" altLang="en-US" sz="900" dirty="0">
                <a:solidFill>
                  <a:srgbClr val="0DFF0D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1D018F8D-1B2A-5F4A-A795-872C3588DFC9}"/>
                </a:ext>
              </a:extLst>
            </p:cNvPr>
            <p:cNvSpPr txBox="1"/>
            <p:nvPr/>
          </p:nvSpPr>
          <p:spPr>
            <a:xfrm>
              <a:off x="4572000" y="1960516"/>
              <a:ext cx="584775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Symbol" panose="05050102010706020507" pitchFamily="18" charset="2"/>
                </a:rPr>
                <a:t>h</a:t>
              </a:r>
              <a:r>
                <a:rPr lang="en-US" altLang="ja-JP" sz="9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’</a:t>
              </a:r>
              <a:r>
                <a:rPr lang="en-US" altLang="ja-JP" sz="900" dirty="0">
                  <a:solidFill>
                    <a:schemeClr val="tx2">
                      <a:lumMod val="60000"/>
                      <a:lumOff val="40000"/>
                    </a:schemeClr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mmg</a:t>
              </a:r>
              <a:endParaRPr lang="ja-JP" altLang="en-US" sz="900" dirty="0">
                <a:solidFill>
                  <a:schemeClr val="tx2">
                    <a:lumMod val="60000"/>
                    <a:lumOff val="40000"/>
                  </a:schemeClr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FE9F00DA-470C-5941-B1B0-6B8879511584}"/>
                </a:ext>
              </a:extLst>
            </p:cNvPr>
            <p:cNvSpPr txBox="1"/>
            <p:nvPr/>
          </p:nvSpPr>
          <p:spPr>
            <a:xfrm>
              <a:off x="4606617" y="2104668"/>
              <a:ext cx="494512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</a:rPr>
                <a:t>r</a:t>
              </a:r>
              <a:r>
                <a:rPr lang="en-US" altLang="ja-JP" sz="9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ja-JP" altLang="en-US" sz="9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44A733B4-0B47-AC46-B5BC-15F32CFD655E}"/>
                </a:ext>
              </a:extLst>
            </p:cNvPr>
            <p:cNvSpPr txBox="1"/>
            <p:nvPr/>
          </p:nvSpPr>
          <p:spPr>
            <a:xfrm>
              <a:off x="4612952" y="2266687"/>
              <a:ext cx="510440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 err="1">
                  <a:solidFill>
                    <a:srgbClr val="FF66FF"/>
                  </a:solidFill>
                  <a:latin typeface="Symbol" panose="05050102010706020507" pitchFamily="18" charset="2"/>
                </a:rPr>
                <a:t>w</a:t>
              </a:r>
              <a:r>
                <a:rPr lang="en-US" altLang="ja-JP" sz="900" dirty="0" err="1">
                  <a:solidFill>
                    <a:srgbClr val="FF66FF"/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rgbClr val="FF66FF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ja-JP" altLang="en-US" sz="900" dirty="0">
                <a:solidFill>
                  <a:srgbClr val="FF66FF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33BD31D0-0E3C-804A-AB2A-24EBC0F9C15B}"/>
                </a:ext>
              </a:extLst>
            </p:cNvPr>
            <p:cNvSpPr txBox="1"/>
            <p:nvPr/>
          </p:nvSpPr>
          <p:spPr>
            <a:xfrm>
              <a:off x="4622496" y="2428705"/>
              <a:ext cx="490972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 err="1">
                  <a:solidFill>
                    <a:srgbClr val="00B0F0"/>
                  </a:solidFill>
                  <a:latin typeface="Symbol" panose="05050102010706020507" pitchFamily="18" charset="2"/>
                </a:rPr>
                <a:t>f</a:t>
              </a:r>
              <a:r>
                <a:rPr lang="en-US" altLang="ja-JP" sz="900" dirty="0" err="1">
                  <a:solidFill>
                    <a:srgbClr val="00B0F0"/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 err="1">
                  <a:solidFill>
                    <a:srgbClr val="00B0F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ja-JP" altLang="en-US" sz="900" dirty="0">
                <a:solidFill>
                  <a:srgbClr val="00B0F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B253F5A3-18F9-0E45-AE19-CA24EF7F8E5F}"/>
                </a:ext>
              </a:extLst>
            </p:cNvPr>
            <p:cNvSpPr txBox="1"/>
            <p:nvPr/>
          </p:nvSpPr>
          <p:spPr>
            <a:xfrm>
              <a:off x="4110755" y="2104668"/>
              <a:ext cx="623713" cy="22937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900" dirty="0">
                  <a:solidFill>
                    <a:srgbClr val="00B050"/>
                  </a:solidFill>
                  <a:latin typeface="Symbol" panose="05050102010706020507" pitchFamily="18" charset="2"/>
                </a:rPr>
                <a:t>w</a:t>
              </a:r>
              <a:r>
                <a:rPr lang="en-US" altLang="ja-JP" sz="900" dirty="0">
                  <a:solidFill>
                    <a:srgbClr val="00B050"/>
                  </a:solidFill>
                  <a:sym typeface="Wingdings" panose="05000000000000000000" pitchFamily="2" charset="2"/>
                </a:rPr>
                <a:t></a:t>
              </a:r>
              <a:r>
                <a:rPr lang="en-US" altLang="ja-JP" sz="900" dirty="0">
                  <a:solidFill>
                    <a:srgbClr val="00B05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p</a:t>
              </a:r>
              <a:r>
                <a:rPr lang="en-US" altLang="ja-JP" sz="900" baseline="30000" dirty="0">
                  <a:solidFill>
                    <a:srgbClr val="00B050"/>
                  </a:solidFill>
                  <a:sym typeface="Wingdings" panose="05000000000000000000" pitchFamily="2" charset="2"/>
                </a:rPr>
                <a:t>0</a:t>
              </a:r>
              <a:r>
                <a:rPr lang="en-US" altLang="ja-JP" sz="900" dirty="0">
                  <a:solidFill>
                    <a:srgbClr val="00B05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mm</a:t>
              </a:r>
              <a:endParaRPr lang="ja-JP" altLang="en-US" sz="900" dirty="0">
                <a:solidFill>
                  <a:srgbClr val="00B05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25" name="TextBox 9">
              <a:extLst>
                <a:ext uri="{FF2B5EF4-FFF2-40B4-BE49-F238E27FC236}">
                  <a16:creationId xmlns:a16="http://schemas.microsoft.com/office/drawing/2014/main" id="{E5EBD415-8BF5-E446-AD57-9034283D5940}"/>
                </a:ext>
              </a:extLst>
            </p:cNvPr>
            <p:cNvSpPr txBox="1"/>
            <p:nvPr/>
          </p:nvSpPr>
          <p:spPr>
            <a:xfrm>
              <a:off x="6927644" y="1822015"/>
              <a:ext cx="1142296" cy="637165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sz="1100" dirty="0">
                  <a:solidFill>
                    <a:srgbClr val="2203DB"/>
                  </a:solidFill>
                </a:rPr>
                <a:t>Blue: </a:t>
              </a:r>
              <a:r>
                <a:rPr lang="en-US" sz="1100" dirty="0" err="1">
                  <a:solidFill>
                    <a:srgbClr val="2203DB"/>
                  </a:solidFill>
                </a:rPr>
                <a:t>Signal+BG</a:t>
              </a:r>
              <a:endParaRPr lang="en-US" sz="1100" dirty="0">
                <a:solidFill>
                  <a:srgbClr val="2203DB"/>
                </a:solidFill>
              </a:endParaRPr>
            </a:p>
            <a:p>
              <a:r>
                <a:rPr lang="en-US" sz="1100" dirty="0">
                  <a:solidFill>
                    <a:srgbClr val="000000"/>
                  </a:solidFill>
                </a:rPr>
                <a:t>Black: BG</a:t>
              </a:r>
            </a:p>
            <a:p>
              <a:r>
                <a:rPr lang="en-US" sz="1100" dirty="0">
                  <a:solidFill>
                    <a:srgbClr val="FF0000"/>
                  </a:solidFill>
                </a:rPr>
                <a:t>Red: Net signal</a:t>
              </a:r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79C77B0F-962B-884F-AA9F-26214D9B5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/>
              <a:t>Expected dimuon spectrum 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BA3118D-64E0-C44F-B788-46562D03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26" name="フッター プレースホルダー 25">
            <a:extLst>
              <a:ext uri="{FF2B5EF4-FFF2-40B4-BE49-F238E27FC236}">
                <a16:creationId xmlns:a16="http://schemas.microsoft.com/office/drawing/2014/main" id="{36AA73EE-330F-4B4B-B64A-6BAE84111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9ACC910-E2C7-DE45-8058-2ACA625FB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 smtClean="0"/>
              <a:t>17</a:t>
            </a:fld>
            <a:endParaRPr 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D04E4B3F-96D6-994F-97D4-A97E7FE3793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04648" y="1624150"/>
            <a:ext cx="6572250" cy="974664"/>
          </a:xfrm>
        </p:spPr>
        <p:txBody>
          <a:bodyPr>
            <a:noAutofit/>
          </a:bodyPr>
          <a:lstStyle/>
          <a:p>
            <a:pPr rtl="0" eaLnBrk="1" latinLnBrk="0" hangingPunct="1"/>
            <a:r>
              <a:rPr lang="en-US" altLang="ja-JP" sz="1600" dirty="0"/>
              <a:t>Embed</a:t>
            </a:r>
            <a:r>
              <a:rPr kumimoji="0" lang="en-US" altLang="ja-JP" sz="1600" dirty="0"/>
              <a:t> </a:t>
            </a:r>
            <a:r>
              <a:rPr kumimoji="0" lang="en-US" altLang="ja-JP" sz="1600" dirty="0" err="1">
                <a:latin typeface="Symbol" pitchFamily="2" charset="2"/>
              </a:rPr>
              <a:t>m</a:t>
            </a:r>
            <a:r>
              <a:rPr kumimoji="0" lang="en-US" altLang="ja-JP" sz="1600" baseline="30000" dirty="0" err="1"/>
              <a:t>+</a:t>
            </a:r>
            <a:r>
              <a:rPr kumimoji="0" lang="en-US" altLang="ja-JP" sz="1600" dirty="0" err="1">
                <a:latin typeface="Symbol" pitchFamily="2" charset="2"/>
              </a:rPr>
              <a:t>m</a:t>
            </a:r>
            <a:r>
              <a:rPr kumimoji="0" lang="en-US" altLang="ja-JP" sz="1600" baseline="30000" dirty="0"/>
              <a:t>-</a:t>
            </a:r>
            <a:r>
              <a:rPr kumimoji="0" lang="en-US" altLang="ja-JP" sz="1600" dirty="0"/>
              <a:t> into JAM events and process by GEANT</a:t>
            </a:r>
            <a:endParaRPr lang="ja-JP" altLang="ja-JP" sz="1600" dirty="0">
              <a:effectLst/>
            </a:endParaRPr>
          </a:p>
          <a:p>
            <a:pPr lvl="1"/>
            <a:r>
              <a:rPr lang="en-US" altLang="ja-JP" sz="1600" dirty="0">
                <a:solidFill>
                  <a:schemeClr val="tx1"/>
                </a:solidFill>
              </a:rPr>
              <a:t>U+U, √</a:t>
            </a:r>
            <a:r>
              <a:rPr lang="en-US" altLang="ja-JP" sz="1600" dirty="0" err="1">
                <a:solidFill>
                  <a:schemeClr val="tx1"/>
                </a:solidFill>
              </a:rPr>
              <a:t>s</a:t>
            </a:r>
            <a:r>
              <a:rPr lang="en-US" altLang="ja-JP" sz="1600" baseline="-25000" dirty="0" err="1">
                <a:solidFill>
                  <a:schemeClr val="tx1"/>
                </a:solidFill>
              </a:rPr>
              <a:t>NN</a:t>
            </a:r>
            <a:r>
              <a:rPr lang="en-US" altLang="ja-JP" sz="1600" dirty="0">
                <a:solidFill>
                  <a:schemeClr val="tx1"/>
                </a:solidFill>
              </a:rPr>
              <a:t>=4.5 GeV, </a:t>
            </a:r>
            <a:r>
              <a:rPr lang="en-US" altLang="ja-JP" sz="1600" dirty="0" err="1">
                <a:solidFill>
                  <a:schemeClr val="tx1"/>
                </a:solidFill>
              </a:rPr>
              <a:t>Minbias</a:t>
            </a:r>
            <a:r>
              <a:rPr lang="en-US" altLang="ja-JP" sz="1600" dirty="0">
                <a:solidFill>
                  <a:schemeClr val="tx1"/>
                </a:solidFill>
              </a:rPr>
              <a:t> JAM events</a:t>
            </a:r>
            <a:endParaRPr kumimoji="0" lang="en-US" altLang="ja-JP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0" lang="en-US" altLang="ja-JP" sz="1600" dirty="0"/>
              <a:t>Reconstruct tracks passing through </a:t>
            </a:r>
            <a:r>
              <a:rPr lang="en-US" altLang="ja-JP" sz="1600" dirty="0"/>
              <a:t>4 </a:t>
            </a:r>
            <a:r>
              <a:rPr lang="en-US" altLang="ja-JP" sz="1600" dirty="0" err="1">
                <a:latin typeface="Symbol" pitchFamily="2" charset="2"/>
              </a:rPr>
              <a:t>l</a:t>
            </a:r>
            <a:r>
              <a:rPr lang="en-US" altLang="ja-JP" sz="1600" baseline="-25000" dirty="0" err="1"/>
              <a:t>I</a:t>
            </a:r>
            <a:r>
              <a:rPr lang="en-US" altLang="ja-JP" sz="1600" baseline="-25000" dirty="0"/>
              <a:t>  </a:t>
            </a:r>
            <a:r>
              <a:rPr kumimoji="0" lang="en-US" altLang="ja-JP" sz="1600" dirty="0"/>
              <a:t>muon absorbers</a:t>
            </a:r>
            <a:endParaRPr kumimoji="1" lang="ja-JP" altLang="en-US" sz="16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898364-E569-0E42-BC93-2E343B20FDBC}"/>
              </a:ext>
            </a:extLst>
          </p:cNvPr>
          <p:cNvSpPr txBox="1"/>
          <p:nvPr/>
        </p:nvSpPr>
        <p:spPr>
          <a:xfrm>
            <a:off x="4617211" y="2698474"/>
            <a:ext cx="2968524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ja-JP" sz="1400" dirty="0"/>
              <a:t>U+U</a:t>
            </a:r>
            <a:r>
              <a:rPr lang="ja-JP" altLang="en-US" sz="1400" dirty="0"/>
              <a:t>√</a:t>
            </a:r>
            <a:r>
              <a:rPr lang="en-US" altLang="ja-JP" sz="1400" dirty="0" err="1"/>
              <a:t>s</a:t>
            </a:r>
            <a:r>
              <a:rPr lang="en-US" altLang="ja-JP" sz="1400" baseline="-25000" dirty="0" err="1"/>
              <a:t>NN</a:t>
            </a:r>
            <a:r>
              <a:rPr lang="en-US" altLang="ja-JP" sz="1400" dirty="0"/>
              <a:t>=4.5 GeV, Min-bias (54k)</a:t>
            </a:r>
            <a:endParaRPr lang="ja-JP" altLang="en-US" sz="1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98CF07E-A5F0-354D-A834-5812CE66A027}"/>
              </a:ext>
            </a:extLst>
          </p:cNvPr>
          <p:cNvSpPr txBox="1"/>
          <p:nvPr/>
        </p:nvSpPr>
        <p:spPr>
          <a:xfrm>
            <a:off x="1125417" y="2699672"/>
            <a:ext cx="3159699" cy="29217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ja-JP" sz="1400" dirty="0" err="1">
                <a:latin typeface="Symbol" panose="05050102010706020507" pitchFamily="18" charset="2"/>
              </a:rPr>
              <a:t>q</a:t>
            </a:r>
            <a:r>
              <a:rPr lang="en-US" altLang="ja-JP" sz="1400" baseline="-25000" dirty="0" err="1"/>
              <a:t>ee</a:t>
            </a:r>
            <a:r>
              <a:rPr lang="en-US" altLang="ja-JP" sz="1400" dirty="0"/>
              <a:t>&gt;2</a:t>
            </a:r>
            <a:r>
              <a:rPr lang="en-US" altLang="ja-JP" sz="1400" baseline="30000" dirty="0"/>
              <a:t>o</a:t>
            </a:r>
            <a:r>
              <a:rPr lang="en-US" altLang="ja-JP" sz="1400" dirty="0"/>
              <a:t>, 2</a:t>
            </a:r>
            <a:r>
              <a:rPr lang="en-US" altLang="ja-JP" sz="1400" baseline="30000" dirty="0"/>
              <a:t>o</a:t>
            </a:r>
            <a:r>
              <a:rPr lang="en-US" altLang="ja-JP" sz="1400" dirty="0"/>
              <a:t>&lt;</a:t>
            </a:r>
            <a:r>
              <a:rPr lang="en-US" altLang="ja-JP" sz="1400" dirty="0">
                <a:latin typeface="Symbol" panose="05050102010706020507" pitchFamily="18" charset="2"/>
              </a:rPr>
              <a:t>q</a:t>
            </a:r>
            <a:r>
              <a:rPr lang="en-US" altLang="ja-JP" sz="1400" dirty="0"/>
              <a:t>&lt;80</a:t>
            </a:r>
            <a:r>
              <a:rPr lang="en-US" altLang="ja-JP" sz="1400" baseline="30000" dirty="0"/>
              <a:t>o</a:t>
            </a:r>
            <a:r>
              <a:rPr lang="en-US" altLang="ja-JP" sz="1400" dirty="0"/>
              <a:t>, </a:t>
            </a:r>
            <a:r>
              <a:rPr lang="en-US" altLang="ja-JP" sz="1400" dirty="0" err="1"/>
              <a:t>p</a:t>
            </a:r>
            <a:r>
              <a:rPr lang="en-US" altLang="ja-JP" sz="1400" baseline="-25000" dirty="0" err="1"/>
              <a:t>T</a:t>
            </a:r>
            <a:r>
              <a:rPr lang="en-US" altLang="ja-JP" sz="1400" dirty="0"/>
              <a:t>&gt;0.1GeV/c</a:t>
            </a:r>
            <a:endParaRPr lang="ja-JP" altLang="en-US" sz="1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DED2B8A-C998-4CCF-9AFA-DD070E9B0B2D}"/>
              </a:ext>
            </a:extLst>
          </p:cNvPr>
          <p:cNvSpPr txBox="1"/>
          <p:nvPr/>
        </p:nvSpPr>
        <p:spPr>
          <a:xfrm>
            <a:off x="507506" y="1230070"/>
            <a:ext cx="6642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We have evaluated performance of our dimuon spectrometer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CA70F33-9AE2-43D2-B82F-CFABBC0E61A5}"/>
              </a:ext>
            </a:extLst>
          </p:cNvPr>
          <p:cNvSpPr txBox="1"/>
          <p:nvPr/>
        </p:nvSpPr>
        <p:spPr>
          <a:xfrm>
            <a:off x="4214926" y="6239372"/>
            <a:ext cx="3076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Enough Resolution even in low mass region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855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00D6F4-F41D-0946-9851-1242A9AD3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Hypernuclear</a:t>
            </a:r>
            <a:r>
              <a:rPr kumimoji="1" lang="en-US" altLang="ja-JP" dirty="0"/>
              <a:t> Spectrometer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6E0354E-0F83-E04A-BD6D-86101A7A1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89C1DBE-2F1E-4EFA-B341-62A670718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BAA9F1E-2546-1E46-8A44-C706DBDE2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 smtClean="0"/>
              <a:t>18</a:t>
            </a:fld>
            <a:endParaRPr 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7F4CECC-BB41-DE40-86A8-D0EB734BB91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70535" y="1433963"/>
            <a:ext cx="4984750" cy="1972715"/>
          </a:xfrm>
        </p:spPr>
        <p:txBody>
          <a:bodyPr>
            <a:normAutofit fontScale="92500" lnSpcReduction="20000"/>
          </a:bodyPr>
          <a:lstStyle/>
          <a:p>
            <a:pPr rtl="0" eaLnBrk="1" latinLnBrk="0" hangingPunct="1"/>
            <a:r>
              <a:rPr kumimoji="0" lang="en-US" altLang="ja-JP" sz="2700" dirty="0" err="1"/>
              <a:t>Hypernuclei</a:t>
            </a:r>
            <a:r>
              <a:rPr kumimoji="0" lang="en-US" altLang="ja-JP" sz="2700" dirty="0"/>
              <a:t> at beam rapidity</a:t>
            </a:r>
            <a:endParaRPr lang="ja-JP" altLang="ja-JP" dirty="0">
              <a:effectLst/>
            </a:endParaRPr>
          </a:p>
          <a:p>
            <a:pPr lvl="1"/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0" lang="en-US" altLang="ja-JP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dipole magnet + collimator 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Only beam fragments reach 2</a:t>
            </a:r>
            <a:r>
              <a:rPr kumimoji="0" lang="en-US" altLang="ja-JP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dipole magnet</a:t>
            </a:r>
            <a:endParaRPr lang="ja-JP" altLang="ja-JP" dirty="0">
              <a:effectLst/>
            </a:endParaRPr>
          </a:p>
          <a:p>
            <a:pPr lvl="1"/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Lifetime and Magnetic moment</a:t>
            </a:r>
          </a:p>
          <a:p>
            <a:pPr lvl="1"/>
            <a:r>
              <a:rPr lang="en-US" altLang="ja-JP" dirty="0"/>
              <a:t>Interaction Rate : 10</a:t>
            </a:r>
            <a:r>
              <a:rPr lang="en-US" altLang="ja-JP" baseline="30000" dirty="0"/>
              <a:t>8 </a:t>
            </a:r>
            <a:r>
              <a:rPr lang="en-US" altLang="ja-JP" dirty="0"/>
              <a:t>Hz </a:t>
            </a:r>
          </a:p>
          <a:p>
            <a:pPr lvl="1"/>
            <a:endParaRPr lang="ja-JP" altLang="ja-JP" dirty="0">
              <a:effectLst/>
            </a:endParaRPr>
          </a:p>
          <a:p>
            <a:r>
              <a:rPr kumimoji="0" lang="en-US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Strangelet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search</a:t>
            </a:r>
            <a:endParaRPr lang="ja-JP" altLang="ja-JP" dirty="0">
              <a:effectLst/>
            </a:endParaRPr>
          </a:p>
          <a:p>
            <a:endParaRPr kumimoji="1" lang="ja-JP" altLang="en-US" dirty="0"/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BF08287C-DF1B-4549-8F95-2A00F8CC0411}"/>
              </a:ext>
            </a:extLst>
          </p:cNvPr>
          <p:cNvGrpSpPr/>
          <p:nvPr/>
        </p:nvGrpSpPr>
        <p:grpSpPr>
          <a:xfrm>
            <a:off x="2746083" y="2023834"/>
            <a:ext cx="6142264" cy="3729041"/>
            <a:chOff x="2773136" y="1281109"/>
            <a:chExt cx="6142264" cy="372904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21BE611-C21A-2D4C-9E7A-39B9EBF512B8}"/>
                </a:ext>
              </a:extLst>
            </p:cNvPr>
            <p:cNvGrpSpPr/>
            <p:nvPr/>
          </p:nvGrpSpPr>
          <p:grpSpPr>
            <a:xfrm>
              <a:off x="5464225" y="1281109"/>
              <a:ext cx="2387948" cy="3729041"/>
              <a:chOff x="719019" y="1286101"/>
              <a:chExt cx="3183930" cy="4972054"/>
            </a:xfrm>
          </p:grpSpPr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33C104FB-F4FF-304B-80CF-C86BA5943E06}"/>
                  </a:ext>
                </a:extLst>
              </p:cNvPr>
              <p:cNvSpPr/>
              <p:nvPr/>
            </p:nvSpPr>
            <p:spPr>
              <a:xfrm>
                <a:off x="1126216" y="2940817"/>
                <a:ext cx="1581214" cy="1614428"/>
              </a:xfrm>
              <a:prstGeom prst="rect">
                <a:avLst/>
              </a:prstGeom>
              <a:solidFill>
                <a:srgbClr val="B6F90F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2446A898-7849-9545-A54A-05B159A7A98B}"/>
                  </a:ext>
                </a:extLst>
              </p:cNvPr>
              <p:cNvSpPr/>
              <p:nvPr/>
            </p:nvSpPr>
            <p:spPr>
              <a:xfrm>
                <a:off x="778868" y="2177322"/>
                <a:ext cx="2306972" cy="330490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10BB7C7D-529D-4341-B000-71B431773ADD}"/>
                  </a:ext>
                </a:extLst>
              </p:cNvPr>
              <p:cNvSpPr txBox="1"/>
              <p:nvPr/>
            </p:nvSpPr>
            <p:spPr>
              <a:xfrm>
                <a:off x="1653808" y="2901951"/>
                <a:ext cx="548833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TPC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D253F7C7-63A3-644B-AED9-496A3E4A5495}"/>
                  </a:ext>
                </a:extLst>
              </p:cNvPr>
              <p:cNvSpPr/>
              <p:nvPr/>
            </p:nvSpPr>
            <p:spPr>
              <a:xfrm>
                <a:off x="775121" y="1704823"/>
                <a:ext cx="2262863" cy="64166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301263DC-A65B-6349-879D-76A68C3BB13D}"/>
                  </a:ext>
                </a:extLst>
              </p:cNvPr>
              <p:cNvSpPr/>
              <p:nvPr/>
            </p:nvSpPr>
            <p:spPr>
              <a:xfrm>
                <a:off x="770754" y="5162614"/>
                <a:ext cx="2255273" cy="61007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DB53A55A-FA81-0B49-ADA8-3858B299E619}"/>
                  </a:ext>
                </a:extLst>
              </p:cNvPr>
              <p:cNvSpPr/>
              <p:nvPr/>
            </p:nvSpPr>
            <p:spPr>
              <a:xfrm>
                <a:off x="3169739" y="1715391"/>
                <a:ext cx="698221" cy="4067862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F0E91EA6-5BF2-F846-B9DA-DFD068A1B4E5}"/>
                  </a:ext>
                </a:extLst>
              </p:cNvPr>
              <p:cNvSpPr/>
              <p:nvPr/>
            </p:nvSpPr>
            <p:spPr>
              <a:xfrm rot="16200000">
                <a:off x="1721720" y="1752151"/>
                <a:ext cx="45719" cy="1254946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" name="正方形/長方形 50">
                <a:extLst>
                  <a:ext uri="{FF2B5EF4-FFF2-40B4-BE49-F238E27FC236}">
                    <a16:creationId xmlns:a16="http://schemas.microsoft.com/office/drawing/2014/main" id="{EB763DFA-A9C6-B54F-B21D-DAD2BD2BD972}"/>
                  </a:ext>
                </a:extLst>
              </p:cNvPr>
              <p:cNvSpPr/>
              <p:nvPr/>
            </p:nvSpPr>
            <p:spPr>
              <a:xfrm rot="16200000">
                <a:off x="1705711" y="4519379"/>
                <a:ext cx="45719" cy="1220828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99A0DCD3-9D53-B544-A762-F27A47D372EB}"/>
                  </a:ext>
                </a:extLst>
              </p:cNvPr>
              <p:cNvSpPr/>
              <p:nvPr/>
            </p:nvSpPr>
            <p:spPr>
              <a:xfrm>
                <a:off x="1123281" y="3637416"/>
                <a:ext cx="1571655" cy="20686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82935D8D-F2A4-2B45-B97C-4D3AD06DA971}"/>
                  </a:ext>
                </a:extLst>
              </p:cNvPr>
              <p:cNvSpPr txBox="1"/>
              <p:nvPr/>
            </p:nvSpPr>
            <p:spPr>
              <a:xfrm flipH="1">
                <a:off x="1154597" y="3137138"/>
                <a:ext cx="63285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SPT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4" name="直角三角形 53">
                <a:extLst>
                  <a:ext uri="{FF2B5EF4-FFF2-40B4-BE49-F238E27FC236}">
                    <a16:creationId xmlns:a16="http://schemas.microsoft.com/office/drawing/2014/main" id="{A89F3042-DA7A-394C-8D83-439D8005F51F}"/>
                  </a:ext>
                </a:extLst>
              </p:cNvPr>
              <p:cNvSpPr/>
              <p:nvPr/>
            </p:nvSpPr>
            <p:spPr>
              <a:xfrm rot="16200000">
                <a:off x="2342642" y="1652170"/>
                <a:ext cx="778831" cy="72380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5" name="直角三角形 54">
                <a:extLst>
                  <a:ext uri="{FF2B5EF4-FFF2-40B4-BE49-F238E27FC236}">
                    <a16:creationId xmlns:a16="http://schemas.microsoft.com/office/drawing/2014/main" id="{4C282B15-9AFD-EF4C-BD04-C5E3012049FD}"/>
                  </a:ext>
                </a:extLst>
              </p:cNvPr>
              <p:cNvSpPr/>
              <p:nvPr/>
            </p:nvSpPr>
            <p:spPr>
              <a:xfrm rot="10800000">
                <a:off x="2355860" y="5162433"/>
                <a:ext cx="684980" cy="581138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56" name="直線矢印コネクタ 55">
                <a:extLst>
                  <a:ext uri="{FF2B5EF4-FFF2-40B4-BE49-F238E27FC236}">
                    <a16:creationId xmlns:a16="http://schemas.microsoft.com/office/drawing/2014/main" id="{69C0F0B1-3D8A-044F-AA4D-2395866D0DF2}"/>
                  </a:ext>
                </a:extLst>
              </p:cNvPr>
              <p:cNvCxnSpPr>
                <a:cxnSpLocks/>
                <a:stCxn id="78" idx="1"/>
              </p:cNvCxnSpPr>
              <p:nvPr/>
            </p:nvCxnSpPr>
            <p:spPr>
              <a:xfrm flipH="1">
                <a:off x="1391520" y="2148960"/>
                <a:ext cx="91827" cy="15109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線矢印コネクタ 56">
                <a:extLst>
                  <a:ext uri="{FF2B5EF4-FFF2-40B4-BE49-F238E27FC236}">
                    <a16:creationId xmlns:a16="http://schemas.microsoft.com/office/drawing/2014/main" id="{2FC9F4A2-8E9E-614E-BEB2-6CDF57CF1E5F}"/>
                  </a:ext>
                </a:extLst>
              </p:cNvPr>
              <p:cNvCxnSpPr>
                <a:cxnSpLocks/>
                <a:stCxn id="78" idx="3"/>
                <a:endCxn id="54" idx="2"/>
              </p:cNvCxnSpPr>
              <p:nvPr/>
            </p:nvCxnSpPr>
            <p:spPr>
              <a:xfrm>
                <a:off x="2548169" y="2148960"/>
                <a:ext cx="545788" cy="25452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7771D2F8-0404-5F41-B269-C1329CFE012D}"/>
                  </a:ext>
                </a:extLst>
              </p:cNvPr>
              <p:cNvSpPr txBox="1"/>
              <p:nvPr/>
            </p:nvSpPr>
            <p:spPr>
              <a:xfrm>
                <a:off x="967335" y="1676058"/>
                <a:ext cx="1512551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4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Magnet yoke</a:t>
                </a:r>
                <a:endParaRPr lang="ja-JP" altLang="en-US" sz="14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A99189BD-34E3-7640-8B42-A095C76A2542}"/>
                  </a:ext>
                </a:extLst>
              </p:cNvPr>
              <p:cNvSpPr txBox="1"/>
              <p:nvPr/>
            </p:nvSpPr>
            <p:spPr>
              <a:xfrm>
                <a:off x="1685131" y="1341041"/>
                <a:ext cx="1249231" cy="4514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600" b="1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Top view</a:t>
                </a:r>
                <a:endParaRPr lang="ja-JP" altLang="en-US" sz="1600" b="1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60" name="直線矢印コネクタ 59">
                <a:extLst>
                  <a:ext uri="{FF2B5EF4-FFF2-40B4-BE49-F238E27FC236}">
                    <a16:creationId xmlns:a16="http://schemas.microsoft.com/office/drawing/2014/main" id="{C615437B-02CC-9F42-9061-FADEB309B42F}"/>
                  </a:ext>
                </a:extLst>
              </p:cNvPr>
              <p:cNvCxnSpPr>
                <a:cxnSpLocks/>
                <a:endCxn id="63" idx="1"/>
              </p:cNvCxnSpPr>
              <p:nvPr/>
            </p:nvCxnSpPr>
            <p:spPr>
              <a:xfrm>
                <a:off x="751044" y="3742196"/>
                <a:ext cx="38700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A3413F60-485B-1441-A633-76A6F5028E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576" y="3637335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FF091EDC-C134-324F-A147-8D443BAD62F6}"/>
                  </a:ext>
                </a:extLst>
              </p:cNvPr>
              <p:cNvSpPr/>
              <p:nvPr/>
            </p:nvSpPr>
            <p:spPr>
              <a:xfrm>
                <a:off x="1146327" y="2971346"/>
                <a:ext cx="1534810" cy="1551580"/>
              </a:xfrm>
              <a:prstGeom prst="rect">
                <a:avLst/>
              </a:prstGeom>
              <a:solidFill>
                <a:srgbClr val="0DFF0D">
                  <a:alpha val="52157"/>
                </a:srgb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 dirty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C1AF4887-CB5E-154C-8C2C-A2096DDE3766}"/>
                  </a:ext>
                </a:extLst>
              </p:cNvPr>
              <p:cNvSpPr/>
              <p:nvPr/>
            </p:nvSpPr>
            <p:spPr>
              <a:xfrm>
                <a:off x="1138046" y="3719337"/>
                <a:ext cx="18000" cy="45719"/>
              </a:xfrm>
              <a:prstGeom prst="rect">
                <a:avLst/>
              </a:prstGeom>
              <a:solidFill>
                <a:srgbClr val="B6F90F"/>
              </a:solidFill>
              <a:ln w="63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64" name="直線矢印コネクタ 63">
                <a:extLst>
                  <a:ext uri="{FF2B5EF4-FFF2-40B4-BE49-F238E27FC236}">
                    <a16:creationId xmlns:a16="http://schemas.microsoft.com/office/drawing/2014/main" id="{6C5B77BA-E9C0-7444-8BE9-F8990970D2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29311" y="3429074"/>
                <a:ext cx="116395" cy="1968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矢印コネクタ 64">
                <a:extLst>
                  <a:ext uri="{FF2B5EF4-FFF2-40B4-BE49-F238E27FC236}">
                    <a16:creationId xmlns:a16="http://schemas.microsoft.com/office/drawing/2014/main" id="{28DE9417-6CAE-4141-8E94-753D8EA080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1483" y="2967641"/>
                <a:ext cx="0" cy="157413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7D5AA8B6-B9E4-4A47-BB87-3EAEDE660512}"/>
                  </a:ext>
                </a:extLst>
              </p:cNvPr>
              <p:cNvSpPr txBox="1"/>
              <p:nvPr/>
            </p:nvSpPr>
            <p:spPr>
              <a:xfrm>
                <a:off x="1667975" y="4297157"/>
                <a:ext cx="492016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2m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67" name="直線矢印コネクタ 66">
                <a:extLst>
                  <a:ext uri="{FF2B5EF4-FFF2-40B4-BE49-F238E27FC236}">
                    <a16:creationId xmlns:a16="http://schemas.microsoft.com/office/drawing/2014/main" id="{B7340D82-D10F-DD4F-8633-0D4E8C4BFC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81459" y="3623679"/>
                <a:ext cx="0" cy="10935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矢印コネクタ 67">
                <a:extLst>
                  <a:ext uri="{FF2B5EF4-FFF2-40B4-BE49-F238E27FC236}">
                    <a16:creationId xmlns:a16="http://schemas.microsoft.com/office/drawing/2014/main" id="{A5CF8D9F-BEAF-0A48-9ABB-50E806247C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07466" y="3991123"/>
                <a:ext cx="376237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矢印コネクタ 68">
                <a:extLst>
                  <a:ext uri="{FF2B5EF4-FFF2-40B4-BE49-F238E27FC236}">
                    <a16:creationId xmlns:a16="http://schemas.microsoft.com/office/drawing/2014/main" id="{306146D8-1CEC-D642-B877-0192E13A835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3639" y="3735301"/>
                <a:ext cx="2628600" cy="644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矢印コネクタ 69">
                <a:extLst>
                  <a:ext uri="{FF2B5EF4-FFF2-40B4-BE49-F238E27FC236}">
                    <a16:creationId xmlns:a16="http://schemas.microsoft.com/office/drawing/2014/main" id="{33ACA313-7529-1F4A-9CD3-52F10024B07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2720" y="3590727"/>
                <a:ext cx="2715332" cy="15460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FE94C26B-F250-B845-BE9B-AF4CBC16F278}"/>
                  </a:ext>
                </a:extLst>
              </p:cNvPr>
              <p:cNvSpPr txBox="1"/>
              <p:nvPr/>
            </p:nvSpPr>
            <p:spPr>
              <a:xfrm>
                <a:off x="3502773" y="3472199"/>
                <a:ext cx="400176" cy="338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05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4</a:t>
                </a:r>
                <a:r>
                  <a:rPr lang="en-US" altLang="ja-JP" sz="1050" baseline="300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o</a:t>
                </a:r>
                <a:endParaRPr lang="ja-JP" altLang="en-US" sz="1050" baseline="300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F9CC97D9-D5BE-434C-9736-89D3CC8EA1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41207" y="2474081"/>
                <a:ext cx="1207983" cy="176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D1A64ED7-4339-174C-A73A-C546BE7926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8827" y="2437747"/>
                <a:ext cx="1202589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02007955-B588-444B-B97F-B6156C550E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526" y="5066578"/>
                <a:ext cx="121545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線コネクタ 74">
                <a:extLst>
                  <a:ext uri="{FF2B5EF4-FFF2-40B4-BE49-F238E27FC236}">
                    <a16:creationId xmlns:a16="http://schemas.microsoft.com/office/drawing/2014/main" id="{29B312C7-DFFD-6B49-B14F-633A05F5D1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526" y="5028478"/>
                <a:ext cx="121545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492334ED-18FD-BE41-98F7-E7D2EFCA0BA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92015" y="1860725"/>
                <a:ext cx="1" cy="371627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線コネクタ 76">
                <a:extLst>
                  <a:ext uri="{FF2B5EF4-FFF2-40B4-BE49-F238E27FC236}">
                    <a16:creationId xmlns:a16="http://schemas.microsoft.com/office/drawing/2014/main" id="{74084498-D96E-5243-AD82-286B67B54D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47435" y="1797129"/>
                <a:ext cx="0" cy="377224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3D2D0CB6-B23D-A946-A03D-9FA04BCCAB7D}"/>
                  </a:ext>
                </a:extLst>
              </p:cNvPr>
              <p:cNvSpPr txBox="1"/>
              <p:nvPr/>
            </p:nvSpPr>
            <p:spPr>
              <a:xfrm>
                <a:off x="1483347" y="1974553"/>
                <a:ext cx="1064823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MRPC-TOF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221F3489-AF38-D645-B652-A834CFF39405}"/>
                  </a:ext>
                </a:extLst>
              </p:cNvPr>
              <p:cNvSpPr txBox="1"/>
              <p:nvPr/>
            </p:nvSpPr>
            <p:spPr>
              <a:xfrm>
                <a:off x="2628549" y="3936961"/>
                <a:ext cx="485603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0.5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80" name="直線矢印コネクタ 79">
                <a:extLst>
                  <a:ext uri="{FF2B5EF4-FFF2-40B4-BE49-F238E27FC236}">
                    <a16:creationId xmlns:a16="http://schemas.microsoft.com/office/drawing/2014/main" id="{50FBA192-4FA5-C540-AC91-702FB8602A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3434" y="2350201"/>
                <a:ext cx="1" cy="281223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6E68498F-0817-7648-B561-3F93CFD6A990}"/>
                  </a:ext>
                </a:extLst>
              </p:cNvPr>
              <p:cNvSpPr txBox="1"/>
              <p:nvPr/>
            </p:nvSpPr>
            <p:spPr>
              <a:xfrm rot="5400000">
                <a:off x="578033" y="3070913"/>
                <a:ext cx="589747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9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3.4m</a:t>
                </a:r>
                <a:endParaRPr lang="ja-JP" altLang="en-US" sz="9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AADC69D7-86FA-2B4C-BF64-CBDE5250E5AA}"/>
                  </a:ext>
                </a:extLst>
              </p:cNvPr>
              <p:cNvSpPr txBox="1"/>
              <p:nvPr/>
            </p:nvSpPr>
            <p:spPr>
              <a:xfrm rot="5400000">
                <a:off x="816423" y="3865301"/>
                <a:ext cx="418704" cy="2667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7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2m</a:t>
                </a:r>
                <a:endParaRPr lang="ja-JP" altLang="en-US" sz="7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7E39DC5C-C63E-FD4C-8622-10227FDE2192}"/>
                  </a:ext>
                </a:extLst>
              </p:cNvPr>
              <p:cNvSpPr txBox="1"/>
              <p:nvPr/>
            </p:nvSpPr>
            <p:spPr>
              <a:xfrm rot="16200000">
                <a:off x="2652576" y="2387128"/>
                <a:ext cx="2096394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Neutron counter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EB67C90A-2711-324B-8AA0-8DABB3D61C64}"/>
                  </a:ext>
                </a:extLst>
              </p:cNvPr>
              <p:cNvSpPr/>
              <p:nvPr/>
            </p:nvSpPr>
            <p:spPr>
              <a:xfrm>
                <a:off x="3039594" y="1704821"/>
                <a:ext cx="45719" cy="4067862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85" name="直線矢印コネクタ 84">
                <a:extLst>
                  <a:ext uri="{FF2B5EF4-FFF2-40B4-BE49-F238E27FC236}">
                    <a16:creationId xmlns:a16="http://schemas.microsoft.com/office/drawing/2014/main" id="{A922196F-3436-7F4F-9F88-C7F3FAF188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8869" y="5950377"/>
                <a:ext cx="2257179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319F8F64-9388-C343-BA7B-E9E6C61E021E}"/>
                  </a:ext>
                </a:extLst>
              </p:cNvPr>
              <p:cNvSpPr txBox="1"/>
              <p:nvPr/>
            </p:nvSpPr>
            <p:spPr>
              <a:xfrm>
                <a:off x="1611291" y="5725452"/>
                <a:ext cx="485603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3.5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5198DD07-3BF7-2042-824D-C2A3F2BAF4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1397" y="5772684"/>
                <a:ext cx="0" cy="485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F4680157-1AA8-374D-B997-B0C9358E0C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35551" y="5760941"/>
                <a:ext cx="0" cy="485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線矢印コネクタ 88">
                <a:extLst>
                  <a:ext uri="{FF2B5EF4-FFF2-40B4-BE49-F238E27FC236}">
                    <a16:creationId xmlns:a16="http://schemas.microsoft.com/office/drawing/2014/main" id="{B456C81E-4DBD-4D47-94DC-C034D7A68A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31740" y="1692016"/>
                <a:ext cx="3969" cy="206269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id="{D4AFC282-2723-224D-82F0-952527B44AE8}"/>
                  </a:ext>
                </a:extLst>
              </p:cNvPr>
              <p:cNvSpPr txBox="1"/>
              <p:nvPr/>
            </p:nvSpPr>
            <p:spPr>
              <a:xfrm>
                <a:off x="3235247" y="1286101"/>
                <a:ext cx="5283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45</a:t>
                </a:r>
                <a:r>
                  <a:rPr lang="en-US" altLang="ja-JP" sz="1200" baseline="300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o</a:t>
                </a:r>
                <a:endParaRPr lang="ja-JP" altLang="en-US" sz="1200" baseline="300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91" name="直線矢印コネクタ 90">
                <a:extLst>
                  <a:ext uri="{FF2B5EF4-FFF2-40B4-BE49-F238E27FC236}">
                    <a16:creationId xmlns:a16="http://schemas.microsoft.com/office/drawing/2014/main" id="{2E83DC99-1055-FB43-9D3A-B3AE3CD684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26026" y="5946602"/>
                <a:ext cx="812026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1B7DA510-91E9-334E-8102-544528CE992B}"/>
                  </a:ext>
                </a:extLst>
              </p:cNvPr>
              <p:cNvSpPr txBox="1"/>
              <p:nvPr/>
            </p:nvSpPr>
            <p:spPr>
              <a:xfrm>
                <a:off x="3224813" y="5720100"/>
                <a:ext cx="485603" cy="3488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1.5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82DD3EA0-B22B-9446-87AD-3FCC2EDDF0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63752" y="5744842"/>
                <a:ext cx="0" cy="48547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0B28A356-8E3E-4F43-BD7D-9C43B7F1216E}"/>
                  </a:ext>
                </a:extLst>
              </p:cNvPr>
              <p:cNvSpPr/>
              <p:nvPr/>
            </p:nvSpPr>
            <p:spPr>
              <a:xfrm>
                <a:off x="3115691" y="1718910"/>
                <a:ext cx="45719" cy="4067862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5" name="テキスト ボックス 94">
                <a:extLst>
                  <a:ext uri="{FF2B5EF4-FFF2-40B4-BE49-F238E27FC236}">
                    <a16:creationId xmlns:a16="http://schemas.microsoft.com/office/drawing/2014/main" id="{00E2AEA7-DCFD-4846-A87F-05E36287BCCD}"/>
                  </a:ext>
                </a:extLst>
              </p:cNvPr>
              <p:cNvSpPr txBox="1"/>
              <p:nvPr/>
            </p:nvSpPr>
            <p:spPr>
              <a:xfrm rot="16200000">
                <a:off x="2644864" y="2023584"/>
                <a:ext cx="1398168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Charge veto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96" name="直線矢印コネクタ 95">
                <a:extLst>
                  <a:ext uri="{FF2B5EF4-FFF2-40B4-BE49-F238E27FC236}">
                    <a16:creationId xmlns:a16="http://schemas.microsoft.com/office/drawing/2014/main" id="{35BAC3D4-BE69-FB4F-AE5C-7581E33DD6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8596" y="1437854"/>
                <a:ext cx="2157987" cy="229146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フローチャート: 和接合 96">
                <a:extLst>
                  <a:ext uri="{FF2B5EF4-FFF2-40B4-BE49-F238E27FC236}">
                    <a16:creationId xmlns:a16="http://schemas.microsoft.com/office/drawing/2014/main" id="{EBC27B44-E55B-BA45-AF59-763CA416C0B6}"/>
                  </a:ext>
                </a:extLst>
              </p:cNvPr>
              <p:cNvSpPr/>
              <p:nvPr/>
            </p:nvSpPr>
            <p:spPr>
              <a:xfrm>
                <a:off x="1653807" y="4090849"/>
                <a:ext cx="157068" cy="165953"/>
              </a:xfrm>
              <a:prstGeom prst="flowChartSummingJunction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0968AA80-4F3B-A040-807F-50486E890690}"/>
                  </a:ext>
                </a:extLst>
              </p:cNvPr>
              <p:cNvSpPr txBox="1"/>
              <p:nvPr/>
            </p:nvSpPr>
            <p:spPr>
              <a:xfrm>
                <a:off x="1738063" y="3984973"/>
                <a:ext cx="9884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B=1.5T</a:t>
                </a:r>
                <a:endParaRPr lang="ja-JP" altLang="en-US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B13C092D-4739-5644-9DD5-700749BB521C}"/>
                  </a:ext>
                </a:extLst>
              </p:cNvPr>
              <p:cNvGrpSpPr/>
              <p:nvPr/>
            </p:nvGrpSpPr>
            <p:grpSpPr>
              <a:xfrm>
                <a:off x="1145026" y="3653657"/>
                <a:ext cx="138752" cy="178718"/>
                <a:chOff x="2674819" y="3644278"/>
                <a:chExt cx="138752" cy="178718"/>
              </a:xfrm>
            </p:grpSpPr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0A85D718-CCB9-9145-87DC-66267F17C3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13570" y="3651145"/>
                  <a:ext cx="0" cy="64800"/>
                </a:xfrm>
                <a:prstGeom prst="line">
                  <a:avLst/>
                </a:prstGeom>
                <a:ln w="12700">
                  <a:solidFill>
                    <a:srgbClr val="E923D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直線コネクタ 106">
                  <a:extLst>
                    <a:ext uri="{FF2B5EF4-FFF2-40B4-BE49-F238E27FC236}">
                      <a16:creationId xmlns:a16="http://schemas.microsoft.com/office/drawing/2014/main" id="{BE2F9CE8-D2DD-BB43-987D-8B1CC4989D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683200" y="3703039"/>
                  <a:ext cx="32400" cy="783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正方形/長方形 107">
                  <a:extLst>
                    <a:ext uri="{FF2B5EF4-FFF2-40B4-BE49-F238E27FC236}">
                      <a16:creationId xmlns:a16="http://schemas.microsoft.com/office/drawing/2014/main" id="{BEA052EA-9DDC-7C4A-A219-64ABDF41F191}"/>
                    </a:ext>
                  </a:extLst>
                </p:cNvPr>
                <p:cNvSpPr/>
                <p:nvPr/>
              </p:nvSpPr>
              <p:spPr>
                <a:xfrm>
                  <a:off x="2674819" y="3714179"/>
                  <a:ext cx="21363" cy="37520"/>
                </a:xfrm>
                <a:prstGeom prst="rect">
                  <a:avLst/>
                </a:prstGeom>
                <a:solidFill>
                  <a:srgbClr val="91F0FD"/>
                </a:solidFill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09" name="直線コネクタ 108">
                  <a:extLst>
                    <a:ext uri="{FF2B5EF4-FFF2-40B4-BE49-F238E27FC236}">
                      <a16:creationId xmlns:a16="http://schemas.microsoft.com/office/drawing/2014/main" id="{B9B70EC9-D3A9-354C-A25E-EB778899F5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3200" y="3686385"/>
                  <a:ext cx="648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線コネクタ 109">
                  <a:extLst>
                    <a:ext uri="{FF2B5EF4-FFF2-40B4-BE49-F238E27FC236}">
                      <a16:creationId xmlns:a16="http://schemas.microsoft.com/office/drawing/2014/main" id="{9D1BDFAA-F0F6-CE48-A100-1F64FC9CB79D}"/>
                    </a:ext>
                  </a:extLst>
                </p:cNvPr>
                <p:cNvCxnSpPr/>
                <p:nvPr/>
              </p:nvCxnSpPr>
              <p:spPr>
                <a:xfrm>
                  <a:off x="2781083" y="3644278"/>
                  <a:ext cx="0" cy="171912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線コネクタ 110">
                  <a:extLst>
                    <a:ext uri="{FF2B5EF4-FFF2-40B4-BE49-F238E27FC236}">
                      <a16:creationId xmlns:a16="http://schemas.microsoft.com/office/drawing/2014/main" id="{227B4230-CB8C-3E48-BB89-47050FE37D9E}"/>
                    </a:ext>
                  </a:extLst>
                </p:cNvPr>
                <p:cNvCxnSpPr/>
                <p:nvPr/>
              </p:nvCxnSpPr>
              <p:spPr>
                <a:xfrm>
                  <a:off x="2720692" y="3703821"/>
                  <a:ext cx="0" cy="62808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線コネクタ 111">
                  <a:extLst>
                    <a:ext uri="{FF2B5EF4-FFF2-40B4-BE49-F238E27FC236}">
                      <a16:creationId xmlns:a16="http://schemas.microsoft.com/office/drawing/2014/main" id="{E4F481B4-6272-B048-8D24-3DA1C22EF0FB}"/>
                    </a:ext>
                  </a:extLst>
                </p:cNvPr>
                <p:cNvCxnSpPr/>
                <p:nvPr/>
              </p:nvCxnSpPr>
              <p:spPr>
                <a:xfrm>
                  <a:off x="2743285" y="3684743"/>
                  <a:ext cx="0" cy="9921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線コネクタ 112">
                  <a:extLst>
                    <a:ext uri="{FF2B5EF4-FFF2-40B4-BE49-F238E27FC236}">
                      <a16:creationId xmlns:a16="http://schemas.microsoft.com/office/drawing/2014/main" id="{1BB8004A-6A75-8F48-8E4B-C9A927513D11}"/>
                    </a:ext>
                  </a:extLst>
                </p:cNvPr>
                <p:cNvCxnSpPr/>
                <p:nvPr/>
              </p:nvCxnSpPr>
              <p:spPr>
                <a:xfrm>
                  <a:off x="2763091" y="3660282"/>
                  <a:ext cx="0" cy="136484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線コネクタ 113">
                  <a:extLst>
                    <a:ext uri="{FF2B5EF4-FFF2-40B4-BE49-F238E27FC236}">
                      <a16:creationId xmlns:a16="http://schemas.microsoft.com/office/drawing/2014/main" id="{417DF97C-70F7-7249-86D0-233B511AEB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3200" y="3766629"/>
                  <a:ext cx="360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線コネクタ 114">
                  <a:extLst>
                    <a:ext uri="{FF2B5EF4-FFF2-40B4-BE49-F238E27FC236}">
                      <a16:creationId xmlns:a16="http://schemas.microsoft.com/office/drawing/2014/main" id="{45021FBA-8C5B-9B47-8987-88664AA254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3200" y="3785707"/>
                  <a:ext cx="648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直線コネクタ 115">
                  <a:extLst>
                    <a:ext uri="{FF2B5EF4-FFF2-40B4-BE49-F238E27FC236}">
                      <a16:creationId xmlns:a16="http://schemas.microsoft.com/office/drawing/2014/main" id="{BF6B3DF1-3971-3548-8E3E-389C46B974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6800" y="3802927"/>
                  <a:ext cx="828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直線コネクタ 116">
                  <a:extLst>
                    <a:ext uri="{FF2B5EF4-FFF2-40B4-BE49-F238E27FC236}">
                      <a16:creationId xmlns:a16="http://schemas.microsoft.com/office/drawing/2014/main" id="{D651C336-CD24-3943-973B-DF0FA7DE16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9285" y="3822996"/>
                  <a:ext cx="936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直線コネクタ 117">
                  <a:extLst>
                    <a:ext uri="{FF2B5EF4-FFF2-40B4-BE49-F238E27FC236}">
                      <a16:creationId xmlns:a16="http://schemas.microsoft.com/office/drawing/2014/main" id="{11DDAE83-66F7-5B45-A7DC-819F692A77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90400" y="3647231"/>
                  <a:ext cx="9059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直線コネクタ 118">
                  <a:extLst>
                    <a:ext uri="{FF2B5EF4-FFF2-40B4-BE49-F238E27FC236}">
                      <a16:creationId xmlns:a16="http://schemas.microsoft.com/office/drawing/2014/main" id="{EB9B1DE6-E32E-4741-82CB-D0323701D49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81952" y="3665354"/>
                  <a:ext cx="72000" cy="0"/>
                </a:xfrm>
                <a:prstGeom prst="line">
                  <a:avLst/>
                </a:prstGeom>
                <a:ln w="63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直線コネクタ 119">
                  <a:extLst>
                    <a:ext uri="{FF2B5EF4-FFF2-40B4-BE49-F238E27FC236}">
                      <a16:creationId xmlns:a16="http://schemas.microsoft.com/office/drawing/2014/main" id="{E703919D-B6F9-4049-B3AC-A02F27CA0B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13570" y="3751522"/>
                  <a:ext cx="1" cy="64800"/>
                </a:xfrm>
                <a:prstGeom prst="line">
                  <a:avLst/>
                </a:prstGeom>
                <a:ln w="12700">
                  <a:solidFill>
                    <a:srgbClr val="E923D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7BDB6284-AE5C-B842-A973-62E6BC5064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05768" y="3642088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16179C16-95EE-4B4C-A640-D745BFC58E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75664" y="3642088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C8CB9898-DE26-4A4D-8A7A-290E1E00F9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05766" y="3642088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線コネクタ 102">
                <a:extLst>
                  <a:ext uri="{FF2B5EF4-FFF2-40B4-BE49-F238E27FC236}">
                    <a16:creationId xmlns:a16="http://schemas.microsoft.com/office/drawing/2014/main" id="{6F95579D-F61A-2242-9FAC-57A2D1D9C0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82795" y="3628282"/>
                <a:ext cx="0" cy="2160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FDF5EA9E-4C19-3647-98F1-1738A1D2EAC9}"/>
                  </a:ext>
                </a:extLst>
              </p:cNvPr>
              <p:cNvSpPr txBox="1"/>
              <p:nvPr/>
            </p:nvSpPr>
            <p:spPr>
              <a:xfrm flipH="1">
                <a:off x="1092407" y="4105873"/>
                <a:ext cx="632852" cy="348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1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MC</a:t>
                </a:r>
                <a:endParaRPr lang="ja-JP" altLang="en-US" sz="11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105" name="直線矢印コネクタ 104">
                <a:extLst>
                  <a:ext uri="{FF2B5EF4-FFF2-40B4-BE49-F238E27FC236}">
                    <a16:creationId xmlns:a16="http://schemas.microsoft.com/office/drawing/2014/main" id="{DA993900-A15F-7F4A-B41F-EA9D2ED6C9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290144" y="3778251"/>
                <a:ext cx="68603" cy="39937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F2BE6C41-A0CB-AD44-AB88-11CA1614B9EF}"/>
                </a:ext>
              </a:extLst>
            </p:cNvPr>
            <p:cNvSpPr/>
            <p:nvPr/>
          </p:nvSpPr>
          <p:spPr>
            <a:xfrm>
              <a:off x="7916764" y="2910950"/>
              <a:ext cx="998636" cy="444920"/>
            </a:xfrm>
            <a:prstGeom prst="rect">
              <a:avLst/>
            </a:prstGeom>
            <a:solidFill>
              <a:srgbClr val="FED6F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r>
                <a:rPr kumimoji="0" lang="en-US" altLang="ja-JP" sz="14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ZCAL</a:t>
              </a:r>
              <a:endParaRPr lang="ja-JP" altLang="en-US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33EA0ABE-F61A-A347-98ED-7B7ADAFC6692}"/>
                </a:ext>
              </a:extLst>
            </p:cNvPr>
            <p:cNvCxnSpPr/>
            <p:nvPr/>
          </p:nvCxnSpPr>
          <p:spPr>
            <a:xfrm>
              <a:off x="7916763" y="3532685"/>
              <a:ext cx="99863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BD9F9A5B-DED1-A743-8927-A95ECCDB7C2B}"/>
                </a:ext>
              </a:extLst>
            </p:cNvPr>
            <p:cNvSpPr txBox="1"/>
            <p:nvPr/>
          </p:nvSpPr>
          <p:spPr>
            <a:xfrm>
              <a:off x="8281706" y="3587154"/>
              <a:ext cx="508794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kumimoji="0" lang="en-US" altLang="ja-JP" sz="14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1.8</a:t>
              </a:r>
              <a:r>
                <a:rPr lang="en-US" altLang="ja-JP" sz="14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m</a:t>
              </a:r>
              <a:endParaRPr lang="ja-JP" altLang="en-US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229DCFF2-D672-9E4F-931F-9255D35493FE}"/>
                </a:ext>
              </a:extLst>
            </p:cNvPr>
            <p:cNvSpPr/>
            <p:nvPr/>
          </p:nvSpPr>
          <p:spPr>
            <a:xfrm>
              <a:off x="3465595" y="2590684"/>
              <a:ext cx="1298415" cy="996470"/>
            </a:xfrm>
            <a:prstGeom prst="rect">
              <a:avLst/>
            </a:prstGeom>
            <a:solidFill>
              <a:srgbClr val="F7AFE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CB51A519-8CB1-EB46-8627-A537E3AD07CF}"/>
                </a:ext>
              </a:extLst>
            </p:cNvPr>
            <p:cNvSpPr/>
            <p:nvPr/>
          </p:nvSpPr>
          <p:spPr>
            <a:xfrm>
              <a:off x="3479909" y="2934577"/>
              <a:ext cx="1296145" cy="29866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 dirty="0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13D73BDE-FA40-D84C-9E1D-17CE6F046B44}"/>
                </a:ext>
              </a:extLst>
            </p:cNvPr>
            <p:cNvSpPr/>
            <p:nvPr/>
          </p:nvSpPr>
          <p:spPr>
            <a:xfrm flipV="1">
              <a:off x="3451417" y="3046192"/>
              <a:ext cx="36320" cy="99437"/>
            </a:xfrm>
            <a:prstGeom prst="rect">
              <a:avLst/>
            </a:prstGeom>
            <a:solidFill>
              <a:srgbClr val="FFFF0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2B12F685-0E3D-124B-A1E0-AC3B025E1885}"/>
                </a:ext>
              </a:extLst>
            </p:cNvPr>
            <p:cNvSpPr/>
            <p:nvPr/>
          </p:nvSpPr>
          <p:spPr>
            <a:xfrm>
              <a:off x="7012986" y="2463352"/>
              <a:ext cx="34289" cy="517973"/>
            </a:xfrm>
            <a:prstGeom prst="rect">
              <a:avLst/>
            </a:prstGeom>
            <a:solidFill>
              <a:srgbClr val="FFFF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342900">
                <a:defRPr/>
              </a:pPr>
              <a:endParaRPr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F112511B-059A-2E42-A2F2-E9DF8DECB0D8}"/>
                </a:ext>
              </a:extLst>
            </p:cNvPr>
            <p:cNvCxnSpPr>
              <a:cxnSpLocks/>
            </p:cNvCxnSpPr>
            <p:nvPr/>
          </p:nvCxnSpPr>
          <p:spPr>
            <a:xfrm>
              <a:off x="3633525" y="2385258"/>
              <a:ext cx="109493" cy="2340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05292AA-512E-0245-96CC-1E8238E2D877}"/>
                </a:ext>
              </a:extLst>
            </p:cNvPr>
            <p:cNvGrpSpPr/>
            <p:nvPr/>
          </p:nvGrpSpPr>
          <p:grpSpPr>
            <a:xfrm>
              <a:off x="4754307" y="2274852"/>
              <a:ext cx="944297" cy="1442607"/>
              <a:chOff x="-15749" y="2718810"/>
              <a:chExt cx="1259063" cy="1923476"/>
            </a:xfrm>
          </p:grpSpPr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1A1B3A39-345B-6B49-8242-F2436898FA3F}"/>
                  </a:ext>
                </a:extLst>
              </p:cNvPr>
              <p:cNvSpPr txBox="1"/>
              <p:nvPr/>
            </p:nvSpPr>
            <p:spPr>
              <a:xfrm>
                <a:off x="-15749" y="2718810"/>
                <a:ext cx="1259063" cy="4103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400" dirty="0">
                    <a:solidFill>
                      <a:prstClr val="black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Collimator</a:t>
                </a:r>
                <a:endParaRPr lang="ja-JP" altLang="en-US" sz="14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C7FEAC4C-696E-D643-946B-D6B3B5ED7FBB}"/>
                  </a:ext>
                </a:extLst>
              </p:cNvPr>
              <p:cNvSpPr/>
              <p:nvPr/>
            </p:nvSpPr>
            <p:spPr>
              <a:xfrm>
                <a:off x="45034" y="3365179"/>
                <a:ext cx="626932" cy="875045"/>
              </a:xfrm>
              <a:prstGeom prst="rect">
                <a:avLst/>
              </a:prstGeom>
              <a:solidFill>
                <a:srgbClr val="04FC22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D362B7BA-221A-634F-9638-B5D68C4D0133}"/>
                  </a:ext>
                </a:extLst>
              </p:cNvPr>
              <p:cNvSpPr/>
              <p:nvPr/>
            </p:nvSpPr>
            <p:spPr>
              <a:xfrm>
                <a:off x="43613" y="3774417"/>
                <a:ext cx="561427" cy="50647"/>
              </a:xfrm>
              <a:prstGeom prst="rect">
                <a:avLst/>
              </a:prstGeom>
              <a:solidFill>
                <a:schemeClr val="bg1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cxnSp>
            <p:nvCxnSpPr>
              <p:cNvPr id="37" name="直線矢印コネクタ 36">
                <a:extLst>
                  <a:ext uri="{FF2B5EF4-FFF2-40B4-BE49-F238E27FC236}">
                    <a16:creationId xmlns:a16="http://schemas.microsoft.com/office/drawing/2014/main" id="{91EF6593-215D-3C4F-A48A-756254EB9C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10" y="4641288"/>
                <a:ext cx="952939" cy="99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矢印コネクタ 37">
                <a:extLst>
                  <a:ext uri="{FF2B5EF4-FFF2-40B4-BE49-F238E27FC236}">
                    <a16:creationId xmlns:a16="http://schemas.microsoft.com/office/drawing/2014/main" id="{A62DC726-5F0F-CF4E-88A6-11A6CBD8D386}"/>
                  </a:ext>
                </a:extLst>
              </p:cNvPr>
              <p:cNvCxnSpPr/>
              <p:nvPr/>
            </p:nvCxnSpPr>
            <p:spPr>
              <a:xfrm flipH="1">
                <a:off x="236399" y="3095657"/>
                <a:ext cx="11152" cy="2552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8C22F415-2243-D249-818D-87DFED29D377}"/>
                  </a:ext>
                </a:extLst>
              </p:cNvPr>
              <p:cNvSpPr/>
              <p:nvPr/>
            </p:nvSpPr>
            <p:spPr>
              <a:xfrm flipH="1">
                <a:off x="898382" y="3292304"/>
                <a:ext cx="18000" cy="1080000"/>
              </a:xfrm>
              <a:prstGeom prst="rect">
                <a:avLst/>
              </a:prstGeom>
              <a:solidFill>
                <a:srgbClr val="FFFF00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F263FED1-72D8-F941-8BE7-743F4D03BE0E}"/>
                  </a:ext>
                </a:extLst>
              </p:cNvPr>
              <p:cNvSpPr/>
              <p:nvPr/>
            </p:nvSpPr>
            <p:spPr>
              <a:xfrm flipH="1">
                <a:off x="851358" y="3292424"/>
                <a:ext cx="18000" cy="1080000"/>
              </a:xfrm>
              <a:prstGeom prst="rect">
                <a:avLst/>
              </a:prstGeom>
              <a:solidFill>
                <a:srgbClr val="FFFF00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2D59BFC3-04ED-F84F-A59B-66DEEFA64A0B}"/>
                  </a:ext>
                </a:extLst>
              </p:cNvPr>
              <p:cNvSpPr/>
              <p:nvPr/>
            </p:nvSpPr>
            <p:spPr>
              <a:xfrm flipH="1">
                <a:off x="799810" y="3292304"/>
                <a:ext cx="18000" cy="1080000"/>
              </a:xfrm>
              <a:prstGeom prst="rect">
                <a:avLst/>
              </a:prstGeom>
              <a:solidFill>
                <a:srgbClr val="FFFF00"/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05595362-888A-C642-BA0D-E4414469FA21}"/>
                  </a:ext>
                </a:extLst>
              </p:cNvPr>
              <p:cNvSpPr/>
              <p:nvPr/>
            </p:nvSpPr>
            <p:spPr>
              <a:xfrm>
                <a:off x="700083" y="3359772"/>
                <a:ext cx="45719" cy="377811"/>
              </a:xfrm>
              <a:prstGeom prst="rect">
                <a:avLst/>
              </a:prstGeom>
              <a:solidFill>
                <a:srgbClr val="FF0DC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950E5257-D9AD-374E-8C16-D6C92CAFFFBA}"/>
                  </a:ext>
                </a:extLst>
              </p:cNvPr>
              <p:cNvSpPr/>
              <p:nvPr/>
            </p:nvSpPr>
            <p:spPr>
              <a:xfrm>
                <a:off x="700083" y="3855560"/>
                <a:ext cx="45719" cy="349632"/>
              </a:xfrm>
              <a:prstGeom prst="rect">
                <a:avLst/>
              </a:prstGeom>
              <a:solidFill>
                <a:srgbClr val="FF0DC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196C8625-5CA8-654C-B7BA-E9D802F981EE}"/>
                </a:ext>
              </a:extLst>
            </p:cNvPr>
            <p:cNvSpPr txBox="1"/>
            <p:nvPr/>
          </p:nvSpPr>
          <p:spPr>
            <a:xfrm>
              <a:off x="3352800" y="2165434"/>
              <a:ext cx="1586781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400" dirty="0">
                  <a:solidFill>
                    <a:srgbClr val="FF0000"/>
                  </a:solidFill>
                  <a:latin typeface="Calibri" panose="020F0502020204030204"/>
                  <a:ea typeface="游ゴシック" panose="020B0400000000000000" pitchFamily="50" charset="-128"/>
                </a:rPr>
                <a:t>Sweep magnet (3T) </a:t>
              </a:r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3CF283A1-C7B5-B249-BFB1-EC85BF50D302}"/>
                </a:ext>
              </a:extLst>
            </p:cNvPr>
            <p:cNvCxnSpPr>
              <a:cxnSpLocks/>
            </p:cNvCxnSpPr>
            <p:nvPr/>
          </p:nvCxnSpPr>
          <p:spPr>
            <a:xfrm>
              <a:off x="3467983" y="3714278"/>
              <a:ext cx="1263843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A543704B-7F44-2040-9B69-F6011457BF5D}"/>
                </a:ext>
              </a:extLst>
            </p:cNvPr>
            <p:cNvSpPr txBox="1"/>
            <p:nvPr/>
          </p:nvSpPr>
          <p:spPr>
            <a:xfrm>
              <a:off x="3985114" y="3663619"/>
              <a:ext cx="339276" cy="25391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2m</a:t>
              </a:r>
              <a:endParaRPr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B04261A-7015-394E-8949-8858C713B6E9}"/>
                </a:ext>
              </a:extLst>
            </p:cNvPr>
            <p:cNvGrpSpPr/>
            <p:nvPr/>
          </p:nvGrpSpPr>
          <p:grpSpPr>
            <a:xfrm>
              <a:off x="4228099" y="2385259"/>
              <a:ext cx="3142664" cy="1208512"/>
              <a:chOff x="236399" y="3337876"/>
              <a:chExt cx="4190218" cy="1611349"/>
            </a:xfrm>
          </p:grpSpPr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AC45B7FB-36C0-9245-A137-FFE87EBC9E17}"/>
                  </a:ext>
                </a:extLst>
              </p:cNvPr>
              <p:cNvSpPr/>
              <p:nvPr/>
            </p:nvSpPr>
            <p:spPr>
              <a:xfrm>
                <a:off x="974210" y="4258414"/>
                <a:ext cx="1728192" cy="861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" name="円弧 28">
                <a:extLst>
                  <a:ext uri="{FF2B5EF4-FFF2-40B4-BE49-F238E27FC236}">
                    <a16:creationId xmlns:a16="http://schemas.microsoft.com/office/drawing/2014/main" id="{E363A670-C538-8043-8F2B-B78448C317A9}"/>
                  </a:ext>
                </a:extLst>
              </p:cNvPr>
              <p:cNvSpPr/>
              <p:nvPr/>
            </p:nvSpPr>
            <p:spPr>
              <a:xfrm>
                <a:off x="236399" y="4291685"/>
                <a:ext cx="4190218" cy="657540"/>
              </a:xfrm>
              <a:prstGeom prst="arc">
                <a:avLst>
                  <a:gd name="adj1" fmla="val 14406773"/>
                  <a:gd name="adj2" fmla="val 21129110"/>
                </a:avLst>
              </a:prstGeom>
              <a:ln w="19050">
                <a:solidFill>
                  <a:srgbClr val="FF33CC"/>
                </a:solidFill>
                <a:prstDash val="sysDash"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" name="円弧 29">
                <a:extLst>
                  <a:ext uri="{FF2B5EF4-FFF2-40B4-BE49-F238E27FC236}">
                    <a16:creationId xmlns:a16="http://schemas.microsoft.com/office/drawing/2014/main" id="{69832957-99E5-284B-8A3D-47760FE87E22}"/>
                  </a:ext>
                </a:extLst>
              </p:cNvPr>
              <p:cNvSpPr/>
              <p:nvPr/>
            </p:nvSpPr>
            <p:spPr>
              <a:xfrm flipV="1">
                <a:off x="749166" y="3337876"/>
                <a:ext cx="3025609" cy="969385"/>
              </a:xfrm>
              <a:prstGeom prst="arc">
                <a:avLst>
                  <a:gd name="adj1" fmla="val 15577582"/>
                  <a:gd name="adj2" fmla="val 21252158"/>
                </a:avLst>
              </a:prstGeom>
              <a:ln w="19050">
                <a:solidFill>
                  <a:srgbClr val="0070C0"/>
                </a:solidFill>
                <a:prstDash val="sysDash"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ja-JP" altLang="en-US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D37EB3CD-4F92-D24A-9DFC-EB0BFCDB9B7C}"/>
                  </a:ext>
                </a:extLst>
              </p:cNvPr>
              <p:cNvSpPr txBox="1"/>
              <p:nvPr/>
            </p:nvSpPr>
            <p:spPr>
              <a:xfrm>
                <a:off x="2609608" y="3785433"/>
                <a:ext cx="1199138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900" dirty="0">
                    <a:solidFill>
                      <a:srgbClr val="FF0000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Decay of Hyper</a:t>
                </a:r>
              </a:p>
              <a:p>
                <a:pPr defTabSz="342900">
                  <a:defRPr/>
                </a:pPr>
                <a:r>
                  <a:rPr lang="en-US" altLang="ja-JP" sz="900" dirty="0">
                    <a:solidFill>
                      <a:srgbClr val="FF0000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nucleus</a:t>
                </a:r>
                <a:endParaRPr lang="ja-JP" altLang="en-US" sz="900" dirty="0">
                  <a:solidFill>
                    <a:srgbClr val="FF0000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09617048-F94B-7148-AAE1-A96CC09AE1C0}"/>
                  </a:ext>
                </a:extLst>
              </p:cNvPr>
              <p:cNvSpPr txBox="1"/>
              <p:nvPr/>
            </p:nvSpPr>
            <p:spPr>
              <a:xfrm>
                <a:off x="3346047" y="3543805"/>
                <a:ext cx="4214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200" dirty="0">
                    <a:solidFill>
                      <a:srgbClr val="002060"/>
                    </a:solidFill>
                    <a:latin typeface="Symbol" panose="05050102010706020507" pitchFamily="18" charset="2"/>
                    <a:ea typeface="游ゴシック" panose="020B0400000000000000" pitchFamily="50" charset="-128"/>
                  </a:rPr>
                  <a:t>p</a:t>
                </a:r>
                <a:r>
                  <a:rPr lang="en-US" altLang="ja-JP" sz="1200" dirty="0">
                    <a:solidFill>
                      <a:srgbClr val="002060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-</a:t>
                </a:r>
                <a:endParaRPr lang="ja-JP" altLang="en-US" sz="1200" dirty="0">
                  <a:solidFill>
                    <a:srgbClr val="002060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62C0F654-29D7-F245-9809-3A69D084C21E}"/>
                  </a:ext>
                </a:extLst>
              </p:cNvPr>
              <p:cNvSpPr txBox="1"/>
              <p:nvPr/>
            </p:nvSpPr>
            <p:spPr>
              <a:xfrm>
                <a:off x="3073253" y="4376806"/>
                <a:ext cx="889560" cy="3282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342900">
                  <a:defRPr/>
                </a:pPr>
                <a:r>
                  <a:rPr lang="en-US" altLang="ja-JP" sz="1000" dirty="0">
                    <a:solidFill>
                      <a:srgbClr val="E923D1"/>
                    </a:solidFill>
                    <a:latin typeface="Calibri" panose="020F0502020204030204"/>
                    <a:ea typeface="游ゴシック" panose="020B0400000000000000" pitchFamily="50" charset="-128"/>
                  </a:rPr>
                  <a:t>fragment</a:t>
                </a:r>
                <a:endParaRPr lang="ja-JP" altLang="en-US" sz="1000" dirty="0">
                  <a:solidFill>
                    <a:srgbClr val="E923D1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D9464EFF-C6DB-2447-91CB-A2346130B61A}"/>
                </a:ext>
              </a:extLst>
            </p:cNvPr>
            <p:cNvSpPr txBox="1"/>
            <p:nvPr/>
          </p:nvSpPr>
          <p:spPr>
            <a:xfrm>
              <a:off x="2891300" y="2557505"/>
              <a:ext cx="592470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4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Target</a:t>
              </a:r>
              <a:endParaRPr lang="ja-JP" altLang="en-US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F063A944-22C3-D145-96E6-2580A84038A7}"/>
                </a:ext>
              </a:extLst>
            </p:cNvPr>
            <p:cNvCxnSpPr>
              <a:cxnSpLocks/>
            </p:cNvCxnSpPr>
            <p:nvPr/>
          </p:nvCxnSpPr>
          <p:spPr>
            <a:xfrm>
              <a:off x="3223451" y="2801467"/>
              <a:ext cx="234238" cy="24472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8DF2A8FE-7649-8B44-AB85-7A34365E1883}"/>
                </a:ext>
              </a:extLst>
            </p:cNvPr>
            <p:cNvCxnSpPr>
              <a:cxnSpLocks/>
            </p:cNvCxnSpPr>
            <p:nvPr/>
          </p:nvCxnSpPr>
          <p:spPr>
            <a:xfrm>
              <a:off x="3479909" y="3099486"/>
              <a:ext cx="2134944" cy="212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9CCA6E70-479D-B749-95B3-CE98DF117A57}"/>
                </a:ext>
              </a:extLst>
            </p:cNvPr>
            <p:cNvCxnSpPr>
              <a:cxnSpLocks/>
            </p:cNvCxnSpPr>
            <p:nvPr/>
          </p:nvCxnSpPr>
          <p:spPr>
            <a:xfrm>
              <a:off x="2773136" y="3107099"/>
              <a:ext cx="579257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A1FB8A11-0F36-3A41-B7B8-4B6BBC51E4B2}"/>
                </a:ext>
              </a:extLst>
            </p:cNvPr>
            <p:cNvSpPr txBox="1"/>
            <p:nvPr/>
          </p:nvSpPr>
          <p:spPr>
            <a:xfrm flipH="1">
              <a:off x="2773136" y="2858121"/>
              <a:ext cx="579664" cy="284693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4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Beam</a:t>
              </a:r>
              <a:endParaRPr lang="ja-JP" altLang="en-US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DE8CFA8-4B54-564E-8DC1-B66A15914B01}"/>
                </a:ext>
              </a:extLst>
            </p:cNvPr>
            <p:cNvSpPr txBox="1"/>
            <p:nvPr/>
          </p:nvSpPr>
          <p:spPr>
            <a:xfrm>
              <a:off x="4938871" y="3670867"/>
              <a:ext cx="339276" cy="253916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defTabSz="342900">
                <a:defRPr/>
              </a:pPr>
              <a:r>
                <a:rPr lang="en-US" altLang="ja-JP" sz="1200" dirty="0">
                  <a:solidFill>
                    <a:prstClr val="black"/>
                  </a:solidFill>
                  <a:latin typeface="Calibri" panose="020F0502020204030204"/>
                  <a:ea typeface="游ゴシック" panose="020B0400000000000000" pitchFamily="50" charset="-128"/>
                </a:rPr>
                <a:t>1m</a:t>
              </a:r>
              <a:endParaRPr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21A2B32-BC29-9C46-A138-40B05254D5C9}"/>
              </a:ext>
            </a:extLst>
          </p:cNvPr>
          <p:cNvSpPr txBox="1"/>
          <p:nvPr/>
        </p:nvSpPr>
        <p:spPr>
          <a:xfrm>
            <a:off x="363570" y="4191379"/>
            <a:ext cx="25799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ja-JP" sz="1600" dirty="0"/>
              <a:t>Add a sweep magnet and a collimator upstream</a:t>
            </a:r>
            <a:endParaRPr lang="ja-JP" altLang="en-US" sz="1600" dirty="0"/>
          </a:p>
        </p:txBody>
      </p:sp>
      <p:pic>
        <p:nvPicPr>
          <p:cNvPr id="122" name="Picture 2">
            <a:extLst>
              <a:ext uri="{FF2B5EF4-FFF2-40B4-BE49-F238E27FC236}">
                <a16:creationId xmlns:a16="http://schemas.microsoft.com/office/drawing/2014/main" id="{C493AEE0-1D74-A648-B30F-E7B37CE6AD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2659" y="5314164"/>
            <a:ext cx="4078261" cy="98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6FB06FEC-3C86-C54D-A3E1-553336B515AD}"/>
              </a:ext>
            </a:extLst>
          </p:cNvPr>
          <p:cNvSpPr txBox="1"/>
          <p:nvPr/>
        </p:nvSpPr>
        <p:spPr>
          <a:xfrm>
            <a:off x="786786" y="4933163"/>
            <a:ext cx="297085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ja-JP" sz="1200" dirty="0"/>
              <a:t>H. Tamura, </a:t>
            </a:r>
            <a:r>
              <a:rPr lang="en-US" altLang="ja-JP" sz="1200" dirty="0" err="1"/>
              <a:t>Reimei</a:t>
            </a:r>
            <a:r>
              <a:rPr lang="en-US" altLang="ja-JP" sz="1200" dirty="0"/>
              <a:t> Workshop, Aug. 2016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348162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15/June/2019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altLang="ja-JP">
                <a:solidFill>
                  <a:prstClr val="black">
                    <a:tint val="75000"/>
                  </a:prstClr>
                </a:solidFill>
              </a:rPr>
              <a:t>K. Ozawa, SQM 2019, Bari, Italy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286763" y="1449151"/>
            <a:ext cx="8573839" cy="506571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Several studies related with finite density matter is on-going at J-PARC</a:t>
            </a:r>
          </a:p>
          <a:p>
            <a:pPr lvl="1"/>
            <a:r>
              <a:rPr kumimoji="1" lang="en-US" altLang="ja-JP" dirty="0" err="1"/>
              <a:t>Hypernuclei</a:t>
            </a:r>
            <a:endParaRPr kumimoji="1" lang="en-US" altLang="ja-JP" dirty="0"/>
          </a:p>
          <a:p>
            <a:pPr lvl="1"/>
            <a:r>
              <a:rPr lang="en-US" altLang="ja-JP" dirty="0"/>
              <a:t>Hyperon-Nucleon scattering</a:t>
            </a:r>
          </a:p>
          <a:p>
            <a:pPr lvl="1"/>
            <a:r>
              <a:rPr kumimoji="1" lang="en-US" altLang="ja-JP" dirty="0"/>
              <a:t>Kaon bound state</a:t>
            </a:r>
            <a:r>
              <a:rPr lang="en-US" altLang="ja-JP" dirty="0"/>
              <a:t>s</a:t>
            </a:r>
          </a:p>
          <a:p>
            <a:pPr lvl="1"/>
            <a:r>
              <a:rPr lang="en-US" altLang="ja-JP" dirty="0"/>
              <a:t>Vector mesons in nucleus</a:t>
            </a:r>
          </a:p>
          <a:p>
            <a:r>
              <a:rPr lang="en-US" altLang="ja-JP" dirty="0"/>
              <a:t>We can have much results in a few years </a:t>
            </a:r>
          </a:p>
          <a:p>
            <a:endParaRPr kumimoji="1" lang="en-US" altLang="ja-JP" dirty="0"/>
          </a:p>
          <a:p>
            <a:r>
              <a:rPr lang="en-US" altLang="ja-JP" dirty="0"/>
              <a:t>Future Heavy ion program at J-PARC is being prepared</a:t>
            </a:r>
          </a:p>
          <a:p>
            <a:pPr lvl="1"/>
            <a:r>
              <a:rPr kumimoji="1" lang="en-US" altLang="ja-JP" dirty="0"/>
              <a:t>We need </a:t>
            </a:r>
            <a:r>
              <a:rPr kumimoji="1" lang="en-US" altLang="ja-JP" dirty="0" err="1"/>
              <a:t>Linac</a:t>
            </a:r>
            <a:r>
              <a:rPr kumimoji="1" lang="en-US" altLang="ja-JP" dirty="0"/>
              <a:t> and Booster for heavy ion acceleration</a:t>
            </a:r>
          </a:p>
          <a:p>
            <a:pPr lvl="1"/>
            <a:r>
              <a:rPr lang="en-US" altLang="ja-JP" dirty="0"/>
              <a:t>First, we can start with di-electron spectrometer, which is being built for a </a:t>
            </a:r>
            <a:r>
              <a:rPr lang="en-US" altLang="ja-JP" dirty="0" err="1"/>
              <a:t>pA</a:t>
            </a:r>
            <a:r>
              <a:rPr lang="en-US" altLang="ja-JP" dirty="0"/>
              <a:t> experiment</a:t>
            </a:r>
          </a:p>
          <a:p>
            <a:pPr lvl="1"/>
            <a:r>
              <a:rPr kumimoji="1" lang="en-US" altLang="ja-JP" dirty="0"/>
              <a:t>Then, further study of high baryon density matter will be done using upgrade detectors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5527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Physics: Finite density </a:t>
            </a:r>
            <a:r>
              <a:rPr kumimoji="1" lang="en-US" altLang="ja-JP" dirty="0"/>
              <a:t>QCD medium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9CFE5-BF68-4148-85E8-37532DBCE79A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84"/>
          <a:stretch/>
        </p:blipFill>
        <p:spPr bwMode="auto">
          <a:xfrm>
            <a:off x="90834" y="1378076"/>
            <a:ext cx="8987855" cy="4871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541147" y="1443310"/>
            <a:ext cx="4419753" cy="261588"/>
          </a:xfrm>
          <a:prstGeom prst="rect">
            <a:avLst/>
          </a:prstGeom>
          <a:noFill/>
        </p:spPr>
        <p:txBody>
          <a:bodyPr wrap="none" lIns="91417" tIns="45709" rIns="91417" bIns="45709" rtlCol="0">
            <a:spAutoFit/>
          </a:bodyPr>
          <a:lstStyle/>
          <a:p>
            <a:pPr marL="0" marR="0" lvl="0" indent="0" defTabSz="914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K. Fukushima and T. </a:t>
            </a:r>
            <a:r>
              <a:rPr kumimoji="0" lang="en-US" altLang="ja-JP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Hatsuda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Rep. </a:t>
            </a:r>
            <a:r>
              <a:rPr kumimoji="0" lang="en-US" altLang="ja-JP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Prog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Phys. 74 (2011) 014001</a:t>
            </a:r>
            <a:endParaRPr kumimoji="0" lang="ja-JP" altLang="en-US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665910" y="5770840"/>
            <a:ext cx="4509091" cy="4784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18961" y="5883001"/>
            <a:ext cx="296587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defTabSz="914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Baryon Chemical Potential </a:t>
            </a:r>
            <a:r>
              <a:rPr kumimoji="0" lang="en-US" altLang="ja-JP" sz="1600" b="0" i="1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kumimoji="0" lang="en-US" altLang="ja-JP" sz="1600" b="0" i="1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ja-JP" altLang="en-US" sz="1600" b="0" i="1" u="none" strike="noStrike" kern="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683539" y="5792205"/>
            <a:ext cx="8227766" cy="0"/>
          </a:xfrm>
          <a:prstGeom prst="straightConnector1">
            <a:avLst/>
          </a:prstGeom>
          <a:ln w="571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円/楕円 18"/>
          <p:cNvSpPr/>
          <p:nvPr/>
        </p:nvSpPr>
        <p:spPr>
          <a:xfrm>
            <a:off x="2574601" y="5648189"/>
            <a:ext cx="250739" cy="21602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668195" y="5354241"/>
            <a:ext cx="11517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Nucleus</a:t>
            </a: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3" name="円/楕円 21"/>
          <p:cNvSpPr/>
          <p:nvPr/>
        </p:nvSpPr>
        <p:spPr>
          <a:xfrm>
            <a:off x="555102" y="5635348"/>
            <a:ext cx="250739" cy="216024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8848" y="5889697"/>
            <a:ext cx="112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17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Free Space</a:t>
            </a: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D8553BB2-E91A-4D93-AC86-0179EA5A8030}"/>
              </a:ext>
            </a:extLst>
          </p:cNvPr>
          <p:cNvSpPr/>
          <p:nvPr/>
        </p:nvSpPr>
        <p:spPr>
          <a:xfrm>
            <a:off x="2921877" y="4107259"/>
            <a:ext cx="1810201" cy="159415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2848925C-0BC2-4939-81CB-B860E86E71DB}"/>
              </a:ext>
            </a:extLst>
          </p:cNvPr>
          <p:cNvCxnSpPr>
            <a:cxnSpLocks/>
          </p:cNvCxnSpPr>
          <p:nvPr/>
        </p:nvCxnSpPr>
        <p:spPr>
          <a:xfrm flipH="1">
            <a:off x="4150822" y="3011795"/>
            <a:ext cx="634303" cy="10362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6360696-3890-4063-A098-771046484B85}"/>
              </a:ext>
            </a:extLst>
          </p:cNvPr>
          <p:cNvSpPr txBox="1"/>
          <p:nvPr/>
        </p:nvSpPr>
        <p:spPr>
          <a:xfrm>
            <a:off x="4791273" y="2411631"/>
            <a:ext cx="4053840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Studies of Finite Density Matter are remaining frontiers in QCD physics 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B0E6C8B-B9BF-42DA-B058-7236222F343E}"/>
              </a:ext>
            </a:extLst>
          </p:cNvPr>
          <p:cNvSpPr txBox="1"/>
          <p:nvPr/>
        </p:nvSpPr>
        <p:spPr>
          <a:xfrm>
            <a:off x="2822708" y="5891252"/>
            <a:ext cx="3924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At J-PARC, </a:t>
            </a:r>
            <a:r>
              <a:rPr lang="en-US" altLang="ja-JP" b="1" dirty="0">
                <a:solidFill>
                  <a:srgbClr val="FF0000"/>
                </a:solidFill>
              </a:rPr>
              <a:t>several studies related to finite-density medium are on-going!!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6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dirty="0"/>
              <a:t>J-PARC-HI Collaboration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6288D05-EA67-41BD-B54D-0B20651F1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 smtClean="0"/>
              <a:t>20</a:t>
            </a:fld>
            <a:endParaRPr lang="en-US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286282" y="1828800"/>
            <a:ext cx="8660205" cy="3962400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400" b="1" dirty="0">
                <a:solidFill>
                  <a:srgbClr val="FF0000"/>
                </a:solidFill>
              </a:rPr>
              <a:t>94 members : </a:t>
            </a:r>
          </a:p>
          <a:p>
            <a:pPr marL="0" indent="0">
              <a:buNone/>
            </a:pPr>
            <a:r>
              <a:rPr lang="en-US" altLang="ja-JP" sz="1400" b="1" dirty="0">
                <a:solidFill>
                  <a:srgbClr val="0070C0"/>
                </a:solidFill>
              </a:rPr>
              <a:t>Experimental </a:t>
            </a:r>
            <a:r>
              <a:rPr lang="en-US" altLang="ja-JP" sz="1400" b="1" dirty="0"/>
              <a:t>and</a:t>
            </a:r>
            <a:r>
              <a:rPr lang="en-US" altLang="ja-JP" sz="1400" b="1" dirty="0">
                <a:solidFill>
                  <a:srgbClr val="0070C0"/>
                </a:solidFill>
              </a:rPr>
              <a:t> </a:t>
            </a:r>
            <a:r>
              <a:rPr lang="en-US" altLang="ja-JP" sz="1400" b="1" dirty="0">
                <a:solidFill>
                  <a:srgbClr val="00B050"/>
                </a:solidFill>
              </a:rPr>
              <a:t>Theoretical</a:t>
            </a:r>
            <a:r>
              <a:rPr lang="en-US" altLang="ja-JP" sz="1400" b="1" dirty="0">
                <a:solidFill>
                  <a:srgbClr val="0070C0"/>
                </a:solidFill>
              </a:rPr>
              <a:t> </a:t>
            </a:r>
            <a:r>
              <a:rPr lang="en-US" altLang="ja-JP" sz="1400" b="1" dirty="0"/>
              <a:t>Nuclear Physicists and </a:t>
            </a:r>
            <a:r>
              <a:rPr lang="en-US" altLang="ja-JP" sz="1400" b="1" dirty="0">
                <a:solidFill>
                  <a:srgbClr val="E923D1"/>
                </a:solidFill>
              </a:rPr>
              <a:t>Accelerator Scientists </a:t>
            </a:r>
            <a:endParaRPr lang="en-US" altLang="ja-JP" sz="11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altLang="ja-JP" sz="1200" b="1" dirty="0">
                <a:solidFill>
                  <a:srgbClr val="0070C0"/>
                </a:solidFill>
              </a:rPr>
              <a:t>Experiment</a:t>
            </a:r>
          </a:p>
          <a:p>
            <a:pPr marL="0" indent="0">
              <a:buNone/>
            </a:pPr>
            <a:r>
              <a:rPr lang="en-US" altLang="ja-JP" sz="1200" b="1" u="sng" dirty="0">
                <a:solidFill>
                  <a:srgbClr val="FF0000"/>
                </a:solidFill>
              </a:rPr>
              <a:t>H. </a:t>
            </a:r>
            <a:r>
              <a:rPr lang="en-US" altLang="ja-JP" sz="1200" b="1" u="sng" dirty="0" err="1">
                <a:solidFill>
                  <a:srgbClr val="FF0000"/>
                </a:solidFill>
              </a:rPr>
              <a:t>Sako</a:t>
            </a:r>
            <a:r>
              <a:rPr lang="en-US" altLang="ja-JP" sz="1200" dirty="0">
                <a:solidFill>
                  <a:srgbClr val="0070C0"/>
                </a:solidFill>
              </a:rPr>
              <a:t>, S. </a:t>
            </a:r>
            <a:r>
              <a:rPr lang="en-US" altLang="ja-JP" sz="1200" dirty="0" err="1">
                <a:solidFill>
                  <a:srgbClr val="0070C0"/>
                </a:solidFill>
              </a:rPr>
              <a:t>Nagamiya</a:t>
            </a:r>
            <a:r>
              <a:rPr lang="en-US" altLang="ja-JP" sz="1200" dirty="0">
                <a:solidFill>
                  <a:srgbClr val="0070C0"/>
                </a:solidFill>
              </a:rPr>
              <a:t>, K. Imai, K. </a:t>
            </a:r>
            <a:r>
              <a:rPr lang="en-US" altLang="ja-JP" sz="1200" dirty="0" err="1">
                <a:solidFill>
                  <a:srgbClr val="0070C0"/>
                </a:solidFill>
              </a:rPr>
              <a:t>Nishio</a:t>
            </a:r>
            <a:r>
              <a:rPr lang="en-US" altLang="ja-JP" sz="1200" dirty="0">
                <a:solidFill>
                  <a:srgbClr val="0070C0"/>
                </a:solidFill>
              </a:rPr>
              <a:t>, S. Sato, S. Hasegawa, K. Tanida, S. H. Hwang, H. Sugimura, Y. Ichikawa K. Ozawa, K. H. Tanaka, S. Sawada, M. Chu, G. David, T. </a:t>
            </a:r>
            <a:r>
              <a:rPr lang="en-US" altLang="ja-JP" sz="1200" dirty="0" err="1">
                <a:solidFill>
                  <a:srgbClr val="0070C0"/>
                </a:solidFill>
              </a:rPr>
              <a:t>Sakaguchi</a:t>
            </a:r>
            <a:r>
              <a:rPr lang="en-US" altLang="ja-JP" sz="1200" dirty="0">
                <a:solidFill>
                  <a:srgbClr val="0070C0"/>
                </a:solidFill>
              </a:rPr>
              <a:t>, K. </a:t>
            </a:r>
            <a:r>
              <a:rPr lang="en-US" altLang="ja-JP" sz="1200" dirty="0" err="1">
                <a:solidFill>
                  <a:srgbClr val="0070C0"/>
                </a:solidFill>
              </a:rPr>
              <a:t>Shigaki</a:t>
            </a:r>
            <a:r>
              <a:rPr lang="en-US" altLang="ja-JP" sz="1200" dirty="0">
                <a:solidFill>
                  <a:srgbClr val="0070C0"/>
                </a:solidFill>
              </a:rPr>
              <a:t>, A. </a:t>
            </a:r>
            <a:r>
              <a:rPr lang="en-US" altLang="ja-JP" sz="1200" dirty="0" err="1">
                <a:solidFill>
                  <a:srgbClr val="0070C0"/>
                </a:solidFill>
              </a:rPr>
              <a:t>Sakaguchi</a:t>
            </a:r>
            <a:r>
              <a:rPr lang="en-US" altLang="ja-JP" sz="1200" dirty="0">
                <a:solidFill>
                  <a:srgbClr val="0070C0"/>
                </a:solidFill>
              </a:rPr>
              <a:t>, T. </a:t>
            </a:r>
            <a:r>
              <a:rPr lang="en-US" altLang="ja-JP" sz="1200" dirty="0" err="1">
                <a:solidFill>
                  <a:srgbClr val="0070C0"/>
                </a:solidFill>
              </a:rPr>
              <a:t>Chujo</a:t>
            </a:r>
            <a:r>
              <a:rPr lang="en-US" altLang="ja-JP" sz="1200" dirty="0">
                <a:solidFill>
                  <a:srgbClr val="0070C0"/>
                </a:solidFill>
              </a:rPr>
              <a:t>, S. </a:t>
            </a:r>
            <a:r>
              <a:rPr lang="en-US" altLang="ja-JP" sz="1200" dirty="0" err="1">
                <a:solidFill>
                  <a:srgbClr val="0070C0"/>
                </a:solidFill>
              </a:rPr>
              <a:t>Esumi</a:t>
            </a:r>
            <a:r>
              <a:rPr lang="en-US" altLang="ja-JP" sz="1200" dirty="0">
                <a:solidFill>
                  <a:srgbClr val="0070C0"/>
                </a:solidFill>
              </a:rPr>
              <a:t>, Y. </a:t>
            </a:r>
            <a:r>
              <a:rPr lang="en-US" altLang="ja-JP" sz="1200" dirty="0" err="1">
                <a:solidFill>
                  <a:srgbClr val="0070C0"/>
                </a:solidFill>
              </a:rPr>
              <a:t>Miake</a:t>
            </a:r>
            <a:r>
              <a:rPr lang="en-US" altLang="ja-JP" sz="1200" dirty="0">
                <a:solidFill>
                  <a:srgbClr val="0070C0"/>
                </a:solidFill>
              </a:rPr>
              <a:t>, O. Busch, T. Nonaka, B. C. Kim, S. Sakai, K. Sato, H. Kato, T. </a:t>
            </a:r>
            <a:r>
              <a:rPr lang="en-US" altLang="ja-JP" sz="1200" dirty="0" err="1">
                <a:solidFill>
                  <a:srgbClr val="0070C0"/>
                </a:solidFill>
              </a:rPr>
              <a:t>Ichizawa</a:t>
            </a:r>
            <a:r>
              <a:rPr lang="en-US" altLang="ja-JP" sz="1200" dirty="0">
                <a:solidFill>
                  <a:srgbClr val="0070C0"/>
                </a:solidFill>
              </a:rPr>
              <a:t>, M. Inaba, T. </a:t>
            </a:r>
            <a:r>
              <a:rPr lang="en-US" altLang="ja-JP" sz="1200" dirty="0" err="1">
                <a:solidFill>
                  <a:srgbClr val="0070C0"/>
                </a:solidFill>
              </a:rPr>
              <a:t>Gunji</a:t>
            </a:r>
            <a:r>
              <a:rPr lang="en-US" altLang="ja-JP" sz="1200" dirty="0">
                <a:solidFill>
                  <a:srgbClr val="0070C0"/>
                </a:solidFill>
              </a:rPr>
              <a:t>, H. Tamura, M. </a:t>
            </a:r>
            <a:r>
              <a:rPr lang="en-US" altLang="ja-JP" sz="1200" dirty="0" err="1">
                <a:solidFill>
                  <a:srgbClr val="0070C0"/>
                </a:solidFill>
              </a:rPr>
              <a:t>Kaneta</a:t>
            </a:r>
            <a:r>
              <a:rPr lang="en-US" altLang="ja-JP" sz="1200" dirty="0">
                <a:solidFill>
                  <a:srgbClr val="0070C0"/>
                </a:solidFill>
              </a:rPr>
              <a:t>, K. </a:t>
            </a:r>
            <a:r>
              <a:rPr lang="en-US" altLang="ja-JP" sz="1200" dirty="0" err="1">
                <a:solidFill>
                  <a:srgbClr val="0070C0"/>
                </a:solidFill>
              </a:rPr>
              <a:t>Oyama</a:t>
            </a:r>
            <a:r>
              <a:rPr lang="en-US" altLang="ja-JP" sz="1200" dirty="0">
                <a:solidFill>
                  <a:srgbClr val="0070C0"/>
                </a:solidFill>
              </a:rPr>
              <a:t>, Y. Tanaka, H. </a:t>
            </a:r>
            <a:r>
              <a:rPr lang="en-US" altLang="ja-JP" sz="1200" dirty="0" err="1">
                <a:solidFill>
                  <a:srgbClr val="0070C0"/>
                </a:solidFill>
              </a:rPr>
              <a:t>Hamagaki</a:t>
            </a:r>
            <a:r>
              <a:rPr lang="en-US" altLang="ja-JP" sz="1200" dirty="0">
                <a:solidFill>
                  <a:schemeClr val="accent1"/>
                </a:solidFill>
              </a:rPr>
              <a:t>, M. </a:t>
            </a:r>
            <a:r>
              <a:rPr lang="en-US" altLang="ja-JP" sz="1200" dirty="0" err="1">
                <a:solidFill>
                  <a:schemeClr val="accent1"/>
                </a:solidFill>
              </a:rPr>
              <a:t>Ogino</a:t>
            </a:r>
            <a:r>
              <a:rPr lang="en-US" altLang="ja-JP" sz="1200" dirty="0">
                <a:solidFill>
                  <a:schemeClr val="accent1"/>
                </a:solidFill>
              </a:rPr>
              <a:t>, Y. Takeuchi, </a:t>
            </a:r>
            <a:r>
              <a:rPr lang="en-US" altLang="ja-JP" sz="1200" dirty="0">
                <a:solidFill>
                  <a:srgbClr val="0070C0"/>
                </a:solidFill>
              </a:rPr>
              <a:t>M. </a:t>
            </a:r>
            <a:r>
              <a:rPr lang="en-US" altLang="ja-JP" sz="1200" dirty="0" err="1">
                <a:solidFill>
                  <a:srgbClr val="0070C0"/>
                </a:solidFill>
              </a:rPr>
              <a:t>Naruki</a:t>
            </a:r>
            <a:r>
              <a:rPr lang="en-US" altLang="ja-JP" sz="1200" dirty="0">
                <a:solidFill>
                  <a:schemeClr val="accent1"/>
                </a:solidFill>
              </a:rPr>
              <a:t>, S. Ashikaga, </a:t>
            </a:r>
            <a:r>
              <a:rPr lang="en-US" altLang="ja-JP" sz="1200" dirty="0">
                <a:solidFill>
                  <a:srgbClr val="0070C0"/>
                </a:solidFill>
              </a:rPr>
              <a:t>S. Yokkaichi, T. </a:t>
            </a:r>
            <a:r>
              <a:rPr lang="en-US" altLang="ja-JP" sz="1200" dirty="0" err="1">
                <a:solidFill>
                  <a:srgbClr val="0070C0"/>
                </a:solidFill>
              </a:rPr>
              <a:t>Hachiya</a:t>
            </a:r>
            <a:r>
              <a:rPr lang="en-US" altLang="ja-JP" sz="1200" dirty="0">
                <a:solidFill>
                  <a:srgbClr val="0070C0"/>
                </a:solidFill>
              </a:rPr>
              <a:t>,</a:t>
            </a:r>
            <a:r>
              <a:rPr lang="en-US" altLang="ja-JP" sz="1200" dirty="0"/>
              <a:t> </a:t>
            </a:r>
            <a:r>
              <a:rPr lang="en-US" altLang="ja-JP" sz="1200" dirty="0">
                <a:solidFill>
                  <a:srgbClr val="0070C0"/>
                </a:solidFill>
              </a:rPr>
              <a:t>T. R. Saito, X. Luo, N. Xu, B. S. Hong, J. K. </a:t>
            </a:r>
            <a:r>
              <a:rPr lang="en-US" altLang="ja-JP" sz="1200" dirty="0" err="1">
                <a:solidFill>
                  <a:srgbClr val="0070C0"/>
                </a:solidFill>
              </a:rPr>
              <a:t>Ahn</a:t>
            </a:r>
            <a:r>
              <a:rPr lang="en-US" altLang="ja-JP" sz="1200" dirty="0">
                <a:solidFill>
                  <a:srgbClr val="0070C0"/>
                </a:solidFill>
              </a:rPr>
              <a:t>, E. J. Kim, I. K. </a:t>
            </a:r>
            <a:r>
              <a:rPr lang="en-US" altLang="ja-JP" sz="1200" dirty="0" err="1">
                <a:solidFill>
                  <a:srgbClr val="0070C0"/>
                </a:solidFill>
              </a:rPr>
              <a:t>Yoo</a:t>
            </a:r>
            <a:r>
              <a:rPr lang="en-US" altLang="ja-JP" sz="1200" dirty="0">
                <a:solidFill>
                  <a:srgbClr val="0070C0"/>
                </a:solidFill>
              </a:rPr>
              <a:t>, M. Shimomura, T. Nakamura, S. </a:t>
            </a:r>
            <a:r>
              <a:rPr lang="en-US" altLang="ja-JP" sz="1200" dirty="0" err="1">
                <a:solidFill>
                  <a:srgbClr val="0070C0"/>
                </a:solidFill>
              </a:rPr>
              <a:t>Shimansky</a:t>
            </a:r>
            <a:r>
              <a:rPr lang="en-US" altLang="ja-JP" sz="1200" dirty="0">
                <a:solidFill>
                  <a:srgbClr val="0070C0"/>
                </a:solidFill>
              </a:rPr>
              <a:t>, J. Milosevic, M. </a:t>
            </a:r>
            <a:r>
              <a:rPr lang="en-US" altLang="ja-JP" sz="1200" dirty="0" err="1">
                <a:solidFill>
                  <a:srgbClr val="0070C0"/>
                </a:solidFill>
              </a:rPr>
              <a:t>Djordjevic</a:t>
            </a:r>
            <a:r>
              <a:rPr lang="en-US" altLang="ja-JP" sz="1200" dirty="0">
                <a:solidFill>
                  <a:srgbClr val="0070C0"/>
                </a:solidFill>
              </a:rPr>
              <a:t>, L. </a:t>
            </a:r>
            <a:r>
              <a:rPr lang="en-US" altLang="ja-JP" sz="1200" dirty="0" err="1">
                <a:solidFill>
                  <a:srgbClr val="0070C0"/>
                </a:solidFill>
              </a:rPr>
              <a:t>Nadjdjerdj</a:t>
            </a:r>
            <a:r>
              <a:rPr lang="en-US" altLang="ja-JP" sz="1200" dirty="0">
                <a:solidFill>
                  <a:srgbClr val="0070C0"/>
                </a:solidFill>
              </a:rPr>
              <a:t>, D. </a:t>
            </a:r>
            <a:r>
              <a:rPr lang="en-US" altLang="ja-JP" sz="1200" dirty="0" err="1">
                <a:solidFill>
                  <a:srgbClr val="0070C0"/>
                </a:solidFill>
              </a:rPr>
              <a:t>Devetak</a:t>
            </a:r>
            <a:r>
              <a:rPr lang="en-US" altLang="ja-JP" sz="1200" dirty="0">
                <a:solidFill>
                  <a:srgbClr val="0070C0"/>
                </a:solidFill>
              </a:rPr>
              <a:t>, M. </a:t>
            </a:r>
            <a:r>
              <a:rPr lang="en-US" altLang="ja-JP" sz="1200" dirty="0" err="1">
                <a:solidFill>
                  <a:srgbClr val="0070C0"/>
                </a:solidFill>
              </a:rPr>
              <a:t>Stojanovic</a:t>
            </a:r>
            <a:r>
              <a:rPr lang="en-US" altLang="ja-JP" sz="1200" dirty="0">
                <a:solidFill>
                  <a:srgbClr val="0070C0"/>
                </a:solidFill>
              </a:rPr>
              <a:t>, P. </a:t>
            </a:r>
            <a:r>
              <a:rPr lang="en-US" altLang="ja-JP" sz="1200" dirty="0" err="1">
                <a:solidFill>
                  <a:srgbClr val="0070C0"/>
                </a:solidFill>
              </a:rPr>
              <a:t>Cirkovic</a:t>
            </a:r>
            <a:r>
              <a:rPr lang="en-US" altLang="ja-JP" sz="1200" dirty="0">
                <a:solidFill>
                  <a:srgbClr val="0070C0"/>
                </a:solidFill>
              </a:rPr>
              <a:t>, T. </a:t>
            </a:r>
            <a:r>
              <a:rPr lang="en-US" altLang="ja-JP" sz="1200" dirty="0" err="1">
                <a:solidFill>
                  <a:srgbClr val="0070C0"/>
                </a:solidFill>
              </a:rPr>
              <a:t>Csorgo</a:t>
            </a:r>
            <a:r>
              <a:rPr lang="en-US" altLang="ja-JP" sz="1200" dirty="0">
                <a:solidFill>
                  <a:srgbClr val="0070C0"/>
                </a:solidFill>
              </a:rPr>
              <a:t>, P. Garg, D. Mishra</a:t>
            </a:r>
            <a:endParaRPr lang="en-US" altLang="ja-JP" sz="1200" dirty="0"/>
          </a:p>
          <a:p>
            <a:pPr marL="0" indent="0">
              <a:buNone/>
            </a:pPr>
            <a:r>
              <a:rPr lang="en-US" altLang="ja-JP" sz="1200" b="1" dirty="0">
                <a:solidFill>
                  <a:srgbClr val="00B050"/>
                </a:solidFill>
              </a:rPr>
              <a:t>Theory</a:t>
            </a:r>
          </a:p>
          <a:p>
            <a:pPr marL="0" indent="0">
              <a:buNone/>
            </a:pPr>
            <a:r>
              <a:rPr lang="en-US" altLang="ja-JP" sz="1200" b="1" u="sng" dirty="0">
                <a:solidFill>
                  <a:srgbClr val="00B050"/>
                </a:solidFill>
              </a:rPr>
              <a:t>M. Kitazawa</a:t>
            </a:r>
            <a:r>
              <a:rPr lang="en-US" altLang="ja-JP" sz="1200" u="sng" dirty="0">
                <a:solidFill>
                  <a:srgbClr val="0070C0"/>
                </a:solidFill>
              </a:rPr>
              <a:t>, </a:t>
            </a:r>
            <a:r>
              <a:rPr lang="en-US" altLang="ja-JP" sz="1200" dirty="0">
                <a:solidFill>
                  <a:srgbClr val="00B050"/>
                </a:solidFill>
              </a:rPr>
              <a:t>T. Maruyama</a:t>
            </a:r>
            <a:r>
              <a:rPr lang="en-US" altLang="ja-JP" sz="1200" dirty="0">
                <a:solidFill>
                  <a:srgbClr val="0070C0"/>
                </a:solidFill>
              </a:rPr>
              <a:t>, </a:t>
            </a:r>
            <a:r>
              <a:rPr lang="en-US" altLang="ja-JP" sz="1200" dirty="0">
                <a:solidFill>
                  <a:srgbClr val="00B050"/>
                </a:solidFill>
              </a:rPr>
              <a:t>M. Oka, K. </a:t>
            </a:r>
            <a:r>
              <a:rPr lang="en-US" altLang="ja-JP" sz="1200" dirty="0" err="1">
                <a:solidFill>
                  <a:srgbClr val="00B050"/>
                </a:solidFill>
              </a:rPr>
              <a:t>Itakura</a:t>
            </a:r>
            <a:r>
              <a:rPr lang="en-US" altLang="ja-JP" sz="1200" dirty="0">
                <a:solidFill>
                  <a:srgbClr val="0070C0"/>
                </a:solidFill>
              </a:rPr>
              <a:t>, </a:t>
            </a:r>
            <a:r>
              <a:rPr lang="en-US" altLang="ja-JP" sz="1200" dirty="0">
                <a:solidFill>
                  <a:srgbClr val="00B050"/>
                </a:solidFill>
              </a:rPr>
              <a:t>Y. Nara, T. </a:t>
            </a:r>
            <a:r>
              <a:rPr lang="en-US" altLang="ja-JP" sz="1200" dirty="0" err="1">
                <a:solidFill>
                  <a:srgbClr val="00B050"/>
                </a:solidFill>
              </a:rPr>
              <a:t>Hatsuda</a:t>
            </a:r>
            <a:r>
              <a:rPr lang="en-US" altLang="ja-JP" sz="1200" dirty="0">
                <a:solidFill>
                  <a:srgbClr val="00B050"/>
                </a:solidFill>
              </a:rPr>
              <a:t>, C. Nonaka,</a:t>
            </a:r>
            <a:r>
              <a:rPr lang="en-US" altLang="ja-JP" sz="1200" dirty="0"/>
              <a:t> </a:t>
            </a:r>
            <a:r>
              <a:rPr lang="en-US" altLang="ja-JP" sz="1200" dirty="0">
                <a:solidFill>
                  <a:srgbClr val="00B050"/>
                </a:solidFill>
              </a:rPr>
              <a:t>T. Hirano, K. </a:t>
            </a:r>
            <a:r>
              <a:rPr lang="en-US" altLang="ja-JP" sz="1200" dirty="0" err="1">
                <a:solidFill>
                  <a:srgbClr val="00B050"/>
                </a:solidFill>
              </a:rPr>
              <a:t>Murase</a:t>
            </a:r>
            <a:r>
              <a:rPr lang="en-US" altLang="ja-JP" sz="1200" dirty="0">
                <a:solidFill>
                  <a:srgbClr val="00B050"/>
                </a:solidFill>
              </a:rPr>
              <a:t>,</a:t>
            </a:r>
            <a:r>
              <a:rPr lang="en-US" altLang="ja-JP" sz="1200" dirty="0"/>
              <a:t> </a:t>
            </a:r>
            <a:r>
              <a:rPr lang="en-US" altLang="ja-JP" sz="1200" dirty="0">
                <a:solidFill>
                  <a:srgbClr val="00B050"/>
                </a:solidFill>
              </a:rPr>
              <a:t>K. Fukushima, H. </a:t>
            </a:r>
            <a:r>
              <a:rPr lang="en-US" altLang="ja-JP" sz="1200" dirty="0" err="1">
                <a:solidFill>
                  <a:srgbClr val="00B050"/>
                </a:solidFill>
              </a:rPr>
              <a:t>Fujii</a:t>
            </a:r>
            <a:r>
              <a:rPr lang="en-US" altLang="ja-JP" sz="1200" dirty="0">
                <a:solidFill>
                  <a:srgbClr val="00B050"/>
                </a:solidFill>
              </a:rPr>
              <a:t>, A. Ohnishi, K. Morita,</a:t>
            </a:r>
            <a:r>
              <a:rPr lang="en-US" altLang="ja-JP" sz="1200" dirty="0"/>
              <a:t> </a:t>
            </a:r>
            <a:r>
              <a:rPr lang="en-US" altLang="ja-JP" sz="1200" dirty="0">
                <a:solidFill>
                  <a:srgbClr val="00B050"/>
                </a:solidFill>
              </a:rPr>
              <a:t>A. Nakamura, Y. </a:t>
            </a:r>
            <a:r>
              <a:rPr lang="en-US" altLang="ja-JP" sz="1200" dirty="0" err="1">
                <a:solidFill>
                  <a:srgbClr val="00B050"/>
                </a:solidFill>
              </a:rPr>
              <a:t>Akamatsu</a:t>
            </a:r>
            <a:r>
              <a:rPr lang="en-US" altLang="ja-JP" sz="1200" dirty="0">
                <a:solidFill>
                  <a:srgbClr val="00B050"/>
                </a:solidFill>
              </a:rPr>
              <a:t>, M. Asakawa, M. Harada</a:t>
            </a:r>
            <a:endParaRPr lang="en-US" altLang="ja-JP" sz="1200" dirty="0"/>
          </a:p>
          <a:p>
            <a:pPr marL="0" indent="0">
              <a:buNone/>
            </a:pPr>
            <a:r>
              <a:rPr lang="en-US" altLang="ja-JP" sz="1200" b="1" dirty="0">
                <a:solidFill>
                  <a:srgbClr val="E923D1"/>
                </a:solidFill>
              </a:rPr>
              <a:t>Accelerator</a:t>
            </a:r>
          </a:p>
          <a:p>
            <a:pPr marL="0" indent="0">
              <a:buNone/>
            </a:pPr>
            <a:r>
              <a:rPr lang="en-US" altLang="ja-JP" sz="1200" b="1" u="sng" dirty="0">
                <a:solidFill>
                  <a:srgbClr val="E923D1"/>
                </a:solidFill>
              </a:rPr>
              <a:t>H. Harada</a:t>
            </a:r>
            <a:r>
              <a:rPr lang="en-US" altLang="ja-JP" sz="1200" dirty="0">
                <a:solidFill>
                  <a:srgbClr val="E923D1"/>
                </a:solidFill>
              </a:rPr>
              <a:t>, P. K. </a:t>
            </a:r>
            <a:r>
              <a:rPr lang="en-US" altLang="ja-JP" sz="1200" dirty="0" err="1">
                <a:solidFill>
                  <a:srgbClr val="E923D1"/>
                </a:solidFill>
              </a:rPr>
              <a:t>Saha</a:t>
            </a:r>
            <a:r>
              <a:rPr lang="en-US" altLang="ja-JP" sz="1200" dirty="0">
                <a:solidFill>
                  <a:srgbClr val="E923D1"/>
                </a:solidFill>
              </a:rPr>
              <a:t>, M. </a:t>
            </a:r>
            <a:r>
              <a:rPr lang="en-US" altLang="ja-JP" sz="1200" dirty="0" err="1">
                <a:solidFill>
                  <a:srgbClr val="E923D1"/>
                </a:solidFill>
              </a:rPr>
              <a:t>Kinsho</a:t>
            </a:r>
            <a:r>
              <a:rPr lang="en-US" altLang="ja-JP" sz="1200" dirty="0">
                <a:solidFill>
                  <a:srgbClr val="E923D1"/>
                </a:solidFill>
              </a:rPr>
              <a:t>, Y. Liu</a:t>
            </a:r>
            <a:r>
              <a:rPr lang="en-US" altLang="ja-JP" sz="1200" dirty="0">
                <a:solidFill>
                  <a:srgbClr val="FF66FF"/>
                </a:solidFill>
              </a:rPr>
              <a:t>, </a:t>
            </a:r>
            <a:r>
              <a:rPr lang="en-US" altLang="ja-JP" sz="1200" dirty="0">
                <a:solidFill>
                  <a:srgbClr val="E923D1"/>
                </a:solidFill>
              </a:rPr>
              <a:t>J. Tamura, M. Yoshii, M. Okamura, A. </a:t>
            </a:r>
            <a:r>
              <a:rPr lang="en-US" altLang="ja-JP" sz="1200" dirty="0" err="1">
                <a:solidFill>
                  <a:srgbClr val="E923D1"/>
                </a:solidFill>
              </a:rPr>
              <a:t>Kovalenko</a:t>
            </a:r>
            <a:r>
              <a:rPr lang="en-US" altLang="ja-JP" sz="1200" dirty="0">
                <a:solidFill>
                  <a:srgbClr val="E923D1"/>
                </a:solidFill>
              </a:rPr>
              <a:t>, J. </a:t>
            </a:r>
            <a:r>
              <a:rPr lang="en-US" altLang="ja-JP" sz="1200" dirty="0" err="1">
                <a:solidFill>
                  <a:srgbClr val="E923D1"/>
                </a:solidFill>
              </a:rPr>
              <a:t>Kamiya</a:t>
            </a:r>
            <a:r>
              <a:rPr lang="en-US" altLang="ja-JP" sz="1200" dirty="0">
                <a:solidFill>
                  <a:srgbClr val="E923D1"/>
                </a:solidFill>
              </a:rPr>
              <a:t>, H. </a:t>
            </a:r>
            <a:r>
              <a:rPr lang="en-US" altLang="ja-JP" sz="1200" dirty="0" err="1">
                <a:solidFill>
                  <a:srgbClr val="E923D1"/>
                </a:solidFill>
              </a:rPr>
              <a:t>Hotchi</a:t>
            </a:r>
            <a:r>
              <a:rPr lang="en-US" altLang="ja-JP" sz="1200" dirty="0">
                <a:solidFill>
                  <a:srgbClr val="E923D1"/>
                </a:solidFill>
              </a:rPr>
              <a:t>, A. Okabe, F. Tamura, Y. </a:t>
            </a:r>
            <a:r>
              <a:rPr lang="en-US" altLang="ja-JP" sz="1200" dirty="0" err="1">
                <a:solidFill>
                  <a:srgbClr val="E923D1"/>
                </a:solidFill>
              </a:rPr>
              <a:t>Shobuda</a:t>
            </a:r>
            <a:r>
              <a:rPr lang="en-US" altLang="ja-JP" sz="1200" dirty="0">
                <a:solidFill>
                  <a:srgbClr val="E923D1"/>
                </a:solidFill>
              </a:rPr>
              <a:t>, N. </a:t>
            </a:r>
            <a:r>
              <a:rPr lang="en-US" altLang="ja-JP" sz="1200" dirty="0" err="1">
                <a:solidFill>
                  <a:srgbClr val="E923D1"/>
                </a:solidFill>
              </a:rPr>
              <a:t>Tani</a:t>
            </a:r>
            <a:r>
              <a:rPr lang="en-US" altLang="ja-JP" sz="1200" dirty="0">
                <a:solidFill>
                  <a:srgbClr val="E923D1"/>
                </a:solidFill>
              </a:rPr>
              <a:t>, Y. Watanabe, M. Yamamoto, M. Yoshimoto</a:t>
            </a:r>
            <a:endParaRPr lang="en-US" altLang="ja-JP" sz="1200" dirty="0"/>
          </a:p>
          <a:p>
            <a:pPr marL="0" indent="0">
              <a:buNone/>
            </a:pPr>
            <a:r>
              <a:rPr lang="en-US" altLang="ja-JP" sz="1200" dirty="0"/>
              <a:t>ASRC/JAEA, J-PARC/JAEA, J-PARC/KEK, Tokyo Inst. Tech, Hiroshima U, Osaka U,  U Tsukuba, Tsukuba U Tech, CNS, U Tokyo, Tohoku U, Nagasaki IAS, Kyoto U, RIKEN, Akita International U, Nagoya U, Sophia U, U Tokyo, YITP/Kyoto U, Nara Women’s U, KEK, </a:t>
            </a:r>
            <a:r>
              <a:rPr lang="en-US" altLang="ja-JP" sz="1200" dirty="0">
                <a:solidFill>
                  <a:srgbClr val="00B050"/>
                </a:solidFill>
              </a:rPr>
              <a:t>BNL, Mainz U, GSI, Central China Normal U, Korea U, </a:t>
            </a:r>
            <a:r>
              <a:rPr lang="en-US" altLang="ja-JP" sz="1200" dirty="0" err="1">
                <a:solidFill>
                  <a:srgbClr val="00B050"/>
                </a:solidFill>
              </a:rPr>
              <a:t>Chonbuk</a:t>
            </a:r>
            <a:r>
              <a:rPr lang="en-US" altLang="ja-JP" sz="1200" dirty="0">
                <a:solidFill>
                  <a:srgbClr val="00B050"/>
                </a:solidFill>
              </a:rPr>
              <a:t> National U, Pusan National U, JINR, U Belgrade, Wigner RCP, KRF, Stony Brook U, </a:t>
            </a:r>
            <a:r>
              <a:rPr lang="en-US" altLang="ja-JP" sz="1200" dirty="0" err="1">
                <a:solidFill>
                  <a:srgbClr val="00B050"/>
                </a:solidFill>
              </a:rPr>
              <a:t>Bhaba</a:t>
            </a:r>
            <a:r>
              <a:rPr lang="en-US" altLang="ja-JP" sz="1200" dirty="0">
                <a:solidFill>
                  <a:srgbClr val="00B050"/>
                </a:solidFill>
              </a:rPr>
              <a:t> Atomic Research Centre, Far Eastern Federal U</a:t>
            </a:r>
          </a:p>
        </p:txBody>
      </p:sp>
    </p:spTree>
    <p:extLst>
      <p:ext uri="{BB962C8B-B14F-4D97-AF65-F5344CB8AC3E}">
        <p14:creationId xmlns:p14="http://schemas.microsoft.com/office/powerpoint/2010/main" val="3539691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Back up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737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22</a:t>
            </a:fld>
            <a:endParaRPr kumimoji="1" lang="ja-JP" altLang="en-US"/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107891" y="103122"/>
            <a:ext cx="8496951" cy="4104714"/>
            <a:chOff x="-711" y="-125"/>
            <a:chExt cx="5646" cy="2728"/>
          </a:xfrm>
        </p:grpSpPr>
        <p:pic>
          <p:nvPicPr>
            <p:cNvPr id="1041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10" y="0"/>
              <a:ext cx="5345" cy="2603"/>
            </a:xfrm>
            <a:prstGeom prst="rect">
              <a:avLst/>
            </a:prstGeom>
            <a:noFill/>
            <a:ln w="9525">
              <a:solidFill>
                <a:srgbClr val="3465A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</a:extLst>
          </p:spPr>
        </p:pic>
        <p:sp>
          <p:nvSpPr>
            <p:cNvPr id="7" name="Text Box 16"/>
            <p:cNvSpPr txBox="1">
              <a:spLocks noChangeArrowheads="1"/>
            </p:cNvSpPr>
            <p:nvPr/>
          </p:nvSpPr>
          <p:spPr bwMode="auto">
            <a:xfrm>
              <a:off x="-711" y="-125"/>
              <a:ext cx="2422" cy="62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rgbClr val="3465AF"/>
              </a:solidFill>
              <a:round/>
              <a:headEnd/>
              <a:tailEnd/>
            </a:ln>
          </p:spPr>
          <p:txBody>
            <a:bodyPr vert="horz" wrap="square" lIns="74160" tIns="9000" rIns="74160" bIns="900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ja-JP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Hadron 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altLang="ja-JP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ＭＳ 明朝" panose="02020609040205080304" pitchFamily="17" charset="-128"/>
                  <a:cs typeface="Times New Roman" panose="02020603050405020304" pitchFamily="18" charset="0"/>
                </a:rPr>
                <a:t>Experimental Facility</a:t>
              </a:r>
              <a:endParaRPr kumimoji="0" lang="de-DE" altLang="ja-JP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8" name="AutoShape 8"/>
          <p:cNvSpPr>
            <a:spLocks noChangeShapeType="1"/>
          </p:cNvSpPr>
          <p:nvPr/>
        </p:nvSpPr>
        <p:spPr bwMode="auto">
          <a:xfrm flipV="1">
            <a:off x="4746523" y="1334804"/>
            <a:ext cx="684753" cy="406336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800"/>
          </a:p>
        </p:txBody>
      </p:sp>
      <p:sp>
        <p:nvSpPr>
          <p:cNvPr id="9" name="AutoShape 14"/>
          <p:cNvSpPr>
            <a:spLocks noChangeShapeType="1"/>
          </p:cNvSpPr>
          <p:nvPr/>
        </p:nvSpPr>
        <p:spPr bwMode="auto">
          <a:xfrm flipV="1">
            <a:off x="4844321" y="2327943"/>
            <a:ext cx="639604" cy="135445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800"/>
          </a:p>
        </p:txBody>
      </p:sp>
      <p:sp>
        <p:nvSpPr>
          <p:cNvPr id="10" name="AutoShape 7"/>
          <p:cNvSpPr>
            <a:spLocks noChangeShapeType="1"/>
          </p:cNvSpPr>
          <p:nvPr/>
        </p:nvSpPr>
        <p:spPr bwMode="auto">
          <a:xfrm flipH="1">
            <a:off x="3657486" y="1537972"/>
            <a:ext cx="786335" cy="97822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800"/>
          </a:p>
        </p:txBody>
      </p:sp>
      <p:sp>
        <p:nvSpPr>
          <p:cNvPr id="11" name="AutoShape 13"/>
          <p:cNvSpPr>
            <a:spLocks noChangeShapeType="1"/>
          </p:cNvSpPr>
          <p:nvPr/>
        </p:nvSpPr>
        <p:spPr bwMode="auto">
          <a:xfrm>
            <a:off x="4150423" y="2694793"/>
            <a:ext cx="650890" cy="71486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800"/>
          </a:p>
        </p:txBody>
      </p:sp>
      <p:sp>
        <p:nvSpPr>
          <p:cNvPr id="12" name="AutoShape 18"/>
          <p:cNvSpPr>
            <a:spLocks noChangeShapeType="1"/>
          </p:cNvSpPr>
          <p:nvPr/>
        </p:nvSpPr>
        <p:spPr bwMode="auto">
          <a:xfrm flipV="1">
            <a:off x="1001815" y="2811906"/>
            <a:ext cx="5689655" cy="1381609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80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250756" y="1022810"/>
            <a:ext cx="1463563" cy="42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K1.8BR</a:t>
            </a:r>
            <a:endParaRPr kumimoji="0" lang="en-US" altLang="ja-JP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892170" y="1846977"/>
            <a:ext cx="1463563" cy="42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KL</a:t>
            </a:r>
            <a:endParaRPr kumimoji="0" lang="en-US" altLang="ja-JP" sz="2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620603" y="769796"/>
            <a:ext cx="1463566" cy="42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K1.8</a:t>
            </a:r>
            <a:endParaRPr kumimoji="0" lang="en-US" altLang="ja-JP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4773096" y="2438363"/>
            <a:ext cx="1463566" cy="42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K1.1</a:t>
            </a:r>
            <a:endParaRPr kumimoji="0" lang="en-US" altLang="ja-JP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2974220" y="3767803"/>
            <a:ext cx="1250908" cy="425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High-p</a:t>
            </a:r>
            <a:endParaRPr kumimoji="0" lang="en-US" altLang="ja-JP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0" y="2109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24" name="表 23"/>
          <p:cNvGraphicFramePr>
            <a:graphicFrameLocks noGrp="1"/>
          </p:cNvGraphicFramePr>
          <p:nvPr/>
        </p:nvGraphicFramePr>
        <p:xfrm>
          <a:off x="1001815" y="4316303"/>
          <a:ext cx="6948105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3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3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3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348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Name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Species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Energy 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Intensity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48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K1.8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r>
                        <a:rPr lang="en-GB" sz="2000" dirty="0">
                          <a:effectLst/>
                        </a:rPr>
                        <a:t>, K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&lt; 2.0 GeV/c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~10</a:t>
                      </a:r>
                      <a:r>
                        <a:rPr lang="en-GB" sz="2000" baseline="30000">
                          <a:effectLst/>
                        </a:rPr>
                        <a:t>5</a:t>
                      </a:r>
                      <a:r>
                        <a:rPr lang="en-GB" sz="2000">
                          <a:effectLst/>
                        </a:rPr>
                        <a:t> Hz for K</a:t>
                      </a:r>
                      <a:r>
                        <a:rPr lang="en-GB" sz="2000" baseline="30000">
                          <a:effectLst/>
                        </a:rPr>
                        <a:t>+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348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K1.8BR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altLang="ja-JP" sz="2000" dirty="0">
                          <a:effectLst/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r>
                        <a:rPr lang="en-GB" sz="2000" dirty="0">
                          <a:effectLst/>
                        </a:rPr>
                        <a:t>, K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&lt; 1.0 </a:t>
                      </a:r>
                      <a:r>
                        <a:rPr lang="en-GB" sz="2000" dirty="0" err="1">
                          <a:effectLst/>
                        </a:rPr>
                        <a:t>GeV</a:t>
                      </a:r>
                      <a:r>
                        <a:rPr lang="en-GB" sz="2000" dirty="0">
                          <a:effectLst/>
                        </a:rPr>
                        <a:t>/c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~ 10</a:t>
                      </a:r>
                      <a:r>
                        <a:rPr lang="en-GB" sz="2000" baseline="30000">
                          <a:effectLst/>
                        </a:rPr>
                        <a:t>4</a:t>
                      </a:r>
                      <a:r>
                        <a:rPr lang="en-GB" sz="2000">
                          <a:effectLst/>
                        </a:rPr>
                        <a:t> Hz for K</a:t>
                      </a:r>
                      <a:r>
                        <a:rPr lang="en-GB" sz="2000" baseline="30000">
                          <a:effectLst/>
                        </a:rPr>
                        <a:t>+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48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K1.1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altLang="ja-JP" sz="2000" dirty="0">
                          <a:effectLst/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r>
                        <a:rPr lang="en-GB" sz="2000" dirty="0">
                          <a:effectLst/>
                        </a:rPr>
                        <a:t>, K</a:t>
                      </a:r>
                      <a:r>
                        <a:rPr lang="en-GB" sz="2000" baseline="30000" dirty="0">
                          <a:effectLst/>
                        </a:rPr>
                        <a:t>±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>
                          <a:effectLst/>
                        </a:rPr>
                        <a:t>&lt; 1.1 GeV/c</a:t>
                      </a:r>
                      <a:endParaRPr lang="ja-JP" sz="20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~ 10</a:t>
                      </a:r>
                      <a:r>
                        <a:rPr lang="en-GB" sz="2000" baseline="30000" dirty="0">
                          <a:effectLst/>
                        </a:rPr>
                        <a:t>4 </a:t>
                      </a:r>
                      <a:r>
                        <a:rPr lang="en-GB" sz="2000" dirty="0">
                          <a:effectLst/>
                        </a:rPr>
                        <a:t>Hz for K</a:t>
                      </a:r>
                      <a:r>
                        <a:rPr lang="en-GB" sz="2000" baseline="30000" dirty="0">
                          <a:effectLst/>
                        </a:rPr>
                        <a:t>+</a:t>
                      </a: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15/June/2019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9" name="表 28"/>
          <p:cNvGraphicFramePr>
            <a:graphicFrameLocks noGrp="1"/>
          </p:cNvGraphicFramePr>
          <p:nvPr/>
        </p:nvGraphicFramePr>
        <p:xfrm>
          <a:off x="1004128" y="5658289"/>
          <a:ext cx="6948105" cy="60960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183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9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32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3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3488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altLang="ja-JP" sz="2000" dirty="0">
                          <a:effectLst/>
                        </a:rPr>
                        <a:t>High-p</a:t>
                      </a:r>
                      <a:endParaRPr lang="ja-JP" sz="2000" dirty="0">
                        <a:effectLst/>
                        <a:latin typeface="+mn-lt"/>
                        <a:ea typeface="+mj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proton</a:t>
                      </a:r>
                      <a:endParaRPr lang="ja-JP" sz="20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30GeV</a:t>
                      </a:r>
                      <a:endParaRPr lang="ja-JP" sz="20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~ 10</a:t>
                      </a:r>
                      <a:r>
                        <a:rPr lang="en-GB" sz="2000" baseline="30000" dirty="0">
                          <a:effectLst/>
                        </a:rPr>
                        <a:t>10 </a:t>
                      </a:r>
                      <a:r>
                        <a:rPr lang="en-GB" sz="2000" dirty="0">
                          <a:effectLst/>
                        </a:rPr>
                        <a:t>Hz</a:t>
                      </a:r>
                      <a:endParaRPr lang="ja-JP" sz="20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3488"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ja-JP" sz="20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Unseparated</a:t>
                      </a:r>
                      <a:endParaRPr lang="ja-JP" sz="20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&lt; 20GeV/c</a:t>
                      </a:r>
                      <a:endParaRPr lang="ja-JP" sz="20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2000" dirty="0">
                          <a:effectLst/>
                        </a:rPr>
                        <a:t>~ 10</a:t>
                      </a:r>
                      <a:r>
                        <a:rPr lang="en-GB" sz="2000" baseline="30000" dirty="0">
                          <a:effectLst/>
                        </a:rPr>
                        <a:t>8 </a:t>
                      </a:r>
                      <a:r>
                        <a:rPr lang="en-GB" sz="2000" dirty="0">
                          <a:effectLst/>
                        </a:rPr>
                        <a:t>Hz</a:t>
                      </a:r>
                      <a:endParaRPr lang="ja-JP" sz="2000" b="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-4563" y="5653976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New</a:t>
            </a:r>
          </a:p>
          <a:p>
            <a:pPr algn="ctr"/>
            <a:r>
              <a:rPr lang="en-US" altLang="ja-JP" b="1" dirty="0">
                <a:solidFill>
                  <a:srgbClr val="FF0000"/>
                </a:solidFill>
              </a:rPr>
              <a:t>Beamline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74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866" y="1441876"/>
            <a:ext cx="5727992" cy="504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E7276A-4F26-4F5F-9034-CF61C4F85C68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1560" y="1441876"/>
            <a:ext cx="1104790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IM(</a:t>
            </a: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anose="020B0600070205080204" pitchFamily="50" charset="-128"/>
                <a:cs typeface="+mn-cs"/>
              </a:rPr>
              <a:t>L</a:t>
            </a: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p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)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56084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altLang="ja-JP" b="1" dirty="0"/>
              <a:t>IM(</a:t>
            </a:r>
            <a:r>
              <a:rPr lang="en-US" altLang="ja-JP" b="1" dirty="0" err="1">
                <a:latin typeface="Symbol" panose="05050102010706020507" pitchFamily="18" charset="2"/>
              </a:rPr>
              <a:t>L</a:t>
            </a:r>
            <a:r>
              <a:rPr lang="en-US" altLang="ja-JP" b="1" dirty="0" err="1"/>
              <a:t>p</a:t>
            </a:r>
            <a:r>
              <a:rPr lang="en-US" altLang="ja-JP" b="1" dirty="0"/>
              <a:t>) vs. Momentum Transfer </a:t>
            </a:r>
            <a:r>
              <a:rPr lang="en-US" altLang="ja-JP" b="1" dirty="0" err="1"/>
              <a:t>q</a:t>
            </a:r>
            <a:r>
              <a:rPr lang="en-US" altLang="ja-JP" b="1" baseline="-25000" dirty="0" err="1"/>
              <a:t>Kn</a:t>
            </a:r>
            <a:endParaRPr kumimoji="1" lang="ja-JP" altLang="en-US" baseline="-25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63588" y="1007440"/>
            <a:ext cx="306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E15 </a:t>
            </a:r>
            <a:r>
              <a:rPr kumimoji="1" lang="en-US" altLang="ja-JP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collab</a:t>
            </a: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., PLB789(2019)620.</a:t>
            </a:r>
          </a:p>
        </p:txBody>
      </p:sp>
      <p:sp>
        <p:nvSpPr>
          <p:cNvPr id="13" name="コンテンツ プレースホルダー 2"/>
          <p:cNvSpPr txBox="1">
            <a:spLocks/>
          </p:cNvSpPr>
          <p:nvPr/>
        </p:nvSpPr>
        <p:spPr>
          <a:xfrm>
            <a:off x="5256076" y="1304764"/>
            <a:ext cx="3890424" cy="532216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Fit with 3 components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Bound state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centroid DOES NOT depend on 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q</a:t>
            </a:r>
            <a:r>
              <a:rPr kumimoji="1" lang="en-US" altLang="ja-JP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Kn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BW*(Gauss form-factor)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Quasi-elastic K</a:t>
            </a:r>
            <a:r>
              <a:rPr kumimoji="1" lang="en-US" altLang="ja-JP" sz="2400" b="1" i="0" u="sng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-</a:t>
            </a:r>
            <a:r>
              <a:rPr kumimoji="1" lang="en-US" altLang="ja-JP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abs.</a:t>
            </a: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centroid depends on </a:t>
            </a:r>
            <a:r>
              <a:rPr kumimoji="1" lang="en-US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q</a:t>
            </a:r>
            <a:r>
              <a:rPr kumimoji="1" lang="en-US" altLang="ja-JP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Kn</a:t>
            </a:r>
            <a:endParaRPr kumimoji="1" lang="en-US" altLang="ja-JP" sz="2000" b="1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Followed by 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panose="020B0600070205080204" pitchFamily="50" charset="-128"/>
                <a:cs typeface="+mn-cs"/>
              </a:rPr>
              <a:t>L</a:t>
            </a:r>
            <a:r>
              <a:rPr kumimoji="1" lang="en-US" altLang="ja-JP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p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conversion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1" lang="en-US" altLang="ja-JP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Background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Broad distribution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 rot="5400000">
            <a:off x="5057685" y="3303354"/>
            <a:ext cx="570413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q</a:t>
            </a:r>
            <a:r>
              <a:rPr kumimoji="1" lang="en-US" altLang="ja-JP" sz="2400" b="1" i="0" u="none" strike="noStrike" kern="1200" cap="none" spc="0" normalizeH="0" baseline="-2500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Kn</a:t>
            </a:r>
            <a:endParaRPr kumimoji="1" lang="ja-JP" altLang="en-US" sz="2400" b="1" i="0" u="none" strike="noStrike" kern="1200" cap="none" spc="0" normalizeH="0" baseline="-25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594" y="3330279"/>
            <a:ext cx="3293914" cy="439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148" y="5254209"/>
            <a:ext cx="3193314" cy="51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9793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コンテンツ プレースホルダ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1" y="1398694"/>
            <a:ext cx="5099908" cy="36832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6" name="コンテンツ プレースホルダー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5396" y="649273"/>
            <a:ext cx="3794734" cy="312043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en-US" altLang="ja-JP" dirty="0"/>
              <a:t>The </a:t>
            </a:r>
            <a:r>
              <a:rPr lang="en-US" altLang="ja-JP" dirty="0"/>
              <a:t>J-PARC E16 </a:t>
            </a:r>
            <a:r>
              <a:rPr kumimoji="1" lang="en-US" altLang="ja-JP" dirty="0"/>
              <a:t>spectrometer</a:t>
            </a:r>
            <a:endParaRPr kumimoji="1" lang="ja-JP" altLang="en-US" dirty="0"/>
          </a:p>
        </p:txBody>
      </p:sp>
      <p:pic>
        <p:nvPicPr>
          <p:cNvPr id="12" name="コンテンツ プレースホルダー 11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690" y="4291261"/>
            <a:ext cx="3854648" cy="2609984"/>
          </a:xfrm>
        </p:spPr>
      </p:pic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6699194" y="2145389"/>
            <a:ext cx="1494447" cy="6168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7872539" y="5488761"/>
            <a:ext cx="907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X 26</a:t>
            </a:r>
            <a:endParaRPr kumimoji="1" lang="ja-JP" altLang="en-US" sz="3200" dirty="0"/>
          </a:p>
        </p:txBody>
      </p:sp>
      <p:sp>
        <p:nvSpPr>
          <p:cNvPr id="22" name="円/楕円 21"/>
          <p:cNvSpPr/>
          <p:nvPr/>
        </p:nvSpPr>
        <p:spPr>
          <a:xfrm>
            <a:off x="2501781" y="3122691"/>
            <a:ext cx="1998211" cy="9306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4133583" y="4407324"/>
            <a:ext cx="3621641" cy="22861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944404" y="708747"/>
            <a:ext cx="2852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Magnet  (used for KEK E325)</a:t>
            </a:r>
            <a:endParaRPr kumimoji="1" lang="ja-JP" altLang="en-US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8756214" y="2546435"/>
            <a:ext cx="171723" cy="1029072"/>
            <a:chOff x="5120357" y="2780928"/>
            <a:chExt cx="171723" cy="1029072"/>
          </a:xfrm>
        </p:grpSpPr>
        <p:sp>
          <p:nvSpPr>
            <p:cNvPr id="4" name="円/楕円 3"/>
            <p:cNvSpPr/>
            <p:nvPr/>
          </p:nvSpPr>
          <p:spPr>
            <a:xfrm>
              <a:off x="5120357" y="2780928"/>
              <a:ext cx="171723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5120357" y="2996952"/>
              <a:ext cx="171723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5127326" y="3423920"/>
              <a:ext cx="33954" cy="386080"/>
            </a:xfrm>
            <a:custGeom>
              <a:avLst/>
              <a:gdLst>
                <a:gd name="connsiteX0" fmla="*/ 33954 w 33954"/>
                <a:gd name="connsiteY0" fmla="*/ 0 h 386080"/>
                <a:gd name="connsiteX1" fmla="*/ 13634 w 33954"/>
                <a:gd name="connsiteY1" fmla="*/ 386080 h 38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954" h="386080">
                  <a:moveTo>
                    <a:pt x="33954" y="0"/>
                  </a:moveTo>
                  <a:cubicBezTo>
                    <a:pt x="-27873" y="154567"/>
                    <a:pt x="13634" y="32562"/>
                    <a:pt x="13634" y="38608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9"/>
            <p:cNvSpPr/>
            <p:nvPr/>
          </p:nvSpPr>
          <p:spPr>
            <a:xfrm>
              <a:off x="5231225" y="3413760"/>
              <a:ext cx="11802" cy="386080"/>
            </a:xfrm>
            <a:custGeom>
              <a:avLst/>
              <a:gdLst>
                <a:gd name="connsiteX0" fmla="*/ 1175 w 11802"/>
                <a:gd name="connsiteY0" fmla="*/ 0 h 386080"/>
                <a:gd name="connsiteX1" fmla="*/ 1175 w 11802"/>
                <a:gd name="connsiteY1" fmla="*/ 132080 h 386080"/>
                <a:gd name="connsiteX2" fmla="*/ 1175 w 11802"/>
                <a:gd name="connsiteY2" fmla="*/ 386080 h 38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02" h="386080">
                  <a:moveTo>
                    <a:pt x="1175" y="0"/>
                  </a:moveTo>
                  <a:cubicBezTo>
                    <a:pt x="22671" y="128974"/>
                    <a:pt x="5647" y="-11038"/>
                    <a:pt x="1175" y="132080"/>
                  </a:cubicBezTo>
                  <a:cubicBezTo>
                    <a:pt x="-1470" y="216705"/>
                    <a:pt x="1175" y="301413"/>
                    <a:pt x="1175" y="38608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6" name="直線コネクタ 15"/>
          <p:cNvCxnSpPr/>
          <p:nvPr/>
        </p:nvCxnSpPr>
        <p:spPr>
          <a:xfrm flipH="1">
            <a:off x="5163096" y="2214447"/>
            <a:ext cx="2920987" cy="2802399"/>
          </a:xfrm>
          <a:prstGeom prst="line">
            <a:avLst/>
          </a:prstGeom>
          <a:ln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5120357" y="1362140"/>
            <a:ext cx="1578837" cy="782430"/>
          </a:xfrm>
          <a:prstGeom prst="line">
            <a:avLst/>
          </a:prstGeom>
          <a:ln>
            <a:prstDash val="sysDot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直線コネクタ 24"/>
          <p:cNvCxnSpPr>
            <a:stCxn id="22" idx="7"/>
          </p:cNvCxnSpPr>
          <p:nvPr/>
        </p:nvCxnSpPr>
        <p:spPr>
          <a:xfrm>
            <a:off x="4207361" y="3258987"/>
            <a:ext cx="2901720" cy="1406910"/>
          </a:xfrm>
          <a:prstGeom prst="line">
            <a:avLst/>
          </a:prstGeom>
          <a:ln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stCxn id="22" idx="3"/>
          </p:cNvCxnSpPr>
          <p:nvPr/>
        </p:nvCxnSpPr>
        <p:spPr>
          <a:xfrm>
            <a:off x="2794412" y="3917079"/>
            <a:ext cx="1518983" cy="1798871"/>
          </a:xfrm>
          <a:prstGeom prst="line">
            <a:avLst/>
          </a:prstGeom>
          <a:ln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673212" y="4612691"/>
            <a:ext cx="138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A module</a:t>
            </a:r>
            <a:endParaRPr kumimoji="1" lang="ja-JP" altLang="en-US" sz="24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0" y="5013176"/>
            <a:ext cx="59340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SSD : Tracking </a:t>
            </a:r>
          </a:p>
          <a:p>
            <a:r>
              <a:rPr lang="en-US" altLang="ja-JP" sz="2400" dirty="0"/>
              <a:t>GTR : Tracking</a:t>
            </a:r>
          </a:p>
          <a:p>
            <a:r>
              <a:rPr lang="en-US" altLang="ja-JP" sz="2400" dirty="0"/>
              <a:t>HBD : </a:t>
            </a:r>
            <a:r>
              <a:rPr lang="en-US" altLang="ja-JP" sz="2400" dirty="0" err="1"/>
              <a:t>eID</a:t>
            </a:r>
            <a:r>
              <a:rPr lang="en-US" altLang="ja-JP" sz="2400" dirty="0"/>
              <a:t> (Cherenkov)</a:t>
            </a:r>
          </a:p>
          <a:p>
            <a:r>
              <a:rPr lang="en-US" altLang="ja-JP" sz="2400" dirty="0"/>
              <a:t>LG    : </a:t>
            </a:r>
            <a:r>
              <a:rPr lang="en-US" altLang="ja-JP" sz="2400" dirty="0" err="1"/>
              <a:t>eID</a:t>
            </a:r>
            <a:r>
              <a:rPr lang="en-US" altLang="ja-JP" sz="2400" dirty="0"/>
              <a:t> (Calorimeter)</a:t>
            </a:r>
          </a:p>
          <a:p>
            <a:r>
              <a:rPr kumimoji="1" lang="en-US" altLang="ja-JP" sz="2400" dirty="0"/>
              <a:t>26 modules in total. </a:t>
            </a:r>
            <a:r>
              <a:rPr lang="en-US" altLang="ja-JP" sz="2400" dirty="0"/>
              <a:t>8 for the 1</a:t>
            </a:r>
            <a:r>
              <a:rPr lang="en-US" altLang="ja-JP" sz="2400" baseline="30000" dirty="0"/>
              <a:t>st</a:t>
            </a:r>
            <a:r>
              <a:rPr lang="en-US" altLang="ja-JP" sz="2400" dirty="0"/>
              <a:t> physics run.</a:t>
            </a:r>
            <a:endParaRPr kumimoji="1" lang="ja-JP" altLang="en-US" sz="2400" dirty="0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9036496" y="836712"/>
            <a:ext cx="0" cy="27363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8626228" y="404664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5 m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2329BE5-34E9-464C-AA34-0383AFA44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8DDCE93-8355-41E8-A695-495572A89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420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  <p:bldP spid="23" grpId="0" animBg="1"/>
      <p:bldP spid="13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46264"/>
            <a:ext cx="7886700" cy="784830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52736"/>
            <a:ext cx="5581713" cy="5731710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 Run0</a:t>
            </a:r>
          </a:p>
          <a:p>
            <a:pPr lvl="1"/>
            <a:r>
              <a:rPr lang="en-US" altLang="ja-JP" dirty="0"/>
              <a:t>Existing 6 SSDs used for another J-PARC experiment.</a:t>
            </a:r>
          </a:p>
          <a:p>
            <a:pPr lvl="2"/>
            <a:r>
              <a:rPr lang="en-US" altLang="ja-JP" dirty="0"/>
              <a:t>ATLAS sensor </a:t>
            </a:r>
          </a:p>
          <a:p>
            <a:pPr lvl="2"/>
            <a:r>
              <a:rPr lang="en-US" altLang="ja-JP" dirty="0"/>
              <a:t>Sensitive area: 61 mm x 62mm</a:t>
            </a:r>
          </a:p>
          <a:p>
            <a:pPr lvl="2"/>
            <a:r>
              <a:rPr lang="en-US" altLang="ja-JP" dirty="0"/>
              <a:t>Strip pitch 80 um. (1D)</a:t>
            </a:r>
          </a:p>
          <a:p>
            <a:pPr lvl="2"/>
            <a:r>
              <a:rPr lang="en-US" altLang="ja-JP" dirty="0"/>
              <a:t>Timing Resolution 4ns</a:t>
            </a:r>
          </a:p>
          <a:p>
            <a:pPr lvl="2"/>
            <a:r>
              <a:rPr lang="en-US" altLang="ja-JP" dirty="0"/>
              <a:t>It has large unwanted frame.</a:t>
            </a:r>
          </a:p>
          <a:p>
            <a:pPr lvl="2"/>
            <a:r>
              <a:rPr lang="en-US" altLang="ja-JP" dirty="0"/>
              <a:t>The readout ASIC is APV-25 </a:t>
            </a:r>
          </a:p>
          <a:p>
            <a:pPr lvl="2"/>
            <a:endParaRPr lang="en-US" altLang="ja-JP" dirty="0"/>
          </a:p>
          <a:p>
            <a:r>
              <a:rPr lang="en-US" altLang="ja-JP" dirty="0"/>
              <a:t>Run1</a:t>
            </a:r>
          </a:p>
          <a:p>
            <a:pPr lvl="1"/>
            <a:r>
              <a:rPr lang="en-US" altLang="ja-JP" dirty="0"/>
              <a:t>Starting collaboration with FAIR-CBM </a:t>
            </a:r>
          </a:p>
          <a:p>
            <a:pPr lvl="2"/>
            <a:r>
              <a:rPr lang="en-US" altLang="ja-JP" dirty="0"/>
              <a:t>CBM developed sensor</a:t>
            </a:r>
          </a:p>
          <a:p>
            <a:pPr lvl="2"/>
            <a:r>
              <a:rPr lang="en-US" altLang="ja-JP" dirty="0"/>
              <a:t>Sensitive area: 60 mm x 60 mm</a:t>
            </a:r>
          </a:p>
          <a:p>
            <a:pPr lvl="2"/>
            <a:r>
              <a:rPr lang="en-US" altLang="ja-JP" dirty="0"/>
              <a:t>Strip pitch 50um (Double sides)</a:t>
            </a:r>
          </a:p>
          <a:p>
            <a:pPr lvl="2"/>
            <a:r>
              <a:rPr lang="en-US" altLang="ja-JP" dirty="0"/>
              <a:t>Almost no frame</a:t>
            </a:r>
          </a:p>
          <a:p>
            <a:pPr lvl="2"/>
            <a:r>
              <a:rPr lang="en-US" altLang="ja-JP" dirty="0"/>
              <a:t>The readout ASIC is a CBM special chip </a:t>
            </a:r>
          </a:p>
          <a:p>
            <a:pPr lvl="3"/>
            <a:r>
              <a:rPr lang="en-US" altLang="ja-JP" dirty="0"/>
              <a:t>Developed for the streaming DAQ, however it can be used for a triggered DAQ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87888" y="1259585"/>
            <a:ext cx="3378733" cy="2322077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1168-2367-423D-85C7-B0394E48EBD3}" type="slidenum">
              <a:rPr kumimoji="1" lang="ja-JP" altLang="en-US" smtClean="0"/>
              <a:t>25</a:t>
            </a:fld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6660232" y="587241"/>
            <a:ext cx="1872208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7020272" y="1235313"/>
            <a:ext cx="1080120" cy="1440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 rot="20939798">
            <a:off x="6980246" y="420556"/>
            <a:ext cx="9566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120 mm</a:t>
            </a:r>
            <a:endParaRPr kumimoji="1" lang="ja-JP" altLang="en-US" dirty="0"/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3CC5CE23-4152-424E-BF9E-4735D417F275}"/>
              </a:ext>
            </a:extLst>
          </p:cNvPr>
          <p:cNvSpPr txBox="1">
            <a:spLocks/>
          </p:cNvSpPr>
          <p:nvPr/>
        </p:nvSpPr>
        <p:spPr>
          <a:xfrm>
            <a:off x="251520" y="73554"/>
            <a:ext cx="4896544" cy="7302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Silicon Strip Detector</a:t>
            </a:r>
            <a:endParaRPr lang="ja-JP" altLang="en-US" dirty="0"/>
          </a:p>
        </p:txBody>
      </p:sp>
      <p:pic>
        <p:nvPicPr>
          <p:cNvPr id="8" name="図 7" descr="CBM シリコン検出器&#10;ケーブルが見えている">
            <a:extLst>
              <a:ext uri="{FF2B5EF4-FFF2-40B4-BE49-F238E27FC236}">
                <a16:creationId xmlns:a16="http://schemas.microsoft.com/office/drawing/2014/main" id="{560D4351-7B4B-457C-B1C2-267560E1D0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120" y="4721802"/>
            <a:ext cx="3252407" cy="1113568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C811AEA-F0E3-4179-A5C7-279E3E46FF86}"/>
              </a:ext>
            </a:extLst>
          </p:cNvPr>
          <p:cNvSpPr/>
          <p:nvPr/>
        </p:nvSpPr>
        <p:spPr>
          <a:xfrm>
            <a:off x="8143708" y="5238826"/>
            <a:ext cx="342951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4490E664-6BE1-4E37-B7F2-C4A0AB2F8C78}"/>
              </a:ext>
            </a:extLst>
          </p:cNvPr>
          <p:cNvCxnSpPr/>
          <p:nvPr/>
        </p:nvCxnSpPr>
        <p:spPr>
          <a:xfrm flipV="1">
            <a:off x="8316416" y="5589240"/>
            <a:ext cx="0" cy="5375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719650C-6BD1-44AA-8B42-D74E063963B6}"/>
              </a:ext>
            </a:extLst>
          </p:cNvPr>
          <p:cNvSpPr txBox="1"/>
          <p:nvPr/>
        </p:nvSpPr>
        <p:spPr>
          <a:xfrm>
            <a:off x="7744300" y="6095037"/>
            <a:ext cx="1255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Sensor </a:t>
            </a:r>
          </a:p>
          <a:p>
            <a:pPr algn="ctr"/>
            <a:r>
              <a:rPr kumimoji="1" lang="en-US" altLang="ja-JP" dirty="0"/>
              <a:t>under a foil</a:t>
            </a:r>
            <a:endParaRPr kumimoji="1" lang="ja-JP" altLang="en-US" dirty="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BE3C5D13-A591-4E29-88FB-1186C3C19339}"/>
              </a:ext>
            </a:extLst>
          </p:cNvPr>
          <p:cNvCxnSpPr/>
          <p:nvPr/>
        </p:nvCxnSpPr>
        <p:spPr>
          <a:xfrm flipV="1">
            <a:off x="7389986" y="5373000"/>
            <a:ext cx="0" cy="5375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46A08FC-1A47-4866-B7F8-27CD5606D096}"/>
              </a:ext>
            </a:extLst>
          </p:cNvPr>
          <p:cNvSpPr txBox="1"/>
          <p:nvPr/>
        </p:nvSpPr>
        <p:spPr>
          <a:xfrm>
            <a:off x="6508528" y="5859216"/>
            <a:ext cx="1779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Micro strip Cable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947F7EA2-7409-40E9-8223-2ACA6AF6B474}"/>
              </a:ext>
            </a:extLst>
          </p:cNvPr>
          <p:cNvCxnSpPr>
            <a:cxnSpLocks/>
          </p:cNvCxnSpPr>
          <p:nvPr/>
        </p:nvCxnSpPr>
        <p:spPr>
          <a:xfrm flipH="1">
            <a:off x="6444208" y="4581128"/>
            <a:ext cx="504056" cy="6383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F3D8F87-7AB9-480C-A018-0C70CD569557}"/>
              </a:ext>
            </a:extLst>
          </p:cNvPr>
          <p:cNvSpPr txBox="1"/>
          <p:nvPr/>
        </p:nvSpPr>
        <p:spPr>
          <a:xfrm>
            <a:off x="6948264" y="4383572"/>
            <a:ext cx="1140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ASIC chips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75E4D56-23E8-43B1-AA92-A6F30A8C773B}"/>
              </a:ext>
            </a:extLst>
          </p:cNvPr>
          <p:cNvCxnSpPr>
            <a:cxnSpLocks/>
          </p:cNvCxnSpPr>
          <p:nvPr/>
        </p:nvCxnSpPr>
        <p:spPr>
          <a:xfrm>
            <a:off x="8604448" y="5157192"/>
            <a:ext cx="0" cy="45775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E7DCE26-11E2-472E-BD09-D476FD1B9DD3}"/>
              </a:ext>
            </a:extLst>
          </p:cNvPr>
          <p:cNvSpPr txBox="1"/>
          <p:nvPr/>
        </p:nvSpPr>
        <p:spPr>
          <a:xfrm rot="20939798">
            <a:off x="8352328" y="1104406"/>
            <a:ext cx="83963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61 mm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 rot="21600000">
            <a:off x="8215001" y="4749760"/>
            <a:ext cx="84029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62 mm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D9C9ED-2CD7-4B9B-A874-EAD784F29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97D6ACB-3C55-47F2-A6CE-E33BEC434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6205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546848" cy="73025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kumimoji="1" lang="en-US" altLang="ja-JP" dirty="0"/>
              <a:t>GTR (GEM Tracker)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4223" y="1191149"/>
            <a:ext cx="5087857" cy="3317971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Ionization electrons in the drift gap are collected and amplified by GEMs.</a:t>
            </a:r>
          </a:p>
          <a:p>
            <a:endParaRPr kumimoji="1" lang="en-US" altLang="ja-JP" dirty="0"/>
          </a:p>
          <a:p>
            <a:r>
              <a:rPr lang="en-US" altLang="ja-JP" dirty="0"/>
              <a:t>Charge collected on to 2D strip readout.</a:t>
            </a:r>
          </a:p>
          <a:p>
            <a:pPr lvl="1"/>
            <a:r>
              <a:rPr kumimoji="1" lang="en-US" altLang="ja-JP" dirty="0"/>
              <a:t>X: 350um pitch</a:t>
            </a:r>
          </a:p>
          <a:p>
            <a:pPr lvl="2"/>
            <a:r>
              <a:rPr lang="en-US" altLang="ja-JP" dirty="0"/>
              <a:t>Sensitive to bending direction.</a:t>
            </a:r>
          </a:p>
          <a:p>
            <a:pPr lvl="2"/>
            <a:r>
              <a:rPr kumimoji="1" lang="en-US" altLang="ja-JP" dirty="0"/>
              <a:t>100 um resolution required.</a:t>
            </a:r>
          </a:p>
          <a:p>
            <a:pPr lvl="1"/>
            <a:r>
              <a:rPr lang="en-US" altLang="ja-JP" dirty="0"/>
              <a:t>Y: 1400um pitch</a:t>
            </a:r>
          </a:p>
          <a:p>
            <a:endParaRPr lang="en-US" altLang="ja-JP" dirty="0"/>
          </a:p>
          <a:p>
            <a:r>
              <a:rPr lang="en-US" altLang="ja-JP" dirty="0"/>
              <a:t>Assembly works are on-going.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131" y="4103401"/>
            <a:ext cx="2569248" cy="2577841"/>
          </a:xfrm>
          <a:prstGeom prst="rect">
            <a:avLst/>
          </a:prstGeom>
        </p:spPr>
      </p:pic>
      <p:grpSp>
        <p:nvGrpSpPr>
          <p:cNvPr id="81" name="グループ化 80"/>
          <p:cNvGrpSpPr/>
          <p:nvPr/>
        </p:nvGrpSpPr>
        <p:grpSpPr>
          <a:xfrm>
            <a:off x="5680995" y="4270394"/>
            <a:ext cx="2249752" cy="1039006"/>
            <a:chOff x="5210512" y="4368620"/>
            <a:chExt cx="2249752" cy="1039006"/>
          </a:xfrm>
        </p:grpSpPr>
        <p:cxnSp>
          <p:nvCxnSpPr>
            <p:cNvPr id="46" name="直線コネクタ 45"/>
            <p:cNvCxnSpPr/>
            <p:nvPr/>
          </p:nvCxnSpPr>
          <p:spPr>
            <a:xfrm flipH="1">
              <a:off x="7460263" y="4376226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flipH="1">
              <a:off x="7172060" y="4376226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 flipH="1">
              <a:off x="6887247" y="4368620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 flipH="1">
              <a:off x="6613319" y="4406095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 flipH="1">
              <a:off x="6325116" y="4406096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flipH="1">
              <a:off x="6040302" y="4398601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 flipH="1">
              <a:off x="5770480" y="4406095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 flipH="1">
              <a:off x="5500656" y="4421086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 flipH="1">
              <a:off x="5210512" y="4398455"/>
              <a:ext cx="1" cy="98654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グループ化 82"/>
          <p:cNvGrpSpPr/>
          <p:nvPr/>
        </p:nvGrpSpPr>
        <p:grpSpPr>
          <a:xfrm>
            <a:off x="5673311" y="5415315"/>
            <a:ext cx="2249752" cy="1039006"/>
            <a:chOff x="5210512" y="4368620"/>
            <a:chExt cx="2249752" cy="1039006"/>
          </a:xfrm>
        </p:grpSpPr>
        <p:cxnSp>
          <p:nvCxnSpPr>
            <p:cNvPr id="84" name="直線コネクタ 83"/>
            <p:cNvCxnSpPr/>
            <p:nvPr/>
          </p:nvCxnSpPr>
          <p:spPr>
            <a:xfrm flipH="1">
              <a:off x="7460263" y="4376226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/>
            <p:cNvCxnSpPr/>
            <p:nvPr/>
          </p:nvCxnSpPr>
          <p:spPr>
            <a:xfrm flipH="1">
              <a:off x="7172060" y="4376226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/>
            <p:cNvCxnSpPr/>
            <p:nvPr/>
          </p:nvCxnSpPr>
          <p:spPr>
            <a:xfrm flipH="1">
              <a:off x="6887247" y="4368620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/>
            <p:cNvCxnSpPr/>
            <p:nvPr/>
          </p:nvCxnSpPr>
          <p:spPr>
            <a:xfrm flipH="1">
              <a:off x="6613319" y="4406095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87"/>
            <p:cNvCxnSpPr/>
            <p:nvPr/>
          </p:nvCxnSpPr>
          <p:spPr>
            <a:xfrm flipH="1">
              <a:off x="6325116" y="4406096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/>
            <p:cNvCxnSpPr/>
            <p:nvPr/>
          </p:nvCxnSpPr>
          <p:spPr>
            <a:xfrm flipH="1">
              <a:off x="6040302" y="4398601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/>
            <p:cNvCxnSpPr/>
            <p:nvPr/>
          </p:nvCxnSpPr>
          <p:spPr>
            <a:xfrm flipH="1">
              <a:off x="5770480" y="4406095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/>
            <p:cNvCxnSpPr/>
            <p:nvPr/>
          </p:nvCxnSpPr>
          <p:spPr>
            <a:xfrm flipH="1">
              <a:off x="5500656" y="4421086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コネクタ 91"/>
            <p:cNvCxnSpPr/>
            <p:nvPr/>
          </p:nvCxnSpPr>
          <p:spPr>
            <a:xfrm flipH="1">
              <a:off x="5210512" y="4398455"/>
              <a:ext cx="1" cy="98654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3" name="右矢印 92"/>
          <p:cNvSpPr/>
          <p:nvPr/>
        </p:nvSpPr>
        <p:spPr>
          <a:xfrm>
            <a:off x="8023297" y="4583644"/>
            <a:ext cx="309284" cy="345383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8483435" y="4502054"/>
            <a:ext cx="542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Y1</a:t>
            </a:r>
            <a:endParaRPr kumimoji="1" lang="ja-JP" altLang="en-US" sz="2800" dirty="0"/>
          </a:p>
        </p:txBody>
      </p:sp>
      <p:sp>
        <p:nvSpPr>
          <p:cNvPr id="95" name="右矢印 94"/>
          <p:cNvSpPr/>
          <p:nvPr/>
        </p:nvSpPr>
        <p:spPr>
          <a:xfrm>
            <a:off x="8032143" y="5682766"/>
            <a:ext cx="309284" cy="345383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8516474" y="5593847"/>
            <a:ext cx="542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Y2</a:t>
            </a:r>
            <a:endParaRPr kumimoji="1" lang="ja-JP" altLang="en-US" sz="2800" dirty="0"/>
          </a:p>
        </p:txBody>
      </p:sp>
      <p:grpSp>
        <p:nvGrpSpPr>
          <p:cNvPr id="110" name="グループ化 109"/>
          <p:cNvGrpSpPr/>
          <p:nvPr/>
        </p:nvGrpSpPr>
        <p:grpSpPr>
          <a:xfrm>
            <a:off x="5470632" y="3557036"/>
            <a:ext cx="500458" cy="3124206"/>
            <a:chOff x="5470632" y="3557036"/>
            <a:chExt cx="500458" cy="3124206"/>
          </a:xfrm>
        </p:grpSpPr>
        <p:cxnSp>
          <p:nvCxnSpPr>
            <p:cNvPr id="98" name="直線コネクタ 97"/>
            <p:cNvCxnSpPr/>
            <p:nvPr/>
          </p:nvCxnSpPr>
          <p:spPr>
            <a:xfrm>
              <a:off x="5838695" y="4103401"/>
              <a:ext cx="0" cy="2577841"/>
            </a:xfrm>
            <a:prstGeom prst="line">
              <a:avLst/>
            </a:prstGeom>
            <a:ln w="76200">
              <a:solidFill>
                <a:srgbClr val="92D050"/>
              </a:solidFill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下矢印 102"/>
            <p:cNvSpPr/>
            <p:nvPr/>
          </p:nvSpPr>
          <p:spPr>
            <a:xfrm flipV="1">
              <a:off x="5741278" y="3906312"/>
              <a:ext cx="194833" cy="176814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5470632" y="3557036"/>
              <a:ext cx="500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/>
                <a:t>X1</a:t>
              </a:r>
              <a:endParaRPr kumimoji="1" lang="ja-JP" altLang="en-US" sz="2400" dirty="0"/>
            </a:p>
          </p:txBody>
        </p:sp>
      </p:grpSp>
      <p:grpSp>
        <p:nvGrpSpPr>
          <p:cNvPr id="111" name="グループ化 110"/>
          <p:cNvGrpSpPr/>
          <p:nvPr/>
        </p:nvGrpSpPr>
        <p:grpSpPr>
          <a:xfrm>
            <a:off x="5826108" y="3417333"/>
            <a:ext cx="500458" cy="3260051"/>
            <a:chOff x="5826108" y="3417333"/>
            <a:chExt cx="500458" cy="3260051"/>
          </a:xfrm>
        </p:grpSpPr>
        <p:cxnSp>
          <p:nvCxnSpPr>
            <p:cNvPr id="100" name="直線コネクタ 99"/>
            <p:cNvCxnSpPr/>
            <p:nvPr/>
          </p:nvCxnSpPr>
          <p:spPr>
            <a:xfrm>
              <a:off x="6084168" y="4099543"/>
              <a:ext cx="0" cy="2577841"/>
            </a:xfrm>
            <a:prstGeom prst="line">
              <a:avLst/>
            </a:prstGeom>
            <a:ln w="76200">
              <a:solidFill>
                <a:schemeClr val="accent3">
                  <a:lumMod val="60000"/>
                  <a:lumOff val="40000"/>
                </a:schemeClr>
              </a:solidFill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下矢印 103"/>
            <p:cNvSpPr/>
            <p:nvPr/>
          </p:nvSpPr>
          <p:spPr>
            <a:xfrm flipV="1">
              <a:off x="5986751" y="3893899"/>
              <a:ext cx="194833" cy="176814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5826108" y="3417333"/>
              <a:ext cx="500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/>
                <a:t>X2</a:t>
              </a:r>
              <a:endParaRPr kumimoji="1" lang="ja-JP" altLang="en-US" sz="2400" dirty="0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6132317" y="3564580"/>
            <a:ext cx="500458" cy="3116662"/>
            <a:chOff x="6132317" y="3564580"/>
            <a:chExt cx="500458" cy="3116662"/>
          </a:xfrm>
        </p:grpSpPr>
        <p:cxnSp>
          <p:nvCxnSpPr>
            <p:cNvPr id="101" name="直線コネクタ 100"/>
            <p:cNvCxnSpPr/>
            <p:nvPr/>
          </p:nvCxnSpPr>
          <p:spPr>
            <a:xfrm>
              <a:off x="6372200" y="4103401"/>
              <a:ext cx="0" cy="2577841"/>
            </a:xfrm>
            <a:prstGeom prst="line">
              <a:avLst/>
            </a:prstGeom>
            <a:ln w="76200">
              <a:solidFill>
                <a:schemeClr val="accent3">
                  <a:lumMod val="20000"/>
                  <a:lumOff val="80000"/>
                </a:schemeClr>
              </a:solidFill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下矢印 104"/>
            <p:cNvSpPr/>
            <p:nvPr/>
          </p:nvSpPr>
          <p:spPr>
            <a:xfrm flipV="1">
              <a:off x="6261054" y="3901583"/>
              <a:ext cx="194833" cy="176814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6132317" y="3564580"/>
              <a:ext cx="500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dirty="0"/>
                <a:t>X3</a:t>
              </a:r>
              <a:endParaRPr kumimoji="1" lang="ja-JP" altLang="en-US" sz="2400" dirty="0"/>
            </a:p>
          </p:txBody>
        </p:sp>
      </p:grpSp>
      <p:pic>
        <p:nvPicPr>
          <p:cNvPr id="113" name="図 1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182" y="4607699"/>
            <a:ext cx="3915883" cy="2069685"/>
          </a:xfrm>
          <a:prstGeom prst="rect">
            <a:avLst/>
          </a:prstGeom>
        </p:spPr>
      </p:pic>
      <p:grpSp>
        <p:nvGrpSpPr>
          <p:cNvPr id="11" name="グループ化 10"/>
          <p:cNvGrpSpPr/>
          <p:nvPr/>
        </p:nvGrpSpPr>
        <p:grpSpPr>
          <a:xfrm>
            <a:off x="5267368" y="-56187"/>
            <a:ext cx="3861760" cy="3168987"/>
            <a:chOff x="5309787" y="115930"/>
            <a:chExt cx="3861760" cy="3168987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76722" y="115930"/>
              <a:ext cx="2746648" cy="3168987"/>
            </a:xfrm>
            <a:prstGeom prst="rect">
              <a:avLst/>
            </a:prstGeom>
          </p:spPr>
        </p:pic>
        <p:sp>
          <p:nvSpPr>
            <p:cNvPr id="13" name="フリーフォーム 12"/>
            <p:cNvSpPr/>
            <p:nvPr/>
          </p:nvSpPr>
          <p:spPr>
            <a:xfrm>
              <a:off x="7090759" y="993015"/>
              <a:ext cx="116660" cy="258087"/>
            </a:xfrm>
            <a:custGeom>
              <a:avLst/>
              <a:gdLst>
                <a:gd name="connsiteX0" fmla="*/ 0 w 105025"/>
                <a:gd name="connsiteY0" fmla="*/ 0 h 232347"/>
                <a:gd name="connsiteX1" fmla="*/ 7495 w 105025"/>
                <a:gd name="connsiteY1" fmla="*/ 37475 h 232347"/>
                <a:gd name="connsiteX2" fmla="*/ 44970 w 105025"/>
                <a:gd name="connsiteY2" fmla="*/ 82446 h 232347"/>
                <a:gd name="connsiteX3" fmla="*/ 67455 w 105025"/>
                <a:gd name="connsiteY3" fmla="*/ 127416 h 232347"/>
                <a:gd name="connsiteX4" fmla="*/ 82446 w 105025"/>
                <a:gd name="connsiteY4" fmla="*/ 149901 h 232347"/>
                <a:gd name="connsiteX5" fmla="*/ 89941 w 105025"/>
                <a:gd name="connsiteY5" fmla="*/ 187377 h 232347"/>
                <a:gd name="connsiteX6" fmla="*/ 104931 w 105025"/>
                <a:gd name="connsiteY6" fmla="*/ 232347 h 232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025" h="232347">
                  <a:moveTo>
                    <a:pt x="0" y="0"/>
                  </a:moveTo>
                  <a:cubicBezTo>
                    <a:pt x="2498" y="12492"/>
                    <a:pt x="3022" y="25547"/>
                    <a:pt x="7495" y="37475"/>
                  </a:cubicBezTo>
                  <a:cubicBezTo>
                    <a:pt x="15107" y="57774"/>
                    <a:pt x="31716" y="66541"/>
                    <a:pt x="44970" y="82446"/>
                  </a:cubicBezTo>
                  <a:cubicBezTo>
                    <a:pt x="71823" y="114670"/>
                    <a:pt x="50551" y="93609"/>
                    <a:pt x="67455" y="127416"/>
                  </a:cubicBezTo>
                  <a:cubicBezTo>
                    <a:pt x="71484" y="135473"/>
                    <a:pt x="77449" y="142406"/>
                    <a:pt x="82446" y="149901"/>
                  </a:cubicBezTo>
                  <a:cubicBezTo>
                    <a:pt x="84944" y="162393"/>
                    <a:pt x="85913" y="175291"/>
                    <a:pt x="89941" y="187377"/>
                  </a:cubicBezTo>
                  <a:cubicBezTo>
                    <a:pt x="107166" y="239051"/>
                    <a:pt x="104931" y="198481"/>
                    <a:pt x="104931" y="232347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7216314" y="759252"/>
              <a:ext cx="141416" cy="568560"/>
            </a:xfrm>
            <a:custGeom>
              <a:avLst/>
              <a:gdLst>
                <a:gd name="connsiteX0" fmla="*/ 0 w 214765"/>
                <a:gd name="connsiteY0" fmla="*/ 0 h 389744"/>
                <a:gd name="connsiteX1" fmla="*/ 59960 w 214765"/>
                <a:gd name="connsiteY1" fmla="*/ 59960 h 389744"/>
                <a:gd name="connsiteX2" fmla="*/ 89941 w 214765"/>
                <a:gd name="connsiteY2" fmla="*/ 89941 h 389744"/>
                <a:gd name="connsiteX3" fmla="*/ 134911 w 214765"/>
                <a:gd name="connsiteY3" fmla="*/ 134911 h 389744"/>
                <a:gd name="connsiteX4" fmla="*/ 149901 w 214765"/>
                <a:gd name="connsiteY4" fmla="*/ 157397 h 389744"/>
                <a:gd name="connsiteX5" fmla="*/ 157396 w 214765"/>
                <a:gd name="connsiteY5" fmla="*/ 179882 h 389744"/>
                <a:gd name="connsiteX6" fmla="*/ 202367 w 214765"/>
                <a:gd name="connsiteY6" fmla="*/ 224852 h 389744"/>
                <a:gd name="connsiteX7" fmla="*/ 209862 w 214765"/>
                <a:gd name="connsiteY7" fmla="*/ 389744 h 38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765" h="389744">
                  <a:moveTo>
                    <a:pt x="0" y="0"/>
                  </a:moveTo>
                  <a:lnTo>
                    <a:pt x="59960" y="59960"/>
                  </a:lnTo>
                  <a:cubicBezTo>
                    <a:pt x="69954" y="69954"/>
                    <a:pt x="82101" y="78181"/>
                    <a:pt x="89941" y="89941"/>
                  </a:cubicBezTo>
                  <a:cubicBezTo>
                    <a:pt x="111860" y="122820"/>
                    <a:pt x="97725" y="107021"/>
                    <a:pt x="134911" y="134911"/>
                  </a:cubicBezTo>
                  <a:cubicBezTo>
                    <a:pt x="139908" y="142406"/>
                    <a:pt x="145873" y="149340"/>
                    <a:pt x="149901" y="157397"/>
                  </a:cubicBezTo>
                  <a:cubicBezTo>
                    <a:pt x="153434" y="164463"/>
                    <a:pt x="152546" y="173646"/>
                    <a:pt x="157396" y="179882"/>
                  </a:cubicBezTo>
                  <a:cubicBezTo>
                    <a:pt x="170411" y="196616"/>
                    <a:pt x="202367" y="224852"/>
                    <a:pt x="202367" y="224852"/>
                  </a:cubicBezTo>
                  <a:cubicBezTo>
                    <a:pt x="224873" y="292370"/>
                    <a:pt x="209862" y="239437"/>
                    <a:pt x="209862" y="389744"/>
                  </a:cubicBezTo>
                </a:path>
              </a:pathLst>
            </a:custGeom>
            <a:noFill/>
            <a:ln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flipH="1">
              <a:off x="7235769" y="1401801"/>
              <a:ext cx="78105" cy="32523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グループ化 20"/>
            <p:cNvGrpSpPr/>
            <p:nvPr/>
          </p:nvGrpSpPr>
          <p:grpSpPr>
            <a:xfrm>
              <a:off x="7274820" y="1368045"/>
              <a:ext cx="221693" cy="387408"/>
              <a:chOff x="7065450" y="1178051"/>
              <a:chExt cx="199583" cy="348771"/>
            </a:xfrm>
          </p:grpSpPr>
          <p:cxnSp>
            <p:nvCxnSpPr>
              <p:cNvPr id="17" name="直線矢印コネクタ 16"/>
              <p:cNvCxnSpPr/>
              <p:nvPr/>
            </p:nvCxnSpPr>
            <p:spPr>
              <a:xfrm flipH="1">
                <a:off x="7065450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直線矢印コネクタ 17"/>
              <p:cNvCxnSpPr/>
              <p:nvPr/>
            </p:nvCxnSpPr>
            <p:spPr>
              <a:xfrm flipH="1">
                <a:off x="7126169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直線矢印コネクタ 18"/>
              <p:cNvCxnSpPr/>
              <p:nvPr/>
            </p:nvCxnSpPr>
            <p:spPr>
              <a:xfrm>
                <a:off x="7168580" y="1262294"/>
                <a:ext cx="96453" cy="2645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2" name="グループ化 21"/>
            <p:cNvGrpSpPr/>
            <p:nvPr/>
          </p:nvGrpSpPr>
          <p:grpSpPr>
            <a:xfrm>
              <a:off x="7235768" y="1783724"/>
              <a:ext cx="221693" cy="387408"/>
              <a:chOff x="7065450" y="1178051"/>
              <a:chExt cx="199583" cy="348771"/>
            </a:xfrm>
          </p:grpSpPr>
          <p:cxnSp>
            <p:nvCxnSpPr>
              <p:cNvPr id="23" name="直線矢印コネクタ 22"/>
              <p:cNvCxnSpPr/>
              <p:nvPr/>
            </p:nvCxnSpPr>
            <p:spPr>
              <a:xfrm flipH="1">
                <a:off x="7065450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/>
              <p:cNvCxnSpPr/>
              <p:nvPr/>
            </p:nvCxnSpPr>
            <p:spPr>
              <a:xfrm flipH="1">
                <a:off x="7126169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5" name="直線矢印コネクタ 24"/>
              <p:cNvCxnSpPr/>
              <p:nvPr/>
            </p:nvCxnSpPr>
            <p:spPr>
              <a:xfrm>
                <a:off x="7168580" y="1262294"/>
                <a:ext cx="96453" cy="2645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6" name="グループ化 25"/>
            <p:cNvGrpSpPr/>
            <p:nvPr/>
          </p:nvGrpSpPr>
          <p:grpSpPr>
            <a:xfrm>
              <a:off x="7263288" y="2241483"/>
              <a:ext cx="221693" cy="387408"/>
              <a:chOff x="7065450" y="1178051"/>
              <a:chExt cx="199583" cy="348771"/>
            </a:xfrm>
          </p:grpSpPr>
          <p:cxnSp>
            <p:nvCxnSpPr>
              <p:cNvPr id="27" name="直線矢印コネクタ 26"/>
              <p:cNvCxnSpPr/>
              <p:nvPr/>
            </p:nvCxnSpPr>
            <p:spPr>
              <a:xfrm flipH="1">
                <a:off x="7065450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8" name="直線矢印コネクタ 27"/>
              <p:cNvCxnSpPr/>
              <p:nvPr/>
            </p:nvCxnSpPr>
            <p:spPr>
              <a:xfrm flipH="1">
                <a:off x="7126169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9" name="直線矢印コネクタ 28"/>
              <p:cNvCxnSpPr/>
              <p:nvPr/>
            </p:nvCxnSpPr>
            <p:spPr>
              <a:xfrm>
                <a:off x="7168580" y="1262294"/>
                <a:ext cx="96453" cy="2645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30" name="グループ化 29"/>
            <p:cNvGrpSpPr/>
            <p:nvPr/>
          </p:nvGrpSpPr>
          <p:grpSpPr>
            <a:xfrm>
              <a:off x="6769229" y="2227653"/>
              <a:ext cx="221693" cy="387408"/>
              <a:chOff x="7065450" y="1178051"/>
              <a:chExt cx="199583" cy="348771"/>
            </a:xfrm>
          </p:grpSpPr>
          <p:cxnSp>
            <p:nvCxnSpPr>
              <p:cNvPr id="31" name="直線矢印コネクタ 30"/>
              <p:cNvCxnSpPr/>
              <p:nvPr/>
            </p:nvCxnSpPr>
            <p:spPr>
              <a:xfrm flipH="1">
                <a:off x="7065450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2" name="直線矢印コネクタ 31"/>
              <p:cNvCxnSpPr/>
              <p:nvPr/>
            </p:nvCxnSpPr>
            <p:spPr>
              <a:xfrm flipH="1">
                <a:off x="7126169" y="1178051"/>
                <a:ext cx="78105" cy="3252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33" name="直線矢印コネクタ 32"/>
              <p:cNvCxnSpPr/>
              <p:nvPr/>
            </p:nvCxnSpPr>
            <p:spPr>
              <a:xfrm>
                <a:off x="7168580" y="1262294"/>
                <a:ext cx="96453" cy="2645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17" name="テキスト ボックス 116"/>
            <p:cNvSpPr txBox="1"/>
            <p:nvPr/>
          </p:nvSpPr>
          <p:spPr>
            <a:xfrm>
              <a:off x="5621049" y="1158639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GEM</a:t>
              </a:r>
              <a:endParaRPr kumimoji="1" lang="ja-JP" altLang="en-US" dirty="0"/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5643495" y="1646769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GEM</a:t>
              </a:r>
              <a:endParaRPr kumimoji="1" lang="ja-JP" altLang="en-US" dirty="0"/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5626742" y="2128302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GEM</a:t>
              </a:r>
              <a:endParaRPr kumimoji="1" lang="ja-JP" altLang="en-US" dirty="0"/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5309787" y="2630011"/>
              <a:ext cx="9302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readout</a:t>
              </a:r>
              <a:endParaRPr kumimoji="1" lang="ja-JP" altLang="en-US" dirty="0"/>
            </a:p>
          </p:txBody>
        </p:sp>
        <p:pic>
          <p:nvPicPr>
            <p:cNvPr id="74" name="図 7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40893" y="440817"/>
              <a:ext cx="2746648" cy="361596"/>
            </a:xfrm>
            <a:prstGeom prst="rect">
              <a:avLst/>
            </a:prstGeom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8448272" y="732775"/>
              <a:ext cx="723275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3 mm</a:t>
              </a:r>
              <a:endParaRPr kumimoji="1" lang="ja-JP" altLang="en-US" dirty="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266661" y="205049"/>
              <a:ext cx="2159243" cy="4959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矢印コネクタ 9"/>
            <p:cNvCxnSpPr/>
            <p:nvPr/>
          </p:nvCxnSpPr>
          <p:spPr>
            <a:xfrm flipH="1">
              <a:off x="6167723" y="252436"/>
              <a:ext cx="1268297" cy="286985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テキスト ボックス 115"/>
            <p:cNvSpPr txBox="1"/>
            <p:nvPr/>
          </p:nvSpPr>
          <p:spPr>
            <a:xfrm>
              <a:off x="5314305" y="819777"/>
              <a:ext cx="103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Drift Gap</a:t>
              </a:r>
              <a:endParaRPr kumimoji="1" lang="ja-JP" altLang="en-US" dirty="0"/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5337275" y="397836"/>
              <a:ext cx="1655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Mesh electrode</a:t>
              </a:r>
              <a:endParaRPr kumimoji="1" lang="ja-JP" altLang="en-US" dirty="0"/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8286546" y="2120944"/>
            <a:ext cx="829394" cy="619382"/>
            <a:chOff x="8332581" y="2118952"/>
            <a:chExt cx="829394" cy="619382"/>
          </a:xfrm>
        </p:grpSpPr>
        <p:cxnSp>
          <p:nvCxnSpPr>
            <p:cNvPr id="15" name="直線矢印コネクタ 14"/>
            <p:cNvCxnSpPr/>
            <p:nvPr/>
          </p:nvCxnSpPr>
          <p:spPr>
            <a:xfrm>
              <a:off x="8341427" y="2266505"/>
              <a:ext cx="40369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二等辺三角形 19"/>
            <p:cNvSpPr/>
            <p:nvPr/>
          </p:nvSpPr>
          <p:spPr>
            <a:xfrm rot="5400000">
              <a:off x="8641745" y="2142333"/>
              <a:ext cx="266237" cy="219475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8332581" y="2369002"/>
              <a:ext cx="82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Trigger</a:t>
              </a:r>
              <a:endParaRPr kumimoji="1" lang="ja-JP" altLang="en-US" dirty="0"/>
            </a:p>
          </p:txBody>
        </p:sp>
      </p:grp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694727FF-1C31-40E5-85AE-FAE36D952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12" name="フッター プレースホルダー 11">
            <a:extLst>
              <a:ext uri="{FF2B5EF4-FFF2-40B4-BE49-F238E27FC236}">
                <a16:creationId xmlns:a16="http://schemas.microsoft.com/office/drawing/2014/main" id="{3CDF9C9F-8F7C-4F5A-98BF-62964594C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84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/>
      <p:bldP spid="95" grpId="0" animBg="1"/>
      <p:bldP spid="9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5775" y="2434100"/>
            <a:ext cx="4728226" cy="40232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4690864" cy="76669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en-US" altLang="ja-JP" dirty="0"/>
              <a:t>GTR </a:t>
            </a:r>
            <a:r>
              <a:rPr lang="en-US" altLang="ja-JP" dirty="0"/>
              <a:t>Performance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5007" y="908720"/>
            <a:ext cx="4050768" cy="2797738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sz="2400" dirty="0">
                <a:solidFill>
                  <a:srgbClr val="FF0000"/>
                </a:solidFill>
              </a:rPr>
              <a:t>Center Of Gravity (COG) Method</a:t>
            </a:r>
          </a:p>
          <a:p>
            <a:pPr lvl="1"/>
            <a:r>
              <a:rPr lang="en-US" altLang="ja-JP" sz="2000" dirty="0">
                <a:solidFill>
                  <a:srgbClr val="FF0000"/>
                </a:solidFill>
              </a:rPr>
              <a:t>Ordinal analysis method</a:t>
            </a:r>
          </a:p>
          <a:p>
            <a:pPr lvl="1"/>
            <a:r>
              <a:rPr lang="en-US" altLang="ja-JP" sz="2000" dirty="0">
                <a:solidFill>
                  <a:srgbClr val="FF0000"/>
                </a:solidFill>
              </a:rPr>
              <a:t>~ 60 </a:t>
            </a:r>
            <a:r>
              <a:rPr lang="en-US" altLang="ja-JP" sz="200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altLang="ja-JP" sz="2000" dirty="0">
                <a:solidFill>
                  <a:srgbClr val="FF0000"/>
                </a:solidFill>
              </a:rPr>
              <a:t>m @ 0 degree of incident angle</a:t>
            </a:r>
          </a:p>
          <a:p>
            <a:pPr lvl="1"/>
            <a:r>
              <a:rPr lang="en-US" altLang="ja-JP" sz="2000" dirty="0">
                <a:solidFill>
                  <a:srgbClr val="FF0000"/>
                </a:solidFill>
              </a:rPr>
              <a:t>Worse results for inclined tracks </a:t>
            </a:r>
          </a:p>
          <a:p>
            <a:pPr lvl="1"/>
            <a:endParaRPr lang="en-US" altLang="ja-JP" sz="2000" dirty="0">
              <a:solidFill>
                <a:srgbClr val="FF0000"/>
              </a:solidFill>
            </a:endParaRPr>
          </a:p>
          <a:p>
            <a:r>
              <a:rPr lang="en-US" altLang="ja-JP" sz="2400" dirty="0"/>
              <a:t>Timing method</a:t>
            </a:r>
          </a:p>
          <a:p>
            <a:pPr lvl="1"/>
            <a:r>
              <a:rPr lang="en-US" altLang="ja-JP" sz="2000" dirty="0"/>
              <a:t>Distance in drift field dir. Can be obtained using flight time like mini-TPC</a:t>
            </a:r>
          </a:p>
          <a:p>
            <a:pPr lvl="1"/>
            <a:r>
              <a:rPr lang="en-US" altLang="ja-JP" sz="2000" dirty="0"/>
              <a:t>~ 100 </a:t>
            </a:r>
            <a:r>
              <a:rPr lang="en-US" altLang="ja-JP" sz="2000" dirty="0">
                <a:latin typeface="Symbol" panose="05050102010706020507" pitchFamily="18" charset="2"/>
              </a:rPr>
              <a:t>m</a:t>
            </a:r>
            <a:r>
              <a:rPr lang="en-US" altLang="ja-JP" sz="2000" dirty="0"/>
              <a:t>m for all tracks</a:t>
            </a:r>
          </a:p>
          <a:p>
            <a:pPr lvl="1"/>
            <a:endParaRPr lang="en-US" altLang="ja-JP" b="1" dirty="0">
              <a:solidFill>
                <a:srgbClr val="00B050"/>
              </a:solidFill>
            </a:endParaRPr>
          </a:p>
          <a:p>
            <a:r>
              <a:rPr lang="en-US" altLang="ja-JP" b="1" dirty="0">
                <a:solidFill>
                  <a:srgbClr val="00B050"/>
                </a:solidFill>
              </a:rPr>
              <a:t>2D fit (COG + Timing)</a:t>
            </a:r>
            <a:endParaRPr kumimoji="1" lang="ja-JP" altLang="en-US" b="1" dirty="0">
              <a:solidFill>
                <a:srgbClr val="00B05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57"/>
          <a:stretch/>
        </p:blipFill>
        <p:spPr>
          <a:xfrm>
            <a:off x="457200" y="3812922"/>
            <a:ext cx="3687748" cy="264440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 rot="16200000">
            <a:off x="-811491" y="4086908"/>
            <a:ext cx="2133084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Residual sigma [um]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324959" y="6462206"/>
            <a:ext cx="2359620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Incident angle [degree]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11644" y="6233367"/>
            <a:ext cx="3186250" cy="249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01550" y="62351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0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01074" y="62351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15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591470" y="623518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30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57200" y="4005614"/>
            <a:ext cx="454444" cy="2451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9665" y="5360692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100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06780" y="4695164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200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6780" y="3971891"/>
            <a:ext cx="5357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300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130267" y="3694892"/>
            <a:ext cx="190026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prstClr val="black"/>
                </a:solidFill>
              </a:rPr>
              <a:t>Timing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FF0000"/>
                </a:solidFill>
              </a:rPr>
              <a:t>COG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>
                <a:solidFill>
                  <a:srgbClr val="00B050"/>
                </a:solidFill>
              </a:rPr>
              <a:t>2D fit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40818" y="60038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0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4" name="右矢印 23"/>
          <p:cNvSpPr/>
          <p:nvPr/>
        </p:nvSpPr>
        <p:spPr>
          <a:xfrm>
            <a:off x="12391" y="5467281"/>
            <a:ext cx="452372" cy="1335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-58807" y="5564561"/>
            <a:ext cx="1032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</a:rPr>
              <a:t>Required</a:t>
            </a: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4" t="79400" r="38113"/>
          <a:stretch/>
        </p:blipFill>
        <p:spPr>
          <a:xfrm>
            <a:off x="5525583" y="405008"/>
            <a:ext cx="3618418" cy="1868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15/June/2019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altLang="zh-CN">
                <a:solidFill>
                  <a:prstClr val="black">
                    <a:tint val="75000"/>
                  </a:prstClr>
                </a:solidFill>
              </a:rPr>
              <a:t>K. Ozawa, SQM 2019, Bari, Italy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右矢印 16"/>
          <p:cNvSpPr/>
          <p:nvPr/>
        </p:nvSpPr>
        <p:spPr>
          <a:xfrm rot="20175918">
            <a:off x="4081684" y="1707931"/>
            <a:ext cx="1304167" cy="28803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矢印 26"/>
          <p:cNvSpPr/>
          <p:nvPr/>
        </p:nvSpPr>
        <p:spPr>
          <a:xfrm>
            <a:off x="3358089" y="3212976"/>
            <a:ext cx="925879" cy="288032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6930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366" y="0"/>
            <a:ext cx="3132890" cy="419498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4898" y="53752"/>
            <a:ext cx="5705254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1" lang="en-US" altLang="ja-JP" dirty="0"/>
              <a:t>HBD</a:t>
            </a:r>
            <a:br>
              <a:rPr kumimoji="1" lang="en-US" altLang="ja-JP" dirty="0"/>
            </a:br>
            <a:r>
              <a:rPr lang="en-US" altLang="ja-JP" dirty="0"/>
              <a:t>(Hadron Blind Detector)</a:t>
            </a:r>
            <a:endParaRPr kumimoji="1" lang="ja-JP" altLang="en-US" dirty="0"/>
          </a:p>
        </p:txBody>
      </p:sp>
      <p:pic>
        <p:nvPicPr>
          <p:cNvPr id="3" name="コンテンツ プレースホルダー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284957" y="3967723"/>
            <a:ext cx="3599411" cy="2701636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25672" y="4048385"/>
            <a:ext cx="3015569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/>
              <a:t>300x300mm</a:t>
            </a:r>
            <a:r>
              <a:rPr kumimoji="1" lang="en-US" altLang="ja-JP" sz="2000" baseline="30000" dirty="0"/>
              <a:t>2</a:t>
            </a:r>
            <a:r>
              <a:rPr kumimoji="1" lang="en-US" altLang="ja-JP" sz="2000" dirty="0"/>
              <a:t> GEM with </a:t>
            </a:r>
            <a:r>
              <a:rPr kumimoji="1" lang="en-US" altLang="ja-JP" sz="2000" dirty="0" err="1"/>
              <a:t>CsI</a:t>
            </a:r>
            <a:endParaRPr kumimoji="1" lang="ja-JP" altLang="en-US" sz="2000" dirty="0"/>
          </a:p>
        </p:txBody>
      </p:sp>
      <p:pic>
        <p:nvPicPr>
          <p:cNvPr id="11" name="コンテンツ プレースホルダー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282526"/>
            <a:ext cx="3459958" cy="2530850"/>
          </a:xfrm>
          <a:prstGeom prst="rect">
            <a:avLst/>
          </a:prstGeom>
        </p:spPr>
      </p:pic>
      <p:sp>
        <p:nvSpPr>
          <p:cNvPr id="9" name="コンテンツ プレースホルダ 2"/>
          <p:cNvSpPr txBox="1">
            <a:spLocks/>
          </p:cNvSpPr>
          <p:nvPr/>
        </p:nvSpPr>
        <p:spPr>
          <a:xfrm>
            <a:off x="0" y="1340768"/>
            <a:ext cx="5886400" cy="261790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 PHENIX HBD.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32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CF4</a:t>
            </a:r>
            <a:r>
              <a:rPr kumimoji="1" lang="en-US" altLang="ja-JP" sz="3200" b="0" i="0" u="none" strike="noStrike" kern="1200" cap="none" spc="0" normalizeH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serves as radiator and amplification gas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ja-JP" sz="3200" baseline="0" noProof="0" dirty="0"/>
              <a:t>Radiator 50 cm. / </a:t>
            </a:r>
            <a:r>
              <a:rPr lang="en-US" altLang="ja-JP" sz="3200" dirty="0"/>
              <a:t>p</a:t>
            </a:r>
            <a:r>
              <a:rPr lang="en-US" altLang="ja-JP" sz="3200" baseline="0" noProof="0" dirty="0"/>
              <a:t>.e. ~ 11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kumimoji="1" lang="en-US" altLang="ja-JP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Gas Electron Multiplier (</a:t>
            </a:r>
            <a:r>
              <a:rPr kumimoji="1" lang="en-US" altLang="ja-JP" sz="3200" b="1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GEM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for amplification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3200" b="1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CsI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evaporated on top GEM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Photocathode (&gt; ~6eV)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5436096" y="2924944"/>
            <a:ext cx="848096" cy="603710"/>
            <a:chOff x="5260707" y="3029312"/>
            <a:chExt cx="848096" cy="603710"/>
          </a:xfrm>
        </p:grpSpPr>
        <p:cxnSp>
          <p:nvCxnSpPr>
            <p:cNvPr id="12" name="直線矢印コネクタ 11"/>
            <p:cNvCxnSpPr/>
            <p:nvPr/>
          </p:nvCxnSpPr>
          <p:spPr>
            <a:xfrm flipH="1">
              <a:off x="5654434" y="3154336"/>
              <a:ext cx="45436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二等辺三角形 12"/>
            <p:cNvSpPr/>
            <p:nvPr/>
          </p:nvSpPr>
          <p:spPr>
            <a:xfrm rot="5400000" flipV="1">
              <a:off x="5544865" y="3049667"/>
              <a:ext cx="250050" cy="209339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260707" y="3263690"/>
              <a:ext cx="82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Trigger</a:t>
              </a:r>
              <a:endParaRPr kumimoji="1" lang="ja-JP" altLang="en-US" dirty="0"/>
            </a:p>
          </p:txBody>
        </p:sp>
      </p:grp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1602F2-2AEE-47D9-A8C7-33C61BAE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66A649-14F4-463F-99CB-98D775A97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24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360" y="3539961"/>
            <a:ext cx="3757640" cy="327662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4618856" cy="11430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1" lang="en-US" altLang="ja-JP" dirty="0"/>
              <a:t>LG (Lead Glass Calorimeter)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412776"/>
            <a:ext cx="4186808" cy="2592288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Reuse from TOPAZ</a:t>
            </a:r>
          </a:p>
          <a:p>
            <a:pPr lvl="1"/>
            <a:r>
              <a:rPr lang="en-US" altLang="ja-JP" dirty="0"/>
              <a:t>~300 at the 1</a:t>
            </a:r>
            <a:r>
              <a:rPr lang="en-US" altLang="ja-JP" baseline="30000" dirty="0"/>
              <a:t>st</a:t>
            </a:r>
            <a:r>
              <a:rPr lang="en-US" altLang="ja-JP" dirty="0"/>
              <a:t> stage.</a:t>
            </a:r>
          </a:p>
          <a:p>
            <a:pPr lvl="1"/>
            <a:r>
              <a:rPr lang="en-US" altLang="ja-JP" dirty="0"/>
              <a:t>~1000 in total</a:t>
            </a:r>
          </a:p>
          <a:p>
            <a:pPr lvl="1"/>
            <a:r>
              <a:rPr lang="en-US" altLang="ja-JP" dirty="0"/>
              <a:t>We have all we need.</a:t>
            </a:r>
          </a:p>
          <a:p>
            <a:r>
              <a:rPr lang="en-US" altLang="ja-JP" dirty="0"/>
              <a:t>Expected Rejection Power</a:t>
            </a:r>
          </a:p>
          <a:p>
            <a:pPr lvl="1"/>
            <a:r>
              <a:rPr lang="en-US" altLang="ja-JP" dirty="0"/>
              <a:t>~25 offline (energy dep. </a:t>
            </a:r>
            <a:r>
              <a:rPr lang="en-US" altLang="ja-JP" dirty="0" err="1"/>
              <a:t>th.</a:t>
            </a:r>
            <a:r>
              <a:rPr lang="en-US" altLang="ja-JP" dirty="0"/>
              <a:t>)</a:t>
            </a:r>
          </a:p>
          <a:p>
            <a:pPr lvl="1"/>
            <a:r>
              <a:rPr lang="en-US" altLang="ja-JP" dirty="0"/>
              <a:t>~10 online  (fixed </a:t>
            </a:r>
            <a:r>
              <a:rPr lang="en-US" altLang="ja-JP" dirty="0" err="1"/>
              <a:t>th.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7701"/>
            <a:ext cx="3779912" cy="307059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652120" y="3078296"/>
            <a:ext cx="3014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We’ve got all we need.</a:t>
            </a:r>
            <a:endParaRPr kumimoji="1" lang="ja-JP" altLang="en-US" sz="24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850659"/>
            <a:ext cx="4047964" cy="2973842"/>
          </a:xfrm>
          <a:prstGeom prst="rect">
            <a:avLst/>
          </a:prstGeom>
        </p:spPr>
      </p:pic>
      <p:sp>
        <p:nvSpPr>
          <p:cNvPr id="9" name="日付プレースホルダー 8">
            <a:extLst>
              <a:ext uri="{FF2B5EF4-FFF2-40B4-BE49-F238E27FC236}">
                <a16:creationId xmlns:a16="http://schemas.microsoft.com/office/drawing/2014/main" id="{D880825E-2904-40B4-BC91-2847F2ECE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0D59C8E4-26E0-4C8B-A965-21AF19F40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9594B7-C77A-44C1-8B63-7D9A07818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J-PARC Activities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EFD9DB-CC1C-4B42-92F8-4A0A46589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F4D742-F36B-4998-877C-D5A997F27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393DFA-5AD2-46AA-896B-1545F8C4A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EFA8B5-0BDA-46EE-B12A-2C60AE67C89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01274" y="1830997"/>
            <a:ext cx="7886700" cy="3660813"/>
          </a:xfrm>
        </p:spPr>
        <p:txBody>
          <a:bodyPr>
            <a:normAutofit/>
          </a:bodyPr>
          <a:lstStyle/>
          <a:p>
            <a:r>
              <a:rPr lang="en-US" altLang="ja-JP" dirty="0"/>
              <a:t>Elementary i</a:t>
            </a:r>
            <a:r>
              <a:rPr kumimoji="1" lang="en-US" altLang="ja-JP" dirty="0"/>
              <a:t>nteractions with </a:t>
            </a:r>
            <a:r>
              <a:rPr lang="en-US" altLang="ja-JP" dirty="0"/>
              <a:t>strangeness</a:t>
            </a:r>
            <a:endParaRPr kumimoji="1" lang="en-US" altLang="ja-JP" dirty="0"/>
          </a:p>
          <a:p>
            <a:pPr lvl="1"/>
            <a:r>
              <a:rPr kumimoji="1" lang="en-US" altLang="ja-JP" dirty="0"/>
              <a:t>Hyperon – Nucleon interactions</a:t>
            </a:r>
          </a:p>
          <a:p>
            <a:pPr lvl="2"/>
            <a:r>
              <a:rPr lang="en-US" altLang="ja-JP" dirty="0"/>
              <a:t>Hyper-nuclei </a:t>
            </a:r>
          </a:p>
          <a:p>
            <a:pPr lvl="2"/>
            <a:r>
              <a:rPr kumimoji="1" lang="en-US" altLang="ja-JP" dirty="0"/>
              <a:t>Direct scattering measurements</a:t>
            </a:r>
          </a:p>
          <a:p>
            <a:pPr lvl="1"/>
            <a:r>
              <a:rPr lang="en-US" altLang="ja-JP" dirty="0"/>
              <a:t>Kaonic nuclear bound states </a:t>
            </a:r>
          </a:p>
          <a:p>
            <a:pPr lvl="1"/>
            <a:endParaRPr kumimoji="1" lang="en-US" altLang="ja-JP" dirty="0"/>
          </a:p>
          <a:p>
            <a:r>
              <a:rPr lang="en-US" altLang="ja-JP" dirty="0"/>
              <a:t>Vector mesons in nucleus</a:t>
            </a:r>
          </a:p>
          <a:p>
            <a:pPr lvl="1"/>
            <a:r>
              <a:rPr lang="en-US" altLang="ja-JP" dirty="0">
                <a:latin typeface="Symbol" panose="05050102010706020507" pitchFamily="18" charset="2"/>
              </a:rPr>
              <a:t>c</a:t>
            </a:r>
            <a:r>
              <a:rPr lang="en-US" altLang="ja-JP" dirty="0"/>
              <a:t> sym. restoration in finite density matter</a:t>
            </a:r>
          </a:p>
          <a:p>
            <a:pPr lvl="1"/>
            <a:endParaRPr lang="en-US" altLang="ja-JP" dirty="0"/>
          </a:p>
          <a:p>
            <a:r>
              <a:rPr lang="en-US" altLang="ja-JP" dirty="0"/>
              <a:t>Explore high baryon density medium in Heavy Ion collisions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315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57658"/>
            <a:ext cx="7886700" cy="795163"/>
          </a:xfrm>
        </p:spPr>
        <p:txBody>
          <a:bodyPr/>
          <a:lstStyle/>
          <a:p>
            <a:r>
              <a:rPr kumimoji="1" lang="en-US" altLang="ja-JP" dirty="0"/>
              <a:t>Beam Energy Consideration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>
              <a:xfrm>
                <a:off x="544125" y="952821"/>
                <a:ext cx="7886700" cy="5403530"/>
              </a:xfrm>
            </p:spPr>
            <p:txBody>
              <a:bodyPr/>
              <a:lstStyle/>
              <a:p>
                <a:r>
                  <a:rPr kumimoji="1" lang="en-US" altLang="ja-JP" dirty="0"/>
                  <a:t>Currently, </a:t>
                </a:r>
                <a:r>
                  <a:rPr lang="en-US" altLang="ja-JP" dirty="0"/>
                  <a:t>m</a:t>
                </a:r>
                <a:r>
                  <a:rPr kumimoji="1" lang="en-US" altLang="ja-JP" dirty="0"/>
                  <a:t>ain ring of J-PARC has a beam energy of 30GeV for a proton acceleration.</a:t>
                </a:r>
              </a:p>
              <a:p>
                <a:pPr lvl="1"/>
                <a:r>
                  <a:rPr kumimoji="1" lang="en-US" altLang="ja-JP" dirty="0"/>
                  <a:t>It is the same as SIS100/FAIR.</a:t>
                </a:r>
              </a:p>
              <a:p>
                <a:pPr lvl="2"/>
                <a:r>
                  <a:rPr lang="en-US" altLang="ja-JP" dirty="0">
                    <a:sym typeface="Wingdings" panose="05000000000000000000" pitchFamily="2" charset="2"/>
                  </a:rPr>
                  <a:t>For HI, 11AGeV,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  <a:sym typeface="Wingdings" panose="05000000000000000000" pitchFamily="2" charset="2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  <a:sym typeface="Wingdings" panose="05000000000000000000" pitchFamily="2" charset="2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ja-JP" i="1">
                        <a:latin typeface="Cambria Math"/>
                        <a:sym typeface="Wingdings" panose="05000000000000000000" pitchFamily="2" charset="2"/>
                      </a:rPr>
                      <m:t>=</m:t>
                    </m:r>
                    <m:r>
                      <m:rPr>
                        <m:nor/>
                      </m:rPr>
                      <a:rPr lang="en-US" altLang="ja-JP" b="0" i="0" smtClean="0">
                        <a:latin typeface="Cambria Math"/>
                        <a:sym typeface="Wingdings" panose="05000000000000000000" pitchFamily="2" charset="2"/>
                      </a:rPr>
                      <m:t>4.9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  <a:sym typeface="Wingdings" panose="05000000000000000000" pitchFamily="2" charset="2"/>
                      </a:rPr>
                      <m:t>GeV</m:t>
                    </m:r>
                  </m:oMath>
                </a14:m>
                <a:endParaRPr kumimoji="1" lang="en-US" altLang="ja-JP" dirty="0"/>
              </a:p>
              <a:p>
                <a:pPr lvl="1"/>
                <a:r>
                  <a:rPr lang="en-US" altLang="ja-JP" dirty="0"/>
                  <a:t>Original designed energy of the ring is 50GeV for proton</a:t>
                </a:r>
              </a:p>
              <a:p>
                <a:pPr lvl="2"/>
                <a:r>
                  <a:rPr lang="en-US" altLang="ja-JP" dirty="0">
                    <a:sym typeface="Wingdings" panose="05000000000000000000" pitchFamily="2" charset="2"/>
                  </a:rPr>
                  <a:t>For HI, 19AGeV,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  <a:sym typeface="Wingdings" panose="05000000000000000000" pitchFamily="2" charset="2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  <a:sym typeface="Wingdings" panose="05000000000000000000" pitchFamily="2" charset="2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ja-JP" i="1">
                        <a:latin typeface="Cambria Math"/>
                        <a:sym typeface="Wingdings" panose="05000000000000000000" pitchFamily="2" charset="2"/>
                      </a:rPr>
                      <m:t>=</m:t>
                    </m:r>
                    <m:r>
                      <m:rPr>
                        <m:nor/>
                      </m:rPr>
                      <a:rPr lang="en-US" altLang="ja-JP" b="0" i="0" smtClean="0">
                        <a:latin typeface="Cambria Math"/>
                        <a:sym typeface="Wingdings" panose="05000000000000000000" pitchFamily="2" charset="2"/>
                      </a:rPr>
                      <m:t>6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  <a:sym typeface="Wingdings" panose="05000000000000000000" pitchFamily="2" charset="2"/>
                      </a:rPr>
                      <m:t>.</m:t>
                    </m:r>
                    <m:r>
                      <m:rPr>
                        <m:nor/>
                      </m:rPr>
                      <a:rPr lang="en-US" altLang="ja-JP" b="0" i="0" smtClean="0">
                        <a:latin typeface="Cambria Math"/>
                        <a:sym typeface="Wingdings" panose="05000000000000000000" pitchFamily="2" charset="2"/>
                      </a:rPr>
                      <m:t>2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  <a:sym typeface="Wingdings" panose="05000000000000000000" pitchFamily="2" charset="2"/>
                      </a:rPr>
                      <m:t>GeV</m:t>
                    </m:r>
                  </m:oMath>
                </a14:m>
                <a:endParaRPr lang="en-US" altLang="ja-JP" dirty="0"/>
              </a:p>
              <a:p>
                <a:pPr lvl="2"/>
                <a:endParaRPr lang="en-US" altLang="ja-JP" dirty="0"/>
              </a:p>
              <a:p>
                <a:r>
                  <a:rPr lang="en-US" altLang="ja-JP" dirty="0"/>
                  <a:t>Original designed energy should be recovered</a:t>
                </a:r>
              </a:p>
              <a:p>
                <a:pPr lvl="1"/>
                <a:r>
                  <a:rPr lang="en-US" altLang="ja-JP" dirty="0"/>
                  <a:t>Highest density expected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ja-JP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/>
                                <a:sym typeface="Wingdings" panose="05000000000000000000" pitchFamily="2" charset="2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ja-JP" i="1">
                                <a:latin typeface="Cambria Math"/>
                                <a:sym typeface="Wingdings" panose="05000000000000000000" pitchFamily="2" charset="2"/>
                              </a:rPr>
                              <m:t>𝑁𝑁</m:t>
                            </m:r>
                          </m:sub>
                        </m:sSub>
                      </m:e>
                    </m:rad>
                    <m:r>
                      <a:rPr lang="en-US" altLang="ja-JP" i="1">
                        <a:latin typeface="Cambria Math"/>
                        <a:sym typeface="Wingdings" panose="05000000000000000000" pitchFamily="2" charset="2"/>
                      </a:rPr>
                      <m:t>=</m:t>
                    </m:r>
                    <m:r>
                      <m:rPr>
                        <m:nor/>
                      </m:rPr>
                      <a:rPr lang="en-US" altLang="ja-JP" b="0" i="0" smtClean="0">
                        <a:latin typeface="Cambria Math"/>
                        <a:sym typeface="Wingdings" panose="05000000000000000000" pitchFamily="2" charset="2"/>
                      </a:rPr>
                      <m:t>8</m:t>
                    </m:r>
                    <m:r>
                      <m:rPr>
                        <m:nor/>
                      </m:rPr>
                      <a:rPr lang="en-US" altLang="ja-JP">
                        <a:latin typeface="Cambria Math"/>
                        <a:sym typeface="Wingdings" panose="05000000000000000000" pitchFamily="2" charset="2"/>
                      </a:rPr>
                      <m:t>GeV</m:t>
                    </m:r>
                  </m:oMath>
                </a14:m>
                <a:r>
                  <a:rPr lang="en-US" altLang="ja-JP" dirty="0"/>
                  <a:t> </a:t>
                </a:r>
              </a:p>
              <a:p>
                <a:pPr lvl="2"/>
                <a:r>
                  <a:rPr lang="en-US" altLang="ja-JP" dirty="0"/>
                  <a:t>Randrup, PRC74(2006)047901</a:t>
                </a:r>
              </a:p>
              <a:p>
                <a:pPr lvl="1"/>
                <a:r>
                  <a:rPr kumimoji="1" lang="en-US" altLang="ja-JP" dirty="0"/>
                  <a:t>Significant increasing of charm production cross section</a:t>
                </a:r>
              </a:p>
              <a:p>
                <a:pPr lvl="1"/>
                <a:r>
                  <a:rPr lang="en-US" altLang="ja-JP" dirty="0"/>
                  <a:t>Seamless connection to SPS/RHIC BES</a:t>
                </a:r>
              </a:p>
              <a:p>
                <a:r>
                  <a:rPr lang="en-US" altLang="ja-JP" dirty="0"/>
                  <a:t>New power supply is required</a:t>
                </a:r>
              </a:p>
            </p:txBody>
          </p:sp>
        </mc:Choice>
        <mc:Fallback xmlns=""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4125" y="952821"/>
                <a:ext cx="7886700" cy="5403530"/>
              </a:xfrm>
              <a:blipFill rotWithShape="0">
                <a:blip r:embed="rId2"/>
                <a:stretch>
                  <a:fillRect l="-1391" t="-1804" r="-22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15/June/2019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altLang="ja-JP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K. Ozawa, SQM 2019, Bari, Italy</a:t>
            </a: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6C4E28-8353-437B-8802-790F50A5AEEE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6955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26922"/>
            <a:ext cx="7886700" cy="85297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J-PARC HI Project</a:t>
            </a:r>
            <a:endParaRPr kumimoji="1" lang="ja-JP" alt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61879">
            <a:off x="4023321" y="2999493"/>
            <a:ext cx="1683112" cy="1640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43754">
            <a:off x="6200485" y="2400013"/>
            <a:ext cx="2843213" cy="2839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7298055" y="3614623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/>
              <a:t>MR</a:t>
            </a:r>
            <a:endParaRPr kumimoji="1" lang="ja-JP" altLang="en-US" sz="2400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67526" y="3694516"/>
            <a:ext cx="994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/>
              <a:t>RCS</a:t>
            </a:r>
            <a:endParaRPr kumimoji="1" lang="ja-JP" altLang="en-US" sz="2400" b="1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184" y="3614625"/>
            <a:ext cx="911603" cy="832571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32696" y="3240066"/>
            <a:ext cx="441923" cy="155012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429999" y="3614625"/>
            <a:ext cx="1048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/>
              <a:t>HI booster</a:t>
            </a:r>
            <a:endParaRPr kumimoji="1" lang="ja-JP" altLang="en-US" sz="2000" b="1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78596" y="3332500"/>
            <a:ext cx="1650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/>
              <a:t>HI LINAC</a:t>
            </a:r>
            <a:endParaRPr kumimoji="1" lang="ja-JP" altLang="en-US" sz="2400" b="1" dirty="0"/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1929247" y="3932723"/>
            <a:ext cx="465523" cy="7374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V="1">
            <a:off x="3552153" y="3932723"/>
            <a:ext cx="465523" cy="7374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V="1">
            <a:off x="5741109" y="3925349"/>
            <a:ext cx="465523" cy="7374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03690" y="5032910"/>
            <a:ext cx="16506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/>
              <a:t>U</a:t>
            </a:r>
            <a:r>
              <a:rPr kumimoji="1" lang="en-US" altLang="ja-JP" sz="2000" b="1" baseline="30000" dirty="0"/>
              <a:t>35+</a:t>
            </a:r>
          </a:p>
          <a:p>
            <a:pPr algn="ctr"/>
            <a:r>
              <a:rPr lang="en-US" altLang="ja-JP" sz="2000" b="1" dirty="0"/>
              <a:t>20.0MeV/u</a:t>
            </a:r>
            <a:endParaRPr kumimoji="1" lang="ja-JP" altLang="en-US" sz="2000" b="1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54342" y="5038900"/>
            <a:ext cx="182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U</a:t>
            </a:r>
            <a:r>
              <a:rPr lang="en-US" altLang="ja-JP" sz="2000" b="1" baseline="30000" dirty="0"/>
              <a:t>55+</a:t>
            </a:r>
            <a:r>
              <a:rPr lang="ja-JP" altLang="en-US" sz="2000" b="1" dirty="0"/>
              <a:t>→</a:t>
            </a:r>
            <a:r>
              <a:rPr kumimoji="1" lang="en-US" altLang="ja-JP" sz="2000" b="1" dirty="0"/>
              <a:t>U</a:t>
            </a:r>
            <a:r>
              <a:rPr lang="en-US" altLang="ja-JP" sz="2000" b="1" baseline="30000" dirty="0"/>
              <a:t>66</a:t>
            </a:r>
            <a:r>
              <a:rPr kumimoji="1" lang="en-US" altLang="ja-JP" sz="2000" b="1" baseline="30000" dirty="0"/>
              <a:t>+</a:t>
            </a:r>
          </a:p>
          <a:p>
            <a:pPr algn="ctr"/>
            <a:r>
              <a:rPr lang="en-US" altLang="ja-JP" sz="2000" b="1" dirty="0"/>
              <a:t>19.86</a:t>
            </a:r>
            <a:r>
              <a:rPr lang="ja-JP" altLang="en-US" sz="2000" b="1" dirty="0"/>
              <a:t>→</a:t>
            </a:r>
            <a:r>
              <a:rPr lang="en-US" altLang="ja-JP" sz="2000" b="1" dirty="0"/>
              <a:t>67</a:t>
            </a:r>
            <a:r>
              <a:rPr kumimoji="1" lang="en-US" altLang="ja-JP" sz="2000" b="1" dirty="0"/>
              <a:t>.0</a:t>
            </a:r>
          </a:p>
          <a:p>
            <a:pPr algn="ctr"/>
            <a:r>
              <a:rPr kumimoji="1" lang="en-US" altLang="ja-JP" sz="2000" b="1" dirty="0"/>
              <a:t>MeV/u</a:t>
            </a:r>
            <a:endParaRPr kumimoji="1" lang="ja-JP" altLang="en-US" sz="20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888726" y="5032910"/>
            <a:ext cx="18704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/>
              <a:t>U</a:t>
            </a:r>
            <a:r>
              <a:rPr lang="en-US" altLang="ja-JP" sz="2000" b="1" baseline="30000" dirty="0"/>
              <a:t>86</a:t>
            </a:r>
            <a:r>
              <a:rPr kumimoji="1" lang="en-US" altLang="ja-JP" sz="2000" b="1" baseline="30000" dirty="0"/>
              <a:t>+</a:t>
            </a:r>
          </a:p>
          <a:p>
            <a:pPr algn="ctr"/>
            <a:r>
              <a:rPr lang="en-US" altLang="ja-JP" sz="2000" b="1" dirty="0"/>
              <a:t>62.34</a:t>
            </a:r>
            <a:r>
              <a:rPr lang="ja-JP" altLang="en-US" sz="2000" b="1" dirty="0"/>
              <a:t>→</a:t>
            </a:r>
            <a:r>
              <a:rPr lang="en-US" altLang="ja-JP" sz="2000" b="1" dirty="0"/>
              <a:t>735</a:t>
            </a:r>
            <a:r>
              <a:rPr kumimoji="1" lang="en-US" altLang="ja-JP" sz="2000" b="1" dirty="0"/>
              <a:t>.21MeV/u</a:t>
            </a:r>
            <a:endParaRPr kumimoji="1" lang="ja-JP" altLang="en-US" sz="20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954047" y="1576443"/>
            <a:ext cx="182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U</a:t>
            </a:r>
            <a:r>
              <a:rPr lang="en-US" altLang="ja-JP" sz="2000" b="1" baseline="30000" dirty="0"/>
              <a:t>66+</a:t>
            </a:r>
            <a:r>
              <a:rPr lang="ja-JP" altLang="en-US" sz="2000" b="1" dirty="0"/>
              <a:t>→</a:t>
            </a:r>
            <a:r>
              <a:rPr kumimoji="1" lang="en-US" altLang="ja-JP" sz="2000" b="1" dirty="0"/>
              <a:t>U</a:t>
            </a:r>
            <a:r>
              <a:rPr lang="en-US" altLang="ja-JP" sz="2000" b="1" baseline="30000" dirty="0"/>
              <a:t>86</a:t>
            </a:r>
            <a:r>
              <a:rPr kumimoji="1" lang="en-US" altLang="ja-JP" sz="2000" b="1" baseline="30000" dirty="0"/>
              <a:t>+</a:t>
            </a:r>
          </a:p>
          <a:p>
            <a:pPr algn="ctr"/>
            <a:r>
              <a:rPr lang="en-US" altLang="ja-JP" sz="2000" b="1" dirty="0"/>
              <a:t>67.0</a:t>
            </a:r>
            <a:r>
              <a:rPr lang="ja-JP" altLang="en-US" sz="2000" b="1" dirty="0"/>
              <a:t>→</a:t>
            </a:r>
            <a:r>
              <a:rPr lang="en-US" altLang="ja-JP" sz="2000" b="1" dirty="0"/>
              <a:t>62.34</a:t>
            </a:r>
          </a:p>
          <a:p>
            <a:pPr algn="ctr"/>
            <a:r>
              <a:rPr kumimoji="1" lang="en-US" altLang="ja-JP" sz="2000" b="1" dirty="0"/>
              <a:t>MeV/u</a:t>
            </a:r>
            <a:endParaRPr kumimoji="1" lang="ja-JP" altLang="en-US" sz="2000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984526" y="1567342"/>
            <a:ext cx="19067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U</a:t>
            </a:r>
            <a:r>
              <a:rPr lang="en-US" altLang="ja-JP" sz="2000" b="1" baseline="30000" dirty="0"/>
              <a:t>86+</a:t>
            </a:r>
            <a:r>
              <a:rPr lang="ja-JP" altLang="en-US" sz="2000" b="1" dirty="0"/>
              <a:t>→</a:t>
            </a:r>
            <a:r>
              <a:rPr kumimoji="1" lang="en-US" altLang="ja-JP" sz="2000" b="1" dirty="0"/>
              <a:t>U</a:t>
            </a:r>
            <a:r>
              <a:rPr lang="en-US" altLang="ja-JP" sz="2000" b="1" baseline="30000" dirty="0"/>
              <a:t>92</a:t>
            </a:r>
            <a:r>
              <a:rPr kumimoji="1" lang="en-US" altLang="ja-JP" sz="2000" b="1" baseline="30000" dirty="0"/>
              <a:t>+</a:t>
            </a:r>
          </a:p>
          <a:p>
            <a:pPr algn="ctr"/>
            <a:r>
              <a:rPr lang="en-US" altLang="ja-JP" sz="2000" b="1" dirty="0"/>
              <a:t>735.21</a:t>
            </a:r>
            <a:r>
              <a:rPr lang="ja-JP" altLang="en-US" sz="2000" b="1" dirty="0"/>
              <a:t>→</a:t>
            </a:r>
            <a:r>
              <a:rPr lang="en-US" altLang="ja-JP" sz="2000" b="1" dirty="0"/>
              <a:t>727.0</a:t>
            </a:r>
            <a:r>
              <a:rPr kumimoji="1" lang="en-US" altLang="ja-JP" sz="2000" b="1" dirty="0"/>
              <a:t>MeV/u</a:t>
            </a:r>
            <a:endParaRPr kumimoji="1" lang="ja-JP" altLang="en-US" sz="2000" b="1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382455" y="5032911"/>
            <a:ext cx="24792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/>
              <a:t>U</a:t>
            </a:r>
            <a:r>
              <a:rPr lang="en-US" altLang="ja-JP" sz="2000" b="1" baseline="30000" dirty="0"/>
              <a:t>92</a:t>
            </a:r>
            <a:r>
              <a:rPr kumimoji="1" lang="en-US" altLang="ja-JP" sz="2000" b="1" baseline="30000" dirty="0"/>
              <a:t>+</a:t>
            </a:r>
          </a:p>
          <a:p>
            <a:pPr algn="ctr"/>
            <a:r>
              <a:rPr lang="en-US" altLang="ja-JP" sz="2000" b="1" dirty="0"/>
              <a:t>727</a:t>
            </a:r>
            <a:r>
              <a:rPr kumimoji="1" lang="en-US" altLang="ja-JP" sz="2000" b="1" dirty="0"/>
              <a:t>.0Mev/u</a:t>
            </a:r>
            <a:r>
              <a:rPr kumimoji="1" lang="ja-JP" altLang="en-US" sz="2000" b="1" dirty="0"/>
              <a:t>→</a:t>
            </a:r>
            <a:r>
              <a:rPr kumimoji="1" lang="en-US" altLang="ja-JP" sz="2000" b="1" dirty="0"/>
              <a:t>11.15</a:t>
            </a:r>
          </a:p>
          <a:p>
            <a:pPr algn="ctr"/>
            <a:r>
              <a:rPr kumimoji="1" lang="en-US" altLang="ja-JP" sz="2000" b="1" dirty="0"/>
              <a:t>GeV/u</a:t>
            </a:r>
          </a:p>
          <a:p>
            <a:pPr algn="ctr"/>
            <a:r>
              <a:rPr kumimoji="1" lang="en-US" altLang="ja-JP" sz="2000" b="1" dirty="0"/>
              <a:t>(30GeV@p)</a:t>
            </a:r>
            <a:endParaRPr kumimoji="1" lang="ja-JP" altLang="en-US" sz="2000" b="1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2546405" y="3925350"/>
            <a:ext cx="0" cy="9420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2586750" y="4545232"/>
            <a:ext cx="1174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stripping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269260" y="2628443"/>
            <a:ext cx="1238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stripping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493687" y="2628443"/>
            <a:ext cx="1166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stripping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>
            <a:off x="3762955" y="2983312"/>
            <a:ext cx="0" cy="9420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5937918" y="2994867"/>
            <a:ext cx="0" cy="9420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2147846" y="2983312"/>
            <a:ext cx="0" cy="9420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1619672" y="2653155"/>
            <a:ext cx="12479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stripping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191205" y="1567343"/>
            <a:ext cx="1826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/>
              <a:t>U</a:t>
            </a:r>
            <a:r>
              <a:rPr lang="en-US" altLang="ja-JP" sz="2000" b="1" baseline="30000" dirty="0"/>
              <a:t>35+</a:t>
            </a:r>
            <a:r>
              <a:rPr lang="ja-JP" altLang="en-US" sz="2000" b="1" dirty="0"/>
              <a:t>→</a:t>
            </a:r>
            <a:r>
              <a:rPr kumimoji="1" lang="en-US" altLang="ja-JP" sz="2000" b="1" dirty="0"/>
              <a:t>U</a:t>
            </a:r>
            <a:r>
              <a:rPr lang="en-US" altLang="ja-JP" sz="2000" b="1" baseline="30000" dirty="0"/>
              <a:t>55</a:t>
            </a:r>
            <a:r>
              <a:rPr kumimoji="1" lang="en-US" altLang="ja-JP" sz="2000" b="1" baseline="30000" dirty="0"/>
              <a:t>+</a:t>
            </a:r>
          </a:p>
          <a:p>
            <a:pPr algn="ctr"/>
            <a:r>
              <a:rPr lang="en-US" altLang="ja-JP" sz="2000" b="1" dirty="0"/>
              <a:t>20.0</a:t>
            </a:r>
            <a:r>
              <a:rPr lang="ja-JP" altLang="en-US" sz="2000" b="1" dirty="0"/>
              <a:t>→</a:t>
            </a:r>
            <a:r>
              <a:rPr lang="en-US" altLang="ja-JP" sz="2000" b="1" dirty="0"/>
              <a:t>19.86</a:t>
            </a:r>
          </a:p>
          <a:p>
            <a:pPr algn="ctr"/>
            <a:r>
              <a:rPr kumimoji="1" lang="en-US" altLang="ja-JP" sz="2000" b="1" dirty="0"/>
              <a:t>MeV/u</a:t>
            </a:r>
            <a:endParaRPr kumimoji="1" lang="ja-JP" altLang="en-US" sz="20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08496-19BF-48B6-841A-C6EEE8E001CF}" type="slidenum">
              <a:rPr kumimoji="1" lang="ja-JP" altLang="en-US" smtClean="0"/>
              <a:t>31</a:t>
            </a:fld>
            <a:endParaRPr kumimoji="1" lang="ja-JP" alt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07807" y="956170"/>
            <a:ext cx="693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Acceleration Scheme  for Uranium case</a:t>
            </a:r>
            <a:r>
              <a:rPr lang="en-US" altLang="ja-JP" dirty="0"/>
              <a:t>(Proposed by H. Harada, J-PARC)</a:t>
            </a:r>
            <a:endParaRPr kumimoji="1" lang="ja-JP" altLang="en-US" dirty="0"/>
          </a:p>
        </p:txBody>
      </p:sp>
      <p:sp>
        <p:nvSpPr>
          <p:cNvPr id="33" name="正方形/長方形 32"/>
          <p:cNvSpPr/>
          <p:nvPr/>
        </p:nvSpPr>
        <p:spPr>
          <a:xfrm>
            <a:off x="76840" y="3119718"/>
            <a:ext cx="3475313" cy="1498386"/>
          </a:xfrm>
          <a:prstGeom prst="rect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0942" y="6029113"/>
            <a:ext cx="5025863" cy="369332"/>
          </a:xfrm>
          <a:prstGeom prst="rect">
            <a:avLst/>
          </a:prstGeom>
          <a:solidFill>
            <a:srgbClr val="FFC00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New LINAC and Booster for HI </a:t>
            </a:r>
            <a:r>
              <a:rPr kumimoji="1" lang="en-US" altLang="ja-JP" dirty="0"/>
              <a:t>must be constructed.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835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530E8C-341F-764C-AF33-2374645E2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398" y="379261"/>
            <a:ext cx="8534400" cy="569214"/>
          </a:xfrm>
        </p:spPr>
        <p:txBody>
          <a:bodyPr>
            <a:noAutofit/>
          </a:bodyPr>
          <a:lstStyle/>
          <a:p>
            <a:r>
              <a:rPr lang="en-US" altLang="ja-JP" dirty="0"/>
              <a:t>HI acceleration scheme in nutshell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7A169EE-DD6D-EB40-BEB1-956B42CE9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15/June/2019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844764-EC2A-D043-81E6-833FCDACC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650206"/>
            <a:ext cx="457200" cy="330994"/>
          </a:xfrm>
        </p:spPr>
        <p:txBody>
          <a:bodyPr>
            <a:normAutofit lnSpcReduction="10000"/>
          </a:bodyPr>
          <a:lstStyle/>
          <a:p>
            <a:fld id="{96243B24-8953-420C-9E19-BF38C908C5A2}" type="slidenum">
              <a:rPr lang="en-US">
                <a:solidFill>
                  <a:srgbClr val="8CADAE">
                    <a:shade val="75000"/>
                  </a:srgbClr>
                </a:solidFill>
                <a:latin typeface="Georgia"/>
              </a:rPr>
              <a:pPr/>
              <a:t>32</a:t>
            </a:fld>
            <a:endParaRPr lang="en-US" dirty="0">
              <a:solidFill>
                <a:srgbClr val="8CADAE">
                  <a:shade val="75000"/>
                </a:srgbClr>
              </a:solidFill>
              <a:latin typeface="Georgia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D19FEC6-6EE3-FD4E-B982-6C0CF2BF1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61879">
            <a:off x="2018233" y="3917639"/>
            <a:ext cx="1438580" cy="136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BDD45448-C950-B44F-AD7B-5F11DF418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525878">
            <a:off x="4000027" y="3052184"/>
            <a:ext cx="2502027" cy="250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2937782-DA32-DE46-B7A3-639F612CB9CF}"/>
              </a:ext>
            </a:extLst>
          </p:cNvPr>
          <p:cNvSpPr txBox="1"/>
          <p:nvPr/>
        </p:nvSpPr>
        <p:spPr>
          <a:xfrm>
            <a:off x="2200122" y="4222776"/>
            <a:ext cx="1163147" cy="6540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0" lang="en-US" altLang="ja-JP" sz="1400" dirty="0">
                <a:solidFill>
                  <a:srgbClr val="0000FF"/>
                </a:solidFill>
                <a:latin typeface="Georgia"/>
                <a:ea typeface="ＭＳ Ｐゴシック"/>
              </a:rPr>
              <a:t>3 GeV RCS</a:t>
            </a:r>
          </a:p>
          <a:p>
            <a:pPr algn="ctr"/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</a:rPr>
              <a:t>(</a:t>
            </a:r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  <a:sym typeface="Wingdings" panose="05000000000000000000" pitchFamily="2" charset="2"/>
              </a:rPr>
              <a:t>p)</a:t>
            </a:r>
            <a:endParaRPr kumimoji="0" lang="en-US" altLang="ja-JP" sz="1200" dirty="0">
              <a:solidFill>
                <a:srgbClr val="0000FF"/>
              </a:solidFill>
              <a:latin typeface="Georgia"/>
              <a:ea typeface="ＭＳ Ｐゴシック"/>
            </a:endParaRPr>
          </a:p>
          <a:p>
            <a:pPr algn="ctr"/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</a:rPr>
              <a:t>0.4 </a:t>
            </a:r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  <a:sym typeface="Wingdings" panose="05000000000000000000" pitchFamily="2" charset="2"/>
              </a:rPr>
              <a:t> 3 GeV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A6BAD00-0E70-2D42-814B-D40F5B577604}"/>
              </a:ext>
            </a:extLst>
          </p:cNvPr>
          <p:cNvSpPr txBox="1"/>
          <p:nvPr/>
        </p:nvSpPr>
        <p:spPr>
          <a:xfrm>
            <a:off x="4553262" y="3510100"/>
            <a:ext cx="1437931" cy="4693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0" lang="en-US" altLang="ja-JP" sz="1400" dirty="0">
                <a:solidFill>
                  <a:srgbClr val="0000FF"/>
                </a:solidFill>
                <a:latin typeface="Georgia"/>
                <a:ea typeface="ＭＳ Ｐゴシック"/>
              </a:rPr>
              <a:t>50 GeV MR</a:t>
            </a:r>
          </a:p>
          <a:p>
            <a:pPr algn="ctr"/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</a:rPr>
              <a:t>3</a:t>
            </a:r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  <a:sym typeface="Wingdings" panose="05000000000000000000" pitchFamily="2" charset="2"/>
              </a:rPr>
              <a:t>30 GeV (p)</a:t>
            </a:r>
            <a:endParaRPr kumimoji="0" lang="ja-JP" altLang="en-US" sz="1200" dirty="0">
              <a:solidFill>
                <a:srgbClr val="0000FF"/>
              </a:solidFill>
              <a:latin typeface="Georgia"/>
              <a:ea typeface="ＭＳ Ｐゴシック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10D42DD-0407-A143-90BE-13CA27F85198}"/>
              </a:ext>
            </a:extLst>
          </p:cNvPr>
          <p:cNvSpPr txBox="1"/>
          <p:nvPr/>
        </p:nvSpPr>
        <p:spPr>
          <a:xfrm>
            <a:off x="320638" y="5336903"/>
            <a:ext cx="1350072" cy="253916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</a:rPr>
              <a:t>H</a:t>
            </a:r>
            <a:r>
              <a:rPr kumimoji="0" lang="en-US" altLang="ja-JP" sz="1200" baseline="30000" dirty="0">
                <a:solidFill>
                  <a:srgbClr val="0000FF"/>
                </a:solidFill>
                <a:latin typeface="Georgia"/>
                <a:ea typeface="ＭＳ Ｐゴシック"/>
              </a:rPr>
              <a:t>-</a:t>
            </a:r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</a:rPr>
              <a:t> </a:t>
            </a:r>
            <a:r>
              <a:rPr kumimoji="0" lang="en-US" altLang="ja-JP" sz="1200" dirty="0" err="1">
                <a:solidFill>
                  <a:srgbClr val="0000FF"/>
                </a:solidFill>
                <a:latin typeface="Georgia"/>
                <a:ea typeface="ＭＳ Ｐゴシック"/>
              </a:rPr>
              <a:t>Linac</a:t>
            </a:r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</a:rPr>
              <a:t>: 0.4 GeV</a:t>
            </a:r>
            <a:endParaRPr kumimoji="0" lang="ja-JP" altLang="en-US" sz="1200" dirty="0">
              <a:solidFill>
                <a:srgbClr val="0000FF"/>
              </a:solidFill>
              <a:latin typeface="Georgia"/>
              <a:ea typeface="ＭＳ Ｐゴシック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094E429-8671-714D-861E-29290ACA84CA}"/>
              </a:ext>
            </a:extLst>
          </p:cNvPr>
          <p:cNvCxnSpPr/>
          <p:nvPr/>
        </p:nvCxnSpPr>
        <p:spPr>
          <a:xfrm>
            <a:off x="1670710" y="5474856"/>
            <a:ext cx="426600" cy="11545"/>
          </a:xfrm>
          <a:prstGeom prst="line">
            <a:avLst/>
          </a:prstGeom>
          <a:noFill/>
          <a:ln w="38100" cap="flat" cmpd="sng" algn="ctr">
            <a:solidFill>
              <a:srgbClr val="0000FF"/>
            </a:solidFill>
            <a:prstDash val="solid"/>
          </a:ln>
          <a:effectLst/>
        </p:spPr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B74C186-C056-F743-85C5-25F2956757AB}"/>
              </a:ext>
            </a:extLst>
          </p:cNvPr>
          <p:cNvCxnSpPr/>
          <p:nvPr/>
        </p:nvCxnSpPr>
        <p:spPr>
          <a:xfrm flipV="1">
            <a:off x="2084464" y="4930200"/>
            <a:ext cx="0" cy="556200"/>
          </a:xfrm>
          <a:prstGeom prst="line">
            <a:avLst/>
          </a:prstGeom>
          <a:noFill/>
          <a:ln w="38100" cap="flat" cmpd="sng" algn="ctr">
            <a:solidFill>
              <a:srgbClr val="0000FF"/>
            </a:solidFill>
            <a:prstDash val="solid"/>
          </a:ln>
          <a:effectLst/>
        </p:spPr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8FD92135-B8CD-C64C-823B-58E75C7DDC9A}"/>
              </a:ext>
            </a:extLst>
          </p:cNvPr>
          <p:cNvCxnSpPr/>
          <p:nvPr/>
        </p:nvCxnSpPr>
        <p:spPr>
          <a:xfrm rot="-180000" flipV="1">
            <a:off x="2075872" y="4568301"/>
            <a:ext cx="180312" cy="362505"/>
          </a:xfrm>
          <a:prstGeom prst="line">
            <a:avLst/>
          </a:prstGeom>
          <a:noFill/>
          <a:ln w="38100" cap="flat" cmpd="sng" algn="ctr">
            <a:solidFill>
              <a:srgbClr val="0000FF"/>
            </a:solidFill>
            <a:prstDash val="solid"/>
            <a:tailEnd type="triangle" w="lg" len="lg"/>
          </a:ln>
          <a:effectLst/>
        </p:spPr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B10FCF7-425B-9644-90B5-82B07FC89F0E}"/>
              </a:ext>
            </a:extLst>
          </p:cNvPr>
          <p:cNvCxnSpPr/>
          <p:nvPr/>
        </p:nvCxnSpPr>
        <p:spPr>
          <a:xfrm>
            <a:off x="3132458" y="4227555"/>
            <a:ext cx="752503" cy="78785"/>
          </a:xfrm>
          <a:prstGeom prst="line">
            <a:avLst/>
          </a:prstGeom>
          <a:noFill/>
          <a:ln w="38100" cap="flat" cmpd="sng" algn="ctr">
            <a:solidFill>
              <a:srgbClr val="0000FF"/>
            </a:solidFill>
            <a:prstDash val="solid"/>
          </a:ln>
          <a:effectLst/>
        </p:spPr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E4264B7-D582-4C45-8929-3114698A5801}"/>
              </a:ext>
            </a:extLst>
          </p:cNvPr>
          <p:cNvCxnSpPr/>
          <p:nvPr/>
        </p:nvCxnSpPr>
        <p:spPr>
          <a:xfrm>
            <a:off x="4587034" y="4302097"/>
            <a:ext cx="459000" cy="2631"/>
          </a:xfrm>
          <a:prstGeom prst="line">
            <a:avLst/>
          </a:prstGeom>
          <a:noFill/>
          <a:ln w="38100" cap="flat" cmpd="sng" algn="ctr">
            <a:solidFill>
              <a:srgbClr val="0000FF"/>
            </a:solidFill>
            <a:prstDash val="solid"/>
            <a:tailEnd type="triangle" w="lg" len="lg"/>
          </a:ln>
          <a:effectLst/>
        </p:spPr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713FD33-78CA-EC46-88A0-76AAEB773732}"/>
              </a:ext>
            </a:extLst>
          </p:cNvPr>
          <p:cNvSpPr txBox="1"/>
          <p:nvPr/>
        </p:nvSpPr>
        <p:spPr>
          <a:xfrm>
            <a:off x="5040737" y="4144574"/>
            <a:ext cx="788441" cy="315471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endParaRPr kumimoji="0" lang="en-US" altLang="ja-JP" sz="100" dirty="0">
              <a:solidFill>
                <a:prstClr val="black"/>
              </a:solidFill>
              <a:latin typeface="Georgia"/>
              <a:ea typeface="ＭＳ Ｐゴシック"/>
            </a:endParaRPr>
          </a:p>
          <a:p>
            <a:r>
              <a:rPr kumimoji="0" lang="en-US" altLang="ja-JP" sz="1400" dirty="0">
                <a:solidFill>
                  <a:prstClr val="black"/>
                </a:solidFill>
                <a:latin typeface="Georgia"/>
                <a:ea typeface="ＭＳ Ｐゴシック"/>
              </a:rPr>
              <a:t>   </a:t>
            </a:r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</a:rPr>
              <a:t>MLF</a:t>
            </a:r>
            <a:r>
              <a:rPr kumimoji="0" lang="en-US" altLang="ja-JP" sz="1400" dirty="0">
                <a:solidFill>
                  <a:prstClr val="black"/>
                </a:solidFill>
                <a:latin typeface="Georgia"/>
                <a:ea typeface="ＭＳ Ｐゴシック"/>
              </a:rPr>
              <a:t> </a:t>
            </a:r>
          </a:p>
          <a:p>
            <a:endParaRPr kumimoji="0" lang="en-US" altLang="ja-JP" sz="100" dirty="0">
              <a:solidFill>
                <a:prstClr val="black"/>
              </a:solidFill>
              <a:latin typeface="Georgia"/>
              <a:ea typeface="ＭＳ Ｐゴシック"/>
            </a:endParaRP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1A8AA96-C448-A841-8304-BE14F1490B91}"/>
              </a:ext>
            </a:extLst>
          </p:cNvPr>
          <p:cNvCxnSpPr/>
          <p:nvPr/>
        </p:nvCxnSpPr>
        <p:spPr>
          <a:xfrm flipV="1">
            <a:off x="3873662" y="4211652"/>
            <a:ext cx="162019" cy="94693"/>
          </a:xfrm>
          <a:prstGeom prst="line">
            <a:avLst/>
          </a:prstGeom>
          <a:noFill/>
          <a:ln w="38100" cap="flat" cmpd="sng" algn="ctr">
            <a:solidFill>
              <a:srgbClr val="0000FF"/>
            </a:solidFill>
            <a:prstDash val="solid"/>
          </a:ln>
          <a:effectLst/>
        </p:spPr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1DD07C1-BF84-A34B-910C-6C274C94A392}"/>
              </a:ext>
            </a:extLst>
          </p:cNvPr>
          <p:cNvCxnSpPr/>
          <p:nvPr/>
        </p:nvCxnSpPr>
        <p:spPr>
          <a:xfrm>
            <a:off x="4030732" y="4214032"/>
            <a:ext cx="410400" cy="0"/>
          </a:xfrm>
          <a:prstGeom prst="line">
            <a:avLst/>
          </a:prstGeom>
          <a:noFill/>
          <a:ln w="38100" cap="flat" cmpd="sng" algn="ctr">
            <a:solidFill>
              <a:srgbClr val="0000FF"/>
            </a:solidFill>
            <a:prstDash val="solid"/>
          </a:ln>
          <a:effectLst/>
        </p:spPr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7CC7568-DA0A-1A45-8A9E-9429AE74371D}"/>
              </a:ext>
            </a:extLst>
          </p:cNvPr>
          <p:cNvSpPr txBox="1"/>
          <p:nvPr/>
        </p:nvSpPr>
        <p:spPr>
          <a:xfrm>
            <a:off x="4343540" y="4452930"/>
            <a:ext cx="672300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kumimoji="0" lang="en-US" altLang="ja-JP" sz="1200" dirty="0">
                <a:solidFill>
                  <a:srgbClr val="0000FF"/>
                </a:solidFill>
                <a:latin typeface="Georgia"/>
                <a:ea typeface="ＭＳ Ｐゴシック"/>
              </a:rPr>
              <a:t>p to NU</a:t>
            </a:r>
            <a:endParaRPr kumimoji="0" lang="ja-JP" altLang="en-US" sz="1200" dirty="0">
              <a:solidFill>
                <a:srgbClr val="0000FF"/>
              </a:solidFill>
              <a:latin typeface="Georgia"/>
              <a:ea typeface="ＭＳ Ｐゴシック"/>
            </a:endParaRP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4425B2A-B3C8-2B44-BB57-D1653926E285}"/>
              </a:ext>
            </a:extLst>
          </p:cNvPr>
          <p:cNvCxnSpPr/>
          <p:nvPr/>
        </p:nvCxnSpPr>
        <p:spPr>
          <a:xfrm flipH="1" flipV="1">
            <a:off x="4433598" y="4211647"/>
            <a:ext cx="162000" cy="94692"/>
          </a:xfrm>
          <a:prstGeom prst="line">
            <a:avLst/>
          </a:prstGeom>
          <a:noFill/>
          <a:ln w="38100" cap="flat" cmpd="sng" algn="ctr">
            <a:solidFill>
              <a:srgbClr val="0000FF"/>
            </a:solidFill>
            <a:prstDash val="solid"/>
          </a:ln>
          <a:effectLst/>
        </p:spPr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A84DA43-FA71-4648-8847-38AEE94A0AB5}"/>
              </a:ext>
            </a:extLst>
          </p:cNvPr>
          <p:cNvCxnSpPr/>
          <p:nvPr/>
        </p:nvCxnSpPr>
        <p:spPr>
          <a:xfrm flipV="1">
            <a:off x="6053752" y="3810424"/>
            <a:ext cx="498974" cy="1089782"/>
          </a:xfrm>
          <a:prstGeom prst="line">
            <a:avLst/>
          </a:prstGeom>
          <a:noFill/>
          <a:ln w="44450" cap="flat" cmpd="sng" algn="ctr">
            <a:solidFill>
              <a:srgbClr val="0000FF"/>
            </a:solidFill>
            <a:prstDash val="solid"/>
            <a:tailEnd type="triangle" w="lg" len="lg"/>
          </a:ln>
          <a:effectLst/>
        </p:spPr>
      </p:cxnSp>
      <p:sp>
        <p:nvSpPr>
          <p:cNvPr id="22" name="フリーフォーム 21">
            <a:extLst>
              <a:ext uri="{FF2B5EF4-FFF2-40B4-BE49-F238E27FC236}">
                <a16:creationId xmlns:a16="http://schemas.microsoft.com/office/drawing/2014/main" id="{8D052B6F-D758-CD4C-91BA-686AF8260006}"/>
              </a:ext>
            </a:extLst>
          </p:cNvPr>
          <p:cNvSpPr/>
          <p:nvPr/>
        </p:nvSpPr>
        <p:spPr>
          <a:xfrm>
            <a:off x="4501680" y="3354279"/>
            <a:ext cx="727565" cy="1178287"/>
          </a:xfrm>
          <a:custGeom>
            <a:avLst/>
            <a:gdLst>
              <a:gd name="connsiteX0" fmla="*/ 970086 w 970086"/>
              <a:gd name="connsiteY0" fmla="*/ 0 h 1571049"/>
              <a:gd name="connsiteX1" fmla="*/ 687788 w 970086"/>
              <a:gd name="connsiteY1" fmla="*/ 73642 h 1571049"/>
              <a:gd name="connsiteX2" fmla="*/ 522092 w 970086"/>
              <a:gd name="connsiteY2" fmla="*/ 128875 h 1571049"/>
              <a:gd name="connsiteX3" fmla="*/ 344121 w 970086"/>
              <a:gd name="connsiteY3" fmla="*/ 208655 h 1571049"/>
              <a:gd name="connsiteX4" fmla="*/ 178425 w 970086"/>
              <a:gd name="connsiteY4" fmla="*/ 331393 h 1571049"/>
              <a:gd name="connsiteX5" fmla="*/ 43413 w 970086"/>
              <a:gd name="connsiteY5" fmla="*/ 515500 h 1571049"/>
              <a:gd name="connsiteX6" fmla="*/ 6591 w 970086"/>
              <a:gd name="connsiteY6" fmla="*/ 699608 h 1571049"/>
              <a:gd name="connsiteX7" fmla="*/ 454 w 970086"/>
              <a:gd name="connsiteY7" fmla="*/ 932810 h 1571049"/>
              <a:gd name="connsiteX8" fmla="*/ 454 w 970086"/>
              <a:gd name="connsiteY8" fmla="*/ 1123055 h 1571049"/>
              <a:gd name="connsiteX9" fmla="*/ 454 w 970086"/>
              <a:gd name="connsiteY9" fmla="*/ 1368531 h 1571049"/>
              <a:gd name="connsiteX10" fmla="*/ 454 w 970086"/>
              <a:gd name="connsiteY10" fmla="*/ 1571049 h 1571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70086" h="1571049">
                <a:moveTo>
                  <a:pt x="970086" y="0"/>
                </a:moveTo>
                <a:lnTo>
                  <a:pt x="687788" y="73642"/>
                </a:lnTo>
                <a:cubicBezTo>
                  <a:pt x="613122" y="95121"/>
                  <a:pt x="579370" y="106373"/>
                  <a:pt x="522092" y="128875"/>
                </a:cubicBezTo>
                <a:cubicBezTo>
                  <a:pt x="464814" y="151377"/>
                  <a:pt x="401399" y="174902"/>
                  <a:pt x="344121" y="208655"/>
                </a:cubicBezTo>
                <a:cubicBezTo>
                  <a:pt x="286843" y="242408"/>
                  <a:pt x="228543" y="280252"/>
                  <a:pt x="178425" y="331393"/>
                </a:cubicBezTo>
                <a:cubicBezTo>
                  <a:pt x="128307" y="382534"/>
                  <a:pt x="72052" y="454131"/>
                  <a:pt x="43413" y="515500"/>
                </a:cubicBezTo>
                <a:cubicBezTo>
                  <a:pt x="14774" y="576869"/>
                  <a:pt x="13751" y="630056"/>
                  <a:pt x="6591" y="699608"/>
                </a:cubicBezTo>
                <a:cubicBezTo>
                  <a:pt x="-569" y="769160"/>
                  <a:pt x="1477" y="862236"/>
                  <a:pt x="454" y="932810"/>
                </a:cubicBezTo>
                <a:cubicBezTo>
                  <a:pt x="-569" y="1003384"/>
                  <a:pt x="454" y="1123055"/>
                  <a:pt x="454" y="1123055"/>
                </a:cubicBezTo>
                <a:lnTo>
                  <a:pt x="454" y="1368531"/>
                </a:lnTo>
                <a:lnTo>
                  <a:pt x="454" y="1571049"/>
                </a:lnTo>
              </a:path>
            </a:pathLst>
          </a:custGeom>
          <a:noFill/>
          <a:ln w="38100" cap="flat" cmpd="sng" algn="ctr">
            <a:solidFill>
              <a:srgbClr val="0000FF"/>
            </a:solidFill>
            <a:prstDash val="solid"/>
            <a:tailEnd type="triangle" w="lg" len="lg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kumimoji="0" lang="ja-JP" altLang="en-US" kern="0">
              <a:solidFill>
                <a:prstClr val="white"/>
              </a:solidFill>
              <a:latin typeface="Georgia"/>
              <a:ea typeface="ＭＳ Ｐゴシック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AB65026-617D-4341-A7A0-4F317FD2BA3E}"/>
              </a:ext>
            </a:extLst>
          </p:cNvPr>
          <p:cNvSpPr txBox="1"/>
          <p:nvPr/>
        </p:nvSpPr>
        <p:spPr>
          <a:xfrm>
            <a:off x="6639868" y="4635194"/>
            <a:ext cx="197073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kumimoji="0" lang="en-US" altLang="ja-JP" sz="1600" i="1" dirty="0">
                <a:solidFill>
                  <a:srgbClr val="6B6B6B"/>
                </a:solidFill>
                <a:latin typeface="Georgia"/>
                <a:ea typeface="ＭＳ Ｐゴシック"/>
              </a:rPr>
              <a:t>          </a:t>
            </a:r>
            <a:r>
              <a:rPr kumimoji="0" lang="en-US" altLang="ja-JP" sz="1400" dirty="0">
                <a:solidFill>
                  <a:prstClr val="black"/>
                </a:solidFill>
                <a:latin typeface="Georgia"/>
                <a:ea typeface="ＭＳ Ｐゴシック"/>
              </a:rPr>
              <a:t>proton (existing)</a:t>
            </a:r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33C770AA-97EA-C547-846C-27894978132A}"/>
              </a:ext>
            </a:extLst>
          </p:cNvPr>
          <p:cNvCxnSpPr/>
          <p:nvPr/>
        </p:nvCxnSpPr>
        <p:spPr>
          <a:xfrm flipH="1">
            <a:off x="6610632" y="4809268"/>
            <a:ext cx="455692" cy="0"/>
          </a:xfrm>
          <a:prstGeom prst="line">
            <a:avLst/>
          </a:prstGeom>
          <a:noFill/>
          <a:ln w="44450" cap="flat" cmpd="sng" algn="ctr">
            <a:solidFill>
              <a:srgbClr val="0000FF"/>
            </a:solidFill>
            <a:prstDash val="solid"/>
          </a:ln>
          <a:effectLst/>
        </p:spPr>
      </p:cxnSp>
      <p:sp>
        <p:nvSpPr>
          <p:cNvPr id="25" name="フリーフォーム 24">
            <a:extLst>
              <a:ext uri="{FF2B5EF4-FFF2-40B4-BE49-F238E27FC236}">
                <a16:creationId xmlns:a16="http://schemas.microsoft.com/office/drawing/2014/main" id="{39EC8850-C3AB-E94A-A755-49BFA63CDDE0}"/>
              </a:ext>
            </a:extLst>
          </p:cNvPr>
          <p:cNvSpPr/>
          <p:nvPr/>
        </p:nvSpPr>
        <p:spPr>
          <a:xfrm>
            <a:off x="2302244" y="4112694"/>
            <a:ext cx="179173" cy="423219"/>
          </a:xfrm>
          <a:custGeom>
            <a:avLst/>
            <a:gdLst>
              <a:gd name="connsiteX0" fmla="*/ 0 w 238897"/>
              <a:gd name="connsiteY0" fmla="*/ 564292 h 564292"/>
              <a:gd name="connsiteX1" fmla="*/ 8237 w 238897"/>
              <a:gd name="connsiteY1" fmla="*/ 366583 h 564292"/>
              <a:gd name="connsiteX2" fmla="*/ 32951 w 238897"/>
              <a:gd name="connsiteY2" fmla="*/ 222421 h 564292"/>
              <a:gd name="connsiteX3" fmla="*/ 119448 w 238897"/>
              <a:gd name="connsiteY3" fmla="*/ 78259 h 564292"/>
              <a:gd name="connsiteX4" fmla="*/ 238897 w 238897"/>
              <a:gd name="connsiteY4" fmla="*/ 0 h 564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97" h="564292">
                <a:moveTo>
                  <a:pt x="0" y="564292"/>
                </a:moveTo>
                <a:cubicBezTo>
                  <a:pt x="1372" y="493926"/>
                  <a:pt x="2745" y="423561"/>
                  <a:pt x="8237" y="366583"/>
                </a:cubicBezTo>
                <a:cubicBezTo>
                  <a:pt x="13729" y="309605"/>
                  <a:pt x="14416" y="270475"/>
                  <a:pt x="32951" y="222421"/>
                </a:cubicBezTo>
                <a:cubicBezTo>
                  <a:pt x="51486" y="174367"/>
                  <a:pt x="85124" y="115329"/>
                  <a:pt x="119448" y="78259"/>
                </a:cubicBezTo>
                <a:cubicBezTo>
                  <a:pt x="153772" y="41189"/>
                  <a:pt x="196334" y="20594"/>
                  <a:pt x="238897" y="0"/>
                </a:cubicBezTo>
              </a:path>
            </a:pathLst>
          </a:custGeom>
          <a:noFill/>
          <a:ln w="25400">
            <a:solidFill>
              <a:srgbClr val="0000FF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kumimoji="0" lang="ja-JP" altLang="en-US">
              <a:solidFill>
                <a:prstClr val="white"/>
              </a:solidFill>
              <a:latin typeface="Georgia"/>
              <a:ea typeface="ＭＳ Ｐ明朝" panose="02020600040205080304" pitchFamily="18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B505476-F6B9-6C40-B08A-3F8EC4A45CF3}"/>
              </a:ext>
            </a:extLst>
          </p:cNvPr>
          <p:cNvGrpSpPr/>
          <p:nvPr/>
        </p:nvGrpSpPr>
        <p:grpSpPr>
          <a:xfrm>
            <a:off x="5349219" y="3310495"/>
            <a:ext cx="1781997" cy="2416993"/>
            <a:chOff x="6776996" y="2505617"/>
            <a:chExt cx="2375993" cy="3222656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C2F8F1B5-E4AC-804F-A886-CDE991990A23}"/>
                </a:ext>
              </a:extLst>
            </p:cNvPr>
            <p:cNvSpPr txBox="1"/>
            <p:nvPr/>
          </p:nvSpPr>
          <p:spPr>
            <a:xfrm>
              <a:off x="6776996" y="4969091"/>
              <a:ext cx="2375993" cy="759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ja-JP" sz="16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U</a:t>
              </a:r>
              <a:r>
                <a:rPr kumimoji="0" lang="en-US" altLang="ja-JP" sz="1600" baseline="300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92+</a:t>
              </a:r>
            </a:p>
            <a:p>
              <a:pPr algn="ctr"/>
              <a:r>
                <a:rPr kumimoji="0" lang="en-US" altLang="ja-JP" sz="14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0.73 </a:t>
              </a:r>
              <a:r>
                <a:rPr kumimoji="0" lang="en-US" altLang="ja-JP" sz="1400" dirty="0">
                  <a:solidFill>
                    <a:srgbClr val="CC3399"/>
                  </a:solidFill>
                  <a:latin typeface="Georgia"/>
                  <a:ea typeface="ＭＳ Ｐゴシック"/>
                  <a:sym typeface="Wingdings" panose="05000000000000000000" pitchFamily="2" charset="2"/>
                </a:rPr>
                <a:t> </a:t>
              </a:r>
              <a:r>
                <a:rPr kumimoji="0" lang="en-US" altLang="ja-JP" sz="14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11.2 </a:t>
              </a:r>
              <a:r>
                <a:rPr kumimoji="0" lang="en-US" altLang="ja-JP" sz="1400" dirty="0" err="1">
                  <a:solidFill>
                    <a:srgbClr val="CC3399"/>
                  </a:solidFill>
                  <a:latin typeface="Georgia"/>
                  <a:ea typeface="ＭＳ Ｐゴシック"/>
                </a:rPr>
                <a:t>AGeV</a:t>
              </a:r>
              <a:r>
                <a:rPr kumimoji="0" lang="en-US" altLang="ja-JP" sz="14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 </a:t>
              </a:r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EAEF4036-1A07-4F43-A0EB-C25BD4238FC8}"/>
                </a:ext>
              </a:extLst>
            </p:cNvPr>
            <p:cNvCxnSpPr/>
            <p:nvPr/>
          </p:nvCxnSpPr>
          <p:spPr>
            <a:xfrm flipV="1">
              <a:off x="7727754" y="2874949"/>
              <a:ext cx="786997" cy="1718836"/>
            </a:xfrm>
            <a:prstGeom prst="line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E5A370BB-CEEA-5647-AA9D-39ADCDC8CF6C}"/>
                </a:ext>
              </a:extLst>
            </p:cNvPr>
            <p:cNvSpPr txBox="1"/>
            <p:nvPr/>
          </p:nvSpPr>
          <p:spPr>
            <a:xfrm>
              <a:off x="7769492" y="2505617"/>
              <a:ext cx="1306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0" lang="en-US" altLang="ja-JP" sz="1200" dirty="0">
                  <a:solidFill>
                    <a:srgbClr val="0000FF"/>
                  </a:solidFill>
                  <a:latin typeface="Georgia"/>
                  <a:ea typeface="ＭＳ Ｐゴシック"/>
                </a:rPr>
                <a:t>p/</a:t>
              </a:r>
              <a:r>
                <a:rPr kumimoji="0" lang="en-US" altLang="ja-JP" sz="1200" dirty="0">
                  <a:solidFill>
                    <a:srgbClr val="FF0000"/>
                  </a:solidFill>
                  <a:latin typeface="Georgia"/>
                  <a:ea typeface="ＭＳ Ｐゴシック"/>
                </a:rPr>
                <a:t>HI</a:t>
              </a:r>
              <a:r>
                <a:rPr kumimoji="0" lang="en-US" altLang="ja-JP" sz="1200" dirty="0">
                  <a:solidFill>
                    <a:srgbClr val="0000FF"/>
                  </a:solidFill>
                  <a:latin typeface="Georgia"/>
                  <a:ea typeface="ＭＳ Ｐゴシック"/>
                </a:rPr>
                <a:t> to HD</a:t>
              </a:r>
              <a:endParaRPr kumimoji="0" lang="ja-JP" altLang="en-US" sz="1200" dirty="0">
                <a:solidFill>
                  <a:srgbClr val="0000FF"/>
                </a:solidFill>
                <a:latin typeface="Georgia"/>
                <a:ea typeface="ＭＳ Ｐゴシック"/>
              </a:endParaRPr>
            </a:p>
          </p:txBody>
        </p:sp>
      </p:grp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F582F5F-E41E-7148-B109-2BDE006DA766}"/>
              </a:ext>
            </a:extLst>
          </p:cNvPr>
          <p:cNvCxnSpPr/>
          <p:nvPr/>
        </p:nvCxnSpPr>
        <p:spPr>
          <a:xfrm flipH="1">
            <a:off x="6619345" y="5093143"/>
            <a:ext cx="455692" cy="0"/>
          </a:xfrm>
          <a:prstGeom prst="line">
            <a:avLst/>
          </a:prstGeom>
          <a:noFill/>
          <a:ln w="4445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CEBA43D-0578-C041-9BDC-4E260A3E8918}"/>
              </a:ext>
            </a:extLst>
          </p:cNvPr>
          <p:cNvSpPr txBox="1"/>
          <p:nvPr/>
        </p:nvSpPr>
        <p:spPr>
          <a:xfrm>
            <a:off x="7063742" y="4945291"/>
            <a:ext cx="1446550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kumimoji="0" lang="en-US" altLang="ja-JP" sz="1600" dirty="0">
                <a:solidFill>
                  <a:prstClr val="black"/>
                </a:solidFill>
                <a:latin typeface="Georgia"/>
                <a:ea typeface="ＭＳ Ｐゴシック"/>
              </a:rPr>
              <a:t> </a:t>
            </a:r>
            <a:r>
              <a:rPr kumimoji="0" lang="en-US" altLang="ja-JP" sz="1400" dirty="0">
                <a:solidFill>
                  <a:prstClr val="black"/>
                </a:solidFill>
                <a:latin typeface="Georgia"/>
                <a:ea typeface="ＭＳ Ｐゴシック"/>
              </a:rPr>
              <a:t>HI (under plan)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481DE05D-F80C-854F-9AF1-B18938BF141C}"/>
              </a:ext>
            </a:extLst>
          </p:cNvPr>
          <p:cNvSpPr txBox="1"/>
          <p:nvPr/>
        </p:nvSpPr>
        <p:spPr>
          <a:xfrm>
            <a:off x="3120229" y="3509134"/>
            <a:ext cx="1079463" cy="55399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kumimoji="0" lang="en-US" altLang="ja-JP" sz="1050" b="1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Parallel </a:t>
            </a:r>
            <a:r>
              <a:rPr kumimoji="0" lang="en-US" altLang="ja-JP" sz="1050" b="1" dirty="0" err="1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oper</a:t>
            </a:r>
            <a:r>
              <a:rPr kumimoji="0" lang="en-US" altLang="ja-JP" sz="1050" b="1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.</a:t>
            </a:r>
          </a:p>
          <a:p>
            <a:r>
              <a:rPr kumimoji="0" lang="en-US" altLang="ja-JP" sz="1050" b="1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HI(MR)</a:t>
            </a:r>
          </a:p>
          <a:p>
            <a:r>
              <a:rPr kumimoji="0" lang="en-US" altLang="ja-JP" sz="1050" b="1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p(MLF)</a:t>
            </a:r>
          </a:p>
        </p:txBody>
      </p:sp>
      <p:sp>
        <p:nvSpPr>
          <p:cNvPr id="33" name="フリーフォーム 32">
            <a:extLst>
              <a:ext uri="{FF2B5EF4-FFF2-40B4-BE49-F238E27FC236}">
                <a16:creationId xmlns:a16="http://schemas.microsoft.com/office/drawing/2014/main" id="{8DDC7812-74B0-314A-A32E-1E45FFA1BBCD}"/>
              </a:ext>
            </a:extLst>
          </p:cNvPr>
          <p:cNvSpPr/>
          <p:nvPr/>
        </p:nvSpPr>
        <p:spPr>
          <a:xfrm rot="120000">
            <a:off x="3130853" y="4258353"/>
            <a:ext cx="1325139" cy="632006"/>
          </a:xfrm>
          <a:custGeom>
            <a:avLst/>
            <a:gdLst>
              <a:gd name="connsiteX0" fmla="*/ 0 w 1270000"/>
              <a:gd name="connsiteY0" fmla="*/ 0 h 1270000"/>
              <a:gd name="connsiteX1" fmla="*/ 457200 w 1270000"/>
              <a:gd name="connsiteY1" fmla="*/ 76200 h 1270000"/>
              <a:gd name="connsiteX2" fmla="*/ 622300 w 1270000"/>
              <a:gd name="connsiteY2" fmla="*/ 203200 h 1270000"/>
              <a:gd name="connsiteX3" fmla="*/ 749300 w 1270000"/>
              <a:gd name="connsiteY3" fmla="*/ 406400 h 1270000"/>
              <a:gd name="connsiteX4" fmla="*/ 939800 w 1270000"/>
              <a:gd name="connsiteY4" fmla="*/ 723900 h 1270000"/>
              <a:gd name="connsiteX5" fmla="*/ 1270000 w 1270000"/>
              <a:gd name="connsiteY5" fmla="*/ 1270000 h 1270000"/>
              <a:gd name="connsiteX6" fmla="*/ 1270000 w 1270000"/>
              <a:gd name="connsiteY6" fmla="*/ 1270000 h 127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70000" h="1270000">
                <a:moveTo>
                  <a:pt x="0" y="0"/>
                </a:moveTo>
                <a:cubicBezTo>
                  <a:pt x="176741" y="21166"/>
                  <a:pt x="353483" y="42333"/>
                  <a:pt x="457200" y="76200"/>
                </a:cubicBezTo>
                <a:cubicBezTo>
                  <a:pt x="560917" y="110067"/>
                  <a:pt x="573617" y="148167"/>
                  <a:pt x="622300" y="203200"/>
                </a:cubicBezTo>
                <a:cubicBezTo>
                  <a:pt x="670983" y="258233"/>
                  <a:pt x="696383" y="319617"/>
                  <a:pt x="749300" y="406400"/>
                </a:cubicBezTo>
                <a:cubicBezTo>
                  <a:pt x="802217" y="493183"/>
                  <a:pt x="939800" y="723900"/>
                  <a:pt x="939800" y="723900"/>
                </a:cubicBezTo>
                <a:lnTo>
                  <a:pt x="1270000" y="1270000"/>
                </a:lnTo>
                <a:lnTo>
                  <a:pt x="1270000" y="1270000"/>
                </a:lnTo>
              </a:path>
            </a:pathLst>
          </a:custGeom>
          <a:noFill/>
          <a:ln w="44450" cap="flat" cmpd="sng" algn="ctr">
            <a:solidFill>
              <a:srgbClr val="2203DB"/>
            </a:solidFill>
            <a:prstDash val="solid"/>
            <a:tailEnd type="triangle" w="lg" len="lg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endParaRPr kumimoji="0" lang="ja-JP" altLang="en-US" kern="0">
              <a:ln>
                <a:solidFill>
                  <a:srgbClr val="2203DB"/>
                </a:solidFill>
              </a:ln>
              <a:solidFill>
                <a:prstClr val="white"/>
              </a:solidFill>
              <a:latin typeface="Georgia"/>
              <a:ea typeface="ＭＳ Ｐゴシック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FE87DE8-5A5A-494A-AD9A-17CA63C65480}"/>
              </a:ext>
            </a:extLst>
          </p:cNvPr>
          <p:cNvGrpSpPr/>
          <p:nvPr/>
        </p:nvGrpSpPr>
        <p:grpSpPr>
          <a:xfrm>
            <a:off x="2654473" y="4253071"/>
            <a:ext cx="1804819" cy="1386480"/>
            <a:chOff x="3184008" y="3762391"/>
            <a:chExt cx="2406424" cy="1848640"/>
          </a:xfrm>
        </p:grpSpPr>
        <p:sp>
          <p:nvSpPr>
            <p:cNvPr id="35" name="フリーフォーム 34">
              <a:extLst>
                <a:ext uri="{FF2B5EF4-FFF2-40B4-BE49-F238E27FC236}">
                  <a16:creationId xmlns:a16="http://schemas.microsoft.com/office/drawing/2014/main" id="{D746857A-D590-5245-9D9B-A2C1FE9810D7}"/>
                </a:ext>
              </a:extLst>
            </p:cNvPr>
            <p:cNvSpPr/>
            <p:nvPr/>
          </p:nvSpPr>
          <p:spPr>
            <a:xfrm>
              <a:off x="3863546" y="3842951"/>
              <a:ext cx="280109" cy="564292"/>
            </a:xfrm>
            <a:custGeom>
              <a:avLst/>
              <a:gdLst>
                <a:gd name="connsiteX0" fmla="*/ 0 w 280109"/>
                <a:gd name="connsiteY0" fmla="*/ 0 h 564292"/>
                <a:gd name="connsiteX1" fmla="*/ 164757 w 280109"/>
                <a:gd name="connsiteY1" fmla="*/ 131806 h 564292"/>
                <a:gd name="connsiteX2" fmla="*/ 247135 w 280109"/>
                <a:gd name="connsiteY2" fmla="*/ 263611 h 564292"/>
                <a:gd name="connsiteX3" fmla="*/ 280086 w 280109"/>
                <a:gd name="connsiteY3" fmla="*/ 407773 h 564292"/>
                <a:gd name="connsiteX4" fmla="*/ 243016 w 280109"/>
                <a:gd name="connsiteY4" fmla="*/ 564292 h 564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109" h="564292">
                  <a:moveTo>
                    <a:pt x="0" y="0"/>
                  </a:moveTo>
                  <a:cubicBezTo>
                    <a:pt x="61784" y="43935"/>
                    <a:pt x="123568" y="87871"/>
                    <a:pt x="164757" y="131806"/>
                  </a:cubicBezTo>
                  <a:cubicBezTo>
                    <a:pt x="205946" y="175741"/>
                    <a:pt x="227914" y="217617"/>
                    <a:pt x="247135" y="263611"/>
                  </a:cubicBezTo>
                  <a:cubicBezTo>
                    <a:pt x="266356" y="309605"/>
                    <a:pt x="280772" y="357660"/>
                    <a:pt x="280086" y="407773"/>
                  </a:cubicBezTo>
                  <a:cubicBezTo>
                    <a:pt x="279400" y="457886"/>
                    <a:pt x="261208" y="511089"/>
                    <a:pt x="243016" y="564292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ja-JP" altLang="en-US">
                <a:solidFill>
                  <a:prstClr val="white"/>
                </a:solidFill>
                <a:latin typeface="Georgia"/>
                <a:ea typeface="ＭＳ Ｐ明朝" panose="02020600040205080304" pitchFamily="18" charset="-128"/>
              </a:endParaRP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563983D3-0E65-0247-9B5B-599ED3DD380B}"/>
                </a:ext>
              </a:extLst>
            </p:cNvPr>
            <p:cNvSpPr txBox="1"/>
            <p:nvPr/>
          </p:nvSpPr>
          <p:spPr>
            <a:xfrm>
              <a:off x="3184008" y="4872367"/>
              <a:ext cx="22779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ja-JP" sz="16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U</a:t>
              </a:r>
              <a:r>
                <a:rPr kumimoji="0" lang="en-US" altLang="ja-JP" sz="1600" baseline="300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86+</a:t>
              </a:r>
            </a:p>
            <a:p>
              <a:pPr algn="ctr"/>
              <a:r>
                <a:rPr kumimoji="0" lang="en-US" altLang="ja-JP" sz="14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62 </a:t>
              </a:r>
              <a:r>
                <a:rPr kumimoji="0" lang="en-US" altLang="ja-JP" sz="1400" dirty="0">
                  <a:solidFill>
                    <a:srgbClr val="CC3399"/>
                  </a:solidFill>
                  <a:latin typeface="Georgia"/>
                  <a:ea typeface="ＭＳ Ｐゴシック"/>
                  <a:sym typeface="Wingdings" panose="05000000000000000000" pitchFamily="2" charset="2"/>
                </a:rPr>
                <a:t> </a:t>
              </a:r>
              <a:r>
                <a:rPr kumimoji="0" lang="en-US" altLang="ja-JP" sz="14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735 </a:t>
              </a:r>
              <a:r>
                <a:rPr kumimoji="0" lang="en-US" altLang="ja-JP" sz="1400" dirty="0" err="1">
                  <a:solidFill>
                    <a:srgbClr val="CC3399"/>
                  </a:solidFill>
                  <a:latin typeface="Georgia"/>
                  <a:ea typeface="ＭＳ Ｐゴシック"/>
                </a:rPr>
                <a:t>AMeV</a:t>
              </a:r>
              <a:endParaRPr kumimoji="0" lang="ja-JP" altLang="en-US" sz="1400" dirty="0">
                <a:solidFill>
                  <a:srgbClr val="CC3399"/>
                </a:solidFill>
                <a:latin typeface="Georgia"/>
                <a:ea typeface="ＭＳ Ｐゴシック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A918B546-39D2-A444-A4BD-6E0391BC0286}"/>
                </a:ext>
              </a:extLst>
            </p:cNvPr>
            <p:cNvSpPr txBox="1"/>
            <p:nvPr/>
          </p:nvSpPr>
          <p:spPr>
            <a:xfrm>
              <a:off x="4230669" y="4427897"/>
              <a:ext cx="1134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0" lang="en-US" altLang="ja-JP" sz="1200" dirty="0">
                  <a:solidFill>
                    <a:prstClr val="black"/>
                  </a:solidFill>
                  <a:latin typeface="Georgia"/>
                  <a:ea typeface="ＭＳ Ｐゴシック"/>
                </a:rPr>
                <a:t>stripping</a:t>
              </a:r>
              <a:endParaRPr kumimoji="0" lang="ja-JP" altLang="en-US" sz="1200" dirty="0">
                <a:solidFill>
                  <a:prstClr val="black"/>
                </a:solidFill>
                <a:latin typeface="Georgia"/>
                <a:ea typeface="ＭＳ Ｐゴシック"/>
              </a:endParaRPr>
            </a:p>
          </p:txBody>
        </p: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932B7278-31D2-0445-B940-7439E72D6A2A}"/>
                </a:ext>
              </a:extLst>
            </p:cNvPr>
            <p:cNvCxnSpPr/>
            <p:nvPr/>
          </p:nvCxnSpPr>
          <p:spPr>
            <a:xfrm>
              <a:off x="4824655" y="3966155"/>
              <a:ext cx="0" cy="50400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9" name="フリーフォーム 38">
              <a:extLst>
                <a:ext uri="{FF2B5EF4-FFF2-40B4-BE49-F238E27FC236}">
                  <a16:creationId xmlns:a16="http://schemas.microsoft.com/office/drawing/2014/main" id="{90E998C4-8AF6-F748-89F9-AA76FA126A63}"/>
                </a:ext>
              </a:extLst>
            </p:cNvPr>
            <p:cNvSpPr/>
            <p:nvPr/>
          </p:nvSpPr>
          <p:spPr>
            <a:xfrm rot="120000">
              <a:off x="3823581" y="3762391"/>
              <a:ext cx="1766851" cy="842674"/>
            </a:xfrm>
            <a:custGeom>
              <a:avLst/>
              <a:gdLst>
                <a:gd name="connsiteX0" fmla="*/ 0 w 1270000"/>
                <a:gd name="connsiteY0" fmla="*/ 0 h 1270000"/>
                <a:gd name="connsiteX1" fmla="*/ 457200 w 1270000"/>
                <a:gd name="connsiteY1" fmla="*/ 76200 h 1270000"/>
                <a:gd name="connsiteX2" fmla="*/ 622300 w 1270000"/>
                <a:gd name="connsiteY2" fmla="*/ 203200 h 1270000"/>
                <a:gd name="connsiteX3" fmla="*/ 749300 w 1270000"/>
                <a:gd name="connsiteY3" fmla="*/ 406400 h 1270000"/>
                <a:gd name="connsiteX4" fmla="*/ 939800 w 1270000"/>
                <a:gd name="connsiteY4" fmla="*/ 723900 h 1270000"/>
                <a:gd name="connsiteX5" fmla="*/ 1270000 w 1270000"/>
                <a:gd name="connsiteY5" fmla="*/ 1270000 h 1270000"/>
                <a:gd name="connsiteX6" fmla="*/ 1270000 w 1270000"/>
                <a:gd name="connsiteY6" fmla="*/ 1270000 h 12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0" h="1270000">
                  <a:moveTo>
                    <a:pt x="0" y="0"/>
                  </a:moveTo>
                  <a:cubicBezTo>
                    <a:pt x="176741" y="21166"/>
                    <a:pt x="353483" y="42333"/>
                    <a:pt x="457200" y="76200"/>
                  </a:cubicBezTo>
                  <a:cubicBezTo>
                    <a:pt x="560917" y="110067"/>
                    <a:pt x="573617" y="148167"/>
                    <a:pt x="622300" y="203200"/>
                  </a:cubicBezTo>
                  <a:cubicBezTo>
                    <a:pt x="670983" y="258233"/>
                    <a:pt x="696383" y="319617"/>
                    <a:pt x="749300" y="406400"/>
                  </a:cubicBezTo>
                  <a:cubicBezTo>
                    <a:pt x="802217" y="493183"/>
                    <a:pt x="939800" y="723900"/>
                    <a:pt x="939800" y="723900"/>
                  </a:cubicBezTo>
                  <a:lnTo>
                    <a:pt x="1270000" y="1270000"/>
                  </a:lnTo>
                  <a:lnTo>
                    <a:pt x="1270000" y="1270000"/>
                  </a:lnTo>
                </a:path>
              </a:pathLst>
            </a:custGeom>
            <a:noFill/>
            <a:ln w="44450" cap="flat" cmpd="sng" algn="ctr">
              <a:solidFill>
                <a:srgbClr val="FF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kumimoji="0" lang="ja-JP" altLang="en-US" kern="0">
                <a:solidFill>
                  <a:prstClr val="white"/>
                </a:solidFill>
                <a:latin typeface="Georgia"/>
                <a:ea typeface="ＭＳ Ｐゴシック"/>
              </a:endParaRPr>
            </a:p>
          </p:txBody>
        </p:sp>
      </p:grp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525FD391-3454-B245-9F9D-749B53A80C77}"/>
              </a:ext>
            </a:extLst>
          </p:cNvPr>
          <p:cNvSpPr txBox="1">
            <a:spLocks/>
          </p:cNvSpPr>
          <p:nvPr/>
        </p:nvSpPr>
        <p:spPr>
          <a:xfrm>
            <a:off x="4772456" y="1944423"/>
            <a:ext cx="4105771" cy="113823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lIns="68580" tIns="34290" rIns="68580" bIns="34290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prstClr val="black"/>
              </a:buClr>
            </a:pPr>
            <a:r>
              <a:rPr lang="en-US" altLang="ja-JP" sz="1600" b="1" i="1" kern="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World’s highest intensity</a:t>
            </a:r>
            <a:r>
              <a:rPr lang="en-US" altLang="ja-JP" sz="1600" kern="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 ~10</a:t>
            </a:r>
            <a:r>
              <a:rPr lang="en-US" altLang="ja-JP" sz="1600" kern="0" baseline="300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11</a:t>
            </a:r>
            <a:r>
              <a:rPr lang="en-US" altLang="ja-JP" sz="1600" kern="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 Hz, Interaction rate ~ 10</a:t>
            </a:r>
            <a:r>
              <a:rPr lang="en-US" altLang="ja-JP" sz="1600" kern="0" baseline="300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8</a:t>
            </a:r>
            <a:r>
              <a:rPr lang="en-US" altLang="ja-JP" sz="1600" kern="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 Hz</a:t>
            </a:r>
            <a:endParaRPr lang="en-US" sz="1600" kern="0" dirty="0">
              <a:solidFill>
                <a:prstClr val="black"/>
              </a:solidFill>
              <a:latin typeface="Georgia"/>
            </a:endParaRPr>
          </a:p>
          <a:p>
            <a:pPr>
              <a:buClr>
                <a:prstClr val="black"/>
              </a:buClr>
            </a:pPr>
            <a:r>
              <a:rPr lang="en-US" sz="1600" kern="0" dirty="0" err="1">
                <a:solidFill>
                  <a:prstClr val="black"/>
                </a:solidFill>
                <a:latin typeface="Georgia"/>
              </a:rPr>
              <a:t>E</a:t>
            </a:r>
            <a:r>
              <a:rPr lang="en-US" sz="1600" kern="0" baseline="-25000" dirty="0" err="1">
                <a:solidFill>
                  <a:prstClr val="black"/>
                </a:solidFill>
                <a:latin typeface="Georgia"/>
              </a:rPr>
              <a:t>lab</a:t>
            </a:r>
            <a:r>
              <a:rPr lang="en-US" sz="1600" kern="0" dirty="0">
                <a:solidFill>
                  <a:prstClr val="black"/>
                </a:solidFill>
                <a:latin typeface="Georgia"/>
              </a:rPr>
              <a:t>=1-19AGeV, </a:t>
            </a:r>
            <a:r>
              <a:rPr lang="en-US" sz="1600" kern="0" dirty="0">
                <a:solidFill>
                  <a:prstClr val="black"/>
                </a:solidFill>
                <a:latin typeface="Georgia"/>
                <a:sym typeface="Symbol"/>
              </a:rPr>
              <a:t></a:t>
            </a:r>
            <a:r>
              <a:rPr lang="en-US" sz="1600" kern="0" dirty="0" err="1">
                <a:solidFill>
                  <a:prstClr val="black"/>
                </a:solidFill>
                <a:latin typeface="Georgia"/>
              </a:rPr>
              <a:t>s</a:t>
            </a:r>
            <a:r>
              <a:rPr lang="en-US" sz="1600" kern="0" baseline="-25000" dirty="0" err="1">
                <a:solidFill>
                  <a:prstClr val="black"/>
                </a:solidFill>
                <a:latin typeface="Georgia"/>
              </a:rPr>
              <a:t>NN</a:t>
            </a:r>
            <a:r>
              <a:rPr lang="en-US" sz="1600" kern="0" dirty="0">
                <a:solidFill>
                  <a:prstClr val="black"/>
                </a:solidFill>
                <a:latin typeface="Georgia"/>
              </a:rPr>
              <a:t>=1.9-6.2GeV (U)</a:t>
            </a:r>
          </a:p>
          <a:p>
            <a:pPr>
              <a:buClr>
                <a:prstClr val="black"/>
              </a:buClr>
            </a:pPr>
            <a:r>
              <a:rPr lang="en-US" sz="1600" kern="0" dirty="0">
                <a:solidFill>
                  <a:prstClr val="black"/>
                </a:solidFill>
                <a:latin typeface="Georgia"/>
              </a:rPr>
              <a:t>Ion species</a:t>
            </a:r>
            <a:r>
              <a:rPr lang="en-US" altLang="ja-JP" sz="1600" kern="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:</a:t>
            </a:r>
            <a:r>
              <a:rPr lang="ja-JP" altLang="en-US" sz="1600" kern="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 </a:t>
            </a:r>
            <a:r>
              <a:rPr lang="en-US" sz="1600" kern="0" dirty="0">
                <a:solidFill>
                  <a:prstClr val="black"/>
                </a:solidFill>
                <a:latin typeface="Georgia"/>
              </a:rPr>
              <a:t>p, Si,…, Au, U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9385D0D1-AE6E-5E4C-869D-E36AB836B041}"/>
              </a:ext>
            </a:extLst>
          </p:cNvPr>
          <p:cNvGrpSpPr/>
          <p:nvPr/>
        </p:nvGrpSpPr>
        <p:grpSpPr>
          <a:xfrm>
            <a:off x="169082" y="2514600"/>
            <a:ext cx="3157878" cy="2097462"/>
            <a:chOff x="8285" y="2452536"/>
            <a:chExt cx="4210504" cy="2796617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E2EDB346-7F53-4247-ACE2-7676DBC0BB9F}"/>
                </a:ext>
              </a:extLst>
            </p:cNvPr>
            <p:cNvSpPr txBox="1"/>
            <p:nvPr/>
          </p:nvSpPr>
          <p:spPr>
            <a:xfrm>
              <a:off x="913348" y="4448934"/>
              <a:ext cx="1960379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ja-JP" dirty="0">
                  <a:solidFill>
                    <a:srgbClr val="CC3399"/>
                  </a:solidFill>
                  <a:latin typeface="Georgia"/>
                  <a:ea typeface="ＭＳ Ｐゴシック"/>
                </a:rPr>
                <a:t>U</a:t>
              </a:r>
              <a:r>
                <a:rPr kumimoji="0" lang="en-US" altLang="ja-JP" baseline="300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35+</a:t>
              </a:r>
              <a:r>
                <a:rPr kumimoji="0" lang="ja-JP" altLang="en-US" dirty="0">
                  <a:solidFill>
                    <a:srgbClr val="CC3399"/>
                  </a:solidFill>
                  <a:latin typeface="Georgia"/>
                  <a:ea typeface="ＭＳ Ｐゴシック"/>
                </a:rPr>
                <a:t>→</a:t>
              </a:r>
              <a:r>
                <a:rPr kumimoji="0" lang="en-US" altLang="ja-JP" dirty="0">
                  <a:solidFill>
                    <a:srgbClr val="CC3399"/>
                  </a:solidFill>
                  <a:latin typeface="Georgia"/>
                  <a:ea typeface="ＭＳ Ｐゴシック"/>
                </a:rPr>
                <a:t>U</a:t>
              </a:r>
              <a:r>
                <a:rPr kumimoji="0" lang="en-US" altLang="ja-JP" baseline="300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66+</a:t>
              </a:r>
            </a:p>
            <a:p>
              <a:pPr algn="ctr"/>
              <a:r>
                <a:rPr kumimoji="0" lang="en-US" altLang="ja-JP" sz="15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20 </a:t>
              </a:r>
              <a:r>
                <a:rPr kumimoji="0" lang="en-US" altLang="ja-JP" sz="1500" dirty="0">
                  <a:solidFill>
                    <a:srgbClr val="CC3399"/>
                  </a:solidFill>
                  <a:latin typeface="Georgia"/>
                  <a:ea typeface="ＭＳ Ｐゴシック"/>
                  <a:sym typeface="Wingdings" panose="05000000000000000000" pitchFamily="2" charset="2"/>
                </a:rPr>
                <a:t> 67 </a:t>
              </a:r>
              <a:r>
                <a:rPr kumimoji="0" lang="en-US" altLang="ja-JP" sz="1500" dirty="0" err="1">
                  <a:solidFill>
                    <a:srgbClr val="CC3399"/>
                  </a:solidFill>
                  <a:latin typeface="Georgia"/>
                  <a:ea typeface="ＭＳ Ｐゴシック"/>
                </a:rPr>
                <a:t>AMeV</a:t>
              </a:r>
              <a:endParaRPr kumimoji="0" lang="ja-JP" altLang="en-US" sz="1500" dirty="0">
                <a:solidFill>
                  <a:srgbClr val="CC3399"/>
                </a:solidFill>
                <a:latin typeface="Georgia"/>
                <a:ea typeface="ＭＳ Ｐゴシック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ED70077C-593D-A44A-845E-98722FF1BD05}"/>
                </a:ext>
              </a:extLst>
            </p:cNvPr>
            <p:cNvSpPr txBox="1"/>
            <p:nvPr/>
          </p:nvSpPr>
          <p:spPr>
            <a:xfrm>
              <a:off x="3084526" y="2923238"/>
              <a:ext cx="11342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0" lang="en-US" altLang="ja-JP" sz="1200" dirty="0">
                  <a:solidFill>
                    <a:prstClr val="black"/>
                  </a:solidFill>
                  <a:latin typeface="Georgia"/>
                  <a:ea typeface="ＭＳ Ｐゴシック"/>
                </a:rPr>
                <a:t>stripping</a:t>
              </a:r>
              <a:endParaRPr kumimoji="0" lang="ja-JP" altLang="en-US" sz="1200" dirty="0">
                <a:solidFill>
                  <a:prstClr val="black"/>
                </a:solidFill>
                <a:latin typeface="Georgia"/>
                <a:ea typeface="ＭＳ Ｐゴシック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30E94FF2-D528-D144-8CC4-8CA8AC0400A3}"/>
                </a:ext>
              </a:extLst>
            </p:cNvPr>
            <p:cNvSpPr txBox="1"/>
            <p:nvPr/>
          </p:nvSpPr>
          <p:spPr>
            <a:xfrm rot="5400000">
              <a:off x="208182" y="3339292"/>
              <a:ext cx="1317028" cy="41036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0" lang="en-US" altLang="ja-JP" sz="1400" b="1" dirty="0">
                  <a:solidFill>
                    <a:srgbClr val="FF0000"/>
                  </a:solidFill>
                  <a:latin typeface="Georgia"/>
                  <a:ea typeface="ＭＳ Ｐゴシック"/>
                </a:rPr>
                <a:t>HI </a:t>
              </a:r>
              <a:r>
                <a:rPr kumimoji="0" lang="en-US" altLang="ja-JP" sz="1400" b="1" dirty="0" err="1">
                  <a:solidFill>
                    <a:srgbClr val="FF0000"/>
                  </a:solidFill>
                  <a:latin typeface="Georgia"/>
                  <a:ea typeface="ＭＳ Ｐゴシック"/>
                </a:rPr>
                <a:t>Linac</a:t>
              </a:r>
              <a:endParaRPr kumimoji="0" lang="ja-JP" altLang="en-US" sz="1400" b="1" dirty="0">
                <a:solidFill>
                  <a:srgbClr val="FF0000"/>
                </a:solidFill>
                <a:latin typeface="Georgia"/>
                <a:ea typeface="ＭＳ Ｐゴシック"/>
              </a:endParaRPr>
            </a:p>
          </p:txBody>
        </p: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2CF0A1AF-D9D4-5440-BBCA-584ED50CDF9B}"/>
                </a:ext>
              </a:extLst>
            </p:cNvPr>
            <p:cNvCxnSpPr/>
            <p:nvPr/>
          </p:nvCxnSpPr>
          <p:spPr>
            <a:xfrm>
              <a:off x="3117824" y="3074159"/>
              <a:ext cx="0" cy="43200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81F0B887-22EC-8B45-B850-829E60312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141611" y="2609637"/>
              <a:ext cx="1683819" cy="2038570"/>
            </a:xfrm>
            <a:prstGeom prst="rect">
              <a:avLst/>
            </a:prstGeom>
          </p:spPr>
        </p:pic>
        <p:sp>
          <p:nvSpPr>
            <p:cNvPr id="47" name="フリーフォーム 46">
              <a:extLst>
                <a:ext uri="{FF2B5EF4-FFF2-40B4-BE49-F238E27FC236}">
                  <a16:creationId xmlns:a16="http://schemas.microsoft.com/office/drawing/2014/main" id="{9996A4C9-C486-BF4F-82C1-B9ED140F30DF}"/>
                </a:ext>
              </a:extLst>
            </p:cNvPr>
            <p:cNvSpPr/>
            <p:nvPr/>
          </p:nvSpPr>
          <p:spPr>
            <a:xfrm>
              <a:off x="2478779" y="3084956"/>
              <a:ext cx="1469672" cy="1653130"/>
            </a:xfrm>
            <a:custGeom>
              <a:avLst/>
              <a:gdLst>
                <a:gd name="connsiteX0" fmla="*/ 0 w 1228725"/>
                <a:gd name="connsiteY0" fmla="*/ 3725 h 756200"/>
                <a:gd name="connsiteX1" fmla="*/ 304800 w 1228725"/>
                <a:gd name="connsiteY1" fmla="*/ 3725 h 756200"/>
                <a:gd name="connsiteX2" fmla="*/ 685800 w 1228725"/>
                <a:gd name="connsiteY2" fmla="*/ 13250 h 756200"/>
                <a:gd name="connsiteX3" fmla="*/ 847725 w 1228725"/>
                <a:gd name="connsiteY3" fmla="*/ 146600 h 756200"/>
                <a:gd name="connsiteX4" fmla="*/ 1009650 w 1228725"/>
                <a:gd name="connsiteY4" fmla="*/ 384725 h 756200"/>
                <a:gd name="connsiteX5" fmla="*/ 1228725 w 1228725"/>
                <a:gd name="connsiteY5" fmla="*/ 756200 h 756200"/>
                <a:gd name="connsiteX6" fmla="*/ 1228725 w 1228725"/>
                <a:gd name="connsiteY6" fmla="*/ 756200 h 756200"/>
                <a:gd name="connsiteX0" fmla="*/ 0 w 1760114"/>
                <a:gd name="connsiteY0" fmla="*/ 0 h 840376"/>
                <a:gd name="connsiteX1" fmla="*/ 836189 w 1760114"/>
                <a:gd name="connsiteY1" fmla="*/ 87901 h 840376"/>
                <a:gd name="connsiteX2" fmla="*/ 1217189 w 1760114"/>
                <a:gd name="connsiteY2" fmla="*/ 97426 h 840376"/>
                <a:gd name="connsiteX3" fmla="*/ 1379114 w 1760114"/>
                <a:gd name="connsiteY3" fmla="*/ 230776 h 840376"/>
                <a:gd name="connsiteX4" fmla="*/ 1541039 w 1760114"/>
                <a:gd name="connsiteY4" fmla="*/ 468901 h 840376"/>
                <a:gd name="connsiteX5" fmla="*/ 1760114 w 1760114"/>
                <a:gd name="connsiteY5" fmla="*/ 840376 h 840376"/>
                <a:gd name="connsiteX6" fmla="*/ 1760114 w 1760114"/>
                <a:gd name="connsiteY6" fmla="*/ 840376 h 840376"/>
                <a:gd name="connsiteX0" fmla="*/ 0 w 1760114"/>
                <a:gd name="connsiteY0" fmla="*/ 0 h 840376"/>
                <a:gd name="connsiteX1" fmla="*/ 733340 w 1760114"/>
                <a:gd name="connsiteY1" fmla="*/ 47946 h 840376"/>
                <a:gd name="connsiteX2" fmla="*/ 1217189 w 1760114"/>
                <a:gd name="connsiteY2" fmla="*/ 97426 h 840376"/>
                <a:gd name="connsiteX3" fmla="*/ 1379114 w 1760114"/>
                <a:gd name="connsiteY3" fmla="*/ 230776 h 840376"/>
                <a:gd name="connsiteX4" fmla="*/ 1541039 w 1760114"/>
                <a:gd name="connsiteY4" fmla="*/ 468901 h 840376"/>
                <a:gd name="connsiteX5" fmla="*/ 1760114 w 1760114"/>
                <a:gd name="connsiteY5" fmla="*/ 840376 h 840376"/>
                <a:gd name="connsiteX6" fmla="*/ 1760114 w 1760114"/>
                <a:gd name="connsiteY6" fmla="*/ 840376 h 840376"/>
                <a:gd name="connsiteX0" fmla="*/ 0 w 1760114"/>
                <a:gd name="connsiteY0" fmla="*/ 0 h 840376"/>
                <a:gd name="connsiteX1" fmla="*/ 733340 w 1760114"/>
                <a:gd name="connsiteY1" fmla="*/ 47946 h 840376"/>
                <a:gd name="connsiteX2" fmla="*/ 1178765 w 1760114"/>
                <a:gd name="connsiteY2" fmla="*/ 195287 h 840376"/>
                <a:gd name="connsiteX3" fmla="*/ 1379114 w 1760114"/>
                <a:gd name="connsiteY3" fmla="*/ 230776 h 840376"/>
                <a:gd name="connsiteX4" fmla="*/ 1541039 w 1760114"/>
                <a:gd name="connsiteY4" fmla="*/ 468901 h 840376"/>
                <a:gd name="connsiteX5" fmla="*/ 1760114 w 1760114"/>
                <a:gd name="connsiteY5" fmla="*/ 840376 h 840376"/>
                <a:gd name="connsiteX6" fmla="*/ 1760114 w 1760114"/>
                <a:gd name="connsiteY6" fmla="*/ 840376 h 840376"/>
                <a:gd name="connsiteX0" fmla="*/ 0 w 1760114"/>
                <a:gd name="connsiteY0" fmla="*/ 0 h 840376"/>
                <a:gd name="connsiteX1" fmla="*/ 867827 w 1760114"/>
                <a:gd name="connsiteY1" fmla="*/ 105032 h 840376"/>
                <a:gd name="connsiteX2" fmla="*/ 1178765 w 1760114"/>
                <a:gd name="connsiteY2" fmla="*/ 195287 h 840376"/>
                <a:gd name="connsiteX3" fmla="*/ 1379114 w 1760114"/>
                <a:gd name="connsiteY3" fmla="*/ 230776 h 840376"/>
                <a:gd name="connsiteX4" fmla="*/ 1541039 w 1760114"/>
                <a:gd name="connsiteY4" fmla="*/ 468901 h 840376"/>
                <a:gd name="connsiteX5" fmla="*/ 1760114 w 1760114"/>
                <a:gd name="connsiteY5" fmla="*/ 840376 h 840376"/>
                <a:gd name="connsiteX6" fmla="*/ 1760114 w 1760114"/>
                <a:gd name="connsiteY6" fmla="*/ 840376 h 840376"/>
                <a:gd name="connsiteX0" fmla="*/ 0 w 1760114"/>
                <a:gd name="connsiteY0" fmla="*/ 0 h 840376"/>
                <a:gd name="connsiteX1" fmla="*/ 867827 w 1760114"/>
                <a:gd name="connsiteY1" fmla="*/ 105032 h 840376"/>
                <a:gd name="connsiteX2" fmla="*/ 1379114 w 1760114"/>
                <a:gd name="connsiteY2" fmla="*/ 230776 h 840376"/>
                <a:gd name="connsiteX3" fmla="*/ 1541039 w 1760114"/>
                <a:gd name="connsiteY3" fmla="*/ 468901 h 840376"/>
                <a:gd name="connsiteX4" fmla="*/ 1760114 w 1760114"/>
                <a:gd name="connsiteY4" fmla="*/ 840376 h 840376"/>
                <a:gd name="connsiteX5" fmla="*/ 1760114 w 1760114"/>
                <a:gd name="connsiteY5" fmla="*/ 840376 h 840376"/>
                <a:gd name="connsiteX0" fmla="*/ 0 w 1760114"/>
                <a:gd name="connsiteY0" fmla="*/ 0 h 840376"/>
                <a:gd name="connsiteX1" fmla="*/ 867827 w 1760114"/>
                <a:gd name="connsiteY1" fmla="*/ 105032 h 840376"/>
                <a:gd name="connsiteX2" fmla="*/ 1333485 w 1760114"/>
                <a:gd name="connsiteY2" fmla="*/ 248530 h 840376"/>
                <a:gd name="connsiteX3" fmla="*/ 1541039 w 1760114"/>
                <a:gd name="connsiteY3" fmla="*/ 468901 h 840376"/>
                <a:gd name="connsiteX4" fmla="*/ 1760114 w 1760114"/>
                <a:gd name="connsiteY4" fmla="*/ 840376 h 840376"/>
                <a:gd name="connsiteX5" fmla="*/ 1760114 w 1760114"/>
                <a:gd name="connsiteY5" fmla="*/ 840376 h 840376"/>
                <a:gd name="connsiteX0" fmla="*/ 0 w 1760114"/>
                <a:gd name="connsiteY0" fmla="*/ 0 h 840376"/>
                <a:gd name="connsiteX1" fmla="*/ 867827 w 1760114"/>
                <a:gd name="connsiteY1" fmla="*/ 105032 h 840376"/>
                <a:gd name="connsiteX2" fmla="*/ 1276448 w 1760114"/>
                <a:gd name="connsiteY2" fmla="*/ 250951 h 840376"/>
                <a:gd name="connsiteX3" fmla="*/ 1541039 w 1760114"/>
                <a:gd name="connsiteY3" fmla="*/ 468901 h 840376"/>
                <a:gd name="connsiteX4" fmla="*/ 1760114 w 1760114"/>
                <a:gd name="connsiteY4" fmla="*/ 840376 h 840376"/>
                <a:gd name="connsiteX5" fmla="*/ 1760114 w 1760114"/>
                <a:gd name="connsiteY5" fmla="*/ 840376 h 840376"/>
                <a:gd name="connsiteX0" fmla="*/ 0 w 1760114"/>
                <a:gd name="connsiteY0" fmla="*/ 0 h 840376"/>
                <a:gd name="connsiteX1" fmla="*/ 867827 w 1760114"/>
                <a:gd name="connsiteY1" fmla="*/ 105032 h 840376"/>
                <a:gd name="connsiteX2" fmla="*/ 1276448 w 1760114"/>
                <a:gd name="connsiteY2" fmla="*/ 250951 h 840376"/>
                <a:gd name="connsiteX3" fmla="*/ 1760114 w 1760114"/>
                <a:gd name="connsiteY3" fmla="*/ 840376 h 840376"/>
                <a:gd name="connsiteX4" fmla="*/ 1760114 w 1760114"/>
                <a:gd name="connsiteY4" fmla="*/ 840376 h 840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0114" h="840376">
                  <a:moveTo>
                    <a:pt x="0" y="0"/>
                  </a:moveTo>
                  <a:cubicBezTo>
                    <a:pt x="101600" y="0"/>
                    <a:pt x="766227" y="105032"/>
                    <a:pt x="867827" y="105032"/>
                  </a:cubicBezTo>
                  <a:cubicBezTo>
                    <a:pt x="1097679" y="143495"/>
                    <a:pt x="1127734" y="128394"/>
                    <a:pt x="1276448" y="250951"/>
                  </a:cubicBezTo>
                  <a:cubicBezTo>
                    <a:pt x="1425162" y="373508"/>
                    <a:pt x="1679503" y="742139"/>
                    <a:pt x="1760114" y="840376"/>
                  </a:cubicBezTo>
                  <a:lnTo>
                    <a:pt x="1760114" y="840376"/>
                  </a:lnTo>
                </a:path>
              </a:pathLst>
            </a:custGeom>
            <a:noFill/>
            <a:ln w="44450" cap="flat" cmpd="sng" algn="ctr">
              <a:solidFill>
                <a:srgbClr val="FF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kumimoji="0" lang="ja-JP" altLang="en-US" kern="0">
                <a:solidFill>
                  <a:prstClr val="white"/>
                </a:solidFill>
                <a:latin typeface="Georgia"/>
                <a:ea typeface="ＭＳ Ｐゴシック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2E99FFE5-860F-A543-BFC0-3BCA73646388}"/>
                </a:ext>
              </a:extLst>
            </p:cNvPr>
            <p:cNvSpPr txBox="1"/>
            <p:nvPr/>
          </p:nvSpPr>
          <p:spPr>
            <a:xfrm>
              <a:off x="8285" y="4335082"/>
              <a:ext cx="1152128" cy="656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altLang="ja-JP" sz="14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U</a:t>
              </a:r>
              <a:r>
                <a:rPr kumimoji="0" lang="en-US" altLang="ja-JP" sz="1400" baseline="300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35+</a:t>
              </a:r>
            </a:p>
            <a:p>
              <a:pPr algn="ctr"/>
              <a:r>
                <a:rPr kumimoji="0" lang="en-US" altLang="ja-JP" sz="1200" dirty="0">
                  <a:solidFill>
                    <a:srgbClr val="CC3399"/>
                  </a:solidFill>
                  <a:latin typeface="Georgia"/>
                  <a:ea typeface="ＭＳ Ｐゴシック"/>
                </a:rPr>
                <a:t>20 </a:t>
              </a:r>
              <a:r>
                <a:rPr kumimoji="0" lang="en-US" altLang="ja-JP" sz="1200" dirty="0" err="1">
                  <a:solidFill>
                    <a:srgbClr val="CC3399"/>
                  </a:solidFill>
                  <a:latin typeface="Georgia"/>
                  <a:ea typeface="ＭＳ Ｐゴシック"/>
                </a:rPr>
                <a:t>AMeV</a:t>
              </a:r>
              <a:endParaRPr kumimoji="0" lang="ja-JP" altLang="en-US" sz="1200" dirty="0">
                <a:solidFill>
                  <a:srgbClr val="CC3399"/>
                </a:solidFill>
                <a:latin typeface="Georgia"/>
                <a:ea typeface="ＭＳ Ｐゴシック"/>
              </a:endParaRPr>
            </a:p>
          </p:txBody>
        </p: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315B7FE4-E66B-ED4A-87DB-D0708153D4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40458" y="2771078"/>
              <a:ext cx="1" cy="331776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08A1FDBB-0DA0-2242-BC5A-9B3CA500E5FF}"/>
                </a:ext>
              </a:extLst>
            </p:cNvPr>
            <p:cNvSpPr txBox="1"/>
            <p:nvPr/>
          </p:nvSpPr>
          <p:spPr>
            <a:xfrm>
              <a:off x="1362637" y="2452536"/>
              <a:ext cx="1808616" cy="34881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0" lang="en-US" altLang="ja-JP" sz="1100" b="1" dirty="0">
                  <a:solidFill>
                    <a:srgbClr val="FF0000"/>
                  </a:solidFill>
                  <a:latin typeface="Georgia"/>
                  <a:ea typeface="ＭＳ Ｐゴシック"/>
                </a:rPr>
                <a:t>HI Booster Ring</a:t>
              </a:r>
              <a:endParaRPr kumimoji="0" lang="ja-JP" altLang="en-US" sz="1100" b="1" dirty="0">
                <a:solidFill>
                  <a:srgbClr val="FF0000"/>
                </a:solidFill>
                <a:latin typeface="Georgia"/>
                <a:ea typeface="ＭＳ Ｐゴシック"/>
              </a:endParaRPr>
            </a:p>
          </p:txBody>
        </p:sp>
      </p:grp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1BEACC-A6DE-0A46-99D0-F2E0857D0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>
                <a:solidFill>
                  <a:prstClr val="black"/>
                </a:solidFill>
                <a:latin typeface="Georgia"/>
              </a:rPr>
              <a:t>K. Ozawa, SQM 2019, Bari, Italy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4115613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24" y="354806"/>
            <a:ext cx="8534400" cy="567465"/>
          </a:xfrm>
        </p:spPr>
        <p:txBody>
          <a:bodyPr>
            <a:noAutofit/>
          </a:bodyPr>
          <a:lstStyle/>
          <a:p>
            <a:r>
              <a:rPr lang="en-US" dirty="0"/>
              <a:t>Available beam and rate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15/June/2019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>
                <a:solidFill>
                  <a:srgbClr val="8CADAE">
                    <a:shade val="75000"/>
                  </a:srgbClr>
                </a:solidFill>
                <a:latin typeface="Georgia"/>
              </a:rPr>
              <a:pPr/>
              <a:t>33</a:t>
            </a:fld>
            <a:endParaRPr lang="en-US" dirty="0">
              <a:solidFill>
                <a:srgbClr val="8CADAE">
                  <a:shade val="75000"/>
                </a:srgbClr>
              </a:solidFill>
              <a:latin typeface="Georgi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16" y="1981200"/>
            <a:ext cx="4016263" cy="3657600"/>
          </a:xfrm>
          <a:prstGeom prst="rect">
            <a:avLst/>
          </a:prstGeom>
        </p:spPr>
      </p:pic>
      <p:sp>
        <p:nvSpPr>
          <p:cNvPr id="6" name="テキスト ボックス 6"/>
          <p:cNvSpPr txBox="1"/>
          <p:nvPr/>
        </p:nvSpPr>
        <p:spPr>
          <a:xfrm>
            <a:off x="5029200" y="4611470"/>
            <a:ext cx="3347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Ref: </a:t>
            </a:r>
            <a:r>
              <a:rPr kumimoji="0" lang="en-US" altLang="ja-JP" sz="12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HSD calculations in </a:t>
            </a:r>
            <a:r>
              <a:rPr lang="en-US" altLang="ja-JP" sz="12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FAIR Baseline Technical Report (Mar 2006)</a:t>
            </a:r>
          </a:p>
          <a:p>
            <a:r>
              <a:rPr kumimoji="0" lang="en-US" altLang="ja-JP" sz="12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A. </a:t>
            </a:r>
            <a:r>
              <a:rPr kumimoji="0" lang="en-US" altLang="ja-JP" sz="1200" dirty="0" err="1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Andronic</a:t>
            </a:r>
            <a:r>
              <a:rPr kumimoji="0" lang="en-US" altLang="ja-JP" sz="12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, PLB697 (2011) 203</a:t>
            </a:r>
            <a:endParaRPr lang="ja-JP" altLang="en-US" sz="1000" dirty="0">
              <a:solidFill>
                <a:srgbClr val="0070C0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7" name="テキスト ボックス 12"/>
          <p:cNvSpPr txBox="1"/>
          <p:nvPr/>
        </p:nvSpPr>
        <p:spPr>
          <a:xfrm>
            <a:off x="5181600" y="5336484"/>
            <a:ext cx="251899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err="1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Strangelets</a:t>
            </a:r>
            <a:r>
              <a:rPr lang="en-US" altLang="ja-JP" sz="12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: P. Braun-</a:t>
            </a:r>
            <a:r>
              <a:rPr lang="en-US" altLang="ja-JP" sz="1200" dirty="0" err="1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Munzinger</a:t>
            </a:r>
            <a:r>
              <a:rPr lang="en-US" altLang="ja-JP" sz="12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,</a:t>
            </a:r>
          </a:p>
          <a:p>
            <a:r>
              <a:rPr lang="en-US" altLang="ja-JP" sz="12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J.Phys.G21 (1995)L17</a:t>
            </a:r>
            <a:endParaRPr lang="ja-JP" altLang="en-US" sz="1200" dirty="0">
              <a:solidFill>
                <a:srgbClr val="FF0000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8" name="テキスト ボックス 5"/>
          <p:cNvSpPr txBox="1"/>
          <p:nvPr/>
        </p:nvSpPr>
        <p:spPr>
          <a:xfrm>
            <a:off x="4953000" y="2563758"/>
            <a:ext cx="3657600" cy="200824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0" lang="en-US" altLang="ja-JP" sz="16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Assumed beam rate: 10</a:t>
            </a:r>
            <a:r>
              <a:rPr kumimoji="0" lang="en-US" altLang="ja-JP" sz="1600" baseline="300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11</a:t>
            </a:r>
            <a:r>
              <a:rPr kumimoji="0" lang="en-US" altLang="ja-JP" sz="16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 Hz</a:t>
            </a:r>
          </a:p>
          <a:p>
            <a:endParaRPr kumimoji="0" lang="en-US" altLang="ja-JP" sz="900" dirty="0">
              <a:solidFill>
                <a:srgbClr val="FF0000"/>
              </a:solidFill>
              <a:latin typeface="Georgia"/>
              <a:ea typeface="ＭＳ Ｐ明朝" panose="02020600040205080304" pitchFamily="18" charset="-128"/>
            </a:endParaRPr>
          </a:p>
          <a:p>
            <a:r>
              <a:rPr kumimoji="0" lang="en-US" altLang="ja-JP" sz="16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0.1% </a:t>
            </a:r>
            <a:r>
              <a:rPr kumimoji="0" lang="en-US" altLang="ja-JP" sz="1600" dirty="0" err="1">
                <a:solidFill>
                  <a:srgbClr val="0070C0"/>
                </a:solidFill>
                <a:latin typeface="Symbol" panose="05050102010706020507" pitchFamily="18" charset="2"/>
                <a:ea typeface="ＭＳ Ｐ明朝" panose="02020600040205080304" pitchFamily="18" charset="-128"/>
              </a:rPr>
              <a:t>l</a:t>
            </a:r>
            <a:r>
              <a:rPr kumimoji="0" lang="en-US" altLang="ja-JP" sz="1600" baseline="-25000" dirty="0" err="1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I</a:t>
            </a:r>
            <a:r>
              <a:rPr kumimoji="0" lang="en-US" altLang="ja-JP" sz="16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 target  </a:t>
            </a:r>
            <a:r>
              <a:rPr kumimoji="0" lang="en-US" altLang="ja-JP" sz="16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Event rate: 100MHz</a:t>
            </a:r>
          </a:p>
          <a:p>
            <a:endParaRPr kumimoji="0" lang="en-US" altLang="ja-JP" sz="900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  <a:p>
            <a:r>
              <a:rPr kumimoji="0" lang="en-US" altLang="ja-JP" sz="16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In one month experiment:</a:t>
            </a:r>
          </a:p>
          <a:p>
            <a:endParaRPr lang="en-US" altLang="ja-JP" sz="900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  <a:p>
            <a:r>
              <a:rPr kumimoji="0" lang="en-US" altLang="ja-JP" sz="1600" dirty="0" err="1">
                <a:solidFill>
                  <a:prstClr val="black"/>
                </a:solidFill>
                <a:latin typeface="Symbol" panose="05050102010706020507" pitchFamily="18" charset="2"/>
                <a:ea typeface="ＭＳ Ｐ明朝" panose="02020600040205080304" pitchFamily="18" charset="-128"/>
              </a:rPr>
              <a:t>r,w,f</a:t>
            </a:r>
            <a:r>
              <a:rPr kumimoji="0" lang="en-US" altLang="ja-JP" sz="1600" dirty="0" err="1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ee</a:t>
            </a:r>
            <a:r>
              <a:rPr kumimoji="0" lang="en-US" altLang="ja-JP" sz="16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: </a:t>
            </a:r>
            <a:r>
              <a:rPr kumimoji="0" lang="en-US" altLang="ja-JP" sz="16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 10</a:t>
            </a:r>
            <a:r>
              <a:rPr kumimoji="0" lang="en-US" altLang="ja-JP" sz="1600" baseline="300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10</a:t>
            </a:r>
            <a:r>
              <a:rPr kumimoji="0" lang="en-US" altLang="ja-JP" sz="16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 - 10</a:t>
            </a:r>
            <a:r>
              <a:rPr kumimoji="0" lang="en-US" altLang="ja-JP" sz="1600" baseline="300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12</a:t>
            </a:r>
          </a:p>
          <a:p>
            <a:r>
              <a:rPr lang="en-US" altLang="ja-JP" sz="1600" dirty="0" err="1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Hypernuclei</a:t>
            </a:r>
            <a:r>
              <a:rPr kumimoji="0" lang="en-US" altLang="ja-JP" sz="16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: </a:t>
            </a:r>
            <a:r>
              <a:rPr kumimoji="0" lang="en-US" altLang="ja-JP" sz="16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10</a:t>
            </a:r>
            <a:r>
              <a:rPr kumimoji="0" lang="en-US" altLang="ja-JP" sz="1600" baseline="300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4</a:t>
            </a:r>
            <a:r>
              <a:rPr kumimoji="0" lang="en-US" altLang="ja-JP" sz="16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 - 10</a:t>
            </a:r>
            <a:r>
              <a:rPr kumimoji="0" lang="en-US" altLang="ja-JP" sz="1600" baseline="300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12</a:t>
            </a:r>
          </a:p>
          <a:p>
            <a:r>
              <a:rPr kumimoji="0" lang="en-US" altLang="ja-JP" sz="1600" dirty="0" err="1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Strangelets</a:t>
            </a:r>
            <a:r>
              <a:rPr kumimoji="0" lang="en-US" altLang="ja-JP" sz="16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: </a:t>
            </a:r>
            <a:r>
              <a:rPr kumimoji="0" lang="en-US" altLang="ja-JP" sz="16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1</a:t>
            </a:r>
            <a:r>
              <a:rPr kumimoji="0" lang="en-US" altLang="ja-JP" sz="1600" baseline="300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 </a:t>
            </a:r>
            <a:r>
              <a:rPr kumimoji="0" lang="en-US" altLang="ja-JP" sz="16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- 10</a:t>
            </a:r>
            <a:r>
              <a:rPr kumimoji="0" lang="en-US" altLang="ja-JP" sz="1600" baseline="300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2</a:t>
            </a:r>
            <a:endParaRPr kumimoji="0" lang="ja-JP" altLang="en-US" sz="1600" baseline="30000" dirty="0">
              <a:solidFill>
                <a:srgbClr val="FF0000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3000" y="1905001"/>
            <a:ext cx="3657600" cy="584775"/>
          </a:xfrm>
          <a:prstGeom prst="rect">
            <a:avLst/>
          </a:prstGeom>
          <a:solidFill>
            <a:srgbClr val="FFFFCC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0" lang="en-US" sz="1600" dirty="0">
                <a:solidFill>
                  <a:srgbClr val="FF0000"/>
                </a:solidFill>
                <a:latin typeface="Georgia"/>
              </a:rPr>
              <a:t>Statistics</a:t>
            </a:r>
          </a:p>
          <a:p>
            <a:pPr algn="ctr"/>
            <a:r>
              <a:rPr kumimoji="0" lang="en-US" sz="1600" i="1" dirty="0">
                <a:solidFill>
                  <a:srgbClr val="0000FF"/>
                </a:solidFill>
                <a:latin typeface="Georgia"/>
              </a:rPr>
              <a:t>1 year at AGS = 5 min at J-PARC-HI</a:t>
            </a:r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BD6E494D-3D72-DA48-A01C-30CD49F3E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>
                <a:solidFill>
                  <a:prstClr val="black"/>
                </a:solidFill>
                <a:latin typeface="Georgia"/>
              </a:rPr>
              <a:t>K. Ozawa, SQM 2019, Bari, Italy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7829658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8C5224-5F7F-104E-8917-6BFC44CDB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995" y="362656"/>
            <a:ext cx="8534400" cy="569214"/>
          </a:xfrm>
        </p:spPr>
        <p:txBody>
          <a:bodyPr/>
          <a:lstStyle/>
          <a:p>
            <a:r>
              <a:rPr lang="en-US" altLang="ja-JP" dirty="0"/>
              <a:t>What’s expected at J-PARC energy?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F8227A-6C6F-534B-868E-84733C62E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>
                <a:solidFill>
                  <a:srgbClr val="8CADAE">
                    <a:shade val="75000"/>
                  </a:srgbClr>
                </a:solidFill>
                <a:latin typeface="Georgia"/>
              </a:rPr>
              <a:pPr/>
              <a:t>34</a:t>
            </a:fld>
            <a:endParaRPr lang="en-US" dirty="0">
              <a:solidFill>
                <a:srgbClr val="8CADAE">
                  <a:shade val="75000"/>
                </a:srgbClr>
              </a:solidFill>
              <a:latin typeface="Georgia"/>
            </a:endParaRP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F182B46D-F796-7F4A-ACCC-352CC125464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52400" y="2061130"/>
            <a:ext cx="8656192" cy="1444071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2000" dirty="0"/>
              <a:t>Baryon is highly stopping at mid-y, at AGS (=J-PARC) energy</a:t>
            </a:r>
          </a:p>
          <a:p>
            <a:pPr lvl="1"/>
            <a:r>
              <a:rPr lang="en-US" altLang="ja-JP" sz="16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altLang="ja-JP" sz="1600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High density matter. </a:t>
            </a:r>
            <a:r>
              <a:rPr lang="en-US" altLang="ja-JP" sz="1600" dirty="0">
                <a:solidFill>
                  <a:schemeClr val="tx1"/>
                </a:solidFill>
              </a:rPr>
              <a:t>Nucleons pass through each other at SPS and above</a:t>
            </a:r>
          </a:p>
          <a:p>
            <a:pPr lvl="2"/>
            <a:endParaRPr lang="en-US" altLang="ja-JP" sz="1300" dirty="0"/>
          </a:p>
          <a:p>
            <a:r>
              <a:rPr lang="en-US" altLang="ja-JP" sz="2000" dirty="0"/>
              <a:t>(K</a:t>
            </a:r>
            <a:r>
              <a:rPr lang="en-US" altLang="ja-JP" sz="2000" baseline="30000" dirty="0"/>
              <a:t>+</a:t>
            </a:r>
            <a:r>
              <a:rPr lang="en-US" altLang="ja-JP" sz="2000" dirty="0"/>
              <a:t>, </a:t>
            </a:r>
            <a:r>
              <a:rPr lang="en-US" altLang="ja-JP" sz="2000" dirty="0">
                <a:latin typeface="Symbol" pitchFamily="2" charset="2"/>
              </a:rPr>
              <a:t>L</a:t>
            </a:r>
            <a:r>
              <a:rPr lang="en-US" altLang="ja-JP" sz="2000" dirty="0"/>
              <a:t>, </a:t>
            </a:r>
            <a:r>
              <a:rPr lang="en-US" altLang="ja-JP" sz="2000" dirty="0">
                <a:latin typeface="Symbol" pitchFamily="2" charset="2"/>
              </a:rPr>
              <a:t>X</a:t>
            </a:r>
            <a:r>
              <a:rPr lang="en-US" altLang="ja-JP" sz="2000" dirty="0"/>
              <a:t>,)/</a:t>
            </a:r>
            <a:r>
              <a:rPr lang="en-US" altLang="ja-JP" sz="2000" dirty="0">
                <a:latin typeface="Symbol" pitchFamily="2" charset="2"/>
              </a:rPr>
              <a:t>p</a:t>
            </a:r>
            <a:r>
              <a:rPr lang="en-US" altLang="ja-JP" sz="2000" dirty="0"/>
              <a:t> ratio have maximum at </a:t>
            </a:r>
            <a:r>
              <a:rPr lang="en-US" altLang="ja-JP" sz="2000" dirty="0">
                <a:sym typeface="Symbol" pitchFamily="2" charset="2"/>
              </a:rPr>
              <a:t></a:t>
            </a:r>
            <a:r>
              <a:rPr lang="en-US" altLang="ja-JP" sz="2000" dirty="0"/>
              <a:t>s</a:t>
            </a:r>
            <a:r>
              <a:rPr lang="en-US" altLang="ja-JP" sz="2000" baseline="-25000" dirty="0"/>
              <a:t>NN</a:t>
            </a:r>
            <a:r>
              <a:rPr lang="en-US" altLang="ja-JP" sz="2000" dirty="0"/>
              <a:t>~5GeV</a:t>
            </a:r>
          </a:p>
          <a:p>
            <a:pPr lvl="1"/>
            <a:r>
              <a:rPr lang="en-US" altLang="ja-JP" sz="16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altLang="ja-JP" sz="1600" dirty="0">
                <a:solidFill>
                  <a:srgbClr val="FF0000"/>
                </a:solidFill>
              </a:rPr>
              <a:t> </a:t>
            </a:r>
            <a:r>
              <a:rPr lang="en-US" altLang="ja-JP" sz="1600" b="1" dirty="0">
                <a:solidFill>
                  <a:srgbClr val="FF0000"/>
                </a:solidFill>
              </a:rPr>
              <a:t>Strangeness fraction is largest at J-PARC energy.</a:t>
            </a:r>
            <a:r>
              <a:rPr lang="en-US" altLang="ja-JP" sz="1600" b="1" dirty="0">
                <a:solidFill>
                  <a:schemeClr val="tx1"/>
                </a:solidFill>
              </a:rPr>
              <a:t> (</a:t>
            </a:r>
            <a:r>
              <a:rPr lang="en-US" altLang="ja-JP" sz="1600" dirty="0">
                <a:solidFill>
                  <a:schemeClr val="tx1"/>
                </a:solidFill>
                <a:latin typeface="Symbol" pitchFamily="2" charset="2"/>
              </a:rPr>
              <a:t>p</a:t>
            </a:r>
            <a:r>
              <a:rPr lang="en-US" altLang="ja-JP" sz="1600" dirty="0">
                <a:solidFill>
                  <a:schemeClr val="tx1"/>
                </a:solidFill>
              </a:rPr>
              <a:t> is a proxy of multiplicity)</a:t>
            </a:r>
            <a:endParaRPr lang="en-US" altLang="ja-JP" sz="1600" dirty="0"/>
          </a:p>
          <a:p>
            <a:pPr rtl="0" eaLnBrk="1" latinLnBrk="0" hangingPunct="1"/>
            <a:endParaRPr lang="en-US" altLang="ja-JP" sz="1600" dirty="0"/>
          </a:p>
          <a:p>
            <a:pPr rtl="0" eaLnBrk="1" latinLnBrk="0" hangingPunct="1"/>
            <a:endParaRPr kumimoji="1" lang="ja-JP" altLang="en-US" sz="160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8F57ECDF-8117-E745-A988-128FE3E6E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6082" y="3863790"/>
            <a:ext cx="2497118" cy="183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9">
            <a:extLst>
              <a:ext uri="{FF2B5EF4-FFF2-40B4-BE49-F238E27FC236}">
                <a16:creationId xmlns:a16="http://schemas.microsoft.com/office/drawing/2014/main" id="{08513C47-5C58-354F-91FA-19CD9300CDD4}"/>
              </a:ext>
            </a:extLst>
          </p:cNvPr>
          <p:cNvSpPr txBox="1"/>
          <p:nvPr/>
        </p:nvSpPr>
        <p:spPr>
          <a:xfrm>
            <a:off x="448297" y="3534964"/>
            <a:ext cx="2092689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 err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Au+Au</a:t>
            </a:r>
            <a:r>
              <a:rPr lang="en-US" altLang="ja-JP" sz="12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:</a:t>
            </a:r>
            <a:r>
              <a:rPr lang="ja-JP" altLang="en-US" sz="12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12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~6</a:t>
            </a:r>
            <a:r>
              <a:rPr lang="en-US" altLang="ja-JP" sz="1200" b="1" dirty="0">
                <a:solidFill>
                  <a:srgbClr val="FF0000"/>
                </a:solidFill>
                <a:latin typeface="Symbol" panose="05050102010706020507" pitchFamily="18" charset="2"/>
                <a:ea typeface="ＭＳ Ｐ明朝" panose="02020600040205080304" pitchFamily="18" charset="-128"/>
              </a:rPr>
              <a:t>r</a:t>
            </a:r>
            <a:r>
              <a:rPr lang="en-US" altLang="ja-JP" sz="1200" b="1" baseline="-25000" dirty="0">
                <a:solidFill>
                  <a:srgbClr val="FF0000"/>
                </a:solidFill>
                <a:latin typeface="Symbol" panose="05050102010706020507" pitchFamily="18" charset="2"/>
                <a:ea typeface="ＭＳ Ｐ明朝" panose="02020600040205080304" pitchFamily="18" charset="-128"/>
              </a:rPr>
              <a:t>0</a:t>
            </a:r>
            <a:r>
              <a:rPr lang="en-US" altLang="ja-JP" sz="12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, U+U: ~8.6</a:t>
            </a:r>
            <a:r>
              <a:rPr lang="en-US" altLang="ja-JP" sz="1200" b="1" dirty="0">
                <a:solidFill>
                  <a:srgbClr val="FF0000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r</a:t>
            </a:r>
            <a:r>
              <a:rPr lang="en-US" altLang="ja-JP" sz="1200" b="1" baseline="-25000" dirty="0">
                <a:solidFill>
                  <a:srgbClr val="FF0000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0</a:t>
            </a:r>
            <a:endParaRPr lang="ja-JP" altLang="en-US" sz="12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9" name="Group 14">
            <a:extLst>
              <a:ext uri="{FF2B5EF4-FFF2-40B4-BE49-F238E27FC236}">
                <a16:creationId xmlns:a16="http://schemas.microsoft.com/office/drawing/2014/main" id="{B8FE4BF0-1CB4-1B40-96A2-144EBFEEC3D0}"/>
              </a:ext>
            </a:extLst>
          </p:cNvPr>
          <p:cNvGrpSpPr/>
          <p:nvPr/>
        </p:nvGrpSpPr>
        <p:grpSpPr>
          <a:xfrm>
            <a:off x="2897316" y="3998299"/>
            <a:ext cx="1689989" cy="1744502"/>
            <a:chOff x="1143000" y="1524000"/>
            <a:chExt cx="3346817" cy="5105400"/>
          </a:xfrm>
        </p:grpSpPr>
        <p:sp>
          <p:nvSpPr>
            <p:cNvPr id="10" name="Oval 1035">
              <a:extLst>
                <a:ext uri="{FF2B5EF4-FFF2-40B4-BE49-F238E27FC236}">
                  <a16:creationId xmlns:a16="http://schemas.microsoft.com/office/drawing/2014/main" id="{BEA4097D-9867-3448-A5AD-D481D9BFB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200" y="1752600"/>
              <a:ext cx="609600" cy="1143000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11" name="Oval 1036">
              <a:extLst>
                <a:ext uri="{FF2B5EF4-FFF2-40B4-BE49-F238E27FC236}">
                  <a16:creationId xmlns:a16="http://schemas.microsoft.com/office/drawing/2014/main" id="{9D8D36DC-4D9B-8C47-8FD3-8A78317C0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2200" y="1752600"/>
              <a:ext cx="609600" cy="1143000"/>
            </a:xfrm>
            <a:prstGeom prst="ellipse">
              <a:avLst/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12" name="AutoShape 1037">
              <a:extLst>
                <a:ext uri="{FF2B5EF4-FFF2-40B4-BE49-F238E27FC236}">
                  <a16:creationId xmlns:a16="http://schemas.microsoft.com/office/drawing/2014/main" id="{AA5A8111-BDE2-1149-97E1-33845556E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3000" y="1524000"/>
              <a:ext cx="762000" cy="228600"/>
            </a:xfrm>
            <a:prstGeom prst="rightArrow">
              <a:avLst>
                <a:gd name="adj1" fmla="val 50000"/>
                <a:gd name="adj2" fmla="val 8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13" name="AutoShape 1038">
              <a:extLst>
                <a:ext uri="{FF2B5EF4-FFF2-40B4-BE49-F238E27FC236}">
                  <a16:creationId xmlns:a16="http://schemas.microsoft.com/office/drawing/2014/main" id="{7A54EAC4-D946-A946-8DAB-C73F3250D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6000" y="1524000"/>
              <a:ext cx="762000" cy="228600"/>
            </a:xfrm>
            <a:prstGeom prst="leftArrow">
              <a:avLst>
                <a:gd name="adj1" fmla="val 50000"/>
                <a:gd name="adj2" fmla="val 8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14" name="Oval 1042">
              <a:extLst>
                <a:ext uri="{FF2B5EF4-FFF2-40B4-BE49-F238E27FC236}">
                  <a16:creationId xmlns:a16="http://schemas.microsoft.com/office/drawing/2014/main" id="{2D5A1225-7206-DB47-BCF2-90203CF8F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6400" y="3124200"/>
              <a:ext cx="838200" cy="1295400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15" name="Oval 1049">
              <a:extLst>
                <a:ext uri="{FF2B5EF4-FFF2-40B4-BE49-F238E27FC236}">
                  <a16:creationId xmlns:a16="http://schemas.microsoft.com/office/drawing/2014/main" id="{8CDED92F-8E47-E540-97D4-4E9EA165E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0200" y="4953000"/>
              <a:ext cx="1066800" cy="1524000"/>
            </a:xfrm>
            <a:prstGeom prst="ellipse">
              <a:avLst/>
            </a:prstGeom>
            <a:solidFill>
              <a:srgbClr val="80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16" name="Line 1053">
              <a:extLst>
                <a:ext uri="{FF2B5EF4-FFF2-40B4-BE49-F238E27FC236}">
                  <a16:creationId xmlns:a16="http://schemas.microsoft.com/office/drawing/2014/main" id="{689BE45A-BA4F-9740-A38B-360579B6B9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19200" y="6019800"/>
              <a:ext cx="4572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17" name="Line 1054">
              <a:extLst>
                <a:ext uri="{FF2B5EF4-FFF2-40B4-BE49-F238E27FC236}">
                  <a16:creationId xmlns:a16="http://schemas.microsoft.com/office/drawing/2014/main" id="{BC59FF17-228B-C448-9601-B0D459A0EA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447800" y="48768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18" name="Line 1055">
              <a:extLst>
                <a:ext uri="{FF2B5EF4-FFF2-40B4-BE49-F238E27FC236}">
                  <a16:creationId xmlns:a16="http://schemas.microsoft.com/office/drawing/2014/main" id="{46BBAEC1-5ECC-D541-89D2-01A53D2AB5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143000" y="5715000"/>
              <a:ext cx="457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19" name="Line 1056">
              <a:extLst>
                <a:ext uri="{FF2B5EF4-FFF2-40B4-BE49-F238E27FC236}">
                  <a16:creationId xmlns:a16="http://schemas.microsoft.com/office/drawing/2014/main" id="{37FCD667-D570-1944-9AEA-EB71A9467A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90800" y="6019800"/>
              <a:ext cx="3810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20" name="Line 1057">
              <a:extLst>
                <a:ext uri="{FF2B5EF4-FFF2-40B4-BE49-F238E27FC236}">
                  <a16:creationId xmlns:a16="http://schemas.microsoft.com/office/drawing/2014/main" id="{E83A95F6-3841-8342-9E6A-414B3AB344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67000" y="5715000"/>
              <a:ext cx="533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21" name="Line 1058">
              <a:extLst>
                <a:ext uri="{FF2B5EF4-FFF2-40B4-BE49-F238E27FC236}">
                  <a16:creationId xmlns:a16="http://schemas.microsoft.com/office/drawing/2014/main" id="{C659D5EE-EF70-CA44-9BE3-2F6DAB6C5A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90800" y="5181600"/>
              <a:ext cx="4572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22" name="Line 1059">
              <a:extLst>
                <a:ext uri="{FF2B5EF4-FFF2-40B4-BE49-F238E27FC236}">
                  <a16:creationId xmlns:a16="http://schemas.microsoft.com/office/drawing/2014/main" id="{9B1BF893-FF0A-4D46-8252-7492C72EB2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38400" y="48768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23" name="Line 1060">
              <a:extLst>
                <a:ext uri="{FF2B5EF4-FFF2-40B4-BE49-F238E27FC236}">
                  <a16:creationId xmlns:a16="http://schemas.microsoft.com/office/drawing/2014/main" id="{D1317DBC-852F-374C-A984-8B1E2E57E8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2200" y="6324600"/>
              <a:ext cx="3810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24" name="Line 1061">
              <a:extLst>
                <a:ext uri="{FF2B5EF4-FFF2-40B4-BE49-F238E27FC236}">
                  <a16:creationId xmlns:a16="http://schemas.microsoft.com/office/drawing/2014/main" id="{357CA403-1645-8246-A2F7-1AF73D982A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71600" y="6324600"/>
              <a:ext cx="3810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25" name="Line 1062">
              <a:extLst>
                <a:ext uri="{FF2B5EF4-FFF2-40B4-BE49-F238E27FC236}">
                  <a16:creationId xmlns:a16="http://schemas.microsoft.com/office/drawing/2014/main" id="{06353789-B0E4-F24A-99D8-890B41C072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219200" y="5257800"/>
              <a:ext cx="3810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kumimoji="0" lang="en-US" sz="700">
                <a:solidFill>
                  <a:prstClr val="black"/>
                </a:solidFill>
                <a:latin typeface="Georgia"/>
              </a:endParaRPr>
            </a:p>
          </p:txBody>
        </p:sp>
        <p:sp>
          <p:nvSpPr>
            <p:cNvPr id="26" name="Rectangle 1065">
              <a:extLst>
                <a:ext uri="{FF2B5EF4-FFF2-40B4-BE49-F238E27FC236}">
                  <a16:creationId xmlns:a16="http://schemas.microsoft.com/office/drawing/2014/main" id="{1552B6D7-4007-374B-9B7A-0E144B4E3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801" y="3253814"/>
              <a:ext cx="1899016" cy="1351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kumimoji="0" lang="en-US" altLang="ja-JP" sz="1200" b="1" dirty="0">
                  <a:solidFill>
                    <a:prstClr val="black"/>
                  </a:solidFill>
                  <a:latin typeface="Georgia"/>
                  <a:ea typeface="ＭＳ Ｐ明朝" panose="02020600040205080304" pitchFamily="18" charset="-128"/>
                </a:rPr>
                <a:t>Stopping</a:t>
              </a:r>
              <a:endParaRPr kumimoji="0" lang="ja-JP" altLang="en-US" sz="1200" b="1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endParaRPr>
            </a:p>
            <a:p>
              <a:r>
                <a:rPr kumimoji="0" lang="en-US" altLang="ja-JP" sz="1200" b="1" dirty="0">
                  <a:solidFill>
                    <a:prstClr val="black"/>
                  </a:solidFill>
                  <a:latin typeface="Georgia"/>
                  <a:ea typeface="ＭＳ Ｐ明朝" panose="02020600040205080304" pitchFamily="18" charset="-128"/>
                </a:rPr>
                <a:t>High </a:t>
              </a:r>
              <a:r>
                <a:rPr kumimoji="0" lang="en-US" altLang="ja-JP" sz="1200" b="1" dirty="0" err="1">
                  <a:solidFill>
                    <a:prstClr val="black"/>
                  </a:solidFill>
                  <a:latin typeface="Symbol" panose="05050102010706020507" pitchFamily="18" charset="2"/>
                  <a:ea typeface="ＭＳ Ｐ明朝" panose="02020600040205080304" pitchFamily="18" charset="-128"/>
                </a:rPr>
                <a:t>m</a:t>
              </a:r>
              <a:r>
                <a:rPr kumimoji="0" lang="en-US" altLang="ja-JP" sz="1200" b="1" baseline="-25000" dirty="0" err="1">
                  <a:solidFill>
                    <a:prstClr val="black"/>
                  </a:solidFill>
                  <a:latin typeface="Georgia"/>
                  <a:ea typeface="ＭＳ Ｐ明朝" panose="02020600040205080304" pitchFamily="18" charset="-128"/>
                </a:rPr>
                <a:t>b</a:t>
              </a:r>
              <a:endParaRPr kumimoji="0" lang="ja-JP" altLang="en-US" sz="1200" b="1" baseline="-250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endParaRPr>
            </a:p>
          </p:txBody>
        </p:sp>
      </p:grpSp>
      <p:pic>
        <p:nvPicPr>
          <p:cNvPr id="28" name="図 7">
            <a:extLst>
              <a:ext uri="{FF2B5EF4-FFF2-40B4-BE49-F238E27FC236}">
                <a16:creationId xmlns:a16="http://schemas.microsoft.com/office/drawing/2014/main" id="{25FA049A-8A5E-234C-8C93-F6D5EFAF975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1111"/>
          <a:stretch/>
        </p:blipFill>
        <p:spPr>
          <a:xfrm>
            <a:off x="4685916" y="3559643"/>
            <a:ext cx="4160429" cy="2278474"/>
          </a:xfrm>
          <a:prstGeom prst="rect">
            <a:avLst/>
          </a:prstGeom>
        </p:spPr>
      </p:pic>
      <p:pic>
        <p:nvPicPr>
          <p:cNvPr id="29" name="図 7">
            <a:extLst>
              <a:ext uri="{FF2B5EF4-FFF2-40B4-BE49-F238E27FC236}">
                <a16:creationId xmlns:a16="http://schemas.microsoft.com/office/drawing/2014/main" id="{F302EFE9-17F1-FB45-B53A-4EE51DDD97A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678" t="2" r="1" b="38275"/>
          <a:stretch/>
        </p:blipFill>
        <p:spPr>
          <a:xfrm>
            <a:off x="6835960" y="3534964"/>
            <a:ext cx="2010385" cy="2041481"/>
          </a:xfrm>
          <a:prstGeom prst="rect">
            <a:avLst/>
          </a:prstGeom>
        </p:spPr>
      </p:pic>
      <p:sp>
        <p:nvSpPr>
          <p:cNvPr id="30" name="TextBox 34">
            <a:extLst>
              <a:ext uri="{FF2B5EF4-FFF2-40B4-BE49-F238E27FC236}">
                <a16:creationId xmlns:a16="http://schemas.microsoft.com/office/drawing/2014/main" id="{F08D250E-B5A0-1A40-94A2-2DD616ACD3AB}"/>
              </a:ext>
            </a:extLst>
          </p:cNvPr>
          <p:cNvSpPr txBox="1"/>
          <p:nvPr/>
        </p:nvSpPr>
        <p:spPr>
          <a:xfrm>
            <a:off x="771917" y="5666602"/>
            <a:ext cx="1562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1200" dirty="0">
                <a:solidFill>
                  <a:prstClr val="black"/>
                </a:solidFill>
                <a:latin typeface="Georgia"/>
              </a:rPr>
              <a:t>NPA772(2006)167</a:t>
            </a:r>
          </a:p>
        </p:txBody>
      </p:sp>
      <p:sp>
        <p:nvSpPr>
          <p:cNvPr id="31" name="TextBox 8">
            <a:extLst>
              <a:ext uri="{FF2B5EF4-FFF2-40B4-BE49-F238E27FC236}">
                <a16:creationId xmlns:a16="http://schemas.microsoft.com/office/drawing/2014/main" id="{78F9B5E8-BE5C-844E-8BE6-FA8FA137E666}"/>
              </a:ext>
            </a:extLst>
          </p:cNvPr>
          <p:cNvSpPr txBox="1"/>
          <p:nvPr/>
        </p:nvSpPr>
        <p:spPr>
          <a:xfrm>
            <a:off x="5966025" y="3623871"/>
            <a:ext cx="774571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  <a:latin typeface="Georgia"/>
              </a:rPr>
              <a:t>K</a:t>
            </a:r>
            <a:r>
              <a:rPr kumimoji="0" lang="en-US" baseline="30000" dirty="0">
                <a:solidFill>
                  <a:prstClr val="black"/>
                </a:solidFill>
                <a:latin typeface="Georgia"/>
              </a:rPr>
              <a:t>+</a:t>
            </a:r>
            <a:r>
              <a:rPr kumimoji="0" lang="en-US" dirty="0">
                <a:solidFill>
                  <a:prstClr val="black"/>
                </a:solidFill>
                <a:latin typeface="Georgia"/>
              </a:rPr>
              <a:t>/</a:t>
            </a:r>
            <a:r>
              <a:rPr kumimoji="0" lang="en-US" dirty="0">
                <a:solidFill>
                  <a:prstClr val="black"/>
                </a:solidFill>
                <a:latin typeface="Symbol" charset="2"/>
                <a:cs typeface="Symbol" charset="2"/>
              </a:rPr>
              <a:t>p</a:t>
            </a:r>
            <a:r>
              <a:rPr kumimoji="0" lang="en-US" baseline="30000" dirty="0">
                <a:solidFill>
                  <a:prstClr val="black"/>
                </a:solidFill>
                <a:latin typeface="Georgia"/>
              </a:rPr>
              <a:t>+</a:t>
            </a:r>
          </a:p>
        </p:txBody>
      </p:sp>
      <p:sp>
        <p:nvSpPr>
          <p:cNvPr id="32" name="TextBox 37">
            <a:extLst>
              <a:ext uri="{FF2B5EF4-FFF2-40B4-BE49-F238E27FC236}">
                <a16:creationId xmlns:a16="http://schemas.microsoft.com/office/drawing/2014/main" id="{53A5B053-4DFF-494B-99A0-89487DFCC7C9}"/>
              </a:ext>
            </a:extLst>
          </p:cNvPr>
          <p:cNvSpPr txBox="1"/>
          <p:nvPr/>
        </p:nvSpPr>
        <p:spPr>
          <a:xfrm>
            <a:off x="5966024" y="5013219"/>
            <a:ext cx="696024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  <a:latin typeface="Georgia"/>
              </a:rPr>
              <a:t>K</a:t>
            </a:r>
            <a:r>
              <a:rPr kumimoji="0" lang="en-US" baseline="30000" dirty="0">
                <a:solidFill>
                  <a:prstClr val="black"/>
                </a:solidFill>
                <a:latin typeface="Georgia"/>
              </a:rPr>
              <a:t>-</a:t>
            </a:r>
            <a:r>
              <a:rPr kumimoji="0" lang="en-US" dirty="0">
                <a:solidFill>
                  <a:prstClr val="black"/>
                </a:solidFill>
                <a:latin typeface="Georgia"/>
              </a:rPr>
              <a:t>/</a:t>
            </a:r>
            <a:r>
              <a:rPr kumimoji="0" lang="en-US" dirty="0">
                <a:solidFill>
                  <a:prstClr val="black"/>
                </a:solidFill>
                <a:latin typeface="Symbol" charset="2"/>
                <a:cs typeface="Symbol" charset="2"/>
              </a:rPr>
              <a:t>p</a:t>
            </a:r>
            <a:r>
              <a:rPr kumimoji="0" lang="en-US" baseline="30000" dirty="0">
                <a:solidFill>
                  <a:prstClr val="black"/>
                </a:solidFill>
                <a:latin typeface="Georgia"/>
              </a:rPr>
              <a:t>-</a:t>
            </a:r>
          </a:p>
        </p:txBody>
      </p:sp>
      <p:sp>
        <p:nvSpPr>
          <p:cNvPr id="33" name="TextBox 38">
            <a:extLst>
              <a:ext uri="{FF2B5EF4-FFF2-40B4-BE49-F238E27FC236}">
                <a16:creationId xmlns:a16="http://schemas.microsoft.com/office/drawing/2014/main" id="{148A7D08-53C5-814E-B5E6-434BCDA314E9}"/>
              </a:ext>
            </a:extLst>
          </p:cNvPr>
          <p:cNvSpPr txBox="1"/>
          <p:nvPr/>
        </p:nvSpPr>
        <p:spPr>
          <a:xfrm>
            <a:off x="8281894" y="4689183"/>
            <a:ext cx="623889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  <a:latin typeface="Symbol" charset="2"/>
                <a:cs typeface="Symbol" charset="2"/>
              </a:rPr>
              <a:t>X</a:t>
            </a:r>
            <a:r>
              <a:rPr kumimoji="0" lang="en-US" dirty="0">
                <a:solidFill>
                  <a:prstClr val="black"/>
                </a:solidFill>
                <a:latin typeface="Georgia"/>
              </a:rPr>
              <a:t>/</a:t>
            </a:r>
            <a:r>
              <a:rPr kumimoji="0" lang="en-US" dirty="0">
                <a:solidFill>
                  <a:prstClr val="black"/>
                </a:solidFill>
                <a:latin typeface="Symbol" charset="2"/>
                <a:cs typeface="Symbol" charset="2"/>
              </a:rPr>
              <a:t>p</a:t>
            </a:r>
            <a:r>
              <a:rPr kumimoji="0" lang="en-US" baseline="30000" dirty="0">
                <a:solidFill>
                  <a:prstClr val="black"/>
                </a:solidFill>
                <a:latin typeface="Georgia"/>
              </a:rPr>
              <a:t>-</a:t>
            </a:r>
          </a:p>
        </p:txBody>
      </p:sp>
      <p:sp>
        <p:nvSpPr>
          <p:cNvPr id="34" name="TextBox 39">
            <a:extLst>
              <a:ext uri="{FF2B5EF4-FFF2-40B4-BE49-F238E27FC236}">
                <a16:creationId xmlns:a16="http://schemas.microsoft.com/office/drawing/2014/main" id="{C91A41BB-4089-C24A-84AE-50BBBD71E6DD}"/>
              </a:ext>
            </a:extLst>
          </p:cNvPr>
          <p:cNvSpPr txBox="1"/>
          <p:nvPr/>
        </p:nvSpPr>
        <p:spPr>
          <a:xfrm>
            <a:off x="8281894" y="4095117"/>
            <a:ext cx="633507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kumimoji="0" lang="en-US" dirty="0">
                <a:solidFill>
                  <a:prstClr val="black"/>
                </a:solidFill>
                <a:latin typeface="Symbol" charset="2"/>
                <a:cs typeface="Symbol" charset="2"/>
              </a:rPr>
              <a:t>L</a:t>
            </a:r>
            <a:r>
              <a:rPr kumimoji="0" lang="en-US" dirty="0">
                <a:solidFill>
                  <a:prstClr val="black"/>
                </a:solidFill>
                <a:latin typeface="Georgia"/>
              </a:rPr>
              <a:t>/</a:t>
            </a:r>
            <a:r>
              <a:rPr kumimoji="0" lang="en-US" dirty="0">
                <a:solidFill>
                  <a:prstClr val="black"/>
                </a:solidFill>
                <a:latin typeface="Symbol" charset="2"/>
                <a:cs typeface="Symbol" charset="2"/>
              </a:rPr>
              <a:t>p</a:t>
            </a:r>
            <a:r>
              <a:rPr kumimoji="0" lang="en-US" baseline="30000" dirty="0">
                <a:solidFill>
                  <a:prstClr val="black"/>
                </a:solidFill>
                <a:latin typeface="Georgia"/>
              </a:rPr>
              <a:t>-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A4874E6-19F4-4A77-A3A1-AF41A88B3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C9EF77-4633-4867-AE0D-DC0E71C0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932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AF78E5-706E-DB4A-80A4-58A373DA6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Observables: Dileptons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C24EFD2-59C6-C847-8EE8-D10B9CE65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15/June/2019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52C7081-43C8-124C-8BF0-48EA37248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>
                <a:solidFill>
                  <a:srgbClr val="8CADAE">
                    <a:shade val="75000"/>
                  </a:srgbClr>
                </a:solidFill>
                <a:latin typeface="Georgia"/>
              </a:rPr>
              <a:pPr/>
              <a:t>35</a:t>
            </a:fld>
            <a:endParaRPr lang="en-US">
              <a:solidFill>
                <a:srgbClr val="8CADAE">
                  <a:shade val="75000"/>
                </a:srgbClr>
              </a:solidFill>
              <a:latin typeface="Georgia"/>
            </a:endParaRP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3953514-A23A-694C-953E-26D20C0FBDAB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52400" y="1932342"/>
            <a:ext cx="4969290" cy="394652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ja-JP" dirty="0"/>
              <a:t>No dilepton measurement at ⍻s</a:t>
            </a:r>
            <a:r>
              <a:rPr lang="en-US" altLang="ja-JP" baseline="-25000" dirty="0"/>
              <a:t>NN</a:t>
            </a:r>
            <a:r>
              <a:rPr lang="en-US" altLang="ja-JP" dirty="0"/>
              <a:t>~5GeV</a:t>
            </a:r>
            <a:endParaRPr lang="ja-JP" altLang="ja-JP">
              <a:effectLst/>
            </a:endParaRPr>
          </a:p>
          <a:p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Very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mass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(&lt;100MeV)</a:t>
            </a:r>
            <a:endParaRPr lang="ja-JP" altLang="ja-JP">
              <a:effectLst/>
            </a:endParaRPr>
          </a:p>
          <a:p>
            <a:pPr lvl="1"/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Soft mode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associated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phase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transition</a:t>
            </a:r>
            <a:endParaRPr lang="ja-JP" altLang="ja-JP">
              <a:effectLst/>
            </a:endParaRPr>
          </a:p>
          <a:p>
            <a:pPr lvl="3"/>
            <a:endParaRPr lang="it-IT" altLang="ja-JP" sz="1600" dirty="0">
              <a:solidFill>
                <a:schemeClr val="tx1"/>
              </a:solidFill>
            </a:endParaRPr>
          </a:p>
          <a:p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Low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mass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region</a:t>
            </a:r>
            <a:r>
              <a:rPr lang="it-IT" altLang="ja-JP" dirty="0">
                <a:solidFill>
                  <a:schemeClr val="tx1"/>
                </a:solidFill>
              </a:rPr>
              <a:t>: </a:t>
            </a:r>
            <a:r>
              <a:rPr kumimoji="0" lang="it-IT" altLang="ja-JP" kern="1200" dirty="0">
                <a:solidFill>
                  <a:schemeClr val="tx1"/>
                </a:solidFill>
                <a:effectLst/>
              </a:rPr>
              <a:t>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Symbol" pitchFamily="2" charset="2"/>
              </a:rPr>
              <a:t>r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Symbol" pitchFamily="2" charset="2"/>
              </a:rPr>
              <a:t>/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Symbol" pitchFamily="2" charset="2"/>
              </a:rPr>
              <a:t>w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Symbol" pitchFamily="2" charset="2"/>
              </a:rPr>
              <a:t>/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Symbol" pitchFamily="2" charset="2"/>
              </a:rPr>
              <a:t>f</a:t>
            </a:r>
            <a:r>
              <a:rPr kumimoji="0" lang="it-IT" altLang="ja-JP" kern="1200" dirty="0">
                <a:solidFill>
                  <a:schemeClr val="tx1"/>
                </a:solidFill>
                <a:effectLst/>
              </a:rPr>
              <a:t> (</a:t>
            </a:r>
            <a:r>
              <a:rPr kumimoji="0" lang="it-IT" altLang="ja-JP" kern="1200" dirty="0">
                <a:solidFill>
                  <a:srgbClr val="FF0000"/>
                </a:solidFill>
                <a:effectLst/>
              </a:rPr>
              <a:t>~10</a:t>
            </a:r>
            <a:r>
              <a:rPr kumimoji="0" lang="it-IT" altLang="ja-JP" kern="1200" baseline="30000" dirty="0">
                <a:solidFill>
                  <a:srgbClr val="FF0000"/>
                </a:solidFill>
                <a:effectLst/>
              </a:rPr>
              <a:t>-3</a:t>
            </a:r>
            <a:r>
              <a:rPr kumimoji="0" lang="it-IT" altLang="ja-JP" kern="1200" dirty="0">
                <a:solidFill>
                  <a:schemeClr val="tx1"/>
                </a:solidFill>
                <a:effectLst/>
              </a:rPr>
              <a:t>) </a:t>
            </a:r>
            <a:endParaRPr lang="ja-JP" altLang="ja-JP">
              <a:effectLst/>
            </a:endParaRPr>
          </a:p>
          <a:p>
            <a:pPr lvl="1"/>
            <a:r>
              <a:rPr lang="en-US" altLang="ja-JP" dirty="0">
                <a:solidFill>
                  <a:schemeClr val="tx1"/>
                </a:solidFill>
              </a:rPr>
              <a:t>C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hiral symmetry restoration study by</a:t>
            </a:r>
            <a:r>
              <a:rPr lang="en-US" altLang="ja-JP" dirty="0"/>
              <a:t> </a:t>
            </a:r>
            <a:r>
              <a:rPr lang="it-IT" altLang="ja-JP" dirty="0" err="1">
                <a:solidFill>
                  <a:schemeClr val="tx1"/>
                </a:solidFill>
              </a:rPr>
              <a:t>s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pectra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shape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kumimoji="0" lang="it-IT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high </a:t>
            </a:r>
            <a:r>
              <a:rPr kumimoji="0" lang="it-IT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statistics</a:t>
            </a:r>
            <a:endParaRPr kumimoji="0" lang="it-IT" altLang="ja-JP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endParaRPr kumimoji="0" lang="it-IT" altLang="ja-JP" kern="1200" dirty="0">
              <a:solidFill>
                <a:schemeClr val="tx1"/>
              </a:solidFill>
              <a:effectLst/>
              <a:sym typeface="Wingdings" pitchFamily="2" charset="2"/>
            </a:endParaRPr>
          </a:p>
          <a:p>
            <a:pPr marL="594360" lvl="2" indent="0">
              <a:buNone/>
            </a:pPr>
            <a:endParaRPr kumimoji="0" lang="it-IT" altLang="ja-JP" kern="1200" dirty="0">
              <a:solidFill>
                <a:schemeClr val="tx1"/>
              </a:solidFill>
              <a:effectLst/>
              <a:sym typeface="Wingdings" pitchFamily="2" charset="2"/>
            </a:endParaRPr>
          </a:p>
          <a:p>
            <a:pPr lvl="1"/>
            <a:r>
              <a:rPr kumimoji="0" lang="it-IT" altLang="ja-JP" kern="1200" dirty="0">
                <a:solidFill>
                  <a:srgbClr val="00B0F0"/>
                </a:solidFill>
                <a:effectLst/>
                <a:sym typeface="Wingdings" pitchFamily="2" charset="2"/>
              </a:rPr>
              <a:t></a:t>
            </a:r>
            <a:r>
              <a:rPr kumimoji="0" lang="it-IT" altLang="ja-JP" kern="1200" dirty="0" err="1">
                <a:solidFill>
                  <a:srgbClr val="00B0F0"/>
                </a:solidFill>
                <a:effectLst/>
              </a:rPr>
              <a:t>Comparison</a:t>
            </a:r>
            <a:r>
              <a:rPr kumimoji="0" lang="it-IT" altLang="ja-JP" kern="1200" dirty="0">
                <a:solidFill>
                  <a:srgbClr val="00B0F0"/>
                </a:solidFill>
                <a:effectLst/>
              </a:rPr>
              <a:t> to </a:t>
            </a:r>
            <a:r>
              <a:rPr kumimoji="0" lang="it-IT" altLang="ja-JP" kern="1200" dirty="0" err="1">
                <a:solidFill>
                  <a:srgbClr val="00B0F0"/>
                </a:solidFill>
                <a:effectLst/>
              </a:rPr>
              <a:t>models</a:t>
            </a:r>
            <a:r>
              <a:rPr kumimoji="0" lang="it-IT" altLang="ja-JP" kern="1200" dirty="0">
                <a:solidFill>
                  <a:srgbClr val="00B0F0"/>
                </a:solidFill>
                <a:effectLst/>
              </a:rPr>
              <a:t> </a:t>
            </a:r>
            <a:r>
              <a:rPr lang="it-IT" altLang="ja-JP" dirty="0">
                <a:solidFill>
                  <a:srgbClr val="00B0F0"/>
                </a:solidFill>
              </a:rPr>
              <a:t>with</a:t>
            </a:r>
            <a:r>
              <a:rPr kumimoji="0" lang="it-IT" altLang="ja-JP" kern="1200" dirty="0">
                <a:solidFill>
                  <a:srgbClr val="00B0F0"/>
                </a:solidFill>
                <a:effectLst/>
              </a:rPr>
              <a:t> </a:t>
            </a:r>
            <a:r>
              <a:rPr kumimoji="0" lang="it-IT" altLang="ja-JP" kern="1200" dirty="0" err="1">
                <a:solidFill>
                  <a:srgbClr val="00B0F0"/>
                </a:solidFill>
                <a:effectLst/>
              </a:rPr>
              <a:t>q</a:t>
            </a:r>
            <a:r>
              <a:rPr kumimoji="0" lang="it-IT" altLang="ja-JP" kern="1200" dirty="0">
                <a:solidFill>
                  <a:srgbClr val="00B0F0"/>
                </a:solidFill>
                <a:effectLst/>
              </a:rPr>
              <a:t>/g </a:t>
            </a:r>
            <a:r>
              <a:rPr kumimoji="0" lang="it-IT" altLang="ja-JP" kern="1200" dirty="0" err="1">
                <a:solidFill>
                  <a:srgbClr val="00B0F0"/>
                </a:solidFill>
                <a:effectLst/>
              </a:rPr>
              <a:t>condensation</a:t>
            </a:r>
            <a:r>
              <a:rPr kumimoji="0" lang="en-US" altLang="ja-JP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kumimoji="0" lang="en-US" altLang="ja-JP" kern="1200" dirty="0" err="1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Hayano</a:t>
            </a:r>
            <a:r>
              <a:rPr kumimoji="0" lang="en-US" altLang="ja-JP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kumimoji="0" lang="en-US" altLang="ja-JP" kern="1200" dirty="0" err="1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Hatsuda</a:t>
            </a:r>
            <a:r>
              <a:rPr kumimoji="0" lang="en-US" altLang="ja-JP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, RMP</a:t>
            </a:r>
            <a:r>
              <a:rPr kumimoji="0" lang="en-US" altLang="ja-JP" b="1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82</a:t>
            </a:r>
            <a:r>
              <a:rPr kumimoji="0" lang="en-US" altLang="ja-JP" kern="1200" dirty="0">
                <a:solidFill>
                  <a:srgbClr val="00B0F0"/>
                </a:solidFill>
                <a:effectLst/>
                <a:latin typeface="+mn-lt"/>
                <a:ea typeface="+mn-ea"/>
                <a:cs typeface="+mn-cs"/>
              </a:rPr>
              <a:t>, 2949)</a:t>
            </a:r>
            <a:endParaRPr lang="en-US" altLang="ja-JP" sz="2700" dirty="0">
              <a:solidFill>
                <a:srgbClr val="00B0F0"/>
              </a:solidFill>
            </a:endParaRPr>
          </a:p>
          <a:p>
            <a:pPr lvl="3"/>
            <a:endParaRPr lang="en-US" altLang="ja-JP" sz="1600" dirty="0">
              <a:solidFill>
                <a:schemeClr val="tx1"/>
              </a:solidFill>
            </a:endParaRPr>
          </a:p>
          <a:p>
            <a:pPr rtl="0" eaLnBrk="1" latinLnBrk="0" hangingPunct="1"/>
            <a:r>
              <a:rPr lang="en-US" altLang="ja-JP" dirty="0"/>
              <a:t>Intermediate mass </a:t>
            </a:r>
          </a:p>
          <a:p>
            <a:pPr lvl="1"/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Thermal radiation. </a:t>
            </a:r>
            <a:r>
              <a:rPr lang="en-US" altLang="ja-JP" dirty="0">
                <a:solidFill>
                  <a:schemeClr val="tx1"/>
                </a:solidFill>
              </a:rPr>
              <a:t>c-cbar free at J-PARC energy</a:t>
            </a:r>
            <a:endParaRPr lang="ja-JP" altLang="ja-JP">
              <a:effectLst/>
            </a:endParaRPr>
          </a:p>
          <a:p>
            <a:pPr lvl="3"/>
            <a:endParaRPr lang="en-US" altLang="ja-JP" sz="1600" dirty="0">
              <a:solidFill>
                <a:schemeClr val="tx1"/>
              </a:solidFill>
            </a:endParaRPr>
          </a:p>
          <a:p>
            <a:pPr rtl="0" eaLnBrk="1" latinLnBrk="0" hangingPunct="1"/>
            <a:r>
              <a:rPr lang="en-US" altLang="ja-JP" dirty="0"/>
              <a:t>High mass region</a:t>
            </a:r>
            <a:r>
              <a:rPr lang="en-US" altLang="ja-JP" dirty="0">
                <a:solidFill>
                  <a:schemeClr val="tx2"/>
                </a:solidFill>
              </a:rPr>
              <a:t>: 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J/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Symbol" pitchFamily="2" charset="2"/>
              </a:rPr>
              <a:t>y?</a:t>
            </a:r>
            <a:endParaRPr lang="ja-JP" altLang="ja-JP">
              <a:effectLst/>
            </a:endParaRPr>
          </a:p>
          <a:p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F09FC8-12B4-8A42-8F88-051364E0BEBE}"/>
              </a:ext>
            </a:extLst>
          </p:cNvPr>
          <p:cNvSpPr txBox="1"/>
          <p:nvPr/>
        </p:nvSpPr>
        <p:spPr>
          <a:xfrm>
            <a:off x="3545606" y="5298012"/>
            <a:ext cx="1900829" cy="5001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kumimoji="0" lang="en-US" altLang="ja-JP" sz="14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Fully exploiting high luminosity at J-PARC</a:t>
            </a:r>
            <a:endParaRPr lang="ja-JP" altLang="en-US" sz="1400" dirty="0">
              <a:solidFill>
                <a:srgbClr val="FF0000"/>
              </a:solidFill>
              <a:latin typeface="Georgia"/>
              <a:ea typeface="ＭＳ Ｐ明朝" panose="02020600040205080304" pitchFamily="18" charset="-128"/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75F94C56-5920-1D48-AD04-7C3A50CFF55B}"/>
              </a:ext>
            </a:extLst>
          </p:cNvPr>
          <p:cNvCxnSpPr>
            <a:cxnSpLocks/>
          </p:cNvCxnSpPr>
          <p:nvPr/>
        </p:nvCxnSpPr>
        <p:spPr>
          <a:xfrm flipH="1" flipV="1">
            <a:off x="2620754" y="4815703"/>
            <a:ext cx="1113046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9645D053-0D5F-8145-8A14-B2854AAA9D4B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3103841" y="5502790"/>
            <a:ext cx="441764" cy="452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715C8650-5A56-1F4C-8A28-E7D631C66F62}"/>
                  </a:ext>
                </a:extLst>
              </p:cNvPr>
              <p:cNvSpPr txBox="1"/>
              <p:nvPr/>
            </p:nvSpPr>
            <p:spPr>
              <a:xfrm>
                <a:off x="1163122" y="3556724"/>
                <a:ext cx="2570679" cy="634276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0" lang="ja-JP" altLang="en-US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altLang="ja-JP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kumimoji="0" lang="en-US" altLang="ja-JP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US" altLang="ja-JP" sz="1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0" lang="en-US" altLang="ja-JP" sz="1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𝑒𝑒</m:t>
                              </m:r>
                            </m:sub>
                          </m:sSub>
                          <m:r>
                            <a:rPr kumimoji="0" lang="en-US" altLang="ja-JP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𝑁</m:t>
                          </m:r>
                          <m:d>
                            <m:dPr>
                              <m:ctrlPr>
                                <a:rPr kumimoji="0" lang="en-US" altLang="ja-JP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en-US" altLang="ja-JP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ja-JP" sz="1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kumimoji="0" lang="en-US" altLang="ja-JP" sz="1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𝑒𝑒</m:t>
                                  </m:r>
                                </m:sub>
                              </m:sSub>
                            </m:e>
                          </m:d>
                          <m:sSup>
                            <m:sSupPr>
                              <m:ctrlPr>
                                <a:rPr kumimoji="0" lang="en-US" altLang="ja-JP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kumimoji="0" lang="en-US" altLang="ja-JP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ja-JP" sz="1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kumimoji="0" lang="en-US" altLang="ja-JP" sz="14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𝑒𝑒</m:t>
                                  </m:r>
                                </m:sub>
                              </m:sSub>
                            </m:e>
                            <m:sup>
                              <m:r>
                                <a:rPr kumimoji="0" lang="en-US" altLang="ja-JP" sz="14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  <m:r>
                            <a:rPr kumimoji="0" lang="en-US" altLang="ja-JP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 (</m:t>
                          </m:r>
                          <m:r>
                            <a:rPr kumimoji="0" lang="en-US" altLang="ja-JP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kumimoji="0" lang="en-US" altLang="ja-JP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=1,2,…)</m:t>
                          </m:r>
                        </m:e>
                      </m:nary>
                    </m:oMath>
                  </m:oMathPara>
                </a14:m>
                <a:endParaRPr kumimoji="0" lang="ja-JP" altLang="en-US" sz="1400" dirty="0">
                  <a:solidFill>
                    <a:prstClr val="black"/>
                  </a:solidFill>
                  <a:latin typeface="Georgia"/>
                  <a:ea typeface="ＭＳ Ｐ明朝" panose="02020600040205080304" pitchFamily="18" charset="-128"/>
                </a:endParaRPr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715C8650-5A56-1F4C-8A28-E7D631C66F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3122" y="3556724"/>
                <a:ext cx="2570679" cy="634276"/>
              </a:xfrm>
              <a:prstGeom prst="rect">
                <a:avLst/>
              </a:prstGeom>
              <a:blipFill>
                <a:blip r:embed="rId3"/>
                <a:stretch>
                  <a:fillRect r="-94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E579E5D6-54D4-BA40-A0A0-D5163C1CFD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13" r="8313"/>
          <a:stretch>
            <a:fillRect/>
          </a:stretch>
        </p:blipFill>
        <p:spPr>
          <a:xfrm>
            <a:off x="5461540" y="1669708"/>
            <a:ext cx="3453860" cy="40086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フッター プレースホルダー 8">
            <a:extLst>
              <a:ext uri="{FF2B5EF4-FFF2-40B4-BE49-F238E27FC236}">
                <a16:creationId xmlns:a16="http://schemas.microsoft.com/office/drawing/2014/main" id="{3D89865F-6FC9-4AAF-A3B0-F41DB1D88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282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512CAF-61BB-9248-9F81-CF2D02F8E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Observables: Event-by-event fluctuation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1AC9A03-7282-0741-8685-EF2A0BAFF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15/June/2019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B8C048-6627-0240-B3B0-91CD539DE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>
                <a:solidFill>
                  <a:srgbClr val="8CADAE">
                    <a:shade val="75000"/>
                  </a:srgbClr>
                </a:solidFill>
                <a:latin typeface="Georgia"/>
              </a:rPr>
              <a:pPr/>
              <a:t>36</a:t>
            </a:fld>
            <a:endParaRPr lang="en-US">
              <a:solidFill>
                <a:srgbClr val="8CADAE">
                  <a:shade val="75000"/>
                </a:srgbClr>
              </a:solidFill>
              <a:latin typeface="Georgia"/>
            </a:endParaRP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C8BD96A-0C69-6A4F-85A4-F01CAA1D9AF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52401" y="2076198"/>
            <a:ext cx="5699855" cy="1886203"/>
          </a:xfrm>
        </p:spPr>
        <p:txBody>
          <a:bodyPr>
            <a:normAutofit fontScale="70000" lnSpcReduction="20000"/>
          </a:bodyPr>
          <a:lstStyle/>
          <a:p>
            <a:pPr rtl="0" eaLnBrk="1" latinLnBrk="0" hangingPunct="1"/>
            <a:r>
              <a:rPr lang="en-US" altLang="ja-JP" dirty="0"/>
              <a:t>Event-by-event fluctuations of conserved charge:</a:t>
            </a:r>
            <a:endParaRPr lang="ja-JP" altLang="ja-JP">
              <a:effectLst/>
            </a:endParaRPr>
          </a:p>
          <a:p>
            <a:pPr lvl="1"/>
            <a:r>
              <a:rPr lang="en-US" altLang="ja-JP" dirty="0">
                <a:solidFill>
                  <a:schemeClr val="tx1"/>
                </a:solidFill>
              </a:rPr>
              <a:t>Observable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shoot the critical point</a:t>
            </a:r>
            <a:endParaRPr lang="ja-JP" altLang="ja-JP">
              <a:effectLst/>
            </a:endParaRPr>
          </a:p>
          <a:p>
            <a:endParaRPr lang="en-US" altLang="ja-JP" dirty="0"/>
          </a:p>
          <a:p>
            <a:r>
              <a:rPr lang="en-US" altLang="ja-JP" dirty="0"/>
              <a:t>4</a:t>
            </a:r>
            <a:r>
              <a:rPr lang="en-US" altLang="ja-JP" baseline="30000" dirty="0"/>
              <a:t>th</a:t>
            </a:r>
            <a:r>
              <a:rPr lang="en-US" altLang="ja-JP" dirty="0"/>
              <a:t>, 6</a:t>
            </a:r>
            <a:r>
              <a:rPr lang="en-US" altLang="ja-JP" baseline="30000" dirty="0"/>
              <a:t>th</a:t>
            </a:r>
            <a:r>
              <a:rPr lang="en-US" altLang="ja-JP" dirty="0"/>
              <a:t>, 8</a:t>
            </a:r>
            <a:r>
              <a:rPr lang="en-US" altLang="ja-JP" baseline="30000" dirty="0"/>
              <a:t>th</a:t>
            </a:r>
            <a:r>
              <a:rPr lang="en-US" altLang="ja-JP" dirty="0"/>
              <a:t>  baryon number fluctuations</a:t>
            </a:r>
          </a:p>
          <a:p>
            <a:pPr lvl="1"/>
            <a:r>
              <a:rPr lang="en-US" altLang="ja-JP" dirty="0"/>
              <a:t>Sensitive to chiral transition (even for crossover)</a:t>
            </a:r>
          </a:p>
          <a:p>
            <a:pPr lvl="1"/>
            <a:r>
              <a:rPr lang="en-US" altLang="ja-JP" dirty="0"/>
              <a:t>2-order more statistics required with 1-order higher </a:t>
            </a:r>
            <a:r>
              <a:rPr lang="en-US" altLang="ja-JP" dirty="0" err="1"/>
              <a:t>fluct</a:t>
            </a:r>
            <a:r>
              <a:rPr lang="en-US" altLang="ja-JP" dirty="0"/>
              <a:t>.</a:t>
            </a:r>
          </a:p>
          <a:p>
            <a:endParaRPr kumimoji="1" lang="ja-JP" alt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1413B635-A524-8E4D-98E5-343404768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3594" y="2133601"/>
            <a:ext cx="3021806" cy="347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A2B2E6F-87FA-C249-A2A0-0D68A61734DA}"/>
              </a:ext>
            </a:extLst>
          </p:cNvPr>
          <p:cNvSpPr/>
          <p:nvPr/>
        </p:nvSpPr>
        <p:spPr>
          <a:xfrm>
            <a:off x="6001607" y="2301244"/>
            <a:ext cx="432047" cy="2727956"/>
          </a:xfrm>
          <a:prstGeom prst="rect">
            <a:avLst/>
          </a:prstGeom>
          <a:solidFill>
            <a:srgbClr val="0DFF0D">
              <a:alpha val="34902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kumimoji="0" lang="ja-JP" altLang="en-US">
              <a:solidFill>
                <a:prstClr val="white"/>
              </a:solidFill>
              <a:latin typeface="Georgia"/>
              <a:ea typeface="ＭＳ Ｐ明朝" panose="02020600040205080304" pitchFamily="18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918E2F7-D73D-6A44-9347-764EF10148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3810001"/>
            <a:ext cx="3917459" cy="1760043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E5D264D-3D76-C14F-BAF0-E6B2CD1C55E6}"/>
              </a:ext>
            </a:extLst>
          </p:cNvPr>
          <p:cNvSpPr txBox="1"/>
          <p:nvPr/>
        </p:nvSpPr>
        <p:spPr>
          <a:xfrm>
            <a:off x="240834" y="4482960"/>
            <a:ext cx="135936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0"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B. </a:t>
            </a:r>
            <a:r>
              <a:rPr kumimoji="0" lang="en-US" altLang="ja-JP" sz="1200" dirty="0" err="1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Friman</a:t>
            </a:r>
            <a:r>
              <a:rPr kumimoji="0"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 et al., EPJ C 71 (2011) 1694</a:t>
            </a:r>
            <a:endParaRPr lang="ja-JP" altLang="en-US" sz="1200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5F524C0-CCF0-D845-AE2F-9A86CAF3C6AC}"/>
              </a:ext>
            </a:extLst>
          </p:cNvPr>
          <p:cNvSpPr txBox="1"/>
          <p:nvPr/>
        </p:nvSpPr>
        <p:spPr>
          <a:xfrm>
            <a:off x="5816096" y="5613484"/>
            <a:ext cx="1956305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kumimoji="0"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X. Luo, Quark Matter 2015</a:t>
            </a:r>
            <a:endParaRPr kumimoji="0" lang="ja-JP" altLang="en-US" sz="1200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5AD0B15-16F9-4E49-B6E5-15A9B25CDC07}"/>
              </a:ext>
            </a:extLst>
          </p:cNvPr>
          <p:cNvSpPr txBox="1"/>
          <p:nvPr/>
        </p:nvSpPr>
        <p:spPr>
          <a:xfrm>
            <a:off x="5811608" y="2015952"/>
            <a:ext cx="105060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kumimoji="0" lang="en-US" altLang="ja-JP" b="1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J-PARC</a:t>
            </a:r>
            <a:endParaRPr kumimoji="0" lang="ja-JP" altLang="en-US" b="1" dirty="0">
              <a:solidFill>
                <a:srgbClr val="FF0000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12" name="フッター プレースホルダー 11">
            <a:extLst>
              <a:ext uri="{FF2B5EF4-FFF2-40B4-BE49-F238E27FC236}">
                <a16:creationId xmlns:a16="http://schemas.microsoft.com/office/drawing/2014/main" id="{917CD5A4-CA20-D34C-85DF-9465E3384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>
                <a:solidFill>
                  <a:prstClr val="black"/>
                </a:solidFill>
                <a:latin typeface="Georgia"/>
              </a:rPr>
              <a:t>K. Ozawa, SQM 2019, Bari, Italy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6025102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1C4509-F6AB-E347-95A0-54D1ED8F8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Observables: Flow (constraining EOS)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C58CBA8-3896-034E-8EE8-E421F85CD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15/June/2019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AA0698-6CF1-1743-8A67-B87DD30D1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>
                <a:solidFill>
                  <a:srgbClr val="8CADAE">
                    <a:shade val="75000"/>
                  </a:srgbClr>
                </a:solidFill>
                <a:latin typeface="Georgia"/>
              </a:rPr>
              <a:pPr/>
              <a:t>37</a:t>
            </a:fld>
            <a:endParaRPr lang="en-US">
              <a:solidFill>
                <a:srgbClr val="8CADAE">
                  <a:shade val="75000"/>
                </a:srgbClr>
              </a:solidFill>
              <a:latin typeface="Georgi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0931595-5516-6844-B8FF-18AAB2CC4A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844" r="53792" b="30149"/>
          <a:stretch/>
        </p:blipFill>
        <p:spPr>
          <a:xfrm>
            <a:off x="3330344" y="3648970"/>
            <a:ext cx="2689456" cy="2218431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21F22D3-2F26-3448-95D0-FC8ADAD831CB}"/>
              </a:ext>
            </a:extLst>
          </p:cNvPr>
          <p:cNvSpPr/>
          <p:nvPr/>
        </p:nvSpPr>
        <p:spPr>
          <a:xfrm>
            <a:off x="6141608" y="1981201"/>
            <a:ext cx="2773792" cy="2462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t" anchorCtr="0"/>
          <a:lstStyle/>
          <a:p>
            <a:r>
              <a:rPr kumimoji="0" lang="en-US" altLang="ja-JP" sz="16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dv1/</a:t>
            </a:r>
            <a:r>
              <a:rPr kumimoji="0" lang="en-US" altLang="ja-JP" sz="1600" dirty="0" err="1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dy</a:t>
            </a:r>
            <a:r>
              <a:rPr kumimoji="0" lang="en-US" altLang="ja-JP" sz="1600" dirty="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 &lt; 0 :softening of EOS (due to phase transition?)</a:t>
            </a:r>
          </a:p>
          <a:p>
            <a:endParaRPr kumimoji="0" lang="en-US" altLang="ja-JP" sz="1600" dirty="0">
              <a:solidFill>
                <a:srgbClr val="FF0000"/>
              </a:solidFill>
              <a:latin typeface="Georgia"/>
              <a:ea typeface="ＭＳ Ｐ明朝" panose="02020600040205080304" pitchFamily="18" charset="-128"/>
            </a:endParaRPr>
          </a:p>
          <a:p>
            <a:r>
              <a:rPr kumimoji="0" lang="en-US" altLang="ja-JP" sz="16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Assuming phase transition (crossover), JAM becomes closer to data.</a:t>
            </a:r>
            <a:endParaRPr kumimoji="0" lang="ja-JP" altLang="en-US" sz="1600" dirty="0">
              <a:solidFill>
                <a:srgbClr val="FF0000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65C7A01-D2DD-2C4A-A18A-89BE98E5D801}"/>
              </a:ext>
            </a:extLst>
          </p:cNvPr>
          <p:cNvSpPr/>
          <p:nvPr/>
        </p:nvSpPr>
        <p:spPr>
          <a:xfrm>
            <a:off x="3860592" y="3658080"/>
            <a:ext cx="324036" cy="1728772"/>
          </a:xfrm>
          <a:prstGeom prst="rect">
            <a:avLst/>
          </a:prstGeom>
          <a:solidFill>
            <a:srgbClr val="FFFF00">
              <a:alpha val="34118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kumimoji="0" lang="ja-JP" altLang="en-US">
              <a:solidFill>
                <a:prstClr val="white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E30EB21-9A90-8148-A593-B77906E676DB}"/>
              </a:ext>
            </a:extLst>
          </p:cNvPr>
          <p:cNvSpPr txBox="1"/>
          <p:nvPr/>
        </p:nvSpPr>
        <p:spPr>
          <a:xfrm>
            <a:off x="3415448" y="5484780"/>
            <a:ext cx="770083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kumimoji="0" lang="en-US" altLang="ja-JP" sz="1400" dirty="0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J-PARC</a:t>
            </a:r>
            <a:endParaRPr kumimoji="0" lang="ja-JP" altLang="en-US" sz="1400" dirty="0">
              <a:solidFill>
                <a:srgbClr val="FF0000"/>
              </a:solidFill>
              <a:latin typeface="Georgia"/>
              <a:ea typeface="ＭＳ Ｐ明朝" panose="02020600040205080304" pitchFamily="18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02E68AD3-E07E-1144-A011-8A17DFC1E5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693" y="3721306"/>
            <a:ext cx="2490223" cy="1841295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5A372E6-B0CD-9E4C-8B02-8C53EBDB20E7}"/>
              </a:ext>
            </a:extLst>
          </p:cNvPr>
          <p:cNvSpPr txBox="1"/>
          <p:nvPr/>
        </p:nvSpPr>
        <p:spPr>
          <a:xfrm>
            <a:off x="914400" y="3568906"/>
            <a:ext cx="1653338" cy="284693"/>
          </a:xfrm>
          <a:prstGeom prst="rect">
            <a:avLst/>
          </a:prstGeom>
          <a:solidFill>
            <a:schemeClr val="bg1"/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kumimoji="0" lang="en-US" altLang="ja-JP" sz="14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EOS in JAM model</a:t>
            </a:r>
            <a:endParaRPr kumimoji="0" lang="ja-JP" altLang="en-US" sz="1400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941A0794-0508-7A48-BEE8-D5DA047D73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33622" y="3458186"/>
            <a:ext cx="1581778" cy="2139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0D00E43-00D4-D541-899D-928DE00C4570}"/>
              </a:ext>
            </a:extLst>
          </p:cNvPr>
          <p:cNvSpPr txBox="1"/>
          <p:nvPr/>
        </p:nvSpPr>
        <p:spPr>
          <a:xfrm>
            <a:off x="143498" y="5613484"/>
            <a:ext cx="3285502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0"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Y. Nara, et al, PLB769 (2017), EPJA54 (2018)</a:t>
            </a:r>
            <a:endParaRPr kumimoji="0" lang="ja-JP" altLang="en-US" sz="1200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4B52008-3B41-284C-862A-7A5EDF0CFEE7}"/>
              </a:ext>
            </a:extLst>
          </p:cNvPr>
          <p:cNvSpPr txBox="1"/>
          <p:nvPr/>
        </p:nvSpPr>
        <p:spPr>
          <a:xfrm>
            <a:off x="6160060" y="3854261"/>
            <a:ext cx="101080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0"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A. Ohnishi, </a:t>
            </a:r>
            <a:r>
              <a:rPr kumimoji="0" lang="en-US" altLang="ja-JP" sz="1200" dirty="0" err="1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Reimei</a:t>
            </a:r>
            <a:r>
              <a:rPr kumimoji="0"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 HI, Aug 2016</a:t>
            </a:r>
            <a:endParaRPr kumimoji="0" lang="ja-JP" altLang="en-US" sz="1200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8EFF552-CF81-364D-9172-1CFE775B6987}"/>
              </a:ext>
            </a:extLst>
          </p:cNvPr>
          <p:cNvSpPr txBox="1"/>
          <p:nvPr/>
        </p:nvSpPr>
        <p:spPr>
          <a:xfrm>
            <a:off x="6172201" y="4648201"/>
            <a:ext cx="1119513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0"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Y. Nara, KEK Theory group Workshop, Feb 2017</a:t>
            </a:r>
            <a:endParaRPr kumimoji="0" lang="ja-JP" altLang="en-US" sz="1200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16" name="テキスト プレースホルダー 15">
            <a:extLst>
              <a:ext uri="{FF2B5EF4-FFF2-40B4-BE49-F238E27FC236}">
                <a16:creationId xmlns:a16="http://schemas.microsoft.com/office/drawing/2014/main" id="{ABD82C8B-40D6-2748-8818-EBD440EC68D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43498" y="1969602"/>
            <a:ext cx="6181102" cy="1679343"/>
          </a:xfrm>
        </p:spPr>
        <p:txBody>
          <a:bodyPr>
            <a:normAutofit fontScale="70000" lnSpcReduction="20000"/>
          </a:bodyPr>
          <a:lstStyle/>
          <a:p>
            <a:pPr rtl="0" eaLnBrk="1" latinLnBrk="0" hangingPunct="1"/>
            <a:r>
              <a:rPr lang="en-US" altLang="ja-JP" dirty="0"/>
              <a:t>Sign of v</a:t>
            </a:r>
            <a:r>
              <a:rPr lang="en-US" altLang="ja-JP" baseline="-25000" dirty="0"/>
              <a:t>1</a:t>
            </a:r>
            <a:r>
              <a:rPr lang="en-US" altLang="ja-JP" dirty="0"/>
              <a:t> slope changes around phase transition</a:t>
            </a:r>
          </a:p>
          <a:p>
            <a:pPr lvl="2"/>
            <a:endParaRPr lang="en-US" altLang="ja-JP" sz="1800" dirty="0"/>
          </a:p>
          <a:p>
            <a:pPr rtl="0" eaLnBrk="1" latinLnBrk="0" hangingPunct="1"/>
            <a:r>
              <a:rPr lang="en-US" altLang="ja-JP" dirty="0"/>
              <a:t>Measurement of dv</a:t>
            </a:r>
            <a:r>
              <a:rPr lang="en-US" altLang="ja-JP" baseline="-25000" dirty="0"/>
              <a:t>1</a:t>
            </a:r>
            <a:r>
              <a:rPr lang="en-US" altLang="ja-JP" dirty="0"/>
              <a:t>/</a:t>
            </a:r>
            <a:r>
              <a:rPr lang="en-US" altLang="ja-JP" dirty="0" err="1"/>
              <a:t>dy</a:t>
            </a:r>
            <a:r>
              <a:rPr lang="en-US" altLang="ja-JP" dirty="0"/>
              <a:t> is a key to understand EOS</a:t>
            </a:r>
          </a:p>
          <a:p>
            <a:pPr lvl="2"/>
            <a:endParaRPr lang="en-US" altLang="ja-JP" sz="1800" dirty="0"/>
          </a:p>
          <a:p>
            <a:r>
              <a:rPr lang="en-US" altLang="ja-JP" dirty="0"/>
              <a:t>Higher order flow (</a:t>
            </a:r>
            <a:r>
              <a:rPr lang="en-US" altLang="ja-JP" b="1" dirty="0"/>
              <a:t>3</a:t>
            </a:r>
            <a:r>
              <a:rPr lang="en-US" altLang="ja-JP" b="1" baseline="30000" dirty="0"/>
              <a:t>rd</a:t>
            </a:r>
            <a:r>
              <a:rPr kumimoji="1" lang="en-US" altLang="ja-JP" b="1" dirty="0"/>
              <a:t>, 4</a:t>
            </a:r>
            <a:r>
              <a:rPr kumimoji="1" lang="en-US" altLang="ja-JP" b="1" baseline="30000" dirty="0"/>
              <a:t>th</a:t>
            </a:r>
            <a:r>
              <a:rPr kumimoji="1" lang="en-US" altLang="ja-JP" b="1" dirty="0"/>
              <a:t>, </a:t>
            </a:r>
            <a:r>
              <a:rPr lang="en-US" altLang="ja-JP" b="1" dirty="0"/>
              <a:t>5</a:t>
            </a:r>
            <a:r>
              <a:rPr lang="en-US" altLang="ja-JP" b="1" baseline="30000" dirty="0"/>
              <a:t>th</a:t>
            </a:r>
            <a:r>
              <a:rPr lang="en-US" altLang="ja-JP" dirty="0"/>
              <a:t>) is of great interest</a:t>
            </a:r>
            <a:endParaRPr lang="ja-JP" altLang="ja-JP">
              <a:effectLst/>
            </a:endParaRPr>
          </a:p>
          <a:p>
            <a:pPr lvl="1"/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1-order higher flow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kumimoji="0" lang="ja-JP" altLang="ja-JP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order</a:t>
            </a:r>
            <a:r>
              <a:rPr kumimoji="0" lang="ja-JP" altLang="ja-JP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higher</a:t>
            </a:r>
            <a:r>
              <a:rPr kumimoji="0" lang="ja-JP" altLang="ja-JP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statistics</a:t>
            </a:r>
            <a:endParaRPr lang="ja-JP" altLang="ja-JP">
              <a:effectLst/>
            </a:endParaRPr>
          </a:p>
        </p:txBody>
      </p: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712ACD4D-F050-4A36-AAE4-773E18A9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048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7774" y="542786"/>
            <a:ext cx="7924800" cy="432048"/>
          </a:xfrm>
        </p:spPr>
        <p:txBody>
          <a:bodyPr>
            <a:noAutofit/>
          </a:bodyPr>
          <a:lstStyle/>
          <a:p>
            <a:r>
              <a:rPr lang="en-US" dirty="0"/>
              <a:t>More observables</a:t>
            </a:r>
            <a:r>
              <a:rPr lang="is-IS" dirty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15/June/2019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22C9EA36-E0DC-48B7-8CB0-15ED98B556CF}" type="slidenum">
              <a:rPr lang="en-US" altLang="ja-JP">
                <a:solidFill>
                  <a:srgbClr val="8CADAE">
                    <a:shade val="75000"/>
                  </a:srgbClr>
                </a:solidFill>
                <a:latin typeface="Georgia"/>
                <a:ea typeface="ＭＳ Ｐ明朝" panose="02020600040205080304" pitchFamily="18" charset="-128"/>
              </a:rPr>
              <a:pPr>
                <a:defRPr/>
              </a:pPr>
              <a:t>38</a:t>
            </a:fld>
            <a:endParaRPr lang="en-US" altLang="ja-JP">
              <a:solidFill>
                <a:srgbClr val="8CADAE">
                  <a:shade val="75000"/>
                </a:srgbClr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1" y="1912174"/>
            <a:ext cx="4226927" cy="3816146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Symbol" panose="05050102010706020507" pitchFamily="18" charset="2"/>
              </a:rPr>
              <a:t>L-L</a:t>
            </a:r>
            <a:r>
              <a:rPr lang="en-US" dirty="0"/>
              <a:t> correlation</a:t>
            </a:r>
          </a:p>
          <a:p>
            <a:pPr lvl="1"/>
            <a:r>
              <a:rPr lang="en-US" dirty="0"/>
              <a:t>Baryon-baryon interaction measurement in high density matter?</a:t>
            </a:r>
          </a:p>
          <a:p>
            <a:endParaRPr lang="en-US" dirty="0"/>
          </a:p>
          <a:p>
            <a:r>
              <a:rPr lang="en-US" altLang="ja-JP" dirty="0">
                <a:latin typeface="Symbol" panose="05050102010706020507" pitchFamily="18" charset="2"/>
              </a:rPr>
              <a:t>W-W</a:t>
            </a:r>
            <a:r>
              <a:rPr lang="en-US" altLang="ja-JP" dirty="0"/>
              <a:t> bound states?</a:t>
            </a:r>
          </a:p>
          <a:p>
            <a:pPr lvl="1"/>
            <a:r>
              <a:rPr lang="en-US" altLang="ja-JP" dirty="0"/>
              <a:t>A recent Lattice result suggests a weak bound-states (B.E.=1.6MeV) of two </a:t>
            </a:r>
            <a:r>
              <a:rPr lang="en-US" altLang="ja-JP" dirty="0">
                <a:latin typeface="Symbol" panose="05050102010706020507" pitchFamily="18" charset="2"/>
              </a:rPr>
              <a:t>W</a:t>
            </a:r>
            <a:r>
              <a:rPr lang="en-US" altLang="ja-JP" dirty="0"/>
              <a:t>‘s</a:t>
            </a:r>
          </a:p>
          <a:p>
            <a:endParaRPr lang="en-US" dirty="0"/>
          </a:p>
          <a:p>
            <a:r>
              <a:rPr lang="en-US" dirty="0"/>
              <a:t>More exotics?</a:t>
            </a:r>
          </a:p>
          <a:p>
            <a:pPr lvl="1"/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(1405), </a:t>
            </a:r>
            <a:r>
              <a:rPr lang="en-US" dirty="0" err="1"/>
              <a:t>Dibaryon</a:t>
            </a:r>
            <a:r>
              <a:rPr lang="en-US" dirty="0"/>
              <a:t> (H-</a:t>
            </a:r>
            <a:r>
              <a:rPr lang="en-US" dirty="0" err="1"/>
              <a:t>dibaryon</a:t>
            </a:r>
            <a:r>
              <a:rPr lang="en-US" dirty="0"/>
              <a:t>,…)</a:t>
            </a:r>
          </a:p>
          <a:p>
            <a:pPr lvl="1"/>
            <a:r>
              <a:rPr lang="en-US" dirty="0"/>
              <a:t>Kaonic nucleus (K-pp,…),  </a:t>
            </a:r>
            <a:r>
              <a:rPr lang="en-US" dirty="0" err="1"/>
              <a:t>Strangelet</a:t>
            </a:r>
            <a:r>
              <a:rPr lang="en-US" dirty="0"/>
              <a:t>..</a:t>
            </a:r>
          </a:p>
          <a:p>
            <a:pPr lvl="1"/>
            <a:r>
              <a:rPr lang="en-US" dirty="0"/>
              <a:t>6, 8, 10 quark states?</a:t>
            </a:r>
          </a:p>
          <a:p>
            <a:pPr lvl="1"/>
            <a:endParaRPr lang="en-US" dirty="0"/>
          </a:p>
          <a:p>
            <a:r>
              <a:rPr lang="en-US" dirty="0"/>
              <a:t>…..</a:t>
            </a: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3158278" y="4711080"/>
            <a:ext cx="1114993" cy="1080120"/>
            <a:chOff x="3068284" y="4795340"/>
            <a:chExt cx="1660212" cy="1651174"/>
          </a:xfrm>
        </p:grpSpPr>
        <p:sp>
          <p:nvSpPr>
            <p:cNvPr id="17" name="Oval 16"/>
            <p:cNvSpPr/>
            <p:nvPr/>
          </p:nvSpPr>
          <p:spPr>
            <a:xfrm>
              <a:off x="3068284" y="4795340"/>
              <a:ext cx="1651174" cy="1651174"/>
            </a:xfrm>
            <a:prstGeom prst="ellipse">
              <a:avLst/>
            </a:prstGeom>
            <a:solidFill>
              <a:srgbClr val="C8B0F0">
                <a:alpha val="39000"/>
              </a:srgbClr>
            </a:solidFill>
            <a:ln>
              <a:solidFill>
                <a:schemeClr val="tx1">
                  <a:alpha val="5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en-US" sz="1200">
                <a:solidFill>
                  <a:prstClr val="white"/>
                </a:solidFill>
                <a:latin typeface="Georgia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946582" y="5492839"/>
              <a:ext cx="429518" cy="423448"/>
              <a:chOff x="2559194" y="5346262"/>
              <a:chExt cx="429518" cy="423448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2559194" y="5417244"/>
                <a:ext cx="310896" cy="3108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2582468" y="5346262"/>
                <a:ext cx="406244" cy="423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u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3885198" y="5138881"/>
              <a:ext cx="404397" cy="423447"/>
              <a:chOff x="3402194" y="4684385"/>
              <a:chExt cx="404397" cy="423447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 flipV="1">
                <a:off x="3496052" y="4835712"/>
                <a:ext cx="91693" cy="13402"/>
              </a:xfrm>
              <a:prstGeom prst="line">
                <a:avLst/>
              </a:prstGeom>
              <a:solidFill>
                <a:srgbClr val="FFFF00">
                  <a:alpha val="39000"/>
                </a:srgb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Oval 60"/>
              <p:cNvSpPr/>
              <p:nvPr/>
            </p:nvSpPr>
            <p:spPr>
              <a:xfrm>
                <a:off x="3402194" y="4756401"/>
                <a:ext cx="310896" cy="310896"/>
              </a:xfrm>
              <a:prstGeom prst="ellipse">
                <a:avLst/>
              </a:prstGeom>
              <a:solidFill>
                <a:srgbClr val="FFFF00">
                  <a:alpha val="39000"/>
                </a:srgbClr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433764" y="4684385"/>
                <a:ext cx="372827" cy="423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s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956916" y="5904641"/>
              <a:ext cx="424706" cy="423448"/>
              <a:chOff x="2518610" y="4554398"/>
              <a:chExt cx="424706" cy="423448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2518610" y="4630249"/>
                <a:ext cx="310896" cy="3108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 dirty="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537073" y="4554398"/>
                <a:ext cx="406243" cy="423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u</a:t>
                </a:r>
              </a:p>
            </p:txBody>
          </p:sp>
          <p:cxnSp>
            <p:nvCxnSpPr>
              <p:cNvPr id="59" name="Straight Connector 58"/>
              <p:cNvCxnSpPr/>
              <p:nvPr/>
            </p:nvCxnSpPr>
            <p:spPr>
              <a:xfrm flipV="1">
                <a:off x="2619255" y="4710720"/>
                <a:ext cx="91693" cy="134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4223974" y="4992965"/>
              <a:ext cx="429518" cy="423448"/>
              <a:chOff x="2559194" y="5346262"/>
              <a:chExt cx="429518" cy="423448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2559194" y="5417244"/>
                <a:ext cx="310896" cy="3108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582468" y="5346262"/>
                <a:ext cx="406244" cy="423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u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574117" y="5618114"/>
              <a:ext cx="429518" cy="423448"/>
              <a:chOff x="2559194" y="5346262"/>
              <a:chExt cx="429518" cy="423448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2559194" y="5417244"/>
                <a:ext cx="310896" cy="3108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582468" y="5346262"/>
                <a:ext cx="406244" cy="423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u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915690" y="4800512"/>
              <a:ext cx="404397" cy="423447"/>
              <a:chOff x="2660559" y="5377356"/>
              <a:chExt cx="404397" cy="423447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2660559" y="5449372"/>
                <a:ext cx="310896" cy="310896"/>
              </a:xfrm>
              <a:prstGeom prst="ellipse">
                <a:avLst/>
              </a:prstGeom>
              <a:solidFill>
                <a:srgbClr val="FFFF00">
                  <a:alpha val="39000"/>
                </a:srgbClr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692129" y="5377356"/>
                <a:ext cx="372827" cy="423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s</a:t>
                </a: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3231576" y="5849574"/>
              <a:ext cx="410808" cy="423446"/>
              <a:chOff x="3930260" y="5063411"/>
              <a:chExt cx="410808" cy="423446"/>
            </a:xfrm>
          </p:grpSpPr>
          <p:sp>
            <p:nvSpPr>
              <p:cNvPr id="48" name="Oval 47"/>
              <p:cNvSpPr/>
              <p:nvPr/>
            </p:nvSpPr>
            <p:spPr>
              <a:xfrm>
                <a:off x="3930260" y="5091901"/>
                <a:ext cx="310896" cy="3108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 dirty="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934825" y="5063411"/>
                <a:ext cx="406243" cy="4234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d</a:t>
                </a: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 flipV="1">
                <a:off x="4038374" y="5149040"/>
                <a:ext cx="91693" cy="1340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3605645" y="5979482"/>
              <a:ext cx="406243" cy="423448"/>
              <a:chOff x="3586194" y="5544439"/>
              <a:chExt cx="406243" cy="423448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3586194" y="5544439"/>
                <a:ext cx="406243" cy="423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d</a:t>
                </a: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3586194" y="5602875"/>
                <a:ext cx="310896" cy="3108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3533076" y="5276447"/>
              <a:ext cx="406243" cy="423448"/>
              <a:chOff x="3586194" y="5544439"/>
              <a:chExt cx="406243" cy="423448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3586194" y="5544439"/>
                <a:ext cx="406243" cy="423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d</a:t>
                </a: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586194" y="5602875"/>
                <a:ext cx="310896" cy="3108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3556377" y="4833333"/>
              <a:ext cx="406243" cy="423448"/>
              <a:chOff x="3586194" y="5544439"/>
              <a:chExt cx="406243" cy="423448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3586194" y="5544439"/>
                <a:ext cx="406243" cy="4234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d</a:t>
                </a: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3586194" y="5602875"/>
                <a:ext cx="310896" cy="31089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120525" y="5417749"/>
              <a:ext cx="404397" cy="423447"/>
              <a:chOff x="3402194" y="4684385"/>
              <a:chExt cx="404397" cy="423447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 flipV="1">
                <a:off x="3496052" y="4835712"/>
                <a:ext cx="91693" cy="13402"/>
              </a:xfrm>
              <a:prstGeom prst="line">
                <a:avLst/>
              </a:prstGeom>
              <a:solidFill>
                <a:srgbClr val="FFFF00">
                  <a:alpha val="39000"/>
                </a:srgb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Oval 39"/>
              <p:cNvSpPr/>
              <p:nvPr/>
            </p:nvSpPr>
            <p:spPr>
              <a:xfrm>
                <a:off x="3402194" y="4756401"/>
                <a:ext cx="310896" cy="310896"/>
              </a:xfrm>
              <a:prstGeom prst="ellipse">
                <a:avLst/>
              </a:prstGeom>
              <a:solidFill>
                <a:srgbClr val="FFFF00">
                  <a:alpha val="39000"/>
                </a:srgbClr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433764" y="4684385"/>
                <a:ext cx="372827" cy="423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s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3231526" y="5036633"/>
              <a:ext cx="404397" cy="423447"/>
              <a:chOff x="2660559" y="5377356"/>
              <a:chExt cx="404397" cy="423447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2660559" y="5449372"/>
                <a:ext cx="310896" cy="310896"/>
              </a:xfrm>
              <a:prstGeom prst="ellipse">
                <a:avLst/>
              </a:prstGeom>
              <a:solidFill>
                <a:srgbClr val="FFFF00">
                  <a:alpha val="39000"/>
                </a:srgbClr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692129" y="5377356"/>
                <a:ext cx="372827" cy="423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s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324099" y="5328927"/>
              <a:ext cx="404397" cy="423447"/>
              <a:chOff x="2660559" y="5377356"/>
              <a:chExt cx="404397" cy="423447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2660559" y="5449372"/>
                <a:ext cx="310896" cy="310896"/>
              </a:xfrm>
              <a:prstGeom prst="ellipse">
                <a:avLst/>
              </a:prstGeom>
              <a:solidFill>
                <a:srgbClr val="FFFF00">
                  <a:alpha val="39000"/>
                </a:srgbClr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692129" y="5377356"/>
                <a:ext cx="372827" cy="423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s</a:t>
                </a: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4285121" y="5762466"/>
              <a:ext cx="404397" cy="423447"/>
              <a:chOff x="3402194" y="4735249"/>
              <a:chExt cx="404397" cy="423447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V="1">
                <a:off x="3496052" y="4835712"/>
                <a:ext cx="91693" cy="13402"/>
              </a:xfrm>
              <a:prstGeom prst="line">
                <a:avLst/>
              </a:prstGeom>
              <a:solidFill>
                <a:srgbClr val="FFFF00">
                  <a:alpha val="39000"/>
                </a:srgbClr>
              </a:solidFill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/>
            </p:nvSpPr>
            <p:spPr>
              <a:xfrm>
                <a:off x="3402194" y="4756401"/>
                <a:ext cx="310896" cy="310896"/>
              </a:xfrm>
              <a:prstGeom prst="ellipse">
                <a:avLst/>
              </a:prstGeom>
              <a:solidFill>
                <a:srgbClr val="FFFF00">
                  <a:alpha val="39000"/>
                </a:srgbClr>
              </a:solidFill>
              <a:ln w="127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0" lang="en-US" sz="1200">
                  <a:solidFill>
                    <a:prstClr val="white"/>
                  </a:solidFill>
                  <a:latin typeface="Georgia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433764" y="4735249"/>
                <a:ext cx="372827" cy="423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0" lang="en-US" sz="1200" dirty="0">
                    <a:solidFill>
                      <a:prstClr val="black"/>
                    </a:solidFill>
                    <a:latin typeface="Georgia"/>
                  </a:rPr>
                  <a:t>s</a:t>
                </a:r>
              </a:p>
            </p:txBody>
          </p:sp>
        </p:grpSp>
      </p:grp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328" y="2099201"/>
            <a:ext cx="2240629" cy="135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5778" y="2133600"/>
            <a:ext cx="2185527" cy="135015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7" name="TextBox 66"/>
          <p:cNvSpPr txBox="1"/>
          <p:nvPr/>
        </p:nvSpPr>
        <p:spPr>
          <a:xfrm>
            <a:off x="6527684" y="1907572"/>
            <a:ext cx="2234907" cy="2539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0" lang="en-US" sz="1050" b="1" dirty="0">
                <a:solidFill>
                  <a:prstClr val="black"/>
                </a:solidFill>
                <a:latin typeface="Georgia"/>
              </a:rPr>
              <a:t>STAR, PRL114, 022301 (2015)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334001" y="1905001"/>
            <a:ext cx="946093" cy="307777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0" lang="en-US" sz="1400" dirty="0">
                <a:solidFill>
                  <a:prstClr val="black"/>
                </a:solidFill>
                <a:latin typeface="Symbol" charset="2"/>
                <a:cs typeface="Symbol" charset="2"/>
              </a:rPr>
              <a:t>L-L</a:t>
            </a:r>
            <a:r>
              <a:rPr kumimoji="0" lang="en-US" sz="1400" dirty="0">
                <a:solidFill>
                  <a:prstClr val="black"/>
                </a:solidFill>
                <a:latin typeface="Georgia"/>
              </a:rPr>
              <a:t> corr.</a:t>
            </a:r>
            <a:endParaRPr kumimoji="0" lang="en-US" sz="1400" baseline="-25000" dirty="0">
              <a:solidFill>
                <a:prstClr val="black"/>
              </a:solidFill>
              <a:latin typeface="Georgi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C473D0E-9537-2C46-B472-39E9A4C7E8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7667" y="3808346"/>
            <a:ext cx="2177195" cy="1378075"/>
          </a:xfrm>
          <a:prstGeom prst="rect">
            <a:avLst/>
          </a:prstGeom>
        </p:spPr>
      </p:pic>
      <p:sp>
        <p:nvSpPr>
          <p:cNvPr id="69" name="TextBox 67">
            <a:extLst>
              <a:ext uri="{FF2B5EF4-FFF2-40B4-BE49-F238E27FC236}">
                <a16:creationId xmlns:a16="http://schemas.microsoft.com/office/drawing/2014/main" id="{C1A1A809-6EF2-9942-BFC3-4E4147C85EC4}"/>
              </a:ext>
            </a:extLst>
          </p:cNvPr>
          <p:cNvSpPr txBox="1"/>
          <p:nvPr/>
        </p:nvSpPr>
        <p:spPr>
          <a:xfrm>
            <a:off x="6989347" y="3555890"/>
            <a:ext cx="1311578" cy="307777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0" lang="en-US" sz="1400" dirty="0">
                <a:solidFill>
                  <a:prstClr val="black"/>
                </a:solidFill>
                <a:latin typeface="Symbol" charset="2"/>
                <a:cs typeface="Symbol" charset="2"/>
              </a:rPr>
              <a:t>W-W</a:t>
            </a:r>
            <a:r>
              <a:rPr kumimoji="0" lang="en-US" sz="1400" dirty="0">
                <a:solidFill>
                  <a:prstClr val="black"/>
                </a:solidFill>
                <a:latin typeface="Georgia"/>
              </a:rPr>
              <a:t> potential</a:t>
            </a:r>
            <a:endParaRPr kumimoji="0" lang="en-US" sz="1400" baseline="-25000" dirty="0">
              <a:solidFill>
                <a:prstClr val="black"/>
              </a:solidFill>
              <a:latin typeface="Georgia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B39A0AA-5E30-EB49-AC1B-C06C91BEA0D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733801"/>
            <a:ext cx="1763070" cy="1796589"/>
          </a:xfrm>
          <a:prstGeom prst="rect">
            <a:avLst/>
          </a:prstGeom>
        </p:spPr>
      </p:pic>
      <p:sp>
        <p:nvSpPr>
          <p:cNvPr id="70" name="TextBox 67">
            <a:extLst>
              <a:ext uri="{FF2B5EF4-FFF2-40B4-BE49-F238E27FC236}">
                <a16:creationId xmlns:a16="http://schemas.microsoft.com/office/drawing/2014/main" id="{BE007F6B-900F-2C48-951A-D0785F0A2BE1}"/>
              </a:ext>
            </a:extLst>
          </p:cNvPr>
          <p:cNvSpPr txBox="1"/>
          <p:nvPr/>
        </p:nvSpPr>
        <p:spPr>
          <a:xfrm>
            <a:off x="4424794" y="3501562"/>
            <a:ext cx="1471878" cy="307777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0" lang="en-US" sz="1400" dirty="0">
                <a:solidFill>
                  <a:prstClr val="black"/>
                </a:solidFill>
                <a:latin typeface="Symbol" charset="2"/>
                <a:cs typeface="Symbol" charset="2"/>
              </a:rPr>
              <a:t>W-W</a:t>
            </a:r>
            <a:r>
              <a:rPr kumimoji="0" lang="en-US" sz="1400" dirty="0">
                <a:solidFill>
                  <a:prstClr val="black"/>
                </a:solidFill>
                <a:latin typeface="Georgia"/>
              </a:rPr>
              <a:t> correlation</a:t>
            </a:r>
            <a:endParaRPr kumimoji="0" lang="en-US" sz="1400" baseline="-25000" dirty="0">
              <a:solidFill>
                <a:prstClr val="black"/>
              </a:solidFill>
              <a:latin typeface="Georgi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5FF7D48-800D-ED45-8AD8-8F2EA8C58483}"/>
              </a:ext>
            </a:extLst>
          </p:cNvPr>
          <p:cNvSpPr txBox="1"/>
          <p:nvPr/>
        </p:nvSpPr>
        <p:spPr>
          <a:xfrm>
            <a:off x="4908411" y="5498059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K. Morita, </a:t>
            </a:r>
            <a:r>
              <a:rPr lang="en-US" altLang="ja-JP" sz="1200" dirty="0" err="1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et.al</a:t>
            </a:r>
            <a:r>
              <a:rPr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.</a:t>
            </a:r>
            <a:endParaRPr lang="ja-JP" altLang="en-US" sz="120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6C91734-B48F-9340-BB97-3E5CF8EE9BC0}"/>
              </a:ext>
            </a:extLst>
          </p:cNvPr>
          <p:cNvSpPr txBox="1"/>
          <p:nvPr/>
        </p:nvSpPr>
        <p:spPr>
          <a:xfrm>
            <a:off x="6873302" y="5204147"/>
            <a:ext cx="1789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err="1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Gongyo</a:t>
            </a:r>
            <a:r>
              <a:rPr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 et al., </a:t>
            </a:r>
          </a:p>
          <a:p>
            <a:r>
              <a:rPr lang="en-US" altLang="ja-JP" sz="12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PRL120, 212001 (2108)</a:t>
            </a:r>
            <a:endParaRPr lang="ja-JP" altLang="en-US" sz="120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10" name="フッター プレースホルダー 9">
            <a:extLst>
              <a:ext uri="{FF2B5EF4-FFF2-40B4-BE49-F238E27FC236}">
                <a16:creationId xmlns:a16="http://schemas.microsoft.com/office/drawing/2014/main" id="{167F1713-03F7-F54B-869A-4A9D52F2A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>
                <a:solidFill>
                  <a:prstClr val="black"/>
                </a:solidFill>
                <a:latin typeface="Georgia"/>
              </a:rPr>
              <a:t>K. Ozawa, SQM 2019, Bari, Italy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3119566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4E532A-9D6D-0D46-A24F-CC55ABA4E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Strategy for </a:t>
            </a:r>
            <a:r>
              <a:rPr lang="en-US" altLang="ja-JP" dirty="0"/>
              <a:t>high-rate measurements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9C37A3-81F7-3A43-8D1A-1859C8353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15/June/2019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2DF32DC-33A3-E541-B721-FA1A5F24A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>
                <a:solidFill>
                  <a:srgbClr val="8CADAE">
                    <a:shade val="75000"/>
                  </a:srgbClr>
                </a:solidFill>
                <a:latin typeface="Georgia"/>
              </a:rPr>
              <a:pPr/>
              <a:t>39</a:t>
            </a:fld>
            <a:endParaRPr lang="en-US">
              <a:solidFill>
                <a:srgbClr val="8CADAE">
                  <a:shade val="75000"/>
                </a:srgbClr>
              </a:solidFill>
              <a:latin typeface="Georgia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A8A327DE-AE37-234A-A787-E10AB2800021}"/>
              </a:ext>
            </a:extLst>
          </p:cNvPr>
          <p:cNvSpPr txBox="1">
            <a:spLocks/>
          </p:cNvSpPr>
          <p:nvPr/>
        </p:nvSpPr>
        <p:spPr>
          <a:xfrm>
            <a:off x="251520" y="2059620"/>
            <a:ext cx="8424936" cy="3731580"/>
          </a:xfrm>
          <a:prstGeom prst="rect">
            <a:avLst/>
          </a:prstGeom>
        </p:spPr>
        <p:txBody>
          <a:bodyPr lIns="68580" tIns="34290" rIns="68580" bIns="34290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16349"/>
              </a:buClr>
            </a:pPr>
            <a:r>
              <a:rPr lang="en-US" altLang="ja-JP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10MHz DAQ system</a:t>
            </a:r>
          </a:p>
          <a:p>
            <a:pPr lvl="1">
              <a:buClr>
                <a:srgbClr val="CCB400"/>
              </a:buClr>
            </a:pPr>
            <a:r>
              <a:rPr lang="en-US" altLang="ja-JP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Continuous readout + online data reduction</a:t>
            </a:r>
          </a:p>
          <a:p>
            <a:pPr lvl="1">
              <a:buClr>
                <a:srgbClr val="CCB400"/>
              </a:buClr>
            </a:pPr>
            <a:r>
              <a:rPr lang="en-US" altLang="ja-JP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  <a:sym typeface="Wingdings" panose="05000000000000000000" pitchFamily="2" charset="2"/>
              </a:rPr>
              <a:t>Online triggers (Centrality, dimuon, ….)</a:t>
            </a:r>
          </a:p>
          <a:p>
            <a:pPr>
              <a:buClr>
                <a:srgbClr val="D16349"/>
              </a:buClr>
            </a:pPr>
            <a:r>
              <a:rPr lang="en-US" altLang="ja-JP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High rate detectors</a:t>
            </a:r>
          </a:p>
          <a:p>
            <a:pPr lvl="1">
              <a:buClr>
                <a:srgbClr val="CCB400"/>
              </a:buClr>
            </a:pPr>
            <a:r>
              <a:rPr lang="en-US" altLang="ja-JP">
                <a:solidFill>
                  <a:srgbClr val="646B86"/>
                </a:solidFill>
                <a:latin typeface="Georgia"/>
                <a:ea typeface="ＭＳ Ｐ明朝" panose="02020600040205080304" pitchFamily="18" charset="-128"/>
              </a:rPr>
              <a:t>Silicon pixel trackers</a:t>
            </a:r>
          </a:p>
          <a:p>
            <a:pPr>
              <a:buClr>
                <a:srgbClr val="D16349"/>
              </a:buClr>
            </a:pPr>
            <a:r>
              <a:rPr lang="en-US" altLang="ja-JP">
                <a:solidFill>
                  <a:srgbClr val="00B0F0"/>
                </a:solidFill>
                <a:latin typeface="Georgia"/>
                <a:ea typeface="ＭＳ Ｐ明朝" panose="02020600040205080304" pitchFamily="18" charset="-128"/>
              </a:rPr>
              <a:t>Large acceptance (~4</a:t>
            </a:r>
            <a:r>
              <a:rPr lang="en-US" altLang="ja-JP">
                <a:solidFill>
                  <a:srgbClr val="00B0F0"/>
                </a:solidFill>
                <a:latin typeface="Symbol" panose="05050102010706020507" pitchFamily="18" charset="2"/>
                <a:ea typeface="ＭＳ Ｐ明朝" panose="02020600040205080304" pitchFamily="18" charset="-128"/>
              </a:rPr>
              <a:t>p</a:t>
            </a:r>
            <a:r>
              <a:rPr lang="en-US" altLang="ja-JP">
                <a:solidFill>
                  <a:srgbClr val="00B0F0"/>
                </a:solidFill>
                <a:latin typeface="Georgia"/>
                <a:ea typeface="ＭＳ Ｐ明朝" panose="02020600040205080304" pitchFamily="18" charset="-128"/>
              </a:rPr>
              <a:t>)</a:t>
            </a:r>
          </a:p>
          <a:p>
            <a:pPr lvl="1">
              <a:buClr>
                <a:srgbClr val="CCB400"/>
              </a:buClr>
            </a:pPr>
            <a:r>
              <a:rPr lang="en-US" altLang="ja-JP">
                <a:solidFill>
                  <a:srgbClr val="646B86"/>
                </a:solidFill>
                <a:latin typeface="Georgia"/>
                <a:ea typeface="ＭＳ Ｐ明朝" panose="02020600040205080304" pitchFamily="18" charset="-128"/>
              </a:rPr>
              <a:t>E-b-e fluctuations, etc.</a:t>
            </a:r>
          </a:p>
          <a:p>
            <a:pPr marL="0" indent="0">
              <a:buClr>
                <a:srgbClr val="D16349"/>
              </a:buClr>
              <a:buNone/>
            </a:pPr>
            <a:r>
              <a:rPr lang="en-US" altLang="ja-JP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 </a:t>
            </a:r>
          </a:p>
          <a:p>
            <a:pPr marL="0" indent="0">
              <a:buClr>
                <a:srgbClr val="D16349"/>
              </a:buClr>
              <a:buNone/>
            </a:pPr>
            <a:r>
              <a:rPr lang="en-US" altLang="ja-JP">
                <a:solidFill>
                  <a:srgbClr val="FF0000"/>
                </a:solidFill>
                <a:latin typeface="Georgia"/>
                <a:ea typeface="ＭＳ Ｐ明朝" panose="02020600040205080304" pitchFamily="18" charset="-128"/>
              </a:rPr>
              <a:t>New design of Dipole magnet spectrometer</a:t>
            </a:r>
            <a:endParaRPr lang="en-US" altLang="ja-JP">
              <a:solidFill>
                <a:srgbClr val="00B0F0"/>
              </a:solidFill>
              <a:latin typeface="Georgia"/>
              <a:ea typeface="ＭＳ Ｐ明朝" panose="02020600040205080304" pitchFamily="18" charset="-128"/>
            </a:endParaRPr>
          </a:p>
          <a:p>
            <a:pPr marL="0" indent="0">
              <a:buClr>
                <a:srgbClr val="D16349"/>
              </a:buClr>
              <a:buNone/>
            </a:pPr>
            <a:r>
              <a:rPr lang="en-US" altLang="ja-JP">
                <a:solidFill>
                  <a:srgbClr val="00B0F0"/>
                </a:solidFill>
                <a:latin typeface="Georgia"/>
                <a:ea typeface="ＭＳ Ｐ明朝" panose="02020600040205080304" pitchFamily="18" charset="-128"/>
              </a:rPr>
              <a:t>As beam intensity increases;</a:t>
            </a:r>
          </a:p>
          <a:p>
            <a:pPr marL="385763" indent="-385763">
              <a:buClr>
                <a:srgbClr val="D16349"/>
              </a:buClr>
              <a:buFont typeface="+mj-lt"/>
              <a:buAutoNum type="arabicPeriod"/>
            </a:pPr>
            <a:r>
              <a:rPr lang="en-US" altLang="ja-JP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Dipole hadron spectrometer (10</a:t>
            </a:r>
            <a:r>
              <a:rPr lang="en-US" altLang="ja-JP" baseline="3000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6</a:t>
            </a:r>
            <a:r>
              <a:rPr lang="en-US" altLang="ja-JP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 Hz)</a:t>
            </a:r>
          </a:p>
          <a:p>
            <a:pPr marL="385763" indent="-385763">
              <a:buClr>
                <a:srgbClr val="D16349"/>
              </a:buClr>
              <a:buFont typeface="+mj-lt"/>
              <a:buAutoNum type="arabicPeriod"/>
            </a:pPr>
            <a:r>
              <a:rPr lang="en-US" altLang="ja-JP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Dipole dimuon spectrometer (10</a:t>
            </a:r>
            <a:r>
              <a:rPr lang="en-US" altLang="ja-JP" baseline="3000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7</a:t>
            </a:r>
            <a:r>
              <a:rPr lang="en-US" altLang="ja-JP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 Hz)</a:t>
            </a:r>
          </a:p>
          <a:p>
            <a:pPr marL="385763" indent="-385763">
              <a:buClr>
                <a:srgbClr val="D16349"/>
              </a:buClr>
              <a:buFont typeface="+mj-lt"/>
              <a:buAutoNum type="arabicPeriod"/>
            </a:pPr>
            <a:r>
              <a:rPr lang="en-US" altLang="ja-JP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Hypernuclear spectrometer (10</a:t>
            </a:r>
            <a:r>
              <a:rPr lang="en-US" altLang="ja-JP" baseline="30000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8 </a:t>
            </a:r>
            <a:r>
              <a:rPr lang="en-US" altLang="ja-JP">
                <a:solidFill>
                  <a:srgbClr val="0070C0"/>
                </a:solidFill>
                <a:latin typeface="Georgia"/>
                <a:ea typeface="ＭＳ Ｐ明朝" panose="02020600040205080304" pitchFamily="18" charset="-128"/>
              </a:rPr>
              <a:t>Hz)</a:t>
            </a:r>
          </a:p>
          <a:p>
            <a:pPr marL="0" indent="0">
              <a:buClr>
                <a:srgbClr val="D16349"/>
              </a:buClr>
              <a:buNone/>
            </a:pPr>
            <a:endParaRPr kumimoji="1" lang="ja-JP" altLang="en-US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7" name="矢印: 下 5">
            <a:extLst>
              <a:ext uri="{FF2B5EF4-FFF2-40B4-BE49-F238E27FC236}">
                <a16:creationId xmlns:a16="http://schemas.microsoft.com/office/drawing/2014/main" id="{EFE39400-0A9A-B246-833C-92A821DF9C06}"/>
              </a:ext>
            </a:extLst>
          </p:cNvPr>
          <p:cNvSpPr/>
          <p:nvPr/>
        </p:nvSpPr>
        <p:spPr>
          <a:xfrm>
            <a:off x="1709682" y="3883249"/>
            <a:ext cx="594066" cy="242654"/>
          </a:xfrm>
          <a:prstGeom prst="downArrow">
            <a:avLst/>
          </a:prstGeom>
          <a:solidFill>
            <a:srgbClr val="0DFF0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ja-JP" altLang="en-US">
              <a:solidFill>
                <a:prstClr val="white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4AFDA51-02C4-AA46-B93A-AD93E8194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>
                <a:solidFill>
                  <a:prstClr val="black"/>
                </a:solidFill>
                <a:latin typeface="Georgia"/>
              </a:rPr>
              <a:t>K. Ozawa, SQM 2019, Bari, Italy</a:t>
            </a:r>
            <a:endParaRPr lang="en-US">
              <a:solidFill>
                <a:prstClr val="black"/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516540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66748E0F-36FE-41EE-8D18-3DAFCD493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Hypernuclei</a:t>
            </a:r>
            <a:r>
              <a:rPr kumimoji="1" lang="en-US" altLang="ja-JP" dirty="0"/>
              <a:t> bound states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BAD7BC-B94D-4D11-A517-7455D4771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755ECD-B1DD-46A9-BAE3-86EA613F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964F42-360D-451E-B9F4-4E66F9F7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9" name="Group 10">
            <a:extLst>
              <a:ext uri="{FF2B5EF4-FFF2-40B4-BE49-F238E27FC236}">
                <a16:creationId xmlns:a16="http://schemas.microsoft.com/office/drawing/2014/main" id="{9861419F-948B-4ACB-8148-15A0EA3AFFC5}"/>
              </a:ext>
            </a:extLst>
          </p:cNvPr>
          <p:cNvGrpSpPr>
            <a:grpSpLocks/>
          </p:cNvGrpSpPr>
          <p:nvPr/>
        </p:nvGrpSpPr>
        <p:grpSpPr bwMode="auto">
          <a:xfrm>
            <a:off x="5179257" y="1734452"/>
            <a:ext cx="3544119" cy="3905778"/>
            <a:chOff x="3060" y="588"/>
            <a:chExt cx="2604" cy="2916"/>
          </a:xfrm>
        </p:grpSpPr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id="{A8DF1DD6-EB28-4DF7-AAD9-6D8762EBE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0" y="588"/>
              <a:ext cx="2604" cy="2916"/>
            </a:xfrm>
            <a:prstGeom prst="rect">
              <a:avLst/>
            </a:prstGeom>
            <a:solidFill>
              <a:srgbClr val="DDFFDD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11" name="Picture 12" descr="shell89Yonly">
              <a:extLst>
                <a:ext uri="{FF2B5EF4-FFF2-40B4-BE49-F238E27FC236}">
                  <a16:creationId xmlns:a16="http://schemas.microsoft.com/office/drawing/2014/main" id="{3E42BD1C-0A35-4BD1-B493-70078BEC12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1" y="793"/>
              <a:ext cx="2441" cy="2398"/>
            </a:xfrm>
            <a:prstGeom prst="rect">
              <a:avLst/>
            </a:prstGeom>
            <a:noFill/>
          </p:spPr>
        </p:pic>
        <p:sp>
          <p:nvSpPr>
            <p:cNvPr id="12" name="Rectangle 13">
              <a:extLst>
                <a:ext uri="{FF2B5EF4-FFF2-40B4-BE49-F238E27FC236}">
                  <a16:creationId xmlns:a16="http://schemas.microsoft.com/office/drawing/2014/main" id="{EC1B84EE-F98D-42DA-B92C-58A9F278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2" y="629"/>
              <a:ext cx="12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400" b="1" i="1">
                  <a:solidFill>
                    <a:srgbClr val="4D4D4D"/>
                  </a:solidFill>
                </a:rPr>
                <a:t>PRC 64 (2001) 044302</a:t>
              </a:r>
            </a:p>
          </p:txBody>
        </p:sp>
        <p:sp>
          <p:nvSpPr>
            <p:cNvPr id="13" name="Rectangle 14">
              <a:extLst>
                <a:ext uri="{FF2B5EF4-FFF2-40B4-BE49-F238E27FC236}">
                  <a16:creationId xmlns:a16="http://schemas.microsoft.com/office/drawing/2014/main" id="{71ADE47C-D66F-4278-BA9A-8B49DD98A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9" y="3198"/>
              <a:ext cx="1767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rIns="0"/>
            <a:lstStyle/>
            <a:p>
              <a:pPr marL="180975" indent="-180975">
                <a:lnSpc>
                  <a:spcPct val="80000"/>
                </a:lnSpc>
                <a:spcBef>
                  <a:spcPct val="20000"/>
                </a:spcBef>
                <a:buClr>
                  <a:srgbClr val="009999"/>
                </a:buClr>
                <a:buSzPct val="80000"/>
                <a:buFont typeface="Wingdings" pitchFamily="2" charset="2"/>
                <a:buNone/>
              </a:pPr>
              <a:r>
                <a:rPr lang="en-US" altLang="ja-JP" sz="1800" b="1" dirty="0"/>
                <a:t>-&gt; </a:t>
              </a:r>
              <a:r>
                <a:rPr lang="en-US" altLang="ja-JP" sz="1800" b="1" dirty="0">
                  <a:solidFill>
                    <a:srgbClr val="990000"/>
                  </a:solidFill>
                </a:rPr>
                <a:t>U</a:t>
              </a:r>
              <a:r>
                <a:rPr lang="en-US" altLang="ja-JP" sz="1800" b="1" baseline="-25000" dirty="0">
                  <a:solidFill>
                    <a:srgbClr val="990000"/>
                  </a:solidFill>
                  <a:latin typeface="Symbol" pitchFamily="18" charset="2"/>
                </a:rPr>
                <a:t>L</a:t>
              </a:r>
              <a:r>
                <a:rPr lang="en-US" altLang="ja-JP" sz="1800" b="1" dirty="0">
                  <a:solidFill>
                    <a:srgbClr val="990000"/>
                  </a:solidFill>
                </a:rPr>
                <a:t> = - 30 </a:t>
              </a:r>
              <a:r>
                <a:rPr lang="en-US" altLang="ja-JP" sz="1800" b="1" dirty="0" err="1">
                  <a:solidFill>
                    <a:srgbClr val="990000"/>
                  </a:solidFill>
                </a:rPr>
                <a:t>MeV</a:t>
              </a:r>
              <a:r>
                <a:rPr lang="en-US" altLang="ja-JP" sz="2000" b="1" dirty="0"/>
                <a:t>  </a:t>
              </a:r>
            </a:p>
            <a:p>
              <a:pPr marL="180975" indent="-180975">
                <a:lnSpc>
                  <a:spcPct val="80000"/>
                </a:lnSpc>
                <a:spcBef>
                  <a:spcPct val="20000"/>
                </a:spcBef>
                <a:buClr>
                  <a:srgbClr val="009999"/>
                </a:buClr>
                <a:buSzPct val="80000"/>
                <a:buFont typeface="Wingdings" pitchFamily="2" charset="2"/>
                <a:buNone/>
              </a:pPr>
              <a:r>
                <a:rPr lang="en-US" altLang="ja-JP" sz="2000" b="1" dirty="0"/>
                <a:t>	  </a:t>
              </a:r>
              <a:r>
                <a:rPr lang="en-US" altLang="ja-JP" sz="1800" b="1" dirty="0"/>
                <a:t>(c.f. U</a:t>
              </a:r>
              <a:r>
                <a:rPr lang="en-US" altLang="ja-JP" sz="1800" b="1" baseline="-25000" dirty="0"/>
                <a:t>N</a:t>
              </a:r>
              <a:r>
                <a:rPr lang="en-US" altLang="ja-JP" sz="1800" b="1" dirty="0"/>
                <a:t> = -50 </a:t>
              </a:r>
              <a:r>
                <a:rPr lang="en-US" altLang="ja-JP" sz="1800" b="1" dirty="0" err="1"/>
                <a:t>MeV</a:t>
              </a:r>
              <a:r>
                <a:rPr lang="en-US" altLang="ja-JP" sz="1800" b="1" dirty="0"/>
                <a:t>)</a:t>
              </a:r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B31D49C-EAC2-4096-A929-2942CB4D3482}"/>
              </a:ext>
            </a:extLst>
          </p:cNvPr>
          <p:cNvSpPr txBox="1"/>
          <p:nvPr/>
        </p:nvSpPr>
        <p:spPr>
          <a:xfrm>
            <a:off x="416788" y="1508162"/>
            <a:ext cx="4301059" cy="6463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Nucleus is a </a:t>
            </a:r>
            <a:r>
              <a:rPr kumimoji="1" lang="en-US" altLang="ja-JP" dirty="0">
                <a:solidFill>
                  <a:srgbClr val="FFFF00"/>
                </a:solidFill>
              </a:rPr>
              <a:t>stable object</a:t>
            </a:r>
            <a:r>
              <a:rPr kumimoji="1" lang="en-US" altLang="ja-JP" dirty="0"/>
              <a:t> and can have a </a:t>
            </a:r>
            <a:r>
              <a:rPr kumimoji="1" lang="en-US" altLang="ja-JP" dirty="0">
                <a:solidFill>
                  <a:srgbClr val="FFFF00"/>
                </a:solidFill>
              </a:rPr>
              <a:t>bound state</a:t>
            </a:r>
            <a:r>
              <a:rPr kumimoji="1" lang="en-US" altLang="ja-JP" dirty="0"/>
              <a:t> with hyperons</a:t>
            </a:r>
          </a:p>
        </p:txBody>
      </p:sp>
      <p:sp>
        <p:nvSpPr>
          <p:cNvPr id="8" name="矢印: 下 7">
            <a:extLst>
              <a:ext uri="{FF2B5EF4-FFF2-40B4-BE49-F238E27FC236}">
                <a16:creationId xmlns:a16="http://schemas.microsoft.com/office/drawing/2014/main" id="{81F9CA07-441C-4F37-A87E-B4692A3ACC11}"/>
              </a:ext>
            </a:extLst>
          </p:cNvPr>
          <p:cNvSpPr/>
          <p:nvPr/>
        </p:nvSpPr>
        <p:spPr>
          <a:xfrm>
            <a:off x="1812202" y="2532117"/>
            <a:ext cx="1121651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AB677D5-04B2-455F-AAE1-8D7E91BFED41}"/>
              </a:ext>
            </a:extLst>
          </p:cNvPr>
          <p:cNvSpPr txBox="1"/>
          <p:nvPr/>
        </p:nvSpPr>
        <p:spPr>
          <a:xfrm>
            <a:off x="416787" y="3069243"/>
            <a:ext cx="4301059" cy="6463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If a bound state is observed, </a:t>
            </a:r>
          </a:p>
          <a:p>
            <a:pPr algn="ctr"/>
            <a:r>
              <a:rPr lang="en-US" altLang="ja-JP" dirty="0"/>
              <a:t>we can measure a </a:t>
            </a:r>
            <a:r>
              <a:rPr lang="en-US" altLang="ja-JP" dirty="0">
                <a:solidFill>
                  <a:srgbClr val="FFFF00"/>
                </a:solidFill>
              </a:rPr>
              <a:t>binding energy</a:t>
            </a:r>
          </a:p>
        </p:txBody>
      </p:sp>
      <p:sp>
        <p:nvSpPr>
          <p:cNvPr id="16" name="矢印: 下 15">
            <a:extLst>
              <a:ext uri="{FF2B5EF4-FFF2-40B4-BE49-F238E27FC236}">
                <a16:creationId xmlns:a16="http://schemas.microsoft.com/office/drawing/2014/main" id="{7A3D90D5-2397-4A28-B81B-545EA25BF0B9}"/>
              </a:ext>
            </a:extLst>
          </p:cNvPr>
          <p:cNvSpPr/>
          <p:nvPr/>
        </p:nvSpPr>
        <p:spPr>
          <a:xfrm>
            <a:off x="1828675" y="4093199"/>
            <a:ext cx="1121651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6184D7E-1A1B-4C76-B62B-ACE48B17509E}"/>
              </a:ext>
            </a:extLst>
          </p:cNvPr>
          <p:cNvSpPr txBox="1"/>
          <p:nvPr/>
        </p:nvSpPr>
        <p:spPr>
          <a:xfrm>
            <a:off x="433260" y="4630325"/>
            <a:ext cx="4301059" cy="9233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The binding energy can be interpreted to </a:t>
            </a:r>
            <a:r>
              <a:rPr lang="en-US" altLang="ja-JP" dirty="0">
                <a:solidFill>
                  <a:schemeClr val="bg1"/>
                </a:solidFill>
              </a:rPr>
              <a:t>the </a:t>
            </a:r>
            <a:r>
              <a:rPr lang="en-US" altLang="ja-JP" dirty="0">
                <a:solidFill>
                  <a:srgbClr val="FFFF00"/>
                </a:solidFill>
              </a:rPr>
              <a:t>strength of interaction</a:t>
            </a:r>
            <a:r>
              <a:rPr lang="en-US" altLang="ja-JP" dirty="0">
                <a:solidFill>
                  <a:schemeClr val="bg1"/>
                </a:solidFill>
              </a:rPr>
              <a:t> </a:t>
            </a:r>
            <a:r>
              <a:rPr lang="en-US" altLang="ja-JP" dirty="0"/>
              <a:t>between nucleon and hyperon. </a:t>
            </a:r>
            <a:endParaRPr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979CC60-CE0B-4509-A75C-A170E9F42FA8}"/>
              </a:ext>
            </a:extLst>
          </p:cNvPr>
          <p:cNvSpPr txBox="1"/>
          <p:nvPr/>
        </p:nvSpPr>
        <p:spPr>
          <a:xfrm>
            <a:off x="4955137" y="1375729"/>
            <a:ext cx="4166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Measured bound states spectrum by Prof. Nagae</a:t>
            </a:r>
            <a:endParaRPr kumimoji="1" lang="ja-JP" altLang="en-US" sz="14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D3CFD15-6B60-4BBE-B501-59449CC3BA9F}"/>
              </a:ext>
            </a:extLst>
          </p:cNvPr>
          <p:cNvSpPr txBox="1"/>
          <p:nvPr/>
        </p:nvSpPr>
        <p:spPr>
          <a:xfrm>
            <a:off x="1079289" y="5738039"/>
            <a:ext cx="6079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This method</a:t>
            </a:r>
            <a:r>
              <a:rPr kumimoji="1" lang="en-US" altLang="ja-JP" b="1" dirty="0">
                <a:solidFill>
                  <a:srgbClr val="FF0000"/>
                </a:solidFill>
              </a:rPr>
              <a:t> is a powerful tool to study hyperon interactions and we extend this study to S=-2 system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59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54FC50-1352-1841-B5FF-95FFED6BF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1028700"/>
            <a:ext cx="6099048" cy="569214"/>
          </a:xfrm>
        </p:spPr>
        <p:txBody>
          <a:bodyPr/>
          <a:lstStyle/>
          <a:p>
            <a:r>
              <a:rPr lang="en-US" altLang="ja-JP" dirty="0"/>
              <a:t>Basic spectrometer Performance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6E5596D-84D1-9A4A-B557-C4071BBFD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6243B24-8953-420C-9E19-BF38C908C5A2}" type="slidenum">
              <a:rPr lang="en-US">
                <a:solidFill>
                  <a:srgbClr val="8CADAE">
                    <a:shade val="75000"/>
                  </a:srgbClr>
                </a:solidFill>
                <a:latin typeface="Georgia"/>
              </a:rPr>
              <a:pPr/>
              <a:t>40</a:t>
            </a:fld>
            <a:endParaRPr lang="en-US">
              <a:solidFill>
                <a:srgbClr val="8CADAE">
                  <a:shade val="75000"/>
                </a:srgbClr>
              </a:solidFill>
              <a:latin typeface="Georgia"/>
            </a:endParaRP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7F79AFB7-140F-704F-8B8A-2715D3791CF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17336" y="1987139"/>
            <a:ext cx="4964264" cy="854353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Detector simulation using GEANT</a:t>
            </a:r>
          </a:p>
          <a:p>
            <a:pPr lvl="1"/>
            <a:endParaRPr kumimoji="1" lang="en-US" altLang="ja-JP" dirty="0"/>
          </a:p>
          <a:p>
            <a:r>
              <a:rPr kumimoji="1" lang="en-US" altLang="ja-JP" dirty="0"/>
              <a:t>U+U </a:t>
            </a:r>
            <a:r>
              <a:rPr kumimoji="1" lang="ja-JP" altLang="en-US"/>
              <a:t>√</a:t>
            </a:r>
            <a:r>
              <a:rPr kumimoji="1" lang="en-US" altLang="ja-JP" dirty="0" err="1"/>
              <a:t>s</a:t>
            </a:r>
            <a:r>
              <a:rPr kumimoji="1" lang="en-US" altLang="ja-JP" baseline="-25000" dirty="0" err="1"/>
              <a:t>NN</a:t>
            </a:r>
            <a:r>
              <a:rPr kumimoji="1" lang="en-US" altLang="ja-JP" dirty="0"/>
              <a:t>=4.5 GeV, </a:t>
            </a:r>
            <a:r>
              <a:rPr kumimoji="1" lang="en-US" altLang="ja-JP" dirty="0" err="1"/>
              <a:t>MinBias</a:t>
            </a:r>
            <a:r>
              <a:rPr kumimoji="1" lang="en-US" altLang="ja-JP" dirty="0"/>
              <a:t> JAM events</a:t>
            </a:r>
            <a:endParaRPr kumimoji="1" lang="ja-JP" altLang="en-US"/>
          </a:p>
        </p:txBody>
      </p:sp>
      <p:sp>
        <p:nvSpPr>
          <p:cNvPr id="7" name="スライド番号プレースホルダー 3">
            <a:extLst>
              <a:ext uri="{FF2B5EF4-FFF2-40B4-BE49-F238E27FC236}">
                <a16:creationId xmlns:a16="http://schemas.microsoft.com/office/drawing/2014/main" id="{681D518A-7B52-1C48-A964-0AE858A67B21}"/>
              </a:ext>
            </a:extLst>
          </p:cNvPr>
          <p:cNvSpPr txBox="1">
            <a:spLocks/>
          </p:cNvSpPr>
          <p:nvPr/>
        </p:nvSpPr>
        <p:spPr>
          <a:xfrm>
            <a:off x="4361688" y="1627029"/>
            <a:ext cx="457200" cy="330994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defPPr>
              <a:defRPr lang="en-US"/>
            </a:defPPr>
            <a:lvl1pPr marL="0" algn="ctr" defTabSz="914400" rtl="0" eaLnBrk="1" latinLnBrk="0" hangingPunct="1">
              <a:defRPr kumimoji="0" sz="1600" kern="1200">
                <a:solidFill>
                  <a:schemeClr val="accent3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8A876C-6F60-4AB4-B967-885800F6647C}" type="slidenum">
              <a:rPr kumimoji="1" lang="ja-JP" altLang="en-US">
                <a:solidFill>
                  <a:srgbClr val="8CADAE">
                    <a:shade val="75000"/>
                  </a:srgbClr>
                </a:solidFill>
                <a:latin typeface="Georgia"/>
                <a:ea typeface="ＭＳ Ｐ明朝" panose="02020600040205080304" pitchFamily="18" charset="-128"/>
              </a:rPr>
              <a:pPr/>
              <a:t>40</a:t>
            </a:fld>
            <a:endParaRPr kumimoji="1" lang="ja-JP" altLang="en-US">
              <a:solidFill>
                <a:srgbClr val="8CADAE">
                  <a:shade val="75000"/>
                </a:srgbClr>
              </a:solidFill>
              <a:latin typeface="Georgia"/>
              <a:ea typeface="ＭＳ Ｐ明朝" panose="02020600040205080304" pitchFamily="18" charset="-128"/>
            </a:endParaRPr>
          </a:p>
        </p:txBody>
      </p:sp>
      <p:pic>
        <p:nvPicPr>
          <p:cNvPr id="8" name="コンテンツ プレースホルダー 5">
            <a:extLst>
              <a:ext uri="{FF2B5EF4-FFF2-40B4-BE49-F238E27FC236}">
                <a16:creationId xmlns:a16="http://schemas.microsoft.com/office/drawing/2014/main" id="{8C4C4AD3-E56F-B140-90C2-23F6BE3F84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21" y="3783868"/>
            <a:ext cx="2163388" cy="2083532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34A872A-B3EB-BA45-AD6E-E888BDD2D28B}"/>
              </a:ext>
            </a:extLst>
          </p:cNvPr>
          <p:cNvSpPr txBox="1"/>
          <p:nvPr/>
        </p:nvSpPr>
        <p:spPr>
          <a:xfrm>
            <a:off x="2644051" y="3113329"/>
            <a:ext cx="1597232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kumimoji="0" lang="en-US" altLang="ja-JP" sz="16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y</a:t>
            </a:r>
            <a:r>
              <a:rPr lang="en-US" altLang="ja-JP" sz="16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-</a:t>
            </a:r>
            <a:r>
              <a:rPr lang="en-US" altLang="ja-JP" sz="1600" dirty="0" err="1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p</a:t>
            </a:r>
            <a:r>
              <a:rPr lang="en-US" altLang="ja-JP" sz="1600" baseline="-25000" dirty="0" err="1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T</a:t>
            </a:r>
            <a:r>
              <a:rPr lang="en-US" altLang="ja-JP" sz="16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 Acceptance</a:t>
            </a:r>
            <a:endParaRPr lang="ja-JP" altLang="en-US" sz="1600" dirty="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1BFB698-0111-5D4B-8550-DFFD5F8E94FF}"/>
              </a:ext>
            </a:extLst>
          </p:cNvPr>
          <p:cNvGrpSpPr/>
          <p:nvPr/>
        </p:nvGrpSpPr>
        <p:grpSpPr>
          <a:xfrm>
            <a:off x="6671301" y="1457927"/>
            <a:ext cx="2227148" cy="2167766"/>
            <a:chOff x="1147026" y="2972857"/>
            <a:chExt cx="2227148" cy="2167766"/>
          </a:xfrm>
        </p:grpSpPr>
        <p:pic>
          <p:nvPicPr>
            <p:cNvPr id="9" name="コンテンツ プレースホルダー 5">
              <a:extLst>
                <a:ext uri="{FF2B5EF4-FFF2-40B4-BE49-F238E27FC236}">
                  <a16:creationId xmlns:a16="http://schemas.microsoft.com/office/drawing/2014/main" id="{6DA4A9F4-B5DE-3F47-A18C-E3FEE29AF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7026" y="3006583"/>
              <a:ext cx="2227148" cy="2134040"/>
            </a:xfrm>
            <a:prstGeom prst="rect">
              <a:avLst/>
            </a:prstGeom>
          </p:spPr>
        </p:pic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E6C1FDAE-55E7-1F44-A187-F39A385475F2}"/>
                </a:ext>
              </a:extLst>
            </p:cNvPr>
            <p:cNvSpPr txBox="1"/>
            <p:nvPr/>
          </p:nvSpPr>
          <p:spPr>
            <a:xfrm>
              <a:off x="1676400" y="2972857"/>
              <a:ext cx="1242969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400" dirty="0">
                  <a:solidFill>
                    <a:prstClr val="black"/>
                  </a:solidFill>
                  <a:latin typeface="Georgia"/>
                  <a:ea typeface="ＭＳ Ｐ明朝" panose="02020600040205080304" pitchFamily="18" charset="-128"/>
                </a:rPr>
                <a:t>PID with TOF</a:t>
              </a:r>
              <a:endParaRPr lang="ja-JP" altLang="en-US" sz="14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B0CF9ED-FED5-D44D-984C-C62E1758CBAE}"/>
              </a:ext>
            </a:extLst>
          </p:cNvPr>
          <p:cNvGrpSpPr/>
          <p:nvPr/>
        </p:nvGrpSpPr>
        <p:grpSpPr>
          <a:xfrm>
            <a:off x="6774063" y="3643488"/>
            <a:ext cx="2140976" cy="2128698"/>
            <a:chOff x="3628852" y="2972857"/>
            <a:chExt cx="2140976" cy="2128698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5D23849A-E776-3442-97A4-FD58454E01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28852" y="3039608"/>
              <a:ext cx="2140976" cy="2061947"/>
            </a:xfrm>
            <a:prstGeom prst="rect">
              <a:avLst/>
            </a:prstGeom>
          </p:spPr>
        </p:pic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9090C94E-899B-6C47-8595-682D9F8C9D8C}"/>
                </a:ext>
              </a:extLst>
            </p:cNvPr>
            <p:cNvSpPr txBox="1"/>
            <p:nvPr/>
          </p:nvSpPr>
          <p:spPr>
            <a:xfrm>
              <a:off x="3810000" y="2972857"/>
              <a:ext cx="1768754" cy="284693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r>
                <a:rPr lang="en-US" altLang="ja-JP" sz="1400" dirty="0">
                  <a:solidFill>
                    <a:prstClr val="black"/>
                  </a:solidFill>
                  <a:latin typeface="Georgia"/>
                  <a:ea typeface="ＭＳ Ｐ明朝" panose="02020600040205080304" pitchFamily="18" charset="-128"/>
                </a:rPr>
                <a:t>PID with TPC </a:t>
              </a:r>
              <a:r>
                <a:rPr lang="en-US" altLang="ja-JP" sz="1400" dirty="0" err="1">
                  <a:solidFill>
                    <a:prstClr val="black"/>
                  </a:solidFill>
                  <a:latin typeface="Georgia"/>
                  <a:ea typeface="ＭＳ Ｐ明朝" panose="02020600040205080304" pitchFamily="18" charset="-128"/>
                </a:rPr>
                <a:t>dE</a:t>
              </a:r>
              <a:r>
                <a:rPr lang="en-US" altLang="ja-JP" sz="1400" dirty="0">
                  <a:solidFill>
                    <a:prstClr val="black"/>
                  </a:solidFill>
                  <a:latin typeface="Georgia"/>
                  <a:ea typeface="ＭＳ Ｐ明朝" panose="02020600040205080304" pitchFamily="18" charset="-128"/>
                </a:rPr>
                <a:t>/dx</a:t>
              </a:r>
              <a:endParaRPr lang="ja-JP" altLang="en-US" sz="14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endParaRPr>
            </a:p>
          </p:txBody>
        </p:sp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1720F5CA-4972-124E-A73A-097B35281E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2179" y="3805454"/>
            <a:ext cx="2140976" cy="2061947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D5A1193-AA24-244D-A65F-915241CBD7C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785" y="3800506"/>
            <a:ext cx="2128838" cy="2050256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86DE1EA-3674-8844-97EC-0D0DED3223B4}"/>
              </a:ext>
            </a:extLst>
          </p:cNvPr>
          <p:cNvSpPr txBox="1"/>
          <p:nvPr/>
        </p:nvSpPr>
        <p:spPr>
          <a:xfrm>
            <a:off x="748643" y="3599202"/>
            <a:ext cx="986167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Protons</a:t>
            </a:r>
            <a:endParaRPr lang="ja-JP" altLang="en-US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459BE65-F638-DF43-B1E1-DA2BF7F50A4B}"/>
              </a:ext>
            </a:extLst>
          </p:cNvPr>
          <p:cNvSpPr txBox="1"/>
          <p:nvPr/>
        </p:nvSpPr>
        <p:spPr>
          <a:xfrm>
            <a:off x="3191328" y="3591891"/>
            <a:ext cx="41069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Symbol" pitchFamily="2" charset="2"/>
                <a:ea typeface="ＭＳ Ｐ明朝" panose="02020600040205080304" pitchFamily="18" charset="-128"/>
              </a:rPr>
              <a:t>p</a:t>
            </a:r>
            <a:r>
              <a:rPr lang="en-US" altLang="ja-JP" baseline="300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+</a:t>
            </a:r>
            <a:endParaRPr lang="ja-JP" altLang="en-US" baseline="3000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39CF45F-9248-9545-B8A6-449021044252}"/>
              </a:ext>
            </a:extLst>
          </p:cNvPr>
          <p:cNvSpPr txBox="1"/>
          <p:nvPr/>
        </p:nvSpPr>
        <p:spPr>
          <a:xfrm>
            <a:off x="5454431" y="3548663"/>
            <a:ext cx="45076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Symbol" pitchFamily="2" charset="2"/>
                <a:ea typeface="ＭＳ Ｐ明朝" panose="02020600040205080304" pitchFamily="18" charset="-128"/>
              </a:rPr>
              <a:t>K</a:t>
            </a:r>
            <a:r>
              <a:rPr lang="en-US" altLang="ja-JP" baseline="30000" dirty="0">
                <a:solidFill>
                  <a:prstClr val="black"/>
                </a:solidFill>
                <a:latin typeface="Georgia"/>
                <a:ea typeface="ＭＳ Ｐ明朝" panose="02020600040205080304" pitchFamily="18" charset="-128"/>
              </a:rPr>
              <a:t>+</a:t>
            </a:r>
            <a:endParaRPr lang="ja-JP" altLang="en-US" baseline="30000">
              <a:solidFill>
                <a:prstClr val="black"/>
              </a:solidFill>
              <a:latin typeface="Georgia"/>
              <a:ea typeface="ＭＳ Ｐ明朝" panose="02020600040205080304" pitchFamily="18" charset="-128"/>
            </a:endParaRP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12CCF9A-F351-4A31-90BC-50B34EB95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15/June/2019</a:t>
            </a:r>
            <a:endParaRPr lang="en-US"/>
          </a:p>
        </p:txBody>
      </p:sp>
      <p:sp>
        <p:nvSpPr>
          <p:cNvPr id="15" name="フッター プレースホルダー 14">
            <a:extLst>
              <a:ext uri="{FF2B5EF4-FFF2-40B4-BE49-F238E27FC236}">
                <a16:creationId xmlns:a16="http://schemas.microsoft.com/office/drawing/2014/main" id="{550E6498-1BA0-4119-BBCA-BDCA29C18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K. Ozawa, SQM 2019, Bari, Italy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415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2827E9-B322-704B-AB09-0552D5326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Status and plan</a:t>
            </a:r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C769C88-F8C8-604E-9A70-B55F01973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9/27/2018</a:t>
            </a:r>
            <a:endParaRPr 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8917-A3EA-134B-9C3F-1322A155D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61688" y="1627029"/>
            <a:ext cx="457200" cy="330994"/>
          </a:xfrm>
        </p:spPr>
        <p:txBody>
          <a:bodyPr>
            <a:normAutofit lnSpcReduction="10000"/>
          </a:bodyPr>
          <a:lstStyle/>
          <a:p>
            <a:fld id="{96243B24-8953-420C-9E19-BF38C908C5A2}" type="slidenum">
              <a:rPr lang="en-US" smtClean="0"/>
              <a:t>41</a:t>
            </a:fld>
            <a:endParaRPr 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E9CE02A7-0845-534C-AF8F-9434B88A554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59205" y="1916062"/>
            <a:ext cx="4228913" cy="3824255"/>
          </a:xfrm>
        </p:spPr>
        <p:txBody>
          <a:bodyPr>
            <a:normAutofit fontScale="70000" lnSpcReduction="20000"/>
          </a:bodyPr>
          <a:lstStyle/>
          <a:p>
            <a:pPr rtl="0" eaLnBrk="1" latinLnBrk="0" hangingPunct="1"/>
            <a:r>
              <a:rPr lang="en-US" altLang="ja-JP" dirty="0"/>
              <a:t>Accelerator side</a:t>
            </a:r>
          </a:p>
          <a:p>
            <a:pPr lvl="1"/>
            <a:r>
              <a:rPr lang="en-US" altLang="ja-JP" dirty="0">
                <a:solidFill>
                  <a:schemeClr val="tx1"/>
                </a:solidFill>
              </a:rPr>
              <a:t>JAEA and J-PARC are positive for building an ion source, a </a:t>
            </a:r>
            <a:r>
              <a:rPr lang="en-US" altLang="ja-JP" dirty="0" err="1">
                <a:solidFill>
                  <a:schemeClr val="tx1"/>
                </a:solidFill>
              </a:rPr>
              <a:t>linac</a:t>
            </a:r>
            <a:r>
              <a:rPr lang="en-US" altLang="ja-JP" dirty="0">
                <a:solidFill>
                  <a:schemeClr val="tx1"/>
                </a:solidFill>
              </a:rPr>
              <a:t> and a booster (~$140M)</a:t>
            </a:r>
          </a:p>
          <a:p>
            <a:pPr lvl="1"/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are documenting </a:t>
            </a:r>
            <a:r>
              <a:rPr lang="en-US" altLang="ja-JP" dirty="0">
                <a:solidFill>
                  <a:schemeClr val="tx1"/>
                </a:solidFill>
              </a:rPr>
              <a:t>a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project proposal for the Masterplan of Science Council of Japan (5 year-plan starting 2019 )</a:t>
            </a:r>
          </a:p>
          <a:p>
            <a:pPr lvl="1"/>
            <a:endParaRPr kumimoji="0" lang="en-US" altLang="ja-JP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en-US" altLang="ja-JP" dirty="0"/>
              <a:t>Facility side</a:t>
            </a:r>
          </a:p>
          <a:p>
            <a:pPr lvl="1"/>
            <a:r>
              <a:rPr lang="en-US" altLang="ja-JP" dirty="0">
                <a:solidFill>
                  <a:schemeClr val="tx1"/>
                </a:solidFill>
              </a:rPr>
              <a:t>Identified location for detectors 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the high-momentum beamline</a:t>
            </a:r>
            <a:endParaRPr lang="ja-JP" altLang="ja-JP">
              <a:effectLst/>
            </a:endParaRPr>
          </a:p>
          <a:p>
            <a:pPr lvl="1"/>
            <a:endParaRPr kumimoji="0" lang="en-US" altLang="ja-JP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R&amp;D and Phase-0 experiment</a:t>
            </a:r>
            <a:endParaRPr lang="ja-JP" altLang="ja-JP">
              <a:effectLst/>
            </a:endParaRPr>
          </a:p>
          <a:p>
            <a:pPr lvl="1"/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Continuous readout and online tracking</a:t>
            </a:r>
            <a:endParaRPr lang="ja-JP" altLang="ja-JP">
              <a:effectLst/>
            </a:endParaRPr>
          </a:p>
          <a:p>
            <a:pPr lvl="1"/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MRPC-TOF (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Symbol" pitchFamily="2" charset="2"/>
              </a:rPr>
              <a:t>s</a:t>
            </a:r>
            <a:r>
              <a:rPr kumimoji="0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=50ps) test </a:t>
            </a:r>
            <a:r>
              <a:rPr kumimoji="1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hadron measurements in </a:t>
            </a:r>
            <a:r>
              <a:rPr kumimoji="1" lang="en-US" altLang="ja-JP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p+A</a:t>
            </a:r>
            <a:r>
              <a:rPr kumimoji="1" lang="en-US" altLang="ja-JP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Jan. 2020.</a:t>
            </a:r>
          </a:p>
          <a:p>
            <a:pPr lvl="2"/>
            <a:r>
              <a:rPr kumimoji="1" lang="en-US" altLang="ja-JP" dirty="0"/>
              <a:t>At J-PARC E16 exp.</a:t>
            </a:r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07C0E5D-7A58-2441-B93F-79AFB0B8DC0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004" y="2123570"/>
            <a:ext cx="4460499" cy="19912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90C804-A045-8A42-AA94-9F56F2CBD36F}"/>
              </a:ext>
            </a:extLst>
          </p:cNvPr>
          <p:cNvSpPr txBox="1"/>
          <p:nvPr/>
        </p:nvSpPr>
        <p:spPr>
          <a:xfrm>
            <a:off x="3665442" y="5613484"/>
            <a:ext cx="1135158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</a:rPr>
              <a:t>J-PARC E16</a:t>
            </a:r>
            <a:endParaRPr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740DCF1-3473-8141-A8A3-4A0267CA6C4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1181" y="4243262"/>
            <a:ext cx="1816100" cy="1301477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A615C644-8BB7-304B-9021-5C26C070D6A3}"/>
              </a:ext>
            </a:extLst>
          </p:cNvPr>
          <p:cNvCxnSpPr>
            <a:cxnSpLocks/>
          </p:cNvCxnSpPr>
          <p:nvPr/>
        </p:nvCxnSpPr>
        <p:spPr>
          <a:xfrm>
            <a:off x="6662387" y="5114320"/>
            <a:ext cx="1326845" cy="124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4F9D4C6C-8441-C043-983F-01BFEA3B775D}"/>
              </a:ext>
            </a:extLst>
          </p:cNvPr>
          <p:cNvCxnSpPr>
            <a:cxnSpLocks/>
          </p:cNvCxnSpPr>
          <p:nvPr/>
        </p:nvCxnSpPr>
        <p:spPr>
          <a:xfrm flipV="1">
            <a:off x="5390534" y="3849423"/>
            <a:ext cx="498098" cy="476116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15F3E99-25A6-DB4C-A1C7-222049B1ACE0}"/>
              </a:ext>
            </a:extLst>
          </p:cNvPr>
          <p:cNvGrpSpPr/>
          <p:nvPr/>
        </p:nvGrpSpPr>
        <p:grpSpPr>
          <a:xfrm>
            <a:off x="4590288" y="4304149"/>
            <a:ext cx="2184426" cy="1552652"/>
            <a:chOff x="3887531" y="4377052"/>
            <a:chExt cx="2912567" cy="2070203"/>
          </a:xfrm>
        </p:grpSpPr>
        <p:pic>
          <p:nvPicPr>
            <p:cNvPr id="12" name="Picture 6">
              <a:extLst>
                <a:ext uri="{FF2B5EF4-FFF2-40B4-BE49-F238E27FC236}">
                  <a16:creationId xmlns:a16="http://schemas.microsoft.com/office/drawing/2014/main" id="{1823E3EA-A5D8-D243-981B-B34FEDC98C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7531" y="4419895"/>
              <a:ext cx="2663721" cy="2027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8685" t="14168" r="11589" b="10941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4E227512-9F32-A149-A587-E993914730E2}"/>
                </a:ext>
              </a:extLst>
            </p:cNvPr>
            <p:cNvSpPr/>
            <p:nvPr/>
          </p:nvSpPr>
          <p:spPr>
            <a:xfrm rot="1713115">
              <a:off x="5378983" y="4935492"/>
              <a:ext cx="384241" cy="38917"/>
            </a:xfrm>
            <a:prstGeom prst="rect">
              <a:avLst/>
            </a:prstGeom>
            <a:solidFill>
              <a:srgbClr val="0DFF0D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0DAB6CA9-EB6A-5349-BF33-38C3F54B59CF}"/>
                </a:ext>
              </a:extLst>
            </p:cNvPr>
            <p:cNvSpPr/>
            <p:nvPr/>
          </p:nvSpPr>
          <p:spPr>
            <a:xfrm rot="19654382">
              <a:off x="4590684" y="4937129"/>
              <a:ext cx="384241" cy="35640"/>
            </a:xfrm>
            <a:prstGeom prst="rect">
              <a:avLst/>
            </a:prstGeom>
            <a:solidFill>
              <a:srgbClr val="0DFF0D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69485533-E550-D44F-A401-10DF4F8C1E84}"/>
                </a:ext>
              </a:extLst>
            </p:cNvPr>
            <p:cNvSpPr txBox="1"/>
            <p:nvPr/>
          </p:nvSpPr>
          <p:spPr>
            <a:xfrm>
              <a:off x="5465972" y="4377052"/>
              <a:ext cx="1334126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b="1" dirty="0">
                  <a:solidFill>
                    <a:srgbClr val="00B050"/>
                  </a:solidFill>
                </a:rPr>
                <a:t>MRPC-TOF</a:t>
              </a:r>
              <a:endParaRPr lang="ja-JP" altLang="en-US" sz="11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97332822-8541-9541-B93C-C1C3692EACB5}"/>
                </a:ext>
              </a:extLst>
            </p:cNvPr>
            <p:cNvCxnSpPr>
              <a:cxnSpLocks/>
              <a:stCxn id="15" idx="1"/>
              <a:endCxn id="14" idx="2"/>
            </p:cNvCxnSpPr>
            <p:nvPr/>
          </p:nvCxnSpPr>
          <p:spPr>
            <a:xfrm flipH="1">
              <a:off x="4792361" y="4551459"/>
              <a:ext cx="673610" cy="4185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>
              <a:extLst>
                <a:ext uri="{FF2B5EF4-FFF2-40B4-BE49-F238E27FC236}">
                  <a16:creationId xmlns:a16="http://schemas.microsoft.com/office/drawing/2014/main" id="{8F14F827-D267-A041-A532-B232983D5F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04448" y="4542429"/>
              <a:ext cx="355523" cy="3845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BF5D3C70-C141-7547-8314-06193DCF8549}"/>
              </a:ext>
            </a:extLst>
          </p:cNvPr>
          <p:cNvSpPr/>
          <p:nvPr/>
        </p:nvSpPr>
        <p:spPr>
          <a:xfrm rot="977667">
            <a:off x="5867592" y="3638689"/>
            <a:ext cx="173739" cy="1845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21F2650-BCF5-6C47-947F-2CDC54881C9E}"/>
              </a:ext>
            </a:extLst>
          </p:cNvPr>
          <p:cNvSpPr txBox="1"/>
          <p:nvPr/>
        </p:nvSpPr>
        <p:spPr>
          <a:xfrm>
            <a:off x="7315200" y="2385167"/>
            <a:ext cx="167640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ja-JP" sz="1200" dirty="0"/>
              <a:t>Extended area</a:t>
            </a:r>
          </a:p>
          <a:p>
            <a:r>
              <a:rPr lang="en-US" altLang="ja-JP" sz="1200" dirty="0"/>
              <a:t>(will start in few years)</a:t>
            </a:r>
            <a:endParaRPr lang="ja-JP" altLang="en-US" sz="1200" dirty="0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74A8179F-DBE4-1941-93A9-D978DCEBE5DD}"/>
              </a:ext>
            </a:extLst>
          </p:cNvPr>
          <p:cNvSpPr/>
          <p:nvPr/>
        </p:nvSpPr>
        <p:spPr>
          <a:xfrm>
            <a:off x="6387142" y="2353992"/>
            <a:ext cx="1610496" cy="164113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7FD8258-EB98-6E4D-81BB-8619F414E499}"/>
              </a:ext>
            </a:extLst>
          </p:cNvPr>
          <p:cNvSpPr txBox="1"/>
          <p:nvPr/>
        </p:nvSpPr>
        <p:spPr>
          <a:xfrm>
            <a:off x="7987209" y="3508175"/>
            <a:ext cx="917559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ja-JP" sz="1400" dirty="0"/>
              <a:t>(planned)</a:t>
            </a:r>
            <a:endParaRPr lang="ja-JP" altLang="en-US" sz="14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F9336FD-C371-D140-9F60-10868F20F609}"/>
              </a:ext>
            </a:extLst>
          </p:cNvPr>
          <p:cNvSpPr txBox="1"/>
          <p:nvPr/>
        </p:nvSpPr>
        <p:spPr>
          <a:xfrm>
            <a:off x="5073299" y="1881176"/>
            <a:ext cx="3091231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ja-JP" sz="1500" b="1" dirty="0">
                <a:solidFill>
                  <a:srgbClr val="FF0000"/>
                </a:solidFill>
              </a:rPr>
              <a:t>Hadron Experimental Facility</a:t>
            </a:r>
            <a:endParaRPr lang="ja-JP" altLang="en-US" sz="1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741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35">
            <a:extLst>
              <a:ext uri="{FF2B5EF4-FFF2-40B4-BE49-F238E27FC236}">
                <a16:creationId xmlns:a16="http://schemas.microsoft.com/office/drawing/2014/main" id="{662826E5-7242-45F7-AF39-07AD28B08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93" y="5346514"/>
            <a:ext cx="3565525" cy="420688"/>
          </a:xfrm>
          <a:prstGeom prst="rect">
            <a:avLst/>
          </a:prstGeom>
          <a:solidFill>
            <a:srgbClr val="CDC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Helvetica" panose="020B0604020202020204" pitchFamily="34" charset="0"/>
                <a:ea typeface="Osaka"/>
                <a:cs typeface="Osaka"/>
              </a:defRPr>
            </a:lvl1pPr>
            <a:lvl2pPr marL="37931725" indent="-37474525">
              <a:spcBef>
                <a:spcPct val="20000"/>
              </a:spcBef>
              <a:buClr>
                <a:schemeClr val="accent2"/>
              </a:buClr>
              <a:buSzPct val="100000"/>
              <a:buChar char="–"/>
              <a:defRPr kumimoji="1" sz="2000">
                <a:solidFill>
                  <a:srgbClr val="00AE00"/>
                </a:solidFill>
                <a:latin typeface="Helvetica" panose="020B0604020202020204" pitchFamily="34" charset="0"/>
                <a:ea typeface="Osaka"/>
                <a:cs typeface="Osaka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kumimoji="1">
                <a:solidFill>
                  <a:srgbClr val="AD6900"/>
                </a:solidFill>
                <a:latin typeface="Helvetica" panose="020B0604020202020204" pitchFamily="34" charset="0"/>
                <a:ea typeface="Osaka"/>
                <a:cs typeface="Osaka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kumimoji="1">
                <a:solidFill>
                  <a:schemeClr val="tx2"/>
                </a:solidFill>
                <a:latin typeface="Helvetica" panose="020B0604020202020204" pitchFamily="34" charset="0"/>
                <a:ea typeface="Osaka"/>
                <a:cs typeface="Osaka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2100">
                <a:solidFill>
                  <a:srgbClr val="0E270D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D</a:t>
            </a:r>
            <a:r>
              <a:rPr lang="en-US" altLang="ja-JP" sz="2100">
                <a:solidFill>
                  <a:srgbClr val="0E270D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B</a:t>
            </a:r>
            <a:r>
              <a:rPr lang="en-US" altLang="ja-JP" sz="2100" baseline="-25000">
                <a:solidFill>
                  <a:srgbClr val="0E270D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LL</a:t>
            </a:r>
            <a:r>
              <a:rPr lang="en-US" altLang="ja-JP" sz="2100">
                <a:solidFill>
                  <a:srgbClr val="0E270D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= 0.67</a:t>
            </a:r>
            <a:r>
              <a:rPr lang="en-US" altLang="ja-JP" sz="2100">
                <a:solidFill>
                  <a:srgbClr val="0E270D"/>
                </a:solidFill>
                <a:latin typeface="Arial" panose="020B0604020202020204" pitchFamily="34" charset="0"/>
                <a:ea typeface="ＭＳ ゴシック" panose="020B0609070205080204" pitchFamily="49" charset="-128"/>
              </a:rPr>
              <a:t>±</a:t>
            </a:r>
            <a:r>
              <a:rPr lang="en-US" altLang="ja-JP" sz="2100">
                <a:solidFill>
                  <a:srgbClr val="0E270D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0.17 MeV</a:t>
            </a:r>
          </a:p>
        </p:txBody>
      </p:sp>
      <p:sp>
        <p:nvSpPr>
          <p:cNvPr id="75" name="Rectangle 17">
            <a:extLst>
              <a:ext uri="{FF2B5EF4-FFF2-40B4-BE49-F238E27FC236}">
                <a16:creationId xmlns:a16="http://schemas.microsoft.com/office/drawing/2014/main" id="{118E1FED-56F7-49E4-887E-C89929CBD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92" y="1834674"/>
            <a:ext cx="3921426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1600" b="1" i="1" dirty="0">
                <a:solidFill>
                  <a:srgbClr val="1C1C1C"/>
                </a:solidFill>
                <a:cs typeface="Calibri" panose="020F0502020204030204" pitchFamily="34" charset="0"/>
              </a:rPr>
              <a:t>H. Takahashi et al., PRL 87 (2001) 212502</a:t>
            </a:r>
          </a:p>
        </p:txBody>
      </p:sp>
      <p:sp>
        <p:nvSpPr>
          <p:cNvPr id="32776" name="正方形/長方形 76">
            <a:extLst>
              <a:ext uri="{FF2B5EF4-FFF2-40B4-BE49-F238E27FC236}">
                <a16:creationId xmlns:a16="http://schemas.microsoft.com/office/drawing/2014/main" id="{E4030A1B-DC3D-4F7D-921D-4B69B8472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018" y="4738502"/>
            <a:ext cx="30892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Helvetica" panose="020B0604020202020204" pitchFamily="34" charset="0"/>
                <a:ea typeface="Osaka"/>
                <a:cs typeface="Osaka"/>
              </a:defRPr>
            </a:lvl1pPr>
            <a:lvl2pPr marL="37931725" indent="-37474525">
              <a:spcBef>
                <a:spcPct val="20000"/>
              </a:spcBef>
              <a:buClr>
                <a:schemeClr val="accent2"/>
              </a:buClr>
              <a:buSzPct val="100000"/>
              <a:buChar char="–"/>
              <a:defRPr kumimoji="1" sz="2000">
                <a:solidFill>
                  <a:srgbClr val="00AE00"/>
                </a:solidFill>
                <a:latin typeface="Helvetica" panose="020B0604020202020204" pitchFamily="34" charset="0"/>
                <a:ea typeface="Osaka"/>
                <a:cs typeface="Osaka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kumimoji="1">
                <a:solidFill>
                  <a:srgbClr val="AD6900"/>
                </a:solidFill>
                <a:latin typeface="Helvetica" panose="020B0604020202020204" pitchFamily="34" charset="0"/>
                <a:ea typeface="Osaka"/>
                <a:cs typeface="Osaka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kumimoji="1">
                <a:solidFill>
                  <a:schemeClr val="tx2"/>
                </a:solidFill>
                <a:latin typeface="Helvetica" panose="020B0604020202020204" pitchFamily="34" charset="0"/>
                <a:ea typeface="Osaka"/>
                <a:cs typeface="Osaka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2100" baseline="30000">
                <a:solidFill>
                  <a:srgbClr val="0E270D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6</a:t>
            </a:r>
            <a:r>
              <a:rPr lang="en-US" altLang="ja-JP" sz="2100" baseline="-25000">
                <a:solidFill>
                  <a:srgbClr val="0E270D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LL</a:t>
            </a:r>
            <a:r>
              <a:rPr lang="en-US" altLang="ja-JP" sz="2100">
                <a:solidFill>
                  <a:srgbClr val="0E270D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He -&gt; </a:t>
            </a:r>
            <a:r>
              <a:rPr lang="en-US" altLang="ja-JP" sz="2100" baseline="30000">
                <a:solidFill>
                  <a:srgbClr val="0E270D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 5</a:t>
            </a:r>
            <a:r>
              <a:rPr lang="en-US" altLang="ja-JP" sz="2100" baseline="-25000">
                <a:solidFill>
                  <a:srgbClr val="0E270D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L</a:t>
            </a:r>
            <a:r>
              <a:rPr lang="en-US" altLang="ja-JP" sz="2100">
                <a:solidFill>
                  <a:srgbClr val="0E270D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He + p  + </a:t>
            </a:r>
            <a:r>
              <a:rPr lang="en-US" altLang="ja-JP" sz="2100">
                <a:solidFill>
                  <a:srgbClr val="0E270D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p</a:t>
            </a:r>
            <a:r>
              <a:rPr lang="en-US" altLang="ja-JP" sz="2100" baseline="30000">
                <a:solidFill>
                  <a:srgbClr val="0E270D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-</a:t>
            </a:r>
            <a:r>
              <a:rPr lang="en-US" altLang="ja-JP" sz="2100">
                <a:solidFill>
                  <a:srgbClr val="0E270D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 </a:t>
            </a:r>
            <a:endParaRPr lang="ja-JP" altLang="en-US" sz="2100">
              <a:solidFill>
                <a:srgbClr val="0000FF"/>
              </a:solidFill>
              <a:ea typeface="ＭＳ Ｐゴシック" panose="020B0600070205080204" pitchFamily="50" charset="-128"/>
            </a:endParaRPr>
          </a:p>
        </p:txBody>
      </p:sp>
      <p:pic>
        <p:nvPicPr>
          <p:cNvPr id="32777" name="Picture 2" descr="nagara2">
            <a:extLst>
              <a:ext uri="{FF2B5EF4-FFF2-40B4-BE49-F238E27FC236}">
                <a16:creationId xmlns:a16="http://schemas.microsoft.com/office/drawing/2014/main" id="{F38F6AB3-5539-48F9-AA67-7707B84FD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506321" y="2181384"/>
            <a:ext cx="3294900" cy="2519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A228C200-9687-4BD9-B34A-C32611830FA6}"/>
              </a:ext>
            </a:extLst>
          </p:cNvPr>
          <p:cNvSpPr/>
          <p:nvPr/>
        </p:nvSpPr>
        <p:spPr>
          <a:xfrm>
            <a:off x="3116330" y="1078643"/>
            <a:ext cx="1444625" cy="339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2779" name="Picture 20" descr="6LLHe">
            <a:extLst>
              <a:ext uri="{FF2B5EF4-FFF2-40B4-BE49-F238E27FC236}">
                <a16:creationId xmlns:a16="http://schemas.microsoft.com/office/drawing/2014/main" id="{EAE39A9E-37F1-427F-8464-5052F42AB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2981" y="1253981"/>
            <a:ext cx="64770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Rectangle 22">
            <a:extLst>
              <a:ext uri="{FF2B5EF4-FFF2-40B4-BE49-F238E27FC236}">
                <a16:creationId xmlns:a16="http://schemas.microsoft.com/office/drawing/2014/main" id="{1C39B568-DA4E-4ED6-B57A-F6C933893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0568" y="1255568"/>
            <a:ext cx="336550" cy="3794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867" b="1" dirty="0">
                <a:solidFill>
                  <a:srgbClr val="008000"/>
                </a:solidFill>
              </a:rPr>
              <a:t>p</a:t>
            </a:r>
          </a:p>
        </p:txBody>
      </p:sp>
      <p:sp>
        <p:nvSpPr>
          <p:cNvPr id="32781" name="Rectangle 21">
            <a:extLst>
              <a:ext uri="{FF2B5EF4-FFF2-40B4-BE49-F238E27FC236}">
                <a16:creationId xmlns:a16="http://schemas.microsoft.com/office/drawing/2014/main" id="{6CBF3CBF-A517-4B84-BE1A-4F1DD5310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2406" y="1230168"/>
            <a:ext cx="3254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Helvetica" panose="020B0604020202020204" pitchFamily="34" charset="0"/>
                <a:ea typeface="Osaka"/>
                <a:cs typeface="Osaka"/>
              </a:defRPr>
            </a:lvl1pPr>
            <a:lvl2pPr marL="37931725" indent="-37474525">
              <a:spcBef>
                <a:spcPct val="20000"/>
              </a:spcBef>
              <a:buClr>
                <a:schemeClr val="accent2"/>
              </a:buClr>
              <a:buSzPct val="100000"/>
              <a:buChar char="–"/>
              <a:defRPr kumimoji="1" sz="2000">
                <a:solidFill>
                  <a:srgbClr val="00AE00"/>
                </a:solidFill>
                <a:latin typeface="Helvetica" panose="020B0604020202020204" pitchFamily="34" charset="0"/>
                <a:ea typeface="Osaka"/>
                <a:cs typeface="Osaka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kumimoji="1">
                <a:solidFill>
                  <a:srgbClr val="AD6900"/>
                </a:solidFill>
                <a:latin typeface="Helvetica" panose="020B0604020202020204" pitchFamily="34" charset="0"/>
                <a:ea typeface="Osaka"/>
                <a:cs typeface="Osaka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kumimoji="1">
                <a:solidFill>
                  <a:schemeClr val="tx2"/>
                </a:solidFill>
                <a:latin typeface="Helvetica" panose="020B0604020202020204" pitchFamily="34" charset="0"/>
                <a:ea typeface="Osaka"/>
                <a:cs typeface="Osaka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600" b="1">
                <a:solidFill>
                  <a:srgbClr val="CC0066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L</a:t>
            </a:r>
          </a:p>
        </p:txBody>
      </p:sp>
      <p:sp>
        <p:nvSpPr>
          <p:cNvPr id="86" name="Rectangle 23">
            <a:extLst>
              <a:ext uri="{FF2B5EF4-FFF2-40B4-BE49-F238E27FC236}">
                <a16:creationId xmlns:a16="http://schemas.microsoft.com/office/drawing/2014/main" id="{B6C390BC-BAAA-4976-AC78-001416EFC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7174" y="988642"/>
            <a:ext cx="454025" cy="3794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867" b="1" dirty="0">
                <a:solidFill>
                  <a:srgbClr val="000099"/>
                </a:solidFill>
              </a:rPr>
              <a:t>n</a:t>
            </a:r>
          </a:p>
        </p:txBody>
      </p:sp>
      <p:sp>
        <p:nvSpPr>
          <p:cNvPr id="32783" name="正方形/長方形 31">
            <a:extLst>
              <a:ext uri="{FF2B5EF4-FFF2-40B4-BE49-F238E27FC236}">
                <a16:creationId xmlns:a16="http://schemas.microsoft.com/office/drawing/2014/main" id="{7E0C85AB-BEA7-451D-8881-5FBD0A4BD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929" y="1356738"/>
            <a:ext cx="1723549" cy="4001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Helvetica" panose="020B0604020202020204" pitchFamily="34" charset="0"/>
                <a:ea typeface="Osaka"/>
                <a:cs typeface="Osaka"/>
              </a:defRPr>
            </a:lvl1pPr>
            <a:lvl2pPr marL="37931725" indent="-37474525">
              <a:spcBef>
                <a:spcPct val="20000"/>
              </a:spcBef>
              <a:buClr>
                <a:schemeClr val="accent2"/>
              </a:buClr>
              <a:buSzPct val="100000"/>
              <a:buChar char="–"/>
              <a:defRPr kumimoji="1" sz="2000">
                <a:solidFill>
                  <a:srgbClr val="00AE00"/>
                </a:solidFill>
                <a:latin typeface="Helvetica" panose="020B0604020202020204" pitchFamily="34" charset="0"/>
                <a:ea typeface="Osaka"/>
                <a:cs typeface="Osaka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kumimoji="1">
                <a:solidFill>
                  <a:srgbClr val="AD6900"/>
                </a:solidFill>
                <a:latin typeface="Helvetica" panose="020B0604020202020204" pitchFamily="34" charset="0"/>
                <a:ea typeface="Osaka"/>
                <a:cs typeface="Osaka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kumimoji="1">
                <a:solidFill>
                  <a:schemeClr val="tx2"/>
                </a:solidFill>
                <a:latin typeface="Helvetica" panose="020B0604020202020204" pitchFamily="34" charset="0"/>
                <a:ea typeface="Osaka"/>
                <a:cs typeface="Osaka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Nagara event</a:t>
            </a:r>
            <a:endParaRPr lang="ja-JP" altLang="en-US" sz="2000" dirty="0">
              <a:solidFill>
                <a:schemeClr val="bg1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72" name="正方形/長方形 8">
            <a:extLst>
              <a:ext uri="{FF2B5EF4-FFF2-40B4-BE49-F238E27FC236}">
                <a16:creationId xmlns:a16="http://schemas.microsoft.com/office/drawing/2014/main" id="{90718A57-ACEB-4489-9F04-51D5690E9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1674" y="5924022"/>
            <a:ext cx="2416175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Helvetica" panose="020B0604020202020204" pitchFamily="34" charset="0"/>
                <a:ea typeface="Osaka"/>
                <a:cs typeface="Osaka"/>
              </a:defRPr>
            </a:lvl1pPr>
            <a:lvl2pPr marL="37931725" indent="-37474525">
              <a:spcBef>
                <a:spcPct val="20000"/>
              </a:spcBef>
              <a:buClr>
                <a:schemeClr val="accent2"/>
              </a:buClr>
              <a:buSzPct val="100000"/>
              <a:buChar char="–"/>
              <a:defRPr kumimoji="1" sz="2000">
                <a:solidFill>
                  <a:srgbClr val="00AE00"/>
                </a:solidFill>
                <a:latin typeface="Helvetica" panose="020B0604020202020204" pitchFamily="34" charset="0"/>
                <a:ea typeface="Osaka"/>
                <a:cs typeface="Osaka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kumimoji="1">
                <a:solidFill>
                  <a:srgbClr val="AD6900"/>
                </a:solidFill>
                <a:latin typeface="Helvetica" panose="020B0604020202020204" pitchFamily="34" charset="0"/>
                <a:ea typeface="Osaka"/>
                <a:cs typeface="Osaka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kumimoji="1">
                <a:solidFill>
                  <a:schemeClr val="tx2"/>
                </a:solidFill>
                <a:latin typeface="Helvetica" panose="020B0604020202020204" pitchFamily="34" charset="0"/>
                <a:ea typeface="Osaka"/>
                <a:cs typeface="Osaka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2000" b="1" dirty="0">
                <a:latin typeface="Symbol" panose="05050102010706020507" pitchFamily="18" charset="2"/>
                <a:ea typeface="ＭＳ Ｐゴシック" panose="020B0600070205080204" pitchFamily="50" charset="-128"/>
              </a:rPr>
              <a:t>X</a:t>
            </a:r>
            <a:r>
              <a:rPr lang="en-US" altLang="ja-JP" sz="2000" b="1" dirty="0">
                <a:latin typeface="Arial" panose="020B0604020202020204" pitchFamily="34" charset="0"/>
                <a:ea typeface="ＭＳ Ｐゴシック" panose="020B0600070205080204" pitchFamily="50" charset="-128"/>
              </a:rPr>
              <a:t>-N is attractive !</a:t>
            </a:r>
          </a:p>
        </p:txBody>
      </p:sp>
      <p:pic>
        <p:nvPicPr>
          <p:cNvPr id="32790" name="Picture 3">
            <a:extLst>
              <a:ext uri="{FF2B5EF4-FFF2-40B4-BE49-F238E27FC236}">
                <a16:creationId xmlns:a16="http://schemas.microsoft.com/office/drawing/2014/main" id="{360DC97E-FC22-4D7F-9316-4CAFF4B01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3" t="5437" r="45535" b="23265"/>
          <a:stretch>
            <a:fillRect/>
          </a:stretch>
        </p:blipFill>
        <p:spPr bwMode="auto">
          <a:xfrm>
            <a:off x="4351444" y="2104527"/>
            <a:ext cx="3921425" cy="1408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91" name="正方形/長方形 9">
            <a:extLst>
              <a:ext uri="{FF2B5EF4-FFF2-40B4-BE49-F238E27FC236}">
                <a16:creationId xmlns:a16="http://schemas.microsoft.com/office/drawing/2014/main" id="{D25E5E2E-6DC6-4196-BF17-2A617B69F1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7448" y="1838159"/>
            <a:ext cx="3508233" cy="33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Helvetica" panose="020B0604020202020204" pitchFamily="34" charset="0"/>
                <a:ea typeface="Osaka"/>
                <a:cs typeface="Osaka"/>
              </a:defRPr>
            </a:lvl1pPr>
            <a:lvl2pPr marL="37931725" indent="-37474525">
              <a:spcBef>
                <a:spcPct val="20000"/>
              </a:spcBef>
              <a:buClr>
                <a:schemeClr val="accent2"/>
              </a:buClr>
              <a:buSzPct val="100000"/>
              <a:buChar char="–"/>
              <a:defRPr kumimoji="1" sz="2000">
                <a:solidFill>
                  <a:srgbClr val="00AE00"/>
                </a:solidFill>
                <a:latin typeface="Helvetica" panose="020B0604020202020204" pitchFamily="34" charset="0"/>
                <a:ea typeface="Osaka"/>
                <a:cs typeface="Osaka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kumimoji="1">
                <a:solidFill>
                  <a:srgbClr val="AD6900"/>
                </a:solidFill>
                <a:latin typeface="Helvetica" panose="020B0604020202020204" pitchFamily="34" charset="0"/>
                <a:ea typeface="Osaka"/>
                <a:cs typeface="Osaka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kumimoji="1">
                <a:solidFill>
                  <a:schemeClr val="tx2"/>
                </a:solidFill>
                <a:latin typeface="Helvetica" panose="020B0604020202020204" pitchFamily="34" charset="0"/>
                <a:ea typeface="Osaka"/>
                <a:cs typeface="Osaka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600" b="1" i="1" dirty="0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K. Nakazawa et al. PTEP 2015, 033D02</a:t>
            </a:r>
            <a:endParaRPr lang="ja-JP" altLang="en-US" sz="1600" b="1" i="1" dirty="0">
              <a:solidFill>
                <a:srgbClr val="1F497D"/>
              </a:solidFill>
              <a:latin typeface="Calibri" panose="020F0502020204030204" pitchFamily="34" charset="0"/>
              <a:ea typeface="ＭＳ Ｐゴシック" panose="020B0600070205080204" pitchFamily="50" charset="-128"/>
            </a:endParaRPr>
          </a:p>
        </p:txBody>
      </p:sp>
      <p:grpSp>
        <p:nvGrpSpPr>
          <p:cNvPr id="32793" name="グループ化 2">
            <a:extLst>
              <a:ext uri="{FF2B5EF4-FFF2-40B4-BE49-F238E27FC236}">
                <a16:creationId xmlns:a16="http://schemas.microsoft.com/office/drawing/2014/main" id="{DFA5E4C3-BD64-4833-B839-3DE2AC112151}"/>
              </a:ext>
            </a:extLst>
          </p:cNvPr>
          <p:cNvGrpSpPr>
            <a:grpSpLocks/>
          </p:cNvGrpSpPr>
          <p:nvPr/>
        </p:nvGrpSpPr>
        <p:grpSpPr bwMode="auto">
          <a:xfrm>
            <a:off x="5246200" y="5090503"/>
            <a:ext cx="3189311" cy="765352"/>
            <a:chOff x="910015" y="3762492"/>
            <a:chExt cx="2392189" cy="574127"/>
          </a:xfrm>
        </p:grpSpPr>
        <p:grpSp>
          <p:nvGrpSpPr>
            <p:cNvPr id="32826" name="グループ化 5">
              <a:extLst>
                <a:ext uri="{FF2B5EF4-FFF2-40B4-BE49-F238E27FC236}">
                  <a16:creationId xmlns:a16="http://schemas.microsoft.com/office/drawing/2014/main" id="{878804AA-736B-4C34-9CFC-CDBDF6A824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36091" y="4114473"/>
              <a:ext cx="1466113" cy="222146"/>
              <a:chOff x="7183529" y="5800950"/>
              <a:chExt cx="2564794" cy="393712"/>
            </a:xfrm>
          </p:grpSpPr>
          <p:pic>
            <p:nvPicPr>
              <p:cNvPr id="32833" name="Picture 7">
                <a:extLst>
                  <a:ext uri="{FF2B5EF4-FFF2-40B4-BE49-F238E27FC236}">
                    <a16:creationId xmlns:a16="http://schemas.microsoft.com/office/drawing/2014/main" id="{085CA417-9BD1-420F-ADAA-8D288EF714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3378" b="23695"/>
              <a:stretch>
                <a:fillRect/>
              </a:stretch>
            </p:blipFill>
            <p:spPr bwMode="auto">
              <a:xfrm>
                <a:off x="8196298" y="5800950"/>
                <a:ext cx="1552025" cy="3733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834" name="Picture 6">
                <a:extLst>
                  <a:ext uri="{FF2B5EF4-FFF2-40B4-BE49-F238E27FC236}">
                    <a16:creationId xmlns:a16="http://schemas.microsoft.com/office/drawing/2014/main" id="{05742B6F-D82A-4EC1-BD26-3409B18C4B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7837" t="10783" r="3143" b="18626"/>
              <a:stretch>
                <a:fillRect/>
              </a:stretch>
            </p:blipFill>
            <p:spPr bwMode="auto">
              <a:xfrm>
                <a:off x="7183529" y="5837532"/>
                <a:ext cx="1124709" cy="3571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2827" name="グループ化 14">
              <a:extLst>
                <a:ext uri="{FF2B5EF4-FFF2-40B4-BE49-F238E27FC236}">
                  <a16:creationId xmlns:a16="http://schemas.microsoft.com/office/drawing/2014/main" id="{7B995D37-B0DF-4C43-BE71-D4D46EC042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0015" y="3762492"/>
              <a:ext cx="2175744" cy="377074"/>
              <a:chOff x="1785451" y="5004420"/>
              <a:chExt cx="3760576" cy="669600"/>
            </a:xfrm>
          </p:grpSpPr>
          <p:grpSp>
            <p:nvGrpSpPr>
              <p:cNvPr id="32828" name="グループ化 4">
                <a:extLst>
                  <a:ext uri="{FF2B5EF4-FFF2-40B4-BE49-F238E27FC236}">
                    <a16:creationId xmlns:a16="http://schemas.microsoft.com/office/drawing/2014/main" id="{AF1B03D0-2EDD-4811-B798-3B22EF62B1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85451" y="5004420"/>
                <a:ext cx="3702127" cy="669600"/>
                <a:chOff x="2259323" y="5699423"/>
                <a:chExt cx="3894495" cy="720781"/>
              </a:xfrm>
            </p:grpSpPr>
            <p:pic>
              <p:nvPicPr>
                <p:cNvPr id="32830" name="Picture 5">
                  <a:extLst>
                    <a:ext uri="{FF2B5EF4-FFF2-40B4-BE49-F238E27FC236}">
                      <a16:creationId xmlns:a16="http://schemas.microsoft.com/office/drawing/2014/main" id="{3B15E6B7-06ED-4115-BC2D-3DB180975EE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-2" t="21649" r="85397"/>
                <a:stretch>
                  <a:fillRect/>
                </a:stretch>
              </p:blipFill>
              <p:spPr bwMode="auto">
                <a:xfrm>
                  <a:off x="2259323" y="5887468"/>
                  <a:ext cx="679320" cy="4162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831" name="Picture 5">
                  <a:extLst>
                    <a:ext uri="{FF2B5EF4-FFF2-40B4-BE49-F238E27FC236}">
                      <a16:creationId xmlns:a16="http://schemas.microsoft.com/office/drawing/2014/main" id="{344C8D5F-B3FB-49EC-807F-9795147EF49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36882" t="24518" r="1196" b="-2"/>
                <a:stretch>
                  <a:fillRect/>
                </a:stretch>
              </p:blipFill>
              <p:spPr bwMode="auto">
                <a:xfrm>
                  <a:off x="3273459" y="5947564"/>
                  <a:ext cx="2880359" cy="4027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832" name="正方形/長方形 2">
                  <a:extLst>
                    <a:ext uri="{FF2B5EF4-FFF2-40B4-BE49-F238E27FC236}">
                      <a16:creationId xmlns:a16="http://schemas.microsoft.com/office/drawing/2014/main" id="{D7259E6C-CB93-4C65-88C0-9669DBFB25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71547" y="5698296"/>
                  <a:ext cx="480631" cy="7216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anose="05000000000000000000" pitchFamily="2" charset="2"/>
                    <a:buChar char="n"/>
                    <a:defRPr kumimoji="1" sz="2400">
                      <a:solidFill>
                        <a:schemeClr val="tx1"/>
                      </a:solidFill>
                      <a:latin typeface="Helvetica" panose="020B0604020202020204" pitchFamily="34" charset="0"/>
                      <a:ea typeface="Osaka"/>
                      <a:cs typeface="Osaka"/>
                    </a:defRPr>
                  </a:lvl1pPr>
                  <a:lvl2pPr marL="37931725" indent="-37474525">
                    <a:spcBef>
                      <a:spcPct val="20000"/>
                    </a:spcBef>
                    <a:buClr>
                      <a:schemeClr val="accent2"/>
                    </a:buClr>
                    <a:buSzPct val="100000"/>
                    <a:buChar char="–"/>
                    <a:defRPr kumimoji="1" sz="2000">
                      <a:solidFill>
                        <a:srgbClr val="00AE00"/>
                      </a:solidFill>
                      <a:latin typeface="Helvetica" panose="020B0604020202020204" pitchFamily="34" charset="0"/>
                      <a:ea typeface="Osaka"/>
                      <a:cs typeface="Osaka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hlink"/>
                    </a:buClr>
                    <a:buSzPct val="100000"/>
                    <a:buChar char="•"/>
                    <a:defRPr kumimoji="1">
                      <a:solidFill>
                        <a:srgbClr val="AD6900"/>
                      </a:solidFill>
                      <a:latin typeface="Helvetica" panose="020B0604020202020204" pitchFamily="34" charset="0"/>
                      <a:ea typeface="Osaka"/>
                      <a:cs typeface="Osaka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tx2"/>
                    </a:buClr>
                    <a:buSzPct val="100000"/>
                    <a:buChar char="•"/>
                    <a:defRPr kumimoji="1">
                      <a:solidFill>
                        <a:schemeClr val="tx2"/>
                      </a:solidFill>
                      <a:latin typeface="Helvetica" panose="020B0604020202020204" pitchFamily="34" charset="0"/>
                      <a:ea typeface="Osaka"/>
                      <a:cs typeface="Osaka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tx2"/>
                    </a:buClr>
                    <a:buSzPct val="100000"/>
                    <a:buChar char="–"/>
                    <a:defRPr kumimoji="1" sz="1600">
                      <a:solidFill>
                        <a:schemeClr val="accent2"/>
                      </a:solidFill>
                      <a:latin typeface="Helvetica" panose="020B0604020202020204" pitchFamily="34" charset="0"/>
                      <a:ea typeface="Osaka"/>
                      <a:cs typeface="Osaka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00000"/>
                    <a:buChar char="–"/>
                    <a:defRPr kumimoji="1" sz="1600">
                      <a:solidFill>
                        <a:schemeClr val="accent2"/>
                      </a:solidFill>
                      <a:latin typeface="Helvetica" panose="020B0604020202020204" pitchFamily="34" charset="0"/>
                      <a:ea typeface="Osaka"/>
                      <a:cs typeface="Osaka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00000"/>
                    <a:buChar char="–"/>
                    <a:defRPr kumimoji="1" sz="1600">
                      <a:solidFill>
                        <a:schemeClr val="accent2"/>
                      </a:solidFill>
                      <a:latin typeface="Helvetica" panose="020B0604020202020204" pitchFamily="34" charset="0"/>
                      <a:ea typeface="Osaka"/>
                      <a:cs typeface="Osaka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00000"/>
                    <a:buChar char="–"/>
                    <a:defRPr kumimoji="1" sz="1600">
                      <a:solidFill>
                        <a:schemeClr val="accent2"/>
                      </a:solidFill>
                      <a:latin typeface="Helvetica" panose="020B0604020202020204" pitchFamily="34" charset="0"/>
                      <a:ea typeface="Osaka"/>
                      <a:cs typeface="Osaka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2"/>
                    </a:buClr>
                    <a:buSzPct val="100000"/>
                    <a:buChar char="–"/>
                    <a:defRPr kumimoji="1" sz="1600">
                      <a:solidFill>
                        <a:schemeClr val="accent2"/>
                      </a:solidFill>
                      <a:latin typeface="Helvetica" panose="020B0604020202020204" pitchFamily="34" charset="0"/>
                      <a:ea typeface="Osaka"/>
                      <a:cs typeface="Osaka"/>
                    </a:defRPr>
                  </a:lvl9pPr>
                </a:lstStyle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altLang="ja-JP" sz="2600">
                      <a:solidFill>
                        <a:srgbClr val="000000"/>
                      </a:solidFill>
                      <a:latin typeface="Symbol" panose="05050102010706020507" pitchFamily="18" charset="2"/>
                      <a:ea typeface="ＭＳ Ｐゴシック" panose="020B0600070205080204" pitchFamily="50" charset="-128"/>
                    </a:rPr>
                    <a:t>=</a:t>
                  </a:r>
                  <a:endParaRPr lang="ja-JP" altLang="en-US" sz="2600">
                    <a:solidFill>
                      <a:srgbClr val="000000"/>
                    </a:solidFill>
                    <a:latin typeface="Symbol" panose="05050102010706020507" pitchFamily="18" charset="2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34" name="角丸四角形 13">
                <a:extLst>
                  <a:ext uri="{FF2B5EF4-FFF2-40B4-BE49-F238E27FC236}">
                    <a16:creationId xmlns:a16="http://schemas.microsoft.com/office/drawing/2014/main" id="{32F1AA7A-FFAA-48E1-A1F4-29B0B7D5CA68}"/>
                  </a:ext>
                </a:extLst>
              </p:cNvPr>
              <p:cNvSpPr/>
              <p:nvPr/>
            </p:nvSpPr>
            <p:spPr>
              <a:xfrm>
                <a:off x="5266858" y="5098535"/>
                <a:ext cx="137891" cy="95161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 sz="4000" b="1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2795" name="グループ化 5">
            <a:extLst>
              <a:ext uri="{FF2B5EF4-FFF2-40B4-BE49-F238E27FC236}">
                <a16:creationId xmlns:a16="http://schemas.microsoft.com/office/drawing/2014/main" id="{831BB6C8-2811-4346-89DD-3D13C926C061}"/>
              </a:ext>
            </a:extLst>
          </p:cNvPr>
          <p:cNvGrpSpPr>
            <a:grpSpLocks/>
          </p:cNvGrpSpPr>
          <p:nvPr/>
        </p:nvGrpSpPr>
        <p:grpSpPr bwMode="auto">
          <a:xfrm>
            <a:off x="4893725" y="3286268"/>
            <a:ext cx="3672485" cy="1408092"/>
            <a:chOff x="3559135" y="1822992"/>
            <a:chExt cx="3166774" cy="1272434"/>
          </a:xfrm>
        </p:grpSpPr>
        <p:pic>
          <p:nvPicPr>
            <p:cNvPr id="32800" name="Picture 3">
              <a:extLst>
                <a:ext uri="{FF2B5EF4-FFF2-40B4-BE49-F238E27FC236}">
                  <a16:creationId xmlns:a16="http://schemas.microsoft.com/office/drawing/2014/main" id="{A0763FFB-5B18-4A2F-AB6A-D3C102ABAF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4378" b="31186"/>
            <a:stretch>
              <a:fillRect/>
            </a:stretch>
          </p:blipFill>
          <p:spPr bwMode="auto">
            <a:xfrm>
              <a:off x="3634333" y="1922753"/>
              <a:ext cx="3091576" cy="1158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01" name="Picture 4">
              <a:extLst>
                <a:ext uri="{FF2B5EF4-FFF2-40B4-BE49-F238E27FC236}">
                  <a16:creationId xmlns:a16="http://schemas.microsoft.com/office/drawing/2014/main" id="{E0932064-EF0E-4724-8978-35755F0093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4637" y="2400109"/>
              <a:ext cx="323030" cy="184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802" name="Picture 4">
              <a:extLst>
                <a:ext uri="{FF2B5EF4-FFF2-40B4-BE49-F238E27FC236}">
                  <a16:creationId xmlns:a16="http://schemas.microsoft.com/office/drawing/2014/main" id="{E4221EA0-9CFD-43E4-978C-C15F35659E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51"/>
            <a:stretch>
              <a:fillRect/>
            </a:stretch>
          </p:blipFill>
          <p:spPr bwMode="auto">
            <a:xfrm>
              <a:off x="5265338" y="2348996"/>
              <a:ext cx="314112" cy="179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03" name="正方形/長方形 28">
              <a:extLst>
                <a:ext uri="{FF2B5EF4-FFF2-40B4-BE49-F238E27FC236}">
                  <a16:creationId xmlns:a16="http://schemas.microsoft.com/office/drawing/2014/main" id="{21682DEF-24A2-48BC-89BC-8240FFF47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6823" y="2141163"/>
              <a:ext cx="234680" cy="300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1pPr>
              <a:lvl2pPr marL="37931725" indent="-37474525">
                <a:spcBef>
                  <a:spcPct val="20000"/>
                </a:spcBef>
                <a:buClr>
                  <a:schemeClr val="accent2"/>
                </a:buClr>
                <a:buSzPct val="100000"/>
                <a:buChar char="–"/>
                <a:defRPr kumimoji="1" sz="2000">
                  <a:solidFill>
                    <a:srgbClr val="00AE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kumimoji="1">
                  <a:solidFill>
                    <a:srgbClr val="AD69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•"/>
                <a:defRPr kumimoji="1">
                  <a:solidFill>
                    <a:schemeClr val="tx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2000" i="1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p</a:t>
              </a:r>
              <a:endParaRPr lang="ja-JP" altLang="en-US" sz="2000" i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cxnSp>
          <p:nvCxnSpPr>
            <p:cNvPr id="109" name="直線矢印コネクタ 108">
              <a:extLst>
                <a:ext uri="{FF2B5EF4-FFF2-40B4-BE49-F238E27FC236}">
                  <a16:creationId xmlns:a16="http://schemas.microsoft.com/office/drawing/2014/main" id="{A8D08531-58E6-4CF0-B83E-EEA40C8186E5}"/>
                </a:ext>
              </a:extLst>
            </p:cNvPr>
            <p:cNvCxnSpPr/>
            <p:nvPr/>
          </p:nvCxnSpPr>
          <p:spPr>
            <a:xfrm flipV="1">
              <a:off x="4793618" y="2653773"/>
              <a:ext cx="229811" cy="4763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線矢印コネクタ 109">
              <a:extLst>
                <a:ext uri="{FF2B5EF4-FFF2-40B4-BE49-F238E27FC236}">
                  <a16:creationId xmlns:a16="http://schemas.microsoft.com/office/drawing/2014/main" id="{2E585964-9113-40BD-BB18-F8E1352954A0}"/>
                </a:ext>
              </a:extLst>
            </p:cNvPr>
            <p:cNvCxnSpPr/>
            <p:nvPr/>
          </p:nvCxnSpPr>
          <p:spPr>
            <a:xfrm flipH="1">
              <a:off x="4326853" y="2671636"/>
              <a:ext cx="186945" cy="20245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矢印コネクタ 110">
              <a:extLst>
                <a:ext uri="{FF2B5EF4-FFF2-40B4-BE49-F238E27FC236}">
                  <a16:creationId xmlns:a16="http://schemas.microsoft.com/office/drawing/2014/main" id="{EF021252-E470-4F74-B117-CCC9BF072AFA}"/>
                </a:ext>
              </a:extLst>
            </p:cNvPr>
            <p:cNvCxnSpPr/>
            <p:nvPr/>
          </p:nvCxnSpPr>
          <p:spPr>
            <a:xfrm flipH="1">
              <a:off x="4667401" y="2397738"/>
              <a:ext cx="296492" cy="11194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2E4AE57F-4A6B-413F-9213-134A98BF0420}"/>
                </a:ext>
              </a:extLst>
            </p:cNvPr>
            <p:cNvSpPr/>
            <p:nvPr/>
          </p:nvSpPr>
          <p:spPr>
            <a:xfrm>
              <a:off x="3955346" y="2435846"/>
              <a:ext cx="238145" cy="1119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32808" name="正方形/長方形 22">
              <a:extLst>
                <a:ext uri="{FF2B5EF4-FFF2-40B4-BE49-F238E27FC236}">
                  <a16:creationId xmlns:a16="http://schemas.microsoft.com/office/drawing/2014/main" id="{3C2E4CF0-66C4-4BB9-9F29-EEAA45C61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9769" y="2311830"/>
              <a:ext cx="425407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1pPr>
              <a:lvl2pPr marL="37931725" indent="-37474525">
                <a:spcBef>
                  <a:spcPct val="20000"/>
                </a:spcBef>
                <a:buClr>
                  <a:schemeClr val="accent2"/>
                </a:buClr>
                <a:buSzPct val="100000"/>
                <a:buChar char="–"/>
                <a:defRPr kumimoji="1" sz="2000">
                  <a:solidFill>
                    <a:srgbClr val="00AE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kumimoji="1">
                  <a:solidFill>
                    <a:srgbClr val="AD69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•"/>
                <a:defRPr kumimoji="1">
                  <a:solidFill>
                    <a:schemeClr val="tx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1600" baseline="3000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8</a:t>
              </a:r>
              <a:r>
                <a:rPr lang="en-US" altLang="ja-JP" sz="160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Li</a:t>
              </a:r>
              <a:endParaRPr lang="ja-JP" altLang="en-US" sz="16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BA8D519B-2A17-4E6A-9C04-42CFF067F98C}"/>
                </a:ext>
              </a:extLst>
            </p:cNvPr>
            <p:cNvSpPr/>
            <p:nvPr/>
          </p:nvSpPr>
          <p:spPr>
            <a:xfrm>
              <a:off x="3821985" y="2624001"/>
              <a:ext cx="91686" cy="1452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32810" name="正方形/長方形 27">
              <a:extLst>
                <a:ext uri="{FF2B5EF4-FFF2-40B4-BE49-F238E27FC236}">
                  <a16:creationId xmlns:a16="http://schemas.microsoft.com/office/drawing/2014/main" id="{6642CB3C-C19E-47C7-B3C0-68AC43360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6062" y="2565937"/>
              <a:ext cx="360917" cy="253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1pPr>
              <a:lvl2pPr marL="37931725" indent="-37474525">
                <a:spcBef>
                  <a:spcPct val="20000"/>
                </a:spcBef>
                <a:buClr>
                  <a:schemeClr val="accent2"/>
                </a:buClr>
                <a:buSzPct val="100000"/>
                <a:buChar char="–"/>
                <a:defRPr kumimoji="1" sz="2000">
                  <a:solidFill>
                    <a:srgbClr val="00AE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kumimoji="1">
                  <a:solidFill>
                    <a:srgbClr val="AD69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•"/>
                <a:defRPr kumimoji="1">
                  <a:solidFill>
                    <a:schemeClr val="tx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1600" baseline="3000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8</a:t>
              </a:r>
              <a:r>
                <a:rPr lang="en-US" altLang="ja-JP" sz="1600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Be</a:t>
              </a:r>
              <a:endParaRPr lang="ja-JP" altLang="en-US" sz="16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DC7D3990-1242-4895-AC89-8CA17A30AE26}"/>
                </a:ext>
              </a:extLst>
            </p:cNvPr>
            <p:cNvSpPr/>
            <p:nvPr/>
          </p:nvSpPr>
          <p:spPr>
            <a:xfrm>
              <a:off x="3599319" y="2367967"/>
              <a:ext cx="242908" cy="1929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F94FEC56-D1C1-4B84-B81E-5F183D493EF3}"/>
                </a:ext>
              </a:extLst>
            </p:cNvPr>
            <p:cNvSpPr/>
            <p:nvPr/>
          </p:nvSpPr>
          <p:spPr>
            <a:xfrm>
              <a:off x="3897001" y="2832402"/>
              <a:ext cx="164320" cy="122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32813" name="正方形/長方形 26">
              <a:extLst>
                <a:ext uri="{FF2B5EF4-FFF2-40B4-BE49-F238E27FC236}">
                  <a16:creationId xmlns:a16="http://schemas.microsoft.com/office/drawing/2014/main" id="{541B9760-0C96-451B-9670-0EF540AF5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1764" y="2768380"/>
              <a:ext cx="259928" cy="300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1pPr>
              <a:lvl2pPr marL="37931725" indent="-37474525">
                <a:spcBef>
                  <a:spcPct val="20000"/>
                </a:spcBef>
                <a:buClr>
                  <a:schemeClr val="accent2"/>
                </a:buClr>
                <a:buSzPct val="100000"/>
                <a:buChar char="–"/>
                <a:defRPr kumimoji="1" sz="2000">
                  <a:solidFill>
                    <a:srgbClr val="00AE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kumimoji="1">
                  <a:solidFill>
                    <a:srgbClr val="AD69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•"/>
                <a:defRPr kumimoji="1">
                  <a:solidFill>
                    <a:schemeClr val="tx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2000">
                  <a:solidFill>
                    <a:srgbClr val="000000"/>
                  </a:solidFill>
                  <a:latin typeface="Symbol" panose="05050102010706020507" pitchFamily="18" charset="2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a</a:t>
              </a:r>
              <a:endParaRPr lang="ja-JP" altLang="en-US" sz="2000">
                <a:solidFill>
                  <a:srgbClr val="000000"/>
                </a:solidFill>
                <a:latin typeface="Symbol" panose="05050102010706020507" pitchFamily="18" charset="2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2814" name="正方形/長方形 26">
              <a:extLst>
                <a:ext uri="{FF2B5EF4-FFF2-40B4-BE49-F238E27FC236}">
                  <a16:creationId xmlns:a16="http://schemas.microsoft.com/office/drawing/2014/main" id="{7EF41DD6-7DD5-4E92-BCE1-B85A9EE95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9135" y="2216161"/>
              <a:ext cx="259928" cy="300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1pPr>
              <a:lvl2pPr marL="37931725" indent="-37474525">
                <a:spcBef>
                  <a:spcPct val="20000"/>
                </a:spcBef>
                <a:buClr>
                  <a:schemeClr val="accent2"/>
                </a:buClr>
                <a:buSzPct val="100000"/>
                <a:buChar char="–"/>
                <a:defRPr kumimoji="1" sz="2000">
                  <a:solidFill>
                    <a:srgbClr val="00AE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kumimoji="1">
                  <a:solidFill>
                    <a:srgbClr val="AD69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•"/>
                <a:defRPr kumimoji="1">
                  <a:solidFill>
                    <a:schemeClr val="tx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2000">
                  <a:solidFill>
                    <a:srgbClr val="000000"/>
                  </a:solidFill>
                  <a:latin typeface="Symbol" panose="05050102010706020507" pitchFamily="18" charset="2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a</a:t>
              </a:r>
              <a:endParaRPr lang="ja-JP" altLang="en-US" sz="2000">
                <a:solidFill>
                  <a:srgbClr val="000000"/>
                </a:solidFill>
                <a:latin typeface="Symbol" panose="05050102010706020507" pitchFamily="18" charset="2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96632131-E6D2-4C57-837B-DDA5A7B17709}"/>
                </a:ext>
              </a:extLst>
            </p:cNvPr>
            <p:cNvSpPr/>
            <p:nvPr/>
          </p:nvSpPr>
          <p:spPr>
            <a:xfrm>
              <a:off x="4295894" y="2878845"/>
              <a:ext cx="279821" cy="166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32816" name="正方形/長方形 23">
              <a:extLst>
                <a:ext uri="{FF2B5EF4-FFF2-40B4-BE49-F238E27FC236}">
                  <a16:creationId xmlns:a16="http://schemas.microsoft.com/office/drawing/2014/main" id="{11272308-E5FF-4EE9-8BA8-8B63E32AE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2177" y="2795343"/>
              <a:ext cx="234680" cy="300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1pPr>
              <a:lvl2pPr marL="37931725" indent="-37474525">
                <a:spcBef>
                  <a:spcPct val="20000"/>
                </a:spcBef>
                <a:buClr>
                  <a:schemeClr val="accent2"/>
                </a:buClr>
                <a:buSzPct val="100000"/>
                <a:buChar char="–"/>
                <a:defRPr kumimoji="1" sz="2000">
                  <a:solidFill>
                    <a:srgbClr val="00AE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kumimoji="1">
                  <a:solidFill>
                    <a:srgbClr val="AD69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•"/>
                <a:defRPr kumimoji="1">
                  <a:solidFill>
                    <a:schemeClr val="tx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2000" i="1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p</a:t>
              </a:r>
              <a:endParaRPr lang="ja-JP" altLang="en-US" sz="2000" i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50C59351-3F20-455A-91A3-5EBC5A734A1A}"/>
                </a:ext>
              </a:extLst>
            </p:cNvPr>
            <p:cNvSpPr/>
            <p:nvPr/>
          </p:nvSpPr>
          <p:spPr>
            <a:xfrm>
              <a:off x="5468761" y="2704980"/>
              <a:ext cx="177418" cy="1274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/>
            </a:p>
          </p:txBody>
        </p:sp>
        <p:sp>
          <p:nvSpPr>
            <p:cNvPr id="32818" name="正方形/長方形 29">
              <a:extLst>
                <a:ext uri="{FF2B5EF4-FFF2-40B4-BE49-F238E27FC236}">
                  <a16:creationId xmlns:a16="http://schemas.microsoft.com/office/drawing/2014/main" id="{A826B48D-5A38-4A63-9CEE-B95865237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4304" y="2741866"/>
              <a:ext cx="23468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1pPr>
              <a:lvl2pPr marL="37931725" indent="-37474525">
                <a:spcBef>
                  <a:spcPct val="20000"/>
                </a:spcBef>
                <a:buClr>
                  <a:schemeClr val="accent2"/>
                </a:buClr>
                <a:buSzPct val="100000"/>
                <a:buChar char="–"/>
                <a:defRPr kumimoji="1" sz="2000">
                  <a:solidFill>
                    <a:srgbClr val="00AE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kumimoji="1">
                  <a:solidFill>
                    <a:srgbClr val="AD69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•"/>
                <a:defRPr kumimoji="1">
                  <a:solidFill>
                    <a:schemeClr val="tx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2000" i="1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d</a:t>
              </a:r>
              <a:endParaRPr lang="ja-JP" altLang="en-US" sz="2000" i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2819" name="正方形/長方形 23">
              <a:extLst>
                <a:ext uri="{FF2B5EF4-FFF2-40B4-BE49-F238E27FC236}">
                  <a16:creationId xmlns:a16="http://schemas.microsoft.com/office/drawing/2014/main" id="{E3D697B6-92C8-4C4D-9A7A-84436AE31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1712" y="1822992"/>
              <a:ext cx="223860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1pPr>
              <a:lvl2pPr marL="37931725" indent="-37474525">
                <a:spcBef>
                  <a:spcPct val="20000"/>
                </a:spcBef>
                <a:buClr>
                  <a:schemeClr val="accent2"/>
                </a:buClr>
                <a:buSzPct val="100000"/>
                <a:buChar char="–"/>
                <a:defRPr kumimoji="1" sz="2000">
                  <a:solidFill>
                    <a:srgbClr val="00AE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100000"/>
                <a:buChar char="•"/>
                <a:defRPr kumimoji="1">
                  <a:solidFill>
                    <a:srgbClr val="AD6900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•"/>
                <a:defRPr kumimoji="1">
                  <a:solidFill>
                    <a:schemeClr val="tx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100000"/>
                <a:buChar char="–"/>
                <a:defRPr kumimoji="1" sz="1600">
                  <a:solidFill>
                    <a:schemeClr val="accent2"/>
                  </a:solidFill>
                  <a:latin typeface="Helvetica" panose="020B0604020202020204" pitchFamily="34" charset="0"/>
                  <a:ea typeface="Osaka"/>
                  <a:cs typeface="Osaka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ja-JP" sz="2000" i="1">
                  <a:solidFill>
                    <a:srgbClr val="000000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e</a:t>
              </a:r>
              <a:endParaRPr lang="ja-JP" altLang="en-US" sz="2000" i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endParaRPr>
            </a:p>
          </p:txBody>
        </p:sp>
        <p:cxnSp>
          <p:nvCxnSpPr>
            <p:cNvPr id="125" name="直線矢印コネクタ 124">
              <a:extLst>
                <a:ext uri="{FF2B5EF4-FFF2-40B4-BE49-F238E27FC236}">
                  <a16:creationId xmlns:a16="http://schemas.microsoft.com/office/drawing/2014/main" id="{C28EA563-95B7-43AB-BCEE-3CAFA969612B}"/>
                </a:ext>
              </a:extLst>
            </p:cNvPr>
            <p:cNvCxnSpPr/>
            <p:nvPr/>
          </p:nvCxnSpPr>
          <p:spPr>
            <a:xfrm flipV="1">
              <a:off x="6310605" y="2442991"/>
              <a:ext cx="228620" cy="3573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線矢印コネクタ 125">
              <a:extLst>
                <a:ext uri="{FF2B5EF4-FFF2-40B4-BE49-F238E27FC236}">
                  <a16:creationId xmlns:a16="http://schemas.microsoft.com/office/drawing/2014/main" id="{E44EB777-9B04-4BCC-958D-B8CD5D1F504A}"/>
                </a:ext>
              </a:extLst>
            </p:cNvPr>
            <p:cNvCxnSpPr/>
            <p:nvPr/>
          </p:nvCxnSpPr>
          <p:spPr>
            <a:xfrm flipH="1">
              <a:off x="5210373" y="2790722"/>
              <a:ext cx="211949" cy="104796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矢印コネクタ 126">
              <a:extLst>
                <a:ext uri="{FF2B5EF4-FFF2-40B4-BE49-F238E27FC236}">
                  <a16:creationId xmlns:a16="http://schemas.microsoft.com/office/drawing/2014/main" id="{C65B4031-253B-4A3F-829F-DE59DF6718C8}"/>
                </a:ext>
              </a:extLst>
            </p:cNvPr>
            <p:cNvCxnSpPr/>
            <p:nvPr/>
          </p:nvCxnSpPr>
          <p:spPr>
            <a:xfrm>
              <a:off x="4220879" y="2888372"/>
              <a:ext cx="1190" cy="161957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矢印コネクタ 127">
              <a:extLst>
                <a:ext uri="{FF2B5EF4-FFF2-40B4-BE49-F238E27FC236}">
                  <a16:creationId xmlns:a16="http://schemas.microsoft.com/office/drawing/2014/main" id="{0A634A3E-78DF-4E01-BC15-BE7375B02E6B}"/>
                </a:ext>
              </a:extLst>
            </p:cNvPr>
            <p:cNvCxnSpPr/>
            <p:nvPr/>
          </p:nvCxnSpPr>
          <p:spPr>
            <a:xfrm>
              <a:off x="3955346" y="2749042"/>
              <a:ext cx="107165" cy="147666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矢印コネクタ 128">
              <a:extLst>
                <a:ext uri="{FF2B5EF4-FFF2-40B4-BE49-F238E27FC236}">
                  <a16:creationId xmlns:a16="http://schemas.microsoft.com/office/drawing/2014/main" id="{8256B6A5-75A5-4265-A157-66EECD875699}"/>
                </a:ext>
              </a:extLst>
            </p:cNvPr>
            <p:cNvCxnSpPr/>
            <p:nvPr/>
          </p:nvCxnSpPr>
          <p:spPr>
            <a:xfrm flipH="1" flipV="1">
              <a:off x="3798170" y="2427510"/>
              <a:ext cx="84542" cy="165529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矢印コネクタ 129">
              <a:extLst>
                <a:ext uri="{FF2B5EF4-FFF2-40B4-BE49-F238E27FC236}">
                  <a16:creationId xmlns:a16="http://schemas.microsoft.com/office/drawing/2014/main" id="{1420060F-51D1-4591-BB97-B03858B9E013}"/>
                </a:ext>
              </a:extLst>
            </p:cNvPr>
            <p:cNvCxnSpPr/>
            <p:nvPr/>
          </p:nvCxnSpPr>
          <p:spPr>
            <a:xfrm flipH="1" flipV="1">
              <a:off x="3852944" y="2052389"/>
              <a:ext cx="92877" cy="297715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752BA469-B66B-422A-9421-7DC49F314700}"/>
              </a:ext>
            </a:extLst>
          </p:cNvPr>
          <p:cNvSpPr/>
          <p:nvPr/>
        </p:nvSpPr>
        <p:spPr bwMode="auto">
          <a:xfrm>
            <a:off x="4976872" y="5190232"/>
            <a:ext cx="3589338" cy="665163"/>
          </a:xfrm>
          <a:prstGeom prst="rect">
            <a:avLst/>
          </a:prstGeom>
          <a:solidFill>
            <a:srgbClr val="315683">
              <a:alpha val="1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32797" name="正方形/長方形 87">
            <a:extLst>
              <a:ext uri="{FF2B5EF4-FFF2-40B4-BE49-F238E27FC236}">
                <a16:creationId xmlns:a16="http://schemas.microsoft.com/office/drawing/2014/main" id="{011C5E22-E718-4FE3-9583-05DD91BD2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9514" y="1356738"/>
            <a:ext cx="1382110" cy="40011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Helvetica" panose="020B0604020202020204" pitchFamily="34" charset="0"/>
                <a:ea typeface="Osaka"/>
                <a:cs typeface="Osaka"/>
              </a:defRPr>
            </a:lvl1pPr>
            <a:lvl2pPr marL="37931725" indent="-37474525">
              <a:spcBef>
                <a:spcPct val="20000"/>
              </a:spcBef>
              <a:buClr>
                <a:schemeClr val="accent2"/>
              </a:buClr>
              <a:buSzPct val="100000"/>
              <a:buChar char="–"/>
              <a:defRPr kumimoji="1" sz="2000">
                <a:solidFill>
                  <a:srgbClr val="00AE00"/>
                </a:solidFill>
                <a:latin typeface="Helvetica" panose="020B0604020202020204" pitchFamily="34" charset="0"/>
                <a:ea typeface="Osaka"/>
                <a:cs typeface="Osaka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kumimoji="1">
                <a:solidFill>
                  <a:srgbClr val="AD6900"/>
                </a:solidFill>
                <a:latin typeface="Helvetica" panose="020B0604020202020204" pitchFamily="34" charset="0"/>
                <a:ea typeface="Osaka"/>
                <a:cs typeface="Osaka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kumimoji="1">
                <a:solidFill>
                  <a:schemeClr val="tx2"/>
                </a:solidFill>
                <a:latin typeface="Helvetica" panose="020B0604020202020204" pitchFamily="34" charset="0"/>
                <a:ea typeface="Osaka"/>
                <a:cs typeface="Osaka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50" charset="-128"/>
              </a:rPr>
              <a:t>Kiso event</a:t>
            </a:r>
            <a:endParaRPr lang="ja-JP" altLang="en-US" sz="2000" dirty="0">
              <a:solidFill>
                <a:schemeClr val="bg1"/>
              </a:solidFill>
              <a:ea typeface="ＭＳ Ｐゴシック" panose="020B0600070205080204" pitchFamily="50" charset="-128"/>
            </a:endParaRPr>
          </a:p>
        </p:txBody>
      </p:sp>
      <p:pic>
        <p:nvPicPr>
          <p:cNvPr id="32798" name="Picture 44" descr="Xhypernucleus">
            <a:extLst>
              <a:ext uri="{FF2B5EF4-FFF2-40B4-BE49-F238E27FC236}">
                <a16:creationId xmlns:a16="http://schemas.microsoft.com/office/drawing/2014/main" id="{D8CDF5E9-B1C3-49BB-B069-8EC286C82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1961" y="1088191"/>
            <a:ext cx="741385" cy="723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7" name="正方形/長方形 1">
            <a:extLst>
              <a:ext uri="{FF2B5EF4-FFF2-40B4-BE49-F238E27FC236}">
                <a16:creationId xmlns:a16="http://schemas.microsoft.com/office/drawing/2014/main" id="{DCBA98F7-3228-443F-AE55-5AC6E132F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9581" y="4785227"/>
            <a:ext cx="3470524" cy="36926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Helvetica" panose="020B0604020202020204" pitchFamily="34" charset="0"/>
                <a:ea typeface="Osaka"/>
                <a:cs typeface="Osaka"/>
              </a:defRPr>
            </a:lvl1pPr>
            <a:lvl2pPr marL="37931725" indent="-37474525">
              <a:spcBef>
                <a:spcPct val="20000"/>
              </a:spcBef>
              <a:buClr>
                <a:schemeClr val="accent2"/>
              </a:buClr>
              <a:buSzPct val="100000"/>
              <a:buChar char="–"/>
              <a:defRPr kumimoji="1" sz="2000">
                <a:solidFill>
                  <a:srgbClr val="00AE00"/>
                </a:solidFill>
                <a:latin typeface="Helvetica" panose="020B0604020202020204" pitchFamily="34" charset="0"/>
                <a:ea typeface="Osaka"/>
                <a:cs typeface="Osaka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kumimoji="1">
                <a:solidFill>
                  <a:srgbClr val="AD6900"/>
                </a:solidFill>
                <a:latin typeface="Helvetica" panose="020B0604020202020204" pitchFamily="34" charset="0"/>
                <a:ea typeface="Osaka"/>
                <a:cs typeface="Osaka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kumimoji="1">
                <a:solidFill>
                  <a:schemeClr val="tx2"/>
                </a:solidFill>
                <a:latin typeface="Helvetica" panose="020B0604020202020204" pitchFamily="34" charset="0"/>
                <a:ea typeface="Osaka"/>
                <a:cs typeface="Osaka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1800" dirty="0">
                <a:solidFill>
                  <a:srgbClr val="0000FF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X</a:t>
            </a:r>
            <a:r>
              <a:rPr lang="en-US" altLang="ja-JP" sz="1800" baseline="300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-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 + </a:t>
            </a:r>
            <a:r>
              <a:rPr lang="en-US" altLang="ja-JP" sz="1800" baseline="300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14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N -&gt; </a:t>
            </a:r>
            <a:r>
              <a:rPr lang="en-US" altLang="ja-JP" sz="1800" baseline="-25000" dirty="0">
                <a:solidFill>
                  <a:srgbClr val="0000FF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X</a:t>
            </a:r>
            <a:r>
              <a:rPr lang="en-US" altLang="ja-JP" sz="1800" baseline="300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15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C  -&gt; </a:t>
            </a:r>
            <a:r>
              <a:rPr lang="en-US" altLang="ja-JP" sz="1800" baseline="-25000" dirty="0">
                <a:solidFill>
                  <a:srgbClr val="0000FF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L</a:t>
            </a:r>
            <a:r>
              <a:rPr lang="en-US" altLang="ja-JP" sz="1800" baseline="300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10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Be + </a:t>
            </a:r>
            <a:r>
              <a:rPr lang="en-US" altLang="ja-JP" sz="1800" baseline="-25000" dirty="0">
                <a:solidFill>
                  <a:srgbClr val="0000FF"/>
                </a:solidFill>
                <a:latin typeface="Symbol" panose="05050102010706020507" pitchFamily="18" charset="2"/>
                <a:ea typeface="ＭＳ Ｐゴシック" panose="020B0600070205080204" pitchFamily="50" charset="-128"/>
              </a:rPr>
              <a:t>L</a:t>
            </a:r>
            <a:r>
              <a:rPr lang="en-US" altLang="ja-JP" sz="1800" baseline="300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5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50" charset="-128"/>
              </a:rPr>
              <a:t>He</a:t>
            </a:r>
          </a:p>
        </p:txBody>
      </p:sp>
      <p:sp>
        <p:nvSpPr>
          <p:cNvPr id="3" name="タイトル 2">
            <a:extLst>
              <a:ext uri="{FF2B5EF4-FFF2-40B4-BE49-F238E27FC236}">
                <a16:creationId xmlns:a16="http://schemas.microsoft.com/office/drawing/2014/main" id="{988F18F9-240B-4AF6-915A-D4DDCCE1B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pioneering results for S=-2 system</a:t>
            </a:r>
            <a:endParaRPr kumimoji="1" lang="ja-JP" altLang="en-US" dirty="0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5CBBAB-CAEA-430C-AF55-76D8210C4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 dirty="0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57FA035-DDFB-43D1-95D8-2C540FEF0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6D0BCF3-AEED-4C35-B3BC-80F82D7C9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88" name="正方形/長方形 8">
            <a:extLst>
              <a:ext uri="{FF2B5EF4-FFF2-40B4-BE49-F238E27FC236}">
                <a16:creationId xmlns:a16="http://schemas.microsoft.com/office/drawing/2014/main" id="{85F1EAEC-D4EA-4E6A-970B-1F3866E9E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93" y="5891454"/>
            <a:ext cx="3373437" cy="400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Helvetica" panose="020B0604020202020204" pitchFamily="34" charset="0"/>
                <a:ea typeface="Osaka"/>
                <a:cs typeface="Osaka"/>
              </a:defRPr>
            </a:lvl1pPr>
            <a:lvl2pPr marL="37931725" indent="-37474525">
              <a:spcBef>
                <a:spcPct val="20000"/>
              </a:spcBef>
              <a:buClr>
                <a:schemeClr val="accent2"/>
              </a:buClr>
              <a:buSzPct val="100000"/>
              <a:buChar char="–"/>
              <a:defRPr kumimoji="1" sz="2000">
                <a:solidFill>
                  <a:srgbClr val="00AE00"/>
                </a:solidFill>
                <a:latin typeface="Helvetica" panose="020B0604020202020204" pitchFamily="34" charset="0"/>
                <a:ea typeface="Osaka"/>
                <a:cs typeface="Osaka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00000"/>
              <a:buChar char="•"/>
              <a:defRPr kumimoji="1">
                <a:solidFill>
                  <a:srgbClr val="AD6900"/>
                </a:solidFill>
                <a:latin typeface="Helvetica" panose="020B0604020202020204" pitchFamily="34" charset="0"/>
                <a:ea typeface="Osaka"/>
                <a:cs typeface="Osaka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100000"/>
              <a:buChar char="•"/>
              <a:defRPr kumimoji="1">
                <a:solidFill>
                  <a:schemeClr val="tx2"/>
                </a:solidFill>
                <a:latin typeface="Helvetica" panose="020B0604020202020204" pitchFamily="34" charset="0"/>
                <a:ea typeface="Osaka"/>
                <a:cs typeface="Osaka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–"/>
              <a:defRPr kumimoji="1" sz="1600">
                <a:solidFill>
                  <a:schemeClr val="accent2"/>
                </a:solidFill>
                <a:latin typeface="Helvetica" panose="020B0604020202020204" pitchFamily="34" charset="0"/>
                <a:ea typeface="Osaka"/>
                <a:cs typeface="Osaka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ja-JP" sz="2000" b="1">
                <a:latin typeface="Symbol" panose="05050102010706020507" pitchFamily="18" charset="2"/>
                <a:ea typeface="ＭＳ Ｐゴシック" panose="020B0600070205080204" pitchFamily="50" charset="-128"/>
              </a:rPr>
              <a:t>L</a:t>
            </a:r>
            <a:r>
              <a:rPr lang="en-US" altLang="ja-JP" sz="2000" b="1">
                <a:latin typeface="Arial" panose="020B0604020202020204" pitchFamily="34" charset="0"/>
                <a:ea typeface="ＭＳ Ｐゴシック" panose="020B0600070205080204" pitchFamily="50" charset="-128"/>
              </a:rPr>
              <a:t>-</a:t>
            </a:r>
            <a:r>
              <a:rPr lang="en-US" altLang="ja-JP" sz="2000" b="1">
                <a:latin typeface="Symbol" panose="05050102010706020507" pitchFamily="18" charset="2"/>
                <a:ea typeface="ＭＳ Ｐゴシック" panose="020B0600070205080204" pitchFamily="50" charset="-128"/>
              </a:rPr>
              <a:t>L</a:t>
            </a:r>
            <a:r>
              <a:rPr lang="en-US" altLang="ja-JP" sz="2000" b="1">
                <a:latin typeface="Arial" panose="020B0604020202020204" pitchFamily="34" charset="0"/>
                <a:ea typeface="ＭＳ Ｐゴシック" panose="020B0600070205080204" pitchFamily="50" charset="-128"/>
              </a:rPr>
              <a:t> is weakly attractive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EF414E-2B41-4C4C-89EC-977F0338FE3F}"/>
              </a:ext>
            </a:extLst>
          </p:cNvPr>
          <p:cNvSpPr txBox="1"/>
          <p:nvPr/>
        </p:nvSpPr>
        <p:spPr>
          <a:xfrm>
            <a:off x="6060884" y="5422935"/>
            <a:ext cx="3818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sym typeface="Symbol" panose="05050102010706020507" pitchFamily="18" charset="2"/>
              </a:rPr>
              <a:t></a:t>
            </a:r>
            <a:endParaRPr kumimoji="1" lang="ja-JP" altLang="en-US" sz="2800" dirty="0"/>
          </a:p>
        </p:txBody>
      </p:sp>
    </p:spTree>
    <p:custDataLst>
      <p:tags r:id="rId1"/>
    </p:custDataLst>
  </p:cSld>
  <p:clrMapOvr>
    <a:masterClrMapping/>
  </p:clrMapOvr>
  <p:transition spd="slow" advTm="1356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32791" grpId="0"/>
      <p:bldP spid="101" grpId="0" animBg="1"/>
      <p:bldP spid="32797" grpId="0" animBg="1"/>
      <p:bldP spid="32787" grpId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710D0F-335F-42AF-A265-A94B3AC4C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>
                <a:latin typeface="Symbol" panose="05050102010706020507" pitchFamily="18" charset="2"/>
              </a:rPr>
              <a:t>S</a:t>
            </a:r>
            <a:r>
              <a:rPr lang="en-US" altLang="ja-JP" baseline="30000" dirty="0">
                <a:latin typeface="Symbol" panose="05050102010706020507" pitchFamily="18" charset="2"/>
                <a:sym typeface="Symbol" panose="05050102010706020507" pitchFamily="18" charset="2"/>
              </a:rPr>
              <a:t></a:t>
            </a:r>
            <a:r>
              <a:rPr kumimoji="1" lang="en-US" altLang="ja-JP" dirty="0"/>
              <a:t> – </a:t>
            </a:r>
            <a:r>
              <a:rPr lang="en-US" altLang="ja-JP" dirty="0"/>
              <a:t>proton</a:t>
            </a:r>
            <a:r>
              <a:rPr kumimoji="1" lang="en-US" altLang="ja-JP" dirty="0"/>
              <a:t> scattering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B56383D-8E56-40DD-872A-13286E967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8539B5E-2827-4096-8626-CA7666ADE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4B5B69-F00D-42D4-AFEA-71E18176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13" name="図 12" descr="散乱イメージ図.png">
            <a:extLst>
              <a:ext uri="{FF2B5EF4-FFF2-40B4-BE49-F238E27FC236}">
                <a16:creationId xmlns:a16="http://schemas.microsoft.com/office/drawing/2014/main" id="{AEE71EA0-0814-4872-A102-96DB3D11A9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10" y="4069834"/>
            <a:ext cx="4128114" cy="2195236"/>
          </a:xfrm>
          <a:prstGeom prst="rect">
            <a:avLst/>
          </a:prstGeom>
        </p:spPr>
      </p:pic>
      <p:sp>
        <p:nvSpPr>
          <p:cNvPr id="15" name="テキスト ボックス 113">
            <a:extLst>
              <a:ext uri="{FF2B5EF4-FFF2-40B4-BE49-F238E27FC236}">
                <a16:creationId xmlns:a16="http://schemas.microsoft.com/office/drawing/2014/main" id="{0663052A-D952-44D4-B1C5-21A6A8569556}"/>
              </a:ext>
            </a:extLst>
          </p:cNvPr>
          <p:cNvSpPr txBox="1"/>
          <p:nvPr/>
        </p:nvSpPr>
        <p:spPr>
          <a:xfrm>
            <a:off x="342013" y="3649085"/>
            <a:ext cx="393406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tx1"/>
                </a:solidFill>
              </a:rPr>
              <a:t>Two successive two-body reactions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テキスト ボックス 37">
            <a:extLst>
              <a:ext uri="{FF2B5EF4-FFF2-40B4-BE49-F238E27FC236}">
                <a16:creationId xmlns:a16="http://schemas.microsoft.com/office/drawing/2014/main" id="{0F0D1D05-DD5A-42F1-B3FC-F1BAAB262375}"/>
              </a:ext>
            </a:extLst>
          </p:cNvPr>
          <p:cNvSpPr txBox="1"/>
          <p:nvPr/>
        </p:nvSpPr>
        <p:spPr>
          <a:xfrm>
            <a:off x="4799251" y="3664944"/>
            <a:ext cx="3727607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/>
              <a:t>Detection of </a:t>
            </a:r>
            <a:r>
              <a:rPr kumimoji="1" lang="en-US" altLang="ja-JP" dirty="0" err="1">
                <a:latin typeface="Symbol" charset="2"/>
                <a:cs typeface="Symbol" charset="2"/>
              </a:rPr>
              <a:t>S</a:t>
            </a:r>
            <a:r>
              <a:rPr kumimoji="1" lang="en-US" altLang="ja-JP" dirty="0" err="1"/>
              <a:t>p</a:t>
            </a:r>
            <a:r>
              <a:rPr kumimoji="1" lang="en-US" altLang="ja-JP" dirty="0"/>
              <a:t> scattering event</a:t>
            </a:r>
          </a:p>
          <a:p>
            <a:r>
              <a:rPr kumimoji="1" lang="en-US" altLang="ja-JP" dirty="0"/>
              <a:t>by CATCH detector</a:t>
            </a:r>
            <a:endParaRPr kumimoji="1" lang="ja-JP" altLang="en-US" dirty="0"/>
          </a:p>
        </p:txBody>
      </p:sp>
      <p:pic>
        <p:nvPicPr>
          <p:cNvPr id="123" name="図 122">
            <a:extLst>
              <a:ext uri="{FF2B5EF4-FFF2-40B4-BE49-F238E27FC236}">
                <a16:creationId xmlns:a16="http://schemas.microsoft.com/office/drawing/2014/main" id="{5AE319EE-5688-44F4-B91E-2D50CC7C9A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8298" y="4369743"/>
            <a:ext cx="3951585" cy="1762717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126" name="直線矢印コネクタ 125">
            <a:extLst>
              <a:ext uri="{FF2B5EF4-FFF2-40B4-BE49-F238E27FC236}">
                <a16:creationId xmlns:a16="http://schemas.microsoft.com/office/drawing/2014/main" id="{305A4EBB-DB1E-48C6-B428-0B3EB4D4CA7D}"/>
              </a:ext>
            </a:extLst>
          </p:cNvPr>
          <p:cNvCxnSpPr>
            <a:cxnSpLocks/>
            <a:stCxn id="123" idx="1"/>
          </p:cNvCxnSpPr>
          <p:nvPr/>
        </p:nvCxnSpPr>
        <p:spPr>
          <a:xfrm flipH="1" flipV="1">
            <a:off x="4320177" y="5080601"/>
            <a:ext cx="638121" cy="17050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DE34E746-442F-4E28-85DB-F9F2A978E21C}"/>
              </a:ext>
            </a:extLst>
          </p:cNvPr>
          <p:cNvSpPr txBox="1"/>
          <p:nvPr/>
        </p:nvSpPr>
        <p:spPr>
          <a:xfrm>
            <a:off x="292948" y="1184613"/>
            <a:ext cx="55559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Physics Motivation: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Systematic study of the </a:t>
            </a:r>
            <a:r>
              <a:rPr lang="en-US" altLang="ja-JP" dirty="0" err="1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altLang="ja-JP" dirty="0" err="1">
                <a:solidFill>
                  <a:srgbClr val="FF0000"/>
                </a:solidFill>
                <a:cs typeface="Symbol" charset="2"/>
              </a:rPr>
              <a:t>p</a:t>
            </a:r>
            <a:r>
              <a:rPr lang="en-US" altLang="ja-JP" dirty="0">
                <a:solidFill>
                  <a:srgbClr val="FF0000"/>
                </a:solidFill>
              </a:rPr>
              <a:t> interaction</a:t>
            </a:r>
            <a:r>
              <a:rPr lang="en-US" altLang="ja-JP" dirty="0"/>
              <a:t> </a:t>
            </a:r>
          </a:p>
          <a:p>
            <a:pPr lvl="2"/>
            <a:r>
              <a:rPr lang="en-US" altLang="ja-JP" dirty="0" err="1">
                <a:latin typeface="Symbol" charset="2"/>
                <a:cs typeface="Symbol" charset="2"/>
              </a:rPr>
              <a:t>S</a:t>
            </a:r>
            <a:r>
              <a:rPr lang="en-US" altLang="ja-JP" dirty="0" err="1">
                <a:cs typeface="Symbol" charset="2"/>
              </a:rPr>
              <a:t>p</a:t>
            </a:r>
            <a:r>
              <a:rPr lang="en-US" altLang="ja-JP" dirty="0"/>
              <a:t> interactions are repulsive and </a:t>
            </a:r>
            <a:r>
              <a:rPr lang="en-US" altLang="ja-JP" dirty="0">
                <a:latin typeface="Symbol" panose="05050102010706020507" pitchFamily="18" charset="2"/>
              </a:rPr>
              <a:t>S</a:t>
            </a:r>
            <a:r>
              <a:rPr lang="en-US" altLang="ja-JP" dirty="0"/>
              <a:t> hyper-nuclei formation is difficult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Pauli blocking effect between quarks</a:t>
            </a:r>
            <a:r>
              <a:rPr lang="en-US" altLang="ja-JP" dirty="0"/>
              <a:t> </a:t>
            </a:r>
          </a:p>
          <a:p>
            <a:pPr lvl="2"/>
            <a:r>
              <a:rPr lang="en-US" altLang="ja-JP" dirty="0"/>
              <a:t>Origin of repulsive force in </a:t>
            </a:r>
            <a:r>
              <a:rPr lang="en-US" altLang="ja-JP" dirty="0" err="1">
                <a:latin typeface="Symbol" charset="2"/>
                <a:cs typeface="Symbol" charset="2"/>
              </a:rPr>
              <a:t>S</a:t>
            </a:r>
            <a:r>
              <a:rPr lang="en-US" altLang="ja-JP" baseline="30000" dirty="0" err="1">
                <a:latin typeface="Symbol" charset="2"/>
                <a:cs typeface="Symbol" charset="2"/>
              </a:rPr>
              <a:t>+</a:t>
            </a:r>
            <a:r>
              <a:rPr lang="en-US" altLang="ja-JP" dirty="0" err="1">
                <a:cs typeface="Symbol" charset="2"/>
              </a:rPr>
              <a:t>p</a:t>
            </a:r>
            <a:r>
              <a:rPr lang="en-US" altLang="ja-JP" dirty="0">
                <a:cs typeface="Symbol" charset="2"/>
              </a:rPr>
              <a:t> interaction</a:t>
            </a:r>
          </a:p>
          <a:p>
            <a:pPr lvl="2"/>
            <a:r>
              <a:rPr lang="en-US" altLang="ja-JP" dirty="0"/>
              <a:t>Suggested by HAL QCD Lattice calc. </a:t>
            </a:r>
          </a:p>
          <a:p>
            <a:pPr lvl="2"/>
            <a:r>
              <a:rPr lang="en-US" altLang="ja-JP" sz="1400" dirty="0"/>
              <a:t>(H. </a:t>
            </a:r>
            <a:r>
              <a:rPr lang="en-US" altLang="ja-JP" sz="1400" dirty="0" err="1"/>
              <a:t>Nemura</a:t>
            </a:r>
            <a:r>
              <a:rPr lang="en-US" altLang="ja-JP" sz="1400" dirty="0"/>
              <a:t> et al. Few-Body Syst (2013) 54:1223-1226)</a:t>
            </a:r>
          </a:p>
        </p:txBody>
      </p:sp>
      <p:pic>
        <p:nvPicPr>
          <p:cNvPr id="129" name="図プレースホルダー 2" descr="sigmap2.png">
            <a:extLst>
              <a:ext uri="{FF2B5EF4-FFF2-40B4-BE49-F238E27FC236}">
                <a16:creationId xmlns:a16="http://schemas.microsoft.com/office/drawing/2014/main" id="{E2FDA54B-9E09-8D4C-8152-3F440ACAD5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283" r="-36283"/>
          <a:stretch>
            <a:fillRect/>
          </a:stretch>
        </p:blipFill>
        <p:spPr>
          <a:xfrm>
            <a:off x="5753252" y="1196673"/>
            <a:ext cx="3466796" cy="2302701"/>
          </a:xfrm>
          <a:prstGeom prst="rect">
            <a:avLst/>
          </a:prstGeom>
        </p:spPr>
      </p:pic>
      <p:sp>
        <p:nvSpPr>
          <p:cNvPr id="132" name="楕円 131">
            <a:extLst>
              <a:ext uri="{FF2B5EF4-FFF2-40B4-BE49-F238E27FC236}">
                <a16:creationId xmlns:a16="http://schemas.microsoft.com/office/drawing/2014/main" id="{29DD6C46-55F2-466C-8C99-EF554E501EA3}"/>
              </a:ext>
            </a:extLst>
          </p:cNvPr>
          <p:cNvSpPr/>
          <p:nvPr/>
        </p:nvSpPr>
        <p:spPr>
          <a:xfrm>
            <a:off x="2439063" y="4063284"/>
            <a:ext cx="1954384" cy="140147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6AA13125-B7D1-48FA-B2C6-A673DB801D35}"/>
              </a:ext>
            </a:extLst>
          </p:cNvPr>
          <p:cNvGrpSpPr/>
          <p:nvPr/>
        </p:nvGrpSpPr>
        <p:grpSpPr>
          <a:xfrm>
            <a:off x="5150940" y="2104144"/>
            <a:ext cx="2836168" cy="683902"/>
            <a:chOff x="5150940" y="1801147"/>
            <a:chExt cx="2836168" cy="683902"/>
          </a:xfrm>
        </p:grpSpPr>
        <p:cxnSp>
          <p:nvCxnSpPr>
            <p:cNvPr id="131" name="直線矢印コネクタ 130">
              <a:extLst>
                <a:ext uri="{FF2B5EF4-FFF2-40B4-BE49-F238E27FC236}">
                  <a16:creationId xmlns:a16="http://schemas.microsoft.com/office/drawing/2014/main" id="{A972F3F9-BB1B-4F52-922A-B68FD5E319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50940" y="2121239"/>
              <a:ext cx="1893727" cy="4843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1953A8EB-CF35-4ECF-88D1-EC0E5A81E14C}"/>
                </a:ext>
              </a:extLst>
            </p:cNvPr>
            <p:cNvSpPr/>
            <p:nvPr/>
          </p:nvSpPr>
          <p:spPr>
            <a:xfrm rot="19090551">
              <a:off x="7082605" y="1801147"/>
              <a:ext cx="904503" cy="68390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F8702B7D-4256-4964-8059-9E95A7A9146D}"/>
              </a:ext>
            </a:extLst>
          </p:cNvPr>
          <p:cNvSpPr txBox="1"/>
          <p:nvPr/>
        </p:nvSpPr>
        <p:spPr>
          <a:xfrm>
            <a:off x="2974359" y="6354392"/>
            <a:ext cx="3995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Half of data is already collected in 2019!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534F45BC-3B73-4B57-B844-37C41CA14AE0}"/>
              </a:ext>
            </a:extLst>
          </p:cNvPr>
          <p:cNvSpPr txBox="1"/>
          <p:nvPr/>
        </p:nvSpPr>
        <p:spPr>
          <a:xfrm>
            <a:off x="5183773" y="1140648"/>
            <a:ext cx="3919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J-PARC E40: Prof. K. Miwa (Tohoku univ.)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1964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132" grpId="0" animBg="1"/>
      <p:bldP spid="1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66748E0F-36FE-41EE-8D18-3DAFCD493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K</a:t>
            </a:r>
            <a:r>
              <a:rPr lang="en-US" altLang="ja-JP" baseline="30000" dirty="0"/>
              <a:t>-</a:t>
            </a:r>
            <a:r>
              <a:rPr lang="en-US" altLang="ja-JP" dirty="0"/>
              <a:t>NN bound system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BAD7BC-B94D-4D11-A517-7455D4771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755ECD-B1DD-46A9-BAE3-86EA613F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964F42-360D-451E-B9F4-4E66F9F7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F6AE6F-8893-424C-AAEB-7F5CDE3DA3DB}"/>
              </a:ext>
            </a:extLst>
          </p:cNvPr>
          <p:cNvSpPr txBox="1"/>
          <p:nvPr/>
        </p:nvSpPr>
        <p:spPr>
          <a:xfrm>
            <a:off x="212987" y="1205223"/>
            <a:ext cx="88425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To study a finite density system, understanding of three-body system is important.</a:t>
            </a:r>
          </a:p>
          <a:p>
            <a:r>
              <a:rPr lang="en-US" altLang="ja-JP" dirty="0"/>
              <a:t>Especially, </a:t>
            </a:r>
            <a:r>
              <a:rPr lang="en-US" altLang="ja-JP" dirty="0">
                <a:solidFill>
                  <a:srgbClr val="FF0000"/>
                </a:solidFill>
              </a:rPr>
              <a:t>K</a:t>
            </a:r>
            <a:r>
              <a:rPr lang="en-US" altLang="ja-JP" baseline="30000" dirty="0">
                <a:solidFill>
                  <a:srgbClr val="FF0000"/>
                </a:solidFill>
              </a:rPr>
              <a:t>-</a:t>
            </a:r>
            <a:r>
              <a:rPr lang="en-US" altLang="ja-JP" dirty="0">
                <a:solidFill>
                  <a:srgbClr val="FF0000"/>
                </a:solidFill>
              </a:rPr>
              <a:t>NN system is interesting</a:t>
            </a:r>
            <a:r>
              <a:rPr kumimoji="1" lang="en-US" altLang="ja-JP" dirty="0"/>
              <a:t> </a:t>
            </a:r>
          </a:p>
          <a:p>
            <a:pPr lvl="1"/>
            <a:r>
              <a:rPr lang="en-US" altLang="ja-JP" dirty="0"/>
              <a:t>Attractive K</a:t>
            </a:r>
            <a:r>
              <a:rPr lang="en-US" altLang="ja-JP" baseline="30000" dirty="0"/>
              <a:t>-</a:t>
            </a:r>
            <a:r>
              <a:rPr lang="en-US" altLang="ja-JP" dirty="0"/>
              <a:t>N interaction in I=0 is suggested by properties of </a:t>
            </a:r>
            <a:r>
              <a:rPr lang="en-US" altLang="ja-JP" dirty="0">
                <a:latin typeface="Symbol" panose="05050102010706020507" pitchFamily="18" charset="2"/>
              </a:rPr>
              <a:t>L</a:t>
            </a:r>
            <a:r>
              <a:rPr lang="en-US" altLang="ja-JP" dirty="0"/>
              <a:t>(1405)  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A bound state of K</a:t>
            </a:r>
            <a:r>
              <a:rPr lang="en-US" altLang="ja-JP" baseline="30000" dirty="0">
                <a:solidFill>
                  <a:srgbClr val="FF0000"/>
                </a:solidFill>
              </a:rPr>
              <a:t>-</a:t>
            </a:r>
            <a:r>
              <a:rPr lang="en-US" altLang="ja-JP" dirty="0">
                <a:solidFill>
                  <a:srgbClr val="FF0000"/>
                </a:solidFill>
              </a:rPr>
              <a:t>pp system is predicted</a:t>
            </a:r>
            <a:r>
              <a:rPr lang="en-US" altLang="ja-JP" dirty="0"/>
              <a:t> by several theoretical calculations</a:t>
            </a:r>
          </a:p>
          <a:p>
            <a:pPr lvl="2"/>
            <a:r>
              <a:rPr kumimoji="1" lang="en-US" altLang="ja-JP" dirty="0"/>
              <a:t>Various predicted values of binding energy and width</a:t>
            </a:r>
          </a:p>
          <a:p>
            <a:pPr lvl="2"/>
            <a:r>
              <a:rPr lang="en-US" altLang="ja-JP" dirty="0"/>
              <a:t>Existing experimental data is not agree with theoretical predictions</a:t>
            </a:r>
            <a:endParaRPr kumimoji="1" lang="ja-JP" altLang="en-US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B2289CF0-CE9A-4C71-B7EE-93B66AC65A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42230" y="3561404"/>
            <a:ext cx="5981643" cy="26831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F520721-3545-433B-8103-D3ED4681EAE9}"/>
              </a:ext>
            </a:extLst>
          </p:cNvPr>
          <p:cNvSpPr txBox="1"/>
          <p:nvPr/>
        </p:nvSpPr>
        <p:spPr>
          <a:xfrm>
            <a:off x="5750724" y="3235358"/>
            <a:ext cx="331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J-PARC E15: Prof. </a:t>
            </a:r>
            <a:r>
              <a:rPr lang="en-US" altLang="ja-JP" sz="1600" dirty="0"/>
              <a:t>Iwasaki</a:t>
            </a:r>
            <a:r>
              <a:rPr kumimoji="1" lang="en-US" altLang="ja-JP" sz="1600" dirty="0"/>
              <a:t> (RIKEN)</a:t>
            </a:r>
            <a:endParaRPr kumimoji="1" lang="ja-JP" altLang="en-US" sz="16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C8A914A-C45A-42A8-BD4A-3E36845D4F54}"/>
              </a:ext>
            </a:extLst>
          </p:cNvPr>
          <p:cNvSpPr txBox="1"/>
          <p:nvPr/>
        </p:nvSpPr>
        <p:spPr>
          <a:xfrm>
            <a:off x="212987" y="2954138"/>
            <a:ext cx="6253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A new experiment is </a:t>
            </a:r>
            <a:r>
              <a:rPr lang="en-US" altLang="ja-JP" b="1" dirty="0">
                <a:solidFill>
                  <a:srgbClr val="FF0000"/>
                </a:solidFill>
              </a:rPr>
              <a:t>executed</a:t>
            </a:r>
            <a:r>
              <a:rPr kumimoji="1" lang="en-US" altLang="ja-JP" b="1" dirty="0">
                <a:solidFill>
                  <a:srgbClr val="FF0000"/>
                </a:solidFill>
              </a:rPr>
              <a:t> using a new technique!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0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>
            <a:extLst>
              <a:ext uri="{FF2B5EF4-FFF2-40B4-BE49-F238E27FC236}">
                <a16:creationId xmlns:a16="http://schemas.microsoft.com/office/drawing/2014/main" id="{66748E0F-36FE-41EE-8D18-3DAFCD493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Clear K</a:t>
            </a:r>
            <a:r>
              <a:rPr lang="en-US" altLang="ja-JP" baseline="30000" dirty="0"/>
              <a:t>-</a:t>
            </a:r>
            <a:r>
              <a:rPr lang="en-US" altLang="ja-JP" dirty="0"/>
              <a:t>pp bound state is observed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BAD7BC-B94D-4D11-A517-7455D4771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755ECD-B1DD-46A9-BAE3-86EA613F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964F42-360D-451E-B9F4-4E66F9F79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4E28-8353-437B-8802-790F50A5AEEE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E22AEFEF-BBD4-4783-9053-D2736C611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9893" y="1566942"/>
            <a:ext cx="5700810" cy="504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22">
            <a:extLst>
              <a:ext uri="{FF2B5EF4-FFF2-40B4-BE49-F238E27FC236}">
                <a16:creationId xmlns:a16="http://schemas.microsoft.com/office/drawing/2014/main" id="{5919A744-A781-4D9D-9713-63CB32B1F294}"/>
              </a:ext>
            </a:extLst>
          </p:cNvPr>
          <p:cNvSpPr txBox="1"/>
          <p:nvPr/>
        </p:nvSpPr>
        <p:spPr>
          <a:xfrm>
            <a:off x="2634985" y="1277420"/>
            <a:ext cx="4234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E15 </a:t>
            </a:r>
            <a:r>
              <a:rPr lang="en-US" altLang="ja-JP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</a:t>
            </a:r>
            <a:r>
              <a:rPr lang="en-US" altLang="ja-JP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., PLB789(2019)620.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EDD0A8A8-4126-4305-8ACE-5BC718550FC2}"/>
              </a:ext>
            </a:extLst>
          </p:cNvPr>
          <p:cNvSpPr>
            <a:spLocks noGrp="1"/>
          </p:cNvSpPr>
          <p:nvPr/>
        </p:nvSpPr>
        <p:spPr>
          <a:xfrm>
            <a:off x="6153560" y="4496180"/>
            <a:ext cx="2682882" cy="1213625"/>
          </a:xfrm>
          <a:prstGeom prst="rect">
            <a:avLst/>
          </a:prstGeom>
          <a:solidFill>
            <a:schemeClr val="tx1">
              <a:lumMod val="50000"/>
              <a:lumOff val="50000"/>
              <a:alpha val="8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Binding energy: ~50 MeV</a:t>
            </a:r>
          </a:p>
          <a:p>
            <a:r>
              <a:rPr lang="en-US" altLang="ja-JP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Width: ~100 MeV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01763F6-0FAA-433A-A959-843A41B36CCC}"/>
              </a:ext>
            </a:extLst>
          </p:cNvPr>
          <p:cNvSpPr txBox="1"/>
          <p:nvPr/>
        </p:nvSpPr>
        <p:spPr>
          <a:xfrm>
            <a:off x="6153560" y="1705641"/>
            <a:ext cx="2676619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/>
              <a:t>Invariant mass distribution of </a:t>
            </a:r>
            <a:r>
              <a:rPr kumimoji="1" lang="en-US" altLang="ja-JP" b="1" dirty="0" err="1">
                <a:latin typeface="Symbol" panose="05050102010706020507" pitchFamily="18" charset="2"/>
              </a:rPr>
              <a:t>L</a:t>
            </a:r>
            <a:r>
              <a:rPr kumimoji="1" lang="en-US" altLang="ja-JP" b="1" dirty="0" err="1"/>
              <a:t>p</a:t>
            </a:r>
            <a:r>
              <a:rPr kumimoji="1" lang="en-US" altLang="ja-JP" b="1" dirty="0"/>
              <a:t>  </a:t>
            </a:r>
            <a:endParaRPr kumimoji="1" lang="ja-JP" altLang="en-US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D66A3ED-1773-458D-80D4-D020BCAC638C}"/>
              </a:ext>
            </a:extLst>
          </p:cNvPr>
          <p:cNvSpPr txBox="1"/>
          <p:nvPr/>
        </p:nvSpPr>
        <p:spPr>
          <a:xfrm>
            <a:off x="5984176" y="2817037"/>
            <a:ext cx="31544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Quasi-Free and Background contributions are evaluated using missing mass information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4645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Vector mesons in nucleus</a:t>
            </a:r>
            <a:endParaRPr kumimoji="1" lang="ja-JP" altLang="en-US" dirty="0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08DA6D7-AB15-407C-81FD-1C0B8A8D2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15/June/2019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DC15451-13E3-48AE-88AC-5FD57D8F7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pl-PL" altLang="ja-JP"/>
              <a:t>K. Ozawa, SQM 2019, Bari, Italy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E1168-2367-423D-85C7-B0394E48EBD3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411211" y="1385871"/>
            <a:ext cx="8296275" cy="2006600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Spectral changes of vector mesons in QCD medium  provide crucial information on the non-trivial structure of QCD medium</a:t>
            </a:r>
          </a:p>
          <a:p>
            <a:pPr lvl="1"/>
            <a:r>
              <a:rPr lang="en-US" altLang="ja-JP" dirty="0"/>
              <a:t>Spontaneously broken chiral symmetry and its (partial) restoration in a finite density matter.</a:t>
            </a:r>
          </a:p>
          <a:p>
            <a:pPr lvl="1"/>
            <a:r>
              <a:rPr kumimoji="1" lang="en-US" altLang="ja-JP" dirty="0"/>
              <a:t>Upgrades of the KEK-PS E325 experiment</a:t>
            </a:r>
            <a:endParaRPr kumimoji="1" lang="ja-JP" altLang="en-US" dirty="0"/>
          </a:p>
        </p:txBody>
      </p:sp>
      <p:pic>
        <p:nvPicPr>
          <p:cNvPr id="20" name="Picture 4" descr="Image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69" t="50878" r="63599" b="3343"/>
          <a:stretch/>
        </p:blipFill>
        <p:spPr bwMode="auto">
          <a:xfrm>
            <a:off x="975081" y="3470647"/>
            <a:ext cx="2548422" cy="2406670"/>
          </a:xfrm>
          <a:prstGeom prst="rect">
            <a:avLst/>
          </a:prstGeom>
          <a:noFill/>
        </p:spPr>
      </p:pic>
      <p:sp>
        <p:nvSpPr>
          <p:cNvPr id="21" name="テキスト ボックス 20"/>
          <p:cNvSpPr txBox="1"/>
          <p:nvPr/>
        </p:nvSpPr>
        <p:spPr>
          <a:xfrm>
            <a:off x="2422900" y="3862543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i="1" dirty="0">
                <a:latin typeface="Symbol" panose="05050102010706020507" pitchFamily="18" charset="2"/>
              </a:rPr>
              <a:t>f</a:t>
            </a:r>
            <a:r>
              <a:rPr lang="en-US" altLang="ja-JP" dirty="0"/>
              <a:t> (1020)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29252" y="3157304"/>
            <a:ext cx="201414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KEK E325 results</a:t>
            </a:r>
            <a:endParaRPr kumimoji="1" lang="ja-JP" altLang="en-US" dirty="0"/>
          </a:p>
        </p:txBody>
      </p:sp>
      <p:pic>
        <p:nvPicPr>
          <p:cNvPr id="29" name="Picture 9">
            <a:extLst>
              <a:ext uri="{FF2B5EF4-FFF2-40B4-BE49-F238E27FC236}">
                <a16:creationId xmlns:a16="http://schemas.microsoft.com/office/drawing/2014/main" id="{D77F4025-0609-497E-946B-C853D5824F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659" t="18596"/>
          <a:stretch/>
        </p:blipFill>
        <p:spPr bwMode="auto">
          <a:xfrm>
            <a:off x="5958139" y="3464662"/>
            <a:ext cx="2194731" cy="2299702"/>
          </a:xfrm>
          <a:prstGeom prst="rect">
            <a:avLst/>
          </a:prstGeom>
          <a:noFill/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675B778-5A44-4704-BA9F-54114339AB31}"/>
              </a:ext>
            </a:extLst>
          </p:cNvPr>
          <p:cNvSpPr txBox="1"/>
          <p:nvPr/>
        </p:nvSpPr>
        <p:spPr>
          <a:xfrm>
            <a:off x="5560581" y="3164066"/>
            <a:ext cx="229568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dirty="0"/>
              <a:t>J-PARC expectation</a:t>
            </a:r>
            <a:endParaRPr kumimoji="1" lang="ja-JP" altLang="en-US" dirty="0"/>
          </a:p>
        </p:txBody>
      </p:sp>
      <p:sp>
        <p:nvSpPr>
          <p:cNvPr id="7" name="矢印: 右 6">
            <a:extLst>
              <a:ext uri="{FF2B5EF4-FFF2-40B4-BE49-F238E27FC236}">
                <a16:creationId xmlns:a16="http://schemas.microsoft.com/office/drawing/2014/main" id="{AFF0EF80-0E71-4DD9-AB18-6C10D271C105}"/>
              </a:ext>
            </a:extLst>
          </p:cNvPr>
          <p:cNvSpPr/>
          <p:nvPr/>
        </p:nvSpPr>
        <p:spPr>
          <a:xfrm>
            <a:off x="3646179" y="3839205"/>
            <a:ext cx="1986308" cy="15774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/>
              <a:t>High Statistics</a:t>
            </a:r>
          </a:p>
          <a:p>
            <a:pPr algn="ctr"/>
            <a:r>
              <a:rPr lang="en-US" altLang="ja-JP" sz="1400" dirty="0"/>
              <a:t>Better Resolution</a:t>
            </a:r>
            <a:endParaRPr kumimoji="1" lang="ja-JP" altLang="en-US" sz="1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8ABB0E6-A4AC-40C4-87B2-CAE02DD45387}"/>
              </a:ext>
            </a:extLst>
          </p:cNvPr>
          <p:cNvSpPr txBox="1"/>
          <p:nvPr/>
        </p:nvSpPr>
        <p:spPr>
          <a:xfrm>
            <a:off x="1385500" y="5877317"/>
            <a:ext cx="200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e</a:t>
            </a:r>
            <a:r>
              <a:rPr kumimoji="1" lang="en-US" altLang="ja-JP" baseline="30000" dirty="0" err="1"/>
              <a:t>+</a:t>
            </a:r>
            <a:r>
              <a:rPr kumimoji="1" lang="en-US" altLang="ja-JP" dirty="0" err="1"/>
              <a:t>e</a:t>
            </a:r>
            <a:r>
              <a:rPr kumimoji="1" lang="en-US" altLang="ja-JP" baseline="30000" dirty="0"/>
              <a:t>-</a:t>
            </a:r>
            <a:r>
              <a:rPr kumimoji="1" lang="en-US" altLang="ja-JP" dirty="0"/>
              <a:t> invariant mass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5B1F62B-46C9-46B3-AAF7-A2D550CAA736}"/>
              </a:ext>
            </a:extLst>
          </p:cNvPr>
          <p:cNvSpPr txBox="1"/>
          <p:nvPr/>
        </p:nvSpPr>
        <p:spPr>
          <a:xfrm>
            <a:off x="6148539" y="5829701"/>
            <a:ext cx="200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e</a:t>
            </a:r>
            <a:r>
              <a:rPr kumimoji="1" lang="en-US" altLang="ja-JP" baseline="30000" dirty="0" err="1"/>
              <a:t>+</a:t>
            </a:r>
            <a:r>
              <a:rPr kumimoji="1" lang="en-US" altLang="ja-JP" dirty="0" err="1"/>
              <a:t>e</a:t>
            </a:r>
            <a:r>
              <a:rPr kumimoji="1" lang="en-US" altLang="ja-JP" baseline="30000" dirty="0"/>
              <a:t>-</a:t>
            </a:r>
            <a:r>
              <a:rPr kumimoji="1" lang="en-US" altLang="ja-JP" dirty="0"/>
              <a:t> invariant mass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224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30" grpId="0" animBg="1"/>
      <p:bldP spid="7" grpId="0" animBg="1"/>
      <p:bldP spid="8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0.3|82.6|6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1.4|1.4|1.1|0.5|0.5|0.9|7.3|0.6|0.9|3.2|0.7|5.3|1|2.5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|48.4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4250</Words>
  <Application>Microsoft Office PowerPoint</Application>
  <PresentationFormat>画面に合わせる (4:3)</PresentationFormat>
  <Paragraphs>844</Paragraphs>
  <Slides>41</Slides>
  <Notes>20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15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41</vt:i4>
      </vt:variant>
    </vt:vector>
  </HeadingPairs>
  <TitlesOfParts>
    <vt:vector size="60" baseType="lpstr">
      <vt:lpstr>ＭＳ Ｐゴシック</vt:lpstr>
      <vt:lpstr>ＭＳ ゴシック</vt:lpstr>
      <vt:lpstr>Arial</vt:lpstr>
      <vt:lpstr>Calibri</vt:lpstr>
      <vt:lpstr>Calibri Light</vt:lpstr>
      <vt:lpstr>Cambria Math</vt:lpstr>
      <vt:lpstr>Courier New</vt:lpstr>
      <vt:lpstr>Georgia</vt:lpstr>
      <vt:lpstr>Helvetica</vt:lpstr>
      <vt:lpstr>Rockwell</vt:lpstr>
      <vt:lpstr>Rockwell Condensed</vt:lpstr>
      <vt:lpstr>Symbol</vt:lpstr>
      <vt:lpstr>Times New Roman</vt:lpstr>
      <vt:lpstr>Wingdings</vt:lpstr>
      <vt:lpstr>Wingdings 2</vt:lpstr>
      <vt:lpstr>Office テーマ</vt:lpstr>
      <vt:lpstr>Civic</vt:lpstr>
      <vt:lpstr>木版活字</vt:lpstr>
      <vt:lpstr>Office ​​テーマ</vt:lpstr>
      <vt:lpstr>J-PARC   Heavy Ion Program</vt:lpstr>
      <vt:lpstr>Physics: Finite density QCD medium</vt:lpstr>
      <vt:lpstr>J-PARC Activities </vt:lpstr>
      <vt:lpstr>Hypernuclei bound states</vt:lpstr>
      <vt:lpstr>pioneering results for S=-2 system</vt:lpstr>
      <vt:lpstr>S – proton scattering</vt:lpstr>
      <vt:lpstr>K-NN bound system</vt:lpstr>
      <vt:lpstr>Clear K-pp bound state is observed</vt:lpstr>
      <vt:lpstr>Vector mesons in nucleus</vt:lpstr>
      <vt:lpstr>J-PARC E16 Experiment</vt:lpstr>
      <vt:lpstr>PowerPoint プレゼンテーション</vt:lpstr>
      <vt:lpstr>High Baryon density matter at J-PARC</vt:lpstr>
      <vt:lpstr>“Fluid” exists at the J-PARC Energy?!</vt:lpstr>
      <vt:lpstr>Our staging approach &amp; Goals </vt:lpstr>
      <vt:lpstr>Dipole hadron spectrometer</vt:lpstr>
      <vt:lpstr>Dimuon spectrometer</vt:lpstr>
      <vt:lpstr>Expected dimuon spectrum </vt:lpstr>
      <vt:lpstr>Hypernuclear Spectrometer</vt:lpstr>
      <vt:lpstr>Summary</vt:lpstr>
      <vt:lpstr>J-PARC-HI Collaboration</vt:lpstr>
      <vt:lpstr>Back up</vt:lpstr>
      <vt:lpstr>PowerPoint プレゼンテーション</vt:lpstr>
      <vt:lpstr>IM(Lp) vs. Momentum Transfer qKn</vt:lpstr>
      <vt:lpstr>The J-PARC E16 spectrometer</vt:lpstr>
      <vt:lpstr>PowerPoint プレゼンテーション</vt:lpstr>
      <vt:lpstr>GTR (GEM Tracker)</vt:lpstr>
      <vt:lpstr>GTR Performance</vt:lpstr>
      <vt:lpstr>HBD (Hadron Blind Detector)</vt:lpstr>
      <vt:lpstr>LG (Lead Glass Calorimeter)</vt:lpstr>
      <vt:lpstr>Beam Energy Consideration</vt:lpstr>
      <vt:lpstr>J-PARC HI Project</vt:lpstr>
      <vt:lpstr>HI acceleration scheme in nutshell</vt:lpstr>
      <vt:lpstr>Available beam and rate</vt:lpstr>
      <vt:lpstr>What’s expected at J-PARC energy?</vt:lpstr>
      <vt:lpstr>Observables: Dileptons</vt:lpstr>
      <vt:lpstr>Observables: Event-by-event fluctuation</vt:lpstr>
      <vt:lpstr>Observables: Flow (constraining EOS)</vt:lpstr>
      <vt:lpstr>More observables…</vt:lpstr>
      <vt:lpstr>Strategy for high-rate measurements</vt:lpstr>
      <vt:lpstr>Basic spectrometer Performance</vt:lpstr>
      <vt:lpstr>Status and plan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J-PARC Heavy ion program and more</dc:title>
  <dc:creator>小沢恭一郎</dc:creator>
  <cp:lastModifiedBy>恭一郎 小沢</cp:lastModifiedBy>
  <cp:revision>222</cp:revision>
  <dcterms:created xsi:type="dcterms:W3CDTF">2015-12-01T08:46:10Z</dcterms:created>
  <dcterms:modified xsi:type="dcterms:W3CDTF">2019-06-14T14:01:52Z</dcterms:modified>
</cp:coreProperties>
</file>