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24"/>
  </p:notes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B2DDEC8B-5D13-4636-92C3-7CA94487DC0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67D1111-ED50-4ECA-9796-4F33324E037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6"/>
  </p:normalViewPr>
  <p:slideViewPr>
    <p:cSldViewPr snapToGrid="0">
      <p:cViewPr varScale="1">
        <p:scale>
          <a:sx n="136" d="100"/>
          <a:sy n="136" d="100"/>
        </p:scale>
        <p:origin x="424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6e7e62ca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6e7e62ca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Taejun Kim of Yonsei University. I will present the yield of production test.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6e7e62cae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46e7e62cae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Second largest portion due is maximum backbias current from 1 paramert we can seve 0.47%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46e7e62cae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46e7e62cae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small fraction of SEU failing chips may can be saved.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46e7e62ca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46e7e62ca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pattern in FIFO error location and large number of fifo error count are common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46e7e62cae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46e7e62cae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Threshold ratio relaxation can save 0.27%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46e7e62cae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46e7e62cae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Digital current relaxation can save 0.24%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46e7e62cae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46e7e62cae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Fake hit rate relaxation can save 0.18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46e7e62cae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46e7e62cae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Analog current relaxation can save 0.11%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46e7e62cae_0_3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46e7e62cae_0_3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Digital scan unpulsable is next main failure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46e7e62cae_0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46e7e62cae_0_3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Analog scan  use larger pulse than Threshold scan’s. So there can be dead pixel in analog pulse but not in threshold scan 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46e7e62cae_0_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46e7e62cae_0_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Register error is 1 or 0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6e7e62ca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46e7e62ca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conceived two way of saving lost chips. One is by selecting chips with its best results among multiple tests.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other way is by relaxing parameter cut. Especially I inspected one parameter failing cases.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993822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46e7e62cae_0_5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46e7e62cae_0_5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Between DAC parameters, IBIAS was main failing parametrt 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46e7e62cae_0_5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Google Shape;628;g46e7e62cae_0_5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Backbias maximum analog current relaxation can save 0.08%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6e7e62ca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46e7e62ca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conceived two way of saving lost chips. One is by selecting chips with its best results among multiple tests.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other way is by relaxing parameter cut. Especially I inspected one parameter failing cases.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6e7e62ca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6e7e62ca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retest sensors following test script.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Only last tests are analysed for now. So I selected period that analyse results all tests are available.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From Feb 9th to June 2nd, 12,973 sensors are tested.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classification is based on last test.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From right chart chip number 2  is classified as bad for current criteria, and classified  as ok for relaxed criteria.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we select chip based on best results, we can get 0.1 %, 13 chips.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46e7e62cae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46e7e62cae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From these 13 chips, I checked if they are destroyed, or test error.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 of them is minimum backbias voltage become bad.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2 of them is killed with SEU test modules.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6e7e62cae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46e7e62cae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From Feb 9th to November 10th, 28,995 chips are tested. Yield is 62.53%.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are 47 classification parameters per test, we investigate the cases 46 classification parameters are in range.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6e7e62cae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46e7e62cae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13 main 1 parameter failing cases. I compared current cut and relaxed cut.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we adopt all relaxed cut, we can save 1,220 chips, 4.21% point of yield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4800f91d3f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4800f91d3f_0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how 1,220 chips are saved from multiple parameter relaxation.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6e7e62cae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6e7e62cae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Minimum backbias voltage is main failing parameter. We can save 1.76%p by adopt this relaxation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1" name="Google Shape;31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46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7" name="Google Shape;47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53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4" name="Google Shape;54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" name="Google Shape;60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1" name="Google Shape;61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2" name="Google Shape;72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" name="Google Shape;74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we save some lost sensors?</a:t>
            </a:r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Taejun Kim (Yonsei Univ.), </a:t>
            </a:r>
            <a:r>
              <a:rPr lang="en-US" dirty="0"/>
              <a:t>M. Mager (CERN)</a:t>
            </a:r>
            <a:endParaRPr dirty="0"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1</a:t>
            </a:fld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7327" y="423426"/>
            <a:ext cx="1306676" cy="1554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0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7531" y="1160794"/>
            <a:ext cx="6186488" cy="381476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0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Minimum Backbias Voltage</a:t>
            </a:r>
            <a:endParaRPr/>
          </a:p>
        </p:txBody>
      </p:sp>
      <p:sp>
        <p:nvSpPr>
          <p:cNvPr id="142" name="Google Shape;142;p20"/>
          <p:cNvSpPr/>
          <p:nvPr/>
        </p:nvSpPr>
        <p:spPr>
          <a:xfrm>
            <a:off x="6345000" y="348925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[-6, -4]</a:t>
            </a:r>
            <a:endParaRPr/>
          </a:p>
        </p:txBody>
      </p:sp>
      <p:sp>
        <p:nvSpPr>
          <p:cNvPr id="143" name="Google Shape;143;p20"/>
          <p:cNvSpPr/>
          <p:nvPr/>
        </p:nvSpPr>
        <p:spPr>
          <a:xfrm>
            <a:off x="6344775" y="823850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[-6, 0]</a:t>
            </a:r>
            <a:endParaRPr/>
          </a:p>
        </p:txBody>
      </p:sp>
      <p:grpSp>
        <p:nvGrpSpPr>
          <p:cNvPr id="144" name="Google Shape;144;p20"/>
          <p:cNvGrpSpPr/>
          <p:nvPr/>
        </p:nvGrpSpPr>
        <p:grpSpPr>
          <a:xfrm>
            <a:off x="1707976" y="1613681"/>
            <a:ext cx="5878689" cy="2981864"/>
            <a:chOff x="1642786" y="1622875"/>
            <a:chExt cx="5262926" cy="2635552"/>
          </a:xfrm>
        </p:grpSpPr>
        <p:grpSp>
          <p:nvGrpSpPr>
            <p:cNvPr id="145" name="Google Shape;145;p20"/>
            <p:cNvGrpSpPr/>
            <p:nvPr/>
          </p:nvGrpSpPr>
          <p:grpSpPr>
            <a:xfrm>
              <a:off x="1642786" y="1622875"/>
              <a:ext cx="5262926" cy="2635552"/>
              <a:chOff x="5215306" y="1679225"/>
              <a:chExt cx="3551472" cy="2635552"/>
            </a:xfrm>
          </p:grpSpPr>
          <p:cxnSp>
            <p:nvCxnSpPr>
              <p:cNvPr id="146" name="Google Shape;146;p20"/>
              <p:cNvCxnSpPr/>
              <p:nvPr/>
            </p:nvCxnSpPr>
            <p:spPr>
              <a:xfrm>
                <a:off x="8766778" y="1681375"/>
                <a:ext cx="0" cy="26316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7" name="Google Shape;147;p20"/>
              <p:cNvSpPr/>
              <p:nvPr/>
            </p:nvSpPr>
            <p:spPr>
              <a:xfrm>
                <a:off x="5215306" y="1679577"/>
                <a:ext cx="1334700" cy="2635200"/>
              </a:xfrm>
              <a:prstGeom prst="rect">
                <a:avLst/>
              </a:prstGeom>
              <a:gradFill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0000">
                      <a:alpha val="59215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20"/>
              <p:cNvSpPr/>
              <p:nvPr/>
            </p:nvSpPr>
            <p:spPr>
              <a:xfrm>
                <a:off x="6544007" y="1679575"/>
                <a:ext cx="2222700" cy="2635200"/>
              </a:xfrm>
              <a:prstGeom prst="rect">
                <a:avLst/>
              </a:prstGeom>
              <a:gradFill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0400FF">
                      <a:alpha val="59215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49" name="Google Shape;149;p20"/>
              <p:cNvCxnSpPr/>
              <p:nvPr/>
            </p:nvCxnSpPr>
            <p:spPr>
              <a:xfrm>
                <a:off x="6550050" y="1679225"/>
                <a:ext cx="0" cy="26355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50" name="Google Shape;150;p20"/>
            <p:cNvSpPr txBox="1"/>
            <p:nvPr/>
          </p:nvSpPr>
          <p:spPr>
            <a:xfrm>
              <a:off x="5238625" y="1938050"/>
              <a:ext cx="863100" cy="386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1.76%</a:t>
              </a:r>
              <a:endParaRPr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(509)</a:t>
              </a:r>
              <a:endParaRPr/>
            </a:p>
          </p:txBody>
        </p:sp>
        <p:sp>
          <p:nvSpPr>
            <p:cNvPr id="151" name="Google Shape;151;p20"/>
            <p:cNvSpPr txBox="1"/>
            <p:nvPr/>
          </p:nvSpPr>
          <p:spPr>
            <a:xfrm>
              <a:off x="2428875" y="1938050"/>
              <a:ext cx="863100" cy="386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62.53%</a:t>
              </a:r>
              <a:endParaRPr/>
            </a:p>
          </p:txBody>
        </p:sp>
        <p:grpSp>
          <p:nvGrpSpPr>
            <p:cNvPr id="152" name="Google Shape;152;p20"/>
            <p:cNvGrpSpPr/>
            <p:nvPr/>
          </p:nvGrpSpPr>
          <p:grpSpPr>
            <a:xfrm>
              <a:off x="1953321" y="1774907"/>
              <a:ext cx="302085" cy="83853"/>
              <a:chOff x="630025" y="2264325"/>
              <a:chExt cx="1050000" cy="210000"/>
            </a:xfrm>
          </p:grpSpPr>
          <p:cxnSp>
            <p:nvCxnSpPr>
              <p:cNvPr id="153" name="Google Shape;153;p20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4" name="Google Shape;154;p20"/>
              <p:cNvCxnSpPr/>
              <p:nvPr/>
            </p:nvCxnSpPr>
            <p:spPr>
              <a:xfrm flipH="1">
                <a:off x="63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5" name="Google Shape;155;p20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6" name="Google Shape;156;p20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7" name="Google Shape;157;p20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158" name="Google Shape;158;p2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59" name="Google Shape;159;p20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1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2297" y="1090113"/>
            <a:ext cx="6165056" cy="380047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1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Maximum Backbias Current</a:t>
            </a:r>
            <a:endParaRPr/>
          </a:p>
        </p:txBody>
      </p:sp>
      <p:sp>
        <p:nvSpPr>
          <p:cNvPr id="166" name="Google Shape;166;p21"/>
          <p:cNvSpPr/>
          <p:nvPr/>
        </p:nvSpPr>
        <p:spPr>
          <a:xfrm>
            <a:off x="6345000" y="348925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[-999, 6]</a:t>
            </a:r>
            <a:endParaRPr/>
          </a:p>
        </p:txBody>
      </p:sp>
      <p:sp>
        <p:nvSpPr>
          <p:cNvPr id="167" name="Google Shape;167;p21"/>
          <p:cNvSpPr/>
          <p:nvPr/>
        </p:nvSpPr>
        <p:spPr>
          <a:xfrm>
            <a:off x="6344775" y="823850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[-999, 7.1]</a:t>
            </a:r>
            <a:endParaRPr/>
          </a:p>
        </p:txBody>
      </p:sp>
      <p:grpSp>
        <p:nvGrpSpPr>
          <p:cNvPr id="168" name="Google Shape;168;p21"/>
          <p:cNvGrpSpPr/>
          <p:nvPr/>
        </p:nvGrpSpPr>
        <p:grpSpPr>
          <a:xfrm>
            <a:off x="1556850" y="1524248"/>
            <a:ext cx="5518849" cy="3021074"/>
            <a:chOff x="5514386" y="1679421"/>
            <a:chExt cx="1555482" cy="2635500"/>
          </a:xfrm>
        </p:grpSpPr>
        <p:cxnSp>
          <p:nvCxnSpPr>
            <p:cNvPr id="169" name="Google Shape;169;p21"/>
            <p:cNvCxnSpPr/>
            <p:nvPr/>
          </p:nvCxnSpPr>
          <p:spPr>
            <a:xfrm>
              <a:off x="7069868" y="1681175"/>
              <a:ext cx="0" cy="2631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0" name="Google Shape;170;p21"/>
            <p:cNvSpPr/>
            <p:nvPr/>
          </p:nvSpPr>
          <p:spPr>
            <a:xfrm>
              <a:off x="5514386" y="1679576"/>
              <a:ext cx="13371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0000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1"/>
            <p:cNvSpPr/>
            <p:nvPr/>
          </p:nvSpPr>
          <p:spPr>
            <a:xfrm>
              <a:off x="6851358" y="1679576"/>
              <a:ext cx="2163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0400FF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2" name="Google Shape;172;p21"/>
            <p:cNvCxnSpPr/>
            <p:nvPr/>
          </p:nvCxnSpPr>
          <p:spPr>
            <a:xfrm>
              <a:off x="6849146" y="1679421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73" name="Google Shape;173;p21"/>
          <p:cNvGrpSpPr/>
          <p:nvPr/>
        </p:nvGrpSpPr>
        <p:grpSpPr>
          <a:xfrm>
            <a:off x="2988346" y="1931182"/>
            <a:ext cx="120834" cy="83853"/>
            <a:chOff x="630025" y="2264325"/>
            <a:chExt cx="420000" cy="210000"/>
          </a:xfrm>
        </p:grpSpPr>
        <p:cxnSp>
          <p:nvCxnSpPr>
            <p:cNvPr id="174" name="Google Shape;174;p2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5" name="Google Shape;175;p21"/>
            <p:cNvCxnSpPr/>
            <p:nvPr/>
          </p:nvCxnSpPr>
          <p:spPr>
            <a:xfrm flipH="1">
              <a:off x="63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76" name="Google Shape;176;p21"/>
          <p:cNvGrpSpPr/>
          <p:nvPr/>
        </p:nvGrpSpPr>
        <p:grpSpPr>
          <a:xfrm>
            <a:off x="2122780" y="1931257"/>
            <a:ext cx="120834" cy="83853"/>
            <a:chOff x="1050025" y="2264325"/>
            <a:chExt cx="420000" cy="210000"/>
          </a:xfrm>
        </p:grpSpPr>
        <p:cxnSp>
          <p:nvCxnSpPr>
            <p:cNvPr id="177" name="Google Shape;177;p2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8" name="Google Shape;178;p2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79" name="Google Shape;179;p21"/>
          <p:cNvGrpSpPr/>
          <p:nvPr/>
        </p:nvGrpSpPr>
        <p:grpSpPr>
          <a:xfrm>
            <a:off x="2243621" y="1931107"/>
            <a:ext cx="652210" cy="84000"/>
            <a:chOff x="2235696" y="1931182"/>
            <a:chExt cx="652210" cy="84000"/>
          </a:xfrm>
        </p:grpSpPr>
        <p:grpSp>
          <p:nvGrpSpPr>
            <p:cNvPr id="180" name="Google Shape;180;p21"/>
            <p:cNvGrpSpPr/>
            <p:nvPr/>
          </p:nvGrpSpPr>
          <p:grpSpPr>
            <a:xfrm>
              <a:off x="2235696" y="1931182"/>
              <a:ext cx="302085" cy="83853"/>
              <a:chOff x="630025" y="2264325"/>
              <a:chExt cx="1050000" cy="210000"/>
            </a:xfrm>
          </p:grpSpPr>
          <p:cxnSp>
            <p:nvCxnSpPr>
              <p:cNvPr id="181" name="Google Shape;181;p2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2" name="Google Shape;182;p21"/>
              <p:cNvCxnSpPr/>
              <p:nvPr/>
            </p:nvCxnSpPr>
            <p:spPr>
              <a:xfrm flipH="1">
                <a:off x="63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3" name="Google Shape;183;p2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4" name="Google Shape;184;p2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5" name="Google Shape;185;p2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86" name="Google Shape;186;p21"/>
            <p:cNvGrpSpPr/>
            <p:nvPr/>
          </p:nvGrpSpPr>
          <p:grpSpPr>
            <a:xfrm>
              <a:off x="2585821" y="1931182"/>
              <a:ext cx="302085" cy="83853"/>
              <a:chOff x="630025" y="2264325"/>
              <a:chExt cx="1050000" cy="210000"/>
            </a:xfrm>
          </p:grpSpPr>
          <p:cxnSp>
            <p:nvCxnSpPr>
              <p:cNvPr id="187" name="Google Shape;187;p2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8" name="Google Shape;188;p21"/>
              <p:cNvCxnSpPr/>
              <p:nvPr/>
            </p:nvCxnSpPr>
            <p:spPr>
              <a:xfrm flipH="1">
                <a:off x="63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9" name="Google Shape;189;p2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0" name="Google Shape;190;p2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1" name="Google Shape;191;p2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192" name="Google Shape;192;p21"/>
            <p:cNvCxnSpPr/>
            <p:nvPr/>
          </p:nvCxnSpPr>
          <p:spPr>
            <a:xfrm>
              <a:off x="2537788" y="1931182"/>
              <a:ext cx="60300" cy="84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93" name="Google Shape;193;p21"/>
          <p:cNvSpPr txBox="1"/>
          <p:nvPr/>
        </p:nvSpPr>
        <p:spPr>
          <a:xfrm>
            <a:off x="4291025" y="2133225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sp>
        <p:nvSpPr>
          <p:cNvPr id="194" name="Google Shape;194;p21"/>
          <p:cNvSpPr txBox="1"/>
          <p:nvPr/>
        </p:nvSpPr>
        <p:spPr>
          <a:xfrm>
            <a:off x="6299938" y="2133225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0.47%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(135)</a:t>
            </a:r>
            <a:endParaRPr/>
          </a:p>
        </p:txBody>
      </p:sp>
      <p:sp>
        <p:nvSpPr>
          <p:cNvPr id="195" name="Google Shape;195;p2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196" name="Google Shape;196;p21"/>
          <p:cNvGrpSpPr/>
          <p:nvPr/>
        </p:nvGrpSpPr>
        <p:grpSpPr>
          <a:xfrm>
            <a:off x="3393646" y="1931257"/>
            <a:ext cx="120834" cy="83853"/>
            <a:chOff x="630025" y="2264325"/>
            <a:chExt cx="420000" cy="210000"/>
          </a:xfrm>
        </p:grpSpPr>
        <p:cxnSp>
          <p:nvCxnSpPr>
            <p:cNvPr id="197" name="Google Shape;197;p2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Google Shape;198;p21"/>
            <p:cNvCxnSpPr/>
            <p:nvPr/>
          </p:nvCxnSpPr>
          <p:spPr>
            <a:xfrm flipH="1">
              <a:off x="63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2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0956" y="1017722"/>
            <a:ext cx="6186488" cy="3821906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2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SEU</a:t>
            </a:r>
            <a:endParaRPr/>
          </a:p>
        </p:txBody>
      </p:sp>
      <p:sp>
        <p:nvSpPr>
          <p:cNvPr id="205" name="Google Shape;205;p22"/>
          <p:cNvSpPr/>
          <p:nvPr/>
        </p:nvSpPr>
        <p:spPr>
          <a:xfrm>
            <a:off x="6345000" y="348925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[0, 0]</a:t>
            </a:r>
            <a:endParaRPr/>
          </a:p>
        </p:txBody>
      </p:sp>
      <p:sp>
        <p:nvSpPr>
          <p:cNvPr id="206" name="Google Shape;206;p22"/>
          <p:cNvSpPr/>
          <p:nvPr/>
        </p:nvSpPr>
        <p:spPr>
          <a:xfrm>
            <a:off x="6344775" y="823850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[0, 17]</a:t>
            </a:r>
            <a:endParaRPr/>
          </a:p>
        </p:txBody>
      </p:sp>
      <p:sp>
        <p:nvSpPr>
          <p:cNvPr id="207" name="Google Shape;207;p22"/>
          <p:cNvSpPr txBox="1"/>
          <p:nvPr/>
        </p:nvSpPr>
        <p:spPr>
          <a:xfrm>
            <a:off x="747875" y="1792600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grpSp>
        <p:nvGrpSpPr>
          <p:cNvPr id="208" name="Google Shape;208;p22"/>
          <p:cNvGrpSpPr/>
          <p:nvPr/>
        </p:nvGrpSpPr>
        <p:grpSpPr>
          <a:xfrm>
            <a:off x="1727417" y="1403994"/>
            <a:ext cx="4784346" cy="3162073"/>
            <a:chOff x="5571363" y="1679425"/>
            <a:chExt cx="1407906" cy="2635500"/>
          </a:xfrm>
        </p:grpSpPr>
        <p:cxnSp>
          <p:nvCxnSpPr>
            <p:cNvPr id="209" name="Google Shape;209;p22"/>
            <p:cNvCxnSpPr/>
            <p:nvPr/>
          </p:nvCxnSpPr>
          <p:spPr>
            <a:xfrm>
              <a:off x="6979269" y="1681369"/>
              <a:ext cx="0" cy="2631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10" name="Google Shape;210;p22"/>
            <p:cNvSpPr/>
            <p:nvPr/>
          </p:nvSpPr>
          <p:spPr>
            <a:xfrm>
              <a:off x="5571363" y="1679575"/>
              <a:ext cx="930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0000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2"/>
            <p:cNvSpPr/>
            <p:nvPr/>
          </p:nvSpPr>
          <p:spPr>
            <a:xfrm>
              <a:off x="5664366" y="1679575"/>
              <a:ext cx="13149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0400FF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12" name="Google Shape;212;p22"/>
            <p:cNvCxnSpPr/>
            <p:nvPr/>
          </p:nvCxnSpPr>
          <p:spPr>
            <a:xfrm>
              <a:off x="5664370" y="1679425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13" name="Google Shape;213;p22"/>
          <p:cNvGrpSpPr/>
          <p:nvPr/>
        </p:nvGrpSpPr>
        <p:grpSpPr>
          <a:xfrm>
            <a:off x="1753246" y="1648132"/>
            <a:ext cx="302085" cy="83853"/>
            <a:chOff x="630025" y="2264325"/>
            <a:chExt cx="1050000" cy="210000"/>
          </a:xfrm>
        </p:grpSpPr>
        <p:cxnSp>
          <p:nvCxnSpPr>
            <p:cNvPr id="214" name="Google Shape;214;p2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" name="Google Shape;215;p22"/>
            <p:cNvCxnSpPr/>
            <p:nvPr/>
          </p:nvCxnSpPr>
          <p:spPr>
            <a:xfrm flipH="1">
              <a:off x="63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6" name="Google Shape;216;p2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7" name="Google Shape;217;p2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8" name="Google Shape;218;p2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19" name="Google Shape;219;p22"/>
          <p:cNvSpPr txBox="1"/>
          <p:nvPr/>
        </p:nvSpPr>
        <p:spPr>
          <a:xfrm>
            <a:off x="2531150" y="1792600"/>
            <a:ext cx="9090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0.06%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(16)</a:t>
            </a:r>
            <a:endParaRPr/>
          </a:p>
        </p:txBody>
      </p:sp>
      <p:sp>
        <p:nvSpPr>
          <p:cNvPr id="220" name="Google Shape;220;p2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21" name="Google Shape;221;p22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23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7876" y="1180700"/>
            <a:ext cx="5856901" cy="36183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3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FIFO</a:t>
            </a:r>
            <a:endParaRPr/>
          </a:p>
        </p:txBody>
      </p:sp>
      <p:sp>
        <p:nvSpPr>
          <p:cNvPr id="228" name="Google Shape;228;p23"/>
          <p:cNvSpPr/>
          <p:nvPr/>
        </p:nvSpPr>
        <p:spPr>
          <a:xfrm>
            <a:off x="6345000" y="348925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[0, 0]</a:t>
            </a:r>
            <a:endParaRPr/>
          </a:p>
        </p:txBody>
      </p:sp>
      <p:sp>
        <p:nvSpPr>
          <p:cNvPr id="229" name="Google Shape;229;p23"/>
          <p:cNvSpPr/>
          <p:nvPr/>
        </p:nvSpPr>
        <p:spPr>
          <a:xfrm>
            <a:off x="6344775" y="823850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[0, 10]</a:t>
            </a:r>
            <a:endParaRPr/>
          </a:p>
        </p:txBody>
      </p:sp>
      <p:sp>
        <p:nvSpPr>
          <p:cNvPr id="230" name="Google Shape;230;p23"/>
          <p:cNvSpPr txBox="1"/>
          <p:nvPr/>
        </p:nvSpPr>
        <p:spPr>
          <a:xfrm>
            <a:off x="2374425" y="2395050"/>
            <a:ext cx="9090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0.19%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(55)</a:t>
            </a:r>
            <a:endParaRPr/>
          </a:p>
        </p:txBody>
      </p:sp>
      <p:sp>
        <p:nvSpPr>
          <p:cNvPr id="231" name="Google Shape;231;p23"/>
          <p:cNvSpPr txBox="1"/>
          <p:nvPr/>
        </p:nvSpPr>
        <p:spPr>
          <a:xfrm>
            <a:off x="1114875" y="2395050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grpSp>
        <p:nvGrpSpPr>
          <p:cNvPr id="232" name="Google Shape;232;p23"/>
          <p:cNvGrpSpPr/>
          <p:nvPr/>
        </p:nvGrpSpPr>
        <p:grpSpPr>
          <a:xfrm>
            <a:off x="1724663" y="1522826"/>
            <a:ext cx="649523" cy="2924351"/>
            <a:chOff x="5581570" y="1679425"/>
            <a:chExt cx="204903" cy="2635500"/>
          </a:xfrm>
        </p:grpSpPr>
        <p:cxnSp>
          <p:nvCxnSpPr>
            <p:cNvPr id="233" name="Google Shape;233;p23"/>
            <p:cNvCxnSpPr/>
            <p:nvPr/>
          </p:nvCxnSpPr>
          <p:spPr>
            <a:xfrm>
              <a:off x="5786473" y="1681375"/>
              <a:ext cx="0" cy="2631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34" name="Google Shape;234;p23"/>
            <p:cNvSpPr/>
            <p:nvPr/>
          </p:nvSpPr>
          <p:spPr>
            <a:xfrm>
              <a:off x="5581570" y="1679575"/>
              <a:ext cx="564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0000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3"/>
            <p:cNvSpPr/>
            <p:nvPr/>
          </p:nvSpPr>
          <p:spPr>
            <a:xfrm>
              <a:off x="5637973" y="1679575"/>
              <a:ext cx="1485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0400FF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36" name="Google Shape;236;p23"/>
            <p:cNvCxnSpPr/>
            <p:nvPr/>
          </p:nvCxnSpPr>
          <p:spPr>
            <a:xfrm>
              <a:off x="5637970" y="1679425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37" name="Google Shape;237;p23"/>
          <p:cNvGrpSpPr/>
          <p:nvPr/>
        </p:nvGrpSpPr>
        <p:grpSpPr>
          <a:xfrm>
            <a:off x="1710596" y="1967382"/>
            <a:ext cx="302085" cy="83853"/>
            <a:chOff x="630025" y="2264325"/>
            <a:chExt cx="1050000" cy="210000"/>
          </a:xfrm>
        </p:grpSpPr>
        <p:cxnSp>
          <p:nvCxnSpPr>
            <p:cNvPr id="238" name="Google Shape;238;p23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" name="Google Shape;239;p23"/>
            <p:cNvCxnSpPr/>
            <p:nvPr/>
          </p:nvCxnSpPr>
          <p:spPr>
            <a:xfrm flipH="1">
              <a:off x="63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" name="Google Shape;240;p23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Google Shape;241;p23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2" name="Google Shape;242;p23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3" name="Google Shape;243;p2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244" name="Google Shape;244;p23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9" name="Google Shape;709;p1" title="Char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0741" y="1017725"/>
            <a:ext cx="6150769" cy="3800475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1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Threshold data port ratio </a:t>
            </a:r>
            <a:endParaRPr/>
          </a:p>
        </p:txBody>
      </p:sp>
      <p:sp>
        <p:nvSpPr>
          <p:cNvPr id="711" name="Google Shape;711;p1"/>
          <p:cNvSpPr/>
          <p:nvPr/>
        </p:nvSpPr>
        <p:spPr>
          <a:xfrm>
            <a:off x="6345000" y="348925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8823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Current cut: [0.1, 0.5]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1"/>
          <p:cNvSpPr/>
          <p:nvPr/>
        </p:nvSpPr>
        <p:spPr>
          <a:xfrm>
            <a:off x="6344775" y="823850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8823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Relaxed cut: [0.1, 0.62]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3" name="Google Shape;713;p1"/>
          <p:cNvGrpSpPr/>
          <p:nvPr/>
        </p:nvGrpSpPr>
        <p:grpSpPr>
          <a:xfrm>
            <a:off x="2011543" y="1392627"/>
            <a:ext cx="4216827" cy="3040840"/>
            <a:chOff x="926314" y="1671250"/>
            <a:chExt cx="2479320" cy="2635500"/>
          </a:xfrm>
        </p:grpSpPr>
        <p:grpSp>
          <p:nvGrpSpPr>
            <p:cNvPr id="714" name="Google Shape;714;p1"/>
            <p:cNvGrpSpPr/>
            <p:nvPr/>
          </p:nvGrpSpPr>
          <p:grpSpPr>
            <a:xfrm>
              <a:off x="926314" y="1671250"/>
              <a:ext cx="2479320" cy="2635500"/>
              <a:chOff x="5660304" y="1679425"/>
              <a:chExt cx="733201" cy="2635500"/>
            </a:xfrm>
          </p:grpSpPr>
          <p:cxnSp>
            <p:nvCxnSpPr>
              <p:cNvPr id="715" name="Google Shape;715;p1"/>
              <p:cNvCxnSpPr/>
              <p:nvPr/>
            </p:nvCxnSpPr>
            <p:spPr>
              <a:xfrm>
                <a:off x="6393494" y="1681375"/>
                <a:ext cx="0" cy="26316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16" name="Google Shape;716;p1"/>
              <p:cNvSpPr/>
              <p:nvPr/>
            </p:nvSpPr>
            <p:spPr>
              <a:xfrm>
                <a:off x="5660304" y="1679587"/>
                <a:ext cx="575400" cy="2635200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58823"/>
                    </a:srgbClr>
                  </a:gs>
                  <a:gs pos="50000">
                    <a:srgbClr val="FFFFFF">
                      <a:alpha val="0"/>
                    </a:srgbClr>
                  </a:gs>
                  <a:gs pos="100000">
                    <a:srgbClr val="FF0000">
                      <a:alpha val="58823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7" name="Google Shape;717;p1"/>
              <p:cNvSpPr/>
              <p:nvPr/>
            </p:nvSpPr>
            <p:spPr>
              <a:xfrm>
                <a:off x="6235705" y="1679587"/>
                <a:ext cx="157800" cy="2635200"/>
              </a:xfrm>
              <a:prstGeom prst="rect">
                <a:avLst/>
              </a:prstGeom>
              <a:gradFill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0400FF">
                      <a:alpha val="58823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718" name="Google Shape;718;p1"/>
              <p:cNvCxnSpPr/>
              <p:nvPr/>
            </p:nvCxnSpPr>
            <p:spPr>
              <a:xfrm>
                <a:off x="6235705" y="1679425"/>
                <a:ext cx="0" cy="26355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719" name="Google Shape;719;p1"/>
            <p:cNvCxnSpPr/>
            <p:nvPr/>
          </p:nvCxnSpPr>
          <p:spPr>
            <a:xfrm>
              <a:off x="926318" y="1671250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20" name="Google Shape;720;p1"/>
          <p:cNvGrpSpPr/>
          <p:nvPr/>
        </p:nvGrpSpPr>
        <p:grpSpPr>
          <a:xfrm>
            <a:off x="2441596" y="1640307"/>
            <a:ext cx="302085" cy="83853"/>
            <a:chOff x="630025" y="2264325"/>
            <a:chExt cx="1050000" cy="210000"/>
          </a:xfrm>
        </p:grpSpPr>
        <p:cxnSp>
          <p:nvCxnSpPr>
            <p:cNvPr id="721" name="Google Shape;721;p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22" name="Google Shape;722;p1"/>
            <p:cNvCxnSpPr/>
            <p:nvPr/>
          </p:nvCxnSpPr>
          <p:spPr>
            <a:xfrm flipH="1">
              <a:off x="63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23" name="Google Shape;723;p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24" name="Google Shape;724;p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25" name="Google Shape;725;p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726" name="Google Shape;726;p1"/>
          <p:cNvSpPr txBox="1"/>
          <p:nvPr/>
        </p:nvSpPr>
        <p:spPr>
          <a:xfrm>
            <a:off x="5296450" y="2592138"/>
            <a:ext cx="7653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0.27%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(79)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7" name="Google Shape;727;p1"/>
          <p:cNvGrpSpPr/>
          <p:nvPr/>
        </p:nvGrpSpPr>
        <p:grpSpPr>
          <a:xfrm>
            <a:off x="2743663" y="1640307"/>
            <a:ext cx="483318" cy="83853"/>
            <a:chOff x="2743663" y="1640307"/>
            <a:chExt cx="483318" cy="83853"/>
          </a:xfrm>
        </p:grpSpPr>
        <p:grpSp>
          <p:nvGrpSpPr>
            <p:cNvPr id="728" name="Google Shape;728;p1"/>
            <p:cNvGrpSpPr/>
            <p:nvPr/>
          </p:nvGrpSpPr>
          <p:grpSpPr>
            <a:xfrm>
              <a:off x="2743663" y="1640307"/>
              <a:ext cx="241668" cy="83853"/>
              <a:chOff x="840025" y="2264325"/>
              <a:chExt cx="840000" cy="210000"/>
            </a:xfrm>
          </p:grpSpPr>
          <p:cxnSp>
            <p:nvCxnSpPr>
              <p:cNvPr id="729" name="Google Shape;729;p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30" name="Google Shape;730;p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31" name="Google Shape;731;p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32" name="Google Shape;732;p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33" name="Google Shape;733;p1"/>
            <p:cNvGrpSpPr/>
            <p:nvPr/>
          </p:nvGrpSpPr>
          <p:grpSpPr>
            <a:xfrm>
              <a:off x="2985313" y="1640307"/>
              <a:ext cx="241668" cy="83853"/>
              <a:chOff x="840025" y="2264325"/>
              <a:chExt cx="840000" cy="210000"/>
            </a:xfrm>
          </p:grpSpPr>
          <p:cxnSp>
            <p:nvCxnSpPr>
              <p:cNvPr id="734" name="Google Shape;734;p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35" name="Google Shape;735;p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36" name="Google Shape;736;p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37" name="Google Shape;737;p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738" name="Google Shape;738;p1"/>
          <p:cNvGrpSpPr/>
          <p:nvPr/>
        </p:nvGrpSpPr>
        <p:grpSpPr>
          <a:xfrm>
            <a:off x="3226963" y="1640307"/>
            <a:ext cx="483318" cy="83853"/>
            <a:chOff x="2743663" y="1640307"/>
            <a:chExt cx="483318" cy="83853"/>
          </a:xfrm>
        </p:grpSpPr>
        <p:grpSp>
          <p:nvGrpSpPr>
            <p:cNvPr id="739" name="Google Shape;739;p1"/>
            <p:cNvGrpSpPr/>
            <p:nvPr/>
          </p:nvGrpSpPr>
          <p:grpSpPr>
            <a:xfrm>
              <a:off x="2743663" y="1640307"/>
              <a:ext cx="241668" cy="83853"/>
              <a:chOff x="840025" y="2264325"/>
              <a:chExt cx="840000" cy="210000"/>
            </a:xfrm>
          </p:grpSpPr>
          <p:cxnSp>
            <p:nvCxnSpPr>
              <p:cNvPr id="740" name="Google Shape;740;p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41" name="Google Shape;741;p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42" name="Google Shape;742;p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43" name="Google Shape;743;p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44" name="Google Shape;744;p1"/>
            <p:cNvGrpSpPr/>
            <p:nvPr/>
          </p:nvGrpSpPr>
          <p:grpSpPr>
            <a:xfrm>
              <a:off x="2985313" y="1640307"/>
              <a:ext cx="241668" cy="83853"/>
              <a:chOff x="840025" y="2264325"/>
              <a:chExt cx="840000" cy="210000"/>
            </a:xfrm>
          </p:grpSpPr>
          <p:cxnSp>
            <p:nvCxnSpPr>
              <p:cNvPr id="745" name="Google Shape;745;p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46" name="Google Shape;746;p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47" name="Google Shape;747;p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48" name="Google Shape;748;p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749" name="Google Shape;749;p1"/>
          <p:cNvGrpSpPr/>
          <p:nvPr/>
        </p:nvGrpSpPr>
        <p:grpSpPr>
          <a:xfrm>
            <a:off x="3710263" y="1640307"/>
            <a:ext cx="483318" cy="83853"/>
            <a:chOff x="2743663" y="1640307"/>
            <a:chExt cx="483318" cy="83853"/>
          </a:xfrm>
        </p:grpSpPr>
        <p:grpSp>
          <p:nvGrpSpPr>
            <p:cNvPr id="750" name="Google Shape;750;p1"/>
            <p:cNvGrpSpPr/>
            <p:nvPr/>
          </p:nvGrpSpPr>
          <p:grpSpPr>
            <a:xfrm>
              <a:off x="2743663" y="1640307"/>
              <a:ext cx="241668" cy="83853"/>
              <a:chOff x="840025" y="2264325"/>
              <a:chExt cx="840000" cy="210000"/>
            </a:xfrm>
          </p:grpSpPr>
          <p:cxnSp>
            <p:nvCxnSpPr>
              <p:cNvPr id="751" name="Google Shape;751;p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52" name="Google Shape;752;p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53" name="Google Shape;753;p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54" name="Google Shape;754;p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55" name="Google Shape;755;p1"/>
            <p:cNvGrpSpPr/>
            <p:nvPr/>
          </p:nvGrpSpPr>
          <p:grpSpPr>
            <a:xfrm>
              <a:off x="2985313" y="1640307"/>
              <a:ext cx="241668" cy="83853"/>
              <a:chOff x="840025" y="2264325"/>
              <a:chExt cx="840000" cy="210000"/>
            </a:xfrm>
          </p:grpSpPr>
          <p:cxnSp>
            <p:nvCxnSpPr>
              <p:cNvPr id="756" name="Google Shape;756;p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57" name="Google Shape;757;p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58" name="Google Shape;758;p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59" name="Google Shape;759;p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760" name="Google Shape;760;p1"/>
          <p:cNvGrpSpPr/>
          <p:nvPr/>
        </p:nvGrpSpPr>
        <p:grpSpPr>
          <a:xfrm>
            <a:off x="4193563" y="1640307"/>
            <a:ext cx="483318" cy="83853"/>
            <a:chOff x="2743663" y="1640307"/>
            <a:chExt cx="483318" cy="83853"/>
          </a:xfrm>
        </p:grpSpPr>
        <p:grpSp>
          <p:nvGrpSpPr>
            <p:cNvPr id="761" name="Google Shape;761;p1"/>
            <p:cNvGrpSpPr/>
            <p:nvPr/>
          </p:nvGrpSpPr>
          <p:grpSpPr>
            <a:xfrm>
              <a:off x="2743663" y="1640307"/>
              <a:ext cx="241668" cy="83853"/>
              <a:chOff x="840025" y="2264325"/>
              <a:chExt cx="840000" cy="210000"/>
            </a:xfrm>
          </p:grpSpPr>
          <p:cxnSp>
            <p:nvCxnSpPr>
              <p:cNvPr id="762" name="Google Shape;762;p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63" name="Google Shape;763;p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64" name="Google Shape;764;p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65" name="Google Shape;765;p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66" name="Google Shape;766;p1"/>
            <p:cNvGrpSpPr/>
            <p:nvPr/>
          </p:nvGrpSpPr>
          <p:grpSpPr>
            <a:xfrm>
              <a:off x="2985313" y="1640307"/>
              <a:ext cx="241668" cy="83853"/>
              <a:chOff x="840025" y="2264325"/>
              <a:chExt cx="840000" cy="210000"/>
            </a:xfrm>
          </p:grpSpPr>
          <p:cxnSp>
            <p:nvCxnSpPr>
              <p:cNvPr id="767" name="Google Shape;767;p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68" name="Google Shape;768;p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69" name="Google Shape;769;p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70" name="Google Shape;770;p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771" name="Google Shape;771;p1"/>
          <p:cNvGrpSpPr/>
          <p:nvPr/>
        </p:nvGrpSpPr>
        <p:grpSpPr>
          <a:xfrm>
            <a:off x="4676863" y="1640307"/>
            <a:ext cx="301950" cy="84000"/>
            <a:chOff x="2743663" y="1640307"/>
            <a:chExt cx="301950" cy="84000"/>
          </a:xfrm>
        </p:grpSpPr>
        <p:grpSp>
          <p:nvGrpSpPr>
            <p:cNvPr id="772" name="Google Shape;772;p1"/>
            <p:cNvGrpSpPr/>
            <p:nvPr/>
          </p:nvGrpSpPr>
          <p:grpSpPr>
            <a:xfrm>
              <a:off x="2743663" y="1640307"/>
              <a:ext cx="241668" cy="83853"/>
              <a:chOff x="840025" y="2264325"/>
              <a:chExt cx="840000" cy="210000"/>
            </a:xfrm>
          </p:grpSpPr>
          <p:cxnSp>
            <p:nvCxnSpPr>
              <p:cNvPr id="773" name="Google Shape;773;p1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74" name="Google Shape;774;p1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75" name="Google Shape;775;p1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76" name="Google Shape;776;p1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777" name="Google Shape;777;p1"/>
            <p:cNvCxnSpPr/>
            <p:nvPr/>
          </p:nvCxnSpPr>
          <p:spPr>
            <a:xfrm>
              <a:off x="2985313" y="1640307"/>
              <a:ext cx="60300" cy="84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778" name="Google Shape;778;p1"/>
          <p:cNvSpPr txBox="1"/>
          <p:nvPr/>
        </p:nvSpPr>
        <p:spPr>
          <a:xfrm>
            <a:off x="3541250" y="2592138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62.53%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9" name="Google Shape;779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2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7325" y="1017734"/>
            <a:ext cx="6229350" cy="3850481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5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Digital current</a:t>
            </a:r>
            <a:endParaRPr/>
          </a:p>
        </p:txBody>
      </p:sp>
      <p:sp>
        <p:nvSpPr>
          <p:cNvPr id="326" name="Google Shape;326;p25"/>
          <p:cNvSpPr/>
          <p:nvPr/>
        </p:nvSpPr>
        <p:spPr>
          <a:xfrm>
            <a:off x="6345000" y="348925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[35, 70]</a:t>
            </a:r>
            <a:endParaRPr/>
          </a:p>
        </p:txBody>
      </p:sp>
      <p:sp>
        <p:nvSpPr>
          <p:cNvPr id="327" name="Google Shape;327;p25"/>
          <p:cNvSpPr/>
          <p:nvPr/>
        </p:nvSpPr>
        <p:spPr>
          <a:xfrm>
            <a:off x="6344775" y="823850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[35, 96]</a:t>
            </a:r>
            <a:endParaRPr/>
          </a:p>
        </p:txBody>
      </p:sp>
      <p:grpSp>
        <p:nvGrpSpPr>
          <p:cNvPr id="328" name="Google Shape;328;p25"/>
          <p:cNvGrpSpPr/>
          <p:nvPr/>
        </p:nvGrpSpPr>
        <p:grpSpPr>
          <a:xfrm>
            <a:off x="1887606" y="1402429"/>
            <a:ext cx="3909417" cy="2986549"/>
            <a:chOff x="5581570" y="1679425"/>
            <a:chExt cx="761253" cy="2635500"/>
          </a:xfrm>
        </p:grpSpPr>
        <p:cxnSp>
          <p:nvCxnSpPr>
            <p:cNvPr id="329" name="Google Shape;329;p25"/>
            <p:cNvCxnSpPr/>
            <p:nvPr/>
          </p:nvCxnSpPr>
          <p:spPr>
            <a:xfrm>
              <a:off x="6342823" y="1681375"/>
              <a:ext cx="0" cy="2631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30" name="Google Shape;330;p25"/>
            <p:cNvSpPr/>
            <p:nvPr/>
          </p:nvSpPr>
          <p:spPr>
            <a:xfrm>
              <a:off x="5581570" y="1679575"/>
              <a:ext cx="4464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0000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5"/>
            <p:cNvSpPr/>
            <p:nvPr/>
          </p:nvSpPr>
          <p:spPr>
            <a:xfrm>
              <a:off x="6027822" y="1679575"/>
              <a:ext cx="3150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0400FF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32" name="Google Shape;332;p25"/>
            <p:cNvCxnSpPr/>
            <p:nvPr/>
          </p:nvCxnSpPr>
          <p:spPr>
            <a:xfrm>
              <a:off x="6027679" y="1679425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33" name="Google Shape;333;p25"/>
          <p:cNvGrpSpPr/>
          <p:nvPr/>
        </p:nvGrpSpPr>
        <p:grpSpPr>
          <a:xfrm>
            <a:off x="2465401" y="1608307"/>
            <a:ext cx="966693" cy="83853"/>
            <a:chOff x="2430476" y="1770707"/>
            <a:chExt cx="966693" cy="83853"/>
          </a:xfrm>
        </p:grpSpPr>
        <p:grpSp>
          <p:nvGrpSpPr>
            <p:cNvPr id="334" name="Google Shape;334;p25"/>
            <p:cNvGrpSpPr/>
            <p:nvPr/>
          </p:nvGrpSpPr>
          <p:grpSpPr>
            <a:xfrm>
              <a:off x="2430476" y="1770707"/>
              <a:ext cx="241668" cy="83853"/>
              <a:chOff x="840025" y="2264325"/>
              <a:chExt cx="840000" cy="210000"/>
            </a:xfrm>
          </p:grpSpPr>
          <p:cxnSp>
            <p:nvCxnSpPr>
              <p:cNvPr id="335" name="Google Shape;335;p25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6" name="Google Shape;336;p25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7" name="Google Shape;337;p25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8" name="Google Shape;338;p25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339" name="Google Shape;339;p25"/>
            <p:cNvGrpSpPr/>
            <p:nvPr/>
          </p:nvGrpSpPr>
          <p:grpSpPr>
            <a:xfrm>
              <a:off x="2672151" y="1770707"/>
              <a:ext cx="241668" cy="83853"/>
              <a:chOff x="840025" y="2264325"/>
              <a:chExt cx="840000" cy="210000"/>
            </a:xfrm>
          </p:grpSpPr>
          <p:cxnSp>
            <p:nvCxnSpPr>
              <p:cNvPr id="340" name="Google Shape;340;p25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1" name="Google Shape;341;p25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2" name="Google Shape;342;p25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3" name="Google Shape;343;p25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344" name="Google Shape;344;p25"/>
            <p:cNvGrpSpPr/>
            <p:nvPr/>
          </p:nvGrpSpPr>
          <p:grpSpPr>
            <a:xfrm>
              <a:off x="2913826" y="1770707"/>
              <a:ext cx="241668" cy="83853"/>
              <a:chOff x="840025" y="2264325"/>
              <a:chExt cx="840000" cy="210000"/>
            </a:xfrm>
          </p:grpSpPr>
          <p:cxnSp>
            <p:nvCxnSpPr>
              <p:cNvPr id="345" name="Google Shape;345;p25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6" name="Google Shape;346;p25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7" name="Google Shape;347;p25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48" name="Google Shape;348;p25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349" name="Google Shape;349;p25"/>
            <p:cNvGrpSpPr/>
            <p:nvPr/>
          </p:nvGrpSpPr>
          <p:grpSpPr>
            <a:xfrm>
              <a:off x="3155501" y="1770707"/>
              <a:ext cx="241668" cy="83853"/>
              <a:chOff x="840025" y="2264325"/>
              <a:chExt cx="840000" cy="210000"/>
            </a:xfrm>
          </p:grpSpPr>
          <p:cxnSp>
            <p:nvCxnSpPr>
              <p:cNvPr id="350" name="Google Shape;350;p25"/>
              <p:cNvCxnSpPr/>
              <p:nvPr/>
            </p:nvCxnSpPr>
            <p:spPr>
              <a:xfrm>
                <a:off x="84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1" name="Google Shape;351;p25"/>
              <p:cNvCxnSpPr/>
              <p:nvPr/>
            </p:nvCxnSpPr>
            <p:spPr>
              <a:xfrm>
                <a:off x="126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2" name="Google Shape;352;p25"/>
              <p:cNvCxnSpPr/>
              <p:nvPr/>
            </p:nvCxnSpPr>
            <p:spPr>
              <a:xfrm flipH="1">
                <a:off x="105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53" name="Google Shape;353;p25"/>
              <p:cNvCxnSpPr/>
              <p:nvPr/>
            </p:nvCxnSpPr>
            <p:spPr>
              <a:xfrm flipH="1">
                <a:off x="1470025" y="2264325"/>
                <a:ext cx="210000" cy="210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cxnSp>
        <p:nvCxnSpPr>
          <p:cNvPr id="354" name="Google Shape;354;p25"/>
          <p:cNvCxnSpPr/>
          <p:nvPr/>
        </p:nvCxnSpPr>
        <p:spPr>
          <a:xfrm>
            <a:off x="2344810" y="1608382"/>
            <a:ext cx="60300" cy="84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5" name="Google Shape;355;p25"/>
          <p:cNvSpPr txBox="1"/>
          <p:nvPr/>
        </p:nvSpPr>
        <p:spPr>
          <a:xfrm>
            <a:off x="4563950" y="2053725"/>
            <a:ext cx="7479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0.24%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(69)</a:t>
            </a:r>
            <a:endParaRPr/>
          </a:p>
        </p:txBody>
      </p:sp>
      <p:sp>
        <p:nvSpPr>
          <p:cNvPr id="356" name="Google Shape;356;p25"/>
          <p:cNvSpPr txBox="1"/>
          <p:nvPr/>
        </p:nvSpPr>
        <p:spPr>
          <a:xfrm>
            <a:off x="2273025" y="2053725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cxnSp>
        <p:nvCxnSpPr>
          <p:cNvPr id="357" name="Google Shape;357;p25"/>
          <p:cNvCxnSpPr/>
          <p:nvPr/>
        </p:nvCxnSpPr>
        <p:spPr>
          <a:xfrm flipH="1">
            <a:off x="2405110" y="1608382"/>
            <a:ext cx="60300" cy="84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" name="Google Shape;358;p25"/>
          <p:cNvCxnSpPr/>
          <p:nvPr/>
        </p:nvCxnSpPr>
        <p:spPr>
          <a:xfrm flipH="1">
            <a:off x="2284510" y="1608232"/>
            <a:ext cx="60300" cy="84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9" name="Google Shape;359;p25"/>
          <p:cNvCxnSpPr/>
          <p:nvPr/>
        </p:nvCxnSpPr>
        <p:spPr>
          <a:xfrm>
            <a:off x="2224210" y="1603132"/>
            <a:ext cx="60300" cy="84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0" name="Google Shape;360;p25"/>
          <p:cNvCxnSpPr/>
          <p:nvPr/>
        </p:nvCxnSpPr>
        <p:spPr>
          <a:xfrm flipH="1">
            <a:off x="2163910" y="1608232"/>
            <a:ext cx="60300" cy="84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1" name="Google Shape;361;p2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362" name="Google Shape;362;p25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26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3753" y="1120856"/>
            <a:ext cx="6236494" cy="3843338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26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Fake hit rate 100 masked</a:t>
            </a:r>
            <a:endParaRPr/>
          </a:p>
        </p:txBody>
      </p:sp>
      <p:grpSp>
        <p:nvGrpSpPr>
          <p:cNvPr id="369" name="Google Shape;369;p26"/>
          <p:cNvGrpSpPr/>
          <p:nvPr/>
        </p:nvGrpSpPr>
        <p:grpSpPr>
          <a:xfrm>
            <a:off x="1781303" y="1602374"/>
            <a:ext cx="3574376" cy="3023446"/>
            <a:chOff x="5581567" y="1679425"/>
            <a:chExt cx="594481" cy="2635500"/>
          </a:xfrm>
        </p:grpSpPr>
        <p:cxnSp>
          <p:nvCxnSpPr>
            <p:cNvPr id="370" name="Google Shape;370;p26"/>
            <p:cNvCxnSpPr/>
            <p:nvPr/>
          </p:nvCxnSpPr>
          <p:spPr>
            <a:xfrm>
              <a:off x="6175958" y="1681375"/>
              <a:ext cx="0" cy="2631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71" name="Google Shape;371;p26"/>
            <p:cNvSpPr/>
            <p:nvPr/>
          </p:nvSpPr>
          <p:spPr>
            <a:xfrm>
              <a:off x="5581567" y="1679575"/>
              <a:ext cx="1986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0000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6"/>
            <p:cNvSpPr/>
            <p:nvPr/>
          </p:nvSpPr>
          <p:spPr>
            <a:xfrm>
              <a:off x="5780348" y="1679564"/>
              <a:ext cx="3957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0400FF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73" name="Google Shape;373;p26"/>
            <p:cNvCxnSpPr/>
            <p:nvPr/>
          </p:nvCxnSpPr>
          <p:spPr>
            <a:xfrm>
              <a:off x="5780259" y="1679425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74" name="Google Shape;374;p26"/>
          <p:cNvSpPr/>
          <p:nvPr/>
        </p:nvSpPr>
        <p:spPr>
          <a:xfrm>
            <a:off x="6345000" y="348925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[0, 1e-5]</a:t>
            </a:r>
            <a:endParaRPr/>
          </a:p>
        </p:txBody>
      </p:sp>
      <p:sp>
        <p:nvSpPr>
          <p:cNvPr id="375" name="Google Shape;375;p26"/>
          <p:cNvSpPr/>
          <p:nvPr/>
        </p:nvSpPr>
        <p:spPr>
          <a:xfrm>
            <a:off x="6344775" y="823850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[0, 3.4e-5]</a:t>
            </a:r>
            <a:endParaRPr/>
          </a:p>
        </p:txBody>
      </p:sp>
      <p:grpSp>
        <p:nvGrpSpPr>
          <p:cNvPr id="376" name="Google Shape;376;p26"/>
          <p:cNvGrpSpPr/>
          <p:nvPr/>
        </p:nvGrpSpPr>
        <p:grpSpPr>
          <a:xfrm>
            <a:off x="2422688" y="1720482"/>
            <a:ext cx="241668" cy="83853"/>
            <a:chOff x="840025" y="2264325"/>
            <a:chExt cx="840000" cy="210000"/>
          </a:xfrm>
        </p:grpSpPr>
        <p:cxnSp>
          <p:nvCxnSpPr>
            <p:cNvPr id="377" name="Google Shape;377;p26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8" name="Google Shape;378;p26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9" name="Google Shape;379;p26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0" name="Google Shape;380;p26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81" name="Google Shape;381;p26"/>
          <p:cNvGrpSpPr/>
          <p:nvPr/>
        </p:nvGrpSpPr>
        <p:grpSpPr>
          <a:xfrm>
            <a:off x="2181038" y="1720482"/>
            <a:ext cx="241668" cy="83853"/>
            <a:chOff x="840025" y="2264325"/>
            <a:chExt cx="840000" cy="210000"/>
          </a:xfrm>
        </p:grpSpPr>
        <p:cxnSp>
          <p:nvCxnSpPr>
            <p:cNvPr id="382" name="Google Shape;382;p26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3" name="Google Shape;383;p26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4" name="Google Shape;384;p26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5" name="Google Shape;385;p26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86" name="Google Shape;386;p26"/>
          <p:cNvSpPr txBox="1"/>
          <p:nvPr/>
        </p:nvSpPr>
        <p:spPr>
          <a:xfrm>
            <a:off x="1781300" y="206706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grpSp>
        <p:nvGrpSpPr>
          <p:cNvPr id="387" name="Google Shape;387;p26"/>
          <p:cNvGrpSpPr/>
          <p:nvPr/>
        </p:nvGrpSpPr>
        <p:grpSpPr>
          <a:xfrm>
            <a:off x="1939388" y="1720482"/>
            <a:ext cx="241668" cy="83853"/>
            <a:chOff x="840025" y="2264325"/>
            <a:chExt cx="840000" cy="210000"/>
          </a:xfrm>
        </p:grpSpPr>
        <p:cxnSp>
          <p:nvCxnSpPr>
            <p:cNvPr id="388" name="Google Shape;388;p26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9" name="Google Shape;389;p26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0" name="Google Shape;390;p26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1" name="Google Shape;391;p26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92" name="Google Shape;392;p26"/>
          <p:cNvGrpSpPr/>
          <p:nvPr/>
        </p:nvGrpSpPr>
        <p:grpSpPr>
          <a:xfrm>
            <a:off x="1818572" y="1720482"/>
            <a:ext cx="120834" cy="83853"/>
            <a:chOff x="1260025" y="2264325"/>
            <a:chExt cx="420000" cy="210000"/>
          </a:xfrm>
        </p:grpSpPr>
        <p:cxnSp>
          <p:nvCxnSpPr>
            <p:cNvPr id="393" name="Google Shape;393;p26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4" name="Google Shape;394;p26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95" name="Google Shape;395;p26"/>
          <p:cNvSpPr txBox="1"/>
          <p:nvPr/>
        </p:nvSpPr>
        <p:spPr>
          <a:xfrm>
            <a:off x="3439975" y="206706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0.18%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(51)</a:t>
            </a:r>
            <a:endParaRPr/>
          </a:p>
        </p:txBody>
      </p:sp>
      <p:sp>
        <p:nvSpPr>
          <p:cNvPr id="396" name="Google Shape;396;p2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397" name="Google Shape;397;p26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" name="Google Shape;402;p27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8756" y="1155797"/>
            <a:ext cx="6186488" cy="3821906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27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Analog current</a:t>
            </a:r>
            <a:endParaRPr/>
          </a:p>
        </p:txBody>
      </p:sp>
      <p:grpSp>
        <p:nvGrpSpPr>
          <p:cNvPr id="404" name="Google Shape;404;p27"/>
          <p:cNvGrpSpPr/>
          <p:nvPr/>
        </p:nvGrpSpPr>
        <p:grpSpPr>
          <a:xfrm>
            <a:off x="1956025" y="1578692"/>
            <a:ext cx="3709449" cy="2995773"/>
            <a:chOff x="926318" y="1671250"/>
            <a:chExt cx="365204" cy="2635500"/>
          </a:xfrm>
        </p:grpSpPr>
        <p:grpSp>
          <p:nvGrpSpPr>
            <p:cNvPr id="405" name="Google Shape;405;p27"/>
            <p:cNvGrpSpPr/>
            <p:nvPr/>
          </p:nvGrpSpPr>
          <p:grpSpPr>
            <a:xfrm>
              <a:off x="926321" y="1671250"/>
              <a:ext cx="365201" cy="2635500"/>
              <a:chOff x="5660306" y="1679425"/>
              <a:chExt cx="108000" cy="2635500"/>
            </a:xfrm>
          </p:grpSpPr>
          <p:cxnSp>
            <p:nvCxnSpPr>
              <p:cNvPr id="406" name="Google Shape;406;p27"/>
              <p:cNvCxnSpPr/>
              <p:nvPr/>
            </p:nvCxnSpPr>
            <p:spPr>
              <a:xfrm>
                <a:off x="5768298" y="1681375"/>
                <a:ext cx="0" cy="26316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07" name="Google Shape;407;p27"/>
              <p:cNvSpPr/>
              <p:nvPr/>
            </p:nvSpPr>
            <p:spPr>
              <a:xfrm>
                <a:off x="5660306" y="1679575"/>
                <a:ext cx="33900" cy="2635200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38431"/>
                    </a:srgbClr>
                  </a:gs>
                  <a:gs pos="50000">
                    <a:srgbClr val="FFFFFF">
                      <a:alpha val="0"/>
                    </a:srgbClr>
                  </a:gs>
                  <a:gs pos="100000">
                    <a:srgbClr val="FF0000">
                      <a:alpha val="38431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27"/>
              <p:cNvSpPr/>
              <p:nvPr/>
            </p:nvSpPr>
            <p:spPr>
              <a:xfrm>
                <a:off x="5694206" y="1679575"/>
                <a:ext cx="74100" cy="2635200"/>
              </a:xfrm>
              <a:prstGeom prst="rect">
                <a:avLst/>
              </a:prstGeom>
              <a:gradFill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0400FF">
                      <a:alpha val="59215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409" name="Google Shape;409;p27"/>
              <p:cNvCxnSpPr/>
              <p:nvPr/>
            </p:nvCxnSpPr>
            <p:spPr>
              <a:xfrm>
                <a:off x="5694151" y="1679425"/>
                <a:ext cx="0" cy="26355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410" name="Google Shape;410;p27"/>
            <p:cNvCxnSpPr/>
            <p:nvPr/>
          </p:nvCxnSpPr>
          <p:spPr>
            <a:xfrm>
              <a:off x="926318" y="1671250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11" name="Google Shape;411;p27"/>
          <p:cNvSpPr/>
          <p:nvPr/>
        </p:nvSpPr>
        <p:spPr>
          <a:xfrm>
            <a:off x="6344875" y="348925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[10.42, 15.54]</a:t>
            </a:r>
            <a:endParaRPr/>
          </a:p>
        </p:txBody>
      </p:sp>
      <p:sp>
        <p:nvSpPr>
          <p:cNvPr id="412" name="Google Shape;412;p27"/>
          <p:cNvSpPr/>
          <p:nvPr/>
        </p:nvSpPr>
        <p:spPr>
          <a:xfrm>
            <a:off x="6344775" y="823850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[10.42, 27]</a:t>
            </a:r>
            <a:endParaRPr/>
          </a:p>
        </p:txBody>
      </p:sp>
      <p:sp>
        <p:nvSpPr>
          <p:cNvPr id="413" name="Google Shape;413;p27"/>
          <p:cNvSpPr txBox="1"/>
          <p:nvPr/>
        </p:nvSpPr>
        <p:spPr>
          <a:xfrm>
            <a:off x="2134600" y="2378388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sp>
        <p:nvSpPr>
          <p:cNvPr id="414" name="Google Shape;414;p27"/>
          <p:cNvSpPr txBox="1"/>
          <p:nvPr/>
        </p:nvSpPr>
        <p:spPr>
          <a:xfrm>
            <a:off x="3518525" y="2312325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0.11%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(31)</a:t>
            </a:r>
            <a:endParaRPr/>
          </a:p>
        </p:txBody>
      </p:sp>
      <p:grpSp>
        <p:nvGrpSpPr>
          <p:cNvPr id="415" name="Google Shape;415;p27"/>
          <p:cNvGrpSpPr/>
          <p:nvPr/>
        </p:nvGrpSpPr>
        <p:grpSpPr>
          <a:xfrm>
            <a:off x="2648413" y="1754457"/>
            <a:ext cx="241668" cy="83853"/>
            <a:chOff x="840025" y="2264325"/>
            <a:chExt cx="840000" cy="210000"/>
          </a:xfrm>
        </p:grpSpPr>
        <p:cxnSp>
          <p:nvCxnSpPr>
            <p:cNvPr id="416" name="Google Shape;416;p27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7" name="Google Shape;417;p27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8" name="Google Shape;418;p27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9" name="Google Shape;419;p27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20" name="Google Shape;420;p27"/>
          <p:cNvGrpSpPr/>
          <p:nvPr/>
        </p:nvGrpSpPr>
        <p:grpSpPr>
          <a:xfrm>
            <a:off x="2406763" y="1754457"/>
            <a:ext cx="241668" cy="83853"/>
            <a:chOff x="840025" y="2264325"/>
            <a:chExt cx="840000" cy="210000"/>
          </a:xfrm>
        </p:grpSpPr>
        <p:cxnSp>
          <p:nvCxnSpPr>
            <p:cNvPr id="421" name="Google Shape;421;p27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2" name="Google Shape;422;p27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3" name="Google Shape;423;p27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4" name="Google Shape;424;p27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25" name="Google Shape;425;p27"/>
          <p:cNvGrpSpPr/>
          <p:nvPr/>
        </p:nvGrpSpPr>
        <p:grpSpPr>
          <a:xfrm>
            <a:off x="2165113" y="1754457"/>
            <a:ext cx="241668" cy="83853"/>
            <a:chOff x="840025" y="2264325"/>
            <a:chExt cx="840000" cy="210000"/>
          </a:xfrm>
        </p:grpSpPr>
        <p:cxnSp>
          <p:nvCxnSpPr>
            <p:cNvPr id="426" name="Google Shape;426;p27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7" name="Google Shape;427;p27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8" name="Google Shape;428;p27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9" name="Google Shape;429;p27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30" name="Google Shape;430;p27"/>
          <p:cNvGrpSpPr/>
          <p:nvPr/>
        </p:nvGrpSpPr>
        <p:grpSpPr>
          <a:xfrm>
            <a:off x="1923463" y="1754457"/>
            <a:ext cx="241668" cy="83853"/>
            <a:chOff x="840025" y="2264325"/>
            <a:chExt cx="840000" cy="210000"/>
          </a:xfrm>
        </p:grpSpPr>
        <p:cxnSp>
          <p:nvCxnSpPr>
            <p:cNvPr id="431" name="Google Shape;431;p27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2" name="Google Shape;432;p27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3" name="Google Shape;433;p27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4" name="Google Shape;434;p27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35" name="Google Shape;435;p27"/>
          <p:cNvGrpSpPr/>
          <p:nvPr/>
        </p:nvGrpSpPr>
        <p:grpSpPr>
          <a:xfrm>
            <a:off x="2890063" y="1754457"/>
            <a:ext cx="241668" cy="83853"/>
            <a:chOff x="840025" y="2264325"/>
            <a:chExt cx="840000" cy="210000"/>
          </a:xfrm>
        </p:grpSpPr>
        <p:cxnSp>
          <p:nvCxnSpPr>
            <p:cNvPr id="436" name="Google Shape;436;p27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7" name="Google Shape;437;p27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8" name="Google Shape;438;p27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9" name="Google Shape;439;p27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40" name="Google Shape;440;p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441" name="Google Shape;441;p27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Google Shape;446;p2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3159" y="1120844"/>
            <a:ext cx="6079331" cy="3757613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28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Digital scan unpulsable</a:t>
            </a:r>
            <a:endParaRPr/>
          </a:p>
        </p:txBody>
      </p:sp>
      <p:grpSp>
        <p:nvGrpSpPr>
          <p:cNvPr id="448" name="Google Shape;448;p28"/>
          <p:cNvGrpSpPr/>
          <p:nvPr/>
        </p:nvGrpSpPr>
        <p:grpSpPr>
          <a:xfrm>
            <a:off x="1718429" y="1445905"/>
            <a:ext cx="3092015" cy="2934366"/>
            <a:chOff x="5581570" y="1679425"/>
            <a:chExt cx="515998" cy="2635500"/>
          </a:xfrm>
        </p:grpSpPr>
        <p:cxnSp>
          <p:nvCxnSpPr>
            <p:cNvPr id="449" name="Google Shape;449;p28"/>
            <p:cNvCxnSpPr/>
            <p:nvPr/>
          </p:nvCxnSpPr>
          <p:spPr>
            <a:xfrm>
              <a:off x="6097567" y="1679425"/>
              <a:ext cx="0" cy="2631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50" name="Google Shape;450;p28"/>
            <p:cNvSpPr/>
            <p:nvPr/>
          </p:nvSpPr>
          <p:spPr>
            <a:xfrm>
              <a:off x="5581570" y="1679575"/>
              <a:ext cx="2913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0000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8"/>
            <p:cNvSpPr/>
            <p:nvPr/>
          </p:nvSpPr>
          <p:spPr>
            <a:xfrm>
              <a:off x="5872868" y="1679575"/>
              <a:ext cx="2247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0400FF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52" name="Google Shape;452;p28"/>
            <p:cNvCxnSpPr/>
            <p:nvPr/>
          </p:nvCxnSpPr>
          <p:spPr>
            <a:xfrm>
              <a:off x="5872866" y="1679425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53" name="Google Shape;453;p28"/>
          <p:cNvSpPr/>
          <p:nvPr/>
        </p:nvSpPr>
        <p:spPr>
          <a:xfrm>
            <a:off x="6345000" y="348925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[0, 5243]</a:t>
            </a:r>
            <a:endParaRPr/>
          </a:p>
        </p:txBody>
      </p:sp>
      <p:sp>
        <p:nvSpPr>
          <p:cNvPr id="454" name="Google Shape;454;p28"/>
          <p:cNvSpPr/>
          <p:nvPr/>
        </p:nvSpPr>
        <p:spPr>
          <a:xfrm>
            <a:off x="6344775" y="823850"/>
            <a:ext cx="23520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[0, 10000]</a:t>
            </a:r>
            <a:endParaRPr/>
          </a:p>
        </p:txBody>
      </p:sp>
      <p:sp>
        <p:nvSpPr>
          <p:cNvPr id="455" name="Google Shape;455;p28"/>
          <p:cNvSpPr txBox="1"/>
          <p:nvPr/>
        </p:nvSpPr>
        <p:spPr>
          <a:xfrm>
            <a:off x="3575375" y="205231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0.08%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(23)</a:t>
            </a:r>
            <a:endParaRPr/>
          </a:p>
        </p:txBody>
      </p:sp>
      <p:sp>
        <p:nvSpPr>
          <p:cNvPr id="456" name="Google Shape;456;p28"/>
          <p:cNvSpPr txBox="1"/>
          <p:nvPr/>
        </p:nvSpPr>
        <p:spPr>
          <a:xfrm>
            <a:off x="1924300" y="205231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grpSp>
        <p:nvGrpSpPr>
          <p:cNvPr id="457" name="Google Shape;457;p28"/>
          <p:cNvGrpSpPr/>
          <p:nvPr/>
        </p:nvGrpSpPr>
        <p:grpSpPr>
          <a:xfrm>
            <a:off x="3057738" y="1637707"/>
            <a:ext cx="241668" cy="83853"/>
            <a:chOff x="840025" y="2264325"/>
            <a:chExt cx="840000" cy="210000"/>
          </a:xfrm>
        </p:grpSpPr>
        <p:cxnSp>
          <p:nvCxnSpPr>
            <p:cNvPr id="458" name="Google Shape;458;p28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9" name="Google Shape;459;p28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0" name="Google Shape;460;p28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1" name="Google Shape;461;p28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62" name="Google Shape;462;p28"/>
          <p:cNvGrpSpPr/>
          <p:nvPr/>
        </p:nvGrpSpPr>
        <p:grpSpPr>
          <a:xfrm>
            <a:off x="2718313" y="1637707"/>
            <a:ext cx="241668" cy="83853"/>
            <a:chOff x="840025" y="2264325"/>
            <a:chExt cx="840000" cy="210000"/>
          </a:xfrm>
        </p:grpSpPr>
        <p:cxnSp>
          <p:nvCxnSpPr>
            <p:cNvPr id="463" name="Google Shape;463;p28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4" name="Google Shape;464;p28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5" name="Google Shape;465;p28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6" name="Google Shape;466;p28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67" name="Google Shape;467;p28"/>
          <p:cNvGrpSpPr/>
          <p:nvPr/>
        </p:nvGrpSpPr>
        <p:grpSpPr>
          <a:xfrm>
            <a:off x="2476663" y="1637707"/>
            <a:ext cx="241668" cy="83853"/>
            <a:chOff x="840025" y="2264325"/>
            <a:chExt cx="840000" cy="210000"/>
          </a:xfrm>
        </p:grpSpPr>
        <p:cxnSp>
          <p:nvCxnSpPr>
            <p:cNvPr id="468" name="Google Shape;468;p28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9" name="Google Shape;469;p28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0" name="Google Shape;470;p28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1" name="Google Shape;471;p28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72" name="Google Shape;472;p28"/>
          <p:cNvGrpSpPr/>
          <p:nvPr/>
        </p:nvGrpSpPr>
        <p:grpSpPr>
          <a:xfrm>
            <a:off x="2235013" y="1637707"/>
            <a:ext cx="241668" cy="83853"/>
            <a:chOff x="840025" y="2264325"/>
            <a:chExt cx="840000" cy="210000"/>
          </a:xfrm>
        </p:grpSpPr>
        <p:cxnSp>
          <p:nvCxnSpPr>
            <p:cNvPr id="473" name="Google Shape;473;p28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4" name="Google Shape;474;p28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5" name="Google Shape;475;p28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6" name="Google Shape;476;p28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77" name="Google Shape;477;p28"/>
          <p:cNvGrpSpPr/>
          <p:nvPr/>
        </p:nvGrpSpPr>
        <p:grpSpPr>
          <a:xfrm>
            <a:off x="1993363" y="1637707"/>
            <a:ext cx="241668" cy="83853"/>
            <a:chOff x="840025" y="2264325"/>
            <a:chExt cx="840000" cy="210000"/>
          </a:xfrm>
        </p:grpSpPr>
        <p:cxnSp>
          <p:nvCxnSpPr>
            <p:cNvPr id="478" name="Google Shape;478;p28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9" name="Google Shape;479;p28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0" name="Google Shape;480;p28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1" name="Google Shape;481;p28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82" name="Google Shape;482;p2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483" name="Google Shape;483;p28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Google Shape;488;p29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5191" y="1060597"/>
            <a:ext cx="6093619" cy="3764756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29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Analog scan dead pixels</a:t>
            </a:r>
            <a:endParaRPr/>
          </a:p>
        </p:txBody>
      </p:sp>
      <p:sp>
        <p:nvSpPr>
          <p:cNvPr id="490" name="Google Shape;490;p29"/>
          <p:cNvSpPr/>
          <p:nvPr/>
        </p:nvSpPr>
        <p:spPr>
          <a:xfrm>
            <a:off x="6444550" y="348925"/>
            <a:ext cx="22524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[0, 5243]</a:t>
            </a:r>
            <a:endParaRPr/>
          </a:p>
        </p:txBody>
      </p:sp>
      <p:sp>
        <p:nvSpPr>
          <p:cNvPr id="491" name="Google Shape;491;p29"/>
          <p:cNvSpPr/>
          <p:nvPr/>
        </p:nvSpPr>
        <p:spPr>
          <a:xfrm>
            <a:off x="6444325" y="823850"/>
            <a:ext cx="22524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[0, 9000]</a:t>
            </a:r>
            <a:endParaRPr/>
          </a:p>
        </p:txBody>
      </p:sp>
      <p:grpSp>
        <p:nvGrpSpPr>
          <p:cNvPr id="492" name="Google Shape;492;p29"/>
          <p:cNvGrpSpPr/>
          <p:nvPr/>
        </p:nvGrpSpPr>
        <p:grpSpPr>
          <a:xfrm>
            <a:off x="1837137" y="1473902"/>
            <a:ext cx="2590016" cy="2814714"/>
            <a:chOff x="5581568" y="1679425"/>
            <a:chExt cx="464102" cy="2635500"/>
          </a:xfrm>
        </p:grpSpPr>
        <p:cxnSp>
          <p:nvCxnSpPr>
            <p:cNvPr id="493" name="Google Shape;493;p29"/>
            <p:cNvCxnSpPr/>
            <p:nvPr/>
          </p:nvCxnSpPr>
          <p:spPr>
            <a:xfrm>
              <a:off x="6045671" y="1681375"/>
              <a:ext cx="0" cy="2631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94" name="Google Shape;494;p29"/>
            <p:cNvSpPr/>
            <p:nvPr/>
          </p:nvSpPr>
          <p:spPr>
            <a:xfrm>
              <a:off x="5581568" y="1679575"/>
              <a:ext cx="2727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0000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9"/>
            <p:cNvSpPr/>
            <p:nvPr/>
          </p:nvSpPr>
          <p:spPr>
            <a:xfrm>
              <a:off x="5856885" y="1679575"/>
              <a:ext cx="1887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0400FF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96" name="Google Shape;496;p29"/>
            <p:cNvCxnSpPr/>
            <p:nvPr/>
          </p:nvCxnSpPr>
          <p:spPr>
            <a:xfrm>
              <a:off x="5854275" y="1679425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97" name="Google Shape;497;p29"/>
          <p:cNvSpPr txBox="1"/>
          <p:nvPr/>
        </p:nvSpPr>
        <p:spPr>
          <a:xfrm>
            <a:off x="1827200" y="188011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grpSp>
        <p:nvGrpSpPr>
          <p:cNvPr id="498" name="Google Shape;498;p29"/>
          <p:cNvGrpSpPr/>
          <p:nvPr/>
        </p:nvGrpSpPr>
        <p:grpSpPr>
          <a:xfrm>
            <a:off x="1896263" y="1579957"/>
            <a:ext cx="241668" cy="83853"/>
            <a:chOff x="840025" y="2264325"/>
            <a:chExt cx="840000" cy="210000"/>
          </a:xfrm>
        </p:grpSpPr>
        <p:cxnSp>
          <p:nvCxnSpPr>
            <p:cNvPr id="499" name="Google Shape;499;p29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0" name="Google Shape;500;p29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1" name="Google Shape;501;p29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2" name="Google Shape;502;p29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03" name="Google Shape;503;p29"/>
          <p:cNvGrpSpPr/>
          <p:nvPr/>
        </p:nvGrpSpPr>
        <p:grpSpPr>
          <a:xfrm>
            <a:off x="2137913" y="1579957"/>
            <a:ext cx="241668" cy="83853"/>
            <a:chOff x="840025" y="2264325"/>
            <a:chExt cx="840000" cy="210000"/>
          </a:xfrm>
        </p:grpSpPr>
        <p:cxnSp>
          <p:nvCxnSpPr>
            <p:cNvPr id="504" name="Google Shape;504;p29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5" name="Google Shape;505;p29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6" name="Google Shape;506;p29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7" name="Google Shape;507;p29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08" name="Google Shape;508;p29"/>
          <p:cNvGrpSpPr/>
          <p:nvPr/>
        </p:nvGrpSpPr>
        <p:grpSpPr>
          <a:xfrm>
            <a:off x="2379563" y="1579957"/>
            <a:ext cx="241668" cy="83853"/>
            <a:chOff x="840025" y="2264325"/>
            <a:chExt cx="840000" cy="210000"/>
          </a:xfrm>
        </p:grpSpPr>
        <p:cxnSp>
          <p:nvCxnSpPr>
            <p:cNvPr id="509" name="Google Shape;509;p29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0" name="Google Shape;510;p29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1" name="Google Shape;511;p29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2" name="Google Shape;512;p29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13" name="Google Shape;513;p29"/>
          <p:cNvGrpSpPr/>
          <p:nvPr/>
        </p:nvGrpSpPr>
        <p:grpSpPr>
          <a:xfrm>
            <a:off x="2621213" y="1579957"/>
            <a:ext cx="241668" cy="83853"/>
            <a:chOff x="840025" y="2264325"/>
            <a:chExt cx="840000" cy="210000"/>
          </a:xfrm>
        </p:grpSpPr>
        <p:cxnSp>
          <p:nvCxnSpPr>
            <p:cNvPr id="514" name="Google Shape;514;p29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5" name="Google Shape;515;p29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6" name="Google Shape;516;p29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7" name="Google Shape;517;p29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18" name="Google Shape;518;p29"/>
          <p:cNvGrpSpPr/>
          <p:nvPr/>
        </p:nvGrpSpPr>
        <p:grpSpPr>
          <a:xfrm>
            <a:off x="2862863" y="1579957"/>
            <a:ext cx="241668" cy="83853"/>
            <a:chOff x="840025" y="2264325"/>
            <a:chExt cx="840000" cy="210000"/>
          </a:xfrm>
        </p:grpSpPr>
        <p:cxnSp>
          <p:nvCxnSpPr>
            <p:cNvPr id="519" name="Google Shape;519;p29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0" name="Google Shape;520;p29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1" name="Google Shape;521;p29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2" name="Google Shape;522;p29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23" name="Google Shape;523;p29"/>
          <p:cNvSpPr txBox="1"/>
          <p:nvPr/>
        </p:nvSpPr>
        <p:spPr>
          <a:xfrm>
            <a:off x="3462200" y="188011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0.08%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(23)</a:t>
            </a:r>
            <a:endParaRPr/>
          </a:p>
        </p:txBody>
      </p:sp>
      <p:cxnSp>
        <p:nvCxnSpPr>
          <p:cNvPr id="524" name="Google Shape;524;p29"/>
          <p:cNvCxnSpPr/>
          <p:nvPr/>
        </p:nvCxnSpPr>
        <p:spPr>
          <a:xfrm>
            <a:off x="3104547" y="1579957"/>
            <a:ext cx="60300" cy="84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5" name="Google Shape;525;p2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526" name="Google Shape;526;p29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Status summary</a:t>
            </a:r>
            <a:endParaRPr dirty="0"/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●"/>
            </a:pPr>
            <a:r>
              <a:rPr lang="en-US" altLang="ko-KR" sz="2400" dirty="0"/>
              <a:t>Yonsei university group is grateful for the cordial support from CERN in setting up the test system, and </a:t>
            </a:r>
            <a:r>
              <a:rPr lang="en-US" altLang="ko-KR" sz="2400" dirty="0">
                <a:solidFill>
                  <a:srgbClr val="FF0000"/>
                </a:solidFill>
              </a:rPr>
              <a:t>we are finally in stable operation phase to deliver promise to the collaboration, </a:t>
            </a:r>
            <a:r>
              <a:rPr lang="en-US" altLang="ko-KR" sz="2400" u="sng" dirty="0">
                <a:solidFill>
                  <a:srgbClr val="FF0000"/>
                </a:solidFill>
              </a:rPr>
              <a:t>efficient</a:t>
            </a:r>
            <a:r>
              <a:rPr lang="en-US" altLang="ko-KR" sz="2400" dirty="0">
                <a:solidFill>
                  <a:srgbClr val="FF0000"/>
                </a:solidFill>
              </a:rPr>
              <a:t> operation of production test.</a:t>
            </a:r>
            <a:r>
              <a:rPr lang="en-US" altLang="ko-KR" sz="2400" dirty="0"/>
              <a:t>  We </a:t>
            </a:r>
            <a:r>
              <a:rPr lang="en-US" altLang="ko-KR" sz="2400" dirty="0">
                <a:solidFill>
                  <a:srgbClr val="FF0000"/>
                </a:solidFill>
              </a:rPr>
              <a:t>started to look into the test data in consultation with Magnus and CERN crew</a:t>
            </a:r>
            <a:r>
              <a:rPr lang="en-US" altLang="ko-KR" sz="2400" dirty="0"/>
              <a:t>, and hope to contribute towards detector construction in time.</a:t>
            </a:r>
            <a:endParaRPr sz="2400" dirty="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93" name="Google Shape;93;p1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</a:t>
            </a:fld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9112210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30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Registers</a:t>
            </a:r>
            <a:endParaRPr/>
          </a:p>
        </p:txBody>
      </p:sp>
      <p:sp>
        <p:nvSpPr>
          <p:cNvPr id="532" name="Google Shape;532;p30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533" name="Google Shape;533;p30"/>
          <p:cNvSpPr/>
          <p:nvPr/>
        </p:nvSpPr>
        <p:spPr>
          <a:xfrm>
            <a:off x="6444550" y="348925"/>
            <a:ext cx="22524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[0, 0]</a:t>
            </a:r>
            <a:endParaRPr/>
          </a:p>
        </p:txBody>
      </p:sp>
      <p:sp>
        <p:nvSpPr>
          <p:cNvPr id="534" name="Google Shape;534;p30"/>
          <p:cNvSpPr/>
          <p:nvPr/>
        </p:nvSpPr>
        <p:spPr>
          <a:xfrm>
            <a:off x="6444325" y="823850"/>
            <a:ext cx="22524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[0, 1]</a:t>
            </a:r>
            <a:endParaRPr/>
          </a:p>
        </p:txBody>
      </p:sp>
      <p:pic>
        <p:nvPicPr>
          <p:cNvPr id="535" name="Google Shape;535;p30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7325" y="1152484"/>
            <a:ext cx="6229350" cy="38504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36" name="Google Shape;536;p30"/>
          <p:cNvGrpSpPr/>
          <p:nvPr/>
        </p:nvGrpSpPr>
        <p:grpSpPr>
          <a:xfrm>
            <a:off x="1823021" y="1571706"/>
            <a:ext cx="5693099" cy="3149950"/>
            <a:chOff x="5581568" y="1679425"/>
            <a:chExt cx="464103" cy="2635500"/>
          </a:xfrm>
        </p:grpSpPr>
        <p:cxnSp>
          <p:nvCxnSpPr>
            <p:cNvPr id="537" name="Google Shape;537;p30"/>
            <p:cNvCxnSpPr/>
            <p:nvPr/>
          </p:nvCxnSpPr>
          <p:spPr>
            <a:xfrm>
              <a:off x="6045671" y="1681375"/>
              <a:ext cx="0" cy="2631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38" name="Google Shape;538;p30"/>
            <p:cNvSpPr/>
            <p:nvPr/>
          </p:nvSpPr>
          <p:spPr>
            <a:xfrm>
              <a:off x="5581568" y="1679564"/>
              <a:ext cx="456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0000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0"/>
            <p:cNvSpPr/>
            <p:nvPr/>
          </p:nvSpPr>
          <p:spPr>
            <a:xfrm>
              <a:off x="5628613" y="1679564"/>
              <a:ext cx="4170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0400FF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40" name="Google Shape;540;p30"/>
            <p:cNvCxnSpPr/>
            <p:nvPr/>
          </p:nvCxnSpPr>
          <p:spPr>
            <a:xfrm>
              <a:off x="5627168" y="1679425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41" name="Google Shape;541;p30"/>
          <p:cNvSpPr txBox="1"/>
          <p:nvPr/>
        </p:nvSpPr>
        <p:spPr>
          <a:xfrm>
            <a:off x="1457325" y="204076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sp>
        <p:nvSpPr>
          <p:cNvPr id="542" name="Google Shape;542;p30"/>
          <p:cNvSpPr txBox="1"/>
          <p:nvPr/>
        </p:nvSpPr>
        <p:spPr>
          <a:xfrm>
            <a:off x="4572000" y="204076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0.11%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(33)</a:t>
            </a:r>
            <a:endParaRPr/>
          </a:p>
        </p:txBody>
      </p:sp>
      <p:grpSp>
        <p:nvGrpSpPr>
          <p:cNvPr id="543" name="Google Shape;543;p30"/>
          <p:cNvGrpSpPr/>
          <p:nvPr/>
        </p:nvGrpSpPr>
        <p:grpSpPr>
          <a:xfrm>
            <a:off x="2135088" y="1723107"/>
            <a:ext cx="241668" cy="83853"/>
            <a:chOff x="840025" y="2264325"/>
            <a:chExt cx="840000" cy="210000"/>
          </a:xfrm>
        </p:grpSpPr>
        <p:cxnSp>
          <p:nvCxnSpPr>
            <p:cNvPr id="544" name="Google Shape;544;p30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5" name="Google Shape;545;p30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6" name="Google Shape;546;p30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7" name="Google Shape;547;p30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48" name="Google Shape;548;p30"/>
          <p:cNvGrpSpPr/>
          <p:nvPr/>
        </p:nvGrpSpPr>
        <p:grpSpPr>
          <a:xfrm>
            <a:off x="1893438" y="1723107"/>
            <a:ext cx="241668" cy="83853"/>
            <a:chOff x="840025" y="2264325"/>
            <a:chExt cx="840000" cy="210000"/>
          </a:xfrm>
        </p:grpSpPr>
        <p:cxnSp>
          <p:nvCxnSpPr>
            <p:cNvPr id="549" name="Google Shape;549;p30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0" name="Google Shape;550;p30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1" name="Google Shape;551;p30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2" name="Google Shape;552;p30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53" name="Google Shape;553;p30"/>
          <p:cNvGrpSpPr/>
          <p:nvPr/>
        </p:nvGrpSpPr>
        <p:grpSpPr>
          <a:xfrm>
            <a:off x="1651788" y="1723107"/>
            <a:ext cx="241668" cy="83853"/>
            <a:chOff x="840025" y="2264325"/>
            <a:chExt cx="840000" cy="210000"/>
          </a:xfrm>
        </p:grpSpPr>
        <p:cxnSp>
          <p:nvCxnSpPr>
            <p:cNvPr id="554" name="Google Shape;554;p30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5" name="Google Shape;555;p30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6" name="Google Shape;556;p30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7" name="Google Shape;557;p30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58" name="Google Shape;558;p3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20</a:t>
            </a:fld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31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IBIAS inl</a:t>
            </a:r>
            <a:endParaRPr/>
          </a:p>
        </p:txBody>
      </p:sp>
      <p:sp>
        <p:nvSpPr>
          <p:cNvPr id="564" name="Google Shape;564;p31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565" name="Google Shape;565;p31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0897" y="1152481"/>
            <a:ext cx="6222206" cy="3843338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31"/>
          <p:cNvSpPr/>
          <p:nvPr/>
        </p:nvSpPr>
        <p:spPr>
          <a:xfrm>
            <a:off x="6444550" y="348925"/>
            <a:ext cx="22524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[-0.01, 0.05]</a:t>
            </a:r>
            <a:endParaRPr/>
          </a:p>
        </p:txBody>
      </p:sp>
      <p:sp>
        <p:nvSpPr>
          <p:cNvPr id="567" name="Google Shape;567;p31"/>
          <p:cNvSpPr/>
          <p:nvPr/>
        </p:nvSpPr>
        <p:spPr>
          <a:xfrm>
            <a:off x="6444325" y="823850"/>
            <a:ext cx="22524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[-0.01, 0.08]</a:t>
            </a:r>
            <a:endParaRPr/>
          </a:p>
        </p:txBody>
      </p:sp>
      <p:grpSp>
        <p:nvGrpSpPr>
          <p:cNvPr id="568" name="Google Shape;568;p31"/>
          <p:cNvGrpSpPr/>
          <p:nvPr/>
        </p:nvGrpSpPr>
        <p:grpSpPr>
          <a:xfrm>
            <a:off x="1530574" y="1564731"/>
            <a:ext cx="5049769" cy="3149950"/>
            <a:chOff x="5549369" y="1679425"/>
            <a:chExt cx="496301" cy="2635500"/>
          </a:xfrm>
        </p:grpSpPr>
        <p:cxnSp>
          <p:nvCxnSpPr>
            <p:cNvPr id="569" name="Google Shape;569;p31"/>
            <p:cNvCxnSpPr/>
            <p:nvPr/>
          </p:nvCxnSpPr>
          <p:spPr>
            <a:xfrm>
              <a:off x="6045671" y="1681375"/>
              <a:ext cx="0" cy="26316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70" name="Google Shape;570;p31"/>
            <p:cNvSpPr/>
            <p:nvPr/>
          </p:nvSpPr>
          <p:spPr>
            <a:xfrm>
              <a:off x="5549369" y="1679566"/>
              <a:ext cx="2778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0000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1"/>
            <p:cNvSpPr/>
            <p:nvPr/>
          </p:nvSpPr>
          <p:spPr>
            <a:xfrm>
              <a:off x="5830651" y="1679566"/>
              <a:ext cx="214800" cy="26352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0400FF">
                    <a:alpha val="59215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72" name="Google Shape;572;p31"/>
            <p:cNvCxnSpPr/>
            <p:nvPr/>
          </p:nvCxnSpPr>
          <p:spPr>
            <a:xfrm>
              <a:off x="5827270" y="1679425"/>
              <a:ext cx="0" cy="26355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73" name="Google Shape;573;p31"/>
          <p:cNvSpPr txBox="1"/>
          <p:nvPr/>
        </p:nvSpPr>
        <p:spPr>
          <a:xfrm>
            <a:off x="2630875" y="233416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sp>
        <p:nvSpPr>
          <p:cNvPr id="574" name="Google Shape;574;p31"/>
          <p:cNvSpPr txBox="1"/>
          <p:nvPr/>
        </p:nvSpPr>
        <p:spPr>
          <a:xfrm>
            <a:off x="4740550" y="2334163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0.10%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(30)</a:t>
            </a:r>
            <a:endParaRPr/>
          </a:p>
        </p:txBody>
      </p:sp>
      <p:grpSp>
        <p:nvGrpSpPr>
          <p:cNvPr id="575" name="Google Shape;575;p31"/>
          <p:cNvGrpSpPr/>
          <p:nvPr/>
        </p:nvGrpSpPr>
        <p:grpSpPr>
          <a:xfrm>
            <a:off x="2396438" y="1736257"/>
            <a:ext cx="241668" cy="83853"/>
            <a:chOff x="840025" y="2264325"/>
            <a:chExt cx="840000" cy="210000"/>
          </a:xfrm>
        </p:grpSpPr>
        <p:cxnSp>
          <p:nvCxnSpPr>
            <p:cNvPr id="576" name="Google Shape;576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7" name="Google Shape;577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8" name="Google Shape;578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9" name="Google Shape;579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80" name="Google Shape;580;p31"/>
          <p:cNvGrpSpPr/>
          <p:nvPr/>
        </p:nvGrpSpPr>
        <p:grpSpPr>
          <a:xfrm>
            <a:off x="2154788" y="1736257"/>
            <a:ext cx="241668" cy="83853"/>
            <a:chOff x="840025" y="2264325"/>
            <a:chExt cx="840000" cy="210000"/>
          </a:xfrm>
        </p:grpSpPr>
        <p:cxnSp>
          <p:nvCxnSpPr>
            <p:cNvPr id="581" name="Google Shape;581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2" name="Google Shape;582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3" name="Google Shape;583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4" name="Google Shape;584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85" name="Google Shape;585;p31"/>
          <p:cNvGrpSpPr/>
          <p:nvPr/>
        </p:nvGrpSpPr>
        <p:grpSpPr>
          <a:xfrm>
            <a:off x="2638088" y="1736257"/>
            <a:ext cx="241668" cy="83853"/>
            <a:chOff x="840025" y="2264325"/>
            <a:chExt cx="840000" cy="210000"/>
          </a:xfrm>
        </p:grpSpPr>
        <p:cxnSp>
          <p:nvCxnSpPr>
            <p:cNvPr id="586" name="Google Shape;586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7" name="Google Shape;587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8" name="Google Shape;588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9" name="Google Shape;589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90" name="Google Shape;590;p31"/>
          <p:cNvGrpSpPr/>
          <p:nvPr/>
        </p:nvGrpSpPr>
        <p:grpSpPr>
          <a:xfrm>
            <a:off x="2879738" y="1736257"/>
            <a:ext cx="241668" cy="83853"/>
            <a:chOff x="840025" y="2264325"/>
            <a:chExt cx="840000" cy="210000"/>
          </a:xfrm>
        </p:grpSpPr>
        <p:cxnSp>
          <p:nvCxnSpPr>
            <p:cNvPr id="591" name="Google Shape;591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2" name="Google Shape;592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3" name="Google Shape;593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4" name="Google Shape;594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95" name="Google Shape;595;p31"/>
          <p:cNvGrpSpPr/>
          <p:nvPr/>
        </p:nvGrpSpPr>
        <p:grpSpPr>
          <a:xfrm>
            <a:off x="3121388" y="1736257"/>
            <a:ext cx="241668" cy="83853"/>
            <a:chOff x="840025" y="2264325"/>
            <a:chExt cx="840000" cy="210000"/>
          </a:xfrm>
        </p:grpSpPr>
        <p:cxnSp>
          <p:nvCxnSpPr>
            <p:cNvPr id="596" name="Google Shape;596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7" name="Google Shape;597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8" name="Google Shape;598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9" name="Google Shape;599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00" name="Google Shape;600;p31"/>
          <p:cNvGrpSpPr/>
          <p:nvPr/>
        </p:nvGrpSpPr>
        <p:grpSpPr>
          <a:xfrm>
            <a:off x="3363038" y="1736257"/>
            <a:ext cx="241668" cy="83853"/>
            <a:chOff x="840025" y="2264325"/>
            <a:chExt cx="840000" cy="210000"/>
          </a:xfrm>
        </p:grpSpPr>
        <p:cxnSp>
          <p:nvCxnSpPr>
            <p:cNvPr id="601" name="Google Shape;601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2" name="Google Shape;602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3" name="Google Shape;603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4" name="Google Shape;604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05" name="Google Shape;605;p31"/>
          <p:cNvGrpSpPr/>
          <p:nvPr/>
        </p:nvGrpSpPr>
        <p:grpSpPr>
          <a:xfrm>
            <a:off x="3604688" y="1736257"/>
            <a:ext cx="241668" cy="83853"/>
            <a:chOff x="840025" y="2264325"/>
            <a:chExt cx="840000" cy="210000"/>
          </a:xfrm>
        </p:grpSpPr>
        <p:cxnSp>
          <p:nvCxnSpPr>
            <p:cNvPr id="606" name="Google Shape;606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7" name="Google Shape;607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8" name="Google Shape;608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9" name="Google Shape;609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10" name="Google Shape;610;p31"/>
          <p:cNvGrpSpPr/>
          <p:nvPr/>
        </p:nvGrpSpPr>
        <p:grpSpPr>
          <a:xfrm>
            <a:off x="3846338" y="1736257"/>
            <a:ext cx="241668" cy="83853"/>
            <a:chOff x="840025" y="2264325"/>
            <a:chExt cx="840000" cy="210000"/>
          </a:xfrm>
        </p:grpSpPr>
        <p:cxnSp>
          <p:nvCxnSpPr>
            <p:cNvPr id="611" name="Google Shape;611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2" name="Google Shape;612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3" name="Google Shape;613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4" name="Google Shape;614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15" name="Google Shape;615;p31"/>
          <p:cNvGrpSpPr/>
          <p:nvPr/>
        </p:nvGrpSpPr>
        <p:grpSpPr>
          <a:xfrm>
            <a:off x="4087988" y="1736257"/>
            <a:ext cx="241668" cy="83853"/>
            <a:chOff x="840025" y="2264325"/>
            <a:chExt cx="840000" cy="210000"/>
          </a:xfrm>
        </p:grpSpPr>
        <p:cxnSp>
          <p:nvCxnSpPr>
            <p:cNvPr id="616" name="Google Shape;616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7" name="Google Shape;617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8" name="Google Shape;618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9" name="Google Shape;619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20" name="Google Shape;620;p31"/>
          <p:cNvGrpSpPr/>
          <p:nvPr/>
        </p:nvGrpSpPr>
        <p:grpSpPr>
          <a:xfrm>
            <a:off x="4329638" y="1736257"/>
            <a:ext cx="241668" cy="83853"/>
            <a:chOff x="840025" y="2264325"/>
            <a:chExt cx="840000" cy="210000"/>
          </a:xfrm>
        </p:grpSpPr>
        <p:cxnSp>
          <p:nvCxnSpPr>
            <p:cNvPr id="621" name="Google Shape;621;p31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2" name="Google Shape;622;p31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3" name="Google Shape;623;p31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4" name="Google Shape;624;p31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25" name="Google Shape;625;p3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21</a:t>
            </a:fld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32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Backbias Maximum Analog Current</a:t>
            </a:r>
            <a:endParaRPr/>
          </a:p>
        </p:txBody>
      </p:sp>
      <p:sp>
        <p:nvSpPr>
          <p:cNvPr id="631" name="Google Shape;631;p32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632" name="Google Shape;632;p32"/>
          <p:cNvSpPr/>
          <p:nvPr/>
        </p:nvSpPr>
        <p:spPr>
          <a:xfrm>
            <a:off x="6444550" y="348925"/>
            <a:ext cx="22524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0000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cut: </a:t>
            </a:r>
            <a:r>
              <a:rPr lang="en" sz="1300"/>
              <a:t>[11.05, 17.11]</a:t>
            </a:r>
            <a:endParaRPr sz="1300"/>
          </a:p>
        </p:txBody>
      </p:sp>
      <p:sp>
        <p:nvSpPr>
          <p:cNvPr id="633" name="Google Shape;633;p32"/>
          <p:cNvSpPr/>
          <p:nvPr/>
        </p:nvSpPr>
        <p:spPr>
          <a:xfrm>
            <a:off x="6444325" y="823850"/>
            <a:ext cx="2252400" cy="297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cut: [10.7, 19]</a:t>
            </a:r>
            <a:endParaRPr/>
          </a:p>
        </p:txBody>
      </p:sp>
      <p:pic>
        <p:nvPicPr>
          <p:cNvPr id="634" name="Google Shape;634;p3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0897" y="1152481"/>
            <a:ext cx="6222206" cy="38433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5" name="Google Shape;635;p32"/>
          <p:cNvGrpSpPr/>
          <p:nvPr/>
        </p:nvGrpSpPr>
        <p:grpSpPr>
          <a:xfrm>
            <a:off x="2172502" y="1537195"/>
            <a:ext cx="4760554" cy="3031875"/>
            <a:chOff x="2172501" y="1418931"/>
            <a:chExt cx="4760554" cy="3150000"/>
          </a:xfrm>
        </p:grpSpPr>
        <p:grpSp>
          <p:nvGrpSpPr>
            <p:cNvPr id="636" name="Google Shape;636;p32"/>
            <p:cNvGrpSpPr/>
            <p:nvPr/>
          </p:nvGrpSpPr>
          <p:grpSpPr>
            <a:xfrm>
              <a:off x="2179475" y="1418931"/>
              <a:ext cx="4753580" cy="3149950"/>
              <a:chOff x="5578479" y="1679425"/>
              <a:chExt cx="467192" cy="2635500"/>
            </a:xfrm>
          </p:grpSpPr>
          <p:cxnSp>
            <p:nvCxnSpPr>
              <p:cNvPr id="637" name="Google Shape;637;p32"/>
              <p:cNvCxnSpPr/>
              <p:nvPr/>
            </p:nvCxnSpPr>
            <p:spPr>
              <a:xfrm>
                <a:off x="6045671" y="1681375"/>
                <a:ext cx="0" cy="26316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38" name="Google Shape;638;p32"/>
              <p:cNvSpPr/>
              <p:nvPr/>
            </p:nvSpPr>
            <p:spPr>
              <a:xfrm>
                <a:off x="5578479" y="1679566"/>
                <a:ext cx="353400" cy="2635200"/>
              </a:xfrm>
              <a:prstGeom prst="rect">
                <a:avLst/>
              </a:prstGeom>
              <a:gradFill>
                <a:gsLst>
                  <a:gs pos="0">
                    <a:srgbClr val="FF0000">
                      <a:alpha val="38431"/>
                    </a:srgbClr>
                  </a:gs>
                  <a:gs pos="50000">
                    <a:srgbClr val="FFFFFF">
                      <a:alpha val="0"/>
                    </a:srgbClr>
                  </a:gs>
                  <a:gs pos="100000">
                    <a:srgbClr val="FF0000">
                      <a:alpha val="38431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9" name="Google Shape;639;p32"/>
              <p:cNvSpPr/>
              <p:nvPr/>
            </p:nvSpPr>
            <p:spPr>
              <a:xfrm>
                <a:off x="5932051" y="1679566"/>
                <a:ext cx="113400" cy="2635200"/>
              </a:xfrm>
              <a:prstGeom prst="rect">
                <a:avLst/>
              </a:prstGeom>
              <a:gradFill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0400FF">
                      <a:alpha val="59215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40" name="Google Shape;640;p32"/>
              <p:cNvCxnSpPr/>
              <p:nvPr/>
            </p:nvCxnSpPr>
            <p:spPr>
              <a:xfrm>
                <a:off x="5932051" y="1679425"/>
                <a:ext cx="0" cy="26355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641" name="Google Shape;641;p32"/>
            <p:cNvCxnSpPr/>
            <p:nvPr/>
          </p:nvCxnSpPr>
          <p:spPr>
            <a:xfrm>
              <a:off x="2172501" y="1418931"/>
              <a:ext cx="0" cy="31500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42" name="Google Shape;642;p32"/>
          <p:cNvSpPr txBox="1"/>
          <p:nvPr/>
        </p:nvSpPr>
        <p:spPr>
          <a:xfrm>
            <a:off x="3552950" y="2185038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62.53%</a:t>
            </a:r>
            <a:endParaRPr/>
          </a:p>
        </p:txBody>
      </p:sp>
      <p:sp>
        <p:nvSpPr>
          <p:cNvPr id="643" name="Google Shape;643;p32"/>
          <p:cNvSpPr txBox="1"/>
          <p:nvPr/>
        </p:nvSpPr>
        <p:spPr>
          <a:xfrm>
            <a:off x="6011925" y="2185038"/>
            <a:ext cx="8631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0.08%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(23)</a:t>
            </a:r>
            <a:endParaRPr/>
          </a:p>
        </p:txBody>
      </p:sp>
      <p:sp>
        <p:nvSpPr>
          <p:cNvPr id="644" name="Google Shape;644;p32"/>
          <p:cNvSpPr/>
          <p:nvPr/>
        </p:nvSpPr>
        <p:spPr>
          <a:xfrm flipH="1">
            <a:off x="1977325" y="1537350"/>
            <a:ext cx="164700" cy="30315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0400FF">
                  <a:alpha val="5921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45" name="Google Shape;645;p32"/>
          <p:cNvCxnSpPr/>
          <p:nvPr/>
        </p:nvCxnSpPr>
        <p:spPr>
          <a:xfrm>
            <a:off x="1973506" y="1539426"/>
            <a:ext cx="0" cy="30273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46" name="Google Shape;646;p32"/>
          <p:cNvGrpSpPr/>
          <p:nvPr/>
        </p:nvGrpSpPr>
        <p:grpSpPr>
          <a:xfrm>
            <a:off x="2751163" y="1723132"/>
            <a:ext cx="241668" cy="83853"/>
            <a:chOff x="840025" y="2264325"/>
            <a:chExt cx="840000" cy="210000"/>
          </a:xfrm>
        </p:grpSpPr>
        <p:cxnSp>
          <p:nvCxnSpPr>
            <p:cNvPr id="647" name="Google Shape;647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8" name="Google Shape;648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9" name="Google Shape;649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0" name="Google Shape;650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51" name="Google Shape;651;p32"/>
          <p:cNvGrpSpPr/>
          <p:nvPr/>
        </p:nvGrpSpPr>
        <p:grpSpPr>
          <a:xfrm>
            <a:off x="2509513" y="1723132"/>
            <a:ext cx="241668" cy="83853"/>
            <a:chOff x="840025" y="2264325"/>
            <a:chExt cx="840000" cy="210000"/>
          </a:xfrm>
        </p:grpSpPr>
        <p:cxnSp>
          <p:nvCxnSpPr>
            <p:cNvPr id="652" name="Google Shape;652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3" name="Google Shape;653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4" name="Google Shape;654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5" name="Google Shape;655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56" name="Google Shape;656;p32"/>
          <p:cNvGrpSpPr/>
          <p:nvPr/>
        </p:nvGrpSpPr>
        <p:grpSpPr>
          <a:xfrm>
            <a:off x="2992813" y="1723132"/>
            <a:ext cx="241668" cy="83853"/>
            <a:chOff x="840025" y="2264325"/>
            <a:chExt cx="840000" cy="210000"/>
          </a:xfrm>
        </p:grpSpPr>
        <p:cxnSp>
          <p:nvCxnSpPr>
            <p:cNvPr id="657" name="Google Shape;657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8" name="Google Shape;658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9" name="Google Shape;659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0" name="Google Shape;660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61" name="Google Shape;661;p32"/>
          <p:cNvGrpSpPr/>
          <p:nvPr/>
        </p:nvGrpSpPr>
        <p:grpSpPr>
          <a:xfrm>
            <a:off x="3234463" y="1723132"/>
            <a:ext cx="241668" cy="83853"/>
            <a:chOff x="840025" y="2264325"/>
            <a:chExt cx="840000" cy="210000"/>
          </a:xfrm>
        </p:grpSpPr>
        <p:cxnSp>
          <p:nvCxnSpPr>
            <p:cNvPr id="662" name="Google Shape;662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3" name="Google Shape;663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4" name="Google Shape;664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5" name="Google Shape;665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66" name="Google Shape;666;p32"/>
          <p:cNvGrpSpPr/>
          <p:nvPr/>
        </p:nvGrpSpPr>
        <p:grpSpPr>
          <a:xfrm>
            <a:off x="3476113" y="1723132"/>
            <a:ext cx="241668" cy="83853"/>
            <a:chOff x="840025" y="2264325"/>
            <a:chExt cx="840000" cy="210000"/>
          </a:xfrm>
        </p:grpSpPr>
        <p:cxnSp>
          <p:nvCxnSpPr>
            <p:cNvPr id="667" name="Google Shape;667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8" name="Google Shape;668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9" name="Google Shape;669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0" name="Google Shape;670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71" name="Google Shape;671;p32"/>
          <p:cNvGrpSpPr/>
          <p:nvPr/>
        </p:nvGrpSpPr>
        <p:grpSpPr>
          <a:xfrm>
            <a:off x="3717763" y="1723132"/>
            <a:ext cx="241668" cy="83853"/>
            <a:chOff x="840025" y="2264325"/>
            <a:chExt cx="840000" cy="210000"/>
          </a:xfrm>
        </p:grpSpPr>
        <p:cxnSp>
          <p:nvCxnSpPr>
            <p:cNvPr id="672" name="Google Shape;672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3" name="Google Shape;673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4" name="Google Shape;674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5" name="Google Shape;675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76" name="Google Shape;676;p32"/>
          <p:cNvGrpSpPr/>
          <p:nvPr/>
        </p:nvGrpSpPr>
        <p:grpSpPr>
          <a:xfrm>
            <a:off x="3959413" y="1723132"/>
            <a:ext cx="241668" cy="83853"/>
            <a:chOff x="840025" y="2264325"/>
            <a:chExt cx="840000" cy="210000"/>
          </a:xfrm>
        </p:grpSpPr>
        <p:cxnSp>
          <p:nvCxnSpPr>
            <p:cNvPr id="677" name="Google Shape;677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8" name="Google Shape;678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9" name="Google Shape;679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0" name="Google Shape;680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81" name="Google Shape;681;p32"/>
          <p:cNvGrpSpPr/>
          <p:nvPr/>
        </p:nvGrpSpPr>
        <p:grpSpPr>
          <a:xfrm>
            <a:off x="4201063" y="1723132"/>
            <a:ext cx="241668" cy="83853"/>
            <a:chOff x="840025" y="2264325"/>
            <a:chExt cx="840000" cy="210000"/>
          </a:xfrm>
        </p:grpSpPr>
        <p:cxnSp>
          <p:nvCxnSpPr>
            <p:cNvPr id="682" name="Google Shape;682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3" name="Google Shape;683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4" name="Google Shape;684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5" name="Google Shape;685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86" name="Google Shape;686;p32"/>
          <p:cNvGrpSpPr/>
          <p:nvPr/>
        </p:nvGrpSpPr>
        <p:grpSpPr>
          <a:xfrm>
            <a:off x="4442713" y="1723132"/>
            <a:ext cx="241668" cy="83853"/>
            <a:chOff x="840025" y="2264325"/>
            <a:chExt cx="840000" cy="210000"/>
          </a:xfrm>
        </p:grpSpPr>
        <p:cxnSp>
          <p:nvCxnSpPr>
            <p:cNvPr id="687" name="Google Shape;687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8" name="Google Shape;688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9" name="Google Shape;689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0" name="Google Shape;690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91" name="Google Shape;691;p32"/>
          <p:cNvGrpSpPr/>
          <p:nvPr/>
        </p:nvGrpSpPr>
        <p:grpSpPr>
          <a:xfrm>
            <a:off x="4684363" y="1723132"/>
            <a:ext cx="241668" cy="83853"/>
            <a:chOff x="840025" y="2264325"/>
            <a:chExt cx="840000" cy="210000"/>
          </a:xfrm>
        </p:grpSpPr>
        <p:cxnSp>
          <p:nvCxnSpPr>
            <p:cNvPr id="692" name="Google Shape;692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3" name="Google Shape;693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4" name="Google Shape;694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5" name="Google Shape;695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96" name="Google Shape;696;p32"/>
          <p:cNvGrpSpPr/>
          <p:nvPr/>
        </p:nvGrpSpPr>
        <p:grpSpPr>
          <a:xfrm>
            <a:off x="4926013" y="1723132"/>
            <a:ext cx="241668" cy="83853"/>
            <a:chOff x="840025" y="2264325"/>
            <a:chExt cx="840000" cy="210000"/>
          </a:xfrm>
        </p:grpSpPr>
        <p:cxnSp>
          <p:nvCxnSpPr>
            <p:cNvPr id="697" name="Google Shape;697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8" name="Google Shape;698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9" name="Google Shape;699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0" name="Google Shape;700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01" name="Google Shape;701;p32"/>
          <p:cNvGrpSpPr/>
          <p:nvPr/>
        </p:nvGrpSpPr>
        <p:grpSpPr>
          <a:xfrm>
            <a:off x="5167663" y="1723132"/>
            <a:ext cx="241668" cy="83853"/>
            <a:chOff x="840025" y="2264325"/>
            <a:chExt cx="840000" cy="210000"/>
          </a:xfrm>
        </p:grpSpPr>
        <p:cxnSp>
          <p:nvCxnSpPr>
            <p:cNvPr id="702" name="Google Shape;702;p32"/>
            <p:cNvCxnSpPr/>
            <p:nvPr/>
          </p:nvCxnSpPr>
          <p:spPr>
            <a:xfrm>
              <a:off x="84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3" name="Google Shape;703;p32"/>
            <p:cNvCxnSpPr/>
            <p:nvPr/>
          </p:nvCxnSpPr>
          <p:spPr>
            <a:xfrm>
              <a:off x="126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4" name="Google Shape;704;p32"/>
            <p:cNvCxnSpPr/>
            <p:nvPr/>
          </p:nvCxnSpPr>
          <p:spPr>
            <a:xfrm flipH="1">
              <a:off x="105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5" name="Google Shape;705;p32"/>
            <p:cNvCxnSpPr/>
            <p:nvPr/>
          </p:nvCxnSpPr>
          <p:spPr>
            <a:xfrm flipH="1">
              <a:off x="1470025" y="2264325"/>
              <a:ext cx="210000" cy="210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06" name="Google Shape;706;p3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22</a:t>
            </a:fld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D8495D-B151-464B-B1BD-2A50603C1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Shifter house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6440248B-F922-CA48-99DA-FD0EFFC1F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698" y="695815"/>
            <a:ext cx="5540604" cy="4155453"/>
          </a:xfrm>
          <a:prstGeom prst="rect">
            <a:avLst/>
          </a:prstGeom>
        </p:spPr>
      </p:pic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B71B281-0A88-924C-B785-971D1A3B52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BDD6EA0-52BC-C04B-B8FD-CE36A58D39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83865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Contents summary</a:t>
            </a:r>
            <a:endParaRPr dirty="0"/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●"/>
            </a:pPr>
            <a:r>
              <a:rPr lang="en" sz="2400">
                <a:solidFill>
                  <a:srgbClr val="000000"/>
                </a:solidFill>
              </a:rPr>
              <a:t>The </a:t>
            </a:r>
            <a:r>
              <a:rPr lang="en" sz="2400">
                <a:solidFill>
                  <a:srgbClr val="000000"/>
                </a:solidFill>
                <a:highlight>
                  <a:schemeClr val="lt1"/>
                </a:highlight>
              </a:rPr>
              <a:t>best results among multiple tests</a:t>
            </a:r>
            <a:endParaRPr sz="2400">
              <a:solidFill>
                <a:srgbClr val="000000"/>
              </a:solidFill>
            </a:endParaRPr>
          </a:p>
          <a:p>
            <a:pPr marL="457200" lvl="0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Char char="●"/>
            </a:pPr>
            <a:r>
              <a:rPr lang="en" sz="2400">
                <a:solidFill>
                  <a:srgbClr val="000000"/>
                </a:solidFill>
              </a:rPr>
              <a:t>Only one classification parameter failing and relaxed selection criteria</a:t>
            </a:r>
            <a:endParaRPr sz="24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3" name="Google Shape;93;p1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4</a:t>
            </a:fld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Th</a:t>
            </a:r>
            <a:r>
              <a:rPr lang="en" sz="2400">
                <a:solidFill>
                  <a:srgbClr val="000000"/>
                </a:solidFill>
              </a:rPr>
              <a:t>e best results among multiple tests</a:t>
            </a:r>
            <a:endParaRPr sz="2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Period:  2018-02-09 ~ 2018-06-02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Chips : 12,973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100" name="Google Shape;100;p15"/>
          <p:cNvGraphicFramePr/>
          <p:nvPr/>
        </p:nvGraphicFramePr>
        <p:xfrm>
          <a:off x="357700" y="2327125"/>
          <a:ext cx="5453200" cy="1401990"/>
        </p:xfrm>
        <a:graphic>
          <a:graphicData uri="http://schemas.openxmlformats.org/drawingml/2006/table">
            <a:tbl>
              <a:tblPr>
                <a:noFill/>
                <a:tableStyleId>{B2DDEC8B-5D13-4636-92C3-7CA94487DC01}</a:tableStyleId>
              </a:tblPr>
              <a:tblGrid>
                <a:gridCol w="272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Current criteria 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Relaxed criteria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Classify from last the test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Classify from best results among multiple tests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Yield:61.10%(7,927)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Yield: 61.20%(7,940)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1" name="Google Shape;101;p15"/>
          <p:cNvSpPr txBox="1"/>
          <p:nvPr/>
        </p:nvSpPr>
        <p:spPr>
          <a:xfrm>
            <a:off x="3177325" y="3657475"/>
            <a:ext cx="2234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0.10%(13)↑</a:t>
            </a:r>
            <a:endParaRPr sz="2400"/>
          </a:p>
        </p:txBody>
      </p:sp>
      <p:graphicFrame>
        <p:nvGraphicFramePr>
          <p:cNvPr id="102" name="Google Shape;102;p15"/>
          <p:cNvGraphicFramePr/>
          <p:nvPr/>
        </p:nvGraphicFramePr>
        <p:xfrm>
          <a:off x="5948875" y="2217016"/>
          <a:ext cx="2747900" cy="1294920"/>
        </p:xfrm>
        <a:graphic>
          <a:graphicData uri="http://schemas.openxmlformats.org/drawingml/2006/table">
            <a:tbl>
              <a:tblPr>
                <a:noFill/>
                <a:tableStyleId>{B2DDEC8B-5D13-4636-92C3-7CA94487DC01}</a:tableStyleId>
              </a:tblPr>
              <a:tblGrid>
                <a:gridCol w="72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7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Chip</a:t>
                      </a:r>
                      <a:endParaRPr sz="12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1st</a:t>
                      </a:r>
                      <a:endParaRPr sz="1200"/>
                    </a:p>
                  </a:txBody>
                  <a:tcPr marL="0" marR="0" marT="0" marB="0" anchor="ctr"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2nd</a:t>
                      </a:r>
                      <a:endParaRPr sz="1200"/>
                    </a:p>
                  </a:txBody>
                  <a:tcPr marL="0" marR="0" marT="0" marB="0" anchor="ctr"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current</a:t>
                      </a:r>
                      <a:endParaRPr sz="1200"/>
                    </a:p>
                  </a:txBody>
                  <a:tcPr marL="0" marR="0" marT="0" marB="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relaxed</a:t>
                      </a:r>
                      <a:endParaRPr sz="1200"/>
                    </a:p>
                  </a:txBody>
                  <a:tcPr marL="0" marR="0" marT="0" marB="0" anchor="ctr"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</a:t>
                      </a:r>
                      <a:endParaRPr sz="1200"/>
                    </a:p>
                  </a:txBody>
                  <a:tcPr marL="0" marR="0" marT="0" marB="0" anchor="ctr"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</a:t>
                      </a:r>
                      <a:endParaRPr sz="1200"/>
                    </a:p>
                  </a:txBody>
                  <a:tcPr marL="0" marR="0" marT="0" marB="0" anchor="ctr"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4</a:t>
                      </a:r>
                      <a:endParaRPr sz="12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7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5</a:t>
                      </a:r>
                      <a:endParaRPr sz="1200"/>
                    </a:p>
                  </a:txBody>
                  <a:tcPr marL="0" marR="0" marT="0" marB="0" anchor="ctr"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ok</a:t>
                      </a:r>
                      <a:endParaRPr sz="1200"/>
                    </a:p>
                  </a:txBody>
                  <a:tcPr marL="0" marR="0" marT="0" marB="0" anchor="ctr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7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6</a:t>
                      </a:r>
                      <a:endParaRPr sz="12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0" marR="0" marT="0" marB="0" anchor="ctr"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nk</a:t>
                      </a:r>
                      <a:endParaRPr sz="1200"/>
                    </a:p>
                  </a:txBody>
                  <a:tcPr marL="0" marR="0" marT="0" marB="0" anchor="ctr"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3" name="Google Shape;103;p1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5</a:t>
            </a:fld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13 chips, “Destroyed chip” or “Test error”?</a:t>
            </a:r>
            <a:endParaRPr/>
          </a:p>
        </p:txBody>
      </p:sp>
      <p:sp>
        <p:nvSpPr>
          <p:cNvPr id="109" name="Google Shape;109;p16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Period:  2018-02-09 ~ 2018-06-02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Chips : 12,973</a:t>
            </a:r>
            <a:endParaRPr>
              <a:solidFill>
                <a:srgbClr val="000000"/>
              </a:solidFill>
            </a:endParaRPr>
          </a:p>
        </p:txBody>
      </p:sp>
      <p:graphicFrame>
        <p:nvGraphicFramePr>
          <p:cNvPr id="110" name="Google Shape;110;p16"/>
          <p:cNvGraphicFramePr/>
          <p:nvPr/>
        </p:nvGraphicFramePr>
        <p:xfrm>
          <a:off x="1834725" y="2360125"/>
          <a:ext cx="5474550" cy="1700784"/>
        </p:xfrm>
        <a:graphic>
          <a:graphicData uri="http://schemas.openxmlformats.org/drawingml/2006/table">
            <a:tbl>
              <a:tblPr>
                <a:noFill/>
                <a:tableStyleId>{067D1111-ED50-4ECA-9796-4F33324E0370}</a:tableStyleId>
              </a:tblPr>
              <a:tblGrid>
                <a:gridCol w="386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Total cases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13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Minimum Backbias Voltage become bad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Maximum Backbias Current become bad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1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i="1"/>
                        <a:t>Aborted at SEU test (test not completed)</a:t>
                      </a:r>
                      <a:endParaRPr i="1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1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Threshold become bad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1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Digital current become bad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1" name="Google Shape;111;p1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6</a:t>
            </a:fld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1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sz="2100"/>
              <a:t>Only one classification parameter failing and relaxed selection criteria</a:t>
            </a:r>
            <a:endParaRPr sz="21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endParaRPr/>
          </a:p>
        </p:txBody>
      </p:sp>
      <p:sp>
        <p:nvSpPr>
          <p:cNvPr id="783" name="Google Shape;783;p1"/>
          <p:cNvSpPr txBox="1">
            <a:spLocks noGrp="1"/>
          </p:cNvSpPr>
          <p:nvPr>
            <p:ph type="body" idx="1"/>
          </p:nvPr>
        </p:nvSpPr>
        <p:spPr>
          <a:xfrm>
            <a:off x="729450" y="935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>
                <a:solidFill>
                  <a:srgbClr val="000000"/>
                </a:solidFill>
              </a:rPr>
              <a:t>Period:  2018-02-09 ~ 2018-11-10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>
                <a:solidFill>
                  <a:srgbClr val="000000"/>
                </a:solidFill>
              </a:rPr>
              <a:t>Chips:  28,995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>
                <a:solidFill>
                  <a:srgbClr val="000000"/>
                </a:solidFill>
              </a:rPr>
              <a:t>Yield: 62.53% (18,130)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>
                <a:solidFill>
                  <a:srgbClr val="000000"/>
                </a:solidFill>
              </a:rPr>
              <a:t>Interest of investigation: Only one classification parameter failing sensors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>
                <a:solidFill>
                  <a:srgbClr val="000000"/>
                </a:solidFill>
              </a:rPr>
              <a:t>There are 47 classification parameters per test, and we investigated the cases 46 classification parameters pass selection criteria (BRONZE).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rPr lang="en">
                <a:solidFill>
                  <a:srgbClr val="000000"/>
                </a:solidFill>
              </a:rPr>
              <a:t>Plots shown below are from chips that failing ‘the only one’ classification parameter.</a:t>
            </a:r>
            <a:r>
              <a:rPr lang="en"/>
              <a:t> </a:t>
            </a:r>
            <a:endParaRPr/>
          </a:p>
        </p:txBody>
      </p:sp>
      <p:sp>
        <p:nvSpPr>
          <p:cNvPr id="784" name="Google Shape;784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7</a:t>
            </a:fld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Relaxed Selection Criteria</a:t>
            </a:r>
            <a:endParaRPr/>
          </a:p>
        </p:txBody>
      </p:sp>
      <p:graphicFrame>
        <p:nvGraphicFramePr>
          <p:cNvPr id="124" name="Google Shape;124;p18"/>
          <p:cNvGraphicFramePr/>
          <p:nvPr/>
        </p:nvGraphicFramePr>
        <p:xfrm>
          <a:off x="2533463" y="1287763"/>
          <a:ext cx="6473575" cy="3464059"/>
        </p:xfrm>
        <a:graphic>
          <a:graphicData uri="http://schemas.openxmlformats.org/drawingml/2006/table">
            <a:tbl>
              <a:tblPr>
                <a:noFill/>
                <a:tableStyleId>{067D1111-ED50-4ECA-9796-4F33324E0370}</a:tableStyleId>
              </a:tblPr>
              <a:tblGrid>
                <a:gridCol w="191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1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5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4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51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07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0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Failing parameters</a:t>
                      </a:r>
                      <a:endParaRPr sz="800"/>
                    </a:p>
                  </a:txBody>
                  <a:tcPr marL="9125" marR="912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chips</a:t>
                      </a:r>
                      <a:endParaRPr sz="800"/>
                    </a:p>
                  </a:txBody>
                  <a:tcPr marL="9125" marR="912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fraction</a:t>
                      </a:r>
                      <a:endParaRPr sz="800"/>
                    </a:p>
                  </a:txBody>
                  <a:tcPr marL="9125" marR="912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Current cut</a:t>
                      </a:r>
                      <a:endParaRPr sz="800"/>
                    </a:p>
                  </a:txBody>
                  <a:tcPr marL="9125" marR="912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Relaxed cut</a:t>
                      </a:r>
                      <a:endParaRPr sz="800"/>
                    </a:p>
                  </a:txBody>
                  <a:tcPr marL="9125" marR="912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saved chips</a:t>
                      </a:r>
                      <a:endParaRPr sz="80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(relaxing 1 parameter from original)</a:t>
                      </a:r>
                      <a:endParaRPr sz="800"/>
                    </a:p>
                  </a:txBody>
                  <a:tcPr marL="9125" marR="912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saved fraction  </a:t>
                      </a:r>
                      <a:endParaRPr sz="800"/>
                    </a:p>
                  </a:txBody>
                  <a:tcPr marL="9125" marR="912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saved chips</a:t>
                      </a:r>
                      <a:endParaRPr sz="80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(affected chips from  combined relaxation)</a:t>
                      </a:r>
                      <a:endParaRPr sz="800"/>
                    </a:p>
                  </a:txBody>
                  <a:tcPr marL="9125" marR="912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Minimum Backbias Voltage</a:t>
                      </a:r>
                      <a:endParaRPr sz="900" baseline="-250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509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1.76%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[-6,-4]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[-6,0]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509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1.76%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617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Maximum Backbias Current</a:t>
                      </a:r>
                      <a:endParaRPr sz="900" baseline="-250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135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0.47%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[-999,6]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[-999,7.1]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135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0.47%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220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SEU</a:t>
                      </a:r>
                      <a:endParaRPr sz="9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127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0.44%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[0,0]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[0,17]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16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0.06%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16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FIFO</a:t>
                      </a:r>
                      <a:endParaRPr sz="9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112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0.39%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[0,0]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[0,10]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55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0.19%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63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Threshold ratio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92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0.32%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[0.1,0.5]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[0.1,0.62]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79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0.27%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93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Digital current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71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0.24%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[35,70]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[35,96]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69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0.24%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86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Fake Hit Rate 100 masked</a:t>
                      </a:r>
                      <a:endParaRPr sz="9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62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0.21%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[0,1e-5]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[0,3.4e-5]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51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0.18%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58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Analog current</a:t>
                      </a:r>
                      <a:endParaRPr sz="9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47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0.16%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[10.42,15.54]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[10.42,27]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31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0.11%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42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Digital scan unpulsable</a:t>
                      </a:r>
                      <a:endParaRPr sz="9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42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0.14%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[0,5243]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[0,10000]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23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0.08%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41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Analog scan dead pixels</a:t>
                      </a:r>
                      <a:endParaRPr sz="900"/>
                    </a:p>
                  </a:txBody>
                  <a:tcPr marL="28575" marR="28575" marT="19050" marB="19050" anchor="b">
                    <a:lnL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34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0.12%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[0,5243]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[0,9000]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22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0.08%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46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4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Registers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33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0.11%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[0,0]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[0,1]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33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0.11%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34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IBIAS inl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31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0.11%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[-0.01,0.05]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[-0.01,0.08]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30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0.10%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31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Backbias Maximum Analog Current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30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0.10%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[11.05,17.11]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[10.7,19]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23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0.08%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31</a:t>
                      </a:r>
                      <a:endParaRPr sz="10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total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4.21%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1,220</a:t>
                      </a:r>
                      <a:endParaRPr sz="900"/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25" name="Google Shape;125;p18"/>
          <p:cNvSpPr txBox="1"/>
          <p:nvPr/>
        </p:nvSpPr>
        <p:spPr>
          <a:xfrm>
            <a:off x="7101050" y="814525"/>
            <a:ext cx="17670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Total: 28,995</a:t>
            </a:r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27" name="Google Shape;127;p1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375" y="1341625"/>
            <a:ext cx="2286200" cy="332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title"/>
          </p:nvPr>
        </p:nvSpPr>
        <p:spPr>
          <a:xfrm>
            <a:off x="7294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Combined Relaxed Selection Criteria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graphicFrame>
        <p:nvGraphicFramePr>
          <p:cNvPr id="134" name="Google Shape;134;p19"/>
          <p:cNvGraphicFramePr/>
          <p:nvPr/>
        </p:nvGraphicFramePr>
        <p:xfrm>
          <a:off x="772450" y="836600"/>
          <a:ext cx="7602700" cy="4388141"/>
        </p:xfrm>
        <a:graphic>
          <a:graphicData uri="http://schemas.openxmlformats.org/drawingml/2006/table">
            <a:tbl>
              <a:tblPr>
                <a:noFill/>
                <a:tableStyleId>{067D1111-ED50-4ECA-9796-4F33324E0370}</a:tableStyleId>
              </a:tblPr>
              <a:tblGrid>
                <a:gridCol w="55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3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046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998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Min Backbias Voltage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Max Backbias Current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SEU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FIFO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Threshold ratio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Digital current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Fake Hita rate 100 masked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Analog current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Digital scan unpulsable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Analog scan dead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Registers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IBIAS_inl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Backbias max analog current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chips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509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135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79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69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69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55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51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33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31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30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23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23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22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16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14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8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6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90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TRUE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FALSE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0">
                <a:tc rowSpan="18" gridSpan="1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...else 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rowSpan="18"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21</a:t>
                      </a: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0">
                <a:tc gridSpan="13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45325"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617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220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16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63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93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86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58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42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41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46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34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31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Total: 31</a:t>
                      </a:r>
                      <a:endParaRPr sz="800"/>
                    </a:p>
                  </a:txBody>
                  <a:tcPr marL="18275" marR="1827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18275" marR="18275" marT="0" marB="0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</a:tbl>
          </a:graphicData>
        </a:graphic>
      </p:graphicFrame>
      <p:sp>
        <p:nvSpPr>
          <p:cNvPr id="135" name="Google Shape;135;p19"/>
          <p:cNvSpPr txBox="1"/>
          <p:nvPr/>
        </p:nvSpPr>
        <p:spPr>
          <a:xfrm>
            <a:off x="6974200" y="493450"/>
            <a:ext cx="1767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Total: 1,220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1732</Words>
  <Application>Microsoft Macintosh PowerPoint</Application>
  <PresentationFormat>Pokaz na ekranie (16:9)</PresentationFormat>
  <Paragraphs>677</Paragraphs>
  <Slides>22</Slides>
  <Notes>21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6" baseType="lpstr">
      <vt:lpstr>Lato</vt:lpstr>
      <vt:lpstr>Raleway</vt:lpstr>
      <vt:lpstr>Arial</vt:lpstr>
      <vt:lpstr>Streamline</vt:lpstr>
      <vt:lpstr>Can we save some lost sensors?</vt:lpstr>
      <vt:lpstr>Status summary</vt:lpstr>
      <vt:lpstr>Shifter house</vt:lpstr>
      <vt:lpstr>Contents summary</vt:lpstr>
      <vt:lpstr>The best results among multiple tests </vt:lpstr>
      <vt:lpstr>13 chips, “Destroyed chip” or “Test error”?</vt:lpstr>
      <vt:lpstr>Only one classification parameter failing and relaxed selection criteria </vt:lpstr>
      <vt:lpstr>Relaxed Selection Criteria</vt:lpstr>
      <vt:lpstr>Combined Relaxed Selection Criteria </vt:lpstr>
      <vt:lpstr>Minimum Backbias Voltage</vt:lpstr>
      <vt:lpstr>Maximum Backbias Current</vt:lpstr>
      <vt:lpstr>SEU</vt:lpstr>
      <vt:lpstr>FIFO</vt:lpstr>
      <vt:lpstr>Threshold data port ratio </vt:lpstr>
      <vt:lpstr>Digital current</vt:lpstr>
      <vt:lpstr>Fake hit rate 100 masked</vt:lpstr>
      <vt:lpstr>Analog current</vt:lpstr>
      <vt:lpstr>Digital scan unpulsable</vt:lpstr>
      <vt:lpstr>Analog scan dead pixels</vt:lpstr>
      <vt:lpstr>Registers</vt:lpstr>
      <vt:lpstr>IBIAS inl</vt:lpstr>
      <vt:lpstr>Backbias Maximum Analog Current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we save some lost sensors?</dc:title>
  <cp:lastModifiedBy>Magnus Mager</cp:lastModifiedBy>
  <cp:revision>1</cp:revision>
  <dcterms:modified xsi:type="dcterms:W3CDTF">2018-11-19T04:21:47Z</dcterms:modified>
</cp:coreProperties>
</file>