
<file path=[Content_Types].xml><?xml version="1.0" encoding="utf-8"?>
<Types xmlns="http://schemas.openxmlformats.org/package/2006/content-types">
  <Default Extension="png" ContentType="image/png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74" r:id="rId2"/>
    <p:sldId id="290" r:id="rId3"/>
    <p:sldId id="291" r:id="rId4"/>
    <p:sldId id="295" r:id="rId5"/>
    <p:sldId id="303" r:id="rId6"/>
    <p:sldId id="304" r:id="rId7"/>
    <p:sldId id="305" r:id="rId8"/>
    <p:sldId id="276" r:id="rId9"/>
    <p:sldId id="293" r:id="rId10"/>
    <p:sldId id="306" r:id="rId11"/>
    <p:sldId id="307" r:id="rId12"/>
    <p:sldId id="282" r:id="rId13"/>
    <p:sldId id="367" r:id="rId14"/>
    <p:sldId id="328" r:id="rId15"/>
    <p:sldId id="369" r:id="rId16"/>
    <p:sldId id="319" r:id="rId17"/>
    <p:sldId id="370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26"/>
    <p:restoredTop sz="94643"/>
  </p:normalViewPr>
  <p:slideViewPr>
    <p:cSldViewPr snapToGrid="0" snapToObjects="1">
      <p:cViewPr varScale="1">
        <p:scale>
          <a:sx n="125" d="100"/>
          <a:sy n="125" d="100"/>
        </p:scale>
        <p:origin x="160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FB66A-85D7-3349-8466-5A8DB36C0A83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B6FE5-5B58-524B-813C-1C0818951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151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AB6FE5-5B58-524B-813C-1C08189512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186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AB6FE5-5B58-524B-813C-1C08189512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93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C517-E5F0-7940-9E3F-E27EBE209068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EDFE-818D-F545-A387-E22D51686FDB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E000-AAB5-7C49-8FBE-24468A168836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03064-92BB-1543-B627-385B4D788588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CF9A6-AF98-4141-9EE9-1B9C6A2685AF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99AD-6CE2-6047-A04F-85F88BC951DA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7D58-FB74-6F40-9068-830263F48DE0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B399C-1097-284B-BA73-A4DF2ABCCC57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0C6EA-B004-8E4D-8921-16AD3E90A739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8F56-FFA2-7141-BB32-91D3E698F34A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8B86-D4E4-A545-B52D-FDBF3A48945D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3F44E-00E3-EE47-86E7-1465EBCB31BB}" type="datetime4">
              <a:rPr lang="en-US" smtClean="0"/>
              <a:t>November 18,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29452-5F4B-5942-99A0-07045757D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0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1.jpe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OB HIC QA at CERN</a:t>
            </a:r>
          </a:p>
        </p:txBody>
      </p:sp>
      <p:sp>
        <p:nvSpPr>
          <p:cNvPr id="2" name="Rectangle 1"/>
          <p:cNvSpPr/>
          <p:nvPr/>
        </p:nvSpPr>
        <p:spPr>
          <a:xfrm>
            <a:off x="498143" y="348987"/>
            <a:ext cx="7103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1"/>
                </a:solidFill>
                <a:latin typeface="Helvetica" charset="0"/>
              </a:rPr>
              <a:t>12</a:t>
            </a:r>
            <a:r>
              <a:rPr lang="en-US" i="1" baseline="30000" dirty="0">
                <a:solidFill>
                  <a:schemeClr val="accent1"/>
                </a:solidFill>
                <a:latin typeface="Helvetica" charset="0"/>
              </a:rPr>
              <a:t>th</a:t>
            </a:r>
            <a:r>
              <a:rPr lang="en-US" i="1" dirty="0">
                <a:solidFill>
                  <a:schemeClr val="accent1"/>
                </a:solidFill>
                <a:latin typeface="Helvetica" charset="0"/>
              </a:rPr>
              <a:t> ALICE ITS upgrade, MFT, and O2 Asian workshop</a:t>
            </a:r>
          </a:p>
          <a:p>
            <a:r>
              <a:rPr lang="en-US" i="1" dirty="0">
                <a:solidFill>
                  <a:schemeClr val="accent1"/>
                </a:solidFill>
                <a:latin typeface="Helvetica" charset="0"/>
              </a:rPr>
              <a:t>INHA University</a:t>
            </a:r>
          </a:p>
          <a:p>
            <a:r>
              <a:rPr lang="en-US" i="1" dirty="0">
                <a:solidFill>
                  <a:schemeClr val="accent1"/>
                </a:solidFill>
                <a:latin typeface="Helvetica" charset="0"/>
              </a:rPr>
              <a:t>November 19-20, 2018</a:t>
            </a:r>
            <a:endParaRPr lang="en-US" i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5348" y="3657040"/>
            <a:ext cx="1993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Petra Riedler,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0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294DC-AD23-E247-9352-3C35A6933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Peel tests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B75E4A5-DB65-D546-9B31-3E32EB0056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8676044"/>
              </p:ext>
            </p:extLst>
          </p:nvPr>
        </p:nvGraphicFramePr>
        <p:xfrm>
          <a:off x="704357" y="1581075"/>
          <a:ext cx="2525332" cy="43513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1333">
                  <a:extLst>
                    <a:ext uri="{9D8B030D-6E8A-4147-A177-3AD203B41FA5}">
                      <a16:colId xmlns:a16="http://schemas.microsoft.com/office/drawing/2014/main" val="2120902302"/>
                    </a:ext>
                  </a:extLst>
                </a:gridCol>
                <a:gridCol w="631333">
                  <a:extLst>
                    <a:ext uri="{9D8B030D-6E8A-4147-A177-3AD203B41FA5}">
                      <a16:colId xmlns:a16="http://schemas.microsoft.com/office/drawing/2014/main" val="303851389"/>
                    </a:ext>
                  </a:extLst>
                </a:gridCol>
                <a:gridCol w="631333">
                  <a:extLst>
                    <a:ext uri="{9D8B030D-6E8A-4147-A177-3AD203B41FA5}">
                      <a16:colId xmlns:a16="http://schemas.microsoft.com/office/drawing/2014/main" val="3792682406"/>
                    </a:ext>
                  </a:extLst>
                </a:gridCol>
                <a:gridCol w="631333">
                  <a:extLst>
                    <a:ext uri="{9D8B030D-6E8A-4147-A177-3AD203B41FA5}">
                      <a16:colId xmlns:a16="http://schemas.microsoft.com/office/drawing/2014/main" val="2109467164"/>
                    </a:ext>
                  </a:extLst>
                </a:gridCol>
              </a:tblGrid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HIC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average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stdv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3579897133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370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bari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136.81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34.39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2213209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592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bari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315.20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91.75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2928914694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pusan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134.28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86.58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2073661466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liverpool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194.62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55.94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4220519700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liverpool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412.54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70.72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386362139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260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liverpool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593.75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217.04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1839049499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357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iphc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270.14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54.99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1865895323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199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ccnu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320.64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111.85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2725357179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1027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ccnu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207.01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103.95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266305347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ccnu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481.93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131.79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4105929270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684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iphc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201.89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64.94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391918815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172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ccnu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315.37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123.45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344220026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758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bari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66.04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23.48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4246601622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182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ccnu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290.55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134.30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188535229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692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bari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97.86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31.70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276124947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ccnu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314.82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123.70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1854186663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ccnu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336.12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129.13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3938849259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ccnu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342.63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117.11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75045548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1110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lvpl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394.91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117.21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3285119226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636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bari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73.01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30.97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445563114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942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bari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70.59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21.11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73258002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1127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iphc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192.76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48.27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4028249992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1224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bari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222.74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52.31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4000810423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1243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bari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140.00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266396582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1701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bari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333.97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73.75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2372987984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1703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bari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160.00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498702822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ccnu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212.41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76.48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5" marR="7285" marT="7285" marB="0" anchor="b"/>
                </a:tc>
                <a:extLst>
                  <a:ext uri="{0D108BD9-81ED-4DB2-BD59-A6C34878D82A}">
                    <a16:rowId xmlns:a16="http://schemas.microsoft.com/office/drawing/2014/main" val="3618459621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CE394-C95F-C141-9B46-5D0EB5764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A69F8F-FC44-B546-8308-759FCAA80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164164-FF74-3E44-8486-CE6F92E03962}"/>
              </a:ext>
            </a:extLst>
          </p:cNvPr>
          <p:cNvSpPr txBox="1"/>
          <p:nvPr/>
        </p:nvSpPr>
        <p:spPr>
          <a:xfrm>
            <a:off x="3678866" y="2122081"/>
            <a:ext cx="506109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Most HICs are peel tested after bond inspection and pull test, 3 have been peel tested after thermal cycling.</a:t>
            </a:r>
          </a:p>
          <a:p>
            <a:endParaRPr lang="en-US" dirty="0"/>
          </a:p>
          <a:p>
            <a:r>
              <a:rPr lang="en-US" b="1" dirty="0"/>
              <a:t>Average peel force and standard deviation </a:t>
            </a:r>
            <a:r>
              <a:rPr lang="en-US" dirty="0"/>
              <a:t>are important indications for good/bad adhesion, but also </a:t>
            </a:r>
            <a:r>
              <a:rPr lang="en-US" b="1" dirty="0"/>
              <a:t>other aspects need to be monitored closely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Form of the curve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Glue filaments during the peel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Inspection of FPC and chips after peel test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D2FD1B-3CBF-4C40-8AB6-373C75CE7F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828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64312-B2A3-F647-95FD-8D9E15917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20674"/>
            <a:ext cx="78867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Peel test curves examples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6C9DAC-407C-FF48-A7F3-F6C8D9982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337F9D-7B64-BA44-88A7-87844EB41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953077-4129-5344-886C-C163B840FA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49"/>
          <a:stretch/>
        </p:blipFill>
        <p:spPr>
          <a:xfrm>
            <a:off x="367820" y="3234682"/>
            <a:ext cx="5322260" cy="32233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12096E-78B0-FB48-B6D9-8ED399A6C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0900" y="1646237"/>
            <a:ext cx="5461778" cy="34862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47DDA5-00E7-454C-B419-38CC57D16B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10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0B3FF-D119-C74D-B279-0F21B408C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Bari 758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BA9A5-F981-7843-B2CD-93BD03172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6CC37-4C78-9C4D-9296-3E93D81B5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9CAA-DB93-794A-8DA5-1DFFD264F6CC}" type="slidenum">
              <a:rPr lang="en-US" smtClean="0"/>
              <a:t>12</a:t>
            </a:fld>
            <a:endParaRPr lang="en-US"/>
          </a:p>
        </p:txBody>
      </p:sp>
      <p:pic>
        <p:nvPicPr>
          <p:cNvPr id="3" name="IMG_3337">
            <a:hlinkClick r:id="" action="ppaction://media"/>
            <a:extLst>
              <a:ext uri="{FF2B5EF4-FFF2-40B4-BE49-F238E27FC236}">
                <a16:creationId xmlns:a16="http://schemas.microsoft.com/office/drawing/2014/main" id="{D71ADCD1-88F5-464E-AD11-43251560D9F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3645" y="1553563"/>
            <a:ext cx="8167393" cy="45941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084C3D-1622-A247-A732-A26CF4C4FC3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55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3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71964-26B5-A24C-A1B4-0701BA49B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424" y="85511"/>
            <a:ext cx="828675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Peel test – most recent CCNU HICs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9CEC1-FE04-B047-B32F-2C56651D2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E3731-CE37-9549-88A2-95E9DA003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13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0842A1-3232-2644-8A0F-DF7497314C52}"/>
              </a:ext>
            </a:extLst>
          </p:cNvPr>
          <p:cNvGrpSpPr/>
          <p:nvPr/>
        </p:nvGrpSpPr>
        <p:grpSpPr>
          <a:xfrm>
            <a:off x="225424" y="1132682"/>
            <a:ext cx="3683000" cy="2762250"/>
            <a:chOff x="628650" y="1982925"/>
            <a:chExt cx="3683000" cy="27622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207887D-D248-D944-A7C0-2E35961BE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650" y="1982925"/>
              <a:ext cx="3683000" cy="276225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312F05-FD3D-934C-9528-14108733DD84}"/>
                </a:ext>
              </a:extLst>
            </p:cNvPr>
            <p:cNvSpPr txBox="1"/>
            <p:nvPr/>
          </p:nvSpPr>
          <p:spPr>
            <a:xfrm>
              <a:off x="628650" y="4286640"/>
              <a:ext cx="2182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1027 (TC 22.10.2018)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7002A5-9104-A74C-AC47-860A35D370BA}"/>
              </a:ext>
            </a:extLst>
          </p:cNvPr>
          <p:cNvGrpSpPr/>
          <p:nvPr/>
        </p:nvGrpSpPr>
        <p:grpSpPr>
          <a:xfrm>
            <a:off x="225424" y="3965576"/>
            <a:ext cx="2157642" cy="2755900"/>
            <a:chOff x="4571999" y="1982926"/>
            <a:chExt cx="2157642" cy="27559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AA52A1D-937D-534B-9E49-33CB5BFC8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4227512" y="2327413"/>
              <a:ext cx="2755900" cy="206692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A8B6EAA-186B-1E47-B337-50F70118954E}"/>
                </a:ext>
              </a:extLst>
            </p:cNvPr>
            <p:cNvSpPr txBox="1"/>
            <p:nvPr/>
          </p:nvSpPr>
          <p:spPr>
            <a:xfrm>
              <a:off x="4571999" y="4328821"/>
              <a:ext cx="2157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1215 (video page 24)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36FF7-12A3-CE4A-A83C-0B1210F4DD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850" y="4656932"/>
            <a:ext cx="2334500" cy="17508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34C64FC-1C30-6F4C-BDB3-C5E1B2FEB1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3850" y="1132682"/>
            <a:ext cx="4648200" cy="34861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0EDC602-0F81-D649-9373-D16F321747D3}"/>
              </a:ext>
            </a:extLst>
          </p:cNvPr>
          <p:cNvSpPr txBox="1"/>
          <p:nvPr/>
        </p:nvSpPr>
        <p:spPr>
          <a:xfrm>
            <a:off x="6457950" y="4287600"/>
            <a:ext cx="2425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819 (plenary 25.9.2018)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6A7653-FA84-5048-ABF5-405C1667395D}"/>
              </a:ext>
            </a:extLst>
          </p:cNvPr>
          <p:cNvSpPr txBox="1"/>
          <p:nvPr/>
        </p:nvSpPr>
        <p:spPr>
          <a:xfrm>
            <a:off x="2645716" y="4663712"/>
            <a:ext cx="36984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Filaments observed since summer when we started to take pictures during the peel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Further details became visible with access to a high magnification microscope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F7C1246-0B70-8D4D-9492-9DE1CAA4C5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160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A52A3-BCE4-D94D-825F-500E38DE5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Peel tests – Liverpool HICs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3C5B9-05A2-4841-A83A-5CD883067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AD57E-EC85-954B-86E3-E848F7BCB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9CAA-DB93-794A-8DA5-1DFFD264F6CC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137923A-219C-F244-8084-5295EB4F90F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62025" y="1475740"/>
          <a:ext cx="7448550" cy="176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9710">
                  <a:extLst>
                    <a:ext uri="{9D8B030D-6E8A-4147-A177-3AD203B41FA5}">
                      <a16:colId xmlns:a16="http://schemas.microsoft.com/office/drawing/2014/main" val="3020232871"/>
                    </a:ext>
                  </a:extLst>
                </a:gridCol>
                <a:gridCol w="1489710">
                  <a:extLst>
                    <a:ext uri="{9D8B030D-6E8A-4147-A177-3AD203B41FA5}">
                      <a16:colId xmlns:a16="http://schemas.microsoft.com/office/drawing/2014/main" val="301188911"/>
                    </a:ext>
                  </a:extLst>
                </a:gridCol>
                <a:gridCol w="1489710">
                  <a:extLst>
                    <a:ext uri="{9D8B030D-6E8A-4147-A177-3AD203B41FA5}">
                      <a16:colId xmlns:a16="http://schemas.microsoft.com/office/drawing/2014/main" val="2209026230"/>
                    </a:ext>
                  </a:extLst>
                </a:gridCol>
                <a:gridCol w="1141095">
                  <a:extLst>
                    <a:ext uri="{9D8B030D-6E8A-4147-A177-3AD203B41FA5}">
                      <a16:colId xmlns:a16="http://schemas.microsoft.com/office/drawing/2014/main" val="2177550260"/>
                    </a:ext>
                  </a:extLst>
                </a:gridCol>
                <a:gridCol w="1838325">
                  <a:extLst>
                    <a:ext uri="{9D8B030D-6E8A-4147-A177-3AD203B41FA5}">
                      <a16:colId xmlns:a16="http://schemas.microsoft.com/office/drawing/2014/main" val="242906028"/>
                    </a:ext>
                  </a:extLst>
                </a:gridCol>
              </a:tblGrid>
              <a:tr h="352552">
                <a:tc>
                  <a:txBody>
                    <a:bodyPr/>
                    <a:lstStyle/>
                    <a:p>
                      <a:r>
                        <a:rPr lang="en-US" sz="1600" dirty="0"/>
                        <a:t>HIC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Average [g]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Stdv</a:t>
                      </a:r>
                      <a:r>
                        <a:rPr lang="en-US" sz="1600" dirty="0"/>
                        <a:t> [g]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Gluing/bonding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377511"/>
                  </a:ext>
                </a:extLst>
              </a:tr>
              <a:tr h="352552">
                <a:tc>
                  <a:txBody>
                    <a:bodyPr/>
                    <a:lstStyle/>
                    <a:p>
                      <a:r>
                        <a:rPr lang="en-US" sz="1600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Liverpool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194.62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55.94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 11/15 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9256933"/>
                  </a:ext>
                </a:extLst>
              </a:tr>
              <a:tr h="352552">
                <a:tc>
                  <a:txBody>
                    <a:bodyPr/>
                    <a:lstStyle/>
                    <a:p>
                      <a:r>
                        <a:rPr lang="en-US" sz="1600" dirty="0"/>
                        <a:t>208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Liverpool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412.54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70.72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 11/15 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6518923"/>
                  </a:ext>
                </a:extLst>
              </a:tr>
              <a:tr h="352552">
                <a:tc>
                  <a:txBody>
                    <a:bodyPr/>
                    <a:lstStyle/>
                    <a:p>
                      <a:r>
                        <a:rPr lang="en-US" sz="1600" dirty="0"/>
                        <a:t>260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Liverpool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593.75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217.04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 16/24 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774856"/>
                  </a:ext>
                </a:extLst>
              </a:tr>
              <a:tr h="352552">
                <a:tc>
                  <a:txBody>
                    <a:bodyPr/>
                    <a:lstStyle/>
                    <a:p>
                      <a:r>
                        <a:rPr lang="en-US" sz="1600" dirty="0"/>
                        <a:t>1110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Liverpool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394.91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117.21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Jul 20/30 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42094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B1005128-6876-AC48-A8F7-62D4A15D53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96"/>
          <a:stretch/>
        </p:blipFill>
        <p:spPr>
          <a:xfrm>
            <a:off x="3667074" y="3328597"/>
            <a:ext cx="4848276" cy="29598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C20D3C-D3D0-4046-9A4F-945CC28EAC5D}"/>
              </a:ext>
            </a:extLst>
          </p:cNvPr>
          <p:cNvSpPr txBox="1"/>
          <p:nvPr/>
        </p:nvSpPr>
        <p:spPr>
          <a:xfrm>
            <a:off x="976657" y="4439208"/>
            <a:ext cx="2690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HICs (398, 776) in cycling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EBBE43-FC67-6844-B5F8-77BB26502E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46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67555-4BCF-784F-B22F-837967290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Liverpool 1110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98529-472A-C340-9805-ED78E8D98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610ED-B400-3C44-B199-29366BC80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9CAA-DB93-794A-8DA5-1DFFD264F6CC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299AEB-825E-C94A-83AC-B29D94BF4DEF}"/>
              </a:ext>
            </a:extLst>
          </p:cNvPr>
          <p:cNvSpPr txBox="1"/>
          <p:nvPr/>
        </p:nvSpPr>
        <p:spPr>
          <a:xfrm>
            <a:off x="4386002" y="1176379"/>
            <a:ext cx="3814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Inspection after peel-test is important!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1C6B68-C501-8643-B5E6-CC49C1CB9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690688"/>
            <a:ext cx="6115050" cy="45862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64F7DD-D507-1E42-8EDC-EC2EBD4FA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002" y="2375528"/>
            <a:ext cx="4394644" cy="32959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730105-8AD2-E846-B9D7-1428119E86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784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595" y="19830"/>
            <a:ext cx="78867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Thermal Cycling Tests – 1</a:t>
            </a:r>
            <a:r>
              <a:rPr lang="en-US" b="1" baseline="30000" dirty="0">
                <a:solidFill>
                  <a:schemeClr val="accent1"/>
                </a:solidFill>
              </a:rPr>
              <a:t>st</a:t>
            </a:r>
            <a:r>
              <a:rPr lang="en-US" b="1" dirty="0">
                <a:solidFill>
                  <a:schemeClr val="accent1"/>
                </a:solidFill>
              </a:rPr>
              <a:t>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36" y="1089644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3 HICs: CCNU167, CCNU 819, Bari 692 completed in July/August</a:t>
            </a:r>
          </a:p>
          <a:p>
            <a:pPr marL="0" indent="0">
              <a:buNone/>
            </a:pPr>
            <a:r>
              <a:rPr lang="en-US" sz="1800" i="1" u="sng" dirty="0"/>
              <a:t>Note: </a:t>
            </a:r>
            <a:r>
              <a:rPr lang="en-US" sz="1800" i="1" dirty="0"/>
              <a:t>Bari 692 has already done 90 cycles before this test!</a:t>
            </a:r>
          </a:p>
          <a:p>
            <a:pPr marL="0" indent="0">
              <a:buNone/>
            </a:pPr>
            <a:r>
              <a:rPr lang="en-US" sz="1800" i="1" dirty="0"/>
              <a:t>Pull test results at T0, T=30 and 68cycles; T=158 cycles (Bari692 only)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121695"/>
              </p:ext>
            </p:extLst>
          </p:nvPr>
        </p:nvGraphicFramePr>
        <p:xfrm>
          <a:off x="613783" y="2469667"/>
          <a:ext cx="4533900" cy="3429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7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8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9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Mean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OB_HIC_167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OB_HIC_819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OB_HIC_692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12.9g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11.2g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results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T1=30cycles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 dirty="0">
                          <a:effectLst/>
                        </a:rPr>
                        <a:t>12.7g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 dirty="0">
                          <a:effectLst/>
                        </a:rPr>
                        <a:t>11.4g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11.5g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T2=68cycles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u="none" strike="noStrike">
                          <a:effectLst/>
                        </a:rPr>
                        <a:t>12.5g</a:t>
                      </a:r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10.9g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11.3g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T2'=158 cycles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11.5g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err="1">
                          <a:effectLst/>
                        </a:rPr>
                        <a:t>StDev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OB_HIC_167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OB_HIC_819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OB_HIC_692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0.8g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0.9g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results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T1=30cycles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0.9g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0.9g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T2=68cycles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0.9g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0.9g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T2'=158 cycles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u="none" strike="noStrike">
                          <a:effectLst/>
                        </a:rPr>
                        <a:t>1.1g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Failure Mode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OB_HIC_167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OB_HIC_819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OB_HIC_692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results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T1=30cycles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T2=68cycles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T2'=158 cycles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no FPC lifts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579792" y="2715478"/>
            <a:ext cx="3233853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/>
              <a:t>68 cycles  completed so far</a:t>
            </a:r>
          </a:p>
          <a:p>
            <a:endParaRPr lang="en-US" b="1" dirty="0"/>
          </a:p>
          <a:p>
            <a:r>
              <a:rPr lang="en-US" dirty="0"/>
              <a:t>Conditions : </a:t>
            </a:r>
            <a:r>
              <a:rPr lang="en-US" b="1" dirty="0" err="1"/>
              <a:t>tmin</a:t>
            </a:r>
            <a:r>
              <a:rPr lang="en-US" b="1" dirty="0"/>
              <a:t> chamber : 10C, </a:t>
            </a:r>
            <a:r>
              <a:rPr lang="en-US" b="1" dirty="0" err="1"/>
              <a:t>tmax</a:t>
            </a:r>
            <a:r>
              <a:rPr lang="en-US" b="1" dirty="0"/>
              <a:t> chamber : 50C</a:t>
            </a:r>
            <a:r>
              <a:rPr lang="en-US" dirty="0"/>
              <a:t>, ramp rate : 5C/</a:t>
            </a:r>
            <a:r>
              <a:rPr lang="en-US" dirty="0" err="1"/>
              <a:t>mn</a:t>
            </a:r>
            <a:r>
              <a:rPr lang="en-US" dirty="0"/>
              <a:t>, dwell time : 10mn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D46E55-87BE-C243-8A6C-481CA7512B8B}"/>
              </a:ext>
            </a:extLst>
          </p:cNvPr>
          <p:cNvSpPr txBox="1"/>
          <p:nvPr/>
        </p:nvSpPr>
        <p:spPr>
          <a:xfrm>
            <a:off x="5552665" y="4650490"/>
            <a:ext cx="3044925" cy="92333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ym typeface="Wingdings" pitchFamily="2" charset="2"/>
              </a:rPr>
              <a:t> Pull test results before, during and after cycling are comparable</a:t>
            </a:r>
            <a:endParaRPr lang="en-US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7237EC-5CBC-194D-B5BD-9461893B91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785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594" y="19830"/>
            <a:ext cx="8316735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Thermal Cycling Tests – 2</a:t>
            </a:r>
            <a:r>
              <a:rPr lang="en-US" b="1" baseline="30000" dirty="0">
                <a:solidFill>
                  <a:schemeClr val="accent1"/>
                </a:solidFill>
              </a:rPr>
              <a:t>nd</a:t>
            </a:r>
            <a:r>
              <a:rPr lang="en-US" b="1" dirty="0">
                <a:solidFill>
                  <a:schemeClr val="accent1"/>
                </a:solidFill>
              </a:rPr>
              <a:t>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36" y="1089644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3 HICs: Liverpool 398, Liverpool 776, CCNU 932, completed Friday 16/11/18</a:t>
            </a:r>
          </a:p>
          <a:p>
            <a:pPr marL="0" indent="0">
              <a:buNone/>
            </a:pPr>
            <a:r>
              <a:rPr lang="en-US" sz="1800" i="1" dirty="0"/>
              <a:t>Pull test results at T0, T=30 cycles and T=68 cycles 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17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D46E55-87BE-C243-8A6C-481CA7512B8B}"/>
              </a:ext>
            </a:extLst>
          </p:cNvPr>
          <p:cNvSpPr txBox="1"/>
          <p:nvPr/>
        </p:nvSpPr>
        <p:spPr>
          <a:xfrm>
            <a:off x="5470425" y="4421565"/>
            <a:ext cx="3044925" cy="92333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ym typeface="Wingdings" pitchFamily="2" charset="2"/>
              </a:rPr>
              <a:t> Pull test results before, during and after cycling are comparable</a:t>
            </a:r>
            <a:endParaRPr lang="en-US" b="1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7B7254-39C9-C84C-AB53-9A66514CE1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471275"/>
              </p:ext>
            </p:extLst>
          </p:nvPr>
        </p:nvGraphicFramePr>
        <p:xfrm>
          <a:off x="628650" y="2279167"/>
          <a:ext cx="4533899" cy="3619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6420">
                  <a:extLst>
                    <a:ext uri="{9D8B030D-6E8A-4147-A177-3AD203B41FA5}">
                      <a16:colId xmlns:a16="http://schemas.microsoft.com/office/drawing/2014/main" val="3555099701"/>
                    </a:ext>
                  </a:extLst>
                </a:gridCol>
                <a:gridCol w="1040671">
                  <a:extLst>
                    <a:ext uri="{9D8B030D-6E8A-4147-A177-3AD203B41FA5}">
                      <a16:colId xmlns:a16="http://schemas.microsoft.com/office/drawing/2014/main" val="3934686182"/>
                    </a:ext>
                  </a:extLst>
                </a:gridCol>
                <a:gridCol w="1027980">
                  <a:extLst>
                    <a:ext uri="{9D8B030D-6E8A-4147-A177-3AD203B41FA5}">
                      <a16:colId xmlns:a16="http://schemas.microsoft.com/office/drawing/2014/main" val="178635074"/>
                    </a:ext>
                  </a:extLst>
                </a:gridCol>
                <a:gridCol w="1208828">
                  <a:extLst>
                    <a:ext uri="{9D8B030D-6E8A-4147-A177-3AD203B41FA5}">
                      <a16:colId xmlns:a16="http://schemas.microsoft.com/office/drawing/2014/main" val="56615462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Mean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OB_HIC_398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OB_HIC_776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OB_HIC_932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8403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10g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9.6g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63322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T1=15cycles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10.3g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9.1g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6.9g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2878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T2=30cycles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10.1g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10g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14191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T3=68cycles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10.2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9g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7.3g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22131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82580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96606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err="1">
                          <a:effectLst/>
                        </a:rPr>
                        <a:t>StDev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OB_HIC_398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OB_HIC_776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OB_HIC_932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03500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0.7g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1.3g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63461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T1=15cycles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0.7g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0.6g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8284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T2=30cycles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0.9g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0.7g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0.6g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88864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T3=68cycles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0.8g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0.6g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0.8g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84296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69875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37739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Failure Mode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OB_HIC_398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OB_HIC_776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OB_HIC_932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82979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754511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T1=15cycles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63556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T2=30cycles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83406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T3=68cycles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FPC lifts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no FPC lifts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662448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3CA218A0-F2F1-4149-B9A6-113FA388BBEA}"/>
              </a:ext>
            </a:extLst>
          </p:cNvPr>
          <p:cNvSpPr txBox="1"/>
          <p:nvPr/>
        </p:nvSpPr>
        <p:spPr>
          <a:xfrm>
            <a:off x="5465446" y="5710020"/>
            <a:ext cx="313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Next: HICs are now being prepared for peel test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4BE801-ADA8-0B4E-B887-E83B2FEAC3A0}"/>
              </a:ext>
            </a:extLst>
          </p:cNvPr>
          <p:cNvSpPr/>
          <p:nvPr/>
        </p:nvSpPr>
        <p:spPr>
          <a:xfrm>
            <a:off x="5465446" y="2415207"/>
            <a:ext cx="3233853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/>
              <a:t>68 cycles  completed so far</a:t>
            </a:r>
          </a:p>
          <a:p>
            <a:endParaRPr lang="en-US" b="1" dirty="0"/>
          </a:p>
          <a:p>
            <a:r>
              <a:rPr lang="en-US" dirty="0"/>
              <a:t>Conditions : </a:t>
            </a:r>
            <a:r>
              <a:rPr lang="en-US" b="1" dirty="0" err="1"/>
              <a:t>tmin</a:t>
            </a:r>
            <a:r>
              <a:rPr lang="en-US" b="1" dirty="0"/>
              <a:t> chamber : 10C, </a:t>
            </a:r>
            <a:r>
              <a:rPr lang="en-US" b="1" dirty="0" err="1"/>
              <a:t>tmax</a:t>
            </a:r>
            <a:r>
              <a:rPr lang="en-US" b="1" dirty="0"/>
              <a:t> chamber : 50C</a:t>
            </a:r>
            <a:r>
              <a:rPr lang="en-US" dirty="0"/>
              <a:t>, ramp rate : 5C/</a:t>
            </a:r>
            <a:r>
              <a:rPr lang="en-US" dirty="0" err="1"/>
              <a:t>mn</a:t>
            </a:r>
            <a:r>
              <a:rPr lang="en-US" dirty="0"/>
              <a:t>, dwell time : 10mn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613DB4-72AA-8D4E-9AC5-8B56038CF3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066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accent1"/>
                </a:solidFill>
              </a:rPr>
              <a:t>Summary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OB HIC QA at CERN as complementary information for QA done in the centers.</a:t>
            </a:r>
          </a:p>
          <a:p>
            <a:r>
              <a:rPr lang="en-US" dirty="0"/>
              <a:t>HICs from all assembly centers received and inspected, focus on HICs produced with final procedure.</a:t>
            </a:r>
          </a:p>
          <a:p>
            <a:r>
              <a:rPr lang="en-US" dirty="0"/>
              <a:t>Procedure more refined now, adding further information and using new equipment for inspection.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4310" y="185738"/>
            <a:ext cx="982080" cy="5557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57C451-F97F-954C-8844-21EFA52010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570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OB HIC QA at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81125"/>
            <a:ext cx="7886700" cy="4795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15" b="1" dirty="0">
                <a:solidFill>
                  <a:schemeClr val="accent1"/>
                </a:solidFill>
              </a:rPr>
              <a:t>QA tests on a sub-set of OB-HICs from each center </a:t>
            </a:r>
          </a:p>
          <a:p>
            <a:pPr marL="0" indent="0">
              <a:buNone/>
            </a:pPr>
            <a:r>
              <a:rPr lang="en-US" sz="2215" dirty="0"/>
              <a:t>Started in 2018 to provide feed-back in addition to QA done in the centers and have a monitor for production homogeneity across the centers from one location.</a:t>
            </a:r>
          </a:p>
          <a:p>
            <a:pPr marL="0" indent="0">
              <a:buNone/>
            </a:pPr>
            <a:endParaRPr lang="en-US" sz="2215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2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C8A6D5-B67B-E349-888F-4444CFA5ED71}"/>
              </a:ext>
            </a:extLst>
          </p:cNvPr>
          <p:cNvSpPr/>
          <p:nvPr/>
        </p:nvSpPr>
        <p:spPr>
          <a:xfrm>
            <a:off x="549149" y="3023222"/>
            <a:ext cx="3203366" cy="3183027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45D9E5-FA47-1245-8D3D-822AFF3381EA}"/>
              </a:ext>
            </a:extLst>
          </p:cNvPr>
          <p:cNvSpPr/>
          <p:nvPr/>
        </p:nvSpPr>
        <p:spPr>
          <a:xfrm>
            <a:off x="711858" y="3541862"/>
            <a:ext cx="1362703" cy="711859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C1E114-640F-FF4E-A61D-875DFBEEB996}"/>
              </a:ext>
            </a:extLst>
          </p:cNvPr>
          <p:cNvSpPr txBox="1"/>
          <p:nvPr/>
        </p:nvSpPr>
        <p:spPr>
          <a:xfrm>
            <a:off x="1137813" y="3727330"/>
            <a:ext cx="526106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2" dirty="0"/>
              <a:t>Bari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F5AB45-3A00-6948-8AF6-266558BB0272}"/>
              </a:ext>
            </a:extLst>
          </p:cNvPr>
          <p:cNvSpPr/>
          <p:nvPr/>
        </p:nvSpPr>
        <p:spPr>
          <a:xfrm>
            <a:off x="2235575" y="3541862"/>
            <a:ext cx="1362703" cy="711859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C1BDD2-6679-6843-AB41-8942BD8A477F}"/>
              </a:ext>
            </a:extLst>
          </p:cNvPr>
          <p:cNvSpPr txBox="1"/>
          <p:nvPr/>
        </p:nvSpPr>
        <p:spPr>
          <a:xfrm>
            <a:off x="2437803" y="3727330"/>
            <a:ext cx="984244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2"/>
              <a:t>Liverpool</a:t>
            </a:r>
            <a:endParaRPr lang="en-US" sz="1662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4677C7-B430-9F4D-9409-B2EEDE021ECC}"/>
              </a:ext>
            </a:extLst>
          </p:cNvPr>
          <p:cNvSpPr/>
          <p:nvPr/>
        </p:nvSpPr>
        <p:spPr>
          <a:xfrm>
            <a:off x="711858" y="4439190"/>
            <a:ext cx="1362703" cy="711859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871125-41F5-4047-800F-28F36D920D0B}"/>
              </a:ext>
            </a:extLst>
          </p:cNvPr>
          <p:cNvSpPr txBox="1"/>
          <p:nvPr/>
        </p:nvSpPr>
        <p:spPr>
          <a:xfrm>
            <a:off x="1036120" y="4624658"/>
            <a:ext cx="705642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2" dirty="0"/>
              <a:t>Pusan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8CDA20-2166-FE4C-9C2A-452E58739BC7}"/>
              </a:ext>
            </a:extLst>
          </p:cNvPr>
          <p:cNvSpPr/>
          <p:nvPr/>
        </p:nvSpPr>
        <p:spPr>
          <a:xfrm>
            <a:off x="2235575" y="4439190"/>
            <a:ext cx="1362703" cy="711859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48400C-E0C8-2B48-A6EA-A709169DBA81}"/>
              </a:ext>
            </a:extLst>
          </p:cNvPr>
          <p:cNvSpPr txBox="1"/>
          <p:nvPr/>
        </p:nvSpPr>
        <p:spPr>
          <a:xfrm>
            <a:off x="2376785" y="4624658"/>
            <a:ext cx="1118640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2"/>
              <a:t>Strasbourg</a:t>
            </a:r>
            <a:endParaRPr lang="en-US" sz="1662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A12F96E-6284-D140-9FEF-B738787E846D}"/>
              </a:ext>
            </a:extLst>
          </p:cNvPr>
          <p:cNvSpPr/>
          <p:nvPr/>
        </p:nvSpPr>
        <p:spPr>
          <a:xfrm>
            <a:off x="1393209" y="5336517"/>
            <a:ext cx="1362703" cy="711859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BA-716E-C843-B552-A4CE0135A998}"/>
              </a:ext>
            </a:extLst>
          </p:cNvPr>
          <p:cNvSpPr txBox="1"/>
          <p:nvPr/>
        </p:nvSpPr>
        <p:spPr>
          <a:xfrm>
            <a:off x="1707302" y="5521986"/>
            <a:ext cx="806888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2"/>
              <a:t>Wuhan</a:t>
            </a:r>
            <a:endParaRPr lang="en-US" sz="1662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B28A9A-6C3F-F14A-A286-A6AAFE837DFC}"/>
              </a:ext>
            </a:extLst>
          </p:cNvPr>
          <p:cNvSpPr txBox="1"/>
          <p:nvPr/>
        </p:nvSpPr>
        <p:spPr>
          <a:xfrm>
            <a:off x="1410960" y="3106504"/>
            <a:ext cx="1496243" cy="34810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62"/>
              <a:t>OB HIC Centers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714BD01D-9FAC-CA40-9DC8-9060F780726D}"/>
              </a:ext>
            </a:extLst>
          </p:cNvPr>
          <p:cNvSpPr/>
          <p:nvPr/>
        </p:nvSpPr>
        <p:spPr>
          <a:xfrm>
            <a:off x="3903893" y="3923460"/>
            <a:ext cx="1628268" cy="37093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E644BC-7FE2-644F-958F-FB98DB50958B}"/>
              </a:ext>
            </a:extLst>
          </p:cNvPr>
          <p:cNvSpPr txBox="1"/>
          <p:nvPr/>
        </p:nvSpPr>
        <p:spPr>
          <a:xfrm>
            <a:off x="3824916" y="3658565"/>
            <a:ext cx="1739259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2">
                <a:solidFill>
                  <a:schemeClr val="accent1"/>
                </a:solidFill>
              </a:rPr>
              <a:t>Non-working HICs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4F27BF3-20CE-E348-A081-B45C7599379D}"/>
              </a:ext>
            </a:extLst>
          </p:cNvPr>
          <p:cNvSpPr/>
          <p:nvPr/>
        </p:nvSpPr>
        <p:spPr>
          <a:xfrm>
            <a:off x="5550122" y="4624658"/>
            <a:ext cx="3223705" cy="16648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7CE1F4-FCC5-B243-B2D3-515FEDFDB3FC}"/>
              </a:ext>
            </a:extLst>
          </p:cNvPr>
          <p:cNvSpPr txBox="1"/>
          <p:nvPr/>
        </p:nvSpPr>
        <p:spPr>
          <a:xfrm>
            <a:off x="6609448" y="4691006"/>
            <a:ext cx="1191032" cy="34810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62"/>
              <a:t>QA at CERN</a:t>
            </a:r>
            <a:endParaRPr lang="en-US" sz="1662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CB6F8D-E126-E24F-ACD1-BDD504A4E5CD}"/>
              </a:ext>
            </a:extLst>
          </p:cNvPr>
          <p:cNvSpPr txBox="1"/>
          <p:nvPr/>
        </p:nvSpPr>
        <p:spPr>
          <a:xfrm>
            <a:off x="5705978" y="4985919"/>
            <a:ext cx="2983180" cy="1626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776" indent="-263776">
              <a:buFont typeface="Arial" charset="0"/>
              <a:buChar char="•"/>
            </a:pPr>
            <a:r>
              <a:rPr lang="en-US" sz="1662" dirty="0"/>
              <a:t>Visual inspection (overall, bonds, flex,..)</a:t>
            </a:r>
          </a:p>
          <a:p>
            <a:pPr marL="263776" indent="-263776">
              <a:buFont typeface="Arial" charset="0"/>
              <a:buChar char="•"/>
            </a:pPr>
            <a:r>
              <a:rPr lang="en-US" sz="1662" dirty="0"/>
              <a:t>Pull tests</a:t>
            </a:r>
          </a:p>
          <a:p>
            <a:pPr marL="263776" indent="-263776">
              <a:buFont typeface="Arial" charset="0"/>
              <a:buChar char="•"/>
            </a:pPr>
            <a:r>
              <a:rPr lang="en-US" sz="1662" dirty="0"/>
              <a:t>Peel test</a:t>
            </a:r>
          </a:p>
          <a:p>
            <a:pPr marL="263776" indent="-263776">
              <a:buFont typeface="Arial" charset="0"/>
              <a:buChar char="•"/>
            </a:pPr>
            <a:r>
              <a:rPr lang="en-US" sz="1662" dirty="0"/>
              <a:t>Thermal cycling</a:t>
            </a:r>
          </a:p>
          <a:p>
            <a:pPr marL="263776" indent="-263776">
              <a:buFont typeface="Arial" charset="0"/>
              <a:buChar char="•"/>
            </a:pPr>
            <a:endParaRPr lang="en-US" sz="1662" dirty="0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6BDE0BAF-E5A9-254A-B52D-B0FF59A78DF7}"/>
              </a:ext>
            </a:extLst>
          </p:cNvPr>
          <p:cNvSpPr/>
          <p:nvPr/>
        </p:nvSpPr>
        <p:spPr>
          <a:xfrm>
            <a:off x="3924204" y="4141848"/>
            <a:ext cx="1597787" cy="890080"/>
          </a:xfrm>
          <a:custGeom>
            <a:avLst/>
            <a:gdLst>
              <a:gd name="connsiteX0" fmla="*/ 0 w 1597446"/>
              <a:gd name="connsiteY0" fmla="*/ 0 h 1024589"/>
              <a:gd name="connsiteX1" fmla="*/ 484742 w 1597446"/>
              <a:gd name="connsiteY1" fmla="*/ 859316 h 1024589"/>
              <a:gd name="connsiteX2" fmla="*/ 1597446 w 1597446"/>
              <a:gd name="connsiteY2" fmla="*/ 1024569 h 1024589"/>
              <a:gd name="connsiteX3" fmla="*/ 1597446 w 1597446"/>
              <a:gd name="connsiteY3" fmla="*/ 1024569 h 1024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7446" h="1024589">
                <a:moveTo>
                  <a:pt x="0" y="0"/>
                </a:moveTo>
                <a:cubicBezTo>
                  <a:pt x="109250" y="344277"/>
                  <a:pt x="218501" y="688555"/>
                  <a:pt x="484742" y="859316"/>
                </a:cubicBezTo>
                <a:cubicBezTo>
                  <a:pt x="750983" y="1030078"/>
                  <a:pt x="1597446" y="1024569"/>
                  <a:pt x="1597446" y="1024569"/>
                </a:cubicBezTo>
                <a:lnTo>
                  <a:pt x="1597446" y="1024569"/>
                </a:lnTo>
              </a:path>
            </a:pathLst>
          </a:custGeom>
          <a:noFill/>
          <a:ln w="762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AD2A0D2-EAB7-6A45-927D-20CFA6D79BDB}"/>
              </a:ext>
            </a:extLst>
          </p:cNvPr>
          <p:cNvSpPr/>
          <p:nvPr/>
        </p:nvSpPr>
        <p:spPr>
          <a:xfrm>
            <a:off x="5532161" y="3416685"/>
            <a:ext cx="3203366" cy="10936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FAED46-5765-244A-8076-D066D0332C34}"/>
              </a:ext>
            </a:extLst>
          </p:cNvPr>
          <p:cNvSpPr txBox="1"/>
          <p:nvPr/>
        </p:nvSpPr>
        <p:spPr>
          <a:xfrm>
            <a:off x="6388941" y="3793070"/>
            <a:ext cx="1582293" cy="34810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62" dirty="0"/>
              <a:t>Storage at CERN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AC8D6FA-143A-2043-8A0A-B4C01D61263E}"/>
              </a:ext>
            </a:extLst>
          </p:cNvPr>
          <p:cNvSpPr txBox="1"/>
          <p:nvPr/>
        </p:nvSpPr>
        <p:spPr>
          <a:xfrm>
            <a:off x="6609448" y="6747872"/>
            <a:ext cx="1049005" cy="34810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62" dirty="0"/>
              <a:t>Aging test</a:t>
            </a:r>
          </a:p>
        </p:txBody>
      </p:sp>
      <p:sp>
        <p:nvSpPr>
          <p:cNvPr id="36" name="Slide Number Placeholder 36">
            <a:extLst>
              <a:ext uri="{FF2B5EF4-FFF2-40B4-BE49-F238E27FC236}">
                <a16:creationId xmlns:a16="http://schemas.microsoft.com/office/drawing/2014/main" id="{8DF4BC7A-29E3-DF47-B90B-AA7B16213508}"/>
              </a:ext>
            </a:extLst>
          </p:cNvPr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9EEA3E-36F2-8743-9B12-01136636EC9D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4D6C289E-8E4F-5B48-B034-2292EDEA4E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60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OB HIC tests at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57300"/>
            <a:ext cx="7886700" cy="4784727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Many people involved</a:t>
            </a:r>
          </a:p>
          <a:p>
            <a:pPr lvl="1"/>
            <a:r>
              <a:rPr lang="en-US" sz="1800" b="1" dirty="0">
                <a:solidFill>
                  <a:schemeClr val="accent1"/>
                </a:solidFill>
              </a:rPr>
              <a:t>Florentina, Ian, </a:t>
            </a:r>
            <a:r>
              <a:rPr lang="en-US" sz="1800" b="1" dirty="0" err="1">
                <a:solidFill>
                  <a:schemeClr val="accent1"/>
                </a:solidFill>
              </a:rPr>
              <a:t>Daicui</a:t>
            </a:r>
            <a:r>
              <a:rPr lang="en-US" sz="1800" b="1" dirty="0">
                <a:solidFill>
                  <a:schemeClr val="accent1"/>
                </a:solidFill>
              </a:rPr>
              <a:t>, Andres, Vladimir, Petra </a:t>
            </a:r>
          </a:p>
          <a:p>
            <a:r>
              <a:rPr lang="en-US" sz="2000" dirty="0"/>
              <a:t>Progress reports are given weekly at the TC and HIC meetings as well as in plenary meetings</a:t>
            </a:r>
          </a:p>
          <a:p>
            <a:r>
              <a:rPr lang="en-US" sz="2000" dirty="0"/>
              <a:t>All tests and pictures of each HIC are stored in a dedicated folder on </a:t>
            </a:r>
            <a:r>
              <a:rPr lang="en-US" sz="2000" dirty="0" err="1"/>
              <a:t>cernbox</a:t>
            </a:r>
            <a:endParaRPr lang="en-US" sz="2000" dirty="0"/>
          </a:p>
          <a:p>
            <a:r>
              <a:rPr lang="en-US" sz="2000" dirty="0"/>
              <a:t>Data transferred into construction database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4310" y="185738"/>
            <a:ext cx="982080" cy="5557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95969" y="4241264"/>
            <a:ext cx="1985749" cy="1489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491" y="3793441"/>
            <a:ext cx="3386816" cy="22578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549A927-C0A7-B549-916A-B647FAFE9F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2083" b="20000"/>
          <a:stretch/>
        </p:blipFill>
        <p:spPr>
          <a:xfrm rot="5400000">
            <a:off x="6109512" y="4171762"/>
            <a:ext cx="2114549" cy="162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00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b="1" dirty="0"/>
              <a:t>Reception:</a:t>
            </a:r>
            <a:r>
              <a:rPr lang="en-US" sz="2000" dirty="0"/>
              <a:t> inspect for any damages on the package, sealing of the wrapping or transport plate, contamination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1" dirty="0"/>
              <a:t>Inspection: </a:t>
            </a:r>
            <a:r>
              <a:rPr lang="en-US" sz="2000" dirty="0"/>
              <a:t>with a digital microscope of the FPC, bonding connections, glue spots, possible contaminations,</a:t>
            </a:r>
            <a:r>
              <a:rPr lang="mr-IN" sz="2000" dirty="0"/>
              <a:t>…</a:t>
            </a:r>
            <a:endParaRPr lang="en-GB" sz="2000" dirty="0">
              <a:sym typeface="Wingdings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b="1" dirty="0" err="1">
                <a:sym typeface="Wingdings"/>
              </a:rPr>
              <a:t>Bondlab</a:t>
            </a:r>
            <a:r>
              <a:rPr lang="en-GB" sz="2000" b="1" dirty="0">
                <a:sym typeface="Wingdings"/>
              </a:rPr>
              <a:t> inspection: </a:t>
            </a:r>
            <a:r>
              <a:rPr lang="en-GB" sz="2000" dirty="0">
                <a:sym typeface="Wingdings"/>
              </a:rPr>
              <a:t>visual inspection with a high </a:t>
            </a:r>
            <a:r>
              <a:rPr lang="en-GB" sz="2000" dirty="0" err="1">
                <a:sym typeface="Wingdings"/>
              </a:rPr>
              <a:t>performace</a:t>
            </a:r>
            <a:r>
              <a:rPr lang="en-GB" sz="2000" dirty="0">
                <a:sym typeface="Wingdings"/>
              </a:rPr>
              <a:t> optical microscope (Leica), wire bonding pull tests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b="1" dirty="0">
                <a:sym typeface="Wingdings"/>
              </a:rPr>
              <a:t>Peel test: </a:t>
            </a:r>
            <a:r>
              <a:rPr lang="en-GB" sz="2000" dirty="0">
                <a:sym typeface="Wingdings"/>
              </a:rPr>
              <a:t>glue adhesion strength between FPC and chips, followed by high magnification microscope inspection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b="1" dirty="0">
                <a:sym typeface="Wingdings"/>
              </a:rPr>
              <a:t>Cycling test: </a:t>
            </a:r>
            <a:r>
              <a:rPr lang="en-GB" sz="2000" dirty="0">
                <a:sym typeface="Wingdings"/>
              </a:rPr>
              <a:t>thermal cycling of the HIC, including pull tests before, during and after cycling, followed by peel tests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 procedure has been tuned and improved continuously, adding more detailed inspections, additional information on individual tests, videos, etc.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BB70D-0A19-1A41-9B4D-2DA68EC675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196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1C62F5-A24B-BA46-B18E-5FD6D3146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2D04A9-C306-8845-8359-DA9020D7F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17D895-6AEB-8B47-A145-15F586CE72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71100">
            <a:off x="395950" y="909745"/>
            <a:ext cx="7355539" cy="39665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2B2839-F5BB-0E47-AA38-212CE3DBD37B}"/>
              </a:ext>
            </a:extLst>
          </p:cNvPr>
          <p:cNvSpPr txBox="1"/>
          <p:nvPr/>
        </p:nvSpPr>
        <p:spPr>
          <a:xfrm>
            <a:off x="4274288" y="5075716"/>
            <a:ext cx="4698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Since spring 40 HICs have undergone QA testing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E909CC-8C68-6B4B-87DB-9873E77641D0}"/>
              </a:ext>
            </a:extLst>
          </p:cNvPr>
          <p:cNvSpPr txBox="1"/>
          <p:nvPr/>
        </p:nvSpPr>
        <p:spPr>
          <a:xfrm rot="20646603">
            <a:off x="521286" y="850605"/>
            <a:ext cx="3570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 QA tests on HICs from Bari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F2DC01-8F69-7F4C-99CB-63BAE5DA71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3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DFD83-072A-404E-871F-9A4E61791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8312"/>
            <a:ext cx="78867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Examples – visual inspection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505DD-6475-814D-8D62-CA40AD502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76472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Issues flagged:</a:t>
            </a:r>
          </a:p>
          <a:p>
            <a:r>
              <a:rPr lang="en-US" sz="2000" dirty="0"/>
              <a:t>Contamination of the carrier plate</a:t>
            </a:r>
          </a:p>
          <a:p>
            <a:r>
              <a:rPr lang="en-US" sz="2000" dirty="0"/>
              <a:t>Contamination/patterns on FPCs</a:t>
            </a:r>
          </a:p>
          <a:p>
            <a:r>
              <a:rPr lang="en-US" sz="2000" dirty="0"/>
              <a:t>Chip pad contamination</a:t>
            </a:r>
          </a:p>
          <a:p>
            <a:r>
              <a:rPr lang="en-US" sz="2000" dirty="0"/>
              <a:t>Particle contamination in general</a:t>
            </a:r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D959FD-3D5D-BE40-BD1B-DD9575686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A3E623-D941-0C4D-837D-807D705DD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647D4B-67EB-C341-9DB0-6D3F2CF37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3905113"/>
            <a:ext cx="3268317" cy="24512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D5C3D3-D43B-3447-A0F0-1DA200FC8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284" y="4017266"/>
            <a:ext cx="3031682" cy="22642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C0F02A-AAEC-F548-87BE-CD59EC6C2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1515" y="1359459"/>
            <a:ext cx="3394206" cy="25456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A56656-1FF0-604A-B0FC-4D0F175ADD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62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DFD83-072A-404E-871F-9A4E61791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8312"/>
            <a:ext cx="78867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Examples – bond inspection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505DD-6475-814D-8D62-CA40AD502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4069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Pull test and visual inspection carried out by the CERN </a:t>
            </a:r>
            <a:r>
              <a:rPr lang="en-US" sz="2000" dirty="0" err="1"/>
              <a:t>bondlab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Issues flagged include:</a:t>
            </a:r>
          </a:p>
          <a:p>
            <a:r>
              <a:rPr lang="en-US" sz="2000" dirty="0"/>
              <a:t>Too low pull test values</a:t>
            </a:r>
          </a:p>
          <a:p>
            <a:r>
              <a:rPr lang="en-US" sz="2000" dirty="0"/>
              <a:t>Contaminations on chip pad or FPC</a:t>
            </a:r>
          </a:p>
          <a:p>
            <a:r>
              <a:rPr lang="en-US" sz="2000" dirty="0"/>
              <a:t>Deformed or irregular bond feet</a:t>
            </a:r>
          </a:p>
          <a:p>
            <a:r>
              <a:rPr lang="en-US" sz="2000" dirty="0"/>
              <a:t>Cratering</a:t>
            </a:r>
          </a:p>
          <a:p>
            <a:r>
              <a:rPr lang="en-US" sz="2000" dirty="0"/>
              <a:t>Bond foot lift</a:t>
            </a:r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D959FD-3D5D-BE40-BD1B-DD9575686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A3E623-D941-0C4D-837D-807D705DD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B6FAAE-37D3-EA49-BA6F-3CD9632F502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13" y="4591146"/>
            <a:ext cx="2543507" cy="1841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24979A-04F1-EE43-B709-368E1B029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6520" y="3696765"/>
            <a:ext cx="3196848" cy="23852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0EF72E-ED75-BD48-AB94-AC575B6F98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7784" y="4398198"/>
            <a:ext cx="2869091" cy="21407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522BE76-2071-4C40-B4BF-CCAC1E24FF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815" t="3341" r="-898" b="15407"/>
          <a:stretch/>
        </p:blipFill>
        <p:spPr>
          <a:xfrm>
            <a:off x="5667153" y="1731448"/>
            <a:ext cx="3093959" cy="26020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0128655-BB9C-DC43-A0CB-867FEDE08AB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817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3786"/>
            <a:ext cx="8391524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Pull tests </a:t>
            </a:r>
            <a:br>
              <a:rPr lang="en-US" sz="4000" dirty="0">
                <a:solidFill>
                  <a:schemeClr val="accent1"/>
                </a:solidFill>
              </a:rPr>
            </a:br>
            <a:r>
              <a:rPr lang="en-US" sz="1600" dirty="0">
                <a:solidFill>
                  <a:schemeClr val="accent1"/>
                </a:solidFill>
              </a:rPr>
              <a:t>(update in plenary 13/11/18)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9CAA-DB93-794A-8DA5-1DFFD264F6CC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71500" y="1099219"/>
          <a:ext cx="8334374" cy="4915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671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2285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Min [g]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Max [g]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Mean [g]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Stdv</a:t>
                      </a:r>
                      <a:r>
                        <a:rPr lang="en-US" sz="1400" dirty="0"/>
                        <a:t> [g]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inspection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28">
                <a:tc>
                  <a:txBody>
                    <a:bodyPr/>
                    <a:lstStyle/>
                    <a:p>
                      <a:r>
                        <a:rPr lang="en-US" sz="1400" dirty="0"/>
                        <a:t>Bari 942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900066"/>
                  </a:ext>
                </a:extLst>
              </a:tr>
              <a:tr h="273628">
                <a:tc>
                  <a:txBody>
                    <a:bodyPr/>
                    <a:lstStyle/>
                    <a:p>
                      <a:r>
                        <a:rPr lang="en-US" sz="1400" dirty="0"/>
                        <a:t>Bari 636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592943"/>
                  </a:ext>
                </a:extLst>
              </a:tr>
              <a:tr h="273628">
                <a:tc>
                  <a:txBody>
                    <a:bodyPr/>
                    <a:lstStyle/>
                    <a:p>
                      <a:r>
                        <a:rPr lang="en-US" sz="1400" dirty="0"/>
                        <a:t>IPHC 1127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674743"/>
                  </a:ext>
                </a:extLst>
              </a:tr>
              <a:tr h="273628">
                <a:tc>
                  <a:txBody>
                    <a:bodyPr/>
                    <a:lstStyle/>
                    <a:p>
                      <a:r>
                        <a:rPr lang="en-US" sz="1400" dirty="0" err="1"/>
                        <a:t>Lvpl</a:t>
                      </a:r>
                      <a:r>
                        <a:rPr lang="en-US" sz="1400" dirty="0"/>
                        <a:t> 398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302669"/>
                  </a:ext>
                </a:extLst>
              </a:tr>
              <a:tr h="273628">
                <a:tc>
                  <a:txBody>
                    <a:bodyPr/>
                    <a:lstStyle/>
                    <a:p>
                      <a:r>
                        <a:rPr lang="en-US" sz="1400" dirty="0" err="1"/>
                        <a:t>Lvpl</a:t>
                      </a:r>
                      <a:r>
                        <a:rPr lang="en-US" sz="1400" dirty="0"/>
                        <a:t> 776*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822622"/>
                  </a:ext>
                </a:extLst>
              </a:tr>
              <a:tr h="273628">
                <a:tc>
                  <a:txBody>
                    <a:bodyPr/>
                    <a:lstStyle/>
                    <a:p>
                      <a:r>
                        <a:rPr lang="en-US" sz="1400" dirty="0" err="1"/>
                        <a:t>Lvpl</a:t>
                      </a:r>
                      <a:r>
                        <a:rPr lang="en-US" sz="1400" dirty="0"/>
                        <a:t> 1110*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325852"/>
                  </a:ext>
                </a:extLst>
              </a:tr>
              <a:tr h="273628">
                <a:tc>
                  <a:txBody>
                    <a:bodyPr/>
                    <a:lstStyle/>
                    <a:p>
                      <a:r>
                        <a:rPr lang="en-US" sz="1400" dirty="0"/>
                        <a:t>CCNU1215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Worsening of first bond heel fracture; possible tool degradation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529301"/>
                  </a:ext>
                </a:extLst>
              </a:tr>
              <a:tr h="273628">
                <a:tc>
                  <a:txBody>
                    <a:bodyPr/>
                    <a:lstStyle/>
                    <a:p>
                      <a:r>
                        <a:rPr lang="en-US" sz="1400" dirty="0"/>
                        <a:t>CCNU 932*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Worsening of first bond heel fracture; possible tool degradation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8191471"/>
                  </a:ext>
                </a:extLst>
              </a:tr>
              <a:tr h="273628">
                <a:tc>
                  <a:txBody>
                    <a:bodyPr/>
                    <a:lstStyle/>
                    <a:p>
                      <a:r>
                        <a:rPr lang="en-US" sz="1400" dirty="0"/>
                        <a:t>Bari 1243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012">
                <a:tc>
                  <a:txBody>
                    <a:bodyPr/>
                    <a:lstStyle/>
                    <a:p>
                      <a:r>
                        <a:rPr lang="en-US" sz="1400" dirty="0"/>
                        <a:t>Bari 1701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012">
                <a:tc>
                  <a:txBody>
                    <a:bodyPr/>
                    <a:lstStyle/>
                    <a:p>
                      <a:r>
                        <a:rPr lang="en-US" sz="1400" dirty="0"/>
                        <a:t>Bari 1703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3796">
                <a:tc>
                  <a:txBody>
                    <a:bodyPr/>
                    <a:lstStyle/>
                    <a:p>
                      <a:r>
                        <a:rPr lang="en-US" sz="1400" dirty="0"/>
                        <a:t>CCNU 1215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Worsening of first bond heel fracture; possible tool degradation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2073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5F29828-D998-2648-9362-8A4B368E71F6}"/>
              </a:ext>
            </a:extLst>
          </p:cNvPr>
          <p:cNvSpPr txBox="1"/>
          <p:nvPr/>
        </p:nvSpPr>
        <p:spPr>
          <a:xfrm>
            <a:off x="514350" y="5987019"/>
            <a:ext cx="6090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ym typeface="Wingdings" pitchFamily="2" charset="2"/>
              </a:rPr>
              <a:t>New results reported in weekly HIC meeting and to sites at end of tests</a:t>
            </a:r>
          </a:p>
          <a:p>
            <a:r>
              <a:rPr lang="en-US" sz="1600" dirty="0">
                <a:sym typeface="Wingdings" pitchFamily="2" charset="2"/>
              </a:rPr>
              <a:t>*cycling</a:t>
            </a:r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B22ACC-E9D4-024D-9985-B5E98D1905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AA8EE04-6DA7-154C-9931-AABD13698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</p:spTree>
    <p:extLst>
      <p:ext uri="{BB962C8B-B14F-4D97-AF65-F5344CB8AC3E}">
        <p14:creationId xmlns:p14="http://schemas.microsoft.com/office/powerpoint/2010/main" val="4037593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Peel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3260962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In order to do a peel test (measure adhesion strength between chips and FPC, all wire bonds are removed.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HIC is mounted on a translation stave and the FPC is peeled off from the chips.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adhesion strength is measured with a force gauge.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ITS/MFT/O2 - INHA Nov. 2018, priedler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9452-5F4B-5942-99A0-07045757DD4D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92858" y="827139"/>
            <a:ext cx="3033136" cy="2274852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07775EF0-FD44-0342-A1A8-EE90992395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81133"/>
            <a:ext cx="3723130" cy="27923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06865F-8991-1643-A3A8-62AB7D06EB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803" y="185738"/>
            <a:ext cx="1404587" cy="7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824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10478</TotalTime>
  <Words>1516</Words>
  <Application>Microsoft Macintosh PowerPoint</Application>
  <PresentationFormat>On-screen Show (4:3)</PresentationFormat>
  <Paragraphs>459</Paragraphs>
  <Slides>18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Helvetica</vt:lpstr>
      <vt:lpstr>Mangal</vt:lpstr>
      <vt:lpstr>Wingdings</vt:lpstr>
      <vt:lpstr>Office Theme</vt:lpstr>
      <vt:lpstr>OB HIC QA at CERN</vt:lpstr>
      <vt:lpstr>OB HIC QA at CERN</vt:lpstr>
      <vt:lpstr>OB HIC tests at CERN</vt:lpstr>
      <vt:lpstr>Procedure</vt:lpstr>
      <vt:lpstr>PowerPoint Presentation</vt:lpstr>
      <vt:lpstr>Examples – visual inspection</vt:lpstr>
      <vt:lpstr>Examples – bond inspection</vt:lpstr>
      <vt:lpstr>Pull tests  (update in plenary 13/11/18)</vt:lpstr>
      <vt:lpstr>Peel test</vt:lpstr>
      <vt:lpstr>Peel tests</vt:lpstr>
      <vt:lpstr>Peel test curves examples</vt:lpstr>
      <vt:lpstr>Bari 758</vt:lpstr>
      <vt:lpstr>Peel test – most recent CCNU HICs</vt:lpstr>
      <vt:lpstr>Peel tests – Liverpool HICs</vt:lpstr>
      <vt:lpstr>Liverpool 1110</vt:lpstr>
      <vt:lpstr>Thermal Cycling Tests – 1st test</vt:lpstr>
      <vt:lpstr>Thermal Cycling Tests – 2nd test</vt:lpstr>
      <vt:lpstr>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Petra Riedler</dc:creator>
  <cp:lastModifiedBy>Petra Riedler</cp:lastModifiedBy>
  <cp:revision>172</cp:revision>
  <cp:lastPrinted>2018-06-10T17:18:28Z</cp:lastPrinted>
  <dcterms:created xsi:type="dcterms:W3CDTF">2018-02-05T09:48:08Z</dcterms:created>
  <dcterms:modified xsi:type="dcterms:W3CDTF">2018-11-18T20:10:56Z</dcterms:modified>
</cp:coreProperties>
</file>