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"/>
  </p:notesMasterIdLst>
  <p:handoutMasterIdLst>
    <p:handoutMasterId r:id="rId18"/>
  </p:handoutMasterIdLst>
  <p:sldIdLst>
    <p:sldId id="427" r:id="rId3"/>
    <p:sldId id="391" r:id="rId5"/>
    <p:sldId id="322" r:id="rId6"/>
    <p:sldId id="399" r:id="rId7"/>
    <p:sldId id="445" r:id="rId8"/>
    <p:sldId id="400" r:id="rId9"/>
    <p:sldId id="401" r:id="rId10"/>
    <p:sldId id="405" r:id="rId11"/>
    <p:sldId id="407" r:id="rId12"/>
    <p:sldId id="410" r:id="rId13"/>
    <p:sldId id="420" r:id="rId14"/>
    <p:sldId id="416" r:id="rId15"/>
    <p:sldId id="443" r:id="rId16"/>
    <p:sldId id="426" r:id="rId17"/>
  </p:sldIdLst>
  <p:sldSz cx="9144000" cy="6858000" type="screen4x3"/>
  <p:notesSz cx="6797675" cy="98742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E9EDF4"/>
    <a:srgbClr val="E9E7F7"/>
    <a:srgbClr val="D0D8E8"/>
    <a:srgbClr val="4F81BD"/>
    <a:srgbClr val="F0F0F0"/>
    <a:srgbClr val="6699FF"/>
    <a:srgbClr val="33CCFF"/>
    <a:srgbClr val="FF9900"/>
    <a:srgbClr val="FDB9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02" autoAdjust="0"/>
    <p:restoredTop sz="93730" autoAdjust="0"/>
  </p:normalViewPr>
  <p:slideViewPr>
    <p:cSldViewPr snapToGrid="0" snapToObjects="1">
      <p:cViewPr>
        <p:scale>
          <a:sx n="100" d="100"/>
          <a:sy n="100" d="100"/>
        </p:scale>
        <p:origin x="-1320" y="192"/>
      </p:cViewPr>
      <p:guideLst>
        <p:guide orient="horz" pos="2146"/>
        <p:guide pos="29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67" d="100"/>
          <a:sy n="67" d="100"/>
        </p:scale>
        <p:origin x="3696" y="200"/>
      </p:cViewPr>
      <p:guideLst>
        <p:guide orient="horz" pos="3090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handoutMaster" Target="handoutMasters/handoutMaster1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  <a:endParaRPr lang="fr-CH" smtClean="0"/>
          </a:p>
          <a:p>
            <a:pPr lvl="1"/>
            <a:r>
              <a:rPr lang="fr-CH" smtClean="0"/>
              <a:t>Deuxième niveau</a:t>
            </a:r>
            <a:endParaRPr lang="fr-CH" smtClean="0"/>
          </a:p>
          <a:p>
            <a:pPr lvl="2"/>
            <a:r>
              <a:rPr lang="fr-CH" smtClean="0"/>
              <a:t>Troisième niveau</a:t>
            </a:r>
            <a:endParaRPr lang="fr-CH" smtClean="0"/>
          </a:p>
          <a:p>
            <a:pPr lvl="3"/>
            <a:r>
              <a:rPr lang="fr-CH" smtClean="0"/>
              <a:t>Quatrième niveau</a:t>
            </a:r>
            <a:endParaRPr lang="fr-CH" smtClean="0"/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dirty="0" smtClean="0"/>
              <a:t>We</a:t>
            </a:r>
            <a:r>
              <a:rPr lang="en-GB" baseline="0" dirty="0" smtClean="0"/>
              <a:t> would appreciate feed-back from our referees</a:t>
            </a:r>
            <a:endParaRPr lang="en-GB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4" name="Espace réservé du pied de page 2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GB" smtClean="0"/>
              <a:t>MFT – Cone/Barrel EDR – 20 June 2017</a:t>
            </a:r>
            <a:endParaRPr lang="en-GB" dirty="0"/>
          </a:p>
        </p:txBody>
      </p:sp>
      <p:sp>
        <p:nvSpPr>
          <p:cNvPr id="5" name="Espace réservé du numéro de diapositive 7"/>
          <p:cNvSpPr>
            <a:spLocks noGrp="1"/>
          </p:cNvSpPr>
          <p:nvPr>
            <p:ph type="sldNum" sz="quarter" idx="4"/>
          </p:nvPr>
        </p:nvSpPr>
        <p:spPr>
          <a:xfrm>
            <a:off x="7969516" y="6356350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374564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268111" y="2027238"/>
            <a:ext cx="8607778" cy="4000500"/>
          </a:xfrm>
        </p:spPr>
        <p:txBody>
          <a:bodyPr lIns="108000" tIns="0" rIns="108000" bIns="0">
            <a:no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  <a:endParaRPr lang="fr-CH" dirty="0" smtClean="0"/>
          </a:p>
          <a:p>
            <a:pPr lvl="1"/>
            <a:r>
              <a:rPr lang="fr-CH" dirty="0" smtClean="0"/>
              <a:t>Deuxième niveau</a:t>
            </a:r>
            <a:endParaRPr lang="fr-CH" dirty="0" smtClean="0"/>
          </a:p>
          <a:p>
            <a:pPr lvl="2"/>
            <a:r>
              <a:rPr lang="fr-CH" dirty="0" smtClean="0"/>
              <a:t>Troisième niveau</a:t>
            </a:r>
            <a:endParaRPr lang="fr-CH" dirty="0" smtClean="0"/>
          </a:p>
          <a:p>
            <a:pPr lvl="3"/>
            <a:r>
              <a:rPr lang="fr-CH" dirty="0" smtClean="0"/>
              <a:t>Quatrième niveau</a:t>
            </a:r>
            <a:endParaRPr lang="fr-CH" dirty="0" smtClean="0"/>
          </a:p>
          <a:p>
            <a:pPr lvl="4"/>
            <a:r>
              <a:rPr lang="fr-CH" dirty="0" smtClean="0"/>
              <a:t>Cinquième niveau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9516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268111" y="6348589"/>
            <a:ext cx="4873924" cy="365125"/>
          </a:xfrm>
        </p:spPr>
        <p:txBody>
          <a:bodyPr/>
          <a:lstStyle/>
          <a:p>
            <a:r>
              <a:rPr lang="en-GB" smtClean="0"/>
              <a:t>MFT – Cone/Barrel EDR – 20 June 2017</a:t>
            </a:r>
            <a:endParaRPr lang="en-GB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MFT – Cone/Barrel EDR – 20 June 2017</a:t>
            </a:r>
            <a:endParaRPr lang="en-GB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  <a:endParaRPr lang="fr-CH" dirty="0" smtClean="0"/>
          </a:p>
          <a:p>
            <a:pPr lvl="1"/>
            <a:r>
              <a:rPr lang="fr-CH" dirty="0" smtClean="0"/>
              <a:t>Deuxième niveau</a:t>
            </a:r>
            <a:endParaRPr lang="fr-CH" dirty="0" smtClean="0"/>
          </a:p>
          <a:p>
            <a:pPr lvl="2"/>
            <a:r>
              <a:rPr lang="fr-CH" dirty="0" smtClean="0"/>
              <a:t>Troisième niveau</a:t>
            </a:r>
            <a:endParaRPr lang="fr-CH" dirty="0" smtClean="0"/>
          </a:p>
          <a:p>
            <a:pPr lvl="3"/>
            <a:r>
              <a:rPr lang="fr-CH" dirty="0" smtClean="0"/>
              <a:t>Quatrième niveau</a:t>
            </a:r>
            <a:endParaRPr lang="fr-CH" dirty="0" smtClean="0"/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8017981" y="5639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556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MFT – Cone/Barrel EDR – 20 June 2017</a:t>
            </a:r>
            <a:endParaRPr lang="en-GB" dirty="0"/>
          </a:p>
        </p:txBody>
      </p:sp>
      <p:pic>
        <p:nvPicPr>
          <p:cNvPr id="4" name="Image 3" descr="Logo_MFT_small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870" y="401954"/>
            <a:ext cx="571330" cy="7109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slow">
    <p:randomBar dir="vert"/>
  </p:transition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9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rgbClr val="0000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rgbClr val="0000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1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Logo_MFT.png"/>
          <p:cNvPicPr>
            <a:picLocks noChangeAspect="1"/>
          </p:cNvPicPr>
          <p:nvPr/>
        </p:nvPicPr>
        <p:blipFill>
          <a:blip r:embed="rId1">
            <a:alphaModFix am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0202" y="83588"/>
            <a:ext cx="5539511" cy="6647412"/>
          </a:xfrm>
          <a:prstGeom prst="rect">
            <a:avLst/>
          </a:prstGeom>
        </p:spPr>
      </p:pic>
      <p:sp>
        <p:nvSpPr>
          <p:cNvPr id="5" name="Titre 1"/>
          <p:cNvSpPr txBox="1"/>
          <p:nvPr/>
        </p:nvSpPr>
        <p:spPr>
          <a:xfrm>
            <a:off x="2328863" y="2095339"/>
            <a:ext cx="6222663" cy="431526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1" kern="12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lnSpc>
                <a:spcPct val="90000"/>
              </a:lnSpc>
            </a:pPr>
            <a:r>
              <a:rPr lang="en-US" altLang="zh-CN" sz="3200" dirty="0" smtClean="0">
                <a:cs typeface="Times New Roman" panose="02020603050405020304" pitchFamily="18" charset="0"/>
                <a:sym typeface="+mn-ea"/>
              </a:rPr>
              <a:t>   </a:t>
            </a:r>
            <a:r>
              <a:rPr lang="en-US" altLang="zh-CN" sz="3600" dirty="0" smtClean="0">
                <a:cs typeface="Times New Roman" panose="02020603050405020304" pitchFamily="18" charset="0"/>
                <a:sym typeface="+mn-ea"/>
              </a:rPr>
              <a:t>Status</a:t>
            </a:r>
            <a:r>
              <a:rPr lang="zh-CN" altLang="en-US" sz="3600" dirty="0" smtClean="0"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600" dirty="0" smtClean="0">
                <a:cs typeface="Times New Roman" panose="02020603050405020304" pitchFamily="18" charset="0"/>
                <a:sym typeface="+mn-ea"/>
              </a:rPr>
              <a:t>of</a:t>
            </a:r>
            <a:r>
              <a:rPr lang="zh-CN" altLang="en-US" sz="3600" dirty="0" smtClean="0"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600" dirty="0" smtClean="0">
                <a:cs typeface="Times New Roman" panose="02020603050405020304" pitchFamily="18" charset="0"/>
                <a:sym typeface="+mn-ea"/>
              </a:rPr>
              <a:t>MFT</a:t>
            </a:r>
            <a:r>
              <a:rPr lang="zh-CN" altLang="en-US" sz="3600" dirty="0" smtClean="0"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3600" dirty="0" smtClean="0">
                <a:cs typeface="Times New Roman" panose="02020603050405020304" pitchFamily="18" charset="0"/>
                <a:sym typeface="+mn-ea"/>
              </a:rPr>
              <a:t>Disks</a:t>
            </a:r>
            <a:endParaRPr lang="en-US" altLang="zh-CN" sz="3600" dirty="0" smtClean="0">
              <a:cs typeface="Times New Roman" panose="02020603050405020304" pitchFamily="18" charset="0"/>
              <a:sym typeface="+mn-ea"/>
            </a:endParaRPr>
          </a:p>
          <a:p>
            <a:pPr algn="r">
              <a:lnSpc>
                <a:spcPct val="90000"/>
              </a:lnSpc>
            </a:pPr>
            <a:endParaRPr lang="en-US" altLang="zh-CN" sz="3200" dirty="0" smtClean="0">
              <a:cs typeface="Times New Roman" panose="02020603050405020304" pitchFamily="18" charset="0"/>
              <a:sym typeface="+mn-ea"/>
            </a:endParaRPr>
          </a:p>
          <a:p>
            <a:pPr algn="r">
              <a:lnSpc>
                <a:spcPct val="90000"/>
              </a:lnSpc>
            </a:pPr>
            <a:r>
              <a:rPr lang="en-US" altLang="en-GB" sz="1800" b="0" dirty="0" err="1" smtClean="0">
                <a:cs typeface="Times New Roman" panose="02020603050405020304" pitchFamily="18" charset="0"/>
                <a:sym typeface="+mn-ea"/>
              </a:rPr>
              <a:t>Ni Fang</a:t>
            </a:r>
            <a:r>
              <a:rPr lang="en-US" altLang="en-GB" sz="1800" b="0" dirty="0" smtClean="0">
                <a:cs typeface="Times New Roman" panose="02020603050405020304" pitchFamily="18" charset="0"/>
                <a:sym typeface="+mn-ea"/>
              </a:rPr>
              <a:t>, Dong Wang, Jun Liu </a:t>
            </a:r>
            <a:r>
              <a:rPr lang="en-GB" sz="1800" b="0" dirty="0" smtClean="0"/>
              <a:t> – </a:t>
            </a:r>
            <a:r>
              <a:rPr lang="en-US" altLang="en-GB" sz="1800" b="0" dirty="0" smtClean="0"/>
              <a:t>CCNU</a:t>
            </a:r>
            <a:br>
              <a:rPr lang="en-GB" sz="2800" b="0" dirty="0" smtClean="0"/>
            </a:br>
            <a:br>
              <a:rPr lang="en-GB" sz="3600" dirty="0" smtClean="0"/>
            </a:br>
            <a:r>
              <a:rPr lang="en-GB" sz="2400" b="0" dirty="0" smtClean="0"/>
              <a:t> 1</a:t>
            </a:r>
            <a:r>
              <a:rPr lang="en-US" altLang="en-GB" sz="2400" b="0" dirty="0" smtClean="0"/>
              <a:t>2</a:t>
            </a:r>
            <a:r>
              <a:rPr lang="en-GB" sz="2400" b="0" dirty="0" smtClean="0"/>
              <a:t>th ALICE ITS Upgrade, MFT, and O2 Asian Workshop – 201</a:t>
            </a:r>
            <a:r>
              <a:rPr lang="en-US" altLang="en-GB" sz="2400" b="0" dirty="0" smtClean="0"/>
              <a:t>8</a:t>
            </a:r>
            <a:r>
              <a:rPr lang="en-GB" sz="2400" b="0" dirty="0" smtClean="0"/>
              <a:t>, </a:t>
            </a:r>
            <a:r>
              <a:rPr lang="en-US" altLang="en-GB" sz="2400" b="0" dirty="0" smtClean="0"/>
              <a:t>November </a:t>
            </a:r>
            <a:r>
              <a:rPr lang="en-GB" altLang="en-GB" sz="2400" b="0" dirty="0" smtClean="0"/>
              <a:t>20</a:t>
            </a:r>
            <a:r>
              <a:rPr lang="en-GB" sz="2400" b="0" baseline="30000" dirty="0" smtClean="0"/>
              <a:t>th</a:t>
            </a:r>
            <a:r>
              <a:rPr lang="en-GB" sz="2400" b="0" dirty="0" smtClean="0"/>
              <a:t> </a:t>
            </a:r>
            <a:br>
              <a:rPr lang="en-GB" sz="2800" b="0" dirty="0" smtClean="0"/>
            </a:br>
            <a:endParaRPr lang="en-GB" sz="2800" b="0" dirty="0" smtClean="0"/>
          </a:p>
        </p:txBody>
      </p:sp>
      <p:pic>
        <p:nvPicPr>
          <p:cNvPr id="4" name="图片 3" descr="QQ图片201712181550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ym typeface="+mn-ea"/>
              </a:rPr>
              <a:t>Status</a:t>
            </a:r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graphicFrame>
        <p:nvGraphicFramePr>
          <p:cNvPr id="14" name="内容占位符 13"/>
          <p:cNvGraphicFramePr>
            <a:graphicFrameLocks noGrp="1"/>
          </p:cNvGraphicFramePr>
          <p:nvPr>
            <p:ph sz="quarter" idx="11"/>
          </p:nvPr>
        </p:nvGraphicFramePr>
        <p:xfrm>
          <a:off x="382270" y="1283970"/>
          <a:ext cx="8612505" cy="46596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61615"/>
                <a:gridCol w="1169035"/>
                <a:gridCol w="1490345"/>
                <a:gridCol w="1587500"/>
                <a:gridCol w="1604010"/>
              </a:tblGrid>
              <a:tr h="49593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Electronic Boards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Waiting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Schematic</a:t>
                      </a:r>
                      <a:r>
                        <a:rPr lang="en-US" altLang="zh-CN" sz="1200" baseline="0" dirty="0" smtClean="0"/>
                        <a:t> Under design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PCB layout Under design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Prototype</a:t>
                      </a:r>
                      <a:endParaRPr lang="en-US" altLang="zh-CN" sz="1200" dirty="0" smtClean="0"/>
                    </a:p>
                    <a:p>
                      <a:pPr algn="ctr"/>
                      <a:r>
                        <a:rPr lang="en-US" altLang="zh-CN" sz="1200" dirty="0" smtClean="0"/>
                        <a:t>Produced</a:t>
                      </a:r>
                      <a:endParaRPr lang="en-US" altLang="zh-CN" sz="1200" dirty="0" smtClean="0"/>
                    </a:p>
                  </a:txBody>
                  <a:tcPr anchor="ctr"/>
                </a:tc>
              </a:tr>
              <a:tr h="2952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disk0/1</a:t>
                      </a:r>
                      <a:r>
                        <a:rPr lang="en-US" altLang="zh-CN" sz="1200" baseline="0" dirty="0" smtClean="0"/>
                        <a:t> PCB--version 1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59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/>
                        <a:t>disk0/1</a:t>
                      </a:r>
                      <a:r>
                        <a:rPr lang="en-US" altLang="zh-CN" sz="1200" baseline="0" dirty="0" smtClean="0"/>
                        <a:t> PCB</a:t>
                      </a:r>
                      <a:r>
                        <a:rPr lang="en-US" sz="1200" baseline="0" dirty="0" smtClean="0"/>
                        <a:t>--version 2</a:t>
                      </a:r>
                      <a:endParaRPr lang="en-US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ym typeface="+mn-ea"/>
                        </a:rPr>
                        <a:t>disk0/1 PCB</a:t>
                      </a:r>
                      <a:r>
                        <a:rPr lang="en-US" sz="1200" dirty="0" smtClean="0">
                          <a:sym typeface="+mn-ea"/>
                        </a:rPr>
                        <a:t>--version 3</a:t>
                      </a:r>
                      <a:endParaRPr lang="en-US" altLang="en-US" sz="1200" dirty="0" smtClean="0">
                        <a:sym typeface="+mn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 smtClean="0">
                          <a:sym typeface="+mn-ea"/>
                        </a:rPr>
                        <a:t>disk0/1 PCB</a:t>
                      </a:r>
                      <a:r>
                        <a:rPr lang="en-US" sz="1200" dirty="0" smtClean="0">
                          <a:sym typeface="+mn-ea"/>
                        </a:rPr>
                        <a:t>--version 4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200" dirty="0" smtClean="0"/>
                        <a:t>disk2 PCB</a:t>
                      </a:r>
                      <a:r>
                        <a:rPr lang="en-US" altLang="zh-CN" sz="1200" dirty="0" smtClean="0">
                          <a:sym typeface="+mn-ea"/>
                        </a:rPr>
                        <a:t>--version 1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813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/>
                        <a:t>disk2</a:t>
                      </a:r>
                      <a:r>
                        <a:rPr lang="en-US" altLang="zh-CN" sz="1200" baseline="0" dirty="0" smtClean="0"/>
                        <a:t> PCB</a:t>
                      </a:r>
                      <a:r>
                        <a:rPr lang="en-US" altLang="zh-CN" sz="1200" dirty="0" smtClean="0">
                          <a:sym typeface="+mn-ea"/>
                        </a:rPr>
                        <a:t>--version 2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8130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200" dirty="0" smtClean="0">
                          <a:sym typeface="+mn-ea"/>
                        </a:rPr>
                        <a:t>disk2 PCB--version 3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 smtClean="0">
                          <a:sym typeface="+mn-ea"/>
                        </a:rPr>
                        <a:t>disk2 PCB--version 4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/>
                </a:tc>
              </a:tr>
              <a:tr h="2952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 smtClean="0">
                          <a:sym typeface="+mn-ea"/>
                        </a:rPr>
                        <a:t>disk3 PCB--version 1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p>
                      <a:pPr algn="ctr">
                        <a:buNone/>
                      </a:pPr>
                      <a:r>
                        <a:rPr lang="en-US" altLang="zh-CN" sz="1200" dirty="0" smtClean="0">
                          <a:sym typeface="+mn-ea"/>
                        </a:rPr>
                        <a:t>disk3 PCB--version 2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20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p>
                      <a:pPr algn="ctr">
                        <a:buNone/>
                      </a:pP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 smtClean="0">
                          <a:sym typeface="+mn-ea"/>
                        </a:rPr>
                        <a:t>disk3 PCB--version 3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 smtClean="0">
                          <a:sym typeface="+mn-ea"/>
                        </a:rPr>
                        <a:t>disk4 PCB--version 1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 smtClean="0">
                          <a:sym typeface="+mn-ea"/>
                        </a:rPr>
                        <a:t>disk4 PCB--version 2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200" dirty="0"/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1200" dirty="0" smtClean="0">
                          <a:sym typeface="+mn-ea"/>
                        </a:rPr>
                        <a:t>disk4 PCB--version 3</a:t>
                      </a:r>
                      <a:endParaRPr lang="en-US" altLang="zh-CN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 sz="12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图片 3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/>
        </p:nvSpPr>
        <p:spPr>
          <a:xfrm>
            <a:off x="634257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Disk</a:t>
            </a:r>
            <a:r>
              <a:rPr lang="zh-CN" altLang="en-US" dirty="0" smtClean="0"/>
              <a:t> </a:t>
            </a:r>
            <a:r>
              <a:rPr lang="en-US" altLang="zh-CN" dirty="0" smtClean="0"/>
              <a:t>Power</a:t>
            </a:r>
            <a:r>
              <a:rPr lang="zh-CN" altLang="en-US" dirty="0" smtClean="0"/>
              <a:t> </a:t>
            </a:r>
            <a:r>
              <a:rPr lang="en-US" altLang="zh-CN" dirty="0" smtClean="0"/>
              <a:t>dropout</a:t>
            </a:r>
            <a:r>
              <a:rPr lang="zh-CN" altLang="en-US" dirty="0" smtClean="0"/>
              <a:t> </a:t>
            </a:r>
            <a:r>
              <a:rPr lang="en-US" altLang="zh-CN" dirty="0" smtClean="0"/>
              <a:t>testing</a:t>
            </a:r>
            <a:r>
              <a:rPr lang="zh-CN" altLang="en-US" dirty="0" smtClean="0"/>
              <a:t> </a:t>
            </a:r>
            <a:endParaRPr lang="en-US" dirty="0"/>
          </a:p>
        </p:txBody>
      </p:sp>
      <p:pic>
        <p:nvPicPr>
          <p:cNvPr id="3" name="图片 2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pic>
        <p:nvPicPr>
          <p:cNvPr id="2" name="图片 1" descr="IMG_20180109_17194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90" y="1561465"/>
            <a:ext cx="4980305" cy="37357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539105" y="1626235"/>
            <a:ext cx="3347085" cy="42462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the boards power dropout should be controled in 5%</a:t>
            </a:r>
            <a:endParaRPr lang="zh-CN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This shows a test for the second </a:t>
            </a:r>
            <a:r>
              <a:rPr lang="zh-CN" altLang="en-US" dirty="0" smtClean="0"/>
              <a:t>v</a:t>
            </a:r>
            <a:r>
              <a:rPr lang="en-US" altLang="zh-CN" dirty="0" err="1" smtClean="0"/>
              <a:t>er</a:t>
            </a:r>
            <a:r>
              <a:rPr lang="zh-CN" altLang="en-US" dirty="0" smtClean="0"/>
              <a:t>sion </a:t>
            </a:r>
            <a:r>
              <a:rPr lang="zh-CN" altLang="en-US" dirty="0"/>
              <a:t>of disk0/1.</a:t>
            </a:r>
            <a:endParaRPr lang="zh-CN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We use this power to provide power, and a Sliding resistance as load. </a:t>
            </a:r>
            <a:endParaRPr lang="zh-CN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dirty="0"/>
              <a:t>The difference between Actual input and Actual output should be smaller than 5 percent of Actual input.</a:t>
            </a:r>
            <a:endParaRPr lang="zh-CN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/>
              <a:t>The system is in a stable state</a:t>
            </a:r>
            <a:endParaRPr lang="zh-CN" alt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369695" y="5732145"/>
            <a:ext cx="57416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/>
              <a:t>We made a small board to help test power dropout</a:t>
            </a:r>
            <a:endParaRPr lang="en-US" altLang="zh-CN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4435475" y="3713480"/>
            <a:ext cx="4018280" cy="34766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This is the Power dropout reasult for disk01.</a:t>
            </a:r>
            <a:endParaRPr lang="en-US" altLang="zh-CN" sz="2000" dirty="0" smtClean="0"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The power for every zone is different and they have different shape copper on the layers, which reasults the Irregularity between zones. </a:t>
            </a:r>
            <a:endParaRPr lang="en-US" altLang="zh-CN" sz="2000" dirty="0" smtClean="0"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For every zone, the voltage drop is Declines</a:t>
            </a:r>
            <a:endParaRPr lang="en-US" altLang="zh-CN" sz="2000" dirty="0" smtClean="0">
              <a:sym typeface="+mn-ea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zh-CN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6" name="Title 1"/>
          <p:cNvSpPr>
            <a:spLocks noGrp="1"/>
          </p:cNvSpPr>
          <p:nvPr/>
        </p:nvSpPr>
        <p:spPr>
          <a:xfrm>
            <a:off x="634257" y="8502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Disk</a:t>
            </a:r>
            <a:r>
              <a:rPr lang="zh-CN" altLang="en-US" dirty="0" smtClean="0"/>
              <a:t> </a:t>
            </a:r>
            <a:r>
              <a:rPr lang="en-US" altLang="zh-CN" dirty="0" smtClean="0"/>
              <a:t>Power</a:t>
            </a:r>
            <a:r>
              <a:rPr lang="zh-CN" altLang="en-US" dirty="0" smtClean="0"/>
              <a:t> </a:t>
            </a:r>
            <a:r>
              <a:rPr lang="en-US" altLang="zh-CN" dirty="0" smtClean="0"/>
              <a:t>dropout</a:t>
            </a:r>
            <a:r>
              <a:rPr lang="zh-CN" altLang="en-US" dirty="0" smtClean="0"/>
              <a:t> </a:t>
            </a:r>
            <a:r>
              <a:rPr lang="en-US" altLang="zh-CN" dirty="0" smtClean="0"/>
              <a:t>testing</a:t>
            </a:r>
            <a:r>
              <a:rPr lang="zh-CN" altLang="en-US" dirty="0" smtClean="0"/>
              <a:t> </a:t>
            </a:r>
            <a:endParaRPr lang="en-US" dirty="0"/>
          </a:p>
        </p:txBody>
      </p:sp>
      <p:pic>
        <p:nvPicPr>
          <p:cNvPr id="3" name="图片 2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pic>
        <p:nvPicPr>
          <p:cNvPr id="13" name="图片 12" descr="QQ图片201806081518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15" y="1358900"/>
            <a:ext cx="3468370" cy="2354580"/>
          </a:xfrm>
          <a:prstGeom prst="rect">
            <a:avLst/>
          </a:prstGeom>
        </p:spPr>
      </p:pic>
      <p:pic>
        <p:nvPicPr>
          <p:cNvPr id="14" name="图片 13" descr="QQ图片201806081518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825" y="1421130"/>
            <a:ext cx="3273425" cy="2230120"/>
          </a:xfrm>
          <a:prstGeom prst="rect">
            <a:avLst/>
          </a:prstGeom>
        </p:spPr>
      </p:pic>
      <p:pic>
        <p:nvPicPr>
          <p:cNvPr id="15" name="图片 14" descr="QQ图片2018060815190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750" y="3904615"/>
            <a:ext cx="3416300" cy="2322195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>
                <a:sym typeface="+mn-ea"/>
              </a:rPr>
              <a:t>MFT – Cone/Barrel EDR – </a:t>
            </a:r>
            <a:r>
              <a:rPr lang="en-US" altLang="en-GB" smtClean="0">
                <a:sym typeface="+mn-ea"/>
              </a:rPr>
              <a:t>19 </a:t>
            </a:r>
            <a:r>
              <a:rPr lang="en-US" altLang="en-GB" dirty="0" smtClean="0">
                <a:sym typeface="+mn-ea"/>
              </a:rPr>
              <a:t>November </a:t>
            </a:r>
            <a:r>
              <a:rPr lang="en-GB" smtClean="0">
                <a:sym typeface="+mn-ea"/>
              </a:rPr>
              <a:t> 201</a:t>
            </a:r>
            <a:r>
              <a:rPr lang="en-US" altLang="en-GB" smtClean="0">
                <a:sym typeface="+mn-ea"/>
              </a:rPr>
              <a:t>8</a:t>
            </a:r>
            <a:endParaRPr lang="en-GB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81074" y="1182512"/>
            <a:ext cx="6658055" cy="438008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/>
        </p:nvSpPr>
        <p:spPr>
          <a:xfrm>
            <a:off x="558057" y="748658"/>
            <a:ext cx="7211567" cy="433854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300" b="1" kern="1200" baseline="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Disk</a:t>
            </a:r>
            <a:r>
              <a:rPr lang="zh-CN" altLang="en-US" dirty="0" smtClean="0"/>
              <a:t> </a:t>
            </a:r>
            <a:r>
              <a:rPr lang="en-US" altLang="zh-CN" dirty="0" smtClean="0"/>
              <a:t>Power</a:t>
            </a:r>
            <a:r>
              <a:rPr lang="zh-CN" altLang="en-US" dirty="0" smtClean="0"/>
              <a:t> </a:t>
            </a:r>
            <a:r>
              <a:rPr lang="en-US" altLang="zh-CN" dirty="0" smtClean="0"/>
              <a:t>dropout</a:t>
            </a:r>
            <a:r>
              <a:rPr lang="zh-CN" altLang="en-US" dirty="0" smtClean="0"/>
              <a:t> </a:t>
            </a:r>
            <a:r>
              <a:rPr lang="en-US" altLang="zh-CN" dirty="0" smtClean="0"/>
              <a:t>testing</a:t>
            </a:r>
            <a:r>
              <a:rPr lang="zh-CN" altLang="en-US" dirty="0" smtClean="0"/>
              <a:t>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81074" y="5702258"/>
            <a:ext cx="6581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It is obvious from the board’s voltage drop is designed to meet the design requirements.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/>
              <a:t>MFT – Cone/Barrel EDR – </a:t>
            </a:r>
            <a:r>
              <a:rPr lang="en-US" dirty="0" smtClean="0"/>
              <a:t>20</a:t>
            </a:r>
            <a:r>
              <a:rPr lang="en-US" altLang="en-GB" dirty="0" smtClean="0"/>
              <a:t> </a:t>
            </a:r>
            <a:r>
              <a:rPr lang="en-US" altLang="en-GB" dirty="0" smtClean="0">
                <a:sym typeface="+mn-ea"/>
              </a:rPr>
              <a:t>November </a:t>
            </a:r>
            <a:r>
              <a:rPr lang="en-GB" dirty="0" smtClean="0"/>
              <a:t> 201</a:t>
            </a:r>
            <a:r>
              <a:rPr lang="en-US" altLang="en-GB" dirty="0" smtClean="0"/>
              <a:t>8</a:t>
            </a:r>
            <a:endParaRPr lang="en-US" altLang="en-GB" dirty="0" smtClean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pic>
        <p:nvPicPr>
          <p:cNvPr id="5" name="图片 4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303" y="76180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sym typeface="+mn-ea"/>
              </a:rPr>
              <a:t>Plan in the near future</a:t>
            </a:r>
            <a:endParaRPr lang="en-GB" dirty="0" smtClean="0"/>
          </a:p>
        </p:txBody>
      </p:sp>
      <p:sp>
        <p:nvSpPr>
          <p:cNvPr id="7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753745" y="2138680"/>
            <a:ext cx="7179945" cy="2573655"/>
          </a:xfrm>
        </p:spPr>
        <p:txBody>
          <a:bodyPr>
            <a:noAutofit/>
          </a:bodyPr>
          <a:lstStyle/>
          <a:p>
            <a:r>
              <a:rPr lang="en-US" altLang="zh-CN" sz="2000" dirty="0" smtClean="0">
                <a:sym typeface="+mn-ea"/>
              </a:rPr>
              <a:t>Produce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all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the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PCB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of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Disk2,3,4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in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parallel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after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the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testing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of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Disk0.</a:t>
            </a:r>
            <a:endParaRPr lang="zh-CN" alt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 Verify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the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power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voltage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drop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out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on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all</a:t>
            </a:r>
            <a:r>
              <a:rPr lang="zh-CN" altLang="en-US" sz="2000" dirty="0" smtClean="0">
                <a:sym typeface="+mn-ea"/>
              </a:rPr>
              <a:t> </a:t>
            </a:r>
            <a:r>
              <a:rPr lang="en-US" altLang="zh-CN" sz="2000" dirty="0" smtClean="0">
                <a:sym typeface="+mn-ea"/>
              </a:rPr>
              <a:t>Disks.</a:t>
            </a:r>
            <a:endParaRPr lang="zh-CN" alt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altLang="zh-CN" sz="2000" dirty="0" smtClean="0">
              <a:cs typeface="Calibri" panose="020F0502020204030204" charset="0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/>
        </p:nvSpPr>
        <p:spPr>
          <a:xfrm>
            <a:off x="1481455" y="4150995"/>
            <a:ext cx="572452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500" b="1" kern="1200">
                <a:solidFill>
                  <a:srgbClr val="0000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/>
              <a:t>Thanks for your attention</a:t>
            </a:r>
            <a:endParaRPr lang="en-US" altLang="zh-CN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536222" y="1655762"/>
            <a:ext cx="8607778" cy="3843337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cs typeface="Times New Roman" panose="02020603050405020304" pitchFamily="18" charset="0"/>
                <a:sym typeface="+mn-ea"/>
              </a:rPr>
              <a:t>Status</a:t>
            </a:r>
            <a:r>
              <a:rPr lang="zh-CN" altLang="en-US" sz="1800" dirty="0" smtClean="0"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800" dirty="0" smtClean="0">
                <a:cs typeface="Times New Roman" panose="02020603050405020304" pitchFamily="18" charset="0"/>
                <a:sym typeface="+mn-ea"/>
              </a:rPr>
              <a:t>of</a:t>
            </a:r>
            <a:r>
              <a:rPr lang="zh-CN" altLang="en-US" sz="1800" dirty="0" smtClean="0">
                <a:cs typeface="Times New Roman" panose="02020603050405020304" pitchFamily="18" charset="0"/>
                <a:sym typeface="+mn-ea"/>
              </a:rPr>
              <a:t> </a:t>
            </a:r>
            <a:r>
              <a:rPr lang="en-US" altLang="zh-CN" sz="1800" dirty="0">
                <a:cs typeface="Times New Roman" panose="02020603050405020304" pitchFamily="18" charset="0"/>
                <a:sym typeface="+mn-ea"/>
              </a:rPr>
              <a:t>e</a:t>
            </a:r>
            <a:r>
              <a:rPr kumimoji="1" lang="en-US" altLang="zh-CN" sz="1800" dirty="0" smtClean="0">
                <a:cs typeface="Times New Roman" panose="02020603050405020304" pitchFamily="18" charset="0"/>
                <a:sym typeface="+mn-ea"/>
              </a:rPr>
              <a:t>lectronics </a:t>
            </a:r>
            <a:r>
              <a:rPr kumimoji="1" lang="en-US" altLang="zh-CN" sz="1800" dirty="0">
                <a:cs typeface="Times New Roman" panose="02020603050405020304" pitchFamily="18" charset="0"/>
                <a:sym typeface="+mn-ea"/>
              </a:rPr>
              <a:t>in the </a:t>
            </a:r>
            <a:r>
              <a:rPr kumimoji="1" lang="en-US" altLang="zh-CN" sz="1800" dirty="0" smtClean="0">
                <a:cs typeface="Times New Roman" panose="02020603050405020304" pitchFamily="18" charset="0"/>
                <a:sym typeface="+mn-ea"/>
              </a:rPr>
              <a:t>cone </a:t>
            </a:r>
            <a:r>
              <a:rPr kumimoji="1" lang="en-US" altLang="zh-CN" sz="1800" dirty="0">
                <a:cs typeface="Times New Roman" panose="02020603050405020304" pitchFamily="18" charset="0"/>
                <a:sym typeface="+mn-ea"/>
              </a:rPr>
              <a:t>area of </a:t>
            </a:r>
            <a:r>
              <a:rPr kumimoji="1" lang="en-US" altLang="zh-CN" sz="1800" dirty="0" smtClean="0">
                <a:cs typeface="Times New Roman" panose="02020603050405020304" pitchFamily="18" charset="0"/>
                <a:sym typeface="+mn-ea"/>
              </a:rPr>
              <a:t>MFT</a:t>
            </a:r>
            <a:endParaRPr kumimoji="1" lang="en-US" altLang="zh-CN" sz="1800" dirty="0" smtClean="0">
              <a:cs typeface="Times New Roman" panose="02020603050405020304" pitchFamily="18" charset="0"/>
              <a:sym typeface="+mn-ea"/>
            </a:endParaRPr>
          </a:p>
          <a:p>
            <a:pPr lvl="1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575" dirty="0" smtClean="0">
                <a:solidFill>
                  <a:schemeClr val="tx1"/>
                </a:solidFill>
                <a:sym typeface="+mn-ea"/>
              </a:rPr>
              <a:t>disk0~disk4</a:t>
            </a:r>
            <a:endParaRPr kumimoji="1" lang="en-US" altLang="zh-CN" sz="1575" dirty="0" smtClean="0">
              <a:solidFill>
                <a:schemeClr val="tx1"/>
              </a:solidFill>
              <a:cs typeface="Times New Roman" panose="02020603050405020304" pitchFamily="18" charset="0"/>
              <a:sym typeface="+mn-ea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ym typeface="+mn-ea"/>
              </a:rPr>
              <a:t>Disk</a:t>
            </a:r>
            <a:r>
              <a:rPr lang="zh-CN" altLang="en-US" sz="1800" dirty="0" smtClean="0">
                <a:sym typeface="+mn-ea"/>
              </a:rPr>
              <a:t> </a:t>
            </a:r>
            <a:r>
              <a:rPr lang="en-US" altLang="zh-CN" sz="1800" dirty="0" smtClean="0">
                <a:sym typeface="+mn-ea"/>
              </a:rPr>
              <a:t>Power</a:t>
            </a:r>
            <a:r>
              <a:rPr lang="zh-CN" altLang="en-US" sz="1800" dirty="0" smtClean="0">
                <a:sym typeface="+mn-ea"/>
              </a:rPr>
              <a:t> </a:t>
            </a:r>
            <a:r>
              <a:rPr lang="en-US" altLang="zh-CN" sz="1800" dirty="0" smtClean="0">
                <a:sym typeface="+mn-ea"/>
              </a:rPr>
              <a:t>dropout</a:t>
            </a:r>
            <a:r>
              <a:rPr lang="zh-CN" altLang="en-US" sz="1800" dirty="0" smtClean="0">
                <a:sym typeface="+mn-ea"/>
              </a:rPr>
              <a:t> </a:t>
            </a:r>
            <a:r>
              <a:rPr lang="en-US" altLang="zh-CN" sz="1800" dirty="0" smtClean="0">
                <a:sym typeface="+mn-ea"/>
              </a:rPr>
              <a:t>testing</a:t>
            </a:r>
            <a:r>
              <a:rPr lang="zh-CN" altLang="en-US" sz="1800" dirty="0" smtClean="0">
                <a:sym typeface="+mn-ea"/>
              </a:rPr>
              <a:t> </a:t>
            </a:r>
            <a:endParaRPr lang="zh-CN" altLang="en-US" sz="1800" dirty="0" smtClean="0">
              <a:sym typeface="+mn-ea"/>
            </a:endParaRPr>
          </a:p>
          <a:p>
            <a:pPr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zh-CN" sz="1800" dirty="0" smtClean="0">
                <a:sym typeface="+mn-ea"/>
              </a:rPr>
              <a:t>Plan</a:t>
            </a:r>
            <a:endParaRPr lang="zh-CN" altLang="en-US" sz="1800" dirty="0" smtClean="0">
              <a:sym typeface="+mn-ea"/>
            </a:endParaRPr>
          </a:p>
          <a:p>
            <a:pPr marL="0" indent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endParaRPr kumimoji="1" lang="en-US" altLang="zh-CN" sz="1800" dirty="0" smtClean="0"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  <p:pic>
        <p:nvPicPr>
          <p:cNvPr id="5" name="图片 4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GB" dirty="0" smtClean="0"/>
              <a:t>The MFT Detector</a:t>
            </a:r>
            <a:endParaRPr lang="en-US" alt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365" y="1593850"/>
            <a:ext cx="3339465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64075" y="1593850"/>
            <a:ext cx="3789680" cy="2352675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3897630" y="2381250"/>
            <a:ext cx="80454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000" dirty="0" smtClean="0"/>
              <a:t>Zoom out</a:t>
            </a:r>
            <a:endParaRPr kumimoji="1" lang="zh-CN" altLang="en-US" sz="1000" dirty="0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2980140" y="2626251"/>
            <a:ext cx="2999764" cy="72008"/>
          </a:xfrm>
          <a:prstGeom prst="straightConnector1">
            <a:avLst/>
          </a:prstGeom>
          <a:ln>
            <a:solidFill>
              <a:srgbClr val="FFC000"/>
            </a:solidFill>
            <a:tailEnd type="arrow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522605" y="4043680"/>
            <a:ext cx="4179570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General layout of the MFT half-barrel and its environment </a:t>
            </a:r>
            <a:endParaRPr lang="zh-CN" altLang="en-US" sz="1200" dirty="0"/>
          </a:p>
        </p:txBody>
      </p:sp>
      <p:sp>
        <p:nvSpPr>
          <p:cNvPr id="26" name="矩形 25"/>
          <p:cNvSpPr/>
          <p:nvPr/>
        </p:nvSpPr>
        <p:spPr>
          <a:xfrm>
            <a:off x="5165090" y="4043680"/>
            <a:ext cx="2787650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/>
              <a:t>Zoom out of </a:t>
            </a:r>
            <a:r>
              <a:rPr lang="en-US" altLang="zh-CN" sz="1200" dirty="0"/>
              <a:t>the MFT </a:t>
            </a:r>
            <a:r>
              <a:rPr lang="en-US" altLang="zh-CN" sz="1200" dirty="0" smtClean="0"/>
              <a:t>half-barrel</a:t>
            </a:r>
            <a:endParaRPr lang="zh-CN" altLang="en-US" sz="1200" dirty="0"/>
          </a:p>
        </p:txBody>
      </p:sp>
      <p:sp>
        <p:nvSpPr>
          <p:cNvPr id="8" name="TextBox 10"/>
          <p:cNvSpPr txBox="1"/>
          <p:nvPr/>
        </p:nvSpPr>
        <p:spPr>
          <a:xfrm>
            <a:off x="633730" y="4445635"/>
            <a:ext cx="801433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>
              <a:buFont typeface="Arial" panose="020B0604020202020204"/>
              <a:buNone/>
            </a:pPr>
            <a:endParaRPr kumimoji="1" lang="en-US" altLang="zh-CN" dirty="0" smtClean="0"/>
          </a:p>
          <a:p>
            <a:pPr marL="285750" indent="-285750">
              <a:buFont typeface="Arial" panose="020B0604020202020204"/>
              <a:buChar char="•"/>
            </a:pPr>
            <a:r>
              <a:rPr kumimoji="1" lang="en-US" altLang="zh-CN" dirty="0" smtClean="0">
                <a:sym typeface="+mn-ea"/>
              </a:rPr>
              <a:t>MFT is a sub detector of ALICE in front of the FIT and absorber</a:t>
            </a:r>
            <a:endParaRPr kumimoji="1" lang="en-US" altLang="zh-CN" dirty="0" smtClean="0"/>
          </a:p>
          <a:p>
            <a:pPr marL="285750" indent="-285750">
              <a:buFont typeface="Arial" panose="020B0604020202020204"/>
              <a:buChar char="•"/>
            </a:pPr>
            <a:r>
              <a:rPr kumimoji="1" lang="en-US" altLang="zh-CN" dirty="0" smtClean="0">
                <a:sym typeface="+mn-ea"/>
              </a:rPr>
              <a:t>MFT is composed </a:t>
            </a:r>
            <a:r>
              <a:rPr kumimoji="1" lang="en-US" altLang="zh-CN" dirty="0">
                <a:sym typeface="+mn-ea"/>
              </a:rPr>
              <a:t>by 5 </a:t>
            </a:r>
            <a:r>
              <a:rPr kumimoji="1" lang="en-US" altLang="zh-CN" dirty="0" smtClean="0">
                <a:sym typeface="+mn-ea"/>
              </a:rPr>
              <a:t>disks</a:t>
            </a:r>
            <a:endParaRPr kumimoji="1" lang="en-US" altLang="zh-CN" dirty="0" smtClean="0"/>
          </a:p>
          <a:p>
            <a:pPr marL="285750" indent="-285750">
              <a:buFont typeface="Arial" panose="020B0604020202020204"/>
              <a:buChar char="•"/>
            </a:pPr>
            <a:r>
              <a:rPr kumimoji="1" lang="en-US" altLang="zh-CN" dirty="0" smtClean="0">
                <a:sym typeface="+mn-ea"/>
              </a:rPr>
              <a:t>Each </a:t>
            </a:r>
            <a:r>
              <a:rPr kumimoji="1" lang="en-US" altLang="zh-CN" dirty="0">
                <a:sym typeface="+mn-ea"/>
              </a:rPr>
              <a:t>disk </a:t>
            </a:r>
            <a:r>
              <a:rPr kumimoji="1" lang="en-US" altLang="zh-CN" dirty="0" smtClean="0">
                <a:sym typeface="+mn-ea"/>
              </a:rPr>
              <a:t>is a couple of front and back PCB space fixed on a mechanical support </a:t>
            </a:r>
            <a:endParaRPr kumimoji="1" lang="en-US" altLang="zh-CN" dirty="0" smtClean="0"/>
          </a:p>
          <a:p>
            <a:pPr marL="285750" indent="-285750">
              <a:buFont typeface="Arial" panose="020B0604020202020204"/>
              <a:buChar char="•"/>
            </a:pPr>
            <a:r>
              <a:rPr kumimoji="1" lang="en-US" altLang="zh-CN" dirty="0" smtClean="0">
                <a:sym typeface="+mn-ea"/>
              </a:rPr>
              <a:t>Several FPC with detection sensors are connected on each PCB(front &amp; back)</a:t>
            </a:r>
            <a:endParaRPr kumimoji="1" lang="en-US" altLang="zh-CN" dirty="0" smtClean="0"/>
          </a:p>
          <a:p>
            <a:pPr marL="285750" indent="-285750">
              <a:buFont typeface="Arial" panose="020B0604020202020204"/>
              <a:buChar char="•"/>
            </a:pPr>
            <a:endParaRPr kumimoji="1" lang="en-US" altLang="zh-CN" dirty="0" smtClean="0"/>
          </a:p>
          <a:p>
            <a:pPr indent="0">
              <a:buFont typeface="Arial" panose="020B0604020202020204"/>
              <a:buNone/>
            </a:pPr>
            <a:endParaRPr kumimoji="1" lang="en-US" altLang="zh-CN" dirty="0" smtClean="0"/>
          </a:p>
        </p:txBody>
      </p:sp>
      <p:pic>
        <p:nvPicPr>
          <p:cNvPr id="4" name="图片 3" descr="QQ图片201712181550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ym typeface="+mn-ea"/>
              </a:rPr>
              <a:t>Structure of MFT </a:t>
            </a:r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  <p:pic>
        <p:nvPicPr>
          <p:cNvPr id="6" name="内容占位符 5" descr="Half_MFT_16-06-2017_View2"/>
          <p:cNvPicPr>
            <a:picLocks noGrp="1" noChangeAspect="1"/>
          </p:cNvPicPr>
          <p:nvPr>
            <p:ph sz="quarter" idx="11"/>
          </p:nvPr>
        </p:nvPicPr>
        <p:blipFill>
          <a:blip r:embed="rId1"/>
          <a:srcRect t="1044" b="1458"/>
          <a:stretch>
            <a:fillRect/>
          </a:stretch>
        </p:blipFill>
        <p:spPr>
          <a:xfrm>
            <a:off x="3395980" y="1635760"/>
            <a:ext cx="5497195" cy="38011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832735" y="1621297"/>
            <a:ext cx="745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disk0</a:t>
            </a:r>
            <a:endParaRPr lang="en-US" altLang="zh-CN" dirty="0"/>
          </a:p>
        </p:txBody>
      </p:sp>
      <p:sp>
        <p:nvSpPr>
          <p:cNvPr id="9" name="文本框 8"/>
          <p:cNvSpPr txBox="1"/>
          <p:nvPr/>
        </p:nvSpPr>
        <p:spPr>
          <a:xfrm>
            <a:off x="3629659" y="1621297"/>
            <a:ext cx="718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disk1</a:t>
            </a:r>
            <a:endParaRPr lang="en-US" altLang="zh-CN" dirty="0"/>
          </a:p>
        </p:txBody>
      </p:sp>
      <p:sp>
        <p:nvSpPr>
          <p:cNvPr id="10" name="文本框 9"/>
          <p:cNvSpPr txBox="1"/>
          <p:nvPr/>
        </p:nvSpPr>
        <p:spPr>
          <a:xfrm>
            <a:off x="4347685" y="1608137"/>
            <a:ext cx="843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disk2</a:t>
            </a:r>
            <a:endParaRPr lang="en-US" altLang="zh-CN" dirty="0"/>
          </a:p>
        </p:txBody>
      </p:sp>
      <p:sp>
        <p:nvSpPr>
          <p:cNvPr id="11" name="文本框 10"/>
          <p:cNvSpPr txBox="1"/>
          <p:nvPr/>
        </p:nvSpPr>
        <p:spPr>
          <a:xfrm>
            <a:off x="5490210" y="1284112"/>
            <a:ext cx="71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disk3</a:t>
            </a:r>
            <a:endParaRPr lang="en-US" altLang="zh-CN" dirty="0"/>
          </a:p>
        </p:txBody>
      </p:sp>
      <p:sp>
        <p:nvSpPr>
          <p:cNvPr id="12" name="文本框 11"/>
          <p:cNvSpPr txBox="1"/>
          <p:nvPr/>
        </p:nvSpPr>
        <p:spPr>
          <a:xfrm>
            <a:off x="6707187" y="1298575"/>
            <a:ext cx="720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disk4</a:t>
            </a:r>
            <a:endParaRPr lang="en-US" altLang="zh-CN" dirty="0"/>
          </a:p>
        </p:txBody>
      </p:sp>
      <p:cxnSp>
        <p:nvCxnSpPr>
          <p:cNvPr id="13" name="直接箭头连接符 12"/>
          <p:cNvCxnSpPr/>
          <p:nvPr/>
        </p:nvCxnSpPr>
        <p:spPr>
          <a:xfrm flipH="1" flipV="1">
            <a:off x="3205480" y="2040573"/>
            <a:ext cx="848360" cy="3740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接箭头连接符 13"/>
          <p:cNvCxnSpPr/>
          <p:nvPr/>
        </p:nvCxnSpPr>
        <p:spPr>
          <a:xfrm flipH="1" flipV="1">
            <a:off x="3943350" y="2040573"/>
            <a:ext cx="350520" cy="2571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接箭头连接符 15"/>
          <p:cNvCxnSpPr/>
          <p:nvPr/>
        </p:nvCxnSpPr>
        <p:spPr>
          <a:xfrm flipH="1" flipV="1">
            <a:off x="4667250" y="1964690"/>
            <a:ext cx="36512" cy="3276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H="1" flipV="1">
            <a:off x="5848350" y="1635760"/>
            <a:ext cx="156210" cy="3752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 flipV="1">
            <a:off x="6860540" y="1661477"/>
            <a:ext cx="207010" cy="2914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QQ图片201712181550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268148" y="5436870"/>
            <a:ext cx="6444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bottom picture shows mother boards for those five disks</a:t>
            </a:r>
            <a:endParaRPr lang="en-US" altLang="zh-CN" dirty="0" smtClean="0"/>
          </a:p>
          <a:p>
            <a:r>
              <a:rPr lang="en-US" altLang="zh-CN" dirty="0" smtClean="0"/>
              <a:t>The connect disks and readout units </a:t>
            </a:r>
            <a:endParaRPr lang="zh-CN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110490" y="3581400"/>
            <a:ext cx="3943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Each disk has different size to have different number of ladders connect with </a:t>
            </a:r>
            <a:r>
              <a:rPr lang="en-US" altLang="zh-CN" dirty="0" err="1" smtClean="0"/>
              <a:t>FPCs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 smtClean="0">
                <a:sym typeface="+mn-ea"/>
              </a:rPr>
              <a:t>MFT – Cone/Barrel EDR – </a:t>
            </a:r>
            <a:r>
              <a:rPr lang="en-US" dirty="0" smtClean="0">
                <a:sym typeface="+mn-ea"/>
              </a:rPr>
              <a:t>20</a:t>
            </a:r>
            <a:r>
              <a:rPr lang="en-US" altLang="en-GB" dirty="0" smtClean="0">
                <a:sym typeface="+mn-ea"/>
              </a:rPr>
              <a:t> November </a:t>
            </a:r>
            <a:r>
              <a:rPr lang="en-GB" dirty="0" smtClean="0">
                <a:sym typeface="+mn-ea"/>
              </a:rPr>
              <a:t> 201</a:t>
            </a:r>
            <a:r>
              <a:rPr lang="en-US" altLang="en-GB" dirty="0" smtClean="0">
                <a:sym typeface="+mn-ea"/>
              </a:rPr>
              <a:t>8</a:t>
            </a:r>
            <a:endParaRPr lang="en-GB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67970" y="729615"/>
            <a:ext cx="4500880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Layout update information</a:t>
            </a:r>
            <a:endParaRPr lang="zh-CN" altLang="en-US" sz="2400"/>
          </a:p>
        </p:txBody>
      </p:sp>
      <p:sp>
        <p:nvSpPr>
          <p:cNvPr id="6" name="文本框 5"/>
          <p:cNvSpPr txBox="1"/>
          <p:nvPr/>
        </p:nvSpPr>
        <p:spPr>
          <a:xfrm>
            <a:off x="908685" y="1278255"/>
            <a:ext cx="711390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We revised the specifications of the decoupling capacitor according to the French </a:t>
            </a:r>
            <a:r>
              <a:rPr lang="en-US" altLang="zh-CN"/>
              <a:t>colleague's </a:t>
            </a:r>
            <a:r>
              <a:rPr lang="zh-CN" altLang="en-US"/>
              <a:t>proposal.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908685" y="2080260"/>
            <a:ext cx="54483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The specific modifications are as follows：</a:t>
            </a:r>
            <a:endParaRPr lang="zh-CN" altLang="en-US"/>
          </a:p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1955" y="2472055"/>
            <a:ext cx="4232910" cy="235712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7878" y="2471420"/>
            <a:ext cx="3716020" cy="235775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997450" y="4829175"/>
            <a:ext cx="31673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dirty="0" smtClean="0">
                <a:sym typeface="+mn-ea"/>
              </a:rPr>
              <a:t>the Current version of disk0/1</a:t>
            </a:r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908685" y="4829175"/>
            <a:ext cx="3192780" cy="645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en-US" altLang="zh-CN" dirty="0" smtClean="0">
                <a:sym typeface="+mn-ea"/>
              </a:rPr>
              <a:t>the </a:t>
            </a:r>
            <a:r>
              <a:rPr lang="en-US" altLang="zh-CN" dirty="0" smtClean="0"/>
              <a:t>Original version</a:t>
            </a:r>
            <a:r>
              <a:rPr lang="en-US" altLang="zh-CN" dirty="0" smtClean="0">
                <a:sym typeface="+mn-ea"/>
              </a:rPr>
              <a:t> of disk0/1</a:t>
            </a:r>
            <a:endParaRPr lang="en-US" altLang="zh-CN" dirty="0" smtClean="0">
              <a:sym typeface="+mn-ea"/>
            </a:endParaRPr>
          </a:p>
          <a:p>
            <a:pPr algn="l"/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08684" y="5391150"/>
            <a:ext cx="7545213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Use different packaging specifications</a:t>
            </a:r>
            <a:endParaRPr lang="en-US" altLang="zh-CN" dirty="0" smtClean="0"/>
          </a:p>
          <a:p>
            <a:r>
              <a:rPr lang="en-US" altLang="zh-CN" dirty="0" smtClean="0"/>
              <a:t>This is mainly for the modification of the decoupling capacitor around the power supply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ym typeface="+mn-ea"/>
              </a:rPr>
              <a:t>Disk0/1</a:t>
            </a:r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711200" y="4076065"/>
            <a:ext cx="7988935" cy="1876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status:</a:t>
            </a:r>
            <a:endParaRPr lang="en-US" altLang="zh-CN" sz="24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This is the fourth version of disk0/1</a:t>
            </a:r>
            <a:endParaRPr lang="en-US" altLang="zh-CN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This prototype has been produced in November,  2018. </a:t>
            </a:r>
            <a:endParaRPr lang="en-US" altLang="zh-CN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We have sent three pieces to France for test.</a:t>
            </a:r>
            <a:endParaRPr lang="en-US" altLang="zh-CN" sz="2000" dirty="0" smtClean="0"/>
          </a:p>
          <a:p>
            <a:pPr>
              <a:buFont typeface="Arial" panose="020B0604020202020204" pitchFamily="34" charset="0"/>
              <a:buChar char="•"/>
            </a:pPr>
            <a:endParaRPr lang="en-US" altLang="zh-CN" sz="2000" dirty="0" smtClean="0"/>
          </a:p>
        </p:txBody>
      </p:sp>
      <p:pic>
        <p:nvPicPr>
          <p:cNvPr id="4" name="图片 3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pic>
        <p:nvPicPr>
          <p:cNvPr id="6" name="图片 5" descr="IMG20181106085709"/>
          <p:cNvPicPr>
            <a:picLocks noChangeAspect="1"/>
          </p:cNvPicPr>
          <p:nvPr/>
        </p:nvPicPr>
        <p:blipFill>
          <a:blip r:embed="rId2"/>
          <a:srcRect t="34530" b="8776"/>
          <a:stretch>
            <a:fillRect/>
          </a:stretch>
        </p:blipFill>
        <p:spPr>
          <a:xfrm>
            <a:off x="1136650" y="1722755"/>
            <a:ext cx="6870700" cy="1948815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ym typeface="+mn-ea"/>
              </a:rPr>
              <a:t>Disk2 </a:t>
            </a:r>
            <a:endParaRPr lang="en-GB" dirty="0" smtClean="0">
              <a:sym typeface="+mn-ea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18465" y="3940175"/>
            <a:ext cx="841121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/>
              <a:t>status:</a:t>
            </a:r>
            <a:endParaRPr lang="en-US" altLang="zh-CN" sz="2400" b="1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This is disk2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The prototype has been produced in January, 2018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We have sent 8 pieces of PCB to France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Now version of the schematic has been modified and ready for layout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zh-CN" sz="2000" dirty="0" smtClean="0"/>
          </a:p>
        </p:txBody>
      </p:sp>
      <p:pic>
        <p:nvPicPr>
          <p:cNvPr id="3" name="图片 2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pic>
        <p:nvPicPr>
          <p:cNvPr id="6" name="图片 5" descr="First_prototype_PCB_disk0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485" y="1494155"/>
            <a:ext cx="6970395" cy="2185035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ym typeface="+mn-ea"/>
              </a:rPr>
              <a:t>Disk3</a:t>
            </a:r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4257" y="3928745"/>
            <a:ext cx="791464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Status:</a:t>
            </a:r>
            <a:endParaRPr lang="en-US" altLang="zh-CN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This is disk3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    The layout of first vision is finished.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    Because the space between disk3 and disk4 is too limited to integrate all the cables, we modify disk3 and disk4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    We have finished the schematic for new version.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altLang="zh-CN" sz="2000" dirty="0" smtClean="0">
              <a:sym typeface="+mn-ea"/>
            </a:endParaRPr>
          </a:p>
        </p:txBody>
      </p:sp>
      <p:pic>
        <p:nvPicPr>
          <p:cNvPr id="4" name="图片 3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pic>
        <p:nvPicPr>
          <p:cNvPr id="3" name="图片 2" descr="QQ图片201806081507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610" y="1283970"/>
            <a:ext cx="3550920" cy="2049780"/>
          </a:xfrm>
          <a:prstGeom prst="rect">
            <a:avLst/>
          </a:prstGeom>
        </p:spPr>
      </p:pic>
      <p:pic>
        <p:nvPicPr>
          <p:cNvPr id="6" name="图片 5" descr="QQ图片201806081543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780" y="1304925"/>
            <a:ext cx="4601845" cy="209042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022475" y="3560445"/>
            <a:ext cx="1275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First vision</a:t>
            </a:r>
            <a:endParaRPr lang="en-US" altLang="zh-CN"/>
          </a:p>
        </p:txBody>
      </p:sp>
      <p:sp>
        <p:nvSpPr>
          <p:cNvPr id="9" name="文本框 8"/>
          <p:cNvSpPr txBox="1"/>
          <p:nvPr/>
        </p:nvSpPr>
        <p:spPr>
          <a:xfrm>
            <a:off x="6107430" y="3560445"/>
            <a:ext cx="1605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Second vision</a:t>
            </a:r>
            <a:endParaRPr lang="en-US" altLang="zh-CN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ym typeface="+mn-ea"/>
              </a:rPr>
              <a:t>Disk4</a:t>
            </a:r>
            <a:endParaRPr lang="en-GB" dirty="0" smtClean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628640" y="1812290"/>
            <a:ext cx="322516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ym typeface="+mn-ea"/>
              </a:rPr>
              <a:t>Status:</a:t>
            </a:r>
            <a:endParaRPr lang="en-US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We have produced the prototype of disk4 and sent 8 pieces to France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For same reason with disk3, we modify disk4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We have finished the schematic for the new version. </a:t>
            </a:r>
            <a:endParaRPr lang="en-US" altLang="zh-CN" sz="2000" dirty="0" smtClean="0">
              <a:sym typeface="+mn-ea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2000" dirty="0" smtClean="0">
                <a:sym typeface="+mn-ea"/>
              </a:rPr>
              <a:t>Comparing to the first one, the second version uses different contactors and has different structure</a:t>
            </a:r>
            <a:endParaRPr lang="en-US" altLang="zh-CN" sz="2000" dirty="0" smtClean="0">
              <a:sym typeface="+mn-ea"/>
            </a:endParaRPr>
          </a:p>
        </p:txBody>
      </p:sp>
      <p:pic>
        <p:nvPicPr>
          <p:cNvPr id="4" name="图片 3" descr="QQ图片2017121815503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245" y="83820"/>
            <a:ext cx="530225" cy="541020"/>
          </a:xfrm>
          <a:prstGeom prst="rect">
            <a:avLst/>
          </a:prstGeom>
        </p:spPr>
      </p:pic>
      <p:pic>
        <p:nvPicPr>
          <p:cNvPr id="7" name="内容占位符 6" descr="QQ图片20180608150922"/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1026160" y="4009390"/>
            <a:ext cx="3863340" cy="2152015"/>
          </a:xfrm>
          <a:prstGeom prst="rect">
            <a:avLst/>
          </a:prstGeom>
        </p:spPr>
      </p:pic>
      <p:pic>
        <p:nvPicPr>
          <p:cNvPr id="8" name="图片 7" descr="disk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904365" y="319405"/>
            <a:ext cx="2016760" cy="46545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031365" y="3655060"/>
            <a:ext cx="12750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First vision</a:t>
            </a:r>
            <a:endParaRPr lang="en-US" altLang="zh-CN"/>
          </a:p>
        </p:txBody>
      </p:sp>
      <p:sp>
        <p:nvSpPr>
          <p:cNvPr id="11" name="文本框 10"/>
          <p:cNvSpPr txBox="1"/>
          <p:nvPr/>
        </p:nvSpPr>
        <p:spPr>
          <a:xfrm>
            <a:off x="1859915" y="6356350"/>
            <a:ext cx="16052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Second vision</a:t>
            </a:r>
            <a:endParaRPr lang="en-US" altLang="zh-CN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e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3485</Words>
  <Application>WPS 演示</Application>
  <PresentationFormat>全屏显示(4:3)</PresentationFormat>
  <Paragraphs>207</Paragraphs>
  <Slides>14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5" baseType="lpstr">
      <vt:lpstr>Arial</vt:lpstr>
      <vt:lpstr>宋体</vt:lpstr>
      <vt:lpstr>Wingdings</vt:lpstr>
      <vt:lpstr>Arial</vt:lpstr>
      <vt:lpstr>Times New Roman</vt:lpstr>
      <vt:lpstr>Calibri</vt:lpstr>
      <vt:lpstr>微软雅黑</vt:lpstr>
      <vt:lpstr>Arial Unicode MS</vt:lpstr>
      <vt:lpstr>华文新魏</vt:lpstr>
      <vt:lpstr>IDAutomationC39XS</vt:lpstr>
      <vt:lpstr>Thème Office</vt:lpstr>
      <vt:lpstr>PowerPoint 演示文稿</vt:lpstr>
      <vt:lpstr>Outline</vt:lpstr>
      <vt:lpstr>The MFT Detector</vt:lpstr>
      <vt:lpstr>Structure of MFT </vt:lpstr>
      <vt:lpstr>PowerPoint 演示文稿</vt:lpstr>
      <vt:lpstr>Disk0/1</vt:lpstr>
      <vt:lpstr>Disk2 </vt:lpstr>
      <vt:lpstr>Disk3</vt:lpstr>
      <vt:lpstr>Disk4</vt:lpstr>
      <vt:lpstr>Status</vt:lpstr>
      <vt:lpstr>PowerPoint 演示文稿</vt:lpstr>
      <vt:lpstr>PowerPoint 演示文稿</vt:lpstr>
      <vt:lpstr>PowerPoint 演示文稿</vt:lpstr>
      <vt:lpstr>Plan in the near future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sunflower</cp:lastModifiedBy>
  <cp:revision>1351</cp:revision>
  <cp:lastPrinted>2016-08-01T22:16:00Z</cp:lastPrinted>
  <dcterms:created xsi:type="dcterms:W3CDTF">2010-04-12T23:12:00Z</dcterms:created>
  <dcterms:modified xsi:type="dcterms:W3CDTF">2018-11-20T01:38:20Z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  <property fmtid="{D5CDD505-2E9C-101B-9397-08002B2CF9AE}" pid="3" name="KSOProductBuildVer">
    <vt:lpwstr>2052-11.1.0.7949</vt:lpwstr>
  </property>
</Properties>
</file>