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xlsx" ContentType="application/vnd.openxmlformats-officedocument.spreadsheetml.sheet"/>
  <Default Extension="emf" ContentType="image/x-em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307" r:id="rId3"/>
    <p:sldId id="269" r:id="rId4"/>
    <p:sldId id="270" r:id="rId5"/>
    <p:sldId id="274" r:id="rId6"/>
    <p:sldId id="272" r:id="rId7"/>
    <p:sldId id="273" r:id="rId8"/>
    <p:sldId id="257" r:id="rId9"/>
    <p:sldId id="275" r:id="rId10"/>
    <p:sldId id="276" r:id="rId11"/>
    <p:sldId id="278" r:id="rId12"/>
    <p:sldId id="277" r:id="rId13"/>
    <p:sldId id="279" r:id="rId14"/>
    <p:sldId id="281" r:id="rId15"/>
    <p:sldId id="319" r:id="rId16"/>
    <p:sldId id="280" r:id="rId17"/>
    <p:sldId id="292" r:id="rId18"/>
    <p:sldId id="293" r:id="rId19"/>
    <p:sldId id="294" r:id="rId20"/>
    <p:sldId id="296" r:id="rId21"/>
    <p:sldId id="297" r:id="rId22"/>
    <p:sldId id="299" r:id="rId23"/>
    <p:sldId id="295" r:id="rId24"/>
    <p:sldId id="311" r:id="rId25"/>
    <p:sldId id="283" r:id="rId26"/>
    <p:sldId id="318" r:id="rId27"/>
    <p:sldId id="314" r:id="rId28"/>
    <p:sldId id="320" r:id="rId29"/>
    <p:sldId id="286" r:id="rId30"/>
    <p:sldId id="301" r:id="rId31"/>
    <p:sldId id="302" r:id="rId32"/>
    <p:sldId id="309" r:id="rId33"/>
    <p:sldId id="287" r:id="rId34"/>
    <p:sldId id="290" r:id="rId35"/>
    <p:sldId id="289" r:id="rId36"/>
    <p:sldId id="264" r:id="rId37"/>
    <p:sldId id="265" r:id="rId38"/>
    <p:sldId id="306" r:id="rId39"/>
    <p:sldId id="308" r:id="rId40"/>
    <p:sldId id="310" r:id="rId41"/>
    <p:sldId id="317" r:id="rId42"/>
    <p:sldId id="316" r:id="rId43"/>
    <p:sldId id="304" r:id="rId44"/>
    <p:sldId id="305" r:id="rId45"/>
    <p:sldId id="315" r:id="rId46"/>
    <p:sldId id="321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96" autoAdjust="0"/>
    <p:restoredTop sz="94660"/>
  </p:normalViewPr>
  <p:slideViewPr>
    <p:cSldViewPr snapToGrid="0">
      <p:cViewPr>
        <p:scale>
          <a:sx n="120" d="100"/>
          <a:sy n="120" d="100"/>
        </p:scale>
        <p:origin x="752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300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Single System publishing rate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0MQ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2000.0</c:v>
                </c:pt>
                <c:pt idx="1">
                  <c:v>5000.0</c:v>
                </c:pt>
                <c:pt idx="2">
                  <c:v>10000.0</c:v>
                </c:pt>
                <c:pt idx="3">
                  <c:v>20000.0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2000.0</c:v>
                </c:pt>
                <c:pt idx="1">
                  <c:v>5000.0</c:v>
                </c:pt>
                <c:pt idx="2">
                  <c:v>10000.0</c:v>
                </c:pt>
                <c:pt idx="3">
                  <c:v>16000.0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4761-435D-A324-438B32C73B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DIM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2000.0</c:v>
                </c:pt>
                <c:pt idx="1">
                  <c:v>5000.0</c:v>
                </c:pt>
                <c:pt idx="2">
                  <c:v>10000.0</c:v>
                </c:pt>
                <c:pt idx="3">
                  <c:v>20000.0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2000.0</c:v>
                </c:pt>
                <c:pt idx="1">
                  <c:v>5000.0</c:v>
                </c:pt>
                <c:pt idx="2">
                  <c:v>10000.0</c:v>
                </c:pt>
                <c:pt idx="3">
                  <c:v>15000.0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4761-435D-A324-438B32C73B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5649152"/>
        <c:axId val="1835236464"/>
      </c:scatterChart>
      <c:valAx>
        <c:axId val="1835649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Generated updates/s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5236464"/>
        <c:crosses val="autoZero"/>
        <c:crossBetween val="midCat"/>
      </c:valAx>
      <c:valAx>
        <c:axId val="183523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Published updates/s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56491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F4F9DD-A7D6-5D40-9ED0-2B9DA203E3F9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A67520-293D-6E4B-9DF4-0BD9C62071CA}">
      <dgm:prSet phldrT="[Text]"/>
      <dgm:spPr/>
      <dgm:t>
        <a:bodyPr/>
        <a:lstStyle/>
        <a:p>
          <a:r>
            <a:rPr lang="en-US" dirty="0" smtClean="0"/>
            <a:t>December 2018</a:t>
          </a:r>
          <a:endParaRPr lang="en-US" dirty="0"/>
        </a:p>
      </dgm:t>
    </dgm:pt>
    <dgm:pt modelId="{13231EA0-ECBF-DF43-A377-E1B3AE895817}" type="parTrans" cxnId="{9166BC49-2D39-1D45-A468-9359D398DE53}">
      <dgm:prSet/>
      <dgm:spPr/>
      <dgm:t>
        <a:bodyPr/>
        <a:lstStyle/>
        <a:p>
          <a:endParaRPr lang="en-US"/>
        </a:p>
      </dgm:t>
    </dgm:pt>
    <dgm:pt modelId="{BC3C3992-A44B-D94A-849A-E93FE3C0D880}" type="sibTrans" cxnId="{9166BC49-2D39-1D45-A468-9359D398DE53}">
      <dgm:prSet/>
      <dgm:spPr/>
      <dgm:t>
        <a:bodyPr/>
        <a:lstStyle/>
        <a:p>
          <a:endParaRPr lang="en-US"/>
        </a:p>
      </dgm:t>
    </dgm:pt>
    <dgm:pt modelId="{03ABEBF0-D613-CD48-9928-ADC7095460EC}">
      <dgm:prSet phldrT="[Text]"/>
      <dgm:spPr/>
      <dgm:t>
        <a:bodyPr/>
        <a:lstStyle/>
        <a:p>
          <a:r>
            <a:rPr lang="en-US" dirty="0" smtClean="0"/>
            <a:t>WINCC OA backups</a:t>
          </a:r>
          <a:endParaRPr lang="en-US" dirty="0"/>
        </a:p>
      </dgm:t>
    </dgm:pt>
    <dgm:pt modelId="{66048F39-7142-A041-BF5C-A50123316582}" type="parTrans" cxnId="{983E4B16-6A13-D94D-9696-45518C3AD43C}">
      <dgm:prSet/>
      <dgm:spPr/>
      <dgm:t>
        <a:bodyPr/>
        <a:lstStyle/>
        <a:p>
          <a:endParaRPr lang="en-US"/>
        </a:p>
      </dgm:t>
    </dgm:pt>
    <dgm:pt modelId="{E351A83A-0F72-494B-85DF-6A5F09EE69CE}" type="sibTrans" cxnId="{983E4B16-6A13-D94D-9696-45518C3AD43C}">
      <dgm:prSet/>
      <dgm:spPr/>
      <dgm:t>
        <a:bodyPr/>
        <a:lstStyle/>
        <a:p>
          <a:endParaRPr lang="en-US"/>
        </a:p>
      </dgm:t>
    </dgm:pt>
    <dgm:pt modelId="{10A8263C-4F97-284D-B705-BBE596A30D7C}">
      <dgm:prSet phldrT="[Text]"/>
      <dgm:spPr/>
      <dgm:t>
        <a:bodyPr/>
        <a:lstStyle/>
        <a:p>
          <a:r>
            <a:rPr lang="en-US" dirty="0" smtClean="0"/>
            <a:t>January 2019</a:t>
          </a:r>
          <a:endParaRPr lang="en-US" dirty="0"/>
        </a:p>
      </dgm:t>
    </dgm:pt>
    <dgm:pt modelId="{04B9F254-C46A-CB43-8051-352CB73AE6EF}" type="parTrans" cxnId="{0A2458B0-3BF0-5F4D-8033-1E7B704D83A1}">
      <dgm:prSet/>
      <dgm:spPr/>
      <dgm:t>
        <a:bodyPr/>
        <a:lstStyle/>
        <a:p>
          <a:endParaRPr lang="en-US"/>
        </a:p>
      </dgm:t>
    </dgm:pt>
    <dgm:pt modelId="{CE6178C3-FB64-FE4E-B49C-4205B0DC392C}" type="sibTrans" cxnId="{0A2458B0-3BF0-5F4D-8033-1E7B704D83A1}">
      <dgm:prSet/>
      <dgm:spPr/>
      <dgm:t>
        <a:bodyPr/>
        <a:lstStyle/>
        <a:p>
          <a:endParaRPr lang="en-US"/>
        </a:p>
      </dgm:t>
    </dgm:pt>
    <dgm:pt modelId="{EFF8121F-CC53-A844-AD60-E877DDCFF2CB}">
      <dgm:prSet phldrT="[Text]"/>
      <dgm:spPr/>
      <dgm:t>
        <a:bodyPr/>
        <a:lstStyle/>
        <a:p>
          <a:r>
            <a:rPr lang="en-US" dirty="0" smtClean="0"/>
            <a:t>WINCC OA upgrades v 3.16 on central systems</a:t>
          </a:r>
          <a:endParaRPr lang="en-US" dirty="0"/>
        </a:p>
      </dgm:t>
    </dgm:pt>
    <dgm:pt modelId="{B0524231-FFC7-9342-8A9D-BE77473D7D31}" type="parTrans" cxnId="{62D16731-398A-9A4C-8A9D-B83303EBDF99}">
      <dgm:prSet/>
      <dgm:spPr/>
      <dgm:t>
        <a:bodyPr/>
        <a:lstStyle/>
        <a:p>
          <a:endParaRPr lang="en-US"/>
        </a:p>
      </dgm:t>
    </dgm:pt>
    <dgm:pt modelId="{1F8768F6-A8EF-B941-8BA6-857AA10163BC}" type="sibTrans" cxnId="{62D16731-398A-9A4C-8A9D-B83303EBDF99}">
      <dgm:prSet/>
      <dgm:spPr/>
      <dgm:t>
        <a:bodyPr/>
        <a:lstStyle/>
        <a:p>
          <a:endParaRPr lang="en-US"/>
        </a:p>
      </dgm:t>
    </dgm:pt>
    <dgm:pt modelId="{15BB6EAA-1068-134C-B555-8EE2F64B907F}">
      <dgm:prSet phldrT="[Text]"/>
      <dgm:spPr/>
      <dgm:t>
        <a:bodyPr/>
        <a:lstStyle/>
        <a:p>
          <a:r>
            <a:rPr lang="en-US" dirty="0" smtClean="0"/>
            <a:t>February-March2019</a:t>
          </a:r>
          <a:endParaRPr lang="en-US" dirty="0"/>
        </a:p>
      </dgm:t>
    </dgm:pt>
    <dgm:pt modelId="{5599EF72-27B0-C448-A521-31A0AD2BFA57}" type="parTrans" cxnId="{94E72FA8-198A-5B41-BCB2-CC3FA098BB4B}">
      <dgm:prSet/>
      <dgm:spPr/>
      <dgm:t>
        <a:bodyPr/>
        <a:lstStyle/>
        <a:p>
          <a:endParaRPr lang="en-US"/>
        </a:p>
      </dgm:t>
    </dgm:pt>
    <dgm:pt modelId="{14733B4D-CFEB-5B41-A2A2-AF8731556ED7}" type="sibTrans" cxnId="{94E72FA8-198A-5B41-BCB2-CC3FA098BB4B}">
      <dgm:prSet/>
      <dgm:spPr/>
      <dgm:t>
        <a:bodyPr/>
        <a:lstStyle/>
        <a:p>
          <a:endParaRPr lang="en-US"/>
        </a:p>
      </dgm:t>
    </dgm:pt>
    <dgm:pt modelId="{219DD86E-4022-6F47-85C9-25C3250302DD}">
      <dgm:prSet phldrT="[Text]"/>
      <dgm:spPr/>
      <dgm:t>
        <a:bodyPr/>
        <a:lstStyle/>
        <a:p>
          <a:r>
            <a:rPr lang="en-US" dirty="0" smtClean="0"/>
            <a:t>WINCC OA upgrades on detector systems</a:t>
          </a:r>
          <a:endParaRPr lang="en-US" dirty="0"/>
        </a:p>
      </dgm:t>
    </dgm:pt>
    <dgm:pt modelId="{8CF6B3F6-D293-6F4C-A5A2-FCCEB43F2DBD}" type="parTrans" cxnId="{7B3E2EA0-FBFD-8048-B96F-EC0D4F71324F}">
      <dgm:prSet/>
      <dgm:spPr/>
      <dgm:t>
        <a:bodyPr/>
        <a:lstStyle/>
        <a:p>
          <a:endParaRPr lang="en-US"/>
        </a:p>
      </dgm:t>
    </dgm:pt>
    <dgm:pt modelId="{5547C5FA-01F2-2941-AF67-30909D107B9C}" type="sibTrans" cxnId="{7B3E2EA0-FBFD-8048-B96F-EC0D4F71324F}">
      <dgm:prSet/>
      <dgm:spPr/>
      <dgm:t>
        <a:bodyPr/>
        <a:lstStyle/>
        <a:p>
          <a:endParaRPr lang="en-US"/>
        </a:p>
      </dgm:t>
    </dgm:pt>
    <dgm:pt modelId="{F4B3C706-9CEC-4D45-8098-8B9A1C2EB446}">
      <dgm:prSet phldrT="[Text]"/>
      <dgm:spPr/>
      <dgm:t>
        <a:bodyPr/>
        <a:lstStyle/>
        <a:p>
          <a:r>
            <a:rPr lang="en-US" dirty="0" smtClean="0"/>
            <a:t>DCS operational</a:t>
          </a:r>
          <a:endParaRPr lang="en-US" dirty="0"/>
        </a:p>
      </dgm:t>
    </dgm:pt>
    <dgm:pt modelId="{CC22EEDA-1DF5-DF4D-82BA-5FC4B2F8854B}" type="parTrans" cxnId="{D04A6A41-09EA-544E-9FB2-38490D300D14}">
      <dgm:prSet/>
      <dgm:spPr/>
      <dgm:t>
        <a:bodyPr/>
        <a:lstStyle/>
        <a:p>
          <a:endParaRPr lang="en-US"/>
        </a:p>
      </dgm:t>
    </dgm:pt>
    <dgm:pt modelId="{5F6FEE56-D00B-5E4E-95EE-F65BA2C1C682}" type="sibTrans" cxnId="{D04A6A41-09EA-544E-9FB2-38490D300D14}">
      <dgm:prSet/>
      <dgm:spPr/>
      <dgm:t>
        <a:bodyPr/>
        <a:lstStyle/>
        <a:p>
          <a:endParaRPr lang="en-US"/>
        </a:p>
      </dgm:t>
    </dgm:pt>
    <dgm:pt modelId="{38F7C2D8-C397-894E-B1A6-898E08E43457}">
      <dgm:prSet phldrT="[Text]"/>
      <dgm:spPr/>
      <dgm:t>
        <a:bodyPr/>
        <a:lstStyle/>
        <a:p>
          <a:r>
            <a:rPr lang="en-US" dirty="0" smtClean="0"/>
            <a:t>April 2019</a:t>
          </a:r>
          <a:endParaRPr lang="en-US" dirty="0"/>
        </a:p>
      </dgm:t>
    </dgm:pt>
    <dgm:pt modelId="{BE820959-953C-2B4D-ABEB-5420CB9F7AA2}" type="parTrans" cxnId="{CEC763A3-EFFC-CA4F-83F9-6F3603CA5C02}">
      <dgm:prSet/>
      <dgm:spPr/>
      <dgm:t>
        <a:bodyPr/>
        <a:lstStyle/>
        <a:p>
          <a:endParaRPr lang="en-US"/>
        </a:p>
      </dgm:t>
    </dgm:pt>
    <dgm:pt modelId="{8A9E535F-61FE-9247-93EB-CF396D64BAA6}" type="sibTrans" cxnId="{CEC763A3-EFFC-CA4F-83F9-6F3603CA5C02}">
      <dgm:prSet/>
      <dgm:spPr/>
      <dgm:t>
        <a:bodyPr/>
        <a:lstStyle/>
        <a:p>
          <a:endParaRPr lang="en-US"/>
        </a:p>
      </dgm:t>
    </dgm:pt>
    <dgm:pt modelId="{D11191D7-037F-B94C-84FB-7A798B2EAF73}">
      <dgm:prSet phldrT="[Text]"/>
      <dgm:spPr/>
      <dgm:t>
        <a:bodyPr/>
        <a:lstStyle/>
        <a:p>
          <a:r>
            <a:rPr lang="en-US" dirty="0" smtClean="0"/>
            <a:t>ORACLE schemas upgraded to NGA compatible version</a:t>
          </a:r>
          <a:endParaRPr lang="en-US" dirty="0"/>
        </a:p>
      </dgm:t>
    </dgm:pt>
    <dgm:pt modelId="{389B47EE-6887-4848-A765-43A7F7D9E8E8}" type="parTrans" cxnId="{ADD1A74B-FBC6-554A-87F3-D92F40162A4B}">
      <dgm:prSet/>
      <dgm:spPr/>
      <dgm:t>
        <a:bodyPr/>
        <a:lstStyle/>
        <a:p>
          <a:endParaRPr lang="en-US"/>
        </a:p>
      </dgm:t>
    </dgm:pt>
    <dgm:pt modelId="{3349E3C4-D11F-C649-9B2C-1FCDDA7B235E}" type="sibTrans" cxnId="{ADD1A74B-FBC6-554A-87F3-D92F40162A4B}">
      <dgm:prSet/>
      <dgm:spPr/>
      <dgm:t>
        <a:bodyPr/>
        <a:lstStyle/>
        <a:p>
          <a:endParaRPr lang="en-US"/>
        </a:p>
      </dgm:t>
    </dgm:pt>
    <dgm:pt modelId="{71A1E05A-63F6-6D41-9EC9-152C4557ABD9}">
      <dgm:prSet phldrT="[Text]"/>
      <dgm:spPr/>
      <dgm:t>
        <a:bodyPr/>
        <a:lstStyle/>
        <a:p>
          <a:endParaRPr lang="en-US" dirty="0"/>
        </a:p>
      </dgm:t>
    </dgm:pt>
    <dgm:pt modelId="{C43FEF16-5717-CA47-BA04-9368D554FE1D}" type="parTrans" cxnId="{E3B835EC-22CB-6C44-B310-C218935A8674}">
      <dgm:prSet/>
      <dgm:spPr/>
      <dgm:t>
        <a:bodyPr/>
        <a:lstStyle/>
        <a:p>
          <a:endParaRPr lang="en-US"/>
        </a:p>
      </dgm:t>
    </dgm:pt>
    <dgm:pt modelId="{45159565-9F42-F44E-9A5A-6FC652BB0ECE}" type="sibTrans" cxnId="{E3B835EC-22CB-6C44-B310-C218935A8674}">
      <dgm:prSet/>
      <dgm:spPr/>
      <dgm:t>
        <a:bodyPr/>
        <a:lstStyle/>
        <a:p>
          <a:endParaRPr lang="en-US"/>
        </a:p>
      </dgm:t>
    </dgm:pt>
    <dgm:pt modelId="{FE8EBDCF-A9AC-374D-B86E-C8F109623D66}">
      <dgm:prSet phldrT="[Text]"/>
      <dgm:spPr/>
      <dgm:t>
        <a:bodyPr/>
        <a:lstStyle/>
        <a:p>
          <a:r>
            <a:rPr lang="en-US" dirty="0" smtClean="0"/>
            <a:t>RDB manager replaced by NGA and ORACLE backend</a:t>
          </a:r>
          <a:endParaRPr lang="en-US" dirty="0"/>
        </a:p>
      </dgm:t>
    </dgm:pt>
    <dgm:pt modelId="{51991CA2-4269-B342-80EE-8D29CF892C59}" type="parTrans" cxnId="{3BC44E9C-A212-0F43-A6C9-F61E230F69BA}">
      <dgm:prSet/>
      <dgm:spPr/>
      <dgm:t>
        <a:bodyPr/>
        <a:lstStyle/>
        <a:p>
          <a:endParaRPr lang="en-US"/>
        </a:p>
      </dgm:t>
    </dgm:pt>
    <dgm:pt modelId="{530B98B2-3EB0-6047-AEBB-BE45C0A142DA}" type="sibTrans" cxnId="{3BC44E9C-A212-0F43-A6C9-F61E230F69BA}">
      <dgm:prSet/>
      <dgm:spPr/>
      <dgm:t>
        <a:bodyPr/>
        <a:lstStyle/>
        <a:p>
          <a:endParaRPr lang="en-US"/>
        </a:p>
      </dgm:t>
    </dgm:pt>
    <dgm:pt modelId="{96015781-FCF6-2045-B887-2375BF0E37FA}">
      <dgm:prSet phldrT="[Text]"/>
      <dgm:spPr/>
      <dgm:t>
        <a:bodyPr/>
        <a:lstStyle/>
        <a:p>
          <a:r>
            <a:rPr lang="en-US" dirty="0" smtClean="0"/>
            <a:t>Point of no return!</a:t>
          </a:r>
          <a:endParaRPr lang="en-US" dirty="0"/>
        </a:p>
      </dgm:t>
    </dgm:pt>
    <dgm:pt modelId="{2DF13D0B-BC8C-BE4D-89DC-7A48044B27AE}" type="parTrans" cxnId="{9EC3B0C2-6357-BC4D-A2C7-4584C9E3D93D}">
      <dgm:prSet/>
      <dgm:spPr/>
      <dgm:t>
        <a:bodyPr/>
        <a:lstStyle/>
        <a:p>
          <a:endParaRPr lang="en-US"/>
        </a:p>
      </dgm:t>
    </dgm:pt>
    <dgm:pt modelId="{2424D0CB-83A3-A24D-872D-5825D6461FAC}" type="sibTrans" cxnId="{9EC3B0C2-6357-BC4D-A2C7-4584C9E3D93D}">
      <dgm:prSet/>
      <dgm:spPr/>
      <dgm:t>
        <a:bodyPr/>
        <a:lstStyle/>
        <a:p>
          <a:endParaRPr lang="en-US"/>
        </a:p>
      </dgm:t>
    </dgm:pt>
    <dgm:pt modelId="{2DB96CB0-429A-8744-83F9-249E72A1B40E}">
      <dgm:prSet phldrT="[Text]"/>
      <dgm:spPr/>
      <dgm:t>
        <a:bodyPr/>
        <a:lstStyle/>
        <a:p>
          <a:r>
            <a:rPr lang="en-US" dirty="0" smtClean="0"/>
            <a:t>ADAPOS backend deployed to detector systems</a:t>
          </a:r>
          <a:endParaRPr lang="en-US" dirty="0"/>
        </a:p>
      </dgm:t>
    </dgm:pt>
    <dgm:pt modelId="{FB2518D0-D5A3-C246-82CA-2D592715C875}" type="parTrans" cxnId="{5862592E-B6B7-864F-A9CD-C8EFC9B89BB7}">
      <dgm:prSet/>
      <dgm:spPr/>
      <dgm:t>
        <a:bodyPr/>
        <a:lstStyle/>
        <a:p>
          <a:endParaRPr lang="en-US"/>
        </a:p>
      </dgm:t>
    </dgm:pt>
    <dgm:pt modelId="{CC5C7C99-8241-E94E-AB0C-3C0071BF51CA}" type="sibTrans" cxnId="{5862592E-B6B7-864F-A9CD-C8EFC9B89BB7}">
      <dgm:prSet/>
      <dgm:spPr/>
      <dgm:t>
        <a:bodyPr/>
        <a:lstStyle/>
        <a:p>
          <a:endParaRPr lang="en-US"/>
        </a:p>
      </dgm:t>
    </dgm:pt>
    <dgm:pt modelId="{1F7EEA9D-9A75-6749-A3C5-D235CE938C2C}" type="pres">
      <dgm:prSet presAssocID="{01F4F9DD-A7D6-5D40-9ED0-2B9DA203E3F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631700-B9F4-9148-83CF-5CE6C1B3F92D}" type="pres">
      <dgm:prSet presAssocID="{D3A67520-293D-6E4B-9DF4-0BD9C62071CA}" presName="composite" presStyleCnt="0"/>
      <dgm:spPr/>
    </dgm:pt>
    <dgm:pt modelId="{E1C18CB1-9910-D848-85E9-65B88FCD5BF6}" type="pres">
      <dgm:prSet presAssocID="{D3A67520-293D-6E4B-9DF4-0BD9C62071CA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359E5F-40E7-CC4F-A979-72EC54DC70F3}" type="pres">
      <dgm:prSet presAssocID="{D3A67520-293D-6E4B-9DF4-0BD9C62071CA}" presName="parSh" presStyleLbl="node1" presStyleIdx="0" presStyleCnt="4"/>
      <dgm:spPr/>
      <dgm:t>
        <a:bodyPr/>
        <a:lstStyle/>
        <a:p>
          <a:endParaRPr lang="en-US"/>
        </a:p>
      </dgm:t>
    </dgm:pt>
    <dgm:pt modelId="{553E0F8C-8A72-1948-96E2-4D9749B147EE}" type="pres">
      <dgm:prSet presAssocID="{D3A67520-293D-6E4B-9DF4-0BD9C62071CA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D86B1-12A0-074B-8643-33FCADB5AC86}" type="pres">
      <dgm:prSet presAssocID="{BC3C3992-A44B-D94A-849A-E93FE3C0D880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D152015-D793-6A48-A7A2-AAAD550FD97C}" type="pres">
      <dgm:prSet presAssocID="{BC3C3992-A44B-D94A-849A-E93FE3C0D880}" presName="connTx" presStyleLbl="sibTrans2D1" presStyleIdx="0" presStyleCnt="3"/>
      <dgm:spPr/>
      <dgm:t>
        <a:bodyPr/>
        <a:lstStyle/>
        <a:p>
          <a:endParaRPr lang="en-US"/>
        </a:p>
      </dgm:t>
    </dgm:pt>
    <dgm:pt modelId="{8E97D6D0-97FE-A34E-970A-F3B40246251B}" type="pres">
      <dgm:prSet presAssocID="{10A8263C-4F97-284D-B705-BBE596A30D7C}" presName="composite" presStyleCnt="0"/>
      <dgm:spPr/>
    </dgm:pt>
    <dgm:pt modelId="{62AB1C0F-079B-2B48-8094-392193873E5A}" type="pres">
      <dgm:prSet presAssocID="{10A8263C-4F97-284D-B705-BBE596A30D7C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2F24E8-DB89-E241-ABAE-A2556EDB0302}" type="pres">
      <dgm:prSet presAssocID="{10A8263C-4F97-284D-B705-BBE596A30D7C}" presName="parSh" presStyleLbl="node1" presStyleIdx="1" presStyleCnt="4"/>
      <dgm:spPr/>
      <dgm:t>
        <a:bodyPr/>
        <a:lstStyle/>
        <a:p>
          <a:endParaRPr lang="en-US"/>
        </a:p>
      </dgm:t>
    </dgm:pt>
    <dgm:pt modelId="{10358A97-175D-C041-B0AA-534A41945B93}" type="pres">
      <dgm:prSet presAssocID="{10A8263C-4F97-284D-B705-BBE596A30D7C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99D577-7202-564E-8049-1A241C189D4B}" type="pres">
      <dgm:prSet presAssocID="{CE6178C3-FB64-FE4E-B49C-4205B0DC392C}" presName="sibTrans" presStyleLbl="sibTrans2D1" presStyleIdx="1" presStyleCnt="3"/>
      <dgm:spPr/>
      <dgm:t>
        <a:bodyPr/>
        <a:lstStyle/>
        <a:p>
          <a:endParaRPr lang="en-US"/>
        </a:p>
      </dgm:t>
    </dgm:pt>
    <dgm:pt modelId="{15755E3D-D8C5-454F-AECC-0C95F2EB2D87}" type="pres">
      <dgm:prSet presAssocID="{CE6178C3-FB64-FE4E-B49C-4205B0DC392C}" presName="connTx" presStyleLbl="sibTrans2D1" presStyleIdx="1" presStyleCnt="3"/>
      <dgm:spPr/>
      <dgm:t>
        <a:bodyPr/>
        <a:lstStyle/>
        <a:p>
          <a:endParaRPr lang="en-US"/>
        </a:p>
      </dgm:t>
    </dgm:pt>
    <dgm:pt modelId="{D0DE0287-CD52-AD44-9176-C879D75A78DF}" type="pres">
      <dgm:prSet presAssocID="{15BB6EAA-1068-134C-B555-8EE2F64B907F}" presName="composite" presStyleCnt="0"/>
      <dgm:spPr/>
    </dgm:pt>
    <dgm:pt modelId="{92326F99-4D88-204B-B98C-7AF75DED7884}" type="pres">
      <dgm:prSet presAssocID="{15BB6EAA-1068-134C-B555-8EE2F64B907F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1FB060-B8CD-5D4B-849C-38DA5FA35C18}" type="pres">
      <dgm:prSet presAssocID="{15BB6EAA-1068-134C-B555-8EE2F64B907F}" presName="parSh" presStyleLbl="node1" presStyleIdx="2" presStyleCnt="4"/>
      <dgm:spPr/>
      <dgm:t>
        <a:bodyPr/>
        <a:lstStyle/>
        <a:p>
          <a:endParaRPr lang="en-US"/>
        </a:p>
      </dgm:t>
    </dgm:pt>
    <dgm:pt modelId="{1E4F576F-BD87-2141-AAD3-8DF677894AD1}" type="pres">
      <dgm:prSet presAssocID="{15BB6EAA-1068-134C-B555-8EE2F64B907F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BD1F20-DC54-2C40-A515-E27A2F623328}" type="pres">
      <dgm:prSet presAssocID="{14733B4D-CFEB-5B41-A2A2-AF8731556ED7}" presName="sibTrans" presStyleLbl="sibTrans2D1" presStyleIdx="2" presStyleCnt="3"/>
      <dgm:spPr/>
      <dgm:t>
        <a:bodyPr/>
        <a:lstStyle/>
        <a:p>
          <a:endParaRPr lang="en-US"/>
        </a:p>
      </dgm:t>
    </dgm:pt>
    <dgm:pt modelId="{4A971CDD-A460-D64B-9411-56C9491AF3B8}" type="pres">
      <dgm:prSet presAssocID="{14733B4D-CFEB-5B41-A2A2-AF8731556ED7}" presName="connTx" presStyleLbl="sibTrans2D1" presStyleIdx="2" presStyleCnt="3"/>
      <dgm:spPr/>
      <dgm:t>
        <a:bodyPr/>
        <a:lstStyle/>
        <a:p>
          <a:endParaRPr lang="en-US"/>
        </a:p>
      </dgm:t>
    </dgm:pt>
    <dgm:pt modelId="{8472A1E0-1C40-B849-8A66-B32747BDFA43}" type="pres">
      <dgm:prSet presAssocID="{38F7C2D8-C397-894E-B1A6-898E08E43457}" presName="composite" presStyleCnt="0"/>
      <dgm:spPr/>
    </dgm:pt>
    <dgm:pt modelId="{0ED27391-C20A-A645-9978-A1B02EF3253E}" type="pres">
      <dgm:prSet presAssocID="{38F7C2D8-C397-894E-B1A6-898E08E43457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0CBF6D-8608-D645-887E-1CC58A39D813}" type="pres">
      <dgm:prSet presAssocID="{38F7C2D8-C397-894E-B1A6-898E08E43457}" presName="parSh" presStyleLbl="node1" presStyleIdx="3" presStyleCnt="4" custLinFactNeighborY="3852"/>
      <dgm:spPr/>
      <dgm:t>
        <a:bodyPr/>
        <a:lstStyle/>
        <a:p>
          <a:endParaRPr lang="en-US"/>
        </a:p>
      </dgm:t>
    </dgm:pt>
    <dgm:pt modelId="{490A64FA-6D98-184F-A6D0-91E92AC3FE69}" type="pres">
      <dgm:prSet presAssocID="{38F7C2D8-C397-894E-B1A6-898E08E43457}" presName="desTx" presStyleLbl="fgAcc1" presStyleIdx="3" presStyleCnt="4" custLinFactNeighborX="80" custLinFactNeighborY="5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1569BB-F509-734B-8CB4-9D682566FCD9}" type="presOf" srcId="{BC3C3992-A44B-D94A-849A-E93FE3C0D880}" destId="{D9FD86B1-12A0-074B-8643-33FCADB5AC86}" srcOrd="0" destOrd="0" presId="urn:microsoft.com/office/officeart/2005/8/layout/process3"/>
    <dgm:cxn modelId="{F7F7DC32-3F69-7B4F-9689-779DA5A5DC84}" type="presOf" srcId="{F4B3C706-9CEC-4D45-8098-8B9A1C2EB446}" destId="{553E0F8C-8A72-1948-96E2-4D9749B147EE}" srcOrd="0" destOrd="1" presId="urn:microsoft.com/office/officeart/2005/8/layout/process3"/>
    <dgm:cxn modelId="{D04A6A41-09EA-544E-9FB2-38490D300D14}" srcId="{D3A67520-293D-6E4B-9DF4-0BD9C62071CA}" destId="{F4B3C706-9CEC-4D45-8098-8B9A1C2EB446}" srcOrd="1" destOrd="0" parTransId="{CC22EEDA-1DF5-DF4D-82BA-5FC4B2F8854B}" sibTransId="{5F6FEE56-D00B-5E4E-95EE-F65BA2C1C682}"/>
    <dgm:cxn modelId="{B8D85F0E-1C04-714B-8D6C-1165B20AC861}" type="presOf" srcId="{14733B4D-CFEB-5B41-A2A2-AF8731556ED7}" destId="{C8BD1F20-DC54-2C40-A515-E27A2F623328}" srcOrd="0" destOrd="0" presId="urn:microsoft.com/office/officeart/2005/8/layout/process3"/>
    <dgm:cxn modelId="{FC695F61-F5D8-3E48-BA90-51D9876539CE}" type="presOf" srcId="{2DB96CB0-429A-8744-83F9-249E72A1B40E}" destId="{490A64FA-6D98-184F-A6D0-91E92AC3FE69}" srcOrd="0" destOrd="2" presId="urn:microsoft.com/office/officeart/2005/8/layout/process3"/>
    <dgm:cxn modelId="{7B3E2EA0-FBFD-8048-B96F-EC0D4F71324F}" srcId="{15BB6EAA-1068-134C-B555-8EE2F64B907F}" destId="{219DD86E-4022-6F47-85C9-25C3250302DD}" srcOrd="0" destOrd="0" parTransId="{8CF6B3F6-D293-6F4C-A5A2-FCCEB43F2DBD}" sibTransId="{5547C5FA-01F2-2941-AF67-30909D107B9C}"/>
    <dgm:cxn modelId="{7226348F-649B-F54B-A3F1-3CDE1A4BC79C}" type="presOf" srcId="{10A8263C-4F97-284D-B705-BBE596A30D7C}" destId="{162F24E8-DB89-E241-ABAE-A2556EDB0302}" srcOrd="1" destOrd="0" presId="urn:microsoft.com/office/officeart/2005/8/layout/process3"/>
    <dgm:cxn modelId="{A604D44C-C1A3-B04F-B697-B1FC5A3D6FC1}" type="presOf" srcId="{D11191D7-037F-B94C-84FB-7A798B2EAF73}" destId="{1E4F576F-BD87-2141-AAD3-8DF677894AD1}" srcOrd="0" destOrd="1" presId="urn:microsoft.com/office/officeart/2005/8/layout/process3"/>
    <dgm:cxn modelId="{53D1963A-4242-0A44-974E-355739334063}" type="presOf" srcId="{15BB6EAA-1068-134C-B555-8EE2F64B907F}" destId="{F71FB060-B8CD-5D4B-849C-38DA5FA35C18}" srcOrd="1" destOrd="0" presId="urn:microsoft.com/office/officeart/2005/8/layout/process3"/>
    <dgm:cxn modelId="{B7791239-CB96-FD4C-8DF2-2FC5273E803E}" type="presOf" srcId="{CE6178C3-FB64-FE4E-B49C-4205B0DC392C}" destId="{4D99D577-7202-564E-8049-1A241C189D4B}" srcOrd="0" destOrd="0" presId="urn:microsoft.com/office/officeart/2005/8/layout/process3"/>
    <dgm:cxn modelId="{ADD1A74B-FBC6-554A-87F3-D92F40162A4B}" srcId="{15BB6EAA-1068-134C-B555-8EE2F64B907F}" destId="{D11191D7-037F-B94C-84FB-7A798B2EAF73}" srcOrd="1" destOrd="0" parTransId="{389B47EE-6887-4848-A765-43A7F7D9E8E8}" sibTransId="{3349E3C4-D11F-C649-9B2C-1FCDDA7B235E}"/>
    <dgm:cxn modelId="{0CA2BD13-9EF5-A346-BC16-20D07D163447}" type="presOf" srcId="{15BB6EAA-1068-134C-B555-8EE2F64B907F}" destId="{92326F99-4D88-204B-B98C-7AF75DED7884}" srcOrd="0" destOrd="0" presId="urn:microsoft.com/office/officeart/2005/8/layout/process3"/>
    <dgm:cxn modelId="{601DC948-9296-9240-8640-B431E2A9BE4A}" type="presOf" srcId="{96015781-FCF6-2045-B887-2375BF0E37FA}" destId="{490A64FA-6D98-184F-A6D0-91E92AC3FE69}" srcOrd="0" destOrd="1" presId="urn:microsoft.com/office/officeart/2005/8/layout/process3"/>
    <dgm:cxn modelId="{B97359FB-1C09-1545-AA67-ACD68458E510}" type="presOf" srcId="{38F7C2D8-C397-894E-B1A6-898E08E43457}" destId="{CF0CBF6D-8608-D645-887E-1CC58A39D813}" srcOrd="1" destOrd="0" presId="urn:microsoft.com/office/officeart/2005/8/layout/process3"/>
    <dgm:cxn modelId="{0785E9D4-D3D0-5445-BA79-0264C262FDFF}" type="presOf" srcId="{01F4F9DD-A7D6-5D40-9ED0-2B9DA203E3F9}" destId="{1F7EEA9D-9A75-6749-A3C5-D235CE938C2C}" srcOrd="0" destOrd="0" presId="urn:microsoft.com/office/officeart/2005/8/layout/process3"/>
    <dgm:cxn modelId="{657B3C1C-FE2A-D742-87C7-E0A2DEB6C2FF}" type="presOf" srcId="{71A1E05A-63F6-6D41-9EC9-152C4557ABD9}" destId="{1E4F576F-BD87-2141-AAD3-8DF677894AD1}" srcOrd="0" destOrd="2" presId="urn:microsoft.com/office/officeart/2005/8/layout/process3"/>
    <dgm:cxn modelId="{0A2458B0-3BF0-5F4D-8033-1E7B704D83A1}" srcId="{01F4F9DD-A7D6-5D40-9ED0-2B9DA203E3F9}" destId="{10A8263C-4F97-284D-B705-BBE596A30D7C}" srcOrd="1" destOrd="0" parTransId="{04B9F254-C46A-CB43-8051-352CB73AE6EF}" sibTransId="{CE6178C3-FB64-FE4E-B49C-4205B0DC392C}"/>
    <dgm:cxn modelId="{2024D5C8-5280-B64D-9F54-B2A302340954}" type="presOf" srcId="{CE6178C3-FB64-FE4E-B49C-4205B0DC392C}" destId="{15755E3D-D8C5-454F-AECC-0C95F2EB2D87}" srcOrd="1" destOrd="0" presId="urn:microsoft.com/office/officeart/2005/8/layout/process3"/>
    <dgm:cxn modelId="{94E72FA8-198A-5B41-BCB2-CC3FA098BB4B}" srcId="{01F4F9DD-A7D6-5D40-9ED0-2B9DA203E3F9}" destId="{15BB6EAA-1068-134C-B555-8EE2F64B907F}" srcOrd="2" destOrd="0" parTransId="{5599EF72-27B0-C448-A521-31A0AD2BFA57}" sibTransId="{14733B4D-CFEB-5B41-A2A2-AF8731556ED7}"/>
    <dgm:cxn modelId="{983E4B16-6A13-D94D-9696-45518C3AD43C}" srcId="{D3A67520-293D-6E4B-9DF4-0BD9C62071CA}" destId="{03ABEBF0-D613-CD48-9928-ADC7095460EC}" srcOrd="0" destOrd="0" parTransId="{66048F39-7142-A041-BF5C-A50123316582}" sibTransId="{E351A83A-0F72-494B-85DF-6A5F09EE69CE}"/>
    <dgm:cxn modelId="{F10AD43C-858D-3040-B556-C997C2A363EF}" type="presOf" srcId="{D3A67520-293D-6E4B-9DF4-0BD9C62071CA}" destId="{E1C18CB1-9910-D848-85E9-65B88FCD5BF6}" srcOrd="0" destOrd="0" presId="urn:microsoft.com/office/officeart/2005/8/layout/process3"/>
    <dgm:cxn modelId="{63C38F82-5C59-3B4D-8D0B-666A611EEFFE}" type="presOf" srcId="{BC3C3992-A44B-D94A-849A-E93FE3C0D880}" destId="{DD152015-D793-6A48-A7A2-AAAD550FD97C}" srcOrd="1" destOrd="0" presId="urn:microsoft.com/office/officeart/2005/8/layout/process3"/>
    <dgm:cxn modelId="{5862592E-B6B7-864F-A9CD-C8EFC9B89BB7}" srcId="{38F7C2D8-C397-894E-B1A6-898E08E43457}" destId="{2DB96CB0-429A-8744-83F9-249E72A1B40E}" srcOrd="2" destOrd="0" parTransId="{FB2518D0-D5A3-C246-82CA-2D592715C875}" sibTransId="{CC5C7C99-8241-E94E-AB0C-3C0071BF51CA}"/>
    <dgm:cxn modelId="{9EC3B0C2-6357-BC4D-A2C7-4584C9E3D93D}" srcId="{38F7C2D8-C397-894E-B1A6-898E08E43457}" destId="{96015781-FCF6-2045-B887-2375BF0E37FA}" srcOrd="1" destOrd="0" parTransId="{2DF13D0B-BC8C-BE4D-89DC-7A48044B27AE}" sibTransId="{2424D0CB-83A3-A24D-872D-5825D6461FAC}"/>
    <dgm:cxn modelId="{E3B835EC-22CB-6C44-B310-C218935A8674}" srcId="{15BB6EAA-1068-134C-B555-8EE2F64B907F}" destId="{71A1E05A-63F6-6D41-9EC9-152C4557ABD9}" srcOrd="2" destOrd="0" parTransId="{C43FEF16-5717-CA47-BA04-9368D554FE1D}" sibTransId="{45159565-9F42-F44E-9A5A-6FC652BB0ECE}"/>
    <dgm:cxn modelId="{9166BC49-2D39-1D45-A468-9359D398DE53}" srcId="{01F4F9DD-A7D6-5D40-9ED0-2B9DA203E3F9}" destId="{D3A67520-293D-6E4B-9DF4-0BD9C62071CA}" srcOrd="0" destOrd="0" parTransId="{13231EA0-ECBF-DF43-A377-E1B3AE895817}" sibTransId="{BC3C3992-A44B-D94A-849A-E93FE3C0D880}"/>
    <dgm:cxn modelId="{2E2F24EC-D036-A541-B781-07F06443DCD8}" type="presOf" srcId="{219DD86E-4022-6F47-85C9-25C3250302DD}" destId="{1E4F576F-BD87-2141-AAD3-8DF677894AD1}" srcOrd="0" destOrd="0" presId="urn:microsoft.com/office/officeart/2005/8/layout/process3"/>
    <dgm:cxn modelId="{995E4DDC-1FA2-B844-8155-2BFF2D1679F3}" type="presOf" srcId="{D3A67520-293D-6E4B-9DF4-0BD9C62071CA}" destId="{40359E5F-40E7-CC4F-A979-72EC54DC70F3}" srcOrd="1" destOrd="0" presId="urn:microsoft.com/office/officeart/2005/8/layout/process3"/>
    <dgm:cxn modelId="{303E11B7-0B92-AB4B-9C04-5FDE4178FAAF}" type="presOf" srcId="{FE8EBDCF-A9AC-374D-B86E-C8F109623D66}" destId="{490A64FA-6D98-184F-A6D0-91E92AC3FE69}" srcOrd="0" destOrd="0" presId="urn:microsoft.com/office/officeart/2005/8/layout/process3"/>
    <dgm:cxn modelId="{42484285-C1E9-824B-9F78-B2B040CC8E36}" type="presOf" srcId="{14733B4D-CFEB-5B41-A2A2-AF8731556ED7}" destId="{4A971CDD-A460-D64B-9411-56C9491AF3B8}" srcOrd="1" destOrd="0" presId="urn:microsoft.com/office/officeart/2005/8/layout/process3"/>
    <dgm:cxn modelId="{B360686F-1DBB-6D4E-96E4-3926BA44195E}" type="presOf" srcId="{03ABEBF0-D613-CD48-9928-ADC7095460EC}" destId="{553E0F8C-8A72-1948-96E2-4D9749B147EE}" srcOrd="0" destOrd="0" presId="urn:microsoft.com/office/officeart/2005/8/layout/process3"/>
    <dgm:cxn modelId="{3BC44E9C-A212-0F43-A6C9-F61E230F69BA}" srcId="{38F7C2D8-C397-894E-B1A6-898E08E43457}" destId="{FE8EBDCF-A9AC-374D-B86E-C8F109623D66}" srcOrd="0" destOrd="0" parTransId="{51991CA2-4269-B342-80EE-8D29CF892C59}" sibTransId="{530B98B2-3EB0-6047-AEBB-BE45C0A142DA}"/>
    <dgm:cxn modelId="{A1517052-0F22-3B47-B7AC-1AB46E62CB05}" type="presOf" srcId="{38F7C2D8-C397-894E-B1A6-898E08E43457}" destId="{0ED27391-C20A-A645-9978-A1B02EF3253E}" srcOrd="0" destOrd="0" presId="urn:microsoft.com/office/officeart/2005/8/layout/process3"/>
    <dgm:cxn modelId="{CEC763A3-EFFC-CA4F-83F9-6F3603CA5C02}" srcId="{01F4F9DD-A7D6-5D40-9ED0-2B9DA203E3F9}" destId="{38F7C2D8-C397-894E-B1A6-898E08E43457}" srcOrd="3" destOrd="0" parTransId="{BE820959-953C-2B4D-ABEB-5420CB9F7AA2}" sibTransId="{8A9E535F-61FE-9247-93EB-CF396D64BAA6}"/>
    <dgm:cxn modelId="{478E92FB-9F19-164F-BC83-FAA02EF6774D}" type="presOf" srcId="{EFF8121F-CC53-A844-AD60-E877DDCFF2CB}" destId="{10358A97-175D-C041-B0AA-534A41945B93}" srcOrd="0" destOrd="0" presId="urn:microsoft.com/office/officeart/2005/8/layout/process3"/>
    <dgm:cxn modelId="{62D16731-398A-9A4C-8A9D-B83303EBDF99}" srcId="{10A8263C-4F97-284D-B705-BBE596A30D7C}" destId="{EFF8121F-CC53-A844-AD60-E877DDCFF2CB}" srcOrd="0" destOrd="0" parTransId="{B0524231-FFC7-9342-8A9D-BE77473D7D31}" sibTransId="{1F8768F6-A8EF-B941-8BA6-857AA10163BC}"/>
    <dgm:cxn modelId="{735C85B7-F5F6-1149-BB33-58941B2620E5}" type="presOf" srcId="{10A8263C-4F97-284D-B705-BBE596A30D7C}" destId="{62AB1C0F-079B-2B48-8094-392193873E5A}" srcOrd="0" destOrd="0" presId="urn:microsoft.com/office/officeart/2005/8/layout/process3"/>
    <dgm:cxn modelId="{DDBCA61E-B5E5-8048-A171-D1ACE9320730}" type="presParOf" srcId="{1F7EEA9D-9A75-6749-A3C5-D235CE938C2C}" destId="{67631700-B9F4-9148-83CF-5CE6C1B3F92D}" srcOrd="0" destOrd="0" presId="urn:microsoft.com/office/officeart/2005/8/layout/process3"/>
    <dgm:cxn modelId="{1F357752-6996-6D4D-A6E1-EA28166AC148}" type="presParOf" srcId="{67631700-B9F4-9148-83CF-5CE6C1B3F92D}" destId="{E1C18CB1-9910-D848-85E9-65B88FCD5BF6}" srcOrd="0" destOrd="0" presId="urn:microsoft.com/office/officeart/2005/8/layout/process3"/>
    <dgm:cxn modelId="{DC5EA3BB-8CB0-9244-8267-DD25664C8ACA}" type="presParOf" srcId="{67631700-B9F4-9148-83CF-5CE6C1B3F92D}" destId="{40359E5F-40E7-CC4F-A979-72EC54DC70F3}" srcOrd="1" destOrd="0" presId="urn:microsoft.com/office/officeart/2005/8/layout/process3"/>
    <dgm:cxn modelId="{ED2339C4-EF0E-BC4B-925E-4EFF561B1D5A}" type="presParOf" srcId="{67631700-B9F4-9148-83CF-5CE6C1B3F92D}" destId="{553E0F8C-8A72-1948-96E2-4D9749B147EE}" srcOrd="2" destOrd="0" presId="urn:microsoft.com/office/officeart/2005/8/layout/process3"/>
    <dgm:cxn modelId="{B6402C08-D634-B049-9A9D-FBFBD83BC869}" type="presParOf" srcId="{1F7EEA9D-9A75-6749-A3C5-D235CE938C2C}" destId="{D9FD86B1-12A0-074B-8643-33FCADB5AC86}" srcOrd="1" destOrd="0" presId="urn:microsoft.com/office/officeart/2005/8/layout/process3"/>
    <dgm:cxn modelId="{0A9C60F9-EB48-5149-A18F-DDD5F0055BBF}" type="presParOf" srcId="{D9FD86B1-12A0-074B-8643-33FCADB5AC86}" destId="{DD152015-D793-6A48-A7A2-AAAD550FD97C}" srcOrd="0" destOrd="0" presId="urn:microsoft.com/office/officeart/2005/8/layout/process3"/>
    <dgm:cxn modelId="{70ABEDED-BA3E-2B44-BED1-58200016D4CE}" type="presParOf" srcId="{1F7EEA9D-9A75-6749-A3C5-D235CE938C2C}" destId="{8E97D6D0-97FE-A34E-970A-F3B40246251B}" srcOrd="2" destOrd="0" presId="urn:microsoft.com/office/officeart/2005/8/layout/process3"/>
    <dgm:cxn modelId="{11FAE87E-9D7B-BA47-BF6C-310A7B581F12}" type="presParOf" srcId="{8E97D6D0-97FE-A34E-970A-F3B40246251B}" destId="{62AB1C0F-079B-2B48-8094-392193873E5A}" srcOrd="0" destOrd="0" presId="urn:microsoft.com/office/officeart/2005/8/layout/process3"/>
    <dgm:cxn modelId="{A51AB3C9-4D4E-0543-91EC-CEADF7F4CAA0}" type="presParOf" srcId="{8E97D6D0-97FE-A34E-970A-F3B40246251B}" destId="{162F24E8-DB89-E241-ABAE-A2556EDB0302}" srcOrd="1" destOrd="0" presId="urn:microsoft.com/office/officeart/2005/8/layout/process3"/>
    <dgm:cxn modelId="{459F7BAF-2756-F047-AA1D-07AC064E7136}" type="presParOf" srcId="{8E97D6D0-97FE-A34E-970A-F3B40246251B}" destId="{10358A97-175D-C041-B0AA-534A41945B93}" srcOrd="2" destOrd="0" presId="urn:microsoft.com/office/officeart/2005/8/layout/process3"/>
    <dgm:cxn modelId="{60E13F2A-FC2E-8C42-B608-6C5CA76C0669}" type="presParOf" srcId="{1F7EEA9D-9A75-6749-A3C5-D235CE938C2C}" destId="{4D99D577-7202-564E-8049-1A241C189D4B}" srcOrd="3" destOrd="0" presId="urn:microsoft.com/office/officeart/2005/8/layout/process3"/>
    <dgm:cxn modelId="{685032C4-27D6-A746-AA0B-008D61B79C99}" type="presParOf" srcId="{4D99D577-7202-564E-8049-1A241C189D4B}" destId="{15755E3D-D8C5-454F-AECC-0C95F2EB2D87}" srcOrd="0" destOrd="0" presId="urn:microsoft.com/office/officeart/2005/8/layout/process3"/>
    <dgm:cxn modelId="{30489E3F-7D36-FB43-B0AE-39CFB0A0E789}" type="presParOf" srcId="{1F7EEA9D-9A75-6749-A3C5-D235CE938C2C}" destId="{D0DE0287-CD52-AD44-9176-C879D75A78DF}" srcOrd="4" destOrd="0" presId="urn:microsoft.com/office/officeart/2005/8/layout/process3"/>
    <dgm:cxn modelId="{682E9F1B-191F-454C-8FBB-7C0CBB5C8724}" type="presParOf" srcId="{D0DE0287-CD52-AD44-9176-C879D75A78DF}" destId="{92326F99-4D88-204B-B98C-7AF75DED7884}" srcOrd="0" destOrd="0" presId="urn:microsoft.com/office/officeart/2005/8/layout/process3"/>
    <dgm:cxn modelId="{DAC519B7-F001-1044-803D-FFC7121FF64F}" type="presParOf" srcId="{D0DE0287-CD52-AD44-9176-C879D75A78DF}" destId="{F71FB060-B8CD-5D4B-849C-38DA5FA35C18}" srcOrd="1" destOrd="0" presId="urn:microsoft.com/office/officeart/2005/8/layout/process3"/>
    <dgm:cxn modelId="{5BFE46A4-F7BB-814D-9DF5-470A007E9B28}" type="presParOf" srcId="{D0DE0287-CD52-AD44-9176-C879D75A78DF}" destId="{1E4F576F-BD87-2141-AAD3-8DF677894AD1}" srcOrd="2" destOrd="0" presId="urn:microsoft.com/office/officeart/2005/8/layout/process3"/>
    <dgm:cxn modelId="{7EB966D7-6078-4B41-A035-058580DA062A}" type="presParOf" srcId="{1F7EEA9D-9A75-6749-A3C5-D235CE938C2C}" destId="{C8BD1F20-DC54-2C40-A515-E27A2F623328}" srcOrd="5" destOrd="0" presId="urn:microsoft.com/office/officeart/2005/8/layout/process3"/>
    <dgm:cxn modelId="{E299506C-986F-2041-B24D-E5DCFEDEB4E4}" type="presParOf" srcId="{C8BD1F20-DC54-2C40-A515-E27A2F623328}" destId="{4A971CDD-A460-D64B-9411-56C9491AF3B8}" srcOrd="0" destOrd="0" presId="urn:microsoft.com/office/officeart/2005/8/layout/process3"/>
    <dgm:cxn modelId="{5C65233A-0271-644C-ACBC-4B1BFE5B0925}" type="presParOf" srcId="{1F7EEA9D-9A75-6749-A3C5-D235CE938C2C}" destId="{8472A1E0-1C40-B849-8A66-B32747BDFA43}" srcOrd="6" destOrd="0" presId="urn:microsoft.com/office/officeart/2005/8/layout/process3"/>
    <dgm:cxn modelId="{7FF7BE92-4874-2749-B19E-C139969EA3E5}" type="presParOf" srcId="{8472A1E0-1C40-B849-8A66-B32747BDFA43}" destId="{0ED27391-C20A-A645-9978-A1B02EF3253E}" srcOrd="0" destOrd="0" presId="urn:microsoft.com/office/officeart/2005/8/layout/process3"/>
    <dgm:cxn modelId="{4C3DAE8D-5626-CD49-93EB-484E41076D59}" type="presParOf" srcId="{8472A1E0-1C40-B849-8A66-B32747BDFA43}" destId="{CF0CBF6D-8608-D645-887E-1CC58A39D813}" srcOrd="1" destOrd="0" presId="urn:microsoft.com/office/officeart/2005/8/layout/process3"/>
    <dgm:cxn modelId="{F8E3824C-DDA7-8343-9C9D-0474E977CCE0}" type="presParOf" srcId="{8472A1E0-1C40-B849-8A66-B32747BDFA43}" destId="{490A64FA-6D98-184F-A6D0-91E92AC3FE69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F4F9DD-A7D6-5D40-9ED0-2B9DA203E3F9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DBDE18D-3BB5-E74F-A756-32E9748C94DA}">
      <dgm:prSet phldrT="[Text]"/>
      <dgm:spPr/>
      <dgm:t>
        <a:bodyPr/>
        <a:lstStyle/>
        <a:p>
          <a:r>
            <a:rPr lang="en-US" dirty="0" smtClean="0"/>
            <a:t>Summer 2019</a:t>
          </a:r>
          <a:endParaRPr lang="en-US" dirty="0"/>
        </a:p>
      </dgm:t>
    </dgm:pt>
    <dgm:pt modelId="{F8A27675-698C-524F-A56C-A4F39A77CF41}" type="parTrans" cxnId="{FA6D4F81-9EBD-1147-AC66-C1C3F230BCC7}">
      <dgm:prSet/>
      <dgm:spPr/>
      <dgm:t>
        <a:bodyPr/>
        <a:lstStyle/>
        <a:p>
          <a:endParaRPr lang="en-US"/>
        </a:p>
      </dgm:t>
    </dgm:pt>
    <dgm:pt modelId="{6BB33C1B-6FDC-8644-BAE1-79AF48C80CD8}" type="sibTrans" cxnId="{FA6D4F81-9EBD-1147-AC66-C1C3F230BCC7}">
      <dgm:prSet/>
      <dgm:spPr/>
      <dgm:t>
        <a:bodyPr/>
        <a:lstStyle/>
        <a:p>
          <a:endParaRPr lang="en-US"/>
        </a:p>
      </dgm:t>
    </dgm:pt>
    <dgm:pt modelId="{3B021EAA-90AF-C94C-A64C-F0A6F739B66D}">
      <dgm:prSet phldrT="[Text]"/>
      <dgm:spPr/>
      <dgm:t>
        <a:bodyPr/>
        <a:lstStyle/>
        <a:p>
          <a:r>
            <a:rPr lang="en-US" dirty="0" smtClean="0"/>
            <a:t>New dataflow commissioning, stability tests</a:t>
          </a:r>
          <a:endParaRPr lang="en-US" dirty="0"/>
        </a:p>
      </dgm:t>
    </dgm:pt>
    <dgm:pt modelId="{C738A73A-EC87-5D4B-80D9-8E3D2DB57923}" type="parTrans" cxnId="{C53AA8B5-6BD2-524F-B36B-13F451EE15BE}">
      <dgm:prSet/>
      <dgm:spPr/>
      <dgm:t>
        <a:bodyPr/>
        <a:lstStyle/>
        <a:p>
          <a:endParaRPr lang="en-US"/>
        </a:p>
      </dgm:t>
    </dgm:pt>
    <dgm:pt modelId="{0DAA2894-5344-1745-9D47-FEB0203EFD14}" type="sibTrans" cxnId="{C53AA8B5-6BD2-524F-B36B-13F451EE15BE}">
      <dgm:prSet/>
      <dgm:spPr/>
      <dgm:t>
        <a:bodyPr/>
        <a:lstStyle/>
        <a:p>
          <a:endParaRPr lang="en-US"/>
        </a:p>
      </dgm:t>
    </dgm:pt>
    <dgm:pt modelId="{D0CB9982-4BCC-704C-89B6-05C3AF5F631D}">
      <dgm:prSet phldrT="[Text]"/>
      <dgm:spPr/>
      <dgm:t>
        <a:bodyPr/>
        <a:lstStyle/>
        <a:p>
          <a:r>
            <a:rPr lang="en-US" dirty="0" smtClean="0"/>
            <a:t>September 2019</a:t>
          </a:r>
          <a:endParaRPr lang="en-US" dirty="0"/>
        </a:p>
      </dgm:t>
    </dgm:pt>
    <dgm:pt modelId="{570B224E-0A57-A549-B963-5EEF92E5C6BD}" type="parTrans" cxnId="{01035B65-5D68-AB4E-A932-3893E5538896}">
      <dgm:prSet/>
      <dgm:spPr/>
      <dgm:t>
        <a:bodyPr/>
        <a:lstStyle/>
        <a:p>
          <a:endParaRPr lang="en-US"/>
        </a:p>
      </dgm:t>
    </dgm:pt>
    <dgm:pt modelId="{776CBFDE-ED98-9D4B-ADA8-F7012961A114}" type="sibTrans" cxnId="{01035B65-5D68-AB4E-A932-3893E5538896}">
      <dgm:prSet/>
      <dgm:spPr/>
      <dgm:t>
        <a:bodyPr/>
        <a:lstStyle/>
        <a:p>
          <a:endParaRPr lang="en-US"/>
        </a:p>
      </dgm:t>
    </dgm:pt>
    <dgm:pt modelId="{9A9E793C-C02C-4A46-8298-382E9101F9AC}">
      <dgm:prSet phldrT="[Text]"/>
      <dgm:spPr/>
      <dgm:t>
        <a:bodyPr/>
        <a:lstStyle/>
        <a:p>
          <a:r>
            <a:rPr lang="en-US" dirty="0" smtClean="0"/>
            <a:t>CR3 dismantled</a:t>
          </a:r>
          <a:endParaRPr lang="en-US" dirty="0"/>
        </a:p>
      </dgm:t>
    </dgm:pt>
    <dgm:pt modelId="{9F39F92D-9938-DE4E-BCCE-65C0B94314A4}" type="parTrans" cxnId="{417E7901-46CD-394D-8B62-94DFE7949621}">
      <dgm:prSet/>
      <dgm:spPr/>
      <dgm:t>
        <a:bodyPr/>
        <a:lstStyle/>
        <a:p>
          <a:endParaRPr lang="en-US"/>
        </a:p>
      </dgm:t>
    </dgm:pt>
    <dgm:pt modelId="{7DB928EE-2BBE-634C-82ED-D3D4F18B3762}" type="sibTrans" cxnId="{417E7901-46CD-394D-8B62-94DFE7949621}">
      <dgm:prSet/>
      <dgm:spPr/>
      <dgm:t>
        <a:bodyPr/>
        <a:lstStyle/>
        <a:p>
          <a:endParaRPr lang="en-US"/>
        </a:p>
      </dgm:t>
    </dgm:pt>
    <dgm:pt modelId="{6FB25764-AEB7-AC41-B680-601106D1FA91}">
      <dgm:prSet phldrT="[Text]"/>
      <dgm:spPr/>
      <dgm:t>
        <a:bodyPr/>
        <a:lstStyle/>
        <a:p>
          <a:r>
            <a:rPr lang="en-US" dirty="0" smtClean="0"/>
            <a:t>November 2019</a:t>
          </a:r>
          <a:endParaRPr lang="en-US" dirty="0"/>
        </a:p>
      </dgm:t>
    </dgm:pt>
    <dgm:pt modelId="{139DF1ED-F680-BB4C-BAE9-BD0DCEDD104F}" type="parTrans" cxnId="{074E5DE4-77CC-E84D-AC5B-6477540753C6}">
      <dgm:prSet/>
      <dgm:spPr/>
      <dgm:t>
        <a:bodyPr/>
        <a:lstStyle/>
        <a:p>
          <a:endParaRPr lang="en-US"/>
        </a:p>
      </dgm:t>
    </dgm:pt>
    <dgm:pt modelId="{8CDD1306-259F-7343-843B-A7A7E157FB1C}" type="sibTrans" cxnId="{074E5DE4-77CC-E84D-AC5B-6477540753C6}">
      <dgm:prSet/>
      <dgm:spPr/>
      <dgm:t>
        <a:bodyPr/>
        <a:lstStyle/>
        <a:p>
          <a:endParaRPr lang="en-US"/>
        </a:p>
      </dgm:t>
    </dgm:pt>
    <dgm:pt modelId="{39B0FFA2-4D9B-6443-9B28-F67672C38F79}">
      <dgm:prSet phldrT="[Text]"/>
      <dgm:spPr/>
      <dgm:t>
        <a:bodyPr/>
        <a:lstStyle/>
        <a:p>
          <a:r>
            <a:rPr lang="en-US" dirty="0" smtClean="0"/>
            <a:t>New DCS in P2</a:t>
          </a:r>
          <a:endParaRPr lang="en-US" dirty="0"/>
        </a:p>
      </dgm:t>
    </dgm:pt>
    <dgm:pt modelId="{225DE7FB-06AB-A047-B0CA-B7A705F0842B}" type="parTrans" cxnId="{B5AB8EB9-A75A-3643-9939-A85BA69731B8}">
      <dgm:prSet/>
      <dgm:spPr/>
      <dgm:t>
        <a:bodyPr/>
        <a:lstStyle/>
        <a:p>
          <a:endParaRPr lang="en-US"/>
        </a:p>
      </dgm:t>
    </dgm:pt>
    <dgm:pt modelId="{DD9496C5-952E-6D4A-867A-DA93ED13A859}" type="sibTrans" cxnId="{B5AB8EB9-A75A-3643-9939-A85BA69731B8}">
      <dgm:prSet/>
      <dgm:spPr/>
      <dgm:t>
        <a:bodyPr/>
        <a:lstStyle/>
        <a:p>
          <a:endParaRPr lang="en-US"/>
        </a:p>
      </dgm:t>
    </dgm:pt>
    <dgm:pt modelId="{1F7EEA9D-9A75-6749-A3C5-D235CE938C2C}" type="pres">
      <dgm:prSet presAssocID="{01F4F9DD-A7D6-5D40-9ED0-2B9DA203E3F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0965F43-FD92-B648-8ADA-351CE4919B0D}" type="pres">
      <dgm:prSet presAssocID="{3DBDE18D-3BB5-E74F-A756-32E9748C94DA}" presName="composite" presStyleCnt="0"/>
      <dgm:spPr/>
    </dgm:pt>
    <dgm:pt modelId="{409E03B0-B7CE-F048-9DAF-9851EC7A8276}" type="pres">
      <dgm:prSet presAssocID="{3DBDE18D-3BB5-E74F-A756-32E9748C94DA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1731A1-16C7-6E40-B58B-6D38926073EE}" type="pres">
      <dgm:prSet presAssocID="{3DBDE18D-3BB5-E74F-A756-32E9748C94DA}" presName="parSh" presStyleLbl="node1" presStyleIdx="0" presStyleCnt="3"/>
      <dgm:spPr/>
      <dgm:t>
        <a:bodyPr/>
        <a:lstStyle/>
        <a:p>
          <a:endParaRPr lang="en-US"/>
        </a:p>
      </dgm:t>
    </dgm:pt>
    <dgm:pt modelId="{2F9AE3C3-6734-744E-8E87-462D9FED0262}" type="pres">
      <dgm:prSet presAssocID="{3DBDE18D-3BB5-E74F-A756-32E9748C94DA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9389E-54F4-4347-AFAA-FCC2A221EEEF}" type="pres">
      <dgm:prSet presAssocID="{6BB33C1B-6FDC-8644-BAE1-79AF48C80CD8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DF38F09-161E-A848-BFE0-F6441C99929D}" type="pres">
      <dgm:prSet presAssocID="{6BB33C1B-6FDC-8644-BAE1-79AF48C80CD8}" presName="connTx" presStyleLbl="sibTrans2D1" presStyleIdx="0" presStyleCnt="2"/>
      <dgm:spPr/>
      <dgm:t>
        <a:bodyPr/>
        <a:lstStyle/>
        <a:p>
          <a:endParaRPr lang="en-US"/>
        </a:p>
      </dgm:t>
    </dgm:pt>
    <dgm:pt modelId="{DC644856-D671-A844-98AF-D412789A77D5}" type="pres">
      <dgm:prSet presAssocID="{D0CB9982-4BCC-704C-89B6-05C3AF5F631D}" presName="composite" presStyleCnt="0"/>
      <dgm:spPr/>
    </dgm:pt>
    <dgm:pt modelId="{509158BF-43D7-C844-A1B5-5695FE2ED218}" type="pres">
      <dgm:prSet presAssocID="{D0CB9982-4BCC-704C-89B6-05C3AF5F631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B91D3F-CBDC-2E48-991E-1B59009D37BF}" type="pres">
      <dgm:prSet presAssocID="{D0CB9982-4BCC-704C-89B6-05C3AF5F631D}" presName="parSh" presStyleLbl="node1" presStyleIdx="1" presStyleCnt="3"/>
      <dgm:spPr/>
      <dgm:t>
        <a:bodyPr/>
        <a:lstStyle/>
        <a:p>
          <a:endParaRPr lang="en-US"/>
        </a:p>
      </dgm:t>
    </dgm:pt>
    <dgm:pt modelId="{6C315616-FB6D-824F-AA3B-EE2F80711C17}" type="pres">
      <dgm:prSet presAssocID="{D0CB9982-4BCC-704C-89B6-05C3AF5F631D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0F1AAA-CA3F-594B-BFBB-7CBA69116005}" type="pres">
      <dgm:prSet presAssocID="{776CBFDE-ED98-9D4B-ADA8-F7012961A114}" presName="sibTrans" presStyleLbl="sibTrans2D1" presStyleIdx="1" presStyleCnt="2"/>
      <dgm:spPr/>
      <dgm:t>
        <a:bodyPr/>
        <a:lstStyle/>
        <a:p>
          <a:endParaRPr lang="en-US"/>
        </a:p>
      </dgm:t>
    </dgm:pt>
    <dgm:pt modelId="{086EFD24-8809-CD4C-BC90-B3E5A2E3E122}" type="pres">
      <dgm:prSet presAssocID="{776CBFDE-ED98-9D4B-ADA8-F7012961A114}" presName="connTx" presStyleLbl="sibTrans2D1" presStyleIdx="1" presStyleCnt="2"/>
      <dgm:spPr/>
      <dgm:t>
        <a:bodyPr/>
        <a:lstStyle/>
        <a:p>
          <a:endParaRPr lang="en-US"/>
        </a:p>
      </dgm:t>
    </dgm:pt>
    <dgm:pt modelId="{227FC409-F9FD-7940-9B97-117E1C6326AE}" type="pres">
      <dgm:prSet presAssocID="{6FB25764-AEB7-AC41-B680-601106D1FA91}" presName="composite" presStyleCnt="0"/>
      <dgm:spPr/>
    </dgm:pt>
    <dgm:pt modelId="{E9096F2E-60C1-574B-B9A9-0019FA939479}" type="pres">
      <dgm:prSet presAssocID="{6FB25764-AEB7-AC41-B680-601106D1FA91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E30C6-5E15-ED49-ABE9-623C50888DBF}" type="pres">
      <dgm:prSet presAssocID="{6FB25764-AEB7-AC41-B680-601106D1FA91}" presName="parSh" presStyleLbl="node1" presStyleIdx="2" presStyleCnt="3"/>
      <dgm:spPr/>
      <dgm:t>
        <a:bodyPr/>
        <a:lstStyle/>
        <a:p>
          <a:endParaRPr lang="en-US"/>
        </a:p>
      </dgm:t>
    </dgm:pt>
    <dgm:pt modelId="{D4BD9374-B006-F045-896F-075ABC3F0DE4}" type="pres">
      <dgm:prSet presAssocID="{6FB25764-AEB7-AC41-B680-601106D1FA91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7E7901-46CD-394D-8B62-94DFE7949621}" srcId="{D0CB9982-4BCC-704C-89B6-05C3AF5F631D}" destId="{9A9E793C-C02C-4A46-8298-382E9101F9AC}" srcOrd="0" destOrd="0" parTransId="{9F39F92D-9938-DE4E-BCCE-65C0B94314A4}" sibTransId="{7DB928EE-2BBE-634C-82ED-D3D4F18B3762}"/>
    <dgm:cxn modelId="{15FB0FE7-8330-194E-9666-4116C18DB2BC}" type="presOf" srcId="{01F4F9DD-A7D6-5D40-9ED0-2B9DA203E3F9}" destId="{1F7EEA9D-9A75-6749-A3C5-D235CE938C2C}" srcOrd="0" destOrd="0" presId="urn:microsoft.com/office/officeart/2005/8/layout/process3"/>
    <dgm:cxn modelId="{CA406C77-FF2F-9B47-A85F-09883E35B44A}" type="presOf" srcId="{D0CB9982-4BCC-704C-89B6-05C3AF5F631D}" destId="{509158BF-43D7-C844-A1B5-5695FE2ED218}" srcOrd="0" destOrd="0" presId="urn:microsoft.com/office/officeart/2005/8/layout/process3"/>
    <dgm:cxn modelId="{C53AA8B5-6BD2-524F-B36B-13F451EE15BE}" srcId="{3DBDE18D-3BB5-E74F-A756-32E9748C94DA}" destId="{3B021EAA-90AF-C94C-A64C-F0A6F739B66D}" srcOrd="0" destOrd="0" parTransId="{C738A73A-EC87-5D4B-80D9-8E3D2DB57923}" sibTransId="{0DAA2894-5344-1745-9D47-FEB0203EFD14}"/>
    <dgm:cxn modelId="{07186DB9-7707-E845-94CD-7624FCD9A020}" type="presOf" srcId="{D0CB9982-4BCC-704C-89B6-05C3AF5F631D}" destId="{EDB91D3F-CBDC-2E48-991E-1B59009D37BF}" srcOrd="1" destOrd="0" presId="urn:microsoft.com/office/officeart/2005/8/layout/process3"/>
    <dgm:cxn modelId="{7F2D2998-7E0D-3A40-AE87-F14ECE188CFF}" type="presOf" srcId="{6FB25764-AEB7-AC41-B680-601106D1FA91}" destId="{E9096F2E-60C1-574B-B9A9-0019FA939479}" srcOrd="0" destOrd="0" presId="urn:microsoft.com/office/officeart/2005/8/layout/process3"/>
    <dgm:cxn modelId="{01035B65-5D68-AB4E-A932-3893E5538896}" srcId="{01F4F9DD-A7D6-5D40-9ED0-2B9DA203E3F9}" destId="{D0CB9982-4BCC-704C-89B6-05C3AF5F631D}" srcOrd="1" destOrd="0" parTransId="{570B224E-0A57-A549-B963-5EEF92E5C6BD}" sibTransId="{776CBFDE-ED98-9D4B-ADA8-F7012961A114}"/>
    <dgm:cxn modelId="{3DB92EC3-244B-5548-ADB1-2C1812599794}" type="presOf" srcId="{3B021EAA-90AF-C94C-A64C-F0A6F739B66D}" destId="{2F9AE3C3-6734-744E-8E87-462D9FED0262}" srcOrd="0" destOrd="0" presId="urn:microsoft.com/office/officeart/2005/8/layout/process3"/>
    <dgm:cxn modelId="{063A249F-A827-F147-B617-BC888651DE31}" type="presOf" srcId="{6FB25764-AEB7-AC41-B680-601106D1FA91}" destId="{B63E30C6-5E15-ED49-ABE9-623C50888DBF}" srcOrd="1" destOrd="0" presId="urn:microsoft.com/office/officeart/2005/8/layout/process3"/>
    <dgm:cxn modelId="{3F54C30F-E709-FE43-9620-F2BEFEF221B3}" type="presOf" srcId="{9A9E793C-C02C-4A46-8298-382E9101F9AC}" destId="{6C315616-FB6D-824F-AA3B-EE2F80711C17}" srcOrd="0" destOrd="0" presId="urn:microsoft.com/office/officeart/2005/8/layout/process3"/>
    <dgm:cxn modelId="{12AEB886-0671-4446-AF15-B67A98985B91}" type="presOf" srcId="{39B0FFA2-4D9B-6443-9B28-F67672C38F79}" destId="{D4BD9374-B006-F045-896F-075ABC3F0DE4}" srcOrd="0" destOrd="0" presId="urn:microsoft.com/office/officeart/2005/8/layout/process3"/>
    <dgm:cxn modelId="{C7C3189D-13D1-3C4A-84B8-9CA4C491BDC4}" type="presOf" srcId="{6BB33C1B-6FDC-8644-BAE1-79AF48C80CD8}" destId="{DDF38F09-161E-A848-BFE0-F6441C99929D}" srcOrd="1" destOrd="0" presId="urn:microsoft.com/office/officeart/2005/8/layout/process3"/>
    <dgm:cxn modelId="{FA717D96-796A-034C-8ABE-956B0F2F3214}" type="presOf" srcId="{6BB33C1B-6FDC-8644-BAE1-79AF48C80CD8}" destId="{F0D9389E-54F4-4347-AFAA-FCC2A221EEEF}" srcOrd="0" destOrd="0" presId="urn:microsoft.com/office/officeart/2005/8/layout/process3"/>
    <dgm:cxn modelId="{1B6BDCAE-0639-0047-B958-A16F33A7E187}" type="presOf" srcId="{3DBDE18D-3BB5-E74F-A756-32E9748C94DA}" destId="{409E03B0-B7CE-F048-9DAF-9851EC7A8276}" srcOrd="0" destOrd="0" presId="urn:microsoft.com/office/officeart/2005/8/layout/process3"/>
    <dgm:cxn modelId="{BED5C7C5-51E5-544B-937C-CF0FC7FF1388}" type="presOf" srcId="{3DBDE18D-3BB5-E74F-A756-32E9748C94DA}" destId="{5A1731A1-16C7-6E40-B58B-6D38926073EE}" srcOrd="1" destOrd="0" presId="urn:microsoft.com/office/officeart/2005/8/layout/process3"/>
    <dgm:cxn modelId="{FCCDDC4F-F31B-9541-849F-29042B0EB27E}" type="presOf" srcId="{776CBFDE-ED98-9D4B-ADA8-F7012961A114}" destId="{C40F1AAA-CA3F-594B-BFBB-7CBA69116005}" srcOrd="0" destOrd="0" presId="urn:microsoft.com/office/officeart/2005/8/layout/process3"/>
    <dgm:cxn modelId="{B5AB8EB9-A75A-3643-9939-A85BA69731B8}" srcId="{6FB25764-AEB7-AC41-B680-601106D1FA91}" destId="{39B0FFA2-4D9B-6443-9B28-F67672C38F79}" srcOrd="0" destOrd="0" parTransId="{225DE7FB-06AB-A047-B0CA-B7A705F0842B}" sibTransId="{DD9496C5-952E-6D4A-867A-DA93ED13A859}"/>
    <dgm:cxn modelId="{074E5DE4-77CC-E84D-AC5B-6477540753C6}" srcId="{01F4F9DD-A7D6-5D40-9ED0-2B9DA203E3F9}" destId="{6FB25764-AEB7-AC41-B680-601106D1FA91}" srcOrd="2" destOrd="0" parTransId="{139DF1ED-F680-BB4C-BAE9-BD0DCEDD104F}" sibTransId="{8CDD1306-259F-7343-843B-A7A7E157FB1C}"/>
    <dgm:cxn modelId="{FA6D4F81-9EBD-1147-AC66-C1C3F230BCC7}" srcId="{01F4F9DD-A7D6-5D40-9ED0-2B9DA203E3F9}" destId="{3DBDE18D-3BB5-E74F-A756-32E9748C94DA}" srcOrd="0" destOrd="0" parTransId="{F8A27675-698C-524F-A56C-A4F39A77CF41}" sibTransId="{6BB33C1B-6FDC-8644-BAE1-79AF48C80CD8}"/>
    <dgm:cxn modelId="{9E5FAE45-4AD0-C341-9ABB-5D82A45F7332}" type="presOf" srcId="{776CBFDE-ED98-9D4B-ADA8-F7012961A114}" destId="{086EFD24-8809-CD4C-BC90-B3E5A2E3E122}" srcOrd="1" destOrd="0" presId="urn:microsoft.com/office/officeart/2005/8/layout/process3"/>
    <dgm:cxn modelId="{84F38B4E-F1E3-9F43-916F-8FA0C8D5C976}" type="presParOf" srcId="{1F7EEA9D-9A75-6749-A3C5-D235CE938C2C}" destId="{50965F43-FD92-B648-8ADA-351CE4919B0D}" srcOrd="0" destOrd="0" presId="urn:microsoft.com/office/officeart/2005/8/layout/process3"/>
    <dgm:cxn modelId="{E0A47D9A-46BF-1546-9C2A-2CDCEBBBBF10}" type="presParOf" srcId="{50965F43-FD92-B648-8ADA-351CE4919B0D}" destId="{409E03B0-B7CE-F048-9DAF-9851EC7A8276}" srcOrd="0" destOrd="0" presId="urn:microsoft.com/office/officeart/2005/8/layout/process3"/>
    <dgm:cxn modelId="{DB6AB52D-1C3A-B64E-A4CA-49ED8FE85C2B}" type="presParOf" srcId="{50965F43-FD92-B648-8ADA-351CE4919B0D}" destId="{5A1731A1-16C7-6E40-B58B-6D38926073EE}" srcOrd="1" destOrd="0" presId="urn:microsoft.com/office/officeart/2005/8/layout/process3"/>
    <dgm:cxn modelId="{3D9F5AF7-3E39-2746-943C-0446155CE15A}" type="presParOf" srcId="{50965F43-FD92-B648-8ADA-351CE4919B0D}" destId="{2F9AE3C3-6734-744E-8E87-462D9FED0262}" srcOrd="2" destOrd="0" presId="urn:microsoft.com/office/officeart/2005/8/layout/process3"/>
    <dgm:cxn modelId="{E4C588EF-BC58-8F48-8CBA-EA61E73E12AD}" type="presParOf" srcId="{1F7EEA9D-9A75-6749-A3C5-D235CE938C2C}" destId="{F0D9389E-54F4-4347-AFAA-FCC2A221EEEF}" srcOrd="1" destOrd="0" presId="urn:microsoft.com/office/officeart/2005/8/layout/process3"/>
    <dgm:cxn modelId="{327CCE17-1BA2-D64E-A813-03813DA18764}" type="presParOf" srcId="{F0D9389E-54F4-4347-AFAA-FCC2A221EEEF}" destId="{DDF38F09-161E-A848-BFE0-F6441C99929D}" srcOrd="0" destOrd="0" presId="urn:microsoft.com/office/officeart/2005/8/layout/process3"/>
    <dgm:cxn modelId="{EC9DE571-AF8F-0145-94AC-4CACDF8EB5F3}" type="presParOf" srcId="{1F7EEA9D-9A75-6749-A3C5-D235CE938C2C}" destId="{DC644856-D671-A844-98AF-D412789A77D5}" srcOrd="2" destOrd="0" presId="urn:microsoft.com/office/officeart/2005/8/layout/process3"/>
    <dgm:cxn modelId="{A1206336-6D63-664E-B878-1A1C059C2E23}" type="presParOf" srcId="{DC644856-D671-A844-98AF-D412789A77D5}" destId="{509158BF-43D7-C844-A1B5-5695FE2ED218}" srcOrd="0" destOrd="0" presId="urn:microsoft.com/office/officeart/2005/8/layout/process3"/>
    <dgm:cxn modelId="{9110E17B-44E0-BA47-B785-08F4F01EC3F8}" type="presParOf" srcId="{DC644856-D671-A844-98AF-D412789A77D5}" destId="{EDB91D3F-CBDC-2E48-991E-1B59009D37BF}" srcOrd="1" destOrd="0" presId="urn:microsoft.com/office/officeart/2005/8/layout/process3"/>
    <dgm:cxn modelId="{190943E8-CE00-744F-AE13-14607C88B7A7}" type="presParOf" srcId="{DC644856-D671-A844-98AF-D412789A77D5}" destId="{6C315616-FB6D-824F-AA3B-EE2F80711C17}" srcOrd="2" destOrd="0" presId="urn:microsoft.com/office/officeart/2005/8/layout/process3"/>
    <dgm:cxn modelId="{B59E1BE1-5AFE-CE42-A80A-6DC3E69CDFC2}" type="presParOf" srcId="{1F7EEA9D-9A75-6749-A3C5-D235CE938C2C}" destId="{C40F1AAA-CA3F-594B-BFBB-7CBA69116005}" srcOrd="3" destOrd="0" presId="urn:microsoft.com/office/officeart/2005/8/layout/process3"/>
    <dgm:cxn modelId="{7C8D8A40-3CBD-E541-BF20-EF5A471F0450}" type="presParOf" srcId="{C40F1AAA-CA3F-594B-BFBB-7CBA69116005}" destId="{086EFD24-8809-CD4C-BC90-B3E5A2E3E122}" srcOrd="0" destOrd="0" presId="urn:microsoft.com/office/officeart/2005/8/layout/process3"/>
    <dgm:cxn modelId="{7E70E739-D283-2A4D-B0A5-574CD5760368}" type="presParOf" srcId="{1F7EEA9D-9A75-6749-A3C5-D235CE938C2C}" destId="{227FC409-F9FD-7940-9B97-117E1C6326AE}" srcOrd="4" destOrd="0" presId="urn:microsoft.com/office/officeart/2005/8/layout/process3"/>
    <dgm:cxn modelId="{DD5E4C57-B824-F64B-8E3E-8BCF9BCF42FA}" type="presParOf" srcId="{227FC409-F9FD-7940-9B97-117E1C6326AE}" destId="{E9096F2E-60C1-574B-B9A9-0019FA939479}" srcOrd="0" destOrd="0" presId="urn:microsoft.com/office/officeart/2005/8/layout/process3"/>
    <dgm:cxn modelId="{45D630D9-A8D5-BA45-8E37-239D35F0D51B}" type="presParOf" srcId="{227FC409-F9FD-7940-9B97-117E1C6326AE}" destId="{B63E30C6-5E15-ED49-ABE9-623C50888DBF}" srcOrd="1" destOrd="0" presId="urn:microsoft.com/office/officeart/2005/8/layout/process3"/>
    <dgm:cxn modelId="{92B5E239-854D-D54B-9217-363BDFBC89E5}" type="presParOf" srcId="{227FC409-F9FD-7940-9B97-117E1C6326AE}" destId="{D4BD9374-B006-F045-896F-075ABC3F0DE4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359E5F-40E7-CC4F-A979-72EC54DC70F3}">
      <dsp:nvSpPr>
        <dsp:cNvPr id="0" name=""/>
        <dsp:cNvSpPr/>
      </dsp:nvSpPr>
      <dsp:spPr>
        <a:xfrm>
          <a:off x="1388" y="178898"/>
          <a:ext cx="1745163" cy="9982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December 2018</a:t>
          </a:r>
          <a:endParaRPr lang="en-US" sz="1700" kern="1200" dirty="0"/>
        </a:p>
      </dsp:txBody>
      <dsp:txXfrm>
        <a:off x="1388" y="178898"/>
        <a:ext cx="1745163" cy="665492"/>
      </dsp:txXfrm>
    </dsp:sp>
    <dsp:sp modelId="{553E0F8C-8A72-1948-96E2-4D9749B147EE}">
      <dsp:nvSpPr>
        <dsp:cNvPr id="0" name=""/>
        <dsp:cNvSpPr/>
      </dsp:nvSpPr>
      <dsp:spPr>
        <a:xfrm>
          <a:off x="358831" y="844390"/>
          <a:ext cx="1745163" cy="3328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WINCC OA backups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DCS operational</a:t>
          </a:r>
          <a:endParaRPr lang="en-US" sz="1700" kern="1200" dirty="0"/>
        </a:p>
      </dsp:txBody>
      <dsp:txXfrm>
        <a:off x="409945" y="895504"/>
        <a:ext cx="1642935" cy="3225820"/>
      </dsp:txXfrm>
    </dsp:sp>
    <dsp:sp modelId="{D9FD86B1-12A0-074B-8643-33FCADB5AC86}">
      <dsp:nvSpPr>
        <dsp:cNvPr id="0" name=""/>
        <dsp:cNvSpPr/>
      </dsp:nvSpPr>
      <dsp:spPr>
        <a:xfrm>
          <a:off x="2011112" y="294396"/>
          <a:ext cx="560868" cy="434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011112" y="381295"/>
        <a:ext cx="430520" cy="260697"/>
      </dsp:txXfrm>
    </dsp:sp>
    <dsp:sp modelId="{162F24E8-DB89-E241-ABAE-A2556EDB0302}">
      <dsp:nvSpPr>
        <dsp:cNvPr id="0" name=""/>
        <dsp:cNvSpPr/>
      </dsp:nvSpPr>
      <dsp:spPr>
        <a:xfrm>
          <a:off x="2804794" y="178898"/>
          <a:ext cx="1745163" cy="9982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January 2019</a:t>
          </a:r>
          <a:endParaRPr lang="en-US" sz="1700" kern="1200" dirty="0"/>
        </a:p>
      </dsp:txBody>
      <dsp:txXfrm>
        <a:off x="2804794" y="178898"/>
        <a:ext cx="1745163" cy="665492"/>
      </dsp:txXfrm>
    </dsp:sp>
    <dsp:sp modelId="{10358A97-175D-C041-B0AA-534A41945B93}">
      <dsp:nvSpPr>
        <dsp:cNvPr id="0" name=""/>
        <dsp:cNvSpPr/>
      </dsp:nvSpPr>
      <dsp:spPr>
        <a:xfrm>
          <a:off x="3162237" y="844390"/>
          <a:ext cx="1745163" cy="3328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WINCC OA upgrades v 3.16 on central systems</a:t>
          </a:r>
          <a:endParaRPr lang="en-US" sz="1700" kern="1200" dirty="0"/>
        </a:p>
      </dsp:txBody>
      <dsp:txXfrm>
        <a:off x="3213351" y="895504"/>
        <a:ext cx="1642935" cy="3225820"/>
      </dsp:txXfrm>
    </dsp:sp>
    <dsp:sp modelId="{4D99D577-7202-564E-8049-1A241C189D4B}">
      <dsp:nvSpPr>
        <dsp:cNvPr id="0" name=""/>
        <dsp:cNvSpPr/>
      </dsp:nvSpPr>
      <dsp:spPr>
        <a:xfrm>
          <a:off x="4814517" y="294396"/>
          <a:ext cx="560868" cy="434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814517" y="381295"/>
        <a:ext cx="430520" cy="260697"/>
      </dsp:txXfrm>
    </dsp:sp>
    <dsp:sp modelId="{F71FB060-B8CD-5D4B-849C-38DA5FA35C18}">
      <dsp:nvSpPr>
        <dsp:cNvPr id="0" name=""/>
        <dsp:cNvSpPr/>
      </dsp:nvSpPr>
      <dsp:spPr>
        <a:xfrm>
          <a:off x="5608199" y="178898"/>
          <a:ext cx="1745163" cy="9982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February-March2019</a:t>
          </a:r>
          <a:endParaRPr lang="en-US" sz="1700" kern="1200" dirty="0"/>
        </a:p>
      </dsp:txBody>
      <dsp:txXfrm>
        <a:off x="5608199" y="178898"/>
        <a:ext cx="1745163" cy="665492"/>
      </dsp:txXfrm>
    </dsp:sp>
    <dsp:sp modelId="{1E4F576F-BD87-2141-AAD3-8DF677894AD1}">
      <dsp:nvSpPr>
        <dsp:cNvPr id="0" name=""/>
        <dsp:cNvSpPr/>
      </dsp:nvSpPr>
      <dsp:spPr>
        <a:xfrm>
          <a:off x="5965642" y="844390"/>
          <a:ext cx="1745163" cy="3328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WINCC OA upgrades on detector systems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ORACLE schemas upgraded to NGA compatible version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700" kern="1200" dirty="0"/>
        </a:p>
      </dsp:txBody>
      <dsp:txXfrm>
        <a:off x="6016756" y="895504"/>
        <a:ext cx="1642935" cy="3225820"/>
      </dsp:txXfrm>
    </dsp:sp>
    <dsp:sp modelId="{C8BD1F20-DC54-2C40-A515-E27A2F623328}">
      <dsp:nvSpPr>
        <dsp:cNvPr id="0" name=""/>
        <dsp:cNvSpPr/>
      </dsp:nvSpPr>
      <dsp:spPr>
        <a:xfrm rot="47150">
          <a:off x="7617896" y="313840"/>
          <a:ext cx="560920" cy="43449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7617902" y="399845"/>
        <a:ext cx="430572" cy="260697"/>
      </dsp:txXfrm>
    </dsp:sp>
    <dsp:sp modelId="{CF0CBF6D-8608-D645-887E-1CC58A39D813}">
      <dsp:nvSpPr>
        <dsp:cNvPr id="0" name=""/>
        <dsp:cNvSpPr/>
      </dsp:nvSpPr>
      <dsp:spPr>
        <a:xfrm>
          <a:off x="8411604" y="217350"/>
          <a:ext cx="1745163" cy="9982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April 2019</a:t>
          </a:r>
          <a:endParaRPr lang="en-US" sz="1700" kern="1200" dirty="0"/>
        </a:p>
      </dsp:txBody>
      <dsp:txXfrm>
        <a:off x="8411604" y="217350"/>
        <a:ext cx="1745163" cy="665492"/>
      </dsp:txXfrm>
    </dsp:sp>
    <dsp:sp modelId="{490A64FA-6D98-184F-A6D0-91E92AC3FE69}">
      <dsp:nvSpPr>
        <dsp:cNvPr id="0" name=""/>
        <dsp:cNvSpPr/>
      </dsp:nvSpPr>
      <dsp:spPr>
        <a:xfrm>
          <a:off x="8770436" y="863094"/>
          <a:ext cx="1745163" cy="3328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RDB manager replaced by NGA and ORACLE backend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Point of no return!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 smtClean="0"/>
            <a:t>ADAPOS backend deployed to detector systems</a:t>
          </a:r>
          <a:endParaRPr lang="en-US" sz="1700" kern="1200" dirty="0"/>
        </a:p>
      </dsp:txBody>
      <dsp:txXfrm>
        <a:off x="8821550" y="914208"/>
        <a:ext cx="1642935" cy="32258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731A1-16C7-6E40-B58B-6D38926073EE}">
      <dsp:nvSpPr>
        <dsp:cNvPr id="0" name=""/>
        <dsp:cNvSpPr/>
      </dsp:nvSpPr>
      <dsp:spPr>
        <a:xfrm>
          <a:off x="5230" y="1230668"/>
          <a:ext cx="2378024" cy="907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Summer 2019</a:t>
          </a:r>
          <a:endParaRPr lang="en-US" sz="2100" kern="1200" dirty="0"/>
        </a:p>
      </dsp:txBody>
      <dsp:txXfrm>
        <a:off x="5230" y="1230668"/>
        <a:ext cx="2378024" cy="604800"/>
      </dsp:txXfrm>
    </dsp:sp>
    <dsp:sp modelId="{2F9AE3C3-6734-744E-8E87-462D9FED0262}">
      <dsp:nvSpPr>
        <dsp:cNvPr id="0" name=""/>
        <dsp:cNvSpPr/>
      </dsp:nvSpPr>
      <dsp:spPr>
        <a:xfrm>
          <a:off x="492295" y="1835469"/>
          <a:ext cx="2378024" cy="128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 smtClean="0"/>
            <a:t>New dataflow commissioning, stability tests</a:t>
          </a:r>
          <a:endParaRPr lang="en-US" sz="2100" kern="1200" dirty="0"/>
        </a:p>
      </dsp:txBody>
      <dsp:txXfrm>
        <a:off x="529937" y="1873111"/>
        <a:ext cx="2302740" cy="1209916"/>
      </dsp:txXfrm>
    </dsp:sp>
    <dsp:sp modelId="{F0D9389E-54F4-4347-AFAA-FCC2A221EEEF}">
      <dsp:nvSpPr>
        <dsp:cNvPr id="0" name=""/>
        <dsp:cNvSpPr/>
      </dsp:nvSpPr>
      <dsp:spPr>
        <a:xfrm>
          <a:off x="2743754" y="1237039"/>
          <a:ext cx="764259" cy="5920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743754" y="1355451"/>
        <a:ext cx="586641" cy="355235"/>
      </dsp:txXfrm>
    </dsp:sp>
    <dsp:sp modelId="{EDB91D3F-CBDC-2E48-991E-1B59009D37BF}">
      <dsp:nvSpPr>
        <dsp:cNvPr id="0" name=""/>
        <dsp:cNvSpPr/>
      </dsp:nvSpPr>
      <dsp:spPr>
        <a:xfrm>
          <a:off x="3825254" y="1230668"/>
          <a:ext cx="2378024" cy="907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September 2019</a:t>
          </a:r>
          <a:endParaRPr lang="en-US" sz="2100" kern="1200" dirty="0"/>
        </a:p>
      </dsp:txBody>
      <dsp:txXfrm>
        <a:off x="3825254" y="1230668"/>
        <a:ext cx="2378024" cy="604800"/>
      </dsp:txXfrm>
    </dsp:sp>
    <dsp:sp modelId="{6C315616-FB6D-824F-AA3B-EE2F80711C17}">
      <dsp:nvSpPr>
        <dsp:cNvPr id="0" name=""/>
        <dsp:cNvSpPr/>
      </dsp:nvSpPr>
      <dsp:spPr>
        <a:xfrm>
          <a:off x="4312320" y="1835469"/>
          <a:ext cx="2378024" cy="128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 smtClean="0"/>
            <a:t>CR3 dismantled</a:t>
          </a:r>
          <a:endParaRPr lang="en-US" sz="2100" kern="1200" dirty="0"/>
        </a:p>
      </dsp:txBody>
      <dsp:txXfrm>
        <a:off x="4349962" y="1873111"/>
        <a:ext cx="2302740" cy="1209916"/>
      </dsp:txXfrm>
    </dsp:sp>
    <dsp:sp modelId="{C40F1AAA-CA3F-594B-BFBB-7CBA69116005}">
      <dsp:nvSpPr>
        <dsp:cNvPr id="0" name=""/>
        <dsp:cNvSpPr/>
      </dsp:nvSpPr>
      <dsp:spPr>
        <a:xfrm>
          <a:off x="6563779" y="1237039"/>
          <a:ext cx="764259" cy="5920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6563779" y="1355451"/>
        <a:ext cx="586641" cy="355235"/>
      </dsp:txXfrm>
    </dsp:sp>
    <dsp:sp modelId="{B63E30C6-5E15-ED49-ABE9-623C50888DBF}">
      <dsp:nvSpPr>
        <dsp:cNvPr id="0" name=""/>
        <dsp:cNvSpPr/>
      </dsp:nvSpPr>
      <dsp:spPr>
        <a:xfrm>
          <a:off x="7645279" y="1230668"/>
          <a:ext cx="2378024" cy="907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November 2019</a:t>
          </a:r>
          <a:endParaRPr lang="en-US" sz="2100" kern="1200" dirty="0"/>
        </a:p>
      </dsp:txBody>
      <dsp:txXfrm>
        <a:off x="7645279" y="1230668"/>
        <a:ext cx="2378024" cy="604800"/>
      </dsp:txXfrm>
    </dsp:sp>
    <dsp:sp modelId="{D4BD9374-B006-F045-896F-075ABC3F0DE4}">
      <dsp:nvSpPr>
        <dsp:cNvPr id="0" name=""/>
        <dsp:cNvSpPr/>
      </dsp:nvSpPr>
      <dsp:spPr>
        <a:xfrm>
          <a:off x="8132345" y="1835469"/>
          <a:ext cx="2378024" cy="12852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 smtClean="0"/>
            <a:t>New DCS in P2</a:t>
          </a:r>
          <a:endParaRPr lang="en-US" sz="2100" kern="1200" dirty="0"/>
        </a:p>
      </dsp:txBody>
      <dsp:txXfrm>
        <a:off x="8169987" y="1873111"/>
        <a:ext cx="2302740" cy="1209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60F47-85E8-524E-A1F2-F887563E3B2A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46B33-500D-7E4B-A699-09269913AA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69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370BA-E165-EB4A-8709-20A57223C18B}" type="datetimeFigureOut">
              <a:rPr lang="en-US" smtClean="0"/>
              <a:t>11/20/18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F08D1-733B-8F48-B6D4-FCB65B520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3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F08D1-733B-8F48-B6D4-FCB65B520D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5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6932C-C711-064A-AF6C-46A3F6C7C188}" type="datetime1">
              <a:rPr lang="en-US" smtClean="0"/>
              <a:t>11/20/18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460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A249-75A1-424C-B63B-EE2A87854787}" type="datetime1">
              <a:rPr lang="en-US" smtClean="0"/>
              <a:t>11/20/18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836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10D13-AB1A-F54D-9EDD-02AD07C79E87}" type="datetime1">
              <a:rPr lang="en-US" smtClean="0"/>
              <a:t>11/20/18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06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A5275-282E-874E-AD62-2BD08A105F1D}" type="datetime1">
              <a:rPr lang="en-US" smtClean="0"/>
              <a:t>11/20/18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044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213BC-BDB0-F14F-B26B-EB3CA0F8B0A4}" type="datetime1">
              <a:rPr lang="en-US" smtClean="0"/>
              <a:t>11/20/18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0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8A254-DC22-654C-A96E-32E1BBC43502}" type="datetime1">
              <a:rPr lang="en-US" smtClean="0"/>
              <a:t>11/20/18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551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EDB0-6CC3-ED41-9105-1EF80F8C67E8}" type="datetime1">
              <a:rPr lang="en-US" smtClean="0"/>
              <a:t>11/20/18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1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0BEFE-BE04-654B-86BF-C53A0886C4E8}" type="datetime1">
              <a:rPr lang="en-US" smtClean="0"/>
              <a:t>11/20/18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094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4DB87-DD47-2644-A0F1-1C991AB6071A}" type="datetime1">
              <a:rPr lang="en-US" smtClean="0"/>
              <a:t>11/20/18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323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E5626-2795-C345-A890-12DF917DC8C8}" type="datetime1">
              <a:rPr lang="en-US" smtClean="0"/>
              <a:t>11/20/18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8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751B1-82FE-7D48-A997-E562F1557D30}" type="datetime1">
              <a:rPr lang="en-US" smtClean="0"/>
              <a:t>11/20/18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506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14BDA-D92B-044A-9D44-BE94A05561D4}" type="datetime1">
              <a:rPr lang="en-US" smtClean="0"/>
              <a:t>11/20/18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6469B-CCFC-4185-8C38-F42ABCD750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64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6" Type="http://schemas.openxmlformats.org/officeDocument/2006/relationships/image" Target="../media/image15.JPG"/><Relationship Id="rId7" Type="http://schemas.openxmlformats.org/officeDocument/2006/relationships/image" Target="../media/image16.JPG"/><Relationship Id="rId8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Relationship Id="rId3" Type="http://schemas.openxmlformats.org/officeDocument/2006/relationships/image" Target="../media/image22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4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tiff"/><Relationship Id="rId3" Type="http://schemas.openxmlformats.org/officeDocument/2006/relationships/chart" Target="../charts/char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9.jpeg"/><Relationship Id="rId5" Type="http://schemas.openxmlformats.org/officeDocument/2006/relationships/image" Target="../media/image30.JPG"/><Relationship Id="rId6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4" Type="http://schemas.openxmlformats.org/officeDocument/2006/relationships/image" Target="../media/image34.JPG"/><Relationship Id="rId5" Type="http://schemas.openxmlformats.org/officeDocument/2006/relationships/image" Target="../media/image35.jpeg"/><Relationship Id="rId6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Relationship Id="rId3" Type="http://schemas.openxmlformats.org/officeDocument/2006/relationships/image" Target="../media/image43.e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Relationship Id="rId3" Type="http://schemas.openxmlformats.org/officeDocument/2006/relationships/image" Target="../media/image4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tiff"/><Relationship Id="rId3" Type="http://schemas.openxmlformats.org/officeDocument/2006/relationships/image" Target="../media/image4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0271" y="3794336"/>
            <a:ext cx="5242259" cy="1922251"/>
          </a:xfrm>
        </p:spPr>
        <p:txBody>
          <a:bodyPr anchor="t">
            <a:normAutofit/>
          </a:bodyPr>
          <a:lstStyle/>
          <a:p>
            <a:pPr algn="l"/>
            <a:r>
              <a:rPr lang="en-US" sz="4800" dirty="0"/>
              <a:t>DCS Status and Plans 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0271" y="2793291"/>
            <a:ext cx="5161606" cy="972180"/>
          </a:xfrm>
        </p:spPr>
        <p:txBody>
          <a:bodyPr anchor="b">
            <a:noAutofit/>
          </a:bodyPr>
          <a:lstStyle/>
          <a:p>
            <a:pPr algn="l"/>
            <a:r>
              <a:rPr lang="en-GB" sz="1400" dirty="0"/>
              <a:t>The 12th ALICE ITS Upgrade and MFT, O2 Asian Workshop , </a:t>
            </a:r>
            <a:endParaRPr lang="en-GB" sz="1400" dirty="0" smtClean="0"/>
          </a:p>
          <a:p>
            <a:pPr algn="l"/>
            <a:r>
              <a:rPr lang="en-GB" sz="1400" dirty="0" smtClean="0"/>
              <a:t>November 2018, </a:t>
            </a:r>
            <a:r>
              <a:rPr lang="en-GB" sz="1400" dirty="0" smtClean="0"/>
              <a:t>Incheon </a:t>
            </a:r>
            <a:r>
              <a:rPr lang="en-GB" sz="1400" dirty="0"/>
              <a:t>Korea</a:t>
            </a:r>
          </a:p>
          <a:p>
            <a:pPr algn="l"/>
            <a:endParaRPr lang="en-GB" sz="1400" dirty="0"/>
          </a:p>
          <a:p>
            <a:pPr algn="l"/>
            <a:r>
              <a:rPr lang="en-US" sz="1400" dirty="0"/>
              <a:t>Peter Chochula , CERN</a:t>
            </a:r>
            <a:endParaRPr lang="en-GB" sz="1400" dirty="0"/>
          </a:p>
        </p:txBody>
      </p:sp>
      <p:sp>
        <p:nvSpPr>
          <p:cNvPr id="14" name="Freeform: Shape 9">
            <a:extLst>
              <a:ext uri="{FF2B5EF4-FFF2-40B4-BE49-F238E27FC236}">
                <a16:creationId xmlns="" xmlns:a16="http://schemas.microsoft.com/office/drawing/2014/main" id="{60B21A5C-062F-46C2-8389-53D40F46AA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483466"/>
            <a:ext cx="5549037" cy="6374535"/>
          </a:xfrm>
          <a:custGeom>
            <a:avLst/>
            <a:gdLst>
              <a:gd name="connsiteX0" fmla="*/ 2203019 w 5549037"/>
              <a:gd name="connsiteY0" fmla="*/ 0 h 6374535"/>
              <a:gd name="connsiteX1" fmla="*/ 5549037 w 5549037"/>
              <a:gd name="connsiteY1" fmla="*/ 3346018 h 6374535"/>
              <a:gd name="connsiteX2" fmla="*/ 3797930 w 5549037"/>
              <a:gd name="connsiteY2" fmla="*/ 6288190 h 6374535"/>
              <a:gd name="connsiteX3" fmla="*/ 3618689 w 5549037"/>
              <a:gd name="connsiteY3" fmla="*/ 6374535 h 6374535"/>
              <a:gd name="connsiteX4" fmla="*/ 779546 w 5549037"/>
              <a:gd name="connsiteY4" fmla="*/ 6374535 h 6374535"/>
              <a:gd name="connsiteX5" fmla="*/ 537516 w 5549037"/>
              <a:gd name="connsiteY5" fmla="*/ 6248727 h 6374535"/>
              <a:gd name="connsiteX6" fmla="*/ 74641 w 5549037"/>
              <a:gd name="connsiteY6" fmla="*/ 5927968 h 6374535"/>
              <a:gd name="connsiteX7" fmla="*/ 0 w 5549037"/>
              <a:gd name="connsiteY7" fmla="*/ 5860130 h 6374535"/>
              <a:gd name="connsiteX8" fmla="*/ 0 w 5549037"/>
              <a:gd name="connsiteY8" fmla="*/ 831906 h 6374535"/>
              <a:gd name="connsiteX9" fmla="*/ 74641 w 5549037"/>
              <a:gd name="connsiteY9" fmla="*/ 764068 h 6374535"/>
              <a:gd name="connsiteX10" fmla="*/ 2203019 w 5549037"/>
              <a:gd name="connsiteY10" fmla="*/ 0 h 6374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549037" h="6374535">
                <a:moveTo>
                  <a:pt x="2203019" y="0"/>
                </a:moveTo>
                <a:cubicBezTo>
                  <a:pt x="4050974" y="0"/>
                  <a:pt x="5549037" y="1498063"/>
                  <a:pt x="5549037" y="3346018"/>
                </a:cubicBezTo>
                <a:cubicBezTo>
                  <a:pt x="5549037" y="4616487"/>
                  <a:pt x="4840968" y="5721578"/>
                  <a:pt x="3797930" y="6288190"/>
                </a:cubicBezTo>
                <a:lnTo>
                  <a:pt x="3618689" y="6374535"/>
                </a:lnTo>
                <a:lnTo>
                  <a:pt x="779546" y="6374535"/>
                </a:lnTo>
                <a:lnTo>
                  <a:pt x="537516" y="6248727"/>
                </a:lnTo>
                <a:cubicBezTo>
                  <a:pt x="374031" y="6154721"/>
                  <a:pt x="219238" y="6047301"/>
                  <a:pt x="74641" y="5927968"/>
                </a:cubicBezTo>
                <a:lnTo>
                  <a:pt x="0" y="5860130"/>
                </a:lnTo>
                <a:lnTo>
                  <a:pt x="0" y="831906"/>
                </a:lnTo>
                <a:lnTo>
                  <a:pt x="74641" y="764068"/>
                </a:lnTo>
                <a:cubicBezTo>
                  <a:pt x="653030" y="286739"/>
                  <a:pt x="1394539" y="0"/>
                  <a:pt x="2203019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0" r="8812" b="-1"/>
          <a:stretch/>
        </p:blipFill>
        <p:spPr>
          <a:xfrm>
            <a:off x="1" y="647373"/>
            <a:ext cx="5385130" cy="6210629"/>
          </a:xfrm>
          <a:custGeom>
            <a:avLst/>
            <a:gdLst>
              <a:gd name="connsiteX0" fmla="*/ 2203018 w 5385130"/>
              <a:gd name="connsiteY0" fmla="*/ 0 h 6210629"/>
              <a:gd name="connsiteX1" fmla="*/ 5385130 w 5385130"/>
              <a:gd name="connsiteY1" fmla="*/ 3182112 h 6210629"/>
              <a:gd name="connsiteX2" fmla="*/ 3441640 w 5385130"/>
              <a:gd name="connsiteY2" fmla="*/ 6114158 h 6210629"/>
              <a:gd name="connsiteX3" fmla="*/ 3178061 w 5385130"/>
              <a:gd name="connsiteY3" fmla="*/ 6210629 h 6210629"/>
              <a:gd name="connsiteX4" fmla="*/ 1233206 w 5385130"/>
              <a:gd name="connsiteY4" fmla="*/ 6210629 h 6210629"/>
              <a:gd name="connsiteX5" fmla="*/ 1108901 w 5385130"/>
              <a:gd name="connsiteY5" fmla="*/ 6171135 h 6210629"/>
              <a:gd name="connsiteX6" fmla="*/ 178899 w 5385130"/>
              <a:gd name="connsiteY6" fmla="*/ 5637585 h 6210629"/>
              <a:gd name="connsiteX7" fmla="*/ 0 w 5385130"/>
              <a:gd name="connsiteY7" fmla="*/ 5474990 h 6210629"/>
              <a:gd name="connsiteX8" fmla="*/ 0 w 5385130"/>
              <a:gd name="connsiteY8" fmla="*/ 889234 h 6210629"/>
              <a:gd name="connsiteX9" fmla="*/ 178899 w 5385130"/>
              <a:gd name="connsiteY9" fmla="*/ 726640 h 6210629"/>
              <a:gd name="connsiteX10" fmla="*/ 2203018 w 5385130"/>
              <a:gd name="connsiteY10" fmla="*/ 0 h 621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85130" h="6210629">
                <a:moveTo>
                  <a:pt x="2203018" y="0"/>
                </a:moveTo>
                <a:cubicBezTo>
                  <a:pt x="3960450" y="0"/>
                  <a:pt x="5385130" y="1424680"/>
                  <a:pt x="5385130" y="3182112"/>
                </a:cubicBezTo>
                <a:cubicBezTo>
                  <a:pt x="5385130" y="4500186"/>
                  <a:pt x="4583748" y="5631087"/>
                  <a:pt x="3441640" y="6114158"/>
                </a:cubicBezTo>
                <a:lnTo>
                  <a:pt x="3178061" y="6210629"/>
                </a:lnTo>
                <a:lnTo>
                  <a:pt x="1233206" y="6210629"/>
                </a:lnTo>
                <a:lnTo>
                  <a:pt x="1108901" y="6171135"/>
                </a:lnTo>
                <a:cubicBezTo>
                  <a:pt x="767738" y="6046219"/>
                  <a:pt x="453928" y="5864559"/>
                  <a:pt x="178899" y="5637585"/>
                </a:cubicBezTo>
                <a:lnTo>
                  <a:pt x="0" y="5474990"/>
                </a:lnTo>
                <a:lnTo>
                  <a:pt x="0" y="889234"/>
                </a:lnTo>
                <a:lnTo>
                  <a:pt x="178899" y="726640"/>
                </a:lnTo>
                <a:cubicBezTo>
                  <a:pt x="728956" y="272693"/>
                  <a:pt x="1434142" y="0"/>
                  <a:pt x="2203018" y="0"/>
                </a:cubicBezTo>
                <a:close/>
              </a:path>
            </a:pathLst>
          </a:custGeom>
        </p:spPr>
      </p:pic>
      <p:sp>
        <p:nvSpPr>
          <p:cNvPr id="15" name="Freeform: Shape 11">
            <a:extLst>
              <a:ext uri="{FF2B5EF4-FFF2-40B4-BE49-F238E27FC236}">
                <a16:creationId xmlns="" xmlns:a16="http://schemas.microsoft.com/office/drawing/2014/main" id="{8A177BCC-4208-4795-8572-4D623BA1E2A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33763" y="1"/>
            <a:ext cx="4480560" cy="2513993"/>
          </a:xfrm>
          <a:custGeom>
            <a:avLst/>
            <a:gdLst>
              <a:gd name="connsiteX0" fmla="*/ 18382 w 4480560"/>
              <a:gd name="connsiteY0" fmla="*/ 0 h 2513993"/>
              <a:gd name="connsiteX1" fmla="*/ 4462178 w 4480560"/>
              <a:gd name="connsiteY1" fmla="*/ 0 h 2513993"/>
              <a:gd name="connsiteX2" fmla="*/ 4468994 w 4480560"/>
              <a:gd name="connsiteY2" fmla="*/ 44657 h 2513993"/>
              <a:gd name="connsiteX3" fmla="*/ 4480560 w 4480560"/>
              <a:gd name="connsiteY3" fmla="*/ 273713 h 2513993"/>
              <a:gd name="connsiteX4" fmla="*/ 2240280 w 4480560"/>
              <a:gd name="connsiteY4" fmla="*/ 2513993 h 2513993"/>
              <a:gd name="connsiteX5" fmla="*/ 0 w 4480560"/>
              <a:gd name="connsiteY5" fmla="*/ 273713 h 2513993"/>
              <a:gd name="connsiteX6" fmla="*/ 11567 w 4480560"/>
              <a:gd name="connsiteY6" fmla="*/ 44657 h 251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80560" h="2513993">
                <a:moveTo>
                  <a:pt x="18382" y="0"/>
                </a:moveTo>
                <a:lnTo>
                  <a:pt x="4462178" y="0"/>
                </a:lnTo>
                <a:lnTo>
                  <a:pt x="4468994" y="44657"/>
                </a:lnTo>
                <a:cubicBezTo>
                  <a:pt x="4476642" y="119969"/>
                  <a:pt x="4480560" y="196384"/>
                  <a:pt x="4480560" y="273713"/>
                </a:cubicBezTo>
                <a:cubicBezTo>
                  <a:pt x="4480560" y="1510985"/>
                  <a:pt x="3477552" y="2513993"/>
                  <a:pt x="2240280" y="2513993"/>
                </a:cubicBezTo>
                <a:cubicBezTo>
                  <a:pt x="1003008" y="2513993"/>
                  <a:pt x="0" y="1510985"/>
                  <a:pt x="0" y="273713"/>
                </a:cubicBezTo>
                <a:cubicBezTo>
                  <a:pt x="0" y="196384"/>
                  <a:pt x="3918" y="119969"/>
                  <a:pt x="11567" y="446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D3EA474-29CC-434E-9E51-62CF886C45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4" r="-8" b="14608"/>
          <a:stretch/>
        </p:blipFill>
        <p:spPr>
          <a:xfrm>
            <a:off x="5398355" y="1"/>
            <a:ext cx="4151376" cy="2349401"/>
          </a:xfrm>
          <a:custGeom>
            <a:avLst/>
            <a:gdLst>
              <a:gd name="connsiteX0" fmla="*/ 20101 w 4151376"/>
              <a:gd name="connsiteY0" fmla="*/ 0 h 2349401"/>
              <a:gd name="connsiteX1" fmla="*/ 4131276 w 4151376"/>
              <a:gd name="connsiteY1" fmla="*/ 0 h 2349401"/>
              <a:gd name="connsiteX2" fmla="*/ 4140659 w 4151376"/>
              <a:gd name="connsiteY2" fmla="*/ 61486 h 2349401"/>
              <a:gd name="connsiteX3" fmla="*/ 4151376 w 4151376"/>
              <a:gd name="connsiteY3" fmla="*/ 273713 h 2349401"/>
              <a:gd name="connsiteX4" fmla="*/ 2075688 w 4151376"/>
              <a:gd name="connsiteY4" fmla="*/ 2349401 h 2349401"/>
              <a:gd name="connsiteX5" fmla="*/ 0 w 4151376"/>
              <a:gd name="connsiteY5" fmla="*/ 273713 h 2349401"/>
              <a:gd name="connsiteX6" fmla="*/ 10717 w 4151376"/>
              <a:gd name="connsiteY6" fmla="*/ 61486 h 234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51376" h="2349401">
                <a:moveTo>
                  <a:pt x="20101" y="0"/>
                </a:moveTo>
                <a:lnTo>
                  <a:pt x="4131276" y="0"/>
                </a:lnTo>
                <a:lnTo>
                  <a:pt x="4140659" y="61486"/>
                </a:lnTo>
                <a:cubicBezTo>
                  <a:pt x="4147746" y="131265"/>
                  <a:pt x="4151376" y="202065"/>
                  <a:pt x="4151376" y="273713"/>
                </a:cubicBezTo>
                <a:cubicBezTo>
                  <a:pt x="4151376" y="1420084"/>
                  <a:pt x="3222059" y="2349401"/>
                  <a:pt x="2075688" y="2349401"/>
                </a:cubicBezTo>
                <a:cubicBezTo>
                  <a:pt x="929317" y="2349401"/>
                  <a:pt x="0" y="1420084"/>
                  <a:pt x="0" y="273713"/>
                </a:cubicBezTo>
                <a:cubicBezTo>
                  <a:pt x="0" y="202065"/>
                  <a:pt x="3630" y="131265"/>
                  <a:pt x="10717" y="6148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704570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ALICE DCS architecture: RUN 2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0520" y="1605550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348324" y="4347325"/>
            <a:ext cx="1752600" cy="40444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SAFETY SYSTEM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RDB MANAGER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778891" y="503949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stCxn id="48" idx="0"/>
            <a:endCxn id="40" idx="2"/>
          </p:cNvCxnSpPr>
          <p:nvPr/>
        </p:nvCxnSpPr>
        <p:spPr>
          <a:xfrm flipV="1">
            <a:off x="3655191" y="3312868"/>
            <a:ext cx="2574233" cy="172662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Arrow Connector 63"/>
          <p:cNvCxnSpPr>
            <a:endCxn id="40" idx="2"/>
          </p:cNvCxnSpPr>
          <p:nvPr/>
        </p:nvCxnSpPr>
        <p:spPr>
          <a:xfrm flipV="1">
            <a:off x="6223065" y="3312868"/>
            <a:ext cx="6359" cy="1025526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5" idx="0"/>
            <a:endCxn id="33" idx="1"/>
          </p:cNvCxnSpPr>
          <p:nvPr/>
        </p:nvCxnSpPr>
        <p:spPr>
          <a:xfrm flipV="1">
            <a:off x="3658687" y="4549548"/>
            <a:ext cx="1689637" cy="1011464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4" idx="0"/>
            <a:endCxn id="33" idx="1"/>
          </p:cNvCxnSpPr>
          <p:nvPr/>
        </p:nvCxnSpPr>
        <p:spPr>
          <a:xfrm flipV="1">
            <a:off x="1525087" y="4549548"/>
            <a:ext cx="3823237" cy="1011464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" idx="1"/>
            <a:endCxn id="33" idx="3"/>
          </p:cNvCxnSpPr>
          <p:nvPr/>
        </p:nvCxnSpPr>
        <p:spPr>
          <a:xfrm flipH="1" flipV="1">
            <a:off x="7100924" y="4549548"/>
            <a:ext cx="1875670" cy="664293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" idx="1"/>
            <a:endCxn id="33" idx="3"/>
          </p:cNvCxnSpPr>
          <p:nvPr/>
        </p:nvCxnSpPr>
        <p:spPr>
          <a:xfrm flipH="1" flipV="1">
            <a:off x="7100924" y="4549548"/>
            <a:ext cx="1875670" cy="1227001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4" idx="1"/>
            <a:endCxn id="33" idx="3"/>
          </p:cNvCxnSpPr>
          <p:nvPr/>
        </p:nvCxnSpPr>
        <p:spPr>
          <a:xfrm flipH="1" flipV="1">
            <a:off x="7100924" y="4549548"/>
            <a:ext cx="1875670" cy="1784099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Custom code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2003" y="1329753"/>
            <a:ext cx="254494" cy="1459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OFFLINE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93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022F19-512C-EC43-99AD-1A6D61681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change?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58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ALICE DCS architecture: RUN 2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0520" y="1605550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RDB MANAGER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778891" y="503949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cxnSpLocks/>
            <a:stCxn id="48" idx="0"/>
            <a:endCxn id="40" idx="2"/>
          </p:cNvCxnSpPr>
          <p:nvPr/>
        </p:nvCxnSpPr>
        <p:spPr>
          <a:xfrm flipV="1">
            <a:off x="3655191" y="3312868"/>
            <a:ext cx="2574233" cy="172662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cxnSpLocks/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Custom code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2003" y="1329753"/>
            <a:ext cx="254494" cy="1459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OFFLINE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7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ALICE DCS architecture: RUN 3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0520" y="1605550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RDB MANAGER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778891" y="503949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cxnSpLocks/>
            <a:stCxn id="48" idx="0"/>
            <a:endCxn id="40" idx="2"/>
          </p:cNvCxnSpPr>
          <p:nvPr/>
        </p:nvCxnSpPr>
        <p:spPr>
          <a:xfrm flipV="1">
            <a:off x="3655191" y="3312868"/>
            <a:ext cx="2574233" cy="172662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cxnSpLocks/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Custom code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0" name="Explosion 1 49">
            <a:extLst>
              <a:ext uri="{FF2B5EF4-FFF2-40B4-BE49-F238E27FC236}">
                <a16:creationId xmlns="" xmlns:a16="http://schemas.microsoft.com/office/drawing/2014/main" id="{8FF1DCCE-78C4-4948-9B50-94A26AE23578}"/>
              </a:ext>
            </a:extLst>
          </p:cNvPr>
          <p:cNvSpPr/>
          <p:nvPr/>
        </p:nvSpPr>
        <p:spPr>
          <a:xfrm>
            <a:off x="495625" y="4101011"/>
            <a:ext cx="2103652" cy="1843627"/>
          </a:xfrm>
          <a:prstGeom prst="irregularSeal1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DA replaced with OPC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1" name="Explosion 1 50">
            <a:extLst>
              <a:ext uri="{FF2B5EF4-FFF2-40B4-BE49-F238E27FC236}">
                <a16:creationId xmlns="" xmlns:a16="http://schemas.microsoft.com/office/drawing/2014/main" id="{4E2E78A2-42FD-B443-ABE5-761D7EFEA95B}"/>
              </a:ext>
            </a:extLst>
          </p:cNvPr>
          <p:cNvSpPr/>
          <p:nvPr/>
        </p:nvSpPr>
        <p:spPr>
          <a:xfrm>
            <a:off x="2673840" y="4140274"/>
            <a:ext cx="2103652" cy="1843627"/>
          </a:xfrm>
          <a:prstGeom prst="irregularSeal1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Completely redesigned front-end access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3" name="Explosion 1 52">
            <a:extLst>
              <a:ext uri="{FF2B5EF4-FFF2-40B4-BE49-F238E27FC236}">
                <a16:creationId xmlns="" xmlns:a16="http://schemas.microsoft.com/office/drawing/2014/main" id="{3E7D54C7-4763-3D42-AE4B-A4EB7F1BABD0}"/>
              </a:ext>
            </a:extLst>
          </p:cNvPr>
          <p:cNvSpPr/>
          <p:nvPr/>
        </p:nvSpPr>
        <p:spPr>
          <a:xfrm>
            <a:off x="8746357" y="4277950"/>
            <a:ext cx="2103652" cy="1843627"/>
          </a:xfrm>
          <a:prstGeom prst="irregularSeal1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Integration of new services for new detectors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4" name="Explosion 1 53">
            <a:extLst>
              <a:ext uri="{FF2B5EF4-FFF2-40B4-BE49-F238E27FC236}">
                <a16:creationId xmlns="" xmlns:a16="http://schemas.microsoft.com/office/drawing/2014/main" id="{08ABAF67-CC4A-0B4A-A6AD-69B44ACE44B6}"/>
              </a:ext>
            </a:extLst>
          </p:cNvPr>
          <p:cNvSpPr/>
          <p:nvPr/>
        </p:nvSpPr>
        <p:spPr>
          <a:xfrm>
            <a:off x="5195874" y="4753212"/>
            <a:ext cx="2103652" cy="1843627"/>
          </a:xfrm>
          <a:prstGeom prst="irregularSeal1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New detectors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6" name="Explosion 1 55">
            <a:extLst>
              <a:ext uri="{FF2B5EF4-FFF2-40B4-BE49-F238E27FC236}">
                <a16:creationId xmlns="" xmlns:a16="http://schemas.microsoft.com/office/drawing/2014/main" id="{9C04852B-2021-ED4B-87BD-3CBA116BA5D9}"/>
              </a:ext>
            </a:extLst>
          </p:cNvPr>
          <p:cNvSpPr/>
          <p:nvPr/>
        </p:nvSpPr>
        <p:spPr>
          <a:xfrm>
            <a:off x="1558445" y="5404824"/>
            <a:ext cx="2103652" cy="1843627"/>
          </a:xfrm>
          <a:prstGeom prst="irregularSeal1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New hardware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7" name="Explosion 1 56">
            <a:extLst>
              <a:ext uri="{FF2B5EF4-FFF2-40B4-BE49-F238E27FC236}">
                <a16:creationId xmlns="" xmlns:a16="http://schemas.microsoft.com/office/drawing/2014/main" id="{C427FD2E-ACB0-594C-A654-DDC1DFD8D679}"/>
              </a:ext>
            </a:extLst>
          </p:cNvPr>
          <p:cNvSpPr/>
          <p:nvPr/>
        </p:nvSpPr>
        <p:spPr>
          <a:xfrm>
            <a:off x="5617920" y="880326"/>
            <a:ext cx="2103652" cy="1843627"/>
          </a:xfrm>
          <a:prstGeom prst="irregularSeal1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New generation of 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1" name="Explosion 1 60">
            <a:extLst>
              <a:ext uri="{FF2B5EF4-FFF2-40B4-BE49-F238E27FC236}">
                <a16:creationId xmlns="" xmlns:a16="http://schemas.microsoft.com/office/drawing/2014/main" id="{2C5B8131-C8AA-9347-A08A-E9C46E0D04CD}"/>
              </a:ext>
            </a:extLst>
          </p:cNvPr>
          <p:cNvSpPr/>
          <p:nvPr/>
        </p:nvSpPr>
        <p:spPr>
          <a:xfrm>
            <a:off x="2636776" y="1000862"/>
            <a:ext cx="2103652" cy="1843627"/>
          </a:xfrm>
          <a:prstGeom prst="irregularSeal1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Completely redesigned data flow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4" name="Explosion 1 63">
            <a:extLst>
              <a:ext uri="{FF2B5EF4-FFF2-40B4-BE49-F238E27FC236}">
                <a16:creationId xmlns="" xmlns:a16="http://schemas.microsoft.com/office/drawing/2014/main" id="{449CF4D1-C2BD-9F47-BFE5-36C08ED5764F}"/>
              </a:ext>
            </a:extLst>
          </p:cNvPr>
          <p:cNvSpPr/>
          <p:nvPr/>
        </p:nvSpPr>
        <p:spPr>
          <a:xfrm>
            <a:off x="4597441" y="2113229"/>
            <a:ext cx="2103652" cy="1843627"/>
          </a:xfrm>
          <a:prstGeom prst="irregularSeal1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New computing hardware and management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82003" y="1329753"/>
            <a:ext cx="254494" cy="1459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OFFLINE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7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28B377B-01E4-0545-B8D5-CA317F8F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upgrade highlights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Redesigned Frontend Access for RUN3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0520" y="1605550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RDB MANAGER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778891" y="503949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cxnSpLocks/>
            <a:stCxn id="48" idx="0"/>
            <a:endCxn id="40" idx="2"/>
          </p:cNvCxnSpPr>
          <p:nvPr/>
        </p:nvCxnSpPr>
        <p:spPr>
          <a:xfrm flipV="1">
            <a:off x="3655191" y="3312868"/>
            <a:ext cx="2574233" cy="172662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cxnSpLocks/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Custom code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2003" y="1329753"/>
            <a:ext cx="254494" cy="1459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OFFLINE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2334354" y="4741802"/>
            <a:ext cx="2661920" cy="1118861"/>
          </a:xfrm>
          <a:prstGeom prst="ellipse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8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Arrow Connector 68"/>
          <p:cNvCxnSpPr>
            <a:cxnSpLocks/>
            <a:stCxn id="56" idx="0"/>
          </p:cNvCxnSpPr>
          <p:nvPr/>
        </p:nvCxnSpPr>
        <p:spPr>
          <a:xfrm flipV="1">
            <a:off x="3132259" y="3312869"/>
            <a:ext cx="3097165" cy="172662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778891" y="5039494"/>
            <a:ext cx="706735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Redesigned Frontend </a:t>
            </a:r>
            <a:r>
              <a:rPr lang="en-US" dirty="0" smtClean="0"/>
              <a:t>Access for RUN3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0520" y="1605550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RDB MANAGER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576572" y="4529539"/>
            <a:ext cx="954918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FLP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cxnSpLocks/>
            <a:stCxn id="48" idx="0"/>
            <a:endCxn id="66" idx="1"/>
          </p:cNvCxnSpPr>
          <p:nvPr/>
        </p:nvCxnSpPr>
        <p:spPr>
          <a:xfrm flipV="1">
            <a:off x="4054031" y="4243863"/>
            <a:ext cx="1278917" cy="28567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cxnSpLocks/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Custom code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8F4DCDF9-FAF2-FE4E-8BEC-F6D72AF2F887}"/>
              </a:ext>
            </a:extLst>
          </p:cNvPr>
          <p:cNvSpPr/>
          <p:nvPr/>
        </p:nvSpPr>
        <p:spPr>
          <a:xfrm>
            <a:off x="3764012" y="4823333"/>
            <a:ext cx="498568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ALF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7ABDB3BA-BC54-7C43-B671-1E697ECDC890}"/>
              </a:ext>
            </a:extLst>
          </p:cNvPr>
          <p:cNvSpPr/>
          <p:nvPr/>
        </p:nvSpPr>
        <p:spPr>
          <a:xfrm>
            <a:off x="5332948" y="3786662"/>
            <a:ext cx="1752600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FRED Server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EAFECA43-F886-3A43-BE32-8CC93B0D4E18}"/>
              </a:ext>
            </a:extLst>
          </p:cNvPr>
          <p:cNvSpPr/>
          <p:nvPr/>
        </p:nvSpPr>
        <p:spPr>
          <a:xfrm>
            <a:off x="5942461" y="4100362"/>
            <a:ext cx="544477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="" xmlns:a16="http://schemas.microsoft.com/office/drawing/2014/main" id="{FEC70F04-8C2D-2941-A60B-A8BAA6099051}"/>
              </a:ext>
            </a:extLst>
          </p:cNvPr>
          <p:cNvCxnSpPr>
            <a:cxnSpLocks/>
            <a:stCxn id="66" idx="0"/>
            <a:endCxn id="40" idx="2"/>
          </p:cNvCxnSpPr>
          <p:nvPr/>
        </p:nvCxnSpPr>
        <p:spPr>
          <a:xfrm flipV="1">
            <a:off x="6209248" y="3312868"/>
            <a:ext cx="20176" cy="473794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 rot="16200000">
            <a:off x="4099958" y="5294856"/>
            <a:ext cx="434890" cy="313499"/>
            <a:chOff x="1380308" y="2527178"/>
            <a:chExt cx="664029" cy="313499"/>
          </a:xfrm>
        </p:grpSpPr>
        <p:sp>
          <p:nvSpPr>
            <p:cNvPr id="61" name="Right Arrow 60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ight Arrow 6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457439" y="1216921"/>
            <a:ext cx="43688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New GBT-based detectors will be accessed using the ALF-FRED 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Unified low-level access (ALF)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dirty="0" smtClean="0"/>
              <a:t>Framework for development of custom code (FRED)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77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7FCEA9B-24A0-9B41-9318-3A983611D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Redesigned frontend access (</a:t>
            </a:r>
            <a:r>
              <a:rPr lang="en-US" b="1" dirty="0"/>
              <a:t>ALF</a:t>
            </a:r>
            <a:r>
              <a:rPr lang="en-US" dirty="0"/>
              <a:t>-FRED)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11134FF-AB8D-024C-B871-2F627AB8E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007624" cy="323670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ALF</a:t>
            </a:r>
          </a:p>
          <a:p>
            <a:pPr lvl="1"/>
            <a:r>
              <a:rPr lang="en-US" dirty="0"/>
              <a:t>Low level detector-independent device access </a:t>
            </a:r>
          </a:p>
          <a:p>
            <a:pPr lvl="1"/>
            <a:r>
              <a:rPr lang="en-US" dirty="0"/>
              <a:t>runs on FLP</a:t>
            </a:r>
          </a:p>
          <a:p>
            <a:pPr lvl="1"/>
            <a:r>
              <a:rPr lang="en-US" dirty="0"/>
              <a:t>Capable of scanning SCA/SWT sequences</a:t>
            </a:r>
          </a:p>
          <a:p>
            <a:pPr lvl="1"/>
            <a:r>
              <a:rPr lang="en-US" dirty="0"/>
              <a:t>Can create services with periodic execution</a:t>
            </a:r>
          </a:p>
          <a:p>
            <a:r>
              <a:rPr lang="en-US" dirty="0"/>
              <a:t>FRED	</a:t>
            </a:r>
          </a:p>
          <a:p>
            <a:pPr lvl="1"/>
            <a:r>
              <a:rPr lang="en-US" dirty="0"/>
              <a:t>Flexible framework customizable by detectors</a:t>
            </a:r>
          </a:p>
          <a:p>
            <a:pPr lvl="1"/>
            <a:r>
              <a:rPr lang="en-US" dirty="0"/>
              <a:t>Runs on dedicated DCS server</a:t>
            </a:r>
          </a:p>
          <a:p>
            <a:pPr lvl="1"/>
            <a:r>
              <a:rPr lang="en-US" dirty="0"/>
              <a:t>Translates low level sequences to WINCC compatible format (services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Can perform specialized tasks (like monitoring) and take fast action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B977668-0867-A546-B5F5-486CBB32C01B}"/>
              </a:ext>
            </a:extLst>
          </p:cNvPr>
          <p:cNvSpPr/>
          <p:nvPr/>
        </p:nvSpPr>
        <p:spPr>
          <a:xfrm>
            <a:off x="10692699" y="1097203"/>
            <a:ext cx="298846" cy="28892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sz="1000" dirty="0"/>
          </a:p>
          <a:p>
            <a:pPr algn="ctr"/>
            <a:endParaRPr lang="en-GB" sz="800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6BEB900-CF9B-DB44-A395-549EA623FB29}"/>
              </a:ext>
            </a:extLst>
          </p:cNvPr>
          <p:cNvSpPr/>
          <p:nvPr/>
        </p:nvSpPr>
        <p:spPr>
          <a:xfrm>
            <a:off x="10095005" y="542374"/>
            <a:ext cx="1557338" cy="557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WINCC OA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4665263-E728-CB4C-A50D-D569ADE05446}"/>
              </a:ext>
            </a:extLst>
          </p:cNvPr>
          <p:cNvSpPr/>
          <p:nvPr/>
        </p:nvSpPr>
        <p:spPr>
          <a:xfrm>
            <a:off x="10095005" y="1582981"/>
            <a:ext cx="1557338" cy="557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FRED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8BEA99B-F711-C84C-9036-6E972BEA4029}"/>
              </a:ext>
            </a:extLst>
          </p:cNvPr>
          <p:cNvSpPr/>
          <p:nvPr/>
        </p:nvSpPr>
        <p:spPr>
          <a:xfrm>
            <a:off x="10095005" y="2518812"/>
            <a:ext cx="1557338" cy="557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ALF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57845508-3B7C-B84F-924D-3798BC59DC99}"/>
              </a:ext>
            </a:extLst>
          </p:cNvPr>
          <p:cNvSpPr/>
          <p:nvPr/>
        </p:nvSpPr>
        <p:spPr>
          <a:xfrm>
            <a:off x="10095005" y="3076025"/>
            <a:ext cx="1557338" cy="557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CRU driver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0338973-19B1-A342-8A1F-050D4247308F}"/>
              </a:ext>
            </a:extLst>
          </p:cNvPr>
          <p:cNvSpPr/>
          <p:nvPr/>
        </p:nvSpPr>
        <p:spPr>
          <a:xfrm>
            <a:off x="10063453" y="3986452"/>
            <a:ext cx="1557338" cy="557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CRU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406C0AC-485F-494E-9ECF-9DE19FD5CAED}"/>
              </a:ext>
            </a:extLst>
          </p:cNvPr>
          <p:cNvSpPr/>
          <p:nvPr/>
        </p:nvSpPr>
        <p:spPr>
          <a:xfrm>
            <a:off x="10063453" y="5175485"/>
            <a:ext cx="1557338" cy="557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RU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61184CB5-C2DA-054D-91A1-B41DC7019551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>
            <a:off x="10842122" y="4543665"/>
            <a:ext cx="0" cy="63182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17</a:t>
            </a:fld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F7CA3D84-C573-014F-A613-F32F1AD830B3}"/>
              </a:ext>
            </a:extLst>
          </p:cNvPr>
          <p:cNvSpPr/>
          <p:nvPr/>
        </p:nvSpPr>
        <p:spPr>
          <a:xfrm>
            <a:off x="9567560" y="53116"/>
            <a:ext cx="2549123" cy="25497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ALF-FRED in ITS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406C0AC-485F-494E-9ECF-9DE19FD5CAED}"/>
              </a:ext>
            </a:extLst>
          </p:cNvPr>
          <p:cNvSpPr/>
          <p:nvPr/>
        </p:nvSpPr>
        <p:spPr>
          <a:xfrm>
            <a:off x="10063452" y="5917202"/>
            <a:ext cx="1557338" cy="5572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PB </a:t>
            </a:r>
            <a:r>
              <a:rPr lang="mr-IN" dirty="0" smtClean="0">
                <a:solidFill>
                  <a:schemeClr val="tx1"/>
                </a:solidFill>
              </a:rPr>
              <a:t>…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61184CB5-C2DA-054D-91A1-B41DC7019551}"/>
              </a:ext>
            </a:extLst>
          </p:cNvPr>
          <p:cNvCxnSpPr>
            <a:stCxn id="11" idx="2"/>
            <a:endCxn id="15" idx="0"/>
          </p:cNvCxnSpPr>
          <p:nvPr/>
        </p:nvCxnSpPr>
        <p:spPr>
          <a:xfrm flipH="1">
            <a:off x="10842121" y="5732698"/>
            <a:ext cx="1" cy="184504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98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4F2939-F1FA-F64C-BA28-014A15BF5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ALF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78383A7-ADDF-DF46-86D8-82EEA64B9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71" y="1810127"/>
            <a:ext cx="6051256" cy="473015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Taken over by Kosice team in summer 2018</a:t>
            </a:r>
          </a:p>
          <a:p>
            <a:r>
              <a:rPr lang="en-US" dirty="0"/>
              <a:t>SWT support added</a:t>
            </a:r>
          </a:p>
          <a:p>
            <a:r>
              <a:rPr lang="en-US" dirty="0"/>
              <a:t>Release (</a:t>
            </a:r>
            <a:r>
              <a:rPr lang="en-US" dirty="0" err="1"/>
              <a:t>code+documentation</a:t>
            </a:r>
            <a:r>
              <a:rPr lang="en-US" dirty="0"/>
              <a:t>) available on GIT</a:t>
            </a:r>
          </a:p>
          <a:p>
            <a:r>
              <a:rPr lang="en-US" dirty="0"/>
              <a:t>Easy installation (already tested by independent users)</a:t>
            </a:r>
          </a:p>
          <a:p>
            <a:endParaRPr lang="en-US" dirty="0"/>
          </a:p>
          <a:p>
            <a:r>
              <a:rPr lang="en-US" dirty="0" smtClean="0"/>
              <a:t>TODO</a:t>
            </a:r>
          </a:p>
          <a:p>
            <a:pPr lvl="1"/>
            <a:r>
              <a:rPr lang="en-US" dirty="0" smtClean="0"/>
              <a:t>Depending on HW availability</a:t>
            </a:r>
            <a:endParaRPr lang="en-US" dirty="0"/>
          </a:p>
          <a:p>
            <a:pPr lvl="2"/>
            <a:r>
              <a:rPr lang="en-US" dirty="0"/>
              <a:t>Implement CRU addressing (use ID instead of PCI address)</a:t>
            </a:r>
          </a:p>
          <a:p>
            <a:pPr lvl="2"/>
            <a:r>
              <a:rPr lang="en-US" dirty="0"/>
              <a:t>Test with multiple CRUs in a single </a:t>
            </a:r>
            <a:r>
              <a:rPr lang="en-US" dirty="0" smtClean="0"/>
              <a:t>FLP</a:t>
            </a:r>
          </a:p>
          <a:p>
            <a:pPr lvl="2"/>
            <a:r>
              <a:rPr lang="en-US" dirty="0" smtClean="0"/>
              <a:t>ADD CAN interface for ITS ALF</a:t>
            </a:r>
            <a:endParaRPr lang="en-US" dirty="0"/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3A6D153-3897-9D46-B6C0-88BFC382E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223" y="2653059"/>
            <a:ext cx="5747650" cy="1819963"/>
          </a:xfrm>
          <a:prstGeom prst="rect">
            <a:avLst/>
          </a:prstGeom>
        </p:spPr>
      </p:pic>
      <p:sp>
        <p:nvSpPr>
          <p:cNvPr id="5" name="Rectangular Callout 4">
            <a:extLst>
              <a:ext uri="{FF2B5EF4-FFF2-40B4-BE49-F238E27FC236}">
                <a16:creationId xmlns="" xmlns:a16="http://schemas.microsoft.com/office/drawing/2014/main" id="{76C72A8A-A07A-764F-BFE1-7BF5CCA9D8EA}"/>
              </a:ext>
            </a:extLst>
          </p:cNvPr>
          <p:cNvSpPr/>
          <p:nvPr/>
        </p:nvSpPr>
        <p:spPr>
          <a:xfrm>
            <a:off x="6555783" y="949118"/>
            <a:ext cx="4748321" cy="1311481"/>
          </a:xfrm>
          <a:prstGeom prst="wedgeRectCallout">
            <a:avLst>
              <a:gd name="adj1" fmla="val -19516"/>
              <a:gd name="adj2" fmla="val 1257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Sequence can be specified in service </a:t>
            </a:r>
            <a:r>
              <a:rPr lang="en-US" sz="1600" dirty="0" err="1"/>
              <a:t>config</a:t>
            </a:r>
            <a:r>
              <a:rPr lang="en-US" sz="1600" dirty="0"/>
              <a:t>  or taken from a </a:t>
            </a:r>
            <a:r>
              <a:rPr lang="en-US" sz="1600" dirty="0" smtClean="0"/>
              <a:t>file/database</a:t>
            </a:r>
            <a:endParaRPr lang="en-US" sz="1600" dirty="0"/>
          </a:p>
          <a:p>
            <a:pPr algn="ctr"/>
            <a:r>
              <a:rPr lang="en-US" sz="1600" dirty="0"/>
              <a:t>Repetitive sequences can be generated ‘on fly’ following a recipe</a:t>
            </a:r>
            <a:endParaRPr lang="en-GB" sz="1600" dirty="0"/>
          </a:p>
        </p:txBody>
      </p:sp>
      <p:sp>
        <p:nvSpPr>
          <p:cNvPr id="6" name="Rectangular Callout 5">
            <a:extLst>
              <a:ext uri="{FF2B5EF4-FFF2-40B4-BE49-F238E27FC236}">
                <a16:creationId xmlns="" xmlns:a16="http://schemas.microsoft.com/office/drawing/2014/main" id="{B2B3C6DE-BB8E-214A-B524-B770944D128E}"/>
              </a:ext>
            </a:extLst>
          </p:cNvPr>
          <p:cNvSpPr/>
          <p:nvPr/>
        </p:nvSpPr>
        <p:spPr>
          <a:xfrm>
            <a:off x="7888637" y="4714529"/>
            <a:ext cx="3465163" cy="1220926"/>
          </a:xfrm>
          <a:prstGeom prst="wedgeRectCallout">
            <a:avLst>
              <a:gd name="adj1" fmla="val -43723"/>
              <a:gd name="adj2" fmla="val -1003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Raw messages can  be manipulated by the service by applying an equation (like calibration constant)</a:t>
            </a:r>
            <a:endParaRPr lang="en-GB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0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CCED12-5373-8E44-8DF9-DBED8C590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Redesigned frontend access (ALF-</a:t>
            </a:r>
            <a:r>
              <a:rPr lang="en-US" b="1" dirty="0"/>
              <a:t>FRED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70128BB-F965-DA4F-BB1D-354D12215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981661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Massive modification in summer 2018</a:t>
            </a:r>
          </a:p>
          <a:p>
            <a:pPr lvl="1"/>
            <a:r>
              <a:rPr lang="en-US" dirty="0"/>
              <a:t>Support for SWT</a:t>
            </a:r>
          </a:p>
          <a:p>
            <a:pPr lvl="1"/>
            <a:r>
              <a:rPr lang="en-US" dirty="0"/>
              <a:t>Configuration moved to external files</a:t>
            </a:r>
          </a:p>
          <a:p>
            <a:pPr lvl="1"/>
            <a:r>
              <a:rPr lang="en-US" dirty="0" smtClean="0"/>
              <a:t>Multiple ALF supported </a:t>
            </a:r>
            <a:r>
              <a:rPr lang="en-US" dirty="0"/>
              <a:t>by 1 FRED</a:t>
            </a:r>
          </a:p>
          <a:p>
            <a:pPr lvl="1"/>
            <a:r>
              <a:rPr lang="en-US" dirty="0"/>
              <a:t>WINCC OA interface completed</a:t>
            </a:r>
          </a:p>
          <a:p>
            <a:pPr lvl="1"/>
            <a:r>
              <a:rPr lang="en-US" dirty="0"/>
              <a:t>Release on GIT including documentation and examples</a:t>
            </a:r>
          </a:p>
          <a:p>
            <a:pPr lvl="1"/>
            <a:r>
              <a:rPr lang="en-US" dirty="0"/>
              <a:t> Example WINCC project </a:t>
            </a:r>
            <a:r>
              <a:rPr lang="en-US" dirty="0" smtClean="0"/>
              <a:t>available</a:t>
            </a:r>
          </a:p>
          <a:p>
            <a:pPr lvl="1"/>
            <a:endParaRPr lang="en-US" dirty="0"/>
          </a:p>
          <a:p>
            <a:r>
              <a:rPr lang="en-US" dirty="0"/>
              <a:t>ALF-FRED kit installed in: </a:t>
            </a:r>
          </a:p>
          <a:p>
            <a:pPr lvl="1"/>
            <a:r>
              <a:rPr lang="en-US" dirty="0"/>
              <a:t>DCS lab – reference and development system</a:t>
            </a:r>
          </a:p>
          <a:p>
            <a:pPr lvl="1"/>
            <a:r>
              <a:rPr lang="en-US" dirty="0"/>
              <a:t>ITS lab in bldg. 167 – installed remotely by Kosice, ITS and DCS teams</a:t>
            </a:r>
          </a:p>
          <a:p>
            <a:pPr lvl="1"/>
            <a:r>
              <a:rPr lang="en-US" dirty="0"/>
              <a:t>MID setup, MFT setup – unbiased testers (Roni and </a:t>
            </a:r>
            <a:r>
              <a:rPr lang="en-US" dirty="0" smtClean="0"/>
              <a:t>Kosei, help of </a:t>
            </a:r>
            <a:r>
              <a:rPr lang="en-US" dirty="0" err="1" smtClean="0"/>
              <a:t>Ombretta</a:t>
            </a:r>
            <a:r>
              <a:rPr lang="en-US" dirty="0" smtClean="0"/>
              <a:t>)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5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Few keywords to start with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167E87-31B8-B641-9B90-E6AE1B500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DCS setup in photos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ED34AA2A-CC6F-AB49-959F-DCF667FE85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493" r="16281"/>
          <a:stretch/>
        </p:blipFill>
        <p:spPr>
          <a:xfrm>
            <a:off x="1741980" y="1720231"/>
            <a:ext cx="2735422" cy="3052671"/>
          </a:xfr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825ECE9-004D-5643-A23D-CBEAAD75EA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71" t="22029" r="12444" b="23707"/>
          <a:stretch/>
        </p:blipFill>
        <p:spPr>
          <a:xfrm>
            <a:off x="1722477" y="4895097"/>
            <a:ext cx="2754926" cy="14837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4115F7C-6675-A74D-B917-56AA0EBA51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66" t="27315" r="4026" b="29598"/>
          <a:stretch/>
        </p:blipFill>
        <p:spPr>
          <a:xfrm rot="5400000">
            <a:off x="3482064" y="3379370"/>
            <a:ext cx="5032184" cy="17139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79580B4B-0380-3B41-8F2A-B889E8FC93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914" t="16684" r="18885" b="7418"/>
          <a:stretch/>
        </p:blipFill>
        <p:spPr>
          <a:xfrm>
            <a:off x="8573637" y="201414"/>
            <a:ext cx="2244237" cy="19015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85171EAB-F7D6-6B46-A5DD-0BA0176398D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58" t="9233" r="6004" b="20144"/>
          <a:stretch/>
        </p:blipFill>
        <p:spPr>
          <a:xfrm>
            <a:off x="8573637" y="2222080"/>
            <a:ext cx="2244237" cy="13552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8F015818-0BFE-F34B-9EF4-70A478950BF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286" t="15226" r="3784" b="24031"/>
          <a:stretch/>
        </p:blipFill>
        <p:spPr>
          <a:xfrm>
            <a:off x="8573636" y="3719917"/>
            <a:ext cx="2244237" cy="11247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3D96122-3D9C-C348-BD3B-ED010C28F3A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390" t="24652" r="16939" b="13179"/>
          <a:stretch/>
        </p:blipFill>
        <p:spPr>
          <a:xfrm>
            <a:off x="8573635" y="4987218"/>
            <a:ext cx="2244237" cy="144037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E85CD7AD-5E66-B345-BCA2-330A3DABA71C}"/>
              </a:ext>
            </a:extLst>
          </p:cNvPr>
          <p:cNvCxnSpPr>
            <a:stCxn id="11" idx="1"/>
          </p:cNvCxnSpPr>
          <p:nvPr/>
        </p:nvCxnSpPr>
        <p:spPr>
          <a:xfrm flipH="1">
            <a:off x="6855110" y="1152210"/>
            <a:ext cx="1718527" cy="2425117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="" xmlns:a16="http://schemas.microsoft.com/office/drawing/2014/main" id="{FD932FC8-013E-7D46-9AF6-C6D539782273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6855110" y="2899704"/>
            <a:ext cx="1718527" cy="1066057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="" xmlns:a16="http://schemas.microsoft.com/office/drawing/2014/main" id="{D8229A76-41B9-454E-B219-709F9221464F}"/>
              </a:ext>
            </a:extLst>
          </p:cNvPr>
          <p:cNvCxnSpPr>
            <a:cxnSpLocks/>
            <a:endCxn id="9" idx="0"/>
          </p:cNvCxnSpPr>
          <p:nvPr/>
        </p:nvCxnSpPr>
        <p:spPr>
          <a:xfrm flipH="1" flipV="1">
            <a:off x="6855110" y="4236323"/>
            <a:ext cx="1713908" cy="48168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="" xmlns:a16="http://schemas.microsoft.com/office/drawing/2014/main" id="{38F4C0AA-9C38-0F48-A76F-1D764883E447}"/>
              </a:ext>
            </a:extLst>
          </p:cNvPr>
          <p:cNvCxnSpPr>
            <a:cxnSpLocks/>
          </p:cNvCxnSpPr>
          <p:nvPr/>
        </p:nvCxnSpPr>
        <p:spPr>
          <a:xfrm flipH="1" flipV="1">
            <a:off x="6859728" y="5641325"/>
            <a:ext cx="1709289" cy="1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CE4C71D-7A4E-5D41-BFF5-831E5C00C0A4}"/>
              </a:ext>
            </a:extLst>
          </p:cNvPr>
          <p:cNvSpPr txBox="1"/>
          <p:nvPr/>
        </p:nvSpPr>
        <p:spPr>
          <a:xfrm>
            <a:off x="8172930" y="488632"/>
            <a:ext cx="484428" cy="301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61" dirty="0"/>
              <a:t>MID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9F46F9F-4AA9-C540-8181-F7B2F0A504A2}"/>
              </a:ext>
            </a:extLst>
          </p:cNvPr>
          <p:cNvSpPr txBox="1"/>
          <p:nvPr/>
        </p:nvSpPr>
        <p:spPr>
          <a:xfrm>
            <a:off x="8143485" y="2484912"/>
            <a:ext cx="452368" cy="301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61" dirty="0"/>
              <a:t>TPC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5BEE1F45-19F9-2247-A833-72742982238B}"/>
              </a:ext>
            </a:extLst>
          </p:cNvPr>
          <p:cNvSpPr txBox="1"/>
          <p:nvPr/>
        </p:nvSpPr>
        <p:spPr>
          <a:xfrm>
            <a:off x="8037702" y="3854975"/>
            <a:ext cx="559769" cy="301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61" dirty="0"/>
              <a:t>VLDB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56DF897D-7D5D-6342-B251-017B5968D3F9}"/>
              </a:ext>
            </a:extLst>
          </p:cNvPr>
          <p:cNvSpPr txBox="1"/>
          <p:nvPr/>
        </p:nvSpPr>
        <p:spPr>
          <a:xfrm>
            <a:off x="8148104" y="5297830"/>
            <a:ext cx="392223" cy="301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61" dirty="0"/>
              <a:t>ITS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02A63E3-FB7E-F744-BFC3-3FDD561EA7EB}"/>
              </a:ext>
            </a:extLst>
          </p:cNvPr>
          <p:cNvSpPr txBox="1"/>
          <p:nvPr/>
        </p:nvSpPr>
        <p:spPr>
          <a:xfrm>
            <a:off x="1531239" y="1285973"/>
            <a:ext cx="1807512" cy="34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33" dirty="0"/>
              <a:t>FLP with </a:t>
            </a:r>
            <a:r>
              <a:rPr lang="en-US" sz="1633" dirty="0" smtClean="0"/>
              <a:t>CRU</a:t>
            </a:r>
            <a:endParaRPr lang="en-US" sz="1633" dirty="0"/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902A63E3-FB7E-F744-BFC3-3FDD561EA7EB}"/>
              </a:ext>
            </a:extLst>
          </p:cNvPr>
          <p:cNvSpPr txBox="1"/>
          <p:nvPr/>
        </p:nvSpPr>
        <p:spPr>
          <a:xfrm>
            <a:off x="4980762" y="1376611"/>
            <a:ext cx="3210366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3" dirty="0"/>
              <a:t>Rack with power supply and boards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10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400" y="0"/>
            <a:ext cx="10515600" cy="1325563"/>
          </a:xfrm>
        </p:spPr>
        <p:txBody>
          <a:bodyPr/>
          <a:lstStyle/>
          <a:p>
            <a:r>
              <a:rPr lang="en-US" dirty="0"/>
              <a:t>ITS test bench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400" y="1465781"/>
            <a:ext cx="10515600" cy="4351338"/>
          </a:xfrm>
        </p:spPr>
        <p:txBody>
          <a:bodyPr/>
          <a:lstStyle/>
          <a:p>
            <a:r>
              <a:rPr lang="en-US" dirty="0"/>
              <a:t>Full chain from WINCC to PB</a:t>
            </a:r>
          </a:p>
          <a:p>
            <a:pPr lvl="1"/>
            <a:r>
              <a:rPr lang="en-US" dirty="0"/>
              <a:t>Uses SWT</a:t>
            </a:r>
          </a:p>
          <a:p>
            <a:pPr lvl="1"/>
            <a:r>
              <a:rPr lang="en-US" dirty="0"/>
              <a:t>Installed in DCS lab and bldg. 167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287" y="868708"/>
            <a:ext cx="5124449" cy="554548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436ABA6-2D82-BB43-855B-6A3485504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0640" y="3265051"/>
            <a:ext cx="3630473" cy="359294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AF7DFC1-F995-C847-8AD4-40A59601EA93}"/>
              </a:ext>
            </a:extLst>
          </p:cNvPr>
          <p:cNvSpPr/>
          <p:nvPr/>
        </p:nvSpPr>
        <p:spPr>
          <a:xfrm>
            <a:off x="1888344" y="3168451"/>
            <a:ext cx="3115064" cy="60179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Working WINCC OA Application!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0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5562"/>
            <a:ext cx="10515600" cy="1325563"/>
          </a:xfrm>
        </p:spPr>
        <p:txBody>
          <a:bodyPr/>
          <a:lstStyle/>
          <a:p>
            <a:r>
              <a:rPr lang="en-US" dirty="0"/>
              <a:t>ITS </a:t>
            </a:r>
            <a:r>
              <a:rPr lang="en-US" dirty="0" smtClean="0"/>
              <a:t>progress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2238" y="2034978"/>
            <a:ext cx="5230813" cy="3923109"/>
          </a:xfrm>
        </p:spPr>
      </p:pic>
      <p:sp>
        <p:nvSpPr>
          <p:cNvPr id="5" name="Rectangular Callout 4"/>
          <p:cNvSpPr/>
          <p:nvPr/>
        </p:nvSpPr>
        <p:spPr>
          <a:xfrm>
            <a:off x="5753100" y="5069145"/>
            <a:ext cx="2943226" cy="1092866"/>
          </a:xfrm>
          <a:prstGeom prst="wedgeRectCallout">
            <a:avLst>
              <a:gd name="adj1" fmla="val -100728"/>
              <a:gd name="adj2" fmla="val -1345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PMD: Paolo as a Measuring Device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753100" y="1381125"/>
            <a:ext cx="4879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First successful test of ALF-FRED using the Power board in the DCS </a:t>
            </a:r>
            <a:r>
              <a:rPr lang="en-US" dirty="0" smtClean="0"/>
              <a:t>lab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Due to the lack of detector hardware ,  we controlled Paolo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66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A05D2F7-8691-BE47-A063-F60B1855E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ALF-FRED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5C4C569-FD02-2242-9853-31EF2DEB9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Modifications foreseen to accommodate the monitoring mechanisms implemented by ITS</a:t>
            </a:r>
          </a:p>
          <a:p>
            <a:r>
              <a:rPr lang="en-US" dirty="0"/>
              <a:t>Tests with realistic configuration sequences are needed</a:t>
            </a:r>
          </a:p>
          <a:p>
            <a:pPr lvl="1"/>
            <a:r>
              <a:rPr lang="en-US" dirty="0"/>
              <a:t>Functional tests</a:t>
            </a:r>
          </a:p>
          <a:p>
            <a:pPr lvl="1"/>
            <a:r>
              <a:rPr lang="en-US" dirty="0"/>
              <a:t>Performance</a:t>
            </a:r>
          </a:p>
          <a:p>
            <a:pPr lvl="1"/>
            <a:r>
              <a:rPr lang="en-US" dirty="0"/>
              <a:t>Optimization – caching config on FLP, database management</a:t>
            </a:r>
          </a:p>
          <a:p>
            <a:r>
              <a:rPr lang="en-US" dirty="0" smtClean="0"/>
              <a:t>Implementation of complex </a:t>
            </a:r>
            <a:r>
              <a:rPr lang="en-US" dirty="0"/>
              <a:t>operations : </a:t>
            </a:r>
            <a:r>
              <a:rPr lang="en-US" dirty="0" err="1" smtClean="0"/>
              <a:t>i.g</a:t>
            </a:r>
            <a:r>
              <a:rPr lang="en-US" dirty="0" smtClean="0"/>
              <a:t>. ITS </a:t>
            </a:r>
            <a:r>
              <a:rPr lang="en-US" dirty="0"/>
              <a:t>scan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57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Arrow Connector 68"/>
          <p:cNvCxnSpPr>
            <a:cxnSpLocks/>
            <a:stCxn id="56" idx="0"/>
          </p:cNvCxnSpPr>
          <p:nvPr/>
        </p:nvCxnSpPr>
        <p:spPr>
          <a:xfrm flipV="1">
            <a:off x="3132259" y="3312869"/>
            <a:ext cx="3097165" cy="172662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778891" y="5039494"/>
            <a:ext cx="706735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Redesigned </a:t>
            </a:r>
            <a:r>
              <a:rPr lang="en-US" dirty="0" smtClean="0"/>
              <a:t>Data flow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0520" y="1605550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RDB MANAGER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576572" y="4529539"/>
            <a:ext cx="954918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FLP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cxnSpLocks/>
            <a:stCxn id="48" idx="0"/>
            <a:endCxn id="66" idx="1"/>
          </p:cNvCxnSpPr>
          <p:nvPr/>
        </p:nvCxnSpPr>
        <p:spPr>
          <a:xfrm flipV="1">
            <a:off x="4054031" y="4243863"/>
            <a:ext cx="1278917" cy="28567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cxnSpLocks/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Custom code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8F4DCDF9-FAF2-FE4E-8BEC-F6D72AF2F887}"/>
              </a:ext>
            </a:extLst>
          </p:cNvPr>
          <p:cNvSpPr/>
          <p:nvPr/>
        </p:nvSpPr>
        <p:spPr>
          <a:xfrm>
            <a:off x="3764012" y="4823333"/>
            <a:ext cx="498568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ALF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7ABDB3BA-BC54-7C43-B671-1E697ECDC890}"/>
              </a:ext>
            </a:extLst>
          </p:cNvPr>
          <p:cNvSpPr/>
          <p:nvPr/>
        </p:nvSpPr>
        <p:spPr>
          <a:xfrm>
            <a:off x="5332948" y="3786662"/>
            <a:ext cx="1752600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FRED Server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EAFECA43-F886-3A43-BE32-8CC93B0D4E18}"/>
              </a:ext>
            </a:extLst>
          </p:cNvPr>
          <p:cNvSpPr/>
          <p:nvPr/>
        </p:nvSpPr>
        <p:spPr>
          <a:xfrm>
            <a:off x="5942461" y="4100362"/>
            <a:ext cx="544477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="" xmlns:a16="http://schemas.microsoft.com/office/drawing/2014/main" id="{FEC70F04-8C2D-2941-A60B-A8BAA6099051}"/>
              </a:ext>
            </a:extLst>
          </p:cNvPr>
          <p:cNvCxnSpPr>
            <a:cxnSpLocks/>
            <a:stCxn id="66" idx="0"/>
            <a:endCxn id="40" idx="2"/>
          </p:cNvCxnSpPr>
          <p:nvPr/>
        </p:nvCxnSpPr>
        <p:spPr>
          <a:xfrm flipV="1">
            <a:off x="6209248" y="3312868"/>
            <a:ext cx="20176" cy="473794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 rot="16200000">
            <a:off x="4099958" y="5294856"/>
            <a:ext cx="434890" cy="313499"/>
            <a:chOff x="1380308" y="2527178"/>
            <a:chExt cx="664029" cy="313499"/>
          </a:xfrm>
        </p:grpSpPr>
        <p:sp>
          <p:nvSpPr>
            <p:cNvPr id="61" name="Right Arrow 60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ight Arrow 6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Oval 2"/>
          <p:cNvSpPr/>
          <p:nvPr/>
        </p:nvSpPr>
        <p:spPr>
          <a:xfrm>
            <a:off x="4878288" y="1115410"/>
            <a:ext cx="2661920" cy="1118861"/>
          </a:xfrm>
          <a:prstGeom prst="ellipse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64A1AE0-96CC-F142-A463-03A540741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Next Generation Archiver - NGA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18B4D0C-CDF1-0341-9DA5-ED506163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69835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Completely redesigned dataflow component provided by SIEMENS</a:t>
            </a:r>
          </a:p>
          <a:p>
            <a:pPr lvl="1"/>
            <a:r>
              <a:rPr lang="en-US" dirty="0"/>
              <a:t>Acts as a fanout, allowing for splitting the data stream into multiple configurable data channels</a:t>
            </a:r>
          </a:p>
          <a:p>
            <a:r>
              <a:rPr lang="en-US" dirty="0"/>
              <a:t>Backend plugins</a:t>
            </a:r>
          </a:p>
          <a:p>
            <a:pPr lvl="1"/>
            <a:r>
              <a:rPr lang="en-US" dirty="0"/>
              <a:t>Custom modules written in C++</a:t>
            </a:r>
          </a:p>
          <a:p>
            <a:pPr lvl="1"/>
            <a:r>
              <a:rPr lang="en-US" dirty="0"/>
              <a:t>Receive data from NGA</a:t>
            </a:r>
          </a:p>
          <a:p>
            <a:pPr lvl="1"/>
            <a:r>
              <a:rPr lang="en-US" dirty="0"/>
              <a:t>INFLUX DB plugin developed by Siemens</a:t>
            </a:r>
          </a:p>
          <a:p>
            <a:pPr lvl="1"/>
            <a:r>
              <a:rPr lang="en-US" dirty="0"/>
              <a:t>ORACLE plugin developed at CERN by BE ECS and OPENLAB (will be handed over to Siemens) </a:t>
            </a:r>
          </a:p>
          <a:p>
            <a:pPr lvl="1"/>
            <a:r>
              <a:rPr lang="en-US" dirty="0"/>
              <a:t>ADAPOS plugin developed in ALICE to interface with the O2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C9F546A3-EE12-FB45-9689-98C7A8F57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486" y="3081648"/>
            <a:ext cx="4049531" cy="18392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6DD937A-E985-464A-A614-AB2E755EF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932" y="1950554"/>
            <a:ext cx="3750641" cy="56877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01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Arrow Connector 68"/>
          <p:cNvCxnSpPr>
            <a:cxnSpLocks/>
            <a:stCxn id="56" idx="0"/>
          </p:cNvCxnSpPr>
          <p:nvPr/>
        </p:nvCxnSpPr>
        <p:spPr>
          <a:xfrm flipV="1">
            <a:off x="3132259" y="3312869"/>
            <a:ext cx="3097165" cy="172662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778891" y="5039494"/>
            <a:ext cx="706735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Redesigned </a:t>
            </a:r>
            <a:r>
              <a:rPr lang="en-US" dirty="0" smtClean="0"/>
              <a:t>Data Flow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0520" y="1605550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RDB MANAGER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576572" y="4529539"/>
            <a:ext cx="954918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FLP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cxnSpLocks/>
            <a:stCxn id="48" idx="0"/>
            <a:endCxn id="66" idx="1"/>
          </p:cNvCxnSpPr>
          <p:nvPr/>
        </p:nvCxnSpPr>
        <p:spPr>
          <a:xfrm flipV="1">
            <a:off x="4054031" y="4243863"/>
            <a:ext cx="1278917" cy="28567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cxnSpLocks/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Custom code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8F4DCDF9-FAF2-FE4E-8BEC-F6D72AF2F887}"/>
              </a:ext>
            </a:extLst>
          </p:cNvPr>
          <p:cNvSpPr/>
          <p:nvPr/>
        </p:nvSpPr>
        <p:spPr>
          <a:xfrm>
            <a:off x="3764012" y="4823333"/>
            <a:ext cx="498568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ALF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7ABDB3BA-BC54-7C43-B671-1E697ECDC890}"/>
              </a:ext>
            </a:extLst>
          </p:cNvPr>
          <p:cNvSpPr/>
          <p:nvPr/>
        </p:nvSpPr>
        <p:spPr>
          <a:xfrm>
            <a:off x="5332948" y="3786662"/>
            <a:ext cx="1752600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FRED Server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EAFECA43-F886-3A43-BE32-8CC93B0D4E18}"/>
              </a:ext>
            </a:extLst>
          </p:cNvPr>
          <p:cNvSpPr/>
          <p:nvPr/>
        </p:nvSpPr>
        <p:spPr>
          <a:xfrm>
            <a:off x="5942461" y="4100362"/>
            <a:ext cx="544477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="" xmlns:a16="http://schemas.microsoft.com/office/drawing/2014/main" id="{FEC70F04-8C2D-2941-A60B-A8BAA6099051}"/>
              </a:ext>
            </a:extLst>
          </p:cNvPr>
          <p:cNvCxnSpPr>
            <a:cxnSpLocks/>
            <a:stCxn id="66" idx="0"/>
            <a:endCxn id="40" idx="2"/>
          </p:cNvCxnSpPr>
          <p:nvPr/>
        </p:nvCxnSpPr>
        <p:spPr>
          <a:xfrm flipV="1">
            <a:off x="6209248" y="3312868"/>
            <a:ext cx="20176" cy="473794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 rot="16200000">
            <a:off x="4099958" y="5294856"/>
            <a:ext cx="434890" cy="313499"/>
            <a:chOff x="1380308" y="2527178"/>
            <a:chExt cx="664029" cy="313499"/>
          </a:xfrm>
        </p:grpSpPr>
        <p:sp>
          <p:nvSpPr>
            <p:cNvPr id="61" name="Right Arrow 60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ight Arrow 6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Oval 2"/>
          <p:cNvSpPr/>
          <p:nvPr/>
        </p:nvSpPr>
        <p:spPr>
          <a:xfrm>
            <a:off x="4878288" y="1115410"/>
            <a:ext cx="2661920" cy="1118861"/>
          </a:xfrm>
          <a:prstGeom prst="ellipse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44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Arrow Connector 68"/>
          <p:cNvCxnSpPr>
            <a:cxnSpLocks/>
            <a:stCxn id="56" idx="0"/>
          </p:cNvCxnSpPr>
          <p:nvPr/>
        </p:nvCxnSpPr>
        <p:spPr>
          <a:xfrm flipV="1">
            <a:off x="3132259" y="3312869"/>
            <a:ext cx="3097165" cy="172662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778891" y="5039494"/>
            <a:ext cx="706735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RUN2 Conditions data flow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NGA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576572" y="4529539"/>
            <a:ext cx="954918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FLP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cxnSpLocks/>
            <a:stCxn id="48" idx="0"/>
            <a:endCxn id="66" idx="1"/>
          </p:cNvCxnSpPr>
          <p:nvPr/>
        </p:nvCxnSpPr>
        <p:spPr>
          <a:xfrm flipV="1">
            <a:off x="4054031" y="4243863"/>
            <a:ext cx="1278917" cy="28567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cxnSpLocks/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8F4DCDF9-FAF2-FE4E-8BEC-F6D72AF2F887}"/>
              </a:ext>
            </a:extLst>
          </p:cNvPr>
          <p:cNvSpPr/>
          <p:nvPr/>
        </p:nvSpPr>
        <p:spPr>
          <a:xfrm>
            <a:off x="3764012" y="4823333"/>
            <a:ext cx="498568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ALF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7ABDB3BA-BC54-7C43-B671-1E697ECDC890}"/>
              </a:ext>
            </a:extLst>
          </p:cNvPr>
          <p:cNvSpPr/>
          <p:nvPr/>
        </p:nvSpPr>
        <p:spPr>
          <a:xfrm>
            <a:off x="5332948" y="3786662"/>
            <a:ext cx="1752600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FRED Server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EAFECA43-F886-3A43-BE32-8CC93B0D4E18}"/>
              </a:ext>
            </a:extLst>
          </p:cNvPr>
          <p:cNvSpPr/>
          <p:nvPr/>
        </p:nvSpPr>
        <p:spPr>
          <a:xfrm>
            <a:off x="5942461" y="4100362"/>
            <a:ext cx="544477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="" xmlns:a16="http://schemas.microsoft.com/office/drawing/2014/main" id="{FEC70F04-8C2D-2941-A60B-A8BAA6099051}"/>
              </a:ext>
            </a:extLst>
          </p:cNvPr>
          <p:cNvCxnSpPr>
            <a:cxnSpLocks/>
            <a:stCxn id="66" idx="0"/>
            <a:endCxn id="40" idx="2"/>
          </p:cNvCxnSpPr>
          <p:nvPr/>
        </p:nvCxnSpPr>
        <p:spPr>
          <a:xfrm flipV="1">
            <a:off x="6209248" y="3312868"/>
            <a:ext cx="20176" cy="473794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 rot="16200000">
            <a:off x="4099958" y="5294856"/>
            <a:ext cx="434890" cy="313499"/>
            <a:chOff x="1380308" y="2527178"/>
            <a:chExt cx="664029" cy="313499"/>
          </a:xfrm>
        </p:grpSpPr>
        <p:sp>
          <p:nvSpPr>
            <p:cNvPr id="61" name="Right Arrow 60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ight Arrow 6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064832" y="1331787"/>
            <a:ext cx="880133" cy="843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1" name="Right Arrow 70"/>
          <p:cNvSpPr/>
          <p:nvPr/>
        </p:nvSpPr>
        <p:spPr>
          <a:xfrm rot="10800000">
            <a:off x="3823243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4034085" y="1331786"/>
            <a:ext cx="880133" cy="843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</a:t>
            </a:r>
            <a:r>
              <a:rPr lang="en-US" sz="1200" dirty="0" smtClean="0">
                <a:solidFill>
                  <a:schemeClr val="tx1"/>
                </a:solidFill>
              </a:rPr>
              <a:t>Backend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2003" y="1329753"/>
            <a:ext cx="254494" cy="1459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OFFLINE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470338" y="1146033"/>
            <a:ext cx="2661920" cy="1118861"/>
          </a:xfrm>
          <a:prstGeom prst="ellipse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ular Callout 2"/>
          <p:cNvSpPr/>
          <p:nvPr/>
        </p:nvSpPr>
        <p:spPr>
          <a:xfrm>
            <a:off x="648787" y="3336349"/>
            <a:ext cx="3911766" cy="983421"/>
          </a:xfrm>
          <a:prstGeom prst="wedgeRectCallout">
            <a:avLst>
              <a:gd name="adj1" fmla="val -22096"/>
              <a:gd name="adj2" fmla="val -1871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During RUN2 all conditions data is sent to offline after each run</a:t>
            </a:r>
          </a:p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2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Arrow Connector 68"/>
          <p:cNvCxnSpPr>
            <a:cxnSpLocks/>
            <a:stCxn id="56" idx="0"/>
          </p:cNvCxnSpPr>
          <p:nvPr/>
        </p:nvCxnSpPr>
        <p:spPr>
          <a:xfrm flipV="1">
            <a:off x="3132259" y="3312869"/>
            <a:ext cx="3097165" cy="172662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778891" y="5039494"/>
            <a:ext cx="706735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RUN3 Conditions data flow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NGA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576572" y="4529539"/>
            <a:ext cx="954918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FLP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cxnSpLocks/>
            <a:stCxn id="48" idx="0"/>
            <a:endCxn id="66" idx="1"/>
          </p:cNvCxnSpPr>
          <p:nvPr/>
        </p:nvCxnSpPr>
        <p:spPr>
          <a:xfrm flipV="1">
            <a:off x="4054031" y="4243863"/>
            <a:ext cx="1278917" cy="28567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cxnSpLocks/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8F4DCDF9-FAF2-FE4E-8BEC-F6D72AF2F887}"/>
              </a:ext>
            </a:extLst>
          </p:cNvPr>
          <p:cNvSpPr/>
          <p:nvPr/>
        </p:nvSpPr>
        <p:spPr>
          <a:xfrm>
            <a:off x="3764012" y="4823333"/>
            <a:ext cx="498568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ALF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7ABDB3BA-BC54-7C43-B671-1E697ECDC890}"/>
              </a:ext>
            </a:extLst>
          </p:cNvPr>
          <p:cNvSpPr/>
          <p:nvPr/>
        </p:nvSpPr>
        <p:spPr>
          <a:xfrm>
            <a:off x="5332948" y="3786662"/>
            <a:ext cx="1752600" cy="914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/>
                </a:solidFill>
              </a:rPr>
              <a:t>FRED Server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EAFECA43-F886-3A43-BE32-8CC93B0D4E18}"/>
              </a:ext>
            </a:extLst>
          </p:cNvPr>
          <p:cNvSpPr/>
          <p:nvPr/>
        </p:nvSpPr>
        <p:spPr>
          <a:xfrm>
            <a:off x="5942461" y="4100362"/>
            <a:ext cx="544477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="" xmlns:a16="http://schemas.microsoft.com/office/drawing/2014/main" id="{FEC70F04-8C2D-2941-A60B-A8BAA6099051}"/>
              </a:ext>
            </a:extLst>
          </p:cNvPr>
          <p:cNvCxnSpPr>
            <a:cxnSpLocks/>
            <a:stCxn id="66" idx="0"/>
            <a:endCxn id="40" idx="2"/>
          </p:cNvCxnSpPr>
          <p:nvPr/>
        </p:nvCxnSpPr>
        <p:spPr>
          <a:xfrm flipV="1">
            <a:off x="6209248" y="3312868"/>
            <a:ext cx="20176" cy="473794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 rot="16200000">
            <a:off x="4099958" y="5294856"/>
            <a:ext cx="434890" cy="313499"/>
            <a:chOff x="1380308" y="2527178"/>
            <a:chExt cx="664029" cy="313499"/>
          </a:xfrm>
        </p:grpSpPr>
        <p:sp>
          <p:nvSpPr>
            <p:cNvPr id="61" name="Right Arrow 60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ight Arrow 6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064832" y="1331787"/>
            <a:ext cx="880133" cy="843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1" name="Right Arrow 70"/>
          <p:cNvSpPr/>
          <p:nvPr/>
        </p:nvSpPr>
        <p:spPr>
          <a:xfrm rot="10800000">
            <a:off x="3823243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4034085" y="1331786"/>
            <a:ext cx="880133" cy="843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</a:t>
            </a:r>
            <a:r>
              <a:rPr lang="en-US" sz="1200" dirty="0" smtClean="0">
                <a:solidFill>
                  <a:schemeClr val="tx1"/>
                </a:solidFill>
              </a:rPr>
              <a:t>Backend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2" name="Right Arrow 71"/>
          <p:cNvSpPr/>
          <p:nvPr/>
        </p:nvSpPr>
        <p:spPr>
          <a:xfrm>
            <a:off x="7035368" y="1698117"/>
            <a:ext cx="726871" cy="24306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7762239" y="1313276"/>
            <a:ext cx="880133" cy="843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ADAPOS Backend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4" name="Right Arrow 73"/>
          <p:cNvSpPr/>
          <p:nvPr/>
        </p:nvSpPr>
        <p:spPr>
          <a:xfrm>
            <a:off x="8574065" y="1677602"/>
            <a:ext cx="726871" cy="24306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9284958" y="1322435"/>
            <a:ext cx="880133" cy="8439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r-IN" sz="1200" dirty="0" smtClean="0">
                <a:solidFill>
                  <a:schemeClr val="tx1"/>
                </a:solidFill>
              </a:rPr>
              <a:t>…</a:t>
            </a:r>
            <a:r>
              <a:rPr lang="en-US" sz="1200" dirty="0" smtClean="0">
                <a:solidFill>
                  <a:schemeClr val="tx1"/>
                </a:solidFill>
              </a:rPr>
              <a:t> O2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2003" y="1329753"/>
            <a:ext cx="254494" cy="1459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OFFLINE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470338" y="1146033"/>
            <a:ext cx="2661920" cy="1118861"/>
          </a:xfrm>
          <a:prstGeom prst="ellipse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ular Callout 2"/>
          <p:cNvSpPr/>
          <p:nvPr/>
        </p:nvSpPr>
        <p:spPr>
          <a:xfrm>
            <a:off x="648787" y="3336349"/>
            <a:ext cx="3911766" cy="983421"/>
          </a:xfrm>
          <a:prstGeom prst="wedgeRectCallout">
            <a:avLst>
              <a:gd name="adj1" fmla="val -22096"/>
              <a:gd name="adj2" fmla="val -1871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During RUN2 all conditions data is sent to offline after each run</a:t>
            </a:r>
          </a:p>
          <a:p>
            <a:pPr algn="ctr"/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28</a:t>
            </a:fld>
            <a:endParaRPr lang="en-GB"/>
          </a:p>
        </p:txBody>
      </p:sp>
      <p:sp>
        <p:nvSpPr>
          <p:cNvPr id="80" name="Rectangular Callout 79"/>
          <p:cNvSpPr/>
          <p:nvPr/>
        </p:nvSpPr>
        <p:spPr>
          <a:xfrm>
            <a:off x="7769141" y="3336349"/>
            <a:ext cx="3911766" cy="1040756"/>
          </a:xfrm>
          <a:prstGeom prst="wedgeRectCallout">
            <a:avLst>
              <a:gd name="adj1" fmla="val -19323"/>
              <a:gd name="adj2" fmla="val -1972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charset="0"/>
              <a:buChar char="•"/>
            </a:pPr>
            <a:r>
              <a:rPr lang="en-US" smtClean="0"/>
              <a:t>O2 </a:t>
            </a:r>
            <a:r>
              <a:rPr lang="en-US" dirty="0" smtClean="0"/>
              <a:t>will require real time updates of the conditions data</a:t>
            </a:r>
          </a:p>
          <a:p>
            <a:pPr algn="ctr"/>
            <a:endParaRPr lang="en-US" dirty="0"/>
          </a:p>
        </p:txBody>
      </p:sp>
      <p:sp>
        <p:nvSpPr>
          <p:cNvPr id="81" name="Oval 80"/>
          <p:cNvSpPr/>
          <p:nvPr/>
        </p:nvSpPr>
        <p:spPr>
          <a:xfrm>
            <a:off x="7570746" y="1118171"/>
            <a:ext cx="2661920" cy="1118861"/>
          </a:xfrm>
          <a:prstGeom prst="ellipse">
            <a:avLst/>
          </a:pr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6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84C0D85-6CD3-DC4C-B177-DB368ABA2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31EBC27-DAF5-DC47-841A-ED221E81D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13783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Data streaming mechanism from DCS to O2</a:t>
            </a:r>
          </a:p>
          <a:p>
            <a:r>
              <a:rPr lang="en-US" dirty="0"/>
              <a:t>ALL DCS data is collected in a </a:t>
            </a:r>
            <a:r>
              <a:rPr lang="en-US" dirty="0" smtClean="0"/>
              <a:t>buffer</a:t>
            </a:r>
          </a:p>
          <a:p>
            <a:pPr lvl="1"/>
            <a:r>
              <a:rPr lang="en-US" dirty="0" smtClean="0"/>
              <a:t>The buffer contains full snapshot of all current DCS parameters </a:t>
            </a:r>
            <a:endParaRPr lang="en-US" dirty="0"/>
          </a:p>
          <a:p>
            <a:r>
              <a:rPr lang="en-US" dirty="0"/>
              <a:t>The Buffer is sent to O2 each </a:t>
            </a:r>
            <a:r>
              <a:rPr lang="en-US" dirty="0" smtClean="0"/>
              <a:t>50ms to DCS FLP and from there to EPNs</a:t>
            </a:r>
            <a:endParaRPr lang="en-US" dirty="0"/>
          </a:p>
          <a:p>
            <a:r>
              <a:rPr lang="en-US" dirty="0"/>
              <a:t>New values overwrite old ones in the buffer</a:t>
            </a:r>
          </a:p>
          <a:p>
            <a:r>
              <a:rPr lang="en-US" dirty="0"/>
              <a:t>Designed and tested for continuous streaming of 100k parameters by 1 ADAPOS </a:t>
            </a:r>
            <a:r>
              <a:rPr lang="en-US" dirty="0" smtClean="0"/>
              <a:t>server</a:t>
            </a:r>
          </a:p>
          <a:p>
            <a:pPr lvl="1"/>
            <a:r>
              <a:rPr lang="en-US" dirty="0" smtClean="0"/>
              <a:t>Current O2 requirements dropped from 100k to 20k parameters</a:t>
            </a:r>
          </a:p>
          <a:p>
            <a:pPr lvl="1"/>
            <a:r>
              <a:rPr lang="en-US" dirty="0" smtClean="0"/>
              <a:t>New request to deliver conditions data also to detector FLP (TPC)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B29996DC-BACC-7F42-8993-741E32EE3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808" y="-12141"/>
            <a:ext cx="4865192" cy="20069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BA47125E-6CAD-DD41-BD2C-D9C605593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6808" y="2867186"/>
            <a:ext cx="4861366" cy="14176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A97FEF0-ADFC-614F-A721-E2C8CC6EA1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9665" y="5299356"/>
            <a:ext cx="5152335" cy="101848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6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DCS is reliable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123" y="3632834"/>
            <a:ext cx="3748325" cy="27042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20" y="1434369"/>
            <a:ext cx="3758587" cy="19685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873" y="1945883"/>
            <a:ext cx="3933381" cy="318611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D4F1EEB-9932-4541-8FED-9DFC487172BB}"/>
              </a:ext>
            </a:extLst>
          </p:cNvPr>
          <p:cNvSpPr/>
          <p:nvPr/>
        </p:nvSpPr>
        <p:spPr>
          <a:xfrm>
            <a:off x="3405530" y="3208149"/>
            <a:ext cx="3103758" cy="4246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2018 first ion beams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3</a:t>
            </a:fld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878AD7E5-4163-D249-BB07-F0713001299E}"/>
              </a:ext>
            </a:extLst>
          </p:cNvPr>
          <p:cNvSpPr/>
          <p:nvPr/>
        </p:nvSpPr>
        <p:spPr>
          <a:xfrm>
            <a:off x="6698488" y="2598325"/>
            <a:ext cx="1912112" cy="1644331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1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88" y="-17417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ADAPOS and </a:t>
            </a:r>
            <a:r>
              <a:rPr lang="en-US" dirty="0" err="1"/>
              <a:t>NextGen</a:t>
            </a:r>
            <a:r>
              <a:rPr lang="en-US" dirty="0"/>
              <a:t> tests in ALICE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D4277CA4-BC12-8145-B724-776E9D0A2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50" y="721305"/>
            <a:ext cx="11569700" cy="2260600"/>
          </a:xfrm>
          <a:prstGeom prst="rect">
            <a:avLst/>
          </a:prstGeom>
        </p:spPr>
      </p:pic>
      <p:sp>
        <p:nvSpPr>
          <p:cNvPr id="32" name="Content Placeholder 2">
            <a:extLst>
              <a:ext uri="{FF2B5EF4-FFF2-40B4-BE49-F238E27FC236}">
                <a16:creationId xmlns="" xmlns:a16="http://schemas.microsoft.com/office/drawing/2014/main" id="{E4E05861-EAFD-FB4C-9105-AAE97E40190D}"/>
              </a:ext>
            </a:extLst>
          </p:cNvPr>
          <p:cNvSpPr txBox="1">
            <a:spLocks/>
          </p:cNvSpPr>
          <p:nvPr/>
        </p:nvSpPr>
        <p:spPr>
          <a:xfrm>
            <a:off x="629388" y="2914077"/>
            <a:ext cx="11251462" cy="35101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Conservative setup compatible with present </a:t>
            </a:r>
            <a:r>
              <a:rPr lang="en-US" dirty="0" smtClean="0"/>
              <a:t>system</a:t>
            </a:r>
          </a:p>
          <a:p>
            <a:pPr lvl="1"/>
            <a:r>
              <a:rPr lang="en-US" dirty="0" smtClean="0"/>
              <a:t>If anything else fails, this will do the job!</a:t>
            </a:r>
            <a:endParaRPr lang="en-US" dirty="0"/>
          </a:p>
          <a:p>
            <a:r>
              <a:rPr lang="en-US" dirty="0" smtClean="0"/>
              <a:t>Successful large </a:t>
            </a:r>
            <a:r>
              <a:rPr lang="en-US" dirty="0"/>
              <a:t>scale tests – 150 </a:t>
            </a:r>
            <a:r>
              <a:rPr lang="en-US" dirty="0" smtClean="0"/>
              <a:t>systems running in parallel</a:t>
            </a:r>
            <a:endParaRPr lang="en-US" dirty="0"/>
          </a:p>
          <a:p>
            <a:r>
              <a:rPr lang="en-US" dirty="0" smtClean="0"/>
              <a:t>Successful long-term </a:t>
            </a:r>
            <a:r>
              <a:rPr lang="en-US" dirty="0"/>
              <a:t>tests – several weeks of running (reproducing all DCS data produced since 2007)</a:t>
            </a:r>
          </a:p>
          <a:p>
            <a:r>
              <a:rPr lang="en-US" dirty="0" smtClean="0"/>
              <a:t>Tested performance </a:t>
            </a:r>
            <a:r>
              <a:rPr lang="en-US" dirty="0"/>
              <a:t>better by 2 orders of magnitude compared to </a:t>
            </a:r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But</a:t>
            </a:r>
            <a:r>
              <a:rPr lang="mr-IN" dirty="0" smtClean="0"/>
              <a:t>…</a:t>
            </a:r>
            <a:r>
              <a:rPr lang="en-US" dirty="0" smtClean="0"/>
              <a:t>. There is a risk of ADAPOS overflow due to the lack of smoothing in the WINCC publisher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19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85" y="-125358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ADAPOS and </a:t>
            </a:r>
            <a:r>
              <a:rPr lang="en-US" dirty="0" err="1"/>
              <a:t>NextGen</a:t>
            </a:r>
            <a:r>
              <a:rPr lang="en-US" dirty="0"/>
              <a:t> tests in ALICE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9B13C38D-1EF9-6A4D-A19A-29889E8AE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55" y="795488"/>
            <a:ext cx="11569700" cy="23622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7640C6B5-6042-AC43-8980-A8CF3C06E1CB}"/>
              </a:ext>
            </a:extLst>
          </p:cNvPr>
          <p:cNvSpPr txBox="1">
            <a:spLocks/>
          </p:cNvSpPr>
          <p:nvPr/>
        </p:nvSpPr>
        <p:spPr>
          <a:xfrm>
            <a:off x="0" y="3931463"/>
            <a:ext cx="6889898" cy="27138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Test setup </a:t>
            </a:r>
            <a:r>
              <a:rPr lang="en-US" sz="1800" dirty="0"/>
              <a:t>based on NGA beta release</a:t>
            </a:r>
          </a:p>
          <a:p>
            <a:pPr lvl="1"/>
            <a:r>
              <a:rPr lang="en-US" sz="1800" dirty="0"/>
              <a:t>Single DCS </a:t>
            </a:r>
            <a:r>
              <a:rPr lang="en-US" sz="1800" dirty="0" smtClean="0"/>
              <a:t>system with heavy data generation</a:t>
            </a:r>
            <a:endParaRPr lang="en-US" sz="1800" dirty="0"/>
          </a:p>
          <a:p>
            <a:r>
              <a:rPr lang="en-US" sz="1800" dirty="0"/>
              <a:t>Long-term tests – several weeks of </a:t>
            </a:r>
            <a:r>
              <a:rPr lang="en-US" sz="1800" dirty="0" smtClean="0"/>
              <a:t>running</a:t>
            </a:r>
          </a:p>
          <a:p>
            <a:pPr lvl="1"/>
            <a:r>
              <a:rPr lang="en-US" sz="1800" dirty="0" smtClean="0"/>
              <a:t>Measured performance </a:t>
            </a:r>
            <a:r>
              <a:rPr lang="en-US" sz="1800" dirty="0"/>
              <a:t>limited only by WINCC </a:t>
            </a:r>
            <a:r>
              <a:rPr lang="en-US" sz="1800" dirty="0" smtClean="0"/>
              <a:t>capabilities</a:t>
            </a:r>
          </a:p>
          <a:p>
            <a:pPr lvl="2"/>
            <a:r>
              <a:rPr lang="en-US" sz="1800" dirty="0" smtClean="0"/>
              <a:t>NGA can digest all what WINCC can produce</a:t>
            </a:r>
            <a:endParaRPr lang="en-US" sz="1800" dirty="0"/>
          </a:p>
          <a:p>
            <a:r>
              <a:rPr lang="en-US" sz="1800" dirty="0" smtClean="0"/>
              <a:t>TODO</a:t>
            </a:r>
            <a:r>
              <a:rPr lang="en-US" sz="1800" dirty="0"/>
              <a:t>: large scale tests after the ion </a:t>
            </a:r>
            <a:r>
              <a:rPr lang="en-US" sz="1800" dirty="0" smtClean="0"/>
              <a:t>run</a:t>
            </a:r>
          </a:p>
          <a:p>
            <a:pPr lvl="1"/>
            <a:r>
              <a:rPr lang="en-US" sz="1800" dirty="0" smtClean="0"/>
              <a:t>test </a:t>
            </a:r>
            <a:r>
              <a:rPr lang="en-US" sz="1800" dirty="0"/>
              <a:t>setup is </a:t>
            </a:r>
            <a:r>
              <a:rPr lang="en-US" sz="1800" dirty="0" smtClean="0"/>
              <a:t>ready, waiting for the end of ions</a:t>
            </a:r>
            <a:endParaRPr lang="en-US" sz="1800" dirty="0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1349607557"/>
              </p:ext>
            </p:extLst>
          </p:nvPr>
        </p:nvGraphicFramePr>
        <p:xfrm>
          <a:off x="6187834" y="2792021"/>
          <a:ext cx="5811231" cy="2762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40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ADAPOS in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ADAPOS and ADAPRO framework  is used as a model example at Utrecht University in academic year 2018-2019</a:t>
            </a:r>
          </a:p>
          <a:p>
            <a:pPr lvl="1"/>
            <a:r>
              <a:rPr lang="en-US" dirty="0" smtClean="0"/>
              <a:t>Course on Program</a:t>
            </a:r>
            <a:r>
              <a:rPr lang="en-US" dirty="0"/>
              <a:t> </a:t>
            </a:r>
            <a:r>
              <a:rPr lang="en-US" dirty="0" smtClean="0"/>
              <a:t>Semantics </a:t>
            </a:r>
            <a:r>
              <a:rPr lang="en-US" dirty="0"/>
              <a:t>and </a:t>
            </a:r>
            <a:r>
              <a:rPr lang="en-US" dirty="0" smtClean="0"/>
              <a:t>Verification</a:t>
            </a:r>
          </a:p>
          <a:p>
            <a:pPr lvl="1"/>
            <a:r>
              <a:rPr lang="en-US" dirty="0" smtClean="0"/>
              <a:t>Proposed and carried out by our former ADAPOS developer and technical student John Larry Lang</a:t>
            </a:r>
          </a:p>
          <a:p>
            <a:r>
              <a:rPr lang="en-US" dirty="0" smtClean="0"/>
              <a:t>Thesis on ADAPOS defended by our technical student Kevin </a:t>
            </a:r>
            <a:r>
              <a:rPr lang="en-US" dirty="0" err="1" smtClean="0"/>
              <a:t>Cifuentes</a:t>
            </a:r>
            <a:r>
              <a:rPr lang="en-US" dirty="0" smtClean="0"/>
              <a:t> </a:t>
            </a:r>
            <a:r>
              <a:rPr lang="en-US" dirty="0" err="1" smtClean="0"/>
              <a:t>Sallaz</a:t>
            </a:r>
            <a:r>
              <a:rPr lang="en-US" dirty="0" smtClean="0"/>
              <a:t> won the price for the best master final project at Bilbao University in 2018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5AA02D-EB37-F34A-92B0-6B5C9134A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DCS Cluster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B9876BB-649E-DC48-A041-A77E5F26C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685" y="1592117"/>
            <a:ext cx="7015871" cy="346226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Cluster designed in </a:t>
            </a:r>
            <a:r>
              <a:rPr lang="en-US" dirty="0" smtClean="0"/>
              <a:t>2007 </a:t>
            </a:r>
            <a:r>
              <a:rPr lang="en-US" dirty="0"/>
              <a:t>and extended to cope with ALICE needs</a:t>
            </a:r>
          </a:p>
          <a:p>
            <a:r>
              <a:rPr lang="en-US" dirty="0"/>
              <a:t>Today we run 200 computers</a:t>
            </a:r>
          </a:p>
          <a:p>
            <a:pPr lvl="1"/>
            <a:r>
              <a:rPr lang="en-US" dirty="0"/>
              <a:t>Most of the servers are more than 5 years old</a:t>
            </a:r>
          </a:p>
          <a:p>
            <a:pPr lvl="2"/>
            <a:r>
              <a:rPr lang="en-US" dirty="0"/>
              <a:t>Warranty recently expired or expiring in early 2019</a:t>
            </a:r>
          </a:p>
          <a:p>
            <a:r>
              <a:rPr lang="en-US" dirty="0"/>
              <a:t>Network infrastructure</a:t>
            </a:r>
          </a:p>
          <a:p>
            <a:pPr lvl="1"/>
            <a:r>
              <a:rPr lang="en-US" dirty="0"/>
              <a:t>Reliable</a:t>
            </a:r>
          </a:p>
          <a:p>
            <a:pPr lvl="1"/>
            <a:r>
              <a:rPr lang="en-US" dirty="0"/>
              <a:t>Managed by IT</a:t>
            </a:r>
          </a:p>
          <a:p>
            <a:pPr lvl="1"/>
            <a:r>
              <a:rPr lang="en-US" dirty="0"/>
              <a:t>But… installed in 2007 reusing older switches…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3AA64BCF-8EED-FB45-AD1A-B755AA677B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557" y="568166"/>
            <a:ext cx="2536032" cy="1671606"/>
          </a:xfrm>
          <a:prstGeom prst="rect">
            <a:avLst/>
          </a:prstGeom>
        </p:spPr>
      </p:pic>
      <p:pic>
        <p:nvPicPr>
          <p:cNvPr id="5" name="Content Placeholder 3">
            <a:extLst>
              <a:ext uri="{FF2B5EF4-FFF2-40B4-BE49-F238E27FC236}">
                <a16:creationId xmlns="" xmlns:a16="http://schemas.microsoft.com/office/drawing/2014/main" id="{F91E77BE-E631-0E44-AF94-DDCC86244F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589" y="568165"/>
            <a:ext cx="2507411" cy="16716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FAB688D-926E-FC44-BA11-72724DE47E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67" y="4657815"/>
            <a:ext cx="5043443" cy="21637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CC81885-4BD3-3246-BE6B-39D7804C586F}"/>
              </a:ext>
            </a:extLst>
          </p:cNvPr>
          <p:cNvSpPr/>
          <p:nvPr/>
        </p:nvSpPr>
        <p:spPr>
          <a:xfrm>
            <a:off x="7722702" y="345489"/>
            <a:ext cx="2887315" cy="4453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Very first DCS </a:t>
            </a:r>
            <a:r>
              <a:rPr lang="en-US" dirty="0" smtClean="0">
                <a:solidFill>
                  <a:schemeClr val="tx1"/>
                </a:solidFill>
              </a:rPr>
              <a:t>server (2006)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483C5E9-0954-9B4B-BE46-745094F2C837}"/>
              </a:ext>
            </a:extLst>
          </p:cNvPr>
          <p:cNvSpPr/>
          <p:nvPr/>
        </p:nvSpPr>
        <p:spPr>
          <a:xfrm>
            <a:off x="7841972" y="4561570"/>
            <a:ext cx="2887315" cy="4453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DCS computers today</a:t>
            </a:r>
          </a:p>
        </p:txBody>
      </p:sp>
      <p:pic>
        <p:nvPicPr>
          <p:cNvPr id="10" name="Picture 9" descr="A picture containing indoor, wall&#13;&#10;&#13;&#10;Description automatically generated">
            <a:extLst>
              <a:ext uri="{FF2B5EF4-FFF2-40B4-BE49-F238E27FC236}">
                <a16:creationId xmlns="" xmlns:a16="http://schemas.microsoft.com/office/drawing/2014/main" id="{FA77C89B-3E92-5243-8F94-CA4628B007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90139" y="2701230"/>
            <a:ext cx="2067338" cy="1550503"/>
          </a:xfrm>
          <a:prstGeom prst="rect">
            <a:avLst/>
          </a:prstGeom>
        </p:spPr>
      </p:pic>
      <p:pic>
        <p:nvPicPr>
          <p:cNvPr id="12" name="Picture 11" descr="A close up of a machine&#13;&#10;&#13;&#10;Description automatically generated">
            <a:extLst>
              <a:ext uri="{FF2B5EF4-FFF2-40B4-BE49-F238E27FC236}">
                <a16:creationId xmlns="" xmlns:a16="http://schemas.microsoft.com/office/drawing/2014/main" id="{E42CA04E-4FC6-DC41-A9FD-6B86C3602E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548" y="2442812"/>
            <a:ext cx="2756452" cy="206733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3E598EED-EA8F-A040-A34B-046D3123695C}"/>
              </a:ext>
            </a:extLst>
          </p:cNvPr>
          <p:cNvSpPr/>
          <p:nvPr/>
        </p:nvSpPr>
        <p:spPr>
          <a:xfrm>
            <a:off x="7761598" y="2326037"/>
            <a:ext cx="2887315" cy="60446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Network infrastructure installed in 2006/2007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D938CC97-3A3D-F443-AD13-EBB7BEDF34AF}"/>
              </a:ext>
            </a:extLst>
          </p:cNvPr>
          <p:cNvSpPr/>
          <p:nvPr/>
        </p:nvSpPr>
        <p:spPr>
          <a:xfrm>
            <a:off x="6905289" y="3523511"/>
            <a:ext cx="1265530" cy="393626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52292" y="5054382"/>
            <a:ext cx="5176655" cy="149044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27432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Currently we run 3</a:t>
            </a:r>
            <a:r>
              <a:rPr lang="en-US" sz="1200" baseline="30000" dirty="0">
                <a:solidFill>
                  <a:schemeClr val="tx1"/>
                </a:solidFill>
              </a:rPr>
              <a:t>rd</a:t>
            </a:r>
            <a:r>
              <a:rPr lang="en-US" sz="1200" dirty="0">
                <a:solidFill>
                  <a:schemeClr val="tx1"/>
                </a:solidFill>
              </a:rPr>
              <a:t> generation of the DCS cluster consisting of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150 servers (100 running the central SCADA system)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ORACLE database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Redundant file servers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Other servers and network equipment supervising 1200 network attached devices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11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7B5CF2E-D80A-BA49-9914-5EA326C02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Racks need resuscitation</a:t>
            </a:r>
          </a:p>
        </p:txBody>
      </p:sp>
      <p:pic>
        <p:nvPicPr>
          <p:cNvPr id="5" name="Content Placeholder 4" descr="A picture containing indoor, wall&#13;&#10;&#13;&#10;Description automatically generated">
            <a:extLst>
              <a:ext uri="{FF2B5EF4-FFF2-40B4-BE49-F238E27FC236}">
                <a16:creationId xmlns="" xmlns:a16="http://schemas.microsoft.com/office/drawing/2014/main" id="{8D199D56-C41D-D741-91BE-DF3F638421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02409" y="469331"/>
            <a:ext cx="2878897" cy="2159172"/>
          </a:xfrm>
        </p:spPr>
      </p:pic>
      <p:pic>
        <p:nvPicPr>
          <p:cNvPr id="7" name="Picture 6" descr="A picture containing indoor, cabinet&#13;&#10;&#13;&#10;Description automatically generated">
            <a:extLst>
              <a:ext uri="{FF2B5EF4-FFF2-40B4-BE49-F238E27FC236}">
                <a16:creationId xmlns="" xmlns:a16="http://schemas.microsoft.com/office/drawing/2014/main" id="{D2763BD1-33CF-BB4F-B26F-477C3CB50A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273" y="727948"/>
            <a:ext cx="2990390" cy="2242793"/>
          </a:xfrm>
          <a:prstGeom prst="rect">
            <a:avLst/>
          </a:prstGeom>
        </p:spPr>
      </p:pic>
      <p:pic>
        <p:nvPicPr>
          <p:cNvPr id="9" name="Picture 8" descr="A picture containing indoor, wall, window, cabinet&#13;&#10;&#13;&#10;Description automatically generated">
            <a:extLst>
              <a:ext uri="{FF2B5EF4-FFF2-40B4-BE49-F238E27FC236}">
                <a16:creationId xmlns="" xmlns:a16="http://schemas.microsoft.com/office/drawing/2014/main" id="{E3331EF1-25BF-A74F-AFD5-6DBBD9FE0F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903" y="3280949"/>
            <a:ext cx="3445565" cy="258417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72AB9524-5562-7D44-B391-D7C2B82B22BC}"/>
              </a:ext>
            </a:extLst>
          </p:cNvPr>
          <p:cNvSpPr txBox="1">
            <a:spLocks/>
          </p:cNvSpPr>
          <p:nvPr/>
        </p:nvSpPr>
        <p:spPr>
          <a:xfrm>
            <a:off x="116941" y="1513785"/>
            <a:ext cx="59756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Installed in the previous millennium (1980-ies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 little bit tired by now</a:t>
            </a:r>
            <a:endParaRPr lang="en-US" dirty="0"/>
          </a:p>
          <a:p>
            <a:r>
              <a:rPr lang="en-US" dirty="0"/>
              <a:t>Mechanically deformed</a:t>
            </a:r>
          </a:p>
          <a:p>
            <a:r>
              <a:rPr lang="en-US" dirty="0"/>
              <a:t>Cannot host big servers</a:t>
            </a:r>
          </a:p>
          <a:p>
            <a:r>
              <a:rPr lang="en-US" dirty="0"/>
              <a:t>Incompatible with rails</a:t>
            </a:r>
          </a:p>
          <a:p>
            <a:r>
              <a:rPr lang="en-US" dirty="0"/>
              <a:t>Cooling doors develop leaks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0637C889-E86D-EB4F-ABB9-D90EC6FD27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906" y="3147023"/>
            <a:ext cx="2025848" cy="36015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9D40EEAE-49CB-A94C-96AD-D17CAF8CE15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8389" y="3155283"/>
            <a:ext cx="2016556" cy="358498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17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F6DD89-EDAA-6447-85A6-940D41C4A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420" y="-149497"/>
            <a:ext cx="10515600" cy="1325563"/>
          </a:xfrm>
        </p:spPr>
        <p:txBody>
          <a:bodyPr/>
          <a:lstStyle/>
          <a:p>
            <a:r>
              <a:rPr lang="en-US" dirty="0"/>
              <a:t>New CR3 layout</a:t>
            </a:r>
          </a:p>
        </p:txBody>
      </p:sp>
      <p:pic>
        <p:nvPicPr>
          <p:cNvPr id="5" name="Content Placeholder 4" descr="A close up of a device&#13;&#10;&#13;&#10;Description automatically generated">
            <a:extLst>
              <a:ext uri="{FF2B5EF4-FFF2-40B4-BE49-F238E27FC236}">
                <a16:creationId xmlns="" xmlns:a16="http://schemas.microsoft.com/office/drawing/2014/main" id="{750AD50F-BDE6-4742-BAB9-C348C5B7F8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43" y="3765884"/>
            <a:ext cx="7208678" cy="3076575"/>
          </a:xfrm>
        </p:spPr>
      </p:pic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65F3ACB5-1B6A-9E40-839F-7C2B5249CA0B}"/>
              </a:ext>
            </a:extLst>
          </p:cNvPr>
          <p:cNvGrpSpPr>
            <a:grpSpLocks noChangeAspect="1"/>
          </p:cNvGrpSpPr>
          <p:nvPr/>
        </p:nvGrpSpPr>
        <p:grpSpPr>
          <a:xfrm>
            <a:off x="1178506" y="1240595"/>
            <a:ext cx="3115064" cy="1985090"/>
            <a:chOff x="1124509" y="1069761"/>
            <a:chExt cx="7344000" cy="4680000"/>
          </a:xfrm>
        </p:grpSpPr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FB9321FF-D92C-AC4C-A5C6-8A4B595E528F}"/>
                </a:ext>
              </a:extLst>
            </p:cNvPr>
            <p:cNvSpPr/>
            <p:nvPr/>
          </p:nvSpPr>
          <p:spPr>
            <a:xfrm>
              <a:off x="1888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2BD5EDFC-B2A9-F84B-8F20-EC9B4F05B826}"/>
                </a:ext>
              </a:extLst>
            </p:cNvPr>
            <p:cNvSpPr/>
            <p:nvPr/>
          </p:nvSpPr>
          <p:spPr>
            <a:xfrm>
              <a:off x="2320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8A472D20-9487-F742-A228-0E47D8D8E571}"/>
                </a:ext>
              </a:extLst>
            </p:cNvPr>
            <p:cNvSpPr/>
            <p:nvPr/>
          </p:nvSpPr>
          <p:spPr>
            <a:xfrm>
              <a:off x="2752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81BE004D-1173-F646-AE9F-1629D77EA687}"/>
                </a:ext>
              </a:extLst>
            </p:cNvPr>
            <p:cNvSpPr/>
            <p:nvPr/>
          </p:nvSpPr>
          <p:spPr>
            <a:xfrm>
              <a:off x="3184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A47FD2A0-8A51-4C49-9EDC-19A5170B8D2A}"/>
                </a:ext>
              </a:extLst>
            </p:cNvPr>
            <p:cNvSpPr/>
            <p:nvPr/>
          </p:nvSpPr>
          <p:spPr>
            <a:xfrm>
              <a:off x="3616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9D84CB4A-AF61-D84C-8315-F7DA72436D0D}"/>
                </a:ext>
              </a:extLst>
            </p:cNvPr>
            <p:cNvSpPr/>
            <p:nvPr/>
          </p:nvSpPr>
          <p:spPr>
            <a:xfrm>
              <a:off x="4048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AC0B492A-DB8D-E448-9E2B-0FC82857013A}"/>
                </a:ext>
              </a:extLst>
            </p:cNvPr>
            <p:cNvSpPr/>
            <p:nvPr/>
          </p:nvSpPr>
          <p:spPr>
            <a:xfrm>
              <a:off x="4480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32C2C3FC-ABB9-2A43-8AA8-6939088A4861}"/>
                </a:ext>
              </a:extLst>
            </p:cNvPr>
            <p:cNvSpPr/>
            <p:nvPr/>
          </p:nvSpPr>
          <p:spPr>
            <a:xfrm>
              <a:off x="4912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DEA4A4CE-9883-884D-8CC0-20E62B9A8CFC}"/>
                </a:ext>
              </a:extLst>
            </p:cNvPr>
            <p:cNvSpPr/>
            <p:nvPr/>
          </p:nvSpPr>
          <p:spPr>
            <a:xfrm>
              <a:off x="5344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EAE2CF12-783C-4846-9484-3998F014EF4F}"/>
                </a:ext>
              </a:extLst>
            </p:cNvPr>
            <p:cNvSpPr/>
            <p:nvPr/>
          </p:nvSpPr>
          <p:spPr>
            <a:xfrm>
              <a:off x="5776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76C7126A-001B-044D-A5D7-9CF214BFB67C}"/>
                </a:ext>
              </a:extLst>
            </p:cNvPr>
            <p:cNvSpPr/>
            <p:nvPr/>
          </p:nvSpPr>
          <p:spPr>
            <a:xfrm>
              <a:off x="6208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DE9D4236-7ED4-9741-A24F-B2183EA35D1D}"/>
                </a:ext>
              </a:extLst>
            </p:cNvPr>
            <p:cNvSpPr/>
            <p:nvPr/>
          </p:nvSpPr>
          <p:spPr>
            <a:xfrm>
              <a:off x="6640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0F5C3643-67FE-2047-AB11-76CA16FA20D3}"/>
                </a:ext>
              </a:extLst>
            </p:cNvPr>
            <p:cNvSpPr/>
            <p:nvPr/>
          </p:nvSpPr>
          <p:spPr>
            <a:xfrm>
              <a:off x="7072021" y="15653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05F7B3EE-3F7E-CD47-A210-443D43F134A5}"/>
                </a:ext>
              </a:extLst>
            </p:cNvPr>
            <p:cNvSpPr/>
            <p:nvPr/>
          </p:nvSpPr>
          <p:spPr>
            <a:xfrm>
              <a:off x="1888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42C2E51C-A35E-FD4A-B20F-3BA7301D295F}"/>
                </a:ext>
              </a:extLst>
            </p:cNvPr>
            <p:cNvSpPr/>
            <p:nvPr/>
          </p:nvSpPr>
          <p:spPr>
            <a:xfrm>
              <a:off x="2320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09B5FBF0-A04C-964D-9DD5-50F8CFB05512}"/>
                </a:ext>
              </a:extLst>
            </p:cNvPr>
            <p:cNvSpPr/>
            <p:nvPr/>
          </p:nvSpPr>
          <p:spPr>
            <a:xfrm>
              <a:off x="2752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520F3390-F068-9B42-8FAD-946B801B78AF}"/>
                </a:ext>
              </a:extLst>
            </p:cNvPr>
            <p:cNvSpPr/>
            <p:nvPr/>
          </p:nvSpPr>
          <p:spPr>
            <a:xfrm>
              <a:off x="3184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6DDF4B3E-E2BF-2A41-A399-8D8346FB00D1}"/>
                </a:ext>
              </a:extLst>
            </p:cNvPr>
            <p:cNvSpPr/>
            <p:nvPr/>
          </p:nvSpPr>
          <p:spPr>
            <a:xfrm>
              <a:off x="3616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D4C845F0-8BA5-6345-88D5-6C7D7E5676E9}"/>
                </a:ext>
              </a:extLst>
            </p:cNvPr>
            <p:cNvSpPr/>
            <p:nvPr/>
          </p:nvSpPr>
          <p:spPr>
            <a:xfrm>
              <a:off x="4048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230DFA5D-BB51-6343-87A2-ECD359330DEB}"/>
                </a:ext>
              </a:extLst>
            </p:cNvPr>
            <p:cNvSpPr/>
            <p:nvPr/>
          </p:nvSpPr>
          <p:spPr>
            <a:xfrm>
              <a:off x="4480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735DC0CD-8FC9-9947-9C3B-937A4EB937FD}"/>
                </a:ext>
              </a:extLst>
            </p:cNvPr>
            <p:cNvSpPr/>
            <p:nvPr/>
          </p:nvSpPr>
          <p:spPr>
            <a:xfrm>
              <a:off x="4912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000A6254-715F-F648-90DC-05094AD446D1}"/>
                </a:ext>
              </a:extLst>
            </p:cNvPr>
            <p:cNvSpPr/>
            <p:nvPr/>
          </p:nvSpPr>
          <p:spPr>
            <a:xfrm>
              <a:off x="5344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85F92B43-4BCF-E942-9ED8-DFA5055130B1}"/>
                </a:ext>
              </a:extLst>
            </p:cNvPr>
            <p:cNvSpPr/>
            <p:nvPr/>
          </p:nvSpPr>
          <p:spPr>
            <a:xfrm>
              <a:off x="5776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90FD3255-D1A2-3943-BCE7-80B0080A3033}"/>
                </a:ext>
              </a:extLst>
            </p:cNvPr>
            <p:cNvSpPr/>
            <p:nvPr/>
          </p:nvSpPr>
          <p:spPr>
            <a:xfrm>
              <a:off x="6208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="" xmlns:a16="http://schemas.microsoft.com/office/drawing/2014/main" id="{A7BA495C-4713-AE42-AC6F-8A39EC5EF7E3}"/>
                </a:ext>
              </a:extLst>
            </p:cNvPr>
            <p:cNvSpPr/>
            <p:nvPr/>
          </p:nvSpPr>
          <p:spPr>
            <a:xfrm>
              <a:off x="6640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7F1E7C8D-9A12-A84B-887A-51AFAE5B5829}"/>
                </a:ext>
              </a:extLst>
            </p:cNvPr>
            <p:cNvSpPr/>
            <p:nvPr/>
          </p:nvSpPr>
          <p:spPr>
            <a:xfrm>
              <a:off x="7072021" y="30845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71407522-7C52-F449-A908-667EB942E1D1}"/>
                </a:ext>
              </a:extLst>
            </p:cNvPr>
            <p:cNvSpPr/>
            <p:nvPr/>
          </p:nvSpPr>
          <p:spPr>
            <a:xfrm>
              <a:off x="1456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="" xmlns:a16="http://schemas.microsoft.com/office/drawing/2014/main" id="{9026DBC6-0B44-5441-847B-87689E39535B}"/>
                </a:ext>
              </a:extLst>
            </p:cNvPr>
            <p:cNvSpPr/>
            <p:nvPr/>
          </p:nvSpPr>
          <p:spPr>
            <a:xfrm>
              <a:off x="1888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="" xmlns:a16="http://schemas.microsoft.com/office/drawing/2014/main" id="{4A829783-4A0C-D349-92B2-812DABB6B924}"/>
                </a:ext>
              </a:extLst>
            </p:cNvPr>
            <p:cNvSpPr/>
            <p:nvPr/>
          </p:nvSpPr>
          <p:spPr>
            <a:xfrm>
              <a:off x="3616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="" xmlns:a16="http://schemas.microsoft.com/office/drawing/2014/main" id="{915C766C-41B0-5648-8837-04CAD35335A4}"/>
                </a:ext>
              </a:extLst>
            </p:cNvPr>
            <p:cNvSpPr/>
            <p:nvPr/>
          </p:nvSpPr>
          <p:spPr>
            <a:xfrm>
              <a:off x="4048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="" xmlns:a16="http://schemas.microsoft.com/office/drawing/2014/main" id="{050E7DC7-6C31-9042-800A-4A5FF9DBB57E}"/>
                </a:ext>
              </a:extLst>
            </p:cNvPr>
            <p:cNvSpPr/>
            <p:nvPr/>
          </p:nvSpPr>
          <p:spPr>
            <a:xfrm>
              <a:off x="4480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="" xmlns:a16="http://schemas.microsoft.com/office/drawing/2014/main" id="{7FD30A4C-C25C-5845-AB10-A3055A825B36}"/>
                </a:ext>
              </a:extLst>
            </p:cNvPr>
            <p:cNvSpPr/>
            <p:nvPr/>
          </p:nvSpPr>
          <p:spPr>
            <a:xfrm>
              <a:off x="4912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="" xmlns:a16="http://schemas.microsoft.com/office/drawing/2014/main" id="{8D5ADA4C-4537-0F4C-80FE-775A1CC379BB}"/>
                </a:ext>
              </a:extLst>
            </p:cNvPr>
            <p:cNvSpPr/>
            <p:nvPr/>
          </p:nvSpPr>
          <p:spPr>
            <a:xfrm>
              <a:off x="5344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="" xmlns:a16="http://schemas.microsoft.com/office/drawing/2014/main" id="{C5F76BDE-8E69-F546-B2CC-0B605F77D924}"/>
                </a:ext>
              </a:extLst>
            </p:cNvPr>
            <p:cNvSpPr/>
            <p:nvPr/>
          </p:nvSpPr>
          <p:spPr>
            <a:xfrm>
              <a:off x="5776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="" xmlns:a16="http://schemas.microsoft.com/office/drawing/2014/main" id="{4EC5FDDA-B290-4441-93F8-79A55D32425B}"/>
                </a:ext>
              </a:extLst>
            </p:cNvPr>
            <p:cNvSpPr/>
            <p:nvPr/>
          </p:nvSpPr>
          <p:spPr>
            <a:xfrm>
              <a:off x="6208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="" xmlns:a16="http://schemas.microsoft.com/office/drawing/2014/main" id="{5A4958DE-5ECB-0F4D-9B75-0BADF412F8C1}"/>
                </a:ext>
              </a:extLst>
            </p:cNvPr>
            <p:cNvSpPr/>
            <p:nvPr/>
          </p:nvSpPr>
          <p:spPr>
            <a:xfrm>
              <a:off x="6640021" y="4603799"/>
              <a:ext cx="432000" cy="648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="" xmlns:a16="http://schemas.microsoft.com/office/drawing/2014/main" id="{4B2A96FF-CE21-0C41-8480-7FD9B211D578}"/>
                </a:ext>
              </a:extLst>
            </p:cNvPr>
            <p:cNvSpPr/>
            <p:nvPr/>
          </p:nvSpPr>
          <p:spPr>
            <a:xfrm>
              <a:off x="1888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="" xmlns:a16="http://schemas.microsoft.com/office/drawing/2014/main" id="{2D02159A-8093-704D-BC6E-E1C277C870A1}"/>
                </a:ext>
              </a:extLst>
            </p:cNvPr>
            <p:cNvSpPr/>
            <p:nvPr/>
          </p:nvSpPr>
          <p:spPr>
            <a:xfrm>
              <a:off x="2320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="" xmlns:a16="http://schemas.microsoft.com/office/drawing/2014/main" id="{4B4A7041-B8AA-6145-828C-4F67CA132AC0}"/>
                </a:ext>
              </a:extLst>
            </p:cNvPr>
            <p:cNvSpPr/>
            <p:nvPr/>
          </p:nvSpPr>
          <p:spPr>
            <a:xfrm>
              <a:off x="2752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="" xmlns:a16="http://schemas.microsoft.com/office/drawing/2014/main" id="{52830A0E-7867-494C-BBC9-0B155C51FA5B}"/>
                </a:ext>
              </a:extLst>
            </p:cNvPr>
            <p:cNvSpPr/>
            <p:nvPr/>
          </p:nvSpPr>
          <p:spPr>
            <a:xfrm>
              <a:off x="3184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="" xmlns:a16="http://schemas.microsoft.com/office/drawing/2014/main" id="{CF2321B1-58D5-3749-855B-5530BC1C4369}"/>
                </a:ext>
              </a:extLst>
            </p:cNvPr>
            <p:cNvSpPr/>
            <p:nvPr/>
          </p:nvSpPr>
          <p:spPr>
            <a:xfrm>
              <a:off x="3616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="" xmlns:a16="http://schemas.microsoft.com/office/drawing/2014/main" id="{963073D0-4705-C541-BED4-0A5545A9AF14}"/>
                </a:ext>
              </a:extLst>
            </p:cNvPr>
            <p:cNvSpPr/>
            <p:nvPr/>
          </p:nvSpPr>
          <p:spPr>
            <a:xfrm>
              <a:off x="4048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="" xmlns:a16="http://schemas.microsoft.com/office/drawing/2014/main" id="{914AEA52-5946-9B41-A205-EA04836138BC}"/>
                </a:ext>
              </a:extLst>
            </p:cNvPr>
            <p:cNvSpPr/>
            <p:nvPr/>
          </p:nvSpPr>
          <p:spPr>
            <a:xfrm>
              <a:off x="4480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="" xmlns:a16="http://schemas.microsoft.com/office/drawing/2014/main" id="{2D0BAD9F-21B1-D347-B5B4-71A7D479C318}"/>
                </a:ext>
              </a:extLst>
            </p:cNvPr>
            <p:cNvSpPr/>
            <p:nvPr/>
          </p:nvSpPr>
          <p:spPr>
            <a:xfrm>
              <a:off x="4912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2E7D77FB-3822-314F-A0A0-88013445C5F9}"/>
                </a:ext>
              </a:extLst>
            </p:cNvPr>
            <p:cNvSpPr/>
            <p:nvPr/>
          </p:nvSpPr>
          <p:spPr>
            <a:xfrm>
              <a:off x="5344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="" xmlns:a16="http://schemas.microsoft.com/office/drawing/2014/main" id="{755A9B78-3F20-D54F-8AC3-D897D089EDFF}"/>
                </a:ext>
              </a:extLst>
            </p:cNvPr>
            <p:cNvSpPr/>
            <p:nvPr/>
          </p:nvSpPr>
          <p:spPr>
            <a:xfrm>
              <a:off x="5776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="" xmlns:a16="http://schemas.microsoft.com/office/drawing/2014/main" id="{5E944DF5-0CED-534F-9C8D-51CCFD05B648}"/>
                </a:ext>
              </a:extLst>
            </p:cNvPr>
            <p:cNvSpPr/>
            <p:nvPr/>
          </p:nvSpPr>
          <p:spPr>
            <a:xfrm>
              <a:off x="6208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="" xmlns:a16="http://schemas.microsoft.com/office/drawing/2014/main" id="{D3B56DA8-345B-1740-BCC0-0BD77B503887}"/>
                </a:ext>
              </a:extLst>
            </p:cNvPr>
            <p:cNvSpPr/>
            <p:nvPr/>
          </p:nvSpPr>
          <p:spPr>
            <a:xfrm>
              <a:off x="6640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="" xmlns:a16="http://schemas.microsoft.com/office/drawing/2014/main" id="{9B5458EA-4631-3A4C-ABDF-03EC4CF7A59A}"/>
                </a:ext>
              </a:extLst>
            </p:cNvPr>
            <p:cNvSpPr/>
            <p:nvPr/>
          </p:nvSpPr>
          <p:spPr>
            <a:xfrm>
              <a:off x="5344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="" xmlns:a16="http://schemas.microsoft.com/office/drawing/2014/main" id="{EC18528D-80DF-804F-A586-3E378AA39BAE}"/>
                </a:ext>
              </a:extLst>
            </p:cNvPr>
            <p:cNvSpPr/>
            <p:nvPr/>
          </p:nvSpPr>
          <p:spPr>
            <a:xfrm>
              <a:off x="5776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="" xmlns:a16="http://schemas.microsoft.com/office/drawing/2014/main" id="{C7955A3F-D43A-BB4A-A60B-86FA59532850}"/>
                </a:ext>
              </a:extLst>
            </p:cNvPr>
            <p:cNvSpPr/>
            <p:nvPr/>
          </p:nvSpPr>
          <p:spPr>
            <a:xfrm>
              <a:off x="6208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="" xmlns:a16="http://schemas.microsoft.com/office/drawing/2014/main" id="{044450A0-ABC7-4244-AB31-B459A340EC3B}"/>
                </a:ext>
              </a:extLst>
            </p:cNvPr>
            <p:cNvSpPr/>
            <p:nvPr/>
          </p:nvSpPr>
          <p:spPr>
            <a:xfrm>
              <a:off x="6640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="" xmlns:a16="http://schemas.microsoft.com/office/drawing/2014/main" id="{EC6BD520-7237-E044-9B85-4B57B5867A82}"/>
                </a:ext>
              </a:extLst>
            </p:cNvPr>
            <p:cNvSpPr/>
            <p:nvPr/>
          </p:nvSpPr>
          <p:spPr>
            <a:xfrm>
              <a:off x="3616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="" xmlns:a16="http://schemas.microsoft.com/office/drawing/2014/main" id="{8EAE0916-2961-6C43-A975-52242D1FE1A9}"/>
                </a:ext>
              </a:extLst>
            </p:cNvPr>
            <p:cNvSpPr/>
            <p:nvPr/>
          </p:nvSpPr>
          <p:spPr>
            <a:xfrm>
              <a:off x="4048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F917D8CE-98FB-EB4F-AF4C-26D8B054F4EF}"/>
                </a:ext>
              </a:extLst>
            </p:cNvPr>
            <p:cNvSpPr/>
            <p:nvPr/>
          </p:nvSpPr>
          <p:spPr>
            <a:xfrm>
              <a:off x="4480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="" xmlns:a16="http://schemas.microsoft.com/office/drawing/2014/main" id="{093673D3-3F84-0F4D-856A-F80D6FF7C48E}"/>
                </a:ext>
              </a:extLst>
            </p:cNvPr>
            <p:cNvSpPr/>
            <p:nvPr/>
          </p:nvSpPr>
          <p:spPr>
            <a:xfrm>
              <a:off x="4912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="" xmlns:a16="http://schemas.microsoft.com/office/drawing/2014/main" id="{D7A215AC-3E90-FB44-BD28-5FD6E3E3FA59}"/>
                </a:ext>
              </a:extLst>
            </p:cNvPr>
            <p:cNvSpPr/>
            <p:nvPr/>
          </p:nvSpPr>
          <p:spPr>
            <a:xfrm>
              <a:off x="1456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="" xmlns:a16="http://schemas.microsoft.com/office/drawing/2014/main" id="{19A49379-92CA-3B43-87A4-DF8904565EFA}"/>
                </a:ext>
              </a:extLst>
            </p:cNvPr>
            <p:cNvSpPr/>
            <p:nvPr/>
          </p:nvSpPr>
          <p:spPr>
            <a:xfrm>
              <a:off x="1888021" y="52517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="" xmlns:a16="http://schemas.microsoft.com/office/drawing/2014/main" id="{286FC428-F99F-D145-9A9D-E442A0374F6F}"/>
                </a:ext>
              </a:extLst>
            </p:cNvPr>
            <p:cNvSpPr/>
            <p:nvPr/>
          </p:nvSpPr>
          <p:spPr>
            <a:xfrm>
              <a:off x="7072021" y="15149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="" xmlns:a16="http://schemas.microsoft.com/office/drawing/2014/main" id="{50795969-4805-A043-9332-04B9BCF3D4FB}"/>
                </a:ext>
              </a:extLst>
            </p:cNvPr>
            <p:cNvSpPr/>
            <p:nvPr/>
          </p:nvSpPr>
          <p:spPr>
            <a:xfrm>
              <a:off x="6640021" y="3732599"/>
              <a:ext cx="432000" cy="576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="" xmlns:a16="http://schemas.microsoft.com/office/drawing/2014/main" id="{32F1F025-8A9D-6C4A-910B-DC043BE0B2B7}"/>
                </a:ext>
              </a:extLst>
            </p:cNvPr>
            <p:cNvSpPr/>
            <p:nvPr/>
          </p:nvSpPr>
          <p:spPr>
            <a:xfrm>
              <a:off x="6640021" y="37901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="" xmlns:a16="http://schemas.microsoft.com/office/drawing/2014/main" id="{E0747C77-6EA1-8847-B16E-68815638EE4F}"/>
                </a:ext>
              </a:extLst>
            </p:cNvPr>
            <p:cNvSpPr/>
            <p:nvPr/>
          </p:nvSpPr>
          <p:spPr>
            <a:xfrm>
              <a:off x="6208021" y="3732599"/>
              <a:ext cx="432000" cy="576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="" xmlns:a16="http://schemas.microsoft.com/office/drawing/2014/main" id="{8F0B692E-C97C-774F-84CD-EE70707D8BAE}"/>
                </a:ext>
              </a:extLst>
            </p:cNvPr>
            <p:cNvSpPr/>
            <p:nvPr/>
          </p:nvSpPr>
          <p:spPr>
            <a:xfrm>
              <a:off x="6208021" y="37901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="" xmlns:a16="http://schemas.microsoft.com/office/drawing/2014/main" id="{77A63E54-22EE-D841-AD6B-A73A1986491F}"/>
                </a:ext>
              </a:extLst>
            </p:cNvPr>
            <p:cNvSpPr/>
            <p:nvPr/>
          </p:nvSpPr>
          <p:spPr>
            <a:xfrm>
              <a:off x="5776021" y="3732599"/>
              <a:ext cx="432000" cy="576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="" xmlns:a16="http://schemas.microsoft.com/office/drawing/2014/main" id="{1ED8A0B8-C03B-294D-8587-D0F7D49EED00}"/>
                </a:ext>
              </a:extLst>
            </p:cNvPr>
            <p:cNvSpPr/>
            <p:nvPr/>
          </p:nvSpPr>
          <p:spPr>
            <a:xfrm>
              <a:off x="5776021" y="37901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="" xmlns:a16="http://schemas.microsoft.com/office/drawing/2014/main" id="{C5469754-0BD9-8947-827B-EAFFC766F81F}"/>
                </a:ext>
              </a:extLst>
            </p:cNvPr>
            <p:cNvSpPr/>
            <p:nvPr/>
          </p:nvSpPr>
          <p:spPr>
            <a:xfrm>
              <a:off x="1888021" y="3026999"/>
              <a:ext cx="432000" cy="576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058E85C4-B093-0D40-960B-90A7C9EF5117}"/>
                </a:ext>
              </a:extLst>
            </p:cNvPr>
            <p:cNvSpPr/>
            <p:nvPr/>
          </p:nvSpPr>
          <p:spPr>
            <a:xfrm>
              <a:off x="1888021" y="29765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="" xmlns:a16="http://schemas.microsoft.com/office/drawing/2014/main" id="{0BB444A4-84E4-7E4B-A598-0C27F8FA648A}"/>
                </a:ext>
              </a:extLst>
            </p:cNvPr>
            <p:cNvSpPr/>
            <p:nvPr/>
          </p:nvSpPr>
          <p:spPr>
            <a:xfrm>
              <a:off x="2318702" y="3026999"/>
              <a:ext cx="432000" cy="576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="" xmlns:a16="http://schemas.microsoft.com/office/drawing/2014/main" id="{CBB30355-6DBF-714C-A273-3D5BB3FDBD0C}"/>
                </a:ext>
              </a:extLst>
            </p:cNvPr>
            <p:cNvSpPr/>
            <p:nvPr/>
          </p:nvSpPr>
          <p:spPr>
            <a:xfrm>
              <a:off x="2318702" y="29765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="" xmlns:a16="http://schemas.microsoft.com/office/drawing/2014/main" id="{84D58FED-4570-0F49-95F3-5FF650938904}"/>
                </a:ext>
              </a:extLst>
            </p:cNvPr>
            <p:cNvSpPr/>
            <p:nvPr/>
          </p:nvSpPr>
          <p:spPr>
            <a:xfrm>
              <a:off x="2753340" y="3026999"/>
              <a:ext cx="432000" cy="576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96095429-D23D-444B-B024-690C7F97AEDE}"/>
                </a:ext>
              </a:extLst>
            </p:cNvPr>
            <p:cNvSpPr/>
            <p:nvPr/>
          </p:nvSpPr>
          <p:spPr>
            <a:xfrm>
              <a:off x="2753340" y="29765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="" xmlns:a16="http://schemas.microsoft.com/office/drawing/2014/main" id="{5A05D7F5-C948-174E-8D6A-59CCC99124CF}"/>
                </a:ext>
              </a:extLst>
            </p:cNvPr>
            <p:cNvSpPr/>
            <p:nvPr/>
          </p:nvSpPr>
          <p:spPr>
            <a:xfrm>
              <a:off x="3184021" y="3026999"/>
              <a:ext cx="432000" cy="576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="" xmlns:a16="http://schemas.microsoft.com/office/drawing/2014/main" id="{DE97FADD-4D28-0C4A-9622-C6AA2F537B41}"/>
                </a:ext>
              </a:extLst>
            </p:cNvPr>
            <p:cNvSpPr/>
            <p:nvPr/>
          </p:nvSpPr>
          <p:spPr>
            <a:xfrm>
              <a:off x="3184021" y="29765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="" xmlns:a16="http://schemas.microsoft.com/office/drawing/2014/main" id="{42F5B860-BAD4-2840-94F9-C4476400D237}"/>
                </a:ext>
              </a:extLst>
            </p:cNvPr>
            <p:cNvSpPr/>
            <p:nvPr/>
          </p:nvSpPr>
          <p:spPr>
            <a:xfrm>
              <a:off x="3616680" y="3026999"/>
              <a:ext cx="432000" cy="576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="" xmlns:a16="http://schemas.microsoft.com/office/drawing/2014/main" id="{86634E3E-D0D0-7B4A-B2DC-A683EE1FE043}"/>
                </a:ext>
              </a:extLst>
            </p:cNvPr>
            <p:cNvSpPr/>
            <p:nvPr/>
          </p:nvSpPr>
          <p:spPr>
            <a:xfrm>
              <a:off x="3616680" y="29765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="" xmlns:a16="http://schemas.microsoft.com/office/drawing/2014/main" id="{B1D6BB05-5D19-2547-AEA5-AB1627451A70}"/>
                </a:ext>
              </a:extLst>
            </p:cNvPr>
            <p:cNvSpPr/>
            <p:nvPr/>
          </p:nvSpPr>
          <p:spPr>
            <a:xfrm>
              <a:off x="4047361" y="3026999"/>
              <a:ext cx="432000" cy="576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="" xmlns:a16="http://schemas.microsoft.com/office/drawing/2014/main" id="{0B07C8E3-62B6-9B4F-86F5-14A2BF6733A6}"/>
                </a:ext>
              </a:extLst>
            </p:cNvPr>
            <p:cNvSpPr/>
            <p:nvPr/>
          </p:nvSpPr>
          <p:spPr>
            <a:xfrm>
              <a:off x="4047361" y="2976599"/>
              <a:ext cx="432000" cy="504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="" xmlns:a16="http://schemas.microsoft.com/office/drawing/2014/main" id="{27D36813-86DF-1944-B35F-C0E2B68F727B}"/>
                </a:ext>
              </a:extLst>
            </p:cNvPr>
            <p:cNvSpPr/>
            <p:nvPr/>
          </p:nvSpPr>
          <p:spPr>
            <a:xfrm>
              <a:off x="8396509" y="1069761"/>
              <a:ext cx="72000" cy="72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="" xmlns:a16="http://schemas.microsoft.com/office/drawing/2014/main" id="{3E990879-0DE7-3C43-8BF4-920CB3D9DBBC}"/>
                </a:ext>
              </a:extLst>
            </p:cNvPr>
            <p:cNvSpPr/>
            <p:nvPr/>
          </p:nvSpPr>
          <p:spPr>
            <a:xfrm>
              <a:off x="5322109" y="1069761"/>
              <a:ext cx="72000" cy="72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="" xmlns:a16="http://schemas.microsoft.com/office/drawing/2014/main" id="{060EBD05-6303-2A41-8187-2D2D2F1CDAB7}"/>
                </a:ext>
              </a:extLst>
            </p:cNvPr>
            <p:cNvSpPr/>
            <p:nvPr/>
          </p:nvSpPr>
          <p:spPr>
            <a:xfrm>
              <a:off x="2125309" y="1069761"/>
              <a:ext cx="72000" cy="72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="" xmlns:a16="http://schemas.microsoft.com/office/drawing/2014/main" id="{957FE853-36DB-D049-8E23-4E73CF77C8AC}"/>
                </a:ext>
              </a:extLst>
            </p:cNvPr>
            <p:cNvSpPr/>
            <p:nvPr/>
          </p:nvSpPr>
          <p:spPr>
            <a:xfrm>
              <a:off x="8396509" y="5677761"/>
              <a:ext cx="72000" cy="72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="" xmlns:a16="http://schemas.microsoft.com/office/drawing/2014/main" id="{8F45F496-6878-A74A-87BD-4837E4785862}"/>
                </a:ext>
              </a:extLst>
            </p:cNvPr>
            <p:cNvSpPr/>
            <p:nvPr/>
          </p:nvSpPr>
          <p:spPr>
            <a:xfrm>
              <a:off x="5322109" y="5677761"/>
              <a:ext cx="72000" cy="72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="" xmlns:a16="http://schemas.microsoft.com/office/drawing/2014/main" id="{8514C8F5-0B3B-D748-8551-03D4BDAB425F}"/>
                </a:ext>
              </a:extLst>
            </p:cNvPr>
            <p:cNvSpPr/>
            <p:nvPr/>
          </p:nvSpPr>
          <p:spPr>
            <a:xfrm>
              <a:off x="2125309" y="5677761"/>
              <a:ext cx="72000" cy="72000"/>
            </a:xfrm>
            <a:prstGeom prst="rect">
              <a:avLst/>
            </a:prstGeom>
            <a:solidFill>
              <a:srgbClr val="E7E6E6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="" xmlns:a16="http://schemas.microsoft.com/office/drawing/2014/main" id="{CF4D1701-BB6C-824A-ACD3-AA43DC52959C}"/>
                </a:ext>
              </a:extLst>
            </p:cNvPr>
            <p:cNvSpPr/>
            <p:nvPr/>
          </p:nvSpPr>
          <p:spPr>
            <a:xfrm>
              <a:off x="1124509" y="1069761"/>
              <a:ext cx="7344000" cy="4680000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="" xmlns:a16="http://schemas.microsoft.com/office/drawing/2014/main" id="{6E3C3A5A-BA21-7244-A311-191869401B19}"/>
                </a:ext>
              </a:extLst>
            </p:cNvPr>
            <p:cNvSpPr/>
            <p:nvPr/>
          </p:nvSpPr>
          <p:spPr>
            <a:xfrm>
              <a:off x="7570596" y="3091633"/>
              <a:ext cx="360000" cy="64800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="" xmlns:a16="http://schemas.microsoft.com/office/drawing/2014/main" id="{9EAA3956-F680-E74C-8997-6258918A5721}"/>
                </a:ext>
              </a:extLst>
            </p:cNvPr>
            <p:cNvSpPr/>
            <p:nvPr/>
          </p:nvSpPr>
          <p:spPr>
            <a:xfrm>
              <a:off x="1909586" y="2441653"/>
              <a:ext cx="5616000" cy="108000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="" xmlns:a16="http://schemas.microsoft.com/office/drawing/2014/main" id="{B6F130A4-37D6-5745-B2C8-0D585A7FCF97}"/>
                </a:ext>
              </a:extLst>
            </p:cNvPr>
            <p:cNvSpPr/>
            <p:nvPr/>
          </p:nvSpPr>
          <p:spPr>
            <a:xfrm>
              <a:off x="1909586" y="2785806"/>
              <a:ext cx="5616000" cy="108000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="" xmlns:a16="http://schemas.microsoft.com/office/drawing/2014/main" id="{353BED55-E5C4-3645-BD36-D307A185523C}"/>
                </a:ext>
              </a:extLst>
            </p:cNvPr>
            <p:cNvSpPr/>
            <p:nvPr/>
          </p:nvSpPr>
          <p:spPr>
            <a:xfrm>
              <a:off x="1456021" y="3937460"/>
              <a:ext cx="6048000" cy="108000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="" xmlns:a16="http://schemas.microsoft.com/office/drawing/2014/main" id="{C0C7C2B8-3FD5-234B-A245-E3297387B16D}"/>
                </a:ext>
              </a:extLst>
            </p:cNvPr>
            <p:cNvSpPr/>
            <p:nvPr/>
          </p:nvSpPr>
          <p:spPr>
            <a:xfrm>
              <a:off x="1456021" y="4275701"/>
              <a:ext cx="6048000" cy="108000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12CD48DF-F828-E24D-B3BD-4288D7829EEA}"/>
              </a:ext>
            </a:extLst>
          </p:cNvPr>
          <p:cNvGrpSpPr>
            <a:grpSpLocks noChangeAspect="1"/>
          </p:cNvGrpSpPr>
          <p:nvPr/>
        </p:nvGrpSpPr>
        <p:grpSpPr>
          <a:xfrm>
            <a:off x="5338917" y="1225383"/>
            <a:ext cx="3115064" cy="1982377"/>
            <a:chOff x="1124509" y="1032103"/>
            <a:chExt cx="7413225" cy="4717658"/>
          </a:xfrm>
        </p:grpSpPr>
        <p:grpSp>
          <p:nvGrpSpPr>
            <p:cNvPr id="97" name="Group 96">
              <a:extLst>
                <a:ext uri="{FF2B5EF4-FFF2-40B4-BE49-F238E27FC236}">
                  <a16:creationId xmlns="" xmlns:a16="http://schemas.microsoft.com/office/drawing/2014/main" id="{E1A45455-4C62-B841-881C-8E51F255B1D5}"/>
                </a:ext>
              </a:extLst>
            </p:cNvPr>
            <p:cNvGrpSpPr/>
            <p:nvPr/>
          </p:nvGrpSpPr>
          <p:grpSpPr>
            <a:xfrm>
              <a:off x="1124509" y="1069761"/>
              <a:ext cx="7344000" cy="4680000"/>
              <a:chOff x="1124509" y="1069761"/>
              <a:chExt cx="7344000" cy="4680000"/>
            </a:xfrm>
          </p:grpSpPr>
          <p:sp>
            <p:nvSpPr>
              <p:cNvPr id="217" name="Rectangle 216">
                <a:extLst>
                  <a:ext uri="{FF2B5EF4-FFF2-40B4-BE49-F238E27FC236}">
                    <a16:creationId xmlns="" xmlns:a16="http://schemas.microsoft.com/office/drawing/2014/main" id="{B224D8AB-E5D9-4848-9A38-E308129A354F}"/>
                  </a:ext>
                </a:extLst>
              </p:cNvPr>
              <p:cNvSpPr/>
              <p:nvPr/>
            </p:nvSpPr>
            <p:spPr>
              <a:xfrm>
                <a:off x="8396509" y="1069761"/>
                <a:ext cx="72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8" name="Rectangle 217">
                <a:extLst>
                  <a:ext uri="{FF2B5EF4-FFF2-40B4-BE49-F238E27FC236}">
                    <a16:creationId xmlns="" xmlns:a16="http://schemas.microsoft.com/office/drawing/2014/main" id="{EF54D32C-9E3F-A84D-86CC-5A8A28D70DD7}"/>
                  </a:ext>
                </a:extLst>
              </p:cNvPr>
              <p:cNvSpPr/>
              <p:nvPr/>
            </p:nvSpPr>
            <p:spPr>
              <a:xfrm>
                <a:off x="5322109" y="1069761"/>
                <a:ext cx="72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9" name="Rectangle 218">
                <a:extLst>
                  <a:ext uri="{FF2B5EF4-FFF2-40B4-BE49-F238E27FC236}">
                    <a16:creationId xmlns="" xmlns:a16="http://schemas.microsoft.com/office/drawing/2014/main" id="{8299B943-936F-7748-AAD8-6F7B70CE733A}"/>
                  </a:ext>
                </a:extLst>
              </p:cNvPr>
              <p:cNvSpPr/>
              <p:nvPr/>
            </p:nvSpPr>
            <p:spPr>
              <a:xfrm>
                <a:off x="2125309" y="1069761"/>
                <a:ext cx="72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0" name="Rectangle 219">
                <a:extLst>
                  <a:ext uri="{FF2B5EF4-FFF2-40B4-BE49-F238E27FC236}">
                    <a16:creationId xmlns="" xmlns:a16="http://schemas.microsoft.com/office/drawing/2014/main" id="{A946238D-3858-1643-AFAD-A5D878556460}"/>
                  </a:ext>
                </a:extLst>
              </p:cNvPr>
              <p:cNvSpPr/>
              <p:nvPr/>
            </p:nvSpPr>
            <p:spPr>
              <a:xfrm>
                <a:off x="8396509" y="5677761"/>
                <a:ext cx="72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Rectangle 220">
                <a:extLst>
                  <a:ext uri="{FF2B5EF4-FFF2-40B4-BE49-F238E27FC236}">
                    <a16:creationId xmlns="" xmlns:a16="http://schemas.microsoft.com/office/drawing/2014/main" id="{CA5E9539-375B-E245-9DB1-A42063278AA3}"/>
                  </a:ext>
                </a:extLst>
              </p:cNvPr>
              <p:cNvSpPr/>
              <p:nvPr/>
            </p:nvSpPr>
            <p:spPr>
              <a:xfrm>
                <a:off x="5322109" y="5677761"/>
                <a:ext cx="72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Rectangle 221">
                <a:extLst>
                  <a:ext uri="{FF2B5EF4-FFF2-40B4-BE49-F238E27FC236}">
                    <a16:creationId xmlns="" xmlns:a16="http://schemas.microsoft.com/office/drawing/2014/main" id="{3F9629CF-3555-C041-8A26-22754CD2F388}"/>
                  </a:ext>
                </a:extLst>
              </p:cNvPr>
              <p:cNvSpPr/>
              <p:nvPr/>
            </p:nvSpPr>
            <p:spPr>
              <a:xfrm>
                <a:off x="2125309" y="5677761"/>
                <a:ext cx="72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3" name="Rectangle 222">
                <a:extLst>
                  <a:ext uri="{FF2B5EF4-FFF2-40B4-BE49-F238E27FC236}">
                    <a16:creationId xmlns="" xmlns:a16="http://schemas.microsoft.com/office/drawing/2014/main" id="{EFE95309-E189-8442-BD46-ACCA138B5070}"/>
                  </a:ext>
                </a:extLst>
              </p:cNvPr>
              <p:cNvSpPr/>
              <p:nvPr/>
            </p:nvSpPr>
            <p:spPr>
              <a:xfrm>
                <a:off x="1124509" y="1069761"/>
                <a:ext cx="7344000" cy="4680000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4" name="Rectangle 223">
                <a:extLst>
                  <a:ext uri="{FF2B5EF4-FFF2-40B4-BE49-F238E27FC236}">
                    <a16:creationId xmlns="" xmlns:a16="http://schemas.microsoft.com/office/drawing/2014/main" id="{F8B06A6A-EEDC-B54D-9059-DA306A501CC4}"/>
                  </a:ext>
                </a:extLst>
              </p:cNvPr>
              <p:cNvSpPr/>
              <p:nvPr/>
            </p:nvSpPr>
            <p:spPr>
              <a:xfrm>
                <a:off x="1909586" y="2441653"/>
                <a:ext cx="5616000" cy="108000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92D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5" name="Rectangle 224">
                <a:extLst>
                  <a:ext uri="{FF2B5EF4-FFF2-40B4-BE49-F238E27FC236}">
                    <a16:creationId xmlns="" xmlns:a16="http://schemas.microsoft.com/office/drawing/2014/main" id="{6F0B1142-241F-5A4D-9C4B-19B7604D4259}"/>
                  </a:ext>
                </a:extLst>
              </p:cNvPr>
              <p:cNvSpPr/>
              <p:nvPr/>
            </p:nvSpPr>
            <p:spPr>
              <a:xfrm>
                <a:off x="1909586" y="2785806"/>
                <a:ext cx="5616000" cy="108000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92D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6" name="Rectangle 225">
                <a:extLst>
                  <a:ext uri="{FF2B5EF4-FFF2-40B4-BE49-F238E27FC236}">
                    <a16:creationId xmlns="" xmlns:a16="http://schemas.microsoft.com/office/drawing/2014/main" id="{6EF35C71-C55E-FF40-8A90-2E7BC018C2CE}"/>
                  </a:ext>
                </a:extLst>
              </p:cNvPr>
              <p:cNvSpPr/>
              <p:nvPr/>
            </p:nvSpPr>
            <p:spPr>
              <a:xfrm>
                <a:off x="1456021" y="3937460"/>
                <a:ext cx="6048000" cy="108000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92D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="" xmlns:a16="http://schemas.microsoft.com/office/drawing/2014/main" id="{B2FCB39F-0DC2-2042-9640-B5F04FBAB7E8}"/>
                  </a:ext>
                </a:extLst>
              </p:cNvPr>
              <p:cNvSpPr/>
              <p:nvPr/>
            </p:nvSpPr>
            <p:spPr>
              <a:xfrm>
                <a:off x="1456021" y="4275701"/>
                <a:ext cx="6048000" cy="108000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rgbClr val="92D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="" xmlns:a16="http://schemas.microsoft.com/office/drawing/2014/main" id="{42E90979-1F4C-0044-AD29-3701F3D7293C}"/>
                  </a:ext>
                </a:extLst>
              </p:cNvPr>
              <p:cNvSpPr/>
              <p:nvPr/>
            </p:nvSpPr>
            <p:spPr>
              <a:xfrm>
                <a:off x="1888021" y="1565399"/>
                <a:ext cx="5616000" cy="640101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9" name="Rectangle 228">
                <a:extLst>
                  <a:ext uri="{FF2B5EF4-FFF2-40B4-BE49-F238E27FC236}">
                    <a16:creationId xmlns="" xmlns:a16="http://schemas.microsoft.com/office/drawing/2014/main" id="{BF5E4450-D183-3747-9827-52D068333526}"/>
                  </a:ext>
                </a:extLst>
              </p:cNvPr>
              <p:cNvSpPr/>
              <p:nvPr/>
            </p:nvSpPr>
            <p:spPr>
              <a:xfrm>
                <a:off x="1888021" y="3102988"/>
                <a:ext cx="5616000" cy="640101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0" name="Rectangle 229">
                <a:extLst>
                  <a:ext uri="{FF2B5EF4-FFF2-40B4-BE49-F238E27FC236}">
                    <a16:creationId xmlns="" xmlns:a16="http://schemas.microsoft.com/office/drawing/2014/main" id="{677037E2-B699-CF40-B84A-EE71502D69F0}"/>
                  </a:ext>
                </a:extLst>
              </p:cNvPr>
              <p:cNvSpPr/>
              <p:nvPr/>
            </p:nvSpPr>
            <p:spPr>
              <a:xfrm>
                <a:off x="1461064" y="4608171"/>
                <a:ext cx="851425" cy="640101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Rectangle 230">
                <a:extLst>
                  <a:ext uri="{FF2B5EF4-FFF2-40B4-BE49-F238E27FC236}">
                    <a16:creationId xmlns="" xmlns:a16="http://schemas.microsoft.com/office/drawing/2014/main" id="{08CA6727-B832-FD4D-9D0E-E251F62CC6A5}"/>
                  </a:ext>
                </a:extLst>
              </p:cNvPr>
              <p:cNvSpPr/>
              <p:nvPr/>
            </p:nvSpPr>
            <p:spPr>
              <a:xfrm>
                <a:off x="3610855" y="4621667"/>
                <a:ext cx="3449964" cy="640101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2" name="Rectangle 231">
                <a:extLst>
                  <a:ext uri="{FF2B5EF4-FFF2-40B4-BE49-F238E27FC236}">
                    <a16:creationId xmlns="" xmlns:a16="http://schemas.microsoft.com/office/drawing/2014/main" id="{BEEE3755-AC31-084F-9742-9B564FB0C30F}"/>
                  </a:ext>
                </a:extLst>
              </p:cNvPr>
              <p:cNvSpPr/>
              <p:nvPr/>
            </p:nvSpPr>
            <p:spPr>
              <a:xfrm>
                <a:off x="7570597" y="3103195"/>
                <a:ext cx="360000" cy="640101"/>
              </a:xfrm>
              <a:prstGeom prst="rect">
                <a:avLst/>
              </a:prstGeom>
              <a:noFill/>
              <a:ln w="12700" cap="flat" cmpd="sng" algn="ctr">
                <a:solidFill>
                  <a:srgbClr val="5B9BD5">
                    <a:lumMod val="40000"/>
                    <a:lumOff val="60000"/>
                  </a:srgbClr>
                </a:solidFill>
                <a:prstDash val="dash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="" xmlns:a16="http://schemas.microsoft.com/office/drawing/2014/main" id="{90DC09EA-796F-CD46-A1AA-780A5A596FB8}"/>
                </a:ext>
              </a:extLst>
            </p:cNvPr>
            <p:cNvGrpSpPr/>
            <p:nvPr/>
          </p:nvGrpSpPr>
          <p:grpSpPr>
            <a:xfrm>
              <a:off x="1909586" y="1660453"/>
              <a:ext cx="432000" cy="835200"/>
              <a:chOff x="3336993" y="2904433"/>
              <a:chExt cx="432000" cy="835200"/>
            </a:xfrm>
          </p:grpSpPr>
          <p:sp>
            <p:nvSpPr>
              <p:cNvPr id="214" name="Rectangle 213">
                <a:extLst>
                  <a:ext uri="{FF2B5EF4-FFF2-40B4-BE49-F238E27FC236}">
                    <a16:creationId xmlns="" xmlns:a16="http://schemas.microsoft.com/office/drawing/2014/main" id="{5C6BFA1D-6DA2-DE48-A48E-A1CEF3DEF28A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="" xmlns:a16="http://schemas.microsoft.com/office/drawing/2014/main" id="{AEB42C25-277A-0D4F-9A40-3B153583F6E6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6" name="Trapezoid 215">
                <a:extLst>
                  <a:ext uri="{FF2B5EF4-FFF2-40B4-BE49-F238E27FC236}">
                    <a16:creationId xmlns="" xmlns:a16="http://schemas.microsoft.com/office/drawing/2014/main" id="{A06E7835-4B89-A449-82B1-DEDCE3DAC9D4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99" name="Straight Arrow Connector 98">
              <a:extLst>
                <a:ext uri="{FF2B5EF4-FFF2-40B4-BE49-F238E27FC236}">
                  <a16:creationId xmlns="" xmlns:a16="http://schemas.microsoft.com/office/drawing/2014/main" id="{1A28EF3D-1C1D-C44E-88B0-2B420ECC804A}"/>
                </a:ext>
              </a:extLst>
            </p:cNvPr>
            <p:cNvCxnSpPr>
              <a:endCxn id="216" idx="0"/>
            </p:cNvCxnSpPr>
            <p:nvPr/>
          </p:nvCxnSpPr>
          <p:spPr>
            <a:xfrm>
              <a:off x="2125309" y="1069761"/>
              <a:ext cx="277" cy="590692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grpSp>
          <p:nvGrpSpPr>
            <p:cNvPr id="100" name="Group 99">
              <a:extLst>
                <a:ext uri="{FF2B5EF4-FFF2-40B4-BE49-F238E27FC236}">
                  <a16:creationId xmlns="" xmlns:a16="http://schemas.microsoft.com/office/drawing/2014/main" id="{4E86A9BA-5278-2847-BF72-C2C93BD7D404}"/>
                </a:ext>
              </a:extLst>
            </p:cNvPr>
            <p:cNvGrpSpPr/>
            <p:nvPr/>
          </p:nvGrpSpPr>
          <p:grpSpPr>
            <a:xfrm rot="10800000">
              <a:off x="1909309" y="3325381"/>
              <a:ext cx="432000" cy="835200"/>
              <a:chOff x="3336993" y="2904433"/>
              <a:chExt cx="432000" cy="835200"/>
            </a:xfrm>
          </p:grpSpPr>
          <p:sp>
            <p:nvSpPr>
              <p:cNvPr id="211" name="Rectangle 210">
                <a:extLst>
                  <a:ext uri="{FF2B5EF4-FFF2-40B4-BE49-F238E27FC236}">
                    <a16:creationId xmlns="" xmlns:a16="http://schemas.microsoft.com/office/drawing/2014/main" id="{830D4A27-EB03-9F41-8013-C3DFD074EEF0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2" name="Rectangle 211">
                <a:extLst>
                  <a:ext uri="{FF2B5EF4-FFF2-40B4-BE49-F238E27FC236}">
                    <a16:creationId xmlns="" xmlns:a16="http://schemas.microsoft.com/office/drawing/2014/main" id="{89418A6A-5C16-B34F-9E59-7C3EFB8C6BCC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3" name="Trapezoid 212">
                <a:extLst>
                  <a:ext uri="{FF2B5EF4-FFF2-40B4-BE49-F238E27FC236}">
                    <a16:creationId xmlns="" xmlns:a16="http://schemas.microsoft.com/office/drawing/2014/main" id="{278A98C7-6A2A-6B44-A7A4-7FAEB7C0B19F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101" name="Straight Arrow Connector 100">
              <a:extLst>
                <a:ext uri="{FF2B5EF4-FFF2-40B4-BE49-F238E27FC236}">
                  <a16:creationId xmlns="" xmlns:a16="http://schemas.microsoft.com/office/drawing/2014/main" id="{1997101F-B551-AA44-8096-B4A8468A7E04}"/>
                </a:ext>
              </a:extLst>
            </p:cNvPr>
            <p:cNvCxnSpPr>
              <a:stCxn id="214" idx="2"/>
              <a:endCxn id="211" idx="2"/>
            </p:cNvCxnSpPr>
            <p:nvPr/>
          </p:nvCxnSpPr>
          <p:spPr>
            <a:xfrm flipH="1">
              <a:off x="2125309" y="2495653"/>
              <a:ext cx="277" cy="829728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02" name="Rectangle 101">
              <a:extLst>
                <a:ext uri="{FF2B5EF4-FFF2-40B4-BE49-F238E27FC236}">
                  <a16:creationId xmlns="" xmlns:a16="http://schemas.microsoft.com/office/drawing/2014/main" id="{97876FBE-699F-8C4B-8A4C-A7CA7A1F04DC}"/>
                </a:ext>
              </a:extLst>
            </p:cNvPr>
            <p:cNvSpPr/>
            <p:nvPr/>
          </p:nvSpPr>
          <p:spPr>
            <a:xfrm>
              <a:off x="7525586" y="1824200"/>
              <a:ext cx="360000" cy="648000"/>
            </a:xfrm>
            <a:prstGeom prst="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9149F3F1-565C-FC4B-B98B-B0021BBC6F7F}"/>
                </a:ext>
              </a:extLst>
            </p:cNvPr>
            <p:cNvGrpSpPr/>
            <p:nvPr/>
          </p:nvGrpSpPr>
          <p:grpSpPr>
            <a:xfrm>
              <a:off x="2341309" y="1660453"/>
              <a:ext cx="432000" cy="835200"/>
              <a:chOff x="3336993" y="2904433"/>
              <a:chExt cx="432000" cy="835200"/>
            </a:xfrm>
          </p:grpSpPr>
          <p:sp>
            <p:nvSpPr>
              <p:cNvPr id="208" name="Rectangle 207">
                <a:extLst>
                  <a:ext uri="{FF2B5EF4-FFF2-40B4-BE49-F238E27FC236}">
                    <a16:creationId xmlns="" xmlns:a16="http://schemas.microsoft.com/office/drawing/2014/main" id="{9A50BF98-C0FB-3C48-80C6-32994D61E5BC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Rectangle 208">
                <a:extLst>
                  <a:ext uri="{FF2B5EF4-FFF2-40B4-BE49-F238E27FC236}">
                    <a16:creationId xmlns="" xmlns:a16="http://schemas.microsoft.com/office/drawing/2014/main" id="{21017150-2E45-1048-8488-3E2F6BBEACF2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Trapezoid 209">
                <a:extLst>
                  <a:ext uri="{FF2B5EF4-FFF2-40B4-BE49-F238E27FC236}">
                    <a16:creationId xmlns="" xmlns:a16="http://schemas.microsoft.com/office/drawing/2014/main" id="{3324C096-ABDD-9A49-8923-1C808D9FD136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="" xmlns:a16="http://schemas.microsoft.com/office/drawing/2014/main" id="{E62DD6E4-323B-6F46-8AEF-CCA634F1E4F2}"/>
                </a:ext>
              </a:extLst>
            </p:cNvPr>
            <p:cNvGrpSpPr/>
            <p:nvPr/>
          </p:nvGrpSpPr>
          <p:grpSpPr>
            <a:xfrm>
              <a:off x="2773032" y="1660453"/>
              <a:ext cx="432000" cy="835200"/>
              <a:chOff x="3336993" y="2904433"/>
              <a:chExt cx="432000" cy="835200"/>
            </a:xfrm>
          </p:grpSpPr>
          <p:sp>
            <p:nvSpPr>
              <p:cNvPr id="205" name="Rectangle 204">
                <a:extLst>
                  <a:ext uri="{FF2B5EF4-FFF2-40B4-BE49-F238E27FC236}">
                    <a16:creationId xmlns="" xmlns:a16="http://schemas.microsoft.com/office/drawing/2014/main" id="{E871A95B-BF05-6748-B25E-EEFD7A3BFE96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Rectangle 205">
                <a:extLst>
                  <a:ext uri="{FF2B5EF4-FFF2-40B4-BE49-F238E27FC236}">
                    <a16:creationId xmlns="" xmlns:a16="http://schemas.microsoft.com/office/drawing/2014/main" id="{96F4362E-99DC-2E45-B4AA-E466A11BC33C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Trapezoid 206">
                <a:extLst>
                  <a:ext uri="{FF2B5EF4-FFF2-40B4-BE49-F238E27FC236}">
                    <a16:creationId xmlns="" xmlns:a16="http://schemas.microsoft.com/office/drawing/2014/main" id="{B1E0B8CB-16E4-2A42-B695-8C2244CD8750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="" xmlns:a16="http://schemas.microsoft.com/office/drawing/2014/main" id="{D918E76E-1FC3-9C41-A113-9826C5C90836}"/>
                </a:ext>
              </a:extLst>
            </p:cNvPr>
            <p:cNvGrpSpPr/>
            <p:nvPr/>
          </p:nvGrpSpPr>
          <p:grpSpPr>
            <a:xfrm>
              <a:off x="3204755" y="1660453"/>
              <a:ext cx="432000" cy="835200"/>
              <a:chOff x="3336993" y="2904433"/>
              <a:chExt cx="432000" cy="835200"/>
            </a:xfrm>
          </p:grpSpPr>
          <p:sp>
            <p:nvSpPr>
              <p:cNvPr id="202" name="Rectangle 201">
                <a:extLst>
                  <a:ext uri="{FF2B5EF4-FFF2-40B4-BE49-F238E27FC236}">
                    <a16:creationId xmlns="" xmlns:a16="http://schemas.microsoft.com/office/drawing/2014/main" id="{C62BA99F-FC95-FC4B-B0EE-6F6164D7409D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Rectangle 202">
                <a:extLst>
                  <a:ext uri="{FF2B5EF4-FFF2-40B4-BE49-F238E27FC236}">
                    <a16:creationId xmlns="" xmlns:a16="http://schemas.microsoft.com/office/drawing/2014/main" id="{DCF41313-7BEE-504C-A382-7799A8024280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Trapezoid 203">
                <a:extLst>
                  <a:ext uri="{FF2B5EF4-FFF2-40B4-BE49-F238E27FC236}">
                    <a16:creationId xmlns="" xmlns:a16="http://schemas.microsoft.com/office/drawing/2014/main" id="{5B669DCE-C462-9248-BE76-C34AEFE70E82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="" xmlns:a16="http://schemas.microsoft.com/office/drawing/2014/main" id="{A2F2E964-60EA-AA4F-A8EB-BC14DCC3F414}"/>
                </a:ext>
              </a:extLst>
            </p:cNvPr>
            <p:cNvGrpSpPr/>
            <p:nvPr/>
          </p:nvGrpSpPr>
          <p:grpSpPr>
            <a:xfrm>
              <a:off x="3638140" y="1661377"/>
              <a:ext cx="432000" cy="835200"/>
              <a:chOff x="3336993" y="2904433"/>
              <a:chExt cx="432000" cy="835200"/>
            </a:xfrm>
          </p:grpSpPr>
          <p:sp>
            <p:nvSpPr>
              <p:cNvPr id="199" name="Rectangle 198">
                <a:extLst>
                  <a:ext uri="{FF2B5EF4-FFF2-40B4-BE49-F238E27FC236}">
                    <a16:creationId xmlns="" xmlns:a16="http://schemas.microsoft.com/office/drawing/2014/main" id="{17D991ED-559B-5647-A247-B25FD3493092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Rectangle 199">
                <a:extLst>
                  <a:ext uri="{FF2B5EF4-FFF2-40B4-BE49-F238E27FC236}">
                    <a16:creationId xmlns="" xmlns:a16="http://schemas.microsoft.com/office/drawing/2014/main" id="{7565DD3F-7F9C-E743-9C16-DF1892B6EE5C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Trapezoid 200">
                <a:extLst>
                  <a:ext uri="{FF2B5EF4-FFF2-40B4-BE49-F238E27FC236}">
                    <a16:creationId xmlns="" xmlns:a16="http://schemas.microsoft.com/office/drawing/2014/main" id="{B535EAED-2A2D-A449-B40E-EBA166B5B201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7" name="Group 106">
              <a:extLst>
                <a:ext uri="{FF2B5EF4-FFF2-40B4-BE49-F238E27FC236}">
                  <a16:creationId xmlns="" xmlns:a16="http://schemas.microsoft.com/office/drawing/2014/main" id="{51D44890-7767-8E40-B480-9DFB0218801E}"/>
                </a:ext>
              </a:extLst>
            </p:cNvPr>
            <p:cNvGrpSpPr/>
            <p:nvPr/>
          </p:nvGrpSpPr>
          <p:grpSpPr>
            <a:xfrm>
              <a:off x="4069863" y="1661377"/>
              <a:ext cx="432000" cy="835200"/>
              <a:chOff x="3336993" y="2904433"/>
              <a:chExt cx="432000" cy="835200"/>
            </a:xfrm>
          </p:grpSpPr>
          <p:sp>
            <p:nvSpPr>
              <p:cNvPr id="196" name="Rectangle 195">
                <a:extLst>
                  <a:ext uri="{FF2B5EF4-FFF2-40B4-BE49-F238E27FC236}">
                    <a16:creationId xmlns="" xmlns:a16="http://schemas.microsoft.com/office/drawing/2014/main" id="{6527B5CA-5A72-4A48-9358-EA08744FB94C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="" xmlns:a16="http://schemas.microsoft.com/office/drawing/2014/main" id="{B17ED38C-BFE5-6F47-8D19-AF28C59C9915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Trapezoid 197">
                <a:extLst>
                  <a:ext uri="{FF2B5EF4-FFF2-40B4-BE49-F238E27FC236}">
                    <a16:creationId xmlns="" xmlns:a16="http://schemas.microsoft.com/office/drawing/2014/main" id="{9157B0DD-2D07-5C4E-8D08-11C86C3D27D8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="" xmlns:a16="http://schemas.microsoft.com/office/drawing/2014/main" id="{DDEDE744-3044-B645-81ED-B343BF5B76DD}"/>
                </a:ext>
              </a:extLst>
            </p:cNvPr>
            <p:cNvGrpSpPr/>
            <p:nvPr/>
          </p:nvGrpSpPr>
          <p:grpSpPr>
            <a:xfrm>
              <a:off x="4501586" y="1661377"/>
              <a:ext cx="432000" cy="835200"/>
              <a:chOff x="3336993" y="2904433"/>
              <a:chExt cx="432000" cy="835200"/>
            </a:xfrm>
          </p:grpSpPr>
          <p:sp>
            <p:nvSpPr>
              <p:cNvPr id="193" name="Rectangle 192">
                <a:extLst>
                  <a:ext uri="{FF2B5EF4-FFF2-40B4-BE49-F238E27FC236}">
                    <a16:creationId xmlns="" xmlns:a16="http://schemas.microsoft.com/office/drawing/2014/main" id="{5A76026C-B9AD-7F4D-B29E-8F24B649559E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4" name="Rectangle 193">
                <a:extLst>
                  <a:ext uri="{FF2B5EF4-FFF2-40B4-BE49-F238E27FC236}">
                    <a16:creationId xmlns="" xmlns:a16="http://schemas.microsoft.com/office/drawing/2014/main" id="{833909DF-C502-2F49-A210-53F5AF324629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5" name="Trapezoid 194">
                <a:extLst>
                  <a:ext uri="{FF2B5EF4-FFF2-40B4-BE49-F238E27FC236}">
                    <a16:creationId xmlns="" xmlns:a16="http://schemas.microsoft.com/office/drawing/2014/main" id="{2B87AE66-5623-1040-B653-7D7BE6532AD3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="" xmlns:a16="http://schemas.microsoft.com/office/drawing/2014/main" id="{201D073A-4C2C-B441-A317-5B4BE06A121B}"/>
                </a:ext>
              </a:extLst>
            </p:cNvPr>
            <p:cNvGrpSpPr/>
            <p:nvPr/>
          </p:nvGrpSpPr>
          <p:grpSpPr>
            <a:xfrm>
              <a:off x="4933309" y="1661377"/>
              <a:ext cx="432000" cy="835200"/>
              <a:chOff x="3336993" y="2904433"/>
              <a:chExt cx="432000" cy="835200"/>
            </a:xfrm>
          </p:grpSpPr>
          <p:sp>
            <p:nvSpPr>
              <p:cNvPr id="190" name="Rectangle 189">
                <a:extLst>
                  <a:ext uri="{FF2B5EF4-FFF2-40B4-BE49-F238E27FC236}">
                    <a16:creationId xmlns="" xmlns:a16="http://schemas.microsoft.com/office/drawing/2014/main" id="{E70685E1-C8AF-E541-816C-8808EFCA175B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Rectangle 190">
                <a:extLst>
                  <a:ext uri="{FF2B5EF4-FFF2-40B4-BE49-F238E27FC236}">
                    <a16:creationId xmlns="" xmlns:a16="http://schemas.microsoft.com/office/drawing/2014/main" id="{D03B637F-EB04-AF45-A141-EE8857C9998A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Trapezoid 191">
                <a:extLst>
                  <a:ext uri="{FF2B5EF4-FFF2-40B4-BE49-F238E27FC236}">
                    <a16:creationId xmlns="" xmlns:a16="http://schemas.microsoft.com/office/drawing/2014/main" id="{ED258D3C-0E8F-244C-879C-25F26955CC98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="" xmlns:a16="http://schemas.microsoft.com/office/drawing/2014/main" id="{6B794563-71A6-8A4F-8C67-6F15F9A57A43}"/>
                </a:ext>
              </a:extLst>
            </p:cNvPr>
            <p:cNvGrpSpPr/>
            <p:nvPr/>
          </p:nvGrpSpPr>
          <p:grpSpPr>
            <a:xfrm>
              <a:off x="5367968" y="1661377"/>
              <a:ext cx="432000" cy="835200"/>
              <a:chOff x="3336993" y="2904433"/>
              <a:chExt cx="432000" cy="835200"/>
            </a:xfrm>
          </p:grpSpPr>
          <p:sp>
            <p:nvSpPr>
              <p:cNvPr id="187" name="Rectangle 186">
                <a:extLst>
                  <a:ext uri="{FF2B5EF4-FFF2-40B4-BE49-F238E27FC236}">
                    <a16:creationId xmlns="" xmlns:a16="http://schemas.microsoft.com/office/drawing/2014/main" id="{20027E95-4C26-F449-89F8-9D897ACAE778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Rectangle 187">
                <a:extLst>
                  <a:ext uri="{FF2B5EF4-FFF2-40B4-BE49-F238E27FC236}">
                    <a16:creationId xmlns="" xmlns:a16="http://schemas.microsoft.com/office/drawing/2014/main" id="{C0032B3F-FD8B-BB41-830F-C9FAEB5000F9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9" name="Trapezoid 188">
                <a:extLst>
                  <a:ext uri="{FF2B5EF4-FFF2-40B4-BE49-F238E27FC236}">
                    <a16:creationId xmlns="" xmlns:a16="http://schemas.microsoft.com/office/drawing/2014/main" id="{26E95B47-25AE-CF45-AFBF-14F564406633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="" xmlns:a16="http://schemas.microsoft.com/office/drawing/2014/main" id="{ED757177-115D-6041-8FB7-03378936AF17}"/>
                </a:ext>
              </a:extLst>
            </p:cNvPr>
            <p:cNvGrpSpPr/>
            <p:nvPr/>
          </p:nvGrpSpPr>
          <p:grpSpPr>
            <a:xfrm>
              <a:off x="6231414" y="1658348"/>
              <a:ext cx="432000" cy="835200"/>
              <a:chOff x="3336993" y="2904433"/>
              <a:chExt cx="432000" cy="835200"/>
            </a:xfrm>
          </p:grpSpPr>
          <p:sp>
            <p:nvSpPr>
              <p:cNvPr id="184" name="Rectangle 183">
                <a:extLst>
                  <a:ext uri="{FF2B5EF4-FFF2-40B4-BE49-F238E27FC236}">
                    <a16:creationId xmlns="" xmlns:a16="http://schemas.microsoft.com/office/drawing/2014/main" id="{C516190E-AC0F-3B45-9749-7DDA92493D1D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="" xmlns:a16="http://schemas.microsoft.com/office/drawing/2014/main" id="{AF3D184B-D080-C34B-BBC0-856861420A8F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6" name="Trapezoid 185">
                <a:extLst>
                  <a:ext uri="{FF2B5EF4-FFF2-40B4-BE49-F238E27FC236}">
                    <a16:creationId xmlns="" xmlns:a16="http://schemas.microsoft.com/office/drawing/2014/main" id="{F7CE6DE9-518A-CB42-A819-84FA7D32FC5D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="" xmlns:a16="http://schemas.microsoft.com/office/drawing/2014/main" id="{7D58085F-83B6-924F-B91E-697EFAE1D4F4}"/>
                </a:ext>
              </a:extLst>
            </p:cNvPr>
            <p:cNvGrpSpPr/>
            <p:nvPr/>
          </p:nvGrpSpPr>
          <p:grpSpPr>
            <a:xfrm>
              <a:off x="6663137" y="1658348"/>
              <a:ext cx="432000" cy="835200"/>
              <a:chOff x="3336993" y="2904433"/>
              <a:chExt cx="432000" cy="835200"/>
            </a:xfrm>
          </p:grpSpPr>
          <p:sp>
            <p:nvSpPr>
              <p:cNvPr id="181" name="Rectangle 180">
                <a:extLst>
                  <a:ext uri="{FF2B5EF4-FFF2-40B4-BE49-F238E27FC236}">
                    <a16:creationId xmlns="" xmlns:a16="http://schemas.microsoft.com/office/drawing/2014/main" id="{C62FF9E7-5F53-F74F-94E9-E7767649C820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2" name="Rectangle 181">
                <a:extLst>
                  <a:ext uri="{FF2B5EF4-FFF2-40B4-BE49-F238E27FC236}">
                    <a16:creationId xmlns="" xmlns:a16="http://schemas.microsoft.com/office/drawing/2014/main" id="{3C36A85C-8036-CC49-B3C7-6E8DF11D02EC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3" name="Trapezoid 182">
                <a:extLst>
                  <a:ext uri="{FF2B5EF4-FFF2-40B4-BE49-F238E27FC236}">
                    <a16:creationId xmlns="" xmlns:a16="http://schemas.microsoft.com/office/drawing/2014/main" id="{2B059CC5-EBA5-D145-86BA-B8EC180F1390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3" name="Group 112">
              <a:extLst>
                <a:ext uri="{FF2B5EF4-FFF2-40B4-BE49-F238E27FC236}">
                  <a16:creationId xmlns="" xmlns:a16="http://schemas.microsoft.com/office/drawing/2014/main" id="{887B4C6B-DE5C-DE4A-B103-FB119748FC7F}"/>
                </a:ext>
              </a:extLst>
            </p:cNvPr>
            <p:cNvGrpSpPr/>
            <p:nvPr/>
          </p:nvGrpSpPr>
          <p:grpSpPr>
            <a:xfrm>
              <a:off x="7100730" y="1658348"/>
              <a:ext cx="432000" cy="835200"/>
              <a:chOff x="3336993" y="2904433"/>
              <a:chExt cx="432000" cy="835200"/>
            </a:xfrm>
          </p:grpSpPr>
          <p:sp>
            <p:nvSpPr>
              <p:cNvPr id="178" name="Rectangle 177">
                <a:extLst>
                  <a:ext uri="{FF2B5EF4-FFF2-40B4-BE49-F238E27FC236}">
                    <a16:creationId xmlns="" xmlns:a16="http://schemas.microsoft.com/office/drawing/2014/main" id="{2925D3FF-7984-5047-9240-5D1420D1D2DC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="" xmlns:a16="http://schemas.microsoft.com/office/drawing/2014/main" id="{1774CBFF-A90B-D349-AC1B-609B186E4471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0" name="Trapezoid 179">
                <a:extLst>
                  <a:ext uri="{FF2B5EF4-FFF2-40B4-BE49-F238E27FC236}">
                    <a16:creationId xmlns="" xmlns:a16="http://schemas.microsoft.com/office/drawing/2014/main" id="{627E5444-5348-7640-B093-488CECA97154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="" xmlns:a16="http://schemas.microsoft.com/office/drawing/2014/main" id="{97FEF78B-66D6-4345-8BA6-03478C090170}"/>
                </a:ext>
              </a:extLst>
            </p:cNvPr>
            <p:cNvGrpSpPr/>
            <p:nvPr/>
          </p:nvGrpSpPr>
          <p:grpSpPr>
            <a:xfrm rot="10800000">
              <a:off x="2345905" y="3325381"/>
              <a:ext cx="432000" cy="835200"/>
              <a:chOff x="3336993" y="2904433"/>
              <a:chExt cx="432000" cy="835200"/>
            </a:xfrm>
          </p:grpSpPr>
          <p:sp>
            <p:nvSpPr>
              <p:cNvPr id="175" name="Rectangle 174">
                <a:extLst>
                  <a:ext uri="{FF2B5EF4-FFF2-40B4-BE49-F238E27FC236}">
                    <a16:creationId xmlns="" xmlns:a16="http://schemas.microsoft.com/office/drawing/2014/main" id="{F36C1E23-A625-EB49-A108-4AA4DC58422A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="" xmlns:a16="http://schemas.microsoft.com/office/drawing/2014/main" id="{A30D4D6A-71D9-0A4B-A9DB-28DFE15547D1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Trapezoid 176">
                <a:extLst>
                  <a:ext uri="{FF2B5EF4-FFF2-40B4-BE49-F238E27FC236}">
                    <a16:creationId xmlns="" xmlns:a16="http://schemas.microsoft.com/office/drawing/2014/main" id="{8065AA3E-7B4A-FA4A-9838-5C1EE55C8C0C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="" xmlns:a16="http://schemas.microsoft.com/office/drawing/2014/main" id="{08892307-FF6C-D74B-A49F-BE9F932C0BB8}"/>
                </a:ext>
              </a:extLst>
            </p:cNvPr>
            <p:cNvGrpSpPr/>
            <p:nvPr/>
          </p:nvGrpSpPr>
          <p:grpSpPr>
            <a:xfrm rot="10800000">
              <a:off x="2782500" y="3325381"/>
              <a:ext cx="432000" cy="835200"/>
              <a:chOff x="3336993" y="2904433"/>
              <a:chExt cx="432000" cy="835200"/>
            </a:xfrm>
          </p:grpSpPr>
          <p:sp>
            <p:nvSpPr>
              <p:cNvPr id="172" name="Rectangle 171">
                <a:extLst>
                  <a:ext uri="{FF2B5EF4-FFF2-40B4-BE49-F238E27FC236}">
                    <a16:creationId xmlns="" xmlns:a16="http://schemas.microsoft.com/office/drawing/2014/main" id="{EA8ECBF5-3822-1349-8B0F-B51DDBF6E1B2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="" xmlns:a16="http://schemas.microsoft.com/office/drawing/2014/main" id="{91BCB620-3A63-F648-BB83-F9A613924710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Trapezoid 173">
                <a:extLst>
                  <a:ext uri="{FF2B5EF4-FFF2-40B4-BE49-F238E27FC236}">
                    <a16:creationId xmlns="" xmlns:a16="http://schemas.microsoft.com/office/drawing/2014/main" id="{1ED005DB-95BC-4947-899C-2B7A782BC61C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="" xmlns:a16="http://schemas.microsoft.com/office/drawing/2014/main" id="{9D13F51D-381F-F24F-8B8D-F65AB3E42EC2}"/>
                </a:ext>
              </a:extLst>
            </p:cNvPr>
            <p:cNvGrpSpPr/>
            <p:nvPr/>
          </p:nvGrpSpPr>
          <p:grpSpPr>
            <a:xfrm rot="10800000">
              <a:off x="3219096" y="3325381"/>
              <a:ext cx="432000" cy="835200"/>
              <a:chOff x="3336993" y="2904433"/>
              <a:chExt cx="432000" cy="835200"/>
            </a:xfrm>
          </p:grpSpPr>
          <p:sp>
            <p:nvSpPr>
              <p:cNvPr id="169" name="Rectangle 168">
                <a:extLst>
                  <a:ext uri="{FF2B5EF4-FFF2-40B4-BE49-F238E27FC236}">
                    <a16:creationId xmlns="" xmlns:a16="http://schemas.microsoft.com/office/drawing/2014/main" id="{21BA0BA2-1886-C847-A5D5-033B039471A3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="" xmlns:a16="http://schemas.microsoft.com/office/drawing/2014/main" id="{1C37A2DB-F717-C849-9C44-16D88995F5A2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Trapezoid 170">
                <a:extLst>
                  <a:ext uri="{FF2B5EF4-FFF2-40B4-BE49-F238E27FC236}">
                    <a16:creationId xmlns="" xmlns:a16="http://schemas.microsoft.com/office/drawing/2014/main" id="{61650A36-72DE-924C-A135-4557D9DFD521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="" xmlns:a16="http://schemas.microsoft.com/office/drawing/2014/main" id="{0534CFCF-1B8A-3146-B8B4-DDCF1B865D44}"/>
                </a:ext>
              </a:extLst>
            </p:cNvPr>
            <p:cNvGrpSpPr/>
            <p:nvPr/>
          </p:nvGrpSpPr>
          <p:grpSpPr>
            <a:xfrm rot="10800000">
              <a:off x="3653597" y="3325381"/>
              <a:ext cx="432000" cy="835200"/>
              <a:chOff x="3336993" y="2904433"/>
              <a:chExt cx="432000" cy="835200"/>
            </a:xfrm>
          </p:grpSpPr>
          <p:sp>
            <p:nvSpPr>
              <p:cNvPr id="166" name="Rectangle 165">
                <a:extLst>
                  <a:ext uri="{FF2B5EF4-FFF2-40B4-BE49-F238E27FC236}">
                    <a16:creationId xmlns="" xmlns:a16="http://schemas.microsoft.com/office/drawing/2014/main" id="{1062A963-FBB0-1E42-AB9C-DDE52146C488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="" xmlns:a16="http://schemas.microsoft.com/office/drawing/2014/main" id="{3AEACBAE-6555-5D47-A55E-89C9804846DE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8" name="Trapezoid 167">
                <a:extLst>
                  <a:ext uri="{FF2B5EF4-FFF2-40B4-BE49-F238E27FC236}">
                    <a16:creationId xmlns="" xmlns:a16="http://schemas.microsoft.com/office/drawing/2014/main" id="{597A530B-E183-B94C-AA47-031E9D936DDF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="" xmlns:a16="http://schemas.microsoft.com/office/drawing/2014/main" id="{15A55346-595E-1041-B6A5-84BF5BBE8F53}"/>
                </a:ext>
              </a:extLst>
            </p:cNvPr>
            <p:cNvGrpSpPr/>
            <p:nvPr/>
          </p:nvGrpSpPr>
          <p:grpSpPr>
            <a:xfrm rot="10800000">
              <a:off x="4090193" y="3325381"/>
              <a:ext cx="432000" cy="835200"/>
              <a:chOff x="3336993" y="2904433"/>
              <a:chExt cx="432000" cy="835200"/>
            </a:xfrm>
          </p:grpSpPr>
          <p:sp>
            <p:nvSpPr>
              <p:cNvPr id="163" name="Rectangle 162">
                <a:extLst>
                  <a:ext uri="{FF2B5EF4-FFF2-40B4-BE49-F238E27FC236}">
                    <a16:creationId xmlns="" xmlns:a16="http://schemas.microsoft.com/office/drawing/2014/main" id="{831DE24C-7409-7B45-9F7C-C5643C3A6FCF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="" xmlns:a16="http://schemas.microsoft.com/office/drawing/2014/main" id="{4DA9AB49-D6CB-C244-A828-B60A1517CEEA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5" name="Trapezoid 164">
                <a:extLst>
                  <a:ext uri="{FF2B5EF4-FFF2-40B4-BE49-F238E27FC236}">
                    <a16:creationId xmlns="" xmlns:a16="http://schemas.microsoft.com/office/drawing/2014/main" id="{1E058639-50F1-F142-8CE3-84E7731AE9CD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="" xmlns:a16="http://schemas.microsoft.com/office/drawing/2014/main" id="{B90069FE-7974-4B42-A34C-3F6EF0A65048}"/>
                </a:ext>
              </a:extLst>
            </p:cNvPr>
            <p:cNvGrpSpPr/>
            <p:nvPr/>
          </p:nvGrpSpPr>
          <p:grpSpPr>
            <a:xfrm rot="10800000">
              <a:off x="4526788" y="3325381"/>
              <a:ext cx="432000" cy="835200"/>
              <a:chOff x="3336993" y="2904433"/>
              <a:chExt cx="432000" cy="835200"/>
            </a:xfrm>
          </p:grpSpPr>
          <p:sp>
            <p:nvSpPr>
              <p:cNvPr id="160" name="Rectangle 159">
                <a:extLst>
                  <a:ext uri="{FF2B5EF4-FFF2-40B4-BE49-F238E27FC236}">
                    <a16:creationId xmlns="" xmlns:a16="http://schemas.microsoft.com/office/drawing/2014/main" id="{61AD2267-7167-FD4E-A312-142AA21364C4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="" xmlns:a16="http://schemas.microsoft.com/office/drawing/2014/main" id="{FC268A7C-FB32-884D-B893-B622F2A94691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2" name="Trapezoid 161">
                <a:extLst>
                  <a:ext uri="{FF2B5EF4-FFF2-40B4-BE49-F238E27FC236}">
                    <a16:creationId xmlns="" xmlns:a16="http://schemas.microsoft.com/office/drawing/2014/main" id="{04F7ECC1-1616-7E4E-A9B0-84EE18511F5B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="" xmlns:a16="http://schemas.microsoft.com/office/drawing/2014/main" id="{356C0BEA-DCE9-0948-BCB4-B0D94C6743DA}"/>
                </a:ext>
              </a:extLst>
            </p:cNvPr>
            <p:cNvGrpSpPr/>
            <p:nvPr/>
          </p:nvGrpSpPr>
          <p:grpSpPr>
            <a:xfrm rot="10800000">
              <a:off x="4963384" y="3325381"/>
              <a:ext cx="432000" cy="835200"/>
              <a:chOff x="3336993" y="2904433"/>
              <a:chExt cx="432000" cy="835200"/>
            </a:xfrm>
          </p:grpSpPr>
          <p:sp>
            <p:nvSpPr>
              <p:cNvPr id="157" name="Rectangle 156">
                <a:extLst>
                  <a:ext uri="{FF2B5EF4-FFF2-40B4-BE49-F238E27FC236}">
                    <a16:creationId xmlns="" xmlns:a16="http://schemas.microsoft.com/office/drawing/2014/main" id="{6E0118A2-EEB4-294C-8392-B8055E65FE7E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="" xmlns:a16="http://schemas.microsoft.com/office/drawing/2014/main" id="{27AE2C43-B160-6549-AD92-51E558CC9D1F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Trapezoid 158">
                <a:extLst>
                  <a:ext uri="{FF2B5EF4-FFF2-40B4-BE49-F238E27FC236}">
                    <a16:creationId xmlns="" xmlns:a16="http://schemas.microsoft.com/office/drawing/2014/main" id="{9E19CAD1-81B3-6B46-897E-8C3838EE61E3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="" xmlns:a16="http://schemas.microsoft.com/office/drawing/2014/main" id="{FC506F11-9133-DC49-A47A-C2B300AC3A09}"/>
                </a:ext>
              </a:extLst>
            </p:cNvPr>
            <p:cNvGrpSpPr/>
            <p:nvPr/>
          </p:nvGrpSpPr>
          <p:grpSpPr>
            <a:xfrm rot="10800000">
              <a:off x="5399056" y="3325382"/>
              <a:ext cx="432000" cy="835200"/>
              <a:chOff x="3336993" y="2904433"/>
              <a:chExt cx="432000" cy="835200"/>
            </a:xfrm>
          </p:grpSpPr>
          <p:sp>
            <p:nvSpPr>
              <p:cNvPr id="154" name="Rectangle 153">
                <a:extLst>
                  <a:ext uri="{FF2B5EF4-FFF2-40B4-BE49-F238E27FC236}">
                    <a16:creationId xmlns="" xmlns:a16="http://schemas.microsoft.com/office/drawing/2014/main" id="{A5CE5629-BCFB-EB4A-AC4B-25D6833DFFC3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="" xmlns:a16="http://schemas.microsoft.com/office/drawing/2014/main" id="{2D298CDA-8AB1-7B4B-A24A-47674B77FD10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Trapezoid 155">
                <a:extLst>
                  <a:ext uri="{FF2B5EF4-FFF2-40B4-BE49-F238E27FC236}">
                    <a16:creationId xmlns="" xmlns:a16="http://schemas.microsoft.com/office/drawing/2014/main" id="{6B509BFB-F840-D744-9343-C9F6187AFD39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="" xmlns:a16="http://schemas.microsoft.com/office/drawing/2014/main" id="{3D620F3F-977C-0941-80EC-6DB597E25572}"/>
                </a:ext>
              </a:extLst>
            </p:cNvPr>
            <p:cNvGrpSpPr/>
            <p:nvPr/>
          </p:nvGrpSpPr>
          <p:grpSpPr>
            <a:xfrm rot="10800000">
              <a:off x="5833557" y="3325382"/>
              <a:ext cx="432000" cy="835200"/>
              <a:chOff x="3336993" y="2904433"/>
              <a:chExt cx="432000" cy="835200"/>
            </a:xfrm>
          </p:grpSpPr>
          <p:sp>
            <p:nvSpPr>
              <p:cNvPr id="151" name="Rectangle 150">
                <a:extLst>
                  <a:ext uri="{FF2B5EF4-FFF2-40B4-BE49-F238E27FC236}">
                    <a16:creationId xmlns="" xmlns:a16="http://schemas.microsoft.com/office/drawing/2014/main" id="{847F43FD-5F81-BC41-95B5-61646D87A884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="" xmlns:a16="http://schemas.microsoft.com/office/drawing/2014/main" id="{0A85624A-8536-FB4E-A452-7D3344CA3720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Trapezoid 152">
                <a:extLst>
                  <a:ext uri="{FF2B5EF4-FFF2-40B4-BE49-F238E27FC236}">
                    <a16:creationId xmlns="" xmlns:a16="http://schemas.microsoft.com/office/drawing/2014/main" id="{467FC7E8-5AA8-AA46-A8D5-CC1F1198659F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="" xmlns:a16="http://schemas.microsoft.com/office/drawing/2014/main" id="{6A832B32-286D-D745-ABDD-BBB38018F1BD}"/>
                </a:ext>
              </a:extLst>
            </p:cNvPr>
            <p:cNvGrpSpPr/>
            <p:nvPr/>
          </p:nvGrpSpPr>
          <p:grpSpPr>
            <a:xfrm rot="10800000">
              <a:off x="6270153" y="3325382"/>
              <a:ext cx="432000" cy="835200"/>
              <a:chOff x="3336993" y="2904433"/>
              <a:chExt cx="432000" cy="835200"/>
            </a:xfrm>
          </p:grpSpPr>
          <p:sp>
            <p:nvSpPr>
              <p:cNvPr id="148" name="Rectangle 147">
                <a:extLst>
                  <a:ext uri="{FF2B5EF4-FFF2-40B4-BE49-F238E27FC236}">
                    <a16:creationId xmlns="" xmlns:a16="http://schemas.microsoft.com/office/drawing/2014/main" id="{91B32F77-932C-E544-81A4-14B800E96637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="" xmlns:a16="http://schemas.microsoft.com/office/drawing/2014/main" id="{DFDB5228-0DF3-584D-BFF9-E5A0E2B4C203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Trapezoid 149">
                <a:extLst>
                  <a:ext uri="{FF2B5EF4-FFF2-40B4-BE49-F238E27FC236}">
                    <a16:creationId xmlns="" xmlns:a16="http://schemas.microsoft.com/office/drawing/2014/main" id="{BD82D4D7-8900-B244-BDB0-F59A0BB0E4A7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="" xmlns:a16="http://schemas.microsoft.com/office/drawing/2014/main" id="{9198AF07-484A-BA4D-903D-45889F3D8BCB}"/>
                </a:ext>
              </a:extLst>
            </p:cNvPr>
            <p:cNvGrpSpPr/>
            <p:nvPr/>
          </p:nvGrpSpPr>
          <p:grpSpPr>
            <a:xfrm rot="10800000">
              <a:off x="6706748" y="3325382"/>
              <a:ext cx="432000" cy="835200"/>
              <a:chOff x="3336993" y="2904433"/>
              <a:chExt cx="432000" cy="835200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="" xmlns:a16="http://schemas.microsoft.com/office/drawing/2014/main" id="{41001D39-B274-3C43-919D-5B0BB9E3EFC6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="" xmlns:a16="http://schemas.microsoft.com/office/drawing/2014/main" id="{9CECDA24-FD11-0F4F-BDCA-FCDC97F7146C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Trapezoid 146">
                <a:extLst>
                  <a:ext uri="{FF2B5EF4-FFF2-40B4-BE49-F238E27FC236}">
                    <a16:creationId xmlns="" xmlns:a16="http://schemas.microsoft.com/office/drawing/2014/main" id="{975FCFB6-62E7-DD47-8F11-4C880974A523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="" xmlns:a16="http://schemas.microsoft.com/office/drawing/2014/main" id="{269E762A-9B50-1043-9069-A77B4EE1B56A}"/>
                </a:ext>
              </a:extLst>
            </p:cNvPr>
            <p:cNvGrpSpPr/>
            <p:nvPr/>
          </p:nvGrpSpPr>
          <p:grpSpPr>
            <a:xfrm rot="10800000">
              <a:off x="7143344" y="3325382"/>
              <a:ext cx="432000" cy="835200"/>
              <a:chOff x="3336993" y="2904433"/>
              <a:chExt cx="432000" cy="835200"/>
            </a:xfrm>
          </p:grpSpPr>
          <p:sp>
            <p:nvSpPr>
              <p:cNvPr id="142" name="Rectangle 141">
                <a:extLst>
                  <a:ext uri="{FF2B5EF4-FFF2-40B4-BE49-F238E27FC236}">
                    <a16:creationId xmlns="" xmlns:a16="http://schemas.microsoft.com/office/drawing/2014/main" id="{EEE638B2-8336-4740-850A-33782A9CFDCA}"/>
                  </a:ext>
                </a:extLst>
              </p:cNvPr>
              <p:cNvSpPr/>
              <p:nvPr/>
            </p:nvSpPr>
            <p:spPr>
              <a:xfrm>
                <a:off x="3336993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="" xmlns:a16="http://schemas.microsoft.com/office/drawing/2014/main" id="{78291025-55AB-3942-A197-A4BE5F1469EA}"/>
                  </a:ext>
                </a:extLst>
              </p:cNvPr>
              <p:cNvSpPr/>
              <p:nvPr/>
            </p:nvSpPr>
            <p:spPr>
              <a:xfrm>
                <a:off x="3408993" y="2976433"/>
                <a:ext cx="288000" cy="720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Trapezoid 143">
                <a:extLst>
                  <a:ext uri="{FF2B5EF4-FFF2-40B4-BE49-F238E27FC236}">
                    <a16:creationId xmlns="" xmlns:a16="http://schemas.microsoft.com/office/drawing/2014/main" id="{2D24813C-DAB3-374D-8BD5-8575BBBFE676}"/>
                  </a:ext>
                </a:extLst>
              </p:cNvPr>
              <p:cNvSpPr/>
              <p:nvPr/>
            </p:nvSpPr>
            <p:spPr>
              <a:xfrm>
                <a:off x="3408993" y="2904433"/>
                <a:ext cx="288000" cy="72000"/>
              </a:xfrm>
              <a:prstGeom prst="trapezoid">
                <a:avLst>
                  <a:gd name="adj" fmla="val 73846"/>
                </a:avLst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26" name="TextBox 125">
              <a:extLst>
                <a:ext uri="{FF2B5EF4-FFF2-40B4-BE49-F238E27FC236}">
                  <a16:creationId xmlns="" xmlns:a16="http://schemas.microsoft.com/office/drawing/2014/main" id="{403F6C16-7F8B-CF44-AAC7-A312F1C667FE}"/>
                </a:ext>
              </a:extLst>
            </p:cNvPr>
            <p:cNvSpPr txBox="1"/>
            <p:nvPr/>
          </p:nvSpPr>
          <p:spPr>
            <a:xfrm>
              <a:off x="2046611" y="119948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82</a:t>
              </a:r>
              <a:endParaRPr lang="en-GB" sz="1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="" xmlns:a16="http://schemas.microsoft.com/office/drawing/2014/main" id="{B7FA3677-7039-7846-A214-28EAF7D062E4}"/>
                </a:ext>
              </a:extLst>
            </p:cNvPr>
            <p:cNvSpPr txBox="1"/>
            <p:nvPr/>
          </p:nvSpPr>
          <p:spPr>
            <a:xfrm>
              <a:off x="2054993" y="2877826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115</a:t>
              </a:r>
              <a:endParaRPr lang="en-GB" sz="1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128" name="Straight Arrow Connector 127">
              <a:extLst>
                <a:ext uri="{FF2B5EF4-FFF2-40B4-BE49-F238E27FC236}">
                  <a16:creationId xmlns="" xmlns:a16="http://schemas.microsoft.com/office/drawing/2014/main" id="{8AA91D3E-ADAD-544E-9841-AACAF483094C}"/>
                </a:ext>
              </a:extLst>
            </p:cNvPr>
            <p:cNvCxnSpPr/>
            <p:nvPr/>
          </p:nvCxnSpPr>
          <p:spPr>
            <a:xfrm>
              <a:off x="3003565" y="4160582"/>
              <a:ext cx="12630" cy="1587960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29" name="TextBox 128">
              <a:extLst>
                <a:ext uri="{FF2B5EF4-FFF2-40B4-BE49-F238E27FC236}">
                  <a16:creationId xmlns="" xmlns:a16="http://schemas.microsoft.com/office/drawing/2014/main" id="{1E99C5BB-C3C9-4043-85AF-4D2631E2420F}"/>
                </a:ext>
              </a:extLst>
            </p:cNvPr>
            <p:cNvSpPr txBox="1"/>
            <p:nvPr/>
          </p:nvSpPr>
          <p:spPr>
            <a:xfrm>
              <a:off x="2951582" y="4920587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220</a:t>
              </a:r>
              <a:endParaRPr lang="en-GB" sz="1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30" name="Picture 129">
              <a:extLst>
                <a:ext uri="{FF2B5EF4-FFF2-40B4-BE49-F238E27FC236}">
                  <a16:creationId xmlns="" xmlns:a16="http://schemas.microsoft.com/office/drawing/2014/main" id="{7B02B8EB-BBFA-AB4E-BF44-C08D5267C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918256" y="1181442"/>
              <a:ext cx="671472" cy="372794"/>
            </a:xfrm>
            <a:prstGeom prst="rect">
              <a:avLst/>
            </a:prstGeom>
          </p:spPr>
        </p:pic>
        <p:pic>
          <p:nvPicPr>
            <p:cNvPr id="131" name="Picture 130">
              <a:extLst>
                <a:ext uri="{FF2B5EF4-FFF2-40B4-BE49-F238E27FC236}">
                  <a16:creationId xmlns="" xmlns:a16="http://schemas.microsoft.com/office/drawing/2014/main" id="{9779C1B9-0C2C-D84E-A110-DD79D9177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7866262" y="1973539"/>
              <a:ext cx="671472" cy="372794"/>
            </a:xfrm>
            <a:prstGeom prst="rect">
              <a:avLst/>
            </a:prstGeom>
          </p:spPr>
        </p:pic>
        <p:grpSp>
          <p:nvGrpSpPr>
            <p:cNvPr id="132" name="Group 131">
              <a:extLst>
                <a:ext uri="{FF2B5EF4-FFF2-40B4-BE49-F238E27FC236}">
                  <a16:creationId xmlns="" xmlns:a16="http://schemas.microsoft.com/office/drawing/2014/main" id="{FD1CEA6B-D40E-A74C-9CB5-FB5B553A96AA}"/>
                </a:ext>
              </a:extLst>
            </p:cNvPr>
            <p:cNvGrpSpPr/>
            <p:nvPr/>
          </p:nvGrpSpPr>
          <p:grpSpPr>
            <a:xfrm>
              <a:off x="5711161" y="1361280"/>
              <a:ext cx="526816" cy="1135199"/>
              <a:chOff x="6114980" y="2604434"/>
              <a:chExt cx="526816" cy="1135199"/>
            </a:xfrm>
          </p:grpSpPr>
          <p:sp>
            <p:nvSpPr>
              <p:cNvPr id="137" name="Rectangle 136">
                <a:extLst>
                  <a:ext uri="{FF2B5EF4-FFF2-40B4-BE49-F238E27FC236}">
                    <a16:creationId xmlns="" xmlns:a16="http://schemas.microsoft.com/office/drawing/2014/main" id="{75B7D0D3-58D5-4440-8152-B65BA86D9CD3}"/>
                  </a:ext>
                </a:extLst>
              </p:cNvPr>
              <p:cNvSpPr/>
              <p:nvPr/>
            </p:nvSpPr>
            <p:spPr>
              <a:xfrm>
                <a:off x="6209796" y="3048433"/>
                <a:ext cx="432000" cy="691200"/>
              </a:xfrm>
              <a:prstGeom prst="rect">
                <a:avLst/>
              </a:prstGeom>
              <a:solidFill>
                <a:srgbClr val="E7E6E6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38" name="Group 137">
                <a:extLst>
                  <a:ext uri="{FF2B5EF4-FFF2-40B4-BE49-F238E27FC236}">
                    <a16:creationId xmlns="" xmlns:a16="http://schemas.microsoft.com/office/drawing/2014/main" id="{8349E7E6-7A70-294D-8730-2223A4697E4B}"/>
                  </a:ext>
                </a:extLst>
              </p:cNvPr>
              <p:cNvGrpSpPr/>
              <p:nvPr/>
            </p:nvGrpSpPr>
            <p:grpSpPr>
              <a:xfrm rot="902127">
                <a:off x="6114980" y="2604434"/>
                <a:ext cx="149522" cy="432000"/>
                <a:chOff x="6060274" y="2616535"/>
                <a:chExt cx="149522" cy="432000"/>
              </a:xfrm>
            </p:grpSpPr>
            <p:sp>
              <p:nvSpPr>
                <p:cNvPr id="139" name="Rectangle 138">
                  <a:extLst>
                    <a:ext uri="{FF2B5EF4-FFF2-40B4-BE49-F238E27FC236}">
                      <a16:creationId xmlns="" xmlns:a16="http://schemas.microsoft.com/office/drawing/2014/main" id="{70A81944-67A7-8A4D-B6A9-50939F446DE5}"/>
                    </a:ext>
                  </a:extLst>
                </p:cNvPr>
                <p:cNvSpPr/>
                <p:nvPr/>
              </p:nvSpPr>
              <p:spPr>
                <a:xfrm rot="16200000">
                  <a:off x="6029796" y="2796484"/>
                  <a:ext cx="288000" cy="72000"/>
                </a:xfrm>
                <a:prstGeom prst="rect">
                  <a:avLst/>
                </a:prstGeom>
                <a:solidFill>
                  <a:srgbClr val="E7E6E6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Trapezoid 139">
                  <a:extLst>
                    <a:ext uri="{FF2B5EF4-FFF2-40B4-BE49-F238E27FC236}">
                      <a16:creationId xmlns="" xmlns:a16="http://schemas.microsoft.com/office/drawing/2014/main" id="{3A404227-0D4B-CA4C-8C93-A1DC19884AF1}"/>
                    </a:ext>
                  </a:extLst>
                </p:cNvPr>
                <p:cNvSpPr/>
                <p:nvPr/>
              </p:nvSpPr>
              <p:spPr>
                <a:xfrm rot="16200000">
                  <a:off x="5952274" y="2796484"/>
                  <a:ext cx="288000" cy="72000"/>
                </a:xfrm>
                <a:prstGeom prst="trapezoid">
                  <a:avLst>
                    <a:gd name="adj" fmla="val 73846"/>
                  </a:avLst>
                </a:prstGeom>
                <a:solidFill>
                  <a:srgbClr val="E7E6E6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41" name="Straight Connector 140">
                  <a:extLst>
                    <a:ext uri="{FF2B5EF4-FFF2-40B4-BE49-F238E27FC236}">
                      <a16:creationId xmlns="" xmlns:a16="http://schemas.microsoft.com/office/drawing/2014/main" id="{25694793-A9AE-644C-A1FC-1C14D65CE990}"/>
                    </a:ext>
                  </a:extLst>
                </p:cNvPr>
                <p:cNvCxnSpPr/>
                <p:nvPr/>
              </p:nvCxnSpPr>
              <p:spPr>
                <a:xfrm flipV="1">
                  <a:off x="6209796" y="2616535"/>
                  <a:ext cx="0" cy="4320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</p:grpSp>
        </p:grpSp>
        <p:cxnSp>
          <p:nvCxnSpPr>
            <p:cNvPr id="133" name="Straight Arrow Connector 132">
              <a:extLst>
                <a:ext uri="{FF2B5EF4-FFF2-40B4-BE49-F238E27FC236}">
                  <a16:creationId xmlns="" xmlns:a16="http://schemas.microsoft.com/office/drawing/2014/main" id="{36625D4F-7DDA-594C-AA40-74A303643ED4}"/>
                </a:ext>
              </a:extLst>
            </p:cNvPr>
            <p:cNvCxnSpPr/>
            <p:nvPr/>
          </p:nvCxnSpPr>
          <p:spPr>
            <a:xfrm flipH="1">
              <a:off x="6655889" y="1075371"/>
              <a:ext cx="1136" cy="735518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cxnSp>
          <p:nvCxnSpPr>
            <p:cNvPr id="134" name="Straight Arrow Connector 133">
              <a:extLst>
                <a:ext uri="{FF2B5EF4-FFF2-40B4-BE49-F238E27FC236}">
                  <a16:creationId xmlns="" xmlns:a16="http://schemas.microsoft.com/office/drawing/2014/main" id="{A415A3B0-66A5-AB43-BF4F-2D429958DF9D}"/>
                </a:ext>
              </a:extLst>
            </p:cNvPr>
            <p:cNvCxnSpPr/>
            <p:nvPr/>
          </p:nvCxnSpPr>
          <p:spPr>
            <a:xfrm flipH="1">
              <a:off x="5913022" y="1069761"/>
              <a:ext cx="1136" cy="318210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135" name="TextBox 134">
              <a:extLst>
                <a:ext uri="{FF2B5EF4-FFF2-40B4-BE49-F238E27FC236}">
                  <a16:creationId xmlns="" xmlns:a16="http://schemas.microsoft.com/office/drawing/2014/main" id="{12EE0943-D73D-E048-990C-733FF483682D}"/>
                </a:ext>
              </a:extLst>
            </p:cNvPr>
            <p:cNvSpPr txBox="1"/>
            <p:nvPr/>
          </p:nvSpPr>
          <p:spPr>
            <a:xfrm>
              <a:off x="6608473" y="1205022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102</a:t>
              </a:r>
              <a:endParaRPr lang="en-GB" sz="1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="" xmlns:a16="http://schemas.microsoft.com/office/drawing/2014/main" id="{528EB8F0-4A22-B64E-B4FE-F9152883CC42}"/>
                </a:ext>
              </a:extLst>
            </p:cNvPr>
            <p:cNvSpPr txBox="1"/>
            <p:nvPr/>
          </p:nvSpPr>
          <p:spPr>
            <a:xfrm>
              <a:off x="5858124" y="1122636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 panose="020F0502020204030204"/>
                </a:rPr>
                <a:t>44</a:t>
              </a:r>
              <a:endParaRPr lang="en-GB" sz="10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34" name="Right Arrow 233">
            <a:extLst>
              <a:ext uri="{FF2B5EF4-FFF2-40B4-BE49-F238E27FC236}">
                <a16:creationId xmlns="" xmlns:a16="http://schemas.microsoft.com/office/drawing/2014/main" id="{C11C1345-7C94-1A4C-976F-863E9C1BE9E2}"/>
              </a:ext>
            </a:extLst>
          </p:cNvPr>
          <p:cNvSpPr/>
          <p:nvPr/>
        </p:nvSpPr>
        <p:spPr>
          <a:xfrm>
            <a:off x="4247525" y="1972339"/>
            <a:ext cx="1144782" cy="484632"/>
          </a:xfrm>
          <a:prstGeom prst="rightArrow">
            <a:avLst/>
          </a:prstGeom>
          <a:gradFill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 234">
            <a:extLst>
              <a:ext uri="{FF2B5EF4-FFF2-40B4-BE49-F238E27FC236}">
                <a16:creationId xmlns="" xmlns:a16="http://schemas.microsoft.com/office/drawing/2014/main" id="{7CE1EEF3-3CE5-E74F-99D1-3D4280165942}"/>
              </a:ext>
            </a:extLst>
          </p:cNvPr>
          <p:cNvSpPr/>
          <p:nvPr/>
        </p:nvSpPr>
        <p:spPr>
          <a:xfrm>
            <a:off x="478756" y="1058796"/>
            <a:ext cx="3115064" cy="26158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Current CR3 layout with 3 rows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6" name="Rectangle 235">
            <a:extLst>
              <a:ext uri="{FF2B5EF4-FFF2-40B4-BE49-F238E27FC236}">
                <a16:creationId xmlns="" xmlns:a16="http://schemas.microsoft.com/office/drawing/2014/main" id="{0D726393-4ACF-BC42-9A47-CD926109F7EF}"/>
              </a:ext>
            </a:extLst>
          </p:cNvPr>
          <p:cNvSpPr/>
          <p:nvPr/>
        </p:nvSpPr>
        <p:spPr>
          <a:xfrm>
            <a:off x="6983532" y="1037533"/>
            <a:ext cx="3115064" cy="26158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New CR3 layout with 3 rows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7" name="Rectangle 236">
            <a:extLst>
              <a:ext uri="{FF2B5EF4-FFF2-40B4-BE49-F238E27FC236}">
                <a16:creationId xmlns="" xmlns:a16="http://schemas.microsoft.com/office/drawing/2014/main" id="{355C6926-AC4A-BA4C-A939-F4C855DA7BA3}"/>
              </a:ext>
            </a:extLst>
          </p:cNvPr>
          <p:cNvSpPr/>
          <p:nvPr/>
        </p:nvSpPr>
        <p:spPr>
          <a:xfrm>
            <a:off x="126673" y="6580874"/>
            <a:ext cx="3115064" cy="26158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New CR3 network topology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8" name="Rectangle 237">
            <a:extLst>
              <a:ext uri="{FF2B5EF4-FFF2-40B4-BE49-F238E27FC236}">
                <a16:creationId xmlns="" xmlns:a16="http://schemas.microsoft.com/office/drawing/2014/main" id="{CCC81885-4BD3-3246-BE6B-39D7804C586F}"/>
              </a:ext>
            </a:extLst>
          </p:cNvPr>
          <p:cNvSpPr/>
          <p:nvPr/>
        </p:nvSpPr>
        <p:spPr>
          <a:xfrm>
            <a:off x="6166372" y="3166435"/>
            <a:ext cx="4569648" cy="13502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Arial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ALL DCS racks and network infrastructure will be replaced</a:t>
            </a:r>
          </a:p>
          <a:p>
            <a:pPr marL="171450" indent="-171450" algn="ctr">
              <a:buFont typeface="Arial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All DCS computers will be replaced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98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1B6BCF-E00E-9447-A7DA-DDC7DB9AD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“Standard” Central DCS evolution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="" xmlns:a16="http://schemas.microsoft.com/office/drawing/2014/main" id="{87BF2F10-C6C4-2C40-BBDD-1800B64674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DCS computers, including the ORACLE service will be replaced</a:t>
            </a:r>
          </a:p>
          <a:p>
            <a:r>
              <a:rPr lang="en-US" dirty="0"/>
              <a:t>OS upgrades </a:t>
            </a:r>
          </a:p>
          <a:p>
            <a:pPr lvl="1"/>
            <a:r>
              <a:rPr lang="en-US" dirty="0"/>
              <a:t>Centos (ALICE O2 brew)</a:t>
            </a:r>
          </a:p>
          <a:p>
            <a:pPr lvl="1"/>
            <a:r>
              <a:rPr lang="en-US" dirty="0"/>
              <a:t>Windows Server 2019 as a preferred target</a:t>
            </a:r>
          </a:p>
          <a:p>
            <a:pPr lvl="2"/>
            <a:r>
              <a:rPr lang="en-US" dirty="0"/>
              <a:t>Windows Server 2016 as a conservative target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WINCC OA upgrade to latest version</a:t>
            </a:r>
          </a:p>
          <a:p>
            <a:r>
              <a:rPr lang="en-US" dirty="0"/>
              <a:t>JCOP FW upgrade</a:t>
            </a:r>
          </a:p>
          <a:p>
            <a:r>
              <a:rPr lang="en-US" dirty="0"/>
              <a:t>OPC servers, drivers upgrade</a:t>
            </a:r>
          </a:p>
          <a:p>
            <a:endParaRPr lang="en-US" dirty="0"/>
          </a:p>
          <a:p>
            <a:r>
              <a:rPr lang="en-US" dirty="0"/>
              <a:t>Reconsolidation of DCS monitoring (using JCOP farm monitoring suite)</a:t>
            </a:r>
          </a:p>
          <a:p>
            <a:r>
              <a:rPr lang="en-US" dirty="0"/>
              <a:t>Revision of software deployment procedures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BD010-0C64-44A2-92D2-3A96F930B77B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07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048818B-9D08-5549-8448-20B6F6DE8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framework upgrades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D21ABA5-9F1E-C447-AD97-654205481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841" y="1690688"/>
            <a:ext cx="2839453" cy="2248925"/>
          </a:xfrm>
          <a:prstGeom prst="rect">
            <a:avLst/>
          </a:prstGeom>
        </p:spPr>
      </p:pic>
      <p:pic>
        <p:nvPicPr>
          <p:cNvPr id="12" name="Content Placeholder 76">
            <a:extLst>
              <a:ext uri="{FF2B5EF4-FFF2-40B4-BE49-F238E27FC236}">
                <a16:creationId xmlns="" xmlns:a16="http://schemas.microsoft.com/office/drawing/2014/main" id="{53C22CEE-6920-F842-9BE9-A951562594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935" y="1690688"/>
            <a:ext cx="2998566" cy="22489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10542264-C836-F04B-9DF9-D6EBB6805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7823" y="1690687"/>
            <a:ext cx="2838163" cy="224892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5A289B48-D9F8-114E-9701-B109DAAEF0B9}"/>
              </a:ext>
            </a:extLst>
          </p:cNvPr>
          <p:cNvSpPr/>
          <p:nvPr/>
        </p:nvSpPr>
        <p:spPr>
          <a:xfrm>
            <a:off x="1082840" y="4291261"/>
            <a:ext cx="2839453" cy="17726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New/lighter User Interface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Improved Web publishing tools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Enhanced logging of operator actions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D8E94DC2-0B95-C04B-8DFD-2CFB2A1DB9DA}"/>
              </a:ext>
            </a:extLst>
          </p:cNvPr>
          <p:cNvSpPr/>
          <p:nvPr/>
        </p:nvSpPr>
        <p:spPr>
          <a:xfrm>
            <a:off x="4246491" y="4291261"/>
            <a:ext cx="2839453" cy="17726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Cleanup of FSM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Simplified top level FSM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O2 interface not based on FSM needs to be developed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3703D2E-398A-D342-B5B5-72484CEA967A}"/>
              </a:ext>
            </a:extLst>
          </p:cNvPr>
          <p:cNvSpPr/>
          <p:nvPr/>
        </p:nvSpPr>
        <p:spPr>
          <a:xfrm>
            <a:off x="7336533" y="4261654"/>
            <a:ext cx="2839453" cy="1772653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Improved advanced procedures (GO SAFE…)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Clear reporting of progress during the transition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BD010-0C64-44A2-92D2-3A96F930B77B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369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568" y="-12756"/>
            <a:ext cx="10515600" cy="1325563"/>
          </a:xfrm>
        </p:spPr>
        <p:txBody>
          <a:bodyPr/>
          <a:lstStyle/>
          <a:p>
            <a:r>
              <a:rPr lang="en-US" dirty="0" smtClean="0"/>
              <a:t>Advanced system diagnostics based on </a:t>
            </a:r>
            <a:r>
              <a:rPr lang="en-US" dirty="0" err="1" smtClean="0"/>
              <a:t>logfile</a:t>
            </a:r>
            <a:r>
              <a:rPr lang="en-US" dirty="0" smtClean="0"/>
              <a:t>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68" y="1515410"/>
            <a:ext cx="6511976" cy="4351338"/>
          </a:xfrm>
        </p:spPr>
        <p:txBody>
          <a:bodyPr/>
          <a:lstStyle/>
          <a:p>
            <a:r>
              <a:rPr lang="en-US" dirty="0" smtClean="0"/>
              <a:t>New project for log analysis launched in collaboration with BE ICS</a:t>
            </a:r>
          </a:p>
          <a:p>
            <a:r>
              <a:rPr lang="en-US" dirty="0" smtClean="0"/>
              <a:t>Based on Elastic Stack</a:t>
            </a:r>
          </a:p>
          <a:p>
            <a:r>
              <a:rPr lang="en-US" dirty="0" smtClean="0"/>
              <a:t>Aim: </a:t>
            </a:r>
            <a:r>
              <a:rPr lang="en-US" dirty="0" err="1" smtClean="0"/>
              <a:t>logfile</a:t>
            </a:r>
            <a:r>
              <a:rPr lang="en-US" dirty="0" smtClean="0"/>
              <a:t> analysis and early problem detection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445" y="1446656"/>
            <a:ext cx="5137879" cy="20883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406" y="3868509"/>
            <a:ext cx="5076981" cy="29894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965E975-66CD-B647-8D38-F38BC9BEEA83}"/>
              </a:ext>
            </a:extLst>
          </p:cNvPr>
          <p:cNvSpPr/>
          <p:nvPr/>
        </p:nvSpPr>
        <p:spPr>
          <a:xfrm>
            <a:off x="8044565" y="1312807"/>
            <a:ext cx="2887315" cy="4453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Elastic Stack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965E975-66CD-B647-8D38-F38BC9BEEA83}"/>
              </a:ext>
            </a:extLst>
          </p:cNvPr>
          <p:cNvSpPr/>
          <p:nvPr/>
        </p:nvSpPr>
        <p:spPr>
          <a:xfrm>
            <a:off x="9191009" y="3733572"/>
            <a:ext cx="2887315" cy="4453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BE ICS setup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6765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0"/>
            <a:ext cx="8763000" cy="4152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996368"/>
            <a:ext cx="8724900" cy="4013200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965E975-66CD-B647-8D38-F38BC9BEE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3435178" cy="48508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BE-ICS WINCCOA dashboard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7" name="Content Placeholder 5">
            <a:extLst>
              <a:ext uri="{FF2B5EF4-FFF2-40B4-BE49-F238E27FC236}">
                <a16:creationId xmlns="" xmlns:a16="http://schemas.microsoft.com/office/drawing/2014/main" id="{5965E975-66CD-B647-8D38-F38BC9BEEA83}"/>
              </a:ext>
            </a:extLst>
          </p:cNvPr>
          <p:cNvSpPr txBox="1">
            <a:spLocks/>
          </p:cNvSpPr>
          <p:nvPr/>
        </p:nvSpPr>
        <p:spPr>
          <a:xfrm>
            <a:off x="8046308" y="4614917"/>
            <a:ext cx="3435178" cy="716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BE-ICS advanced ORACLE archival  analysis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040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749" y="-173888"/>
            <a:ext cx="10515600" cy="1325563"/>
          </a:xfrm>
        </p:spPr>
        <p:txBody>
          <a:bodyPr/>
          <a:lstStyle/>
          <a:p>
            <a:r>
              <a:rPr lang="en-GB" dirty="0"/>
              <a:t>DCS is always with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3" descr="C:\Users\Peter\Desktop\Alice Week July 2014\IMG_1591.JPG">
            <a:extLst>
              <a:ext uri="{FF2B5EF4-FFF2-40B4-BE49-F238E27FC236}">
                <a16:creationId xmlns="" xmlns:a16="http://schemas.microsoft.com/office/drawing/2014/main" id="{F252B824-6353-F24A-B5C3-FC3DEE6A3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96395" y="1618710"/>
            <a:ext cx="5283199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551E9C88-293A-C54B-9D4E-1AC88106F5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116" y="2718377"/>
            <a:ext cx="5032663" cy="377449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5965E975-66CD-B647-8D38-F38BC9BEEA83}"/>
              </a:ext>
            </a:extLst>
          </p:cNvPr>
          <p:cNvSpPr/>
          <p:nvPr/>
        </p:nvSpPr>
        <p:spPr>
          <a:xfrm>
            <a:off x="1741938" y="1380275"/>
            <a:ext cx="2887315" cy="4453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From the beginning…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4C82DCA6-2A1C-BA48-A643-34FBAEE341BF}"/>
              </a:ext>
            </a:extLst>
          </p:cNvPr>
          <p:cNvSpPr/>
          <p:nvPr/>
        </p:nvSpPr>
        <p:spPr>
          <a:xfrm>
            <a:off x="7490789" y="2602122"/>
            <a:ext cx="2887315" cy="4453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 till the end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F7CA3D84-C573-014F-A613-F32F1AD830B3}"/>
              </a:ext>
            </a:extLst>
          </p:cNvPr>
          <p:cNvSpPr/>
          <p:nvPr/>
        </p:nvSpPr>
        <p:spPr>
          <a:xfrm>
            <a:off x="257872" y="5477725"/>
            <a:ext cx="2851089" cy="5511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First service installed in the ARC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806A5EEC-3FA7-BB49-8F38-969B825C533C}"/>
              </a:ext>
            </a:extLst>
          </p:cNvPr>
          <p:cNvSpPr/>
          <p:nvPr/>
        </p:nvSpPr>
        <p:spPr>
          <a:xfrm>
            <a:off x="5424408" y="6176963"/>
            <a:ext cx="4312124" cy="5445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Only DCS survived  the massive power cut in ALICE in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18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IOT components in the DCS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ttps://res.klook.com/images/fl_lossy.progressive,q_65/c_fill,w_1295,h_720,f_auto/w_80,x_15,y_15,g_south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" y="1690688"/>
            <a:ext cx="8992235" cy="499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1125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IOT components in the DCS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838200" y="1825625"/>
            <a:ext cx="5717583" cy="4807650"/>
          </a:xfrm>
        </p:spPr>
        <p:txBody>
          <a:bodyPr/>
          <a:lstStyle/>
          <a:p>
            <a:r>
              <a:rPr lang="en-US" dirty="0" smtClean="0"/>
              <a:t>Pioneering work in DCS to integrate cheap IOT components:</a:t>
            </a:r>
          </a:p>
          <a:p>
            <a:pPr lvl="1"/>
            <a:r>
              <a:rPr lang="en-US" dirty="0" smtClean="0"/>
              <a:t>Readout prototyping</a:t>
            </a:r>
          </a:p>
          <a:p>
            <a:pPr lvl="1"/>
            <a:r>
              <a:rPr lang="en-US" dirty="0" smtClean="0"/>
              <a:t>Environment control</a:t>
            </a:r>
          </a:p>
          <a:p>
            <a:pPr lvl="1"/>
            <a:r>
              <a:rPr lang="en-US" dirty="0" smtClean="0"/>
              <a:t>Student training and education</a:t>
            </a:r>
          </a:p>
          <a:p>
            <a:r>
              <a:rPr lang="en-US" dirty="0" smtClean="0"/>
              <a:t>Price of the IOT setup significantly lower than the traditional ELMB based solution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633" y="1593805"/>
            <a:ext cx="5290071" cy="2995114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470" y="4955676"/>
            <a:ext cx="2982398" cy="1677599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1802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254" y="0"/>
            <a:ext cx="10515600" cy="1325563"/>
          </a:xfrm>
        </p:spPr>
        <p:txBody>
          <a:bodyPr/>
          <a:lstStyle/>
          <a:p>
            <a:r>
              <a:rPr lang="en-US" smtClean="0"/>
              <a:t>Industrial IOT components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8024" y="197628"/>
            <a:ext cx="4584624" cy="24456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031" y="1159198"/>
            <a:ext cx="3644900" cy="2733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427" y="4124325"/>
            <a:ext cx="3644900" cy="2733675"/>
          </a:xfrm>
          <a:prstGeom prst="rect">
            <a:avLst/>
          </a:prstGeom>
        </p:spPr>
      </p:pic>
      <p:sp>
        <p:nvSpPr>
          <p:cNvPr id="7" name="Content Placeholder 10"/>
          <p:cNvSpPr txBox="1">
            <a:spLocks/>
          </p:cNvSpPr>
          <p:nvPr/>
        </p:nvSpPr>
        <p:spPr>
          <a:xfrm>
            <a:off x="296222" y="1159198"/>
            <a:ext cx="5717583" cy="4807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r-IN" dirty="0" smtClean="0"/>
              <a:t>…</a:t>
            </a:r>
            <a:r>
              <a:rPr lang="en-US" dirty="0" smtClean="0"/>
              <a:t> meanwhile the industry followed</a:t>
            </a:r>
          </a:p>
          <a:p>
            <a:r>
              <a:rPr lang="en-US" dirty="0" smtClean="0"/>
              <a:t>Cheap sets available</a:t>
            </a:r>
          </a:p>
          <a:p>
            <a:r>
              <a:rPr lang="en-US" dirty="0" smtClean="0"/>
              <a:t>DCS investigates 2 candidates for rack monitoring based on industrial kits</a:t>
            </a:r>
          </a:p>
          <a:p>
            <a:pPr lvl="1"/>
            <a:r>
              <a:rPr lang="en-US" dirty="0" smtClean="0"/>
              <a:t>Price comparable to RPI setups</a:t>
            </a:r>
          </a:p>
          <a:p>
            <a:pPr lvl="1"/>
            <a:r>
              <a:rPr lang="en-US" dirty="0" smtClean="0"/>
              <a:t>Significant savings on cabling cost </a:t>
            </a:r>
            <a:r>
              <a:rPr lang="en-US" smtClean="0"/>
              <a:t>and efforts </a:t>
            </a:r>
            <a:r>
              <a:rPr lang="en-US" dirty="0" smtClean="0"/>
              <a:t>if </a:t>
            </a:r>
            <a:r>
              <a:rPr lang="en-US" dirty="0" err="1" smtClean="0"/>
              <a:t>Zigbee</a:t>
            </a:r>
            <a:r>
              <a:rPr lang="en-US" dirty="0" smtClean="0"/>
              <a:t> modules are used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="" xmlns:a16="http://schemas.microsoft.com/office/drawing/2014/main" id="{5965E975-66CD-B647-8D38-F38BC9BEEA83}"/>
              </a:ext>
            </a:extLst>
          </p:cNvPr>
          <p:cNvSpPr txBox="1">
            <a:spLocks/>
          </p:cNvSpPr>
          <p:nvPr/>
        </p:nvSpPr>
        <p:spPr>
          <a:xfrm>
            <a:off x="9202258" y="2400691"/>
            <a:ext cx="2808928" cy="48508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AREX test setup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="" xmlns:a16="http://schemas.microsoft.com/office/drawing/2014/main" id="{5965E975-66CD-B647-8D38-F38BC9BEEA83}"/>
              </a:ext>
            </a:extLst>
          </p:cNvPr>
          <p:cNvSpPr txBox="1">
            <a:spLocks/>
          </p:cNvSpPr>
          <p:nvPr/>
        </p:nvSpPr>
        <p:spPr>
          <a:xfrm>
            <a:off x="9202258" y="4027056"/>
            <a:ext cx="2808928" cy="48508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DIGI test setup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8753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dates for DCS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DCS computing infrastructure will remain operational until late summer 2019</a:t>
            </a:r>
          </a:p>
          <a:p>
            <a:pPr lvl="1"/>
            <a:r>
              <a:rPr lang="en-US" dirty="0" smtClean="0"/>
              <a:t>Upgrades will start in Q1 2019</a:t>
            </a:r>
          </a:p>
          <a:p>
            <a:pPr lvl="1"/>
            <a:r>
              <a:rPr lang="en-US" dirty="0" smtClean="0"/>
              <a:t>Flexible to adopt detector requirements</a:t>
            </a:r>
          </a:p>
          <a:p>
            <a:pPr lvl="1"/>
            <a:r>
              <a:rPr lang="en-US" dirty="0" smtClean="0"/>
              <a:t>‘reversible’ upgrades</a:t>
            </a:r>
          </a:p>
          <a:p>
            <a:r>
              <a:rPr lang="en-US" dirty="0" smtClean="0"/>
              <a:t>September </a:t>
            </a:r>
            <a:r>
              <a:rPr lang="mr-IN" dirty="0" smtClean="0"/>
              <a:t>–</a:t>
            </a:r>
            <a:r>
              <a:rPr lang="en-US" dirty="0" smtClean="0"/>
              <a:t> November 2019</a:t>
            </a:r>
          </a:p>
          <a:p>
            <a:pPr lvl="1"/>
            <a:r>
              <a:rPr lang="en-US" dirty="0" smtClean="0"/>
              <a:t>DCS NOT AVAILABLE</a:t>
            </a:r>
          </a:p>
          <a:p>
            <a:pPr lvl="2"/>
            <a:r>
              <a:rPr lang="en-US" dirty="0" smtClean="0"/>
              <a:t>But still awesome</a:t>
            </a:r>
          </a:p>
          <a:p>
            <a:r>
              <a:rPr lang="en-US" dirty="0" smtClean="0"/>
              <a:t>November 2019 </a:t>
            </a:r>
          </a:p>
          <a:p>
            <a:pPr lvl="1"/>
            <a:r>
              <a:rPr lang="en-US" dirty="0" smtClean="0"/>
              <a:t>NEW DCS</a:t>
            </a:r>
          </a:p>
          <a:p>
            <a:pPr lvl="1"/>
            <a:r>
              <a:rPr lang="en-US" dirty="0" smtClean="0"/>
              <a:t>start of reintegration and system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5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DCS Milestones in 2019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570842"/>
              </p:ext>
            </p:extLst>
          </p:nvPr>
        </p:nvGraphicFramePr>
        <p:xfrm>
          <a:off x="191568" y="142176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73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DCS Milestones in 2019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7130299"/>
              </p:ext>
            </p:extLst>
          </p:nvPr>
        </p:nvGraphicFramePr>
        <p:xfrm>
          <a:off x="648768" y="103438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6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6105041" cy="4351338"/>
          </a:xfrm>
        </p:spPr>
        <p:txBody>
          <a:bodyPr/>
          <a:lstStyle/>
          <a:p>
            <a:r>
              <a:rPr lang="en-US" dirty="0" smtClean="0"/>
              <a:t>We will now disassemble an unprecedentedly stable system to make it more stable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46</a:t>
            </a:fld>
            <a:endParaRPr lang="en-GB"/>
          </a:p>
        </p:txBody>
      </p:sp>
      <p:pic>
        <p:nvPicPr>
          <p:cNvPr id="1026" name="Picture 2" descr="ttps://www.daz3d.com/forums/uploads/thumbnails/FileUpload/4c/933ae32db03c327ceba72766cfd26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076" y="-61849"/>
            <a:ext cx="8988176" cy="719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7750445" y="5162818"/>
            <a:ext cx="2231755" cy="612648"/>
          </a:xfrm>
          <a:prstGeom prst="wedgeRectCallout">
            <a:avLst>
              <a:gd name="adj1" fmla="val 84084"/>
              <a:gd name="adj2" fmla="val -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Big Bang</a:t>
            </a:r>
            <a:endParaRPr lang="en-US"/>
          </a:p>
        </p:txBody>
      </p:sp>
      <p:sp>
        <p:nvSpPr>
          <p:cNvPr id="7" name="Rectangular Callout 6"/>
          <p:cNvSpPr/>
          <p:nvPr/>
        </p:nvSpPr>
        <p:spPr>
          <a:xfrm>
            <a:off x="7222209" y="3872338"/>
            <a:ext cx="2231755" cy="612648"/>
          </a:xfrm>
          <a:prstGeom prst="wedgeRectCallout">
            <a:avLst>
              <a:gd name="adj1" fmla="val 84084"/>
              <a:gd name="adj2" fmla="val -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Mankind</a:t>
            </a:r>
            <a:endParaRPr lang="en-US" dirty="0"/>
          </a:p>
        </p:txBody>
      </p:sp>
      <p:sp>
        <p:nvSpPr>
          <p:cNvPr id="8" name="Rectangular Callout 7"/>
          <p:cNvSpPr/>
          <p:nvPr/>
        </p:nvSpPr>
        <p:spPr>
          <a:xfrm>
            <a:off x="6943237" y="2920774"/>
            <a:ext cx="2231755" cy="612648"/>
          </a:xfrm>
          <a:prstGeom prst="wedgeRectCallout">
            <a:avLst>
              <a:gd name="adj1" fmla="val 84084"/>
              <a:gd name="adj2" fmla="val -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DCS1 (2007)</a:t>
            </a:r>
            <a:endParaRPr lang="en-US" dirty="0"/>
          </a:p>
        </p:txBody>
      </p:sp>
      <p:sp>
        <p:nvSpPr>
          <p:cNvPr id="9" name="Rectangular Callout 8"/>
          <p:cNvSpPr/>
          <p:nvPr/>
        </p:nvSpPr>
        <p:spPr>
          <a:xfrm>
            <a:off x="6803753" y="2070116"/>
            <a:ext cx="2231755" cy="612648"/>
          </a:xfrm>
          <a:prstGeom prst="wedgeRectCallout">
            <a:avLst>
              <a:gd name="adj1" fmla="val 84084"/>
              <a:gd name="adj2" fmla="val -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DCS2 (2019)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02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56022C-79D1-C842-96FD-E7E76CF8E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DCS is visible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="" xmlns:a16="http://schemas.microsoft.com/office/drawing/2014/main" id="{8F0FAF50-D224-6F4F-B299-BF9D942DB1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B228C13-3BD9-C740-9622-1476367D2404}"/>
              </a:ext>
            </a:extLst>
          </p:cNvPr>
          <p:cNvSpPr/>
          <p:nvPr/>
        </p:nvSpPr>
        <p:spPr>
          <a:xfrm>
            <a:off x="4897464" y="1084881"/>
            <a:ext cx="3874577" cy="89595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New official CERN home page with NOT ONLY the DCS in main screen the center</a:t>
            </a: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878AD7E5-4163-D249-BB07-F0713001299E}"/>
              </a:ext>
            </a:extLst>
          </p:cNvPr>
          <p:cNvSpPr/>
          <p:nvPr/>
        </p:nvSpPr>
        <p:spPr>
          <a:xfrm>
            <a:off x="3078480" y="3017520"/>
            <a:ext cx="1588618" cy="1232489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878AD7E5-4163-D249-BB07-F0713001299E}"/>
              </a:ext>
            </a:extLst>
          </p:cNvPr>
          <p:cNvSpPr/>
          <p:nvPr/>
        </p:nvSpPr>
        <p:spPr>
          <a:xfrm>
            <a:off x="5098288" y="3151189"/>
            <a:ext cx="1912112" cy="1644331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Arrow 2"/>
          <p:cNvSpPr/>
          <p:nvPr/>
        </p:nvSpPr>
        <p:spPr>
          <a:xfrm rot="3991742">
            <a:off x="3545813" y="3148773"/>
            <a:ext cx="678963" cy="34172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5400000">
            <a:off x="5800659" y="3304854"/>
            <a:ext cx="590680" cy="34172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5</a:t>
            </a:fld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1952786" y="1925453"/>
            <a:ext cx="8508570" cy="4541654"/>
          </a:xfrm>
          <a:prstGeom prst="line">
            <a:avLst/>
          </a:prstGeom>
          <a:ln w="47625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952786" y="1870075"/>
            <a:ext cx="8307092" cy="4486275"/>
          </a:xfrm>
          <a:prstGeom prst="line">
            <a:avLst/>
          </a:prstGeom>
          <a:ln w="47625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802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2E4E77-6673-EC46-9993-30743CF82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DCS RUN2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CA06750-1D8A-7A43-9A18-124FE2DFFF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52565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DCS scale:</a:t>
            </a:r>
          </a:p>
          <a:p>
            <a:pPr lvl="1"/>
            <a:r>
              <a:rPr lang="en-US" dirty="0" smtClean="0"/>
              <a:t>200 servers</a:t>
            </a:r>
          </a:p>
          <a:p>
            <a:pPr lvl="1"/>
            <a:r>
              <a:rPr lang="en-US" dirty="0" smtClean="0"/>
              <a:t>1200 network attached devices</a:t>
            </a:r>
          </a:p>
          <a:p>
            <a:pPr lvl="1"/>
            <a:endParaRPr lang="en-US" dirty="0"/>
          </a:p>
          <a:p>
            <a:r>
              <a:rPr lang="en-US" dirty="0" smtClean="0"/>
              <a:t>Excellent </a:t>
            </a:r>
            <a:r>
              <a:rPr lang="en-US" dirty="0"/>
              <a:t>stability</a:t>
            </a:r>
          </a:p>
          <a:p>
            <a:pPr lvl="1"/>
            <a:r>
              <a:rPr lang="en-US" dirty="0"/>
              <a:t>No Data loss due to DCS</a:t>
            </a:r>
          </a:p>
          <a:p>
            <a:r>
              <a:rPr lang="en-US" dirty="0"/>
              <a:t>In 2018, the DCS uptime </a:t>
            </a:r>
            <a:r>
              <a:rPr lang="en-US" dirty="0" smtClean="0"/>
              <a:t>is so far </a:t>
            </a:r>
            <a:r>
              <a:rPr lang="en-US" dirty="0"/>
              <a:t>99.95%</a:t>
            </a:r>
          </a:p>
          <a:p>
            <a:pPr lvl="1"/>
            <a:r>
              <a:rPr lang="en-US" dirty="0"/>
              <a:t>Downtime caused by maintenance and safety tests</a:t>
            </a:r>
          </a:p>
          <a:p>
            <a:endParaRPr lang="en-US" dirty="0"/>
          </a:p>
          <a:p>
            <a:r>
              <a:rPr lang="en-US" dirty="0"/>
              <a:t>Operational incidents in 2018</a:t>
            </a:r>
          </a:p>
          <a:p>
            <a:pPr lvl="1"/>
            <a:r>
              <a:rPr lang="en-US" dirty="0"/>
              <a:t>Replacement of 2 disks in the shadow of other activities – no data loss</a:t>
            </a:r>
          </a:p>
          <a:p>
            <a:pPr lvl="1"/>
            <a:r>
              <a:rPr lang="en-US" dirty="0"/>
              <a:t>Replacement of TOF </a:t>
            </a:r>
            <a:r>
              <a:rPr lang="en-US" dirty="0" smtClean="0"/>
              <a:t>operator node mainboard</a:t>
            </a:r>
            <a:r>
              <a:rPr lang="en-US" dirty="0"/>
              <a:t>, not affecting ongoing </a:t>
            </a:r>
            <a:r>
              <a:rPr lang="en-US" dirty="0" err="1"/>
              <a:t>datataking</a:t>
            </a:r>
            <a:endParaRPr lang="en-US" dirty="0"/>
          </a:p>
          <a:p>
            <a:pPr lvl="1"/>
            <a:r>
              <a:rPr lang="en-US" dirty="0"/>
              <a:t>Replacement of </a:t>
            </a:r>
            <a:r>
              <a:rPr lang="en-US" dirty="0" smtClean="0"/>
              <a:t>2+1 </a:t>
            </a:r>
            <a:r>
              <a:rPr lang="en-US" dirty="0"/>
              <a:t>storage disks – transparent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="" xmlns:a16="http://schemas.microsoft.com/office/drawing/2014/main" id="{61A36147-06F3-7F47-8E80-A544F815DE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872" y="91922"/>
            <a:ext cx="3938515" cy="38907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A1BD495-5EF9-B94C-BF5B-A03A5C8ABA98}"/>
              </a:ext>
            </a:extLst>
          </p:cNvPr>
          <p:cNvSpPr/>
          <p:nvPr/>
        </p:nvSpPr>
        <p:spPr>
          <a:xfrm>
            <a:off x="8116940" y="3694736"/>
            <a:ext cx="3589154" cy="48300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NAGIOS monitoring of DCS cluster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0CBD133-4305-1641-A391-D3230B50B2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940" y="4162349"/>
            <a:ext cx="3872314" cy="172638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37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718E0DD-FE02-E346-A0B2-4F7951F36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shall we </a:t>
            </a:r>
            <a:r>
              <a:rPr lang="en-US" dirty="0" smtClean="0"/>
              <a:t>then touch such a stable </a:t>
            </a:r>
            <a:r>
              <a:rPr lang="en-US" dirty="0"/>
              <a:t>system?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393A464-66A8-CA43-9B13-DDF2B2330E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DCS architecture defined more than 10 years </a:t>
            </a:r>
            <a:r>
              <a:rPr lang="en-US" dirty="0" smtClean="0"/>
              <a:t>ago (first proposal in 2002)</a:t>
            </a:r>
            <a:endParaRPr lang="en-US" dirty="0"/>
          </a:p>
          <a:p>
            <a:pPr lvl="1"/>
            <a:r>
              <a:rPr lang="en-US" dirty="0"/>
              <a:t>Infrastructure in place since 2007!</a:t>
            </a:r>
          </a:p>
          <a:p>
            <a:pPr lvl="1"/>
            <a:r>
              <a:rPr lang="en-US" dirty="0"/>
              <a:t>The RUN1 and RUN2 operation proved, that the technology choice and system design was:</a:t>
            </a:r>
          </a:p>
          <a:p>
            <a:pPr lvl="2"/>
            <a:r>
              <a:rPr lang="en-US" dirty="0" smtClean="0"/>
              <a:t>correct</a:t>
            </a:r>
            <a:endParaRPr lang="en-US" dirty="0"/>
          </a:p>
          <a:p>
            <a:pPr lvl="2"/>
            <a:r>
              <a:rPr lang="en-US" dirty="0"/>
              <a:t>based on solid components and tools</a:t>
            </a:r>
          </a:p>
          <a:p>
            <a:pPr lvl="2"/>
            <a:r>
              <a:rPr lang="en-US" dirty="0"/>
              <a:t>scales very well</a:t>
            </a:r>
          </a:p>
          <a:p>
            <a:r>
              <a:rPr lang="en-US" dirty="0"/>
              <a:t>RUN3 does not require major changes in the </a:t>
            </a:r>
            <a:r>
              <a:rPr lang="en-US" dirty="0" smtClean="0"/>
              <a:t>conservative system </a:t>
            </a:r>
            <a:r>
              <a:rPr lang="en-US" dirty="0"/>
              <a:t>architecture, evolution would be </a:t>
            </a:r>
            <a:r>
              <a:rPr lang="en-US" dirty="0" smtClean="0"/>
              <a:t>sufficient</a:t>
            </a:r>
          </a:p>
          <a:p>
            <a:pPr lvl="1"/>
            <a:r>
              <a:rPr lang="en-US" dirty="0" smtClean="0"/>
              <a:t>Device control strategy remains the same</a:t>
            </a:r>
          </a:p>
          <a:p>
            <a:pPr lvl="1"/>
            <a:r>
              <a:rPr lang="en-US" dirty="0" smtClean="0"/>
              <a:t>Controls logic and implementation (FSM based on SMI++) will not change</a:t>
            </a:r>
            <a:endParaRPr lang="en-US" dirty="0"/>
          </a:p>
          <a:p>
            <a:r>
              <a:rPr lang="en-US" dirty="0"/>
              <a:t>BUT….  there are 2 exceptions triggering a major upgrade:</a:t>
            </a:r>
          </a:p>
          <a:p>
            <a:pPr lvl="1"/>
            <a:r>
              <a:rPr lang="en-US" dirty="0"/>
              <a:t>Need for data streaming to O2</a:t>
            </a:r>
          </a:p>
          <a:p>
            <a:pPr lvl="1"/>
            <a:r>
              <a:rPr lang="en-US" dirty="0"/>
              <a:t>Need for new front-end access mechanism for GBT based detectors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31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ALICE DCS architecture: RUN 2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79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543580" y="1307866"/>
            <a:ext cx="2235311" cy="17145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40" name="Rectangle 39"/>
          <p:cNvSpPr/>
          <p:nvPr/>
        </p:nvSpPr>
        <p:spPr>
          <a:xfrm>
            <a:off x="5203210" y="1331787"/>
            <a:ext cx="2052428" cy="19810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37488" y="4764511"/>
            <a:ext cx="2235311" cy="20067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-1086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ALICE DCS architecture: RUN 2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487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HV / LV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82387" y="556101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Front-End electronics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76594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Cooling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76594" y="557432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Gas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Can 8"/>
          <p:cNvSpPr/>
          <p:nvPr/>
        </p:nvSpPr>
        <p:spPr>
          <a:xfrm rot="16200000">
            <a:off x="5706650" y="4574359"/>
            <a:ext cx="914400" cy="2245957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Detector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2948" y="217573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WINCC OA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80520" y="1605550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ORACLE DATABASE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76594" y="613142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Auxiliary systems</a:t>
            </a:r>
            <a:endParaRPr lang="en-GB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258554" y="5625833"/>
            <a:ext cx="664029" cy="313499"/>
            <a:chOff x="1380308" y="2527178"/>
            <a:chExt cx="664029" cy="313499"/>
          </a:xfrm>
        </p:grpSpPr>
        <p:sp>
          <p:nvSpPr>
            <p:cNvPr id="15" name="Right Arrow 14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49617" y="5625833"/>
            <a:ext cx="664029" cy="313499"/>
            <a:chOff x="1380308" y="2527178"/>
            <a:chExt cx="664029" cy="313499"/>
          </a:xfrm>
        </p:grpSpPr>
        <p:sp>
          <p:nvSpPr>
            <p:cNvPr id="19" name="Right Arrow 18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ight Arrow 19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255638" y="5561012"/>
            <a:ext cx="1528354" cy="416661"/>
            <a:chOff x="1380308" y="2516830"/>
            <a:chExt cx="664029" cy="323846"/>
          </a:xfrm>
        </p:grpSpPr>
        <p:sp>
          <p:nvSpPr>
            <p:cNvPr id="25" name="Right Arrow 24"/>
            <p:cNvSpPr/>
            <p:nvPr/>
          </p:nvSpPr>
          <p:spPr>
            <a:xfrm>
              <a:off x="1474156" y="2516830"/>
              <a:ext cx="570181" cy="232901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 rot="10800000">
              <a:off x="1380308" y="2579781"/>
              <a:ext cx="566597" cy="260895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ight Arrow 30"/>
          <p:cNvSpPr/>
          <p:nvPr/>
        </p:nvSpPr>
        <p:spPr>
          <a:xfrm rot="10800000">
            <a:off x="2720137" y="1702465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0800000">
            <a:off x="336497" y="1660594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812102" y="15367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AMANDA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332948" y="274430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DRIVERS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332948" y="1585566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RDB MANAGER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2" name="Straight Arrow Connector 41"/>
          <p:cNvCxnSpPr>
            <a:cxnSpLocks/>
            <a:stCxn id="45" idx="0"/>
            <a:endCxn id="40" idx="2"/>
          </p:cNvCxnSpPr>
          <p:nvPr/>
        </p:nvCxnSpPr>
        <p:spPr>
          <a:xfrm flipV="1">
            <a:off x="1543363" y="3312868"/>
            <a:ext cx="4686061" cy="1698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667063" y="5011618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778891" y="5039494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FED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cxnSpLocks/>
            <a:stCxn id="48" idx="0"/>
            <a:endCxn id="40" idx="2"/>
          </p:cNvCxnSpPr>
          <p:nvPr/>
        </p:nvCxnSpPr>
        <p:spPr>
          <a:xfrm flipV="1">
            <a:off x="3655191" y="3312868"/>
            <a:ext cx="2574233" cy="1726626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03657" y="4201803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OPC / Proprietary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5" name="Straight Arrow Connector 54"/>
          <p:cNvCxnSpPr>
            <a:cxnSpLocks/>
            <a:stCxn id="52" idx="0"/>
            <a:endCxn id="40" idx="2"/>
          </p:cNvCxnSpPr>
          <p:nvPr/>
        </p:nvCxnSpPr>
        <p:spPr>
          <a:xfrm flipH="1" flipV="1">
            <a:off x="6229424" y="3312868"/>
            <a:ext cx="3450533" cy="888935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10800000">
            <a:off x="4927714" y="1651412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5081488" y="1698117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812102" y="2002952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DARMA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 rot="10800000">
            <a:off x="315198" y="2113229"/>
            <a:ext cx="502920" cy="22255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2809638" y="5274536"/>
            <a:ext cx="434890" cy="313499"/>
            <a:chOff x="1380308" y="2527178"/>
            <a:chExt cx="664029" cy="313499"/>
          </a:xfrm>
        </p:grpSpPr>
        <p:sp>
          <p:nvSpPr>
            <p:cNvPr id="87" name="Right Arrow 86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ight Arrow 87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9" name="Group 88"/>
          <p:cNvGrpSpPr/>
          <p:nvPr/>
        </p:nvGrpSpPr>
        <p:grpSpPr>
          <a:xfrm rot="16200000">
            <a:off x="694314" y="5300832"/>
            <a:ext cx="434890" cy="313499"/>
            <a:chOff x="1380308" y="2527178"/>
            <a:chExt cx="664029" cy="313499"/>
          </a:xfrm>
        </p:grpSpPr>
        <p:sp>
          <p:nvSpPr>
            <p:cNvPr id="90" name="Right Arrow 89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ight Arrow 90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2" name="Group 91"/>
          <p:cNvGrpSpPr/>
          <p:nvPr/>
        </p:nvGrpSpPr>
        <p:grpSpPr>
          <a:xfrm rot="16200000">
            <a:off x="9441777" y="4557834"/>
            <a:ext cx="434890" cy="313499"/>
            <a:chOff x="1380308" y="2527178"/>
            <a:chExt cx="664029" cy="313499"/>
          </a:xfrm>
        </p:grpSpPr>
        <p:sp>
          <p:nvSpPr>
            <p:cNvPr id="93" name="Right Arrow 92"/>
            <p:cNvSpPr/>
            <p:nvPr/>
          </p:nvSpPr>
          <p:spPr>
            <a:xfrm>
              <a:off x="1541417" y="2527178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ight Arrow 93"/>
            <p:cNvSpPr/>
            <p:nvPr/>
          </p:nvSpPr>
          <p:spPr>
            <a:xfrm rot="10800000">
              <a:off x="1380308" y="2618124"/>
              <a:ext cx="502920" cy="222553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812102" y="2507139"/>
            <a:ext cx="1752600" cy="404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Custom code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2003" y="1329753"/>
            <a:ext cx="254494" cy="14596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OFFLINE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469B-CCFC-4185-8C38-F42ABCD7503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75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11835</TotalTime>
  <Words>2037</Words>
  <Application>Microsoft Macintosh PowerPoint</Application>
  <PresentationFormat>Widescreen</PresentationFormat>
  <Paragraphs>546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Calibri</vt:lpstr>
      <vt:lpstr>Calibri Light</vt:lpstr>
      <vt:lpstr>Mangal</vt:lpstr>
      <vt:lpstr>Arial</vt:lpstr>
      <vt:lpstr>Office Theme</vt:lpstr>
      <vt:lpstr>DCS Status and Plans </vt:lpstr>
      <vt:lpstr>Few keywords to start with</vt:lpstr>
      <vt:lpstr>DCS is reliable</vt:lpstr>
      <vt:lpstr>DCS is always with you</vt:lpstr>
      <vt:lpstr>DCS is visible</vt:lpstr>
      <vt:lpstr>DCS RUN2 performance</vt:lpstr>
      <vt:lpstr>Why shall we then touch such a stable system?</vt:lpstr>
      <vt:lpstr>ALICE DCS architecture: RUN 2 </vt:lpstr>
      <vt:lpstr>ALICE DCS architecture: RUN 2 </vt:lpstr>
      <vt:lpstr>ALICE DCS architecture: RUN 2 </vt:lpstr>
      <vt:lpstr>What will change?</vt:lpstr>
      <vt:lpstr>ALICE DCS architecture: RUN 2 </vt:lpstr>
      <vt:lpstr>ALICE DCS architecture: RUN 3</vt:lpstr>
      <vt:lpstr>Some upgrade highlights</vt:lpstr>
      <vt:lpstr>Redesigned Frontend Access for RUN3</vt:lpstr>
      <vt:lpstr>Redesigned Frontend Access for RUN3</vt:lpstr>
      <vt:lpstr>Redesigned frontend access (ALF-FRED)</vt:lpstr>
      <vt:lpstr>ALF status</vt:lpstr>
      <vt:lpstr>Redesigned frontend access (ALF-FRED)</vt:lpstr>
      <vt:lpstr>Reference DCS setup in photos</vt:lpstr>
      <vt:lpstr>ITS test bench</vt:lpstr>
      <vt:lpstr>ITS progress</vt:lpstr>
      <vt:lpstr>ALF-FRED next steps</vt:lpstr>
      <vt:lpstr>Redesigned Data flow</vt:lpstr>
      <vt:lpstr>The Next Generation Archiver - NGA</vt:lpstr>
      <vt:lpstr>Redesigned Data Flow</vt:lpstr>
      <vt:lpstr>RUN2 Conditions data flow</vt:lpstr>
      <vt:lpstr>RUN3 Conditions data flow</vt:lpstr>
      <vt:lpstr>ADAPOS</vt:lpstr>
      <vt:lpstr>ADAPOS and NextGen tests in ALICE</vt:lpstr>
      <vt:lpstr>ADAPOS and NextGen tests in ALICE</vt:lpstr>
      <vt:lpstr>ADAPOS in Education</vt:lpstr>
      <vt:lpstr>DCS Cluster upgrade</vt:lpstr>
      <vt:lpstr>Racks need resuscitation</vt:lpstr>
      <vt:lpstr>New CR3 layout</vt:lpstr>
      <vt:lpstr>“Standard” Central DCS evolution</vt:lpstr>
      <vt:lpstr>ALICE framework upgrades </vt:lpstr>
      <vt:lpstr>Advanced system diagnostics based on logfile analytics</vt:lpstr>
      <vt:lpstr>PowerPoint Presentation</vt:lpstr>
      <vt:lpstr>IOT components in the DCS</vt:lpstr>
      <vt:lpstr>IOT components in the DCS</vt:lpstr>
      <vt:lpstr>Industrial IOT components</vt:lpstr>
      <vt:lpstr>Important dates for DCS computing</vt:lpstr>
      <vt:lpstr>DCS Milestones in 2019</vt:lpstr>
      <vt:lpstr>DCS Milestones in 2019</vt:lpstr>
      <vt:lpstr>Conclusions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DCS Status and Plans</dc:title>
  <dc:creator>Peter Chochula</dc:creator>
  <cp:lastModifiedBy>peter chochula</cp:lastModifiedBy>
  <cp:revision>67</cp:revision>
  <dcterms:created xsi:type="dcterms:W3CDTF">2018-11-06T08:48:40Z</dcterms:created>
  <dcterms:modified xsi:type="dcterms:W3CDTF">2018-11-20T00:53:59Z</dcterms:modified>
</cp:coreProperties>
</file>