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8" r:id="rId3"/>
    <p:sldId id="325" r:id="rId4"/>
    <p:sldId id="332" r:id="rId5"/>
    <p:sldId id="359" r:id="rId6"/>
    <p:sldId id="350" r:id="rId7"/>
    <p:sldId id="349" r:id="rId8"/>
    <p:sldId id="357" r:id="rId9"/>
    <p:sldId id="358" r:id="rId10"/>
    <p:sldId id="344" r:id="rId11"/>
    <p:sldId id="345" r:id="rId12"/>
    <p:sldId id="346" r:id="rId13"/>
    <p:sldId id="348" r:id="rId14"/>
    <p:sldId id="347" r:id="rId15"/>
    <p:sldId id="351" r:id="rId16"/>
    <p:sldId id="352" r:id="rId17"/>
    <p:sldId id="353" r:id="rId18"/>
    <p:sldId id="354" r:id="rId19"/>
    <p:sldId id="355" r:id="rId20"/>
    <p:sldId id="356" r:id="rId21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74" userDrawn="1">
          <p15:clr>
            <a:srgbClr val="A4A3A4"/>
          </p15:clr>
        </p15:guide>
        <p15:guide id="2" pos="6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0000"/>
    <a:srgbClr val="F2F2F2"/>
    <a:srgbClr val="AEAEAE"/>
    <a:srgbClr val="FDEADA"/>
    <a:srgbClr val="FF9220"/>
    <a:srgbClr val="404040"/>
    <a:srgbClr val="4F81BD"/>
    <a:srgbClr val="DCE6F2"/>
    <a:srgbClr val="46AA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6280" autoAdjust="0"/>
  </p:normalViewPr>
  <p:slideViewPr>
    <p:cSldViewPr snapToGrid="0" snapToObjects="1">
      <p:cViewPr varScale="1">
        <p:scale>
          <a:sx n="104" d="100"/>
          <a:sy n="104" d="100"/>
        </p:scale>
        <p:origin x="144" y="390"/>
      </p:cViewPr>
      <p:guideLst>
        <p:guide orient="horz" pos="3974"/>
        <p:guide pos="6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058AE-7D1A-E243-9B73-F216EA0EEA98}" type="datetimeFigureOut">
              <a:rPr lang="fr-FR" smtClean="0"/>
              <a:t>19/11/2018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30D64-17B5-F64E-8A4B-29B7DB366C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630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73C00-95B6-6C42-95E4-D29ACC7100C6}" type="datetimeFigureOut">
              <a:rPr lang="fr-FR" smtClean="0"/>
              <a:t>19/11/2018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D857-521C-4142-99AB-D541C0CCBF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391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244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93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311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828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297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73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4803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222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56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280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002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158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819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042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347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852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937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777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565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9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25778"/>
            <a:ext cx="10363200" cy="1470025"/>
          </a:xfrm>
        </p:spPr>
        <p:txBody>
          <a:bodyPr/>
          <a:lstStyle>
            <a:lvl1pPr>
              <a:defRPr b="1">
                <a:solidFill>
                  <a:srgbClr val="FF0000"/>
                </a:solidFill>
                <a:latin typeface="+mj-lt"/>
                <a:cs typeface="Palatino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2681552"/>
            <a:ext cx="8534400" cy="7883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 baseline="0">
                <a:solidFill>
                  <a:srgbClr val="404040"/>
                </a:solidFill>
                <a:latin typeface="+mj-lt"/>
                <a:cs typeface="Palatin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1" y="3928212"/>
            <a:ext cx="8534400" cy="602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28800" y="3470275"/>
            <a:ext cx="8534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aseline="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Institutes</a:t>
            </a:r>
          </a:p>
        </p:txBody>
      </p:sp>
      <p:pic>
        <p:nvPicPr>
          <p:cNvPr id="7" name="Picture 6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301" y="4697560"/>
            <a:ext cx="1097282" cy="136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O2_logo_L_13082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268" y="4656138"/>
            <a:ext cx="1097191" cy="140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189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15FBA-4B99-6944-9B06-EA022252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9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057"/>
            <a:ext cx="10972800" cy="46941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1pPr>
            <a:lvl2pPr marL="742950" indent="-28575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2pPr>
            <a:lvl3pPr marL="11430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3pPr>
            <a:lvl4pPr marL="1600200" indent="-228600">
              <a:buSzPct val="100000"/>
              <a:buFont typeface="Arial Unicode MS"/>
              <a:buChar char="▶"/>
              <a:defRPr lang="en-US" sz="2600" kern="1200" dirty="0" smtClean="0">
                <a:solidFill>
                  <a:srgbClr val="404040"/>
                </a:solidFill>
                <a:latin typeface="+mn-lt"/>
                <a:ea typeface="ＭＳ Ｐゴシック" charset="0"/>
                <a:cs typeface="Palatino"/>
              </a:defRPr>
            </a:lvl4pPr>
            <a:lvl5pPr marL="20574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4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67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22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7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3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1316236" y="2562370"/>
          <a:ext cx="8128000" cy="2468437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7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37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>
                    <a:solidFill>
                      <a:srgbClr val="FF92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243418" y="1466850"/>
            <a:ext cx="11517552" cy="4438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1303650" y="2603436"/>
            <a:ext cx="7559813" cy="436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6"/>
          </p:nvPr>
        </p:nvSpPr>
        <p:spPr>
          <a:xfrm>
            <a:off x="1318726" y="3255962"/>
            <a:ext cx="7855637" cy="607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1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22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5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39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2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48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1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lang="en-US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0"/>
                <a:cs typeface="Palatino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B445-778B-CA43-AAF7-89A0FFBA0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5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417" y="0"/>
            <a:ext cx="1117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70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1" y="312738"/>
            <a:ext cx="11154833" cy="25400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" y="793135"/>
            <a:ext cx="7854951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3"/>
          <p:cNvSpPr>
            <a:spLocks noGrp="1"/>
          </p:cNvSpPr>
          <p:nvPr>
            <p:ph type="title"/>
          </p:nvPr>
        </p:nvSpPr>
        <p:spPr>
          <a:xfrm>
            <a:off x="-52372" y="317083"/>
            <a:ext cx="10972800" cy="49405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4D3B3-F29F-9B46-AD00-7092B65DD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4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417" y="0"/>
            <a:ext cx="1117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42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marL="742950" lvl="1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143000" lvl="2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600200" lvl="3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2057400" lvl="4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>
              <a:lumMod val="75000"/>
              <a:lumOff val="25000"/>
            </a:schemeClr>
          </a:solidFill>
          <a:latin typeface="+mj-lt"/>
          <a:ea typeface="ＭＳ Ｐゴシック" charset="0"/>
          <a:cs typeface="Palatino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32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8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4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0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fr-FR" sz="2000" kern="1200" dirty="0">
          <a:solidFill>
            <a:srgbClr val="404040"/>
          </a:solidFill>
          <a:latin typeface="+mn-lt"/>
          <a:ea typeface="ＭＳ Ｐゴシック" charset="0"/>
          <a:cs typeface="Palatin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771625/contributions/3206178/attachments/1752568/2840239/20181114_WP10_ITS_SUF_v1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40" y="925778"/>
            <a:ext cx="11399520" cy="1470025"/>
          </a:xfrm>
        </p:spPr>
        <p:txBody>
          <a:bodyPr/>
          <a:lstStyle/>
          <a:p>
            <a:r>
              <a:rPr lang="en-US" dirty="0" smtClean="0"/>
              <a:t>Update on the detector read-out and slow control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Filippo Costa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CRU -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3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CRU STRESS TEST - 750K </a:t>
            </a:r>
            <a:r>
              <a:rPr lang="en-US" dirty="0">
                <a:solidFill>
                  <a:srgbClr val="FF0000"/>
                </a:solidFill>
              </a:rPr>
              <a:t>FFs</a:t>
            </a: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999332"/>
            <a:ext cx="2951162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Szövegdoboz 55"/>
          <p:cNvSpPr txBox="1">
            <a:spLocks noChangeArrowheads="1"/>
          </p:cNvSpPr>
          <p:nvPr/>
        </p:nvSpPr>
        <p:spPr bwMode="auto">
          <a:xfrm>
            <a:off x="5195887" y="1269207"/>
            <a:ext cx="5040313" cy="203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>
            <a:spAutoFit/>
          </a:bodyPr>
          <a:lstStyle>
            <a:defPPr>
              <a:defRPr lang="hu-H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+--------------------------------------------------------------------------+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Flow Summary                                                  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+-----------------------------+--------------------------------------------+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Logic utilization (in ALMs) ; 312,636 / 427,200 ( 73 % )      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Total registers             ; 997490                          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Total block memory bits     ; 17,917,984 / 55,562,240 ( 32 % )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Total DSP Blocks            ; 0 / 1,518 ( 0 % )               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Total HSSI RX channels      ; 41 / 72 ( 57 % )                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Total HSSI TX channels      ; 41 / 72 ( 57 % )                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; Total PLLs                  ; 56 / 144 ( 39 % )                          ;</a:t>
            </a:r>
          </a:p>
          <a:p>
            <a:pPr algn="l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en-US" sz="800">
                <a:latin typeface="Courier New" panose="02070309020205020404" pitchFamily="49" charset="0"/>
              </a:rPr>
              <a:t>+-----------------------------+--------------------------------------------+</a:t>
            </a:r>
          </a:p>
        </p:txBody>
      </p:sp>
      <p:sp>
        <p:nvSpPr>
          <p:cNvPr id="16" name="Szövegdoboz 6"/>
          <p:cNvSpPr txBox="1">
            <a:spLocks noChangeArrowheads="1"/>
          </p:cNvSpPr>
          <p:nvPr/>
        </p:nvSpPr>
        <p:spPr bwMode="auto">
          <a:xfrm>
            <a:off x="2809875" y="2123282"/>
            <a:ext cx="765175" cy="354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hu-H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00" b="1"/>
              <a:t>Shift Registers</a:t>
            </a:r>
          </a:p>
        </p:txBody>
      </p:sp>
      <p:sp>
        <p:nvSpPr>
          <p:cNvPr id="17" name="Szövegdoboz 6"/>
          <p:cNvSpPr txBox="1">
            <a:spLocks noChangeArrowheads="1"/>
          </p:cNvSpPr>
          <p:nvPr/>
        </p:nvSpPr>
        <p:spPr bwMode="auto">
          <a:xfrm>
            <a:off x="3709987" y="4104482"/>
            <a:ext cx="765175" cy="354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hu-H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00" b="1"/>
              <a:t>GBT</a:t>
            </a:r>
          </a:p>
        </p:txBody>
      </p:sp>
      <p:sp>
        <p:nvSpPr>
          <p:cNvPr id="18" name="Szövegdoboz 6"/>
          <p:cNvSpPr txBox="1">
            <a:spLocks noChangeArrowheads="1"/>
          </p:cNvSpPr>
          <p:nvPr/>
        </p:nvSpPr>
        <p:spPr bwMode="auto">
          <a:xfrm>
            <a:off x="2360612" y="4374357"/>
            <a:ext cx="765175" cy="354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hu-H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00" b="1"/>
              <a:t>PCIe</a:t>
            </a:r>
          </a:p>
        </p:txBody>
      </p:sp>
    </p:spTree>
    <p:extLst>
      <p:ext uri="{BB962C8B-B14F-4D97-AF65-F5344CB8AC3E}">
        <p14:creationId xmlns:p14="http://schemas.microsoft.com/office/powerpoint/2010/main" val="112144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Errors per Second vs Toggling Rate (250K FFs)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1" y="1148414"/>
            <a:ext cx="5273675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zövegdoboz 4"/>
          <p:cNvSpPr txBox="1">
            <a:spLocks noChangeArrowheads="1"/>
          </p:cNvSpPr>
          <p:nvPr/>
        </p:nvSpPr>
        <p:spPr bwMode="auto">
          <a:xfrm>
            <a:off x="54781" y="4149822"/>
            <a:ext cx="12053399" cy="158504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hu-H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400" dirty="0">
                <a:solidFill>
                  <a:srgbClr val="3333CC"/>
                </a:solidFill>
              </a:rPr>
              <a:t> Different cards show different level of sensitivity</a:t>
            </a:r>
          </a:p>
          <a:p>
            <a:pPr algn="l" eaLnBrk="1" hangingPunct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400" dirty="0">
                <a:solidFill>
                  <a:srgbClr val="3333CC"/>
                </a:solidFill>
              </a:rPr>
              <a:t> Different links (in the same card) show different level of sensitivity (link #8 looks to be the most sensitive)</a:t>
            </a:r>
          </a:p>
          <a:p>
            <a:pPr algn="l" eaLnBrk="1" hangingPunct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400" dirty="0">
                <a:solidFill>
                  <a:srgbClr val="3333CC"/>
                </a:solidFill>
              </a:rPr>
              <a:t> Error rates are proportional to the toggling rate</a:t>
            </a:r>
          </a:p>
          <a:p>
            <a:pPr algn="l" eaLnBrk="1" hangingPunct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400" dirty="0">
                <a:solidFill>
                  <a:srgbClr val="3333CC"/>
                </a:solidFill>
              </a:rPr>
              <a:t> Only transmitters affected (this can be seen when we switch between internal/external loopback mode due to link order reversion in the </a:t>
            </a:r>
            <a:r>
              <a:rPr lang="en-US" altLang="en-US" sz="1400" dirty="0" err="1">
                <a:solidFill>
                  <a:srgbClr val="3333CC"/>
                </a:solidFill>
              </a:rPr>
              <a:t>MiniPODs</a:t>
            </a:r>
            <a:r>
              <a:rPr lang="en-US" altLang="en-US" sz="1400" dirty="0">
                <a:solidFill>
                  <a:srgbClr val="3333CC"/>
                </a:solidFill>
              </a:rPr>
              <a:t>)</a:t>
            </a:r>
          </a:p>
          <a:p>
            <a:pPr algn="l" eaLnBrk="1" hangingPunct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400" dirty="0">
                <a:solidFill>
                  <a:srgbClr val="3333CC"/>
                </a:solidFill>
              </a:rPr>
              <a:t> The low rate errors detected in wide bus mode are completely eliminated by the FEC in GBT mode (the FEC error counters show all the corrections</a:t>
            </a:r>
            <a:r>
              <a:rPr lang="en-US" altLang="en-US" sz="1400" dirty="0" smtClean="0">
                <a:solidFill>
                  <a:srgbClr val="3333CC"/>
                </a:solidFill>
              </a:rPr>
              <a:t>)</a:t>
            </a:r>
            <a:endParaRPr lang="en-US" altLang="en-US" sz="14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378691" y="1810328"/>
            <a:ext cx="11629159" cy="46181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CRU STRESS TEST – TPC UL stress test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547" y="1035050"/>
            <a:ext cx="1185530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TPC-UL firmware based on CRU firmware 2.5.0</a:t>
            </a:r>
          </a:p>
        </p:txBody>
      </p:sp>
      <p:sp>
        <p:nvSpPr>
          <p:cNvPr id="2" name="Rectangle 1"/>
          <p:cNvSpPr/>
          <p:nvPr/>
        </p:nvSpPr>
        <p:spPr>
          <a:xfrm>
            <a:off x="2233024" y="2288442"/>
            <a:ext cx="567771" cy="5677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GBT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97928" y="2467362"/>
            <a:ext cx="914400" cy="914400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DDG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92223" y="2467362"/>
            <a:ext cx="4343268" cy="19240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TPC UL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92223" y="4682702"/>
            <a:ext cx="914400" cy="914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DMA</a:t>
            </a:r>
          </a:p>
          <a:p>
            <a:pPr algn="ctr"/>
            <a:r>
              <a:rPr lang="en-US" dirty="0" smtClean="0"/>
              <a:t>DG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33024" y="2932545"/>
            <a:ext cx="567771" cy="5677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GBT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233024" y="5719485"/>
            <a:ext cx="567771" cy="5677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GBT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516909" y="3731491"/>
            <a:ext cx="0" cy="1865611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rved Up Arrow 13"/>
          <p:cNvSpPr/>
          <p:nvPr/>
        </p:nvSpPr>
        <p:spPr>
          <a:xfrm rot="5400000">
            <a:off x="1203166" y="1925783"/>
            <a:ext cx="567771" cy="1293089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Up Arrow 14"/>
          <p:cNvSpPr/>
          <p:nvPr/>
        </p:nvSpPr>
        <p:spPr>
          <a:xfrm rot="5400000">
            <a:off x="1203166" y="2569885"/>
            <a:ext cx="567771" cy="1293089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Up Arrow 15"/>
          <p:cNvSpPr/>
          <p:nvPr/>
        </p:nvSpPr>
        <p:spPr>
          <a:xfrm rot="5400000">
            <a:off x="1203166" y="5356826"/>
            <a:ext cx="567771" cy="1293089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06656" y="4682702"/>
            <a:ext cx="1732907" cy="15056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DMA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7009092" y="4897586"/>
            <a:ext cx="595094" cy="48463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9542033" y="4790144"/>
            <a:ext cx="1412294" cy="6995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FLP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0861965" y="1832327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CRU FPGA</a:t>
            </a:r>
            <a:endParaRPr lang="en-US" b="1" dirty="0"/>
          </a:p>
        </p:txBody>
      </p:sp>
      <p:sp>
        <p:nvSpPr>
          <p:cNvPr id="23" name="Right Arrow 22"/>
          <p:cNvSpPr/>
          <p:nvPr/>
        </p:nvSpPr>
        <p:spPr>
          <a:xfrm>
            <a:off x="5237482" y="2687782"/>
            <a:ext cx="668266" cy="484632"/>
          </a:xfrm>
          <a:prstGeom prst="rightArrow">
            <a:avLst/>
          </a:prstGeom>
          <a:solidFill>
            <a:srgbClr val="D9D9D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3556000" y="2201659"/>
            <a:ext cx="0" cy="38017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556000" y="4479636"/>
            <a:ext cx="8331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826201" y="2387661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826201" y="303545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826201" y="581903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8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CRU STRESS TEST – TPC UL stress test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891255"/>
            <a:ext cx="6096000" cy="57861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===========================================================================================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#   Type   PCI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Addr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Vendor ID   Device ID   Serial   FW Version      Card ID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-------------------------------------------------------------------------------------------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0   CRU    02:00.0    0x1172      0xe001      0        0-0-bc5a2739    00000002-00000000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1   CRU    03:00.0    0x1172      0xe001      0        0-0-bc5a2739    00000002-00000000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2   CRU    81:00.0    0x1172      0xe001      0        0-0-bc5a2739    00000002-00000000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3   CRU    82:00.0    0x1172      0xe001      0        0-0-bc5a2739    00000002-00000000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===========================================================================================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python report.py -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2:0.0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Link 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ID         GBT TX mode     GBT RX mode         GBT mux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Datapath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mode   Enabled in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datapath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---------------------------------------------------------------------------------------------------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0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1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2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3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4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5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6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7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8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 9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10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11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12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13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14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15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16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17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18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19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20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21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22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Enabled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Link 23 :               GBT           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GBT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       TTC:CTP            packet               </a:t>
            </a: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Enabled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19800" y="968365"/>
            <a:ext cx="6096000" cy="320857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python loopback.py -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2:0.0 -l all -c 30bit -s all &gt; /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tmp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/loopback_data_1917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seconds    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1      </a:t>
            </a:r>
            <a:endParaRPr lang="en-US" sz="8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1489381439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/ 2715         1489349983/ 1917         1489350882/ 2270         1489366729/ 2730         1489370967/ 2574         1489358271/ 1963         1489364077/ 2148         1489360610/ 2198         </a:t>
            </a:r>
            <a:r>
              <a:rPr lang="en-US" sz="800" b="1" dirty="0">
                <a:solidFill>
                  <a:srgbClr val="000000"/>
                </a:solidFill>
                <a:latin typeface="Calibri" panose="020F0502020204030204" pitchFamily="34" charset="0"/>
              </a:rPr>
              <a:t>1489363277/ 2469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        1489357000/ 2138         1489353075/ 2223         1489353204/ 2000         1489370168/ 1944         1489354773/ 1887         1489389404/ 1981         1489358021/ 2037         1489361021/ 2693         1489365931/ 3062         1489353553/ 2429         1489379736/ 2111         1489356288/ 2923         1489380347/ 2397         1489358005/ 1909         1489389097/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2763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2      </a:t>
            </a:r>
            <a:endParaRPr lang="en-US" sz="8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1489381439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/ 2715         1489349983/ 1917         1489350882/ 2270         1489366729/ 2730         1489370967/ 2574         1489358271/ 1963         1489364077/ 2148         1489360610/ 2198         </a:t>
            </a:r>
            <a:r>
              <a:rPr lang="en-US" sz="800" b="1" dirty="0">
                <a:solidFill>
                  <a:srgbClr val="000000"/>
                </a:solidFill>
                <a:latin typeface="Calibri" panose="020F0502020204030204" pitchFamily="34" charset="0"/>
              </a:rPr>
              <a:t>1489363277/ 2482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       1489357000/ 2138         1489353075/ 2223         1489353204/ 2000         1489370168/ 1944         1489354773/ 1887         1489389404/ 1981         1489358021/ 2037         1489361021/ 2693         1489365931/ 3062         1489353553/ 2429         1489379736/ 2111         1489356288/ 2923         1489380347/ 2397         1489358005/ 1909         1489389097/ 2763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3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1489381439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/ 2715         1489349983/ 1917         1489350882/ 2270         1489366729/ 2730         1489370967/ 2574         1489358271/ 1963         1489364077/ 2148         1489360610/ 2198         </a:t>
            </a:r>
            <a:r>
              <a:rPr lang="en-US" sz="800" b="1" dirty="0">
                <a:solidFill>
                  <a:srgbClr val="000000"/>
                </a:solidFill>
                <a:latin typeface="Calibri" panose="020F0502020204030204" pitchFamily="34" charset="0"/>
              </a:rPr>
              <a:t>1489363277/ 2492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       1489357000/ 2138         1489353075/ 2223         1489353204/ 2000         1489370168/ 1944         1489354773/ 1887         1489389404/ 1981         1489358021/ 2037         1489361021/ 2693         1489365931/ 3062         1489353553/ 2429         1489379736/ 2111         1489356288/ 2923         1489380347/ 2397         1489358005/ 1909         1489389097/ 2763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4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1489381439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/ 2715         1489349983/ 1917         1489350882/ 2270         1489366729/ 2730         1489370967/ 2574         1489358271/ 1963         1489364077/ 2148         1489360610/ 2198         </a:t>
            </a:r>
            <a:r>
              <a:rPr lang="en-US" sz="800" b="1" dirty="0">
                <a:solidFill>
                  <a:srgbClr val="000000"/>
                </a:solidFill>
                <a:latin typeface="Calibri" panose="020F0502020204030204" pitchFamily="34" charset="0"/>
              </a:rPr>
              <a:t>1489363277/ 2499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        1489357000/ 2138         1489353075/ 2223         1489353204/ 2000         1489370168/ 1944         1489354773/ 1887         1489389404/ 1981         1489358021/ 2037         1489361021/ 2693         1489365931/ 3062         1489353553/ 2429         1489379736/ 2111         1489356288/ 2923         1489380347/ 2397         1489358005/ 1909         1489389097/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2763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5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Link#8 errors 13 error per sec</a:t>
            </a:r>
            <a:endParaRPr lang="en-US" sz="105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17000" y="891255"/>
            <a:ext cx="1875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 loopback test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97680" y="3808116"/>
            <a:ext cx="1722120" cy="270843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</a:rPr>
              <a:t> Seconds     19319.7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Superpages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12781946880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Bytes       1.0471e+14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GB          104710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GB/s        5.41986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Gb/s        43.3588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GiB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/s       5.04763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</a:rPr>
              <a:t>  Errors      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</a:rPr>
              <a:t>  Seconds     19709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Superpages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14250186240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Bytes       1.16738e+14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GB          116738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GB/s        5.92304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Gb/s        47.3844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GiB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/s       5.51627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</a:rPr>
              <a:t>  Errors      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21480" y="3185092"/>
            <a:ext cx="1422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DMA test</a:t>
            </a:r>
          </a:p>
          <a:p>
            <a:r>
              <a:rPr lang="en-US" dirty="0" smtClean="0"/>
              <a:t>2 Eps parallel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68390" y="4450080"/>
            <a:ext cx="587502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Tests should be repeated … this was the first try before the </a:t>
            </a:r>
            <a:r>
              <a:rPr lang="en-US" smtClean="0"/>
              <a:t>meeting, it </a:t>
            </a:r>
            <a:r>
              <a:rPr lang="en-US" dirty="0" smtClean="0"/>
              <a:t>is too early to get conclusions out of these results.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2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CONCLUSIONs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547" y="1035050"/>
            <a:ext cx="11855303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detectors received the CRU to collect data from their FEE.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CRU and O</a:t>
            </a:r>
            <a:r>
              <a:rPr lang="en-US" baseline="30000" dirty="0" smtClean="0"/>
              <a:t>2 </a:t>
            </a:r>
            <a:r>
              <a:rPr lang="en-US" dirty="0" smtClean="0"/>
              <a:t>are providing support based on the feedback.</a:t>
            </a:r>
            <a:endParaRPr lang="en-US" baseline="30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Tools to stress test the CRU have been developed and can be used to debug the card: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ALICE FULL FPGA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CRU - TPC UL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LHCb</a:t>
            </a:r>
            <a:r>
              <a:rPr lang="en-US" dirty="0" smtClean="0"/>
              <a:t>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will repeat the same tests once we gain access to a CRU with the modified PCB</a:t>
            </a:r>
          </a:p>
        </p:txBody>
      </p:sp>
    </p:spTree>
    <p:extLst>
      <p:ext uri="{BB962C8B-B14F-4D97-AF65-F5344CB8AC3E}">
        <p14:creationId xmlns:p14="http://schemas.microsoft.com/office/powerpoint/2010/main" val="169083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99629" y="3044280"/>
            <a:ext cx="2992742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b="1" dirty="0" smtClean="0"/>
              <a:t>THANK YOU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26415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TPC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3139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 FECs (20 GBT links) connected to 1 CRU: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SCA configuration and monitoring -&gt; OK.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DMA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 in continuous </a:t>
            </a:r>
            <a:r>
              <a:rPr lang="en-US" dirty="0"/>
              <a:t>mode, </a:t>
            </a:r>
            <a:r>
              <a:rPr lang="en-US" dirty="0" smtClean="0"/>
              <a:t>limited </a:t>
            </a:r>
            <a:r>
              <a:rPr lang="en-US" dirty="0"/>
              <a:t>amount of data before </a:t>
            </a:r>
            <a:r>
              <a:rPr lang="en-US" dirty="0" smtClean="0"/>
              <a:t>dropping packets </a:t>
            </a:r>
            <a:r>
              <a:rPr lang="en-US" dirty="0"/>
              <a:t>(2000 </a:t>
            </a:r>
            <a:r>
              <a:rPr lang="en-US" dirty="0" smtClean="0"/>
              <a:t>time-bins, </a:t>
            </a:r>
            <a:r>
              <a:rPr lang="en-US" dirty="0"/>
              <a:t>~ 33 packages *</a:t>
            </a:r>
            <a:r>
              <a:rPr lang="en-US" dirty="0" smtClean="0"/>
              <a:t> </a:t>
            </a:r>
            <a:r>
              <a:rPr lang="en-US" dirty="0"/>
              <a:t>8 </a:t>
            </a:r>
            <a:r>
              <a:rPr lang="en-US" dirty="0" smtClean="0"/>
              <a:t>kB),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SYNC trigger generated upon </a:t>
            </a:r>
            <a:r>
              <a:rPr lang="en-US" dirty="0" err="1" smtClean="0"/>
              <a:t>SOx</a:t>
            </a:r>
            <a:r>
              <a:rPr lang="en-US" dirty="0" smtClean="0"/>
              <a:t> received to start data taking with multiple CRUs,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readout.exe used, official O</a:t>
            </a:r>
            <a:r>
              <a:rPr lang="en-US" baseline="30000" dirty="0" smtClean="0"/>
              <a:t>2</a:t>
            </a:r>
            <a:r>
              <a:rPr lang="en-US" dirty="0" smtClean="0"/>
              <a:t> readout software.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in progress: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firmware features.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with TPC UL in the CRU to check the quality of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92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TOF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DRMs (2 </a:t>
            </a:r>
            <a:r>
              <a:rPr lang="en-US" dirty="0"/>
              <a:t>GBT links) connected to 1 CRU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DMA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 in packet mode,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triggers generated from CRU,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generation </a:t>
            </a:r>
            <a:r>
              <a:rPr lang="en-US" dirty="0"/>
              <a:t>of trigger @ fixed BCs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</a:t>
            </a:r>
            <a:r>
              <a:rPr lang="en-US" dirty="0"/>
              <a:t>in </a:t>
            </a:r>
            <a:r>
              <a:rPr lang="en-US" dirty="0" smtClean="0"/>
              <a:t>progress</a:t>
            </a:r>
            <a:r>
              <a:rPr lang="en-US" dirty="0"/>
              <a:t>: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Clock forward from LTU – CRU – FEE to be tested.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readout.exe used, official O</a:t>
            </a:r>
            <a:r>
              <a:rPr lang="en-US" baseline="30000" dirty="0"/>
              <a:t>2</a:t>
            </a:r>
            <a:r>
              <a:rPr lang="en-US" dirty="0"/>
              <a:t> readout software.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009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MID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FEE (1 </a:t>
            </a:r>
            <a:r>
              <a:rPr lang="en-US" dirty="0"/>
              <a:t>GBT links) connected to 1 </a:t>
            </a:r>
            <a:r>
              <a:rPr lang="en-US" dirty="0" smtClean="0"/>
              <a:t>CRU: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SCA configuration and monitoring -&gt; OK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DMA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 in continuous mode,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riggers generated from CRU,</a:t>
            </a:r>
          </a:p>
          <a:p>
            <a:pPr lvl="2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in progress: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Clock forward from LTU – CRU – FEE to be tested.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readout.exe used, official O</a:t>
            </a:r>
            <a:r>
              <a:rPr lang="en-US" baseline="30000" dirty="0"/>
              <a:t>2</a:t>
            </a:r>
            <a:r>
              <a:rPr lang="en-US" dirty="0"/>
              <a:t> readout software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3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MCH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SOLAR (1 </a:t>
            </a:r>
            <a:r>
              <a:rPr lang="en-US" dirty="0"/>
              <a:t>GBT links) connected to 1 </a:t>
            </a:r>
            <a:r>
              <a:rPr lang="en-US" dirty="0" smtClean="0"/>
              <a:t>CRU: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SCA configuration and monitoring -&gt; </a:t>
            </a:r>
            <a:r>
              <a:rPr lang="en-US" dirty="0" smtClean="0"/>
              <a:t>OK.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DMA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readout in continuous </a:t>
            </a:r>
            <a:r>
              <a:rPr lang="en-US" dirty="0" smtClean="0"/>
              <a:t>mode,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SYNC trigger generated upon </a:t>
            </a:r>
            <a:r>
              <a:rPr lang="en-US" dirty="0" err="1"/>
              <a:t>SOx</a:t>
            </a:r>
            <a:r>
              <a:rPr lang="en-US" dirty="0"/>
              <a:t> received to sync more </a:t>
            </a:r>
            <a:r>
              <a:rPr lang="en-US" dirty="0" smtClean="0"/>
              <a:t>CRUs,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readout.exe used, official O</a:t>
            </a:r>
            <a:r>
              <a:rPr lang="en-US" baseline="30000" dirty="0"/>
              <a:t>2</a:t>
            </a:r>
            <a:r>
              <a:rPr lang="en-US" dirty="0"/>
              <a:t> readout </a:t>
            </a:r>
            <a:r>
              <a:rPr lang="en-US" dirty="0" smtClean="0"/>
              <a:t>software.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in progress: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Write software to validate the MCH UL to be developed in firmware.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 the SC using the DCS framework.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4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OUTLINE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test on-going with detectors</a:t>
            </a:r>
          </a:p>
          <a:p>
            <a:pPr marL="342900" indent="-342900">
              <a:buAutoNum type="arabicPeriod"/>
            </a:pPr>
            <a:r>
              <a:rPr lang="en-US" dirty="0" smtClean="0"/>
              <a:t>measurements with TPC full FPGA, FW, </a:t>
            </a:r>
            <a:r>
              <a:rPr lang="en-US" dirty="0" err="1" smtClean="0"/>
              <a:t>LHCb</a:t>
            </a:r>
            <a:r>
              <a:rPr lang="en-US" dirty="0" smtClean="0"/>
              <a:t> full FPGA, ALICE full FPGA firmware</a:t>
            </a:r>
          </a:p>
        </p:txBody>
      </p:sp>
    </p:spTree>
    <p:extLst>
      <p:ext uri="{BB962C8B-B14F-4D97-AF65-F5344CB8AC3E}">
        <p14:creationId xmlns:p14="http://schemas.microsoft.com/office/powerpoint/2010/main" val="29222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Stress tests with FPGA (</a:t>
            </a:r>
            <a:r>
              <a:rPr lang="en-GB" dirty="0" err="1" smtClean="0">
                <a:solidFill>
                  <a:srgbClr val="FF0000"/>
                </a:solidFill>
              </a:rPr>
              <a:t>LHCb</a:t>
            </a:r>
            <a:r>
              <a:rPr lang="en-GB" dirty="0" smtClean="0">
                <a:solidFill>
                  <a:srgbClr val="FF0000"/>
                </a:solidFill>
              </a:rPr>
              <a:t> framework)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547" y="1035050"/>
            <a:ext cx="11855303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LHCb</a:t>
            </a:r>
            <a:r>
              <a:rPr lang="en-US" dirty="0" smtClean="0"/>
              <a:t> software/firmware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installed in our server and modified for our requirements,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firmware tested on our cards,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ready to install it and provide support to Indian colleagues.</a:t>
            </a:r>
          </a:p>
        </p:txBody>
      </p:sp>
    </p:spTree>
    <p:extLst>
      <p:ext uri="{BB962C8B-B14F-4D97-AF65-F5344CB8AC3E}">
        <p14:creationId xmlns:p14="http://schemas.microsoft.com/office/powerpoint/2010/main" val="171562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CRU TEST SUMMARY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360" y="5658819"/>
            <a:ext cx="2948769" cy="83099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CRU FW 			&gt;= 2.5.0 </a:t>
            </a:r>
          </a:p>
          <a:p>
            <a:r>
              <a:rPr lang="en-US" sz="1600" b="1" dirty="0" smtClean="0"/>
              <a:t>O2 Readout</a:t>
            </a:r>
            <a:r>
              <a:rPr lang="en-US" sz="1600" b="1" baseline="30000" dirty="0" smtClean="0"/>
              <a:t>(1)</a:t>
            </a:r>
            <a:r>
              <a:rPr lang="en-US" sz="1600" b="1" dirty="0"/>
              <a:t> </a:t>
            </a:r>
            <a:r>
              <a:rPr lang="en-US" sz="1600" b="1" dirty="0" smtClean="0"/>
              <a:t>		&gt;= 14.0.1</a:t>
            </a:r>
          </a:p>
          <a:p>
            <a:r>
              <a:rPr lang="en-US" sz="1600" b="1" dirty="0" smtClean="0"/>
              <a:t>O2 </a:t>
            </a:r>
            <a:r>
              <a:rPr lang="en-US" sz="1600" b="1" dirty="0" err="1" smtClean="0"/>
              <a:t>ReadoutCard</a:t>
            </a:r>
            <a:r>
              <a:rPr lang="en-US" sz="1600" b="1" baseline="30000" dirty="0" smtClean="0"/>
              <a:t>(2)</a:t>
            </a:r>
            <a:r>
              <a:rPr lang="en-US" sz="1600" b="1" dirty="0"/>
              <a:t> </a:t>
            </a:r>
            <a:r>
              <a:rPr lang="en-US" sz="1600" b="1" dirty="0" smtClean="0"/>
              <a:t>	&gt;= 8.12.1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286445" y="5658819"/>
            <a:ext cx="4837520" cy="58477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SCA:	</a:t>
            </a:r>
            <a:r>
              <a:rPr lang="en-US" sz="1200" b="1" dirty="0" smtClean="0"/>
              <a:t>slow control protocol used by SCA chip on the FEE</a:t>
            </a:r>
            <a:endParaRPr lang="en-US" sz="1600" b="1" dirty="0" smtClean="0"/>
          </a:p>
          <a:p>
            <a:r>
              <a:rPr lang="en-US" sz="1600" b="1" dirty="0" smtClean="0"/>
              <a:t>SWT:	</a:t>
            </a:r>
            <a:r>
              <a:rPr lang="en-US" sz="1200" b="1" dirty="0" smtClean="0"/>
              <a:t>custom slow control protocol implemented over GBT data payload</a:t>
            </a:r>
            <a:endParaRPr lang="en-US" sz="16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692747"/>
              </p:ext>
            </p:extLst>
          </p:nvPr>
        </p:nvGraphicFramePr>
        <p:xfrm>
          <a:off x="2" y="782511"/>
          <a:ext cx="12191998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6602">
                  <a:extLst>
                    <a:ext uri="{9D8B030D-6E8A-4147-A177-3AD203B41FA5}">
                      <a16:colId xmlns:a16="http://schemas.microsoft.com/office/drawing/2014/main" val="1746518177"/>
                    </a:ext>
                  </a:extLst>
                </a:gridCol>
                <a:gridCol w="1326826">
                  <a:extLst>
                    <a:ext uri="{9D8B030D-6E8A-4147-A177-3AD203B41FA5}">
                      <a16:colId xmlns:a16="http://schemas.microsoft.com/office/drawing/2014/main" val="2909946467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3127275094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3735268531"/>
                    </a:ext>
                  </a:extLst>
                </a:gridCol>
                <a:gridCol w="894682">
                  <a:extLst>
                    <a:ext uri="{9D8B030D-6E8A-4147-A177-3AD203B41FA5}">
                      <a16:colId xmlns:a16="http://schemas.microsoft.com/office/drawing/2014/main" val="1022317273"/>
                    </a:ext>
                  </a:extLst>
                </a:gridCol>
                <a:gridCol w="1886309">
                  <a:extLst>
                    <a:ext uri="{9D8B030D-6E8A-4147-A177-3AD203B41FA5}">
                      <a16:colId xmlns:a16="http://schemas.microsoft.com/office/drawing/2014/main" val="2700147481"/>
                    </a:ext>
                  </a:extLst>
                </a:gridCol>
                <a:gridCol w="2444151">
                  <a:extLst>
                    <a:ext uri="{9D8B030D-6E8A-4147-A177-3AD203B41FA5}">
                      <a16:colId xmlns:a16="http://schemas.microsoft.com/office/drawing/2014/main" val="3743526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FLP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CRU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GBT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FEE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READOUT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DCS</a:t>
                      </a:r>
                      <a:r>
                        <a:rPr lang="en-US" sz="1800" baseline="0" smtClean="0"/>
                        <a:t> through CRU </a:t>
                      </a:r>
                      <a:r>
                        <a:rPr lang="en-US" sz="1800" smtClean="0"/>
                        <a:t>(custom </a:t>
                      </a:r>
                      <a:r>
                        <a:rPr lang="en-US" sz="1800" dirty="0" smtClean="0"/>
                        <a:t>script)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454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TPC @ CERN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 (2 </a:t>
                      </a:r>
                      <a:r>
                        <a:rPr lang="en-US" sz="1800" smtClean="0"/>
                        <a:t>in one FLP</a:t>
                      </a:r>
                      <a:r>
                        <a:rPr lang="en-US" sz="180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CONTINUOUS</a:t>
                      </a:r>
                      <a:r>
                        <a:rPr lang="en-US" sz="1800" baseline="30000" dirty="0" smtClean="0"/>
                        <a:t>(1)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359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ITS @ CERN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 (4</a:t>
                      </a:r>
                      <a:r>
                        <a:rPr lang="en-US" sz="1800" baseline="0" dirty="0" smtClean="0"/>
                        <a:t> in one FLP</a:t>
                      </a:r>
                      <a:r>
                        <a:rPr lang="en-US" sz="1800" dirty="0" smtClean="0"/>
                        <a:t>)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PACKET</a:t>
                      </a:r>
                      <a:r>
                        <a:rPr lang="en-US" sz="1800" baseline="30000" dirty="0" smtClean="0"/>
                        <a:t>(1)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</a:t>
                      </a:r>
                      <a:r>
                        <a:rPr lang="en-US" sz="1800" baseline="0" dirty="0" smtClean="0"/>
                        <a:t> – SWT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613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ITS @ USA </a:t>
                      </a:r>
                      <a:r>
                        <a:rPr lang="en-US" sz="1200" dirty="0" smtClean="0"/>
                        <a:t>(Univ. of</a:t>
                      </a:r>
                      <a:r>
                        <a:rPr lang="en-US" sz="1200" baseline="0" dirty="0" smtClean="0"/>
                        <a:t> Texas)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PACKET</a:t>
                      </a:r>
                      <a:r>
                        <a:rPr lang="en-US" sz="1800" baseline="30000" dirty="0" smtClean="0"/>
                        <a:t>(1)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 – SWT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84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MID @ SUBATECH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CONTINUOUS</a:t>
                      </a:r>
                      <a:r>
                        <a:rPr lang="en-US" sz="1800" baseline="30000" dirty="0" smtClean="0"/>
                        <a:t>(2)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53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MFT @ IPNL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PACKET</a:t>
                      </a:r>
                      <a:r>
                        <a:rPr lang="en-US" sz="1800" baseline="30000" dirty="0" smtClean="0"/>
                        <a:t>(2)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 – SWT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996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TOF @ INFN Bologna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PACKET</a:t>
                      </a:r>
                      <a:r>
                        <a:rPr lang="en-US" sz="1800" baseline="30000" dirty="0" smtClean="0"/>
                        <a:t>(2)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Not used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107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MCH @ CERN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CONTINUOUS</a:t>
                      </a:r>
                      <a:r>
                        <a:rPr lang="en-US" sz="1800" baseline="30000" dirty="0" smtClean="0"/>
                        <a:t>(1)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TRD</a:t>
                      </a:r>
                      <a:r>
                        <a:rPr lang="en-US" sz="1800" baseline="0" dirty="0" smtClean="0"/>
                        <a:t> @ GERMANY </a:t>
                      </a:r>
                      <a:r>
                        <a:rPr lang="en-US" sz="1200" baseline="0" dirty="0" smtClean="0"/>
                        <a:t>(MUENSTER UNIV)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TRD custom link</a:t>
                      </a:r>
                    </a:p>
                    <a:p>
                      <a:r>
                        <a:rPr lang="en-US" sz="1200" dirty="0" smtClean="0"/>
                        <a:t>(under dev)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CONTINUOUS</a:t>
                      </a:r>
                      <a:r>
                        <a:rPr lang="en-US" sz="1800" baseline="30000" dirty="0" smtClean="0"/>
                        <a:t>(2)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Not used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TRG @ CERN</a:t>
                      </a:r>
                      <a:endParaRPr lang="en-US" sz="18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en-US" sz="1400" dirty="0" smtClean="0"/>
                        <a:t>Communication between LTU and 8 CRUs         -&gt; tested. </a:t>
                      </a:r>
                    </a:p>
                    <a:p>
                      <a:r>
                        <a:rPr lang="en-US" sz="1400" dirty="0" smtClean="0"/>
                        <a:t>Trigger delivery</a:t>
                      </a:r>
                      <a:r>
                        <a:rPr lang="en-US" sz="1400" baseline="0" dirty="0" smtClean="0"/>
                        <a:t> to CRU and forwarding to FEE -&gt; tested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82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DCS @ CERN</a:t>
                      </a:r>
                      <a:endParaRPr lang="en-US" sz="18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en-US" sz="1400" dirty="0" smtClean="0"/>
                        <a:t>DCS Slow Control chain (ALF-FRED)                     -&gt; tested. </a:t>
                      </a:r>
                    </a:p>
                    <a:p>
                      <a:r>
                        <a:rPr lang="en-US" sz="1400" dirty="0" smtClean="0"/>
                        <a:t>Installation in detector</a:t>
                      </a:r>
                      <a:r>
                        <a:rPr lang="en-US" sz="1400" baseline="0" dirty="0" smtClean="0"/>
                        <a:t> set-up                              -&gt; on going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083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0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CRU – TRG test lab @ CERN (4 / S-059)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lh3.googleusercontent.com/yEblz3lmQ8ACJZpoAISXIRDyrMHRczbI_J1XLaJoS7wpHmdLp0uVvqBkZYbkT_heiOK3EKmIUwHnuSK1kNHxcHHxmBbIkpJaY7wOSVZxlMKtWw6-MuA3-KCSUFq_-wR4qEwWGmBqix3e2XPYS9vbi62SvJpRjhhU9TSnfTiFwAqVXP73B-BtHNRvfOGhYnrTxVQi6QkEDfbit5xvDx16XO79WxNMxML5DalVVvOEP88IneL5DEOPsa_rxXpbWaGklqHcgAE-IHtlpC-nXzsdv4473on2cBqaYcMLQwhP0wUsUjp0z2afx1zJGBN-821TGzl3NTp6pSDd11fL2Cib6rHuOLBsWkihq99z1Ur4izNLuVGwuBeZ85TXHBR140JuMr3UIoleWOgWfaAdpm4MuMpyBRMJoV7YccXz21OWUEITWAEJFgxfgz91-oJy4AXgEY2z4KWMIZSq28xmRfiY4MZTps2eV92HG28pZnSar_gVA72QbWzc1K1k76dyNRH0xr2cZVzlABct0qKyuCRiQgBjD_E-daBh9PLsUZ1QDVsna6Z9J2Bq4A3ZwtDAF8zAVVjmOhvICkYeh1rd3z4E8KHg2yBsfY6j9ApCNPStHgN3ApVST8mnaT5KbJ6uWpU0OYsS7g71pI967IRMxvTzU92MF20z0NjTPIVibqzEe5LJYP19i1flYi59NXa8IL3i7XHY-Uxqjj_z3CILUQ=w1920-h85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9" y="871778"/>
            <a:ext cx="8138225" cy="359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0268" y="2097207"/>
            <a:ext cx="3971732" cy="440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2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ITS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42473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 RUs (5 </a:t>
            </a:r>
            <a:r>
              <a:rPr lang="en-US" dirty="0"/>
              <a:t>GBT links) connected to 1 </a:t>
            </a:r>
            <a:r>
              <a:rPr lang="en-US" dirty="0" smtClean="0"/>
              <a:t>CRU: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SCA, SWT </a:t>
            </a:r>
            <a:r>
              <a:rPr lang="en-US" dirty="0"/>
              <a:t>configuration and monitoring -&gt; </a:t>
            </a:r>
            <a:r>
              <a:rPr lang="en-US" dirty="0" smtClean="0"/>
              <a:t>OK.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DMA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 in packet mode,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triggers generated from CRU (</a:t>
            </a:r>
            <a:r>
              <a:rPr lang="en-US" dirty="0" err="1" smtClean="0"/>
              <a:t>ctp</a:t>
            </a:r>
            <a:r>
              <a:rPr lang="en-US" dirty="0" smtClean="0"/>
              <a:t>-emulator),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readout.exe used, official O</a:t>
            </a:r>
            <a:r>
              <a:rPr lang="en-US" baseline="30000" dirty="0" smtClean="0"/>
              <a:t>2</a:t>
            </a:r>
            <a:r>
              <a:rPr lang="en-US" dirty="0" smtClean="0"/>
              <a:t> readout software.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Work in progress: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inal CRU – RU link configuration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1 link for trigger and 1 link for SWT. Currently is one link used for both.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LTU integration.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 configuration using DCS framework (ALF-FRED). DCS chain installed in bld.167, waiting for feedback.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Evaluation of SWT protocol requirements: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Time needed to configure 1 RU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Request for broadcast (still under evaluation) … see next slide</a:t>
            </a:r>
          </a:p>
        </p:txBody>
      </p:sp>
    </p:spTree>
    <p:extLst>
      <p:ext uri="{BB962C8B-B14F-4D97-AF65-F5344CB8AC3E}">
        <p14:creationId xmlns:p14="http://schemas.microsoft.com/office/powerpoint/2010/main" val="13368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ITS (under evaluation)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47" y="891255"/>
            <a:ext cx="10044546" cy="53922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110585"/>
            <a:ext cx="12191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https://indico.cern.ch/event/771625/contributions/3206178/attachments/1752568/2840239/20181114_WP10_ITS_SUF_v1.pdf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25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MFT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RUs (1 </a:t>
            </a:r>
            <a:r>
              <a:rPr lang="en-US" dirty="0"/>
              <a:t>GBT </a:t>
            </a:r>
            <a:r>
              <a:rPr lang="en-US" dirty="0" smtClean="0"/>
              <a:t>link) </a:t>
            </a:r>
            <a:r>
              <a:rPr lang="en-US" dirty="0"/>
              <a:t>connected to 1 </a:t>
            </a:r>
            <a:r>
              <a:rPr lang="en-US" dirty="0" smtClean="0"/>
              <a:t>CRU: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SCA, SWT </a:t>
            </a:r>
            <a:r>
              <a:rPr lang="en-US" dirty="0"/>
              <a:t>configuration and monitoring -&gt; </a:t>
            </a:r>
            <a:r>
              <a:rPr lang="en-US" dirty="0" smtClean="0"/>
              <a:t>OK.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DMA (to be tested, same ITS firmware):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 in packet mode,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triggers generated from CRU,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readout.exe used, official O</a:t>
            </a:r>
            <a:r>
              <a:rPr lang="en-US" baseline="30000" dirty="0" smtClean="0"/>
              <a:t>2</a:t>
            </a:r>
            <a:r>
              <a:rPr lang="en-US" dirty="0" smtClean="0"/>
              <a:t> readout software.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issues reported in the past, to be checked if they are still valid.</a:t>
            </a:r>
          </a:p>
        </p:txBody>
      </p:sp>
    </p:spTree>
    <p:extLst>
      <p:ext uri="{BB962C8B-B14F-4D97-AF65-F5344CB8AC3E}">
        <p14:creationId xmlns:p14="http://schemas.microsoft.com/office/powerpoint/2010/main" val="39926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MFT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Additional SCA feature to control multiple SCA chips with one GBT link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2" y="2343151"/>
            <a:ext cx="6779834" cy="41949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12000" y="3673681"/>
            <a:ext cx="876795" cy="59599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IC/EC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88795" y="3673681"/>
            <a:ext cx="3722914" cy="5959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112000" y="5567136"/>
            <a:ext cx="876795" cy="59599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IC/EC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988795" y="5567136"/>
            <a:ext cx="3722914" cy="5959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40 x EC [2 bit]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8573234" y="4429201"/>
            <a:ext cx="484632" cy="660035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e 4"/>
          <p:cNvSpPr/>
          <p:nvPr/>
        </p:nvSpPr>
        <p:spPr>
          <a:xfrm rot="16200000">
            <a:off x="7310252" y="2835609"/>
            <a:ext cx="480291" cy="87679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/>
          <p:cNvSpPr/>
          <p:nvPr/>
        </p:nvSpPr>
        <p:spPr>
          <a:xfrm rot="16200000">
            <a:off x="9610107" y="1412550"/>
            <a:ext cx="480291" cy="372291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Brace 14"/>
          <p:cNvSpPr/>
          <p:nvPr/>
        </p:nvSpPr>
        <p:spPr>
          <a:xfrm rot="16200000">
            <a:off x="9171709" y="-80735"/>
            <a:ext cx="480291" cy="459971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802259" y="1644037"/>
            <a:ext cx="1237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 WORD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190182" y="2664530"/>
            <a:ext cx="1829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 DATA (80 bit)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60077" y="2664530"/>
            <a:ext cx="1460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 SC (4 bit)</a:t>
            </a:r>
            <a:endParaRPr lang="en-US" dirty="0"/>
          </a:p>
        </p:txBody>
      </p:sp>
      <p:sp>
        <p:nvSpPr>
          <p:cNvPr id="19" name="Right Brace 18"/>
          <p:cNvSpPr/>
          <p:nvPr/>
        </p:nvSpPr>
        <p:spPr>
          <a:xfrm rot="16200000">
            <a:off x="7310252" y="4804083"/>
            <a:ext cx="480291" cy="87679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Brace 19"/>
          <p:cNvSpPr/>
          <p:nvPr/>
        </p:nvSpPr>
        <p:spPr>
          <a:xfrm rot="16200000">
            <a:off x="9610107" y="3381024"/>
            <a:ext cx="480291" cy="372291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60077" y="4633004"/>
            <a:ext cx="1460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 SC (4 bit)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190182" y="4604165"/>
            <a:ext cx="1577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 SC (80 bit)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03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Tests ongoing with MFT-Japan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547" y="1035050"/>
            <a:ext cx="11855303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FLP delivered at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Preparation at CERN in progress: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Cutting of the FLP chassis.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O</a:t>
            </a:r>
            <a:r>
              <a:rPr lang="en-US" baseline="30000" dirty="0" smtClean="0"/>
              <a:t>2</a:t>
            </a:r>
            <a:r>
              <a:rPr lang="en-US" dirty="0" smtClean="0"/>
              <a:t> software.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CRU software.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Arria</a:t>
            </a:r>
            <a:r>
              <a:rPr lang="en-US" dirty="0" smtClean="0"/>
              <a:t> X development kit available.</a:t>
            </a:r>
          </a:p>
        </p:txBody>
      </p:sp>
      <p:pic>
        <p:nvPicPr>
          <p:cNvPr id="1026" name="Picture 2" descr="https://lh3.googleusercontent.com/Sd4FfTLz0sF9GQNhDrj2yLwaQOkYNkkKW_xWwUYJFc61Uam_AZilO0zs5NFM9IGgs7FKku8FT7nrOC7Om3EWQfhPvUsoGVWqy6Osqu9MKxnKC1HcKUEtdGPM6wFFaPu4zYGpx_M2U5nHIA7MjEwr1DR8_yjQPqLDrNym-Ga85jsFJy19jjBAQYnOzWUTeQK2xVCPtLr9OwrBd4oUGGkXH5k8NK4iyeMg2638n4DKcPYXgyvkmv9YHrRoogC0qxzNfL5ybGfK5CRY06Vg6ZtMnouYnvhxmtxJ2bAk1jbtgXPo8RcUlyhMHRhLZtXWopFtZadfb1xZaPgJpJLaHvv3C0GoSqg3xJkvwJZ4sgp5FbYDq9CQ3QPRl1daw_Q-I3ZR48DFORXpCI4uvgNrfsE5aiOOJc5c3_OFGMkPy53uci7hTXVLd1U7TwyUnCAmC1perYpZu45HY_BPj1pTutXrpCOQoYcsNx0zsAo1LhpRrTAbBuSCC-Ph7S5YnF0vVj7D1FxNxt9umca9RMQTIghHO5AbRXqjve-ZmwiX-ph-VNdfgKkD6bKJfNQof8WosxN1x8PScBgXgyXPCZGZbdrfOv-9ag-m2Pb1eMhlCnc3ChemX_2kH_Q7g8cUO5fx0AARJ_kvk6VcBD4K_2NDq5RXXfLU-y8i52FUIlAiuTXGOfUkmdjWMq4dDLs5fH4LL1rE74mk2p6jkLJW-JiQxw=w1686-h949-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5" t="26796" r="12568" b="15644"/>
          <a:stretch/>
        </p:blipFill>
        <p:spPr bwMode="auto">
          <a:xfrm>
            <a:off x="73891" y="3274763"/>
            <a:ext cx="5362648" cy="216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rria X pcie development k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877" y="3067563"/>
            <a:ext cx="5725019" cy="258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3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WG2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3A107FDA-4E79-48A7-BD7D-57D2929B66D7}" vid="{A6CDC9BD-ECE2-4C74-8E62-8D1E5A341CD5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CWG2PresentationTemplate-2_16_9</Template>
  <TotalTime>10030</TotalTime>
  <Words>1580</Words>
  <Application>Microsoft Office PowerPoint</Application>
  <PresentationFormat>Widescreen</PresentationFormat>
  <Paragraphs>330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ＭＳ Ｐゴシック</vt:lpstr>
      <vt:lpstr>Arial</vt:lpstr>
      <vt:lpstr>Arial Unicode MS</vt:lpstr>
      <vt:lpstr>Calibri</vt:lpstr>
      <vt:lpstr>Courier New</vt:lpstr>
      <vt:lpstr>Palatino</vt:lpstr>
      <vt:lpstr>Wingdings</vt:lpstr>
      <vt:lpstr>CWG2PresentationTemplate</vt:lpstr>
      <vt:lpstr>Update on the detector read-out and slow control</vt:lpstr>
      <vt:lpstr>OUTLINE</vt:lpstr>
      <vt:lpstr>CRU TEST SUMMARY</vt:lpstr>
      <vt:lpstr>CRU – TRG test lab @ CERN (4 / S-059)</vt:lpstr>
      <vt:lpstr>Tests ongoing with ITS</vt:lpstr>
      <vt:lpstr>Tests ongoing with ITS (under evaluation)</vt:lpstr>
      <vt:lpstr>Tests ongoing with MFT</vt:lpstr>
      <vt:lpstr>Tests ongoing with MFT</vt:lpstr>
      <vt:lpstr>Tests ongoing with MFT-Japan</vt:lpstr>
      <vt:lpstr>CRU STRESS TEST - 750K FFs</vt:lpstr>
      <vt:lpstr>Errors per Second vs Toggling Rate (250K FFs)</vt:lpstr>
      <vt:lpstr>CRU STRESS TEST – TPC UL stress test</vt:lpstr>
      <vt:lpstr>CRU STRESS TEST – TPC UL stress test</vt:lpstr>
      <vt:lpstr>CONCLUSIONs</vt:lpstr>
      <vt:lpstr>PowerPoint Presentation</vt:lpstr>
      <vt:lpstr>Tests ongoing with TPC</vt:lpstr>
      <vt:lpstr>Tests ongoing with TOF</vt:lpstr>
      <vt:lpstr>Tests ongoing with MID</vt:lpstr>
      <vt:lpstr>Tests ongoing with MCH</vt:lpstr>
      <vt:lpstr>Stress tests with FPGA (LHCb framework)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Vasco Chibante Barroso</dc:creator>
  <cp:lastModifiedBy>Filippo Costa</cp:lastModifiedBy>
  <cp:revision>410</cp:revision>
  <dcterms:created xsi:type="dcterms:W3CDTF">2016-11-29T16:19:44Z</dcterms:created>
  <dcterms:modified xsi:type="dcterms:W3CDTF">2018-11-19T13:50:27Z</dcterms:modified>
</cp:coreProperties>
</file>