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6"/>
  </p:notesMasterIdLst>
  <p:sldIdLst>
    <p:sldId id="256" r:id="rId2"/>
    <p:sldId id="279" r:id="rId3"/>
    <p:sldId id="278" r:id="rId4"/>
    <p:sldId id="293" r:id="rId5"/>
    <p:sldId id="294" r:id="rId6"/>
    <p:sldId id="283" r:id="rId7"/>
    <p:sldId id="287" r:id="rId8"/>
    <p:sldId id="289" r:id="rId9"/>
    <p:sldId id="285" r:id="rId10"/>
    <p:sldId id="310" r:id="rId11"/>
    <p:sldId id="309" r:id="rId12"/>
    <p:sldId id="311" r:id="rId13"/>
    <p:sldId id="284" r:id="rId14"/>
    <p:sldId id="280" r:id="rId15"/>
    <p:sldId id="291" r:id="rId16"/>
    <p:sldId id="301" r:id="rId17"/>
    <p:sldId id="300" r:id="rId18"/>
    <p:sldId id="302" r:id="rId19"/>
    <p:sldId id="303" r:id="rId20"/>
    <p:sldId id="306" r:id="rId21"/>
    <p:sldId id="307" r:id="rId22"/>
    <p:sldId id="312" r:id="rId23"/>
    <p:sldId id="308" r:id="rId24"/>
    <p:sldId id="29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C3300"/>
    <a:srgbClr val="ADDFCB"/>
    <a:srgbClr val="AFE2CE"/>
    <a:srgbClr val="FF6600"/>
    <a:srgbClr val="FF5050"/>
    <a:srgbClr val="70AC2E"/>
    <a:srgbClr val="BEE395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/>
              <a:t>Total Visible</a:t>
            </a:r>
            <a:r>
              <a:rPr lang="en-US" altLang="ko-KR" baseline="0"/>
              <a:t> Tracks (45533)</a:t>
            </a:r>
            <a:endParaRPr lang="en-US" altLang="ko-K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Efficiency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2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2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F6E-4926-A112-FBE533280F1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4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4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6E-4926-A112-FBE533280F12}"/>
              </c:ext>
            </c:extLst>
          </c:dPt>
          <c:dLbls>
            <c:dLbl>
              <c:idx val="0"/>
              <c:layout>
                <c:manualLayout>
                  <c:x val="-0.12392100050567115"/>
                  <c:y val="-0.1574998167855993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FA2FCC4-7EEC-4DA6-AAAB-6AA259F48D80}" type="CATEGORYNAME">
                      <a:rPr lang="en-US" altLang="ko-KR" sz="160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pPr>
                        <a:defRPr/>
                      </a:pPr>
                      <a:t>[범주 이름]</a:t>
                    </a:fld>
                    <a:r>
                      <a:rPr lang="en-US" altLang="ko-KR" sz="1600" baseline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
</a:t>
                    </a:r>
                    <a:fld id="{0E83FE89-06DA-4F6C-8AF3-8D083EFC3687}" type="PERCENTAGE">
                      <a:rPr lang="en-US" altLang="ko-KR" sz="1600" baseline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pPr>
                        <a:defRPr/>
                      </a:pPr>
                      <a:t>[백분율]</a:t>
                    </a:fld>
                    <a:endParaRPr lang="en-US" altLang="ko-KR" sz="1600" baseline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524658212793998"/>
                      <c:h val="0.2257623694239820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F6E-4926-A112-FBE533280F12}"/>
                </c:ext>
              </c:extLst>
            </c:dLbl>
            <c:dLbl>
              <c:idx val="1"/>
              <c:layout>
                <c:manualLayout>
                  <c:x val="-0.16401308890456476"/>
                  <c:y val="8.563400219530355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711AE41-A35C-4164-A783-E2F4F92180D3}" type="CATEGORYNAME">
                      <a:rPr lang="en-US" altLang="ko-KR" sz="1600">
                        <a:solidFill>
                          <a:schemeClr val="accent5">
                            <a:lumMod val="75000"/>
                          </a:schemeClr>
                        </a:solidFill>
                      </a:rPr>
                      <a:pPr>
                        <a:defRPr/>
                      </a:pPr>
                      <a:t>[범주 이름]</a:t>
                    </a:fld>
                    <a:r>
                      <a:rPr lang="en-US" altLang="ko-KR" sz="1600" baseline="0">
                        <a:solidFill>
                          <a:schemeClr val="accent5">
                            <a:lumMod val="75000"/>
                          </a:schemeClr>
                        </a:solidFill>
                      </a:rPr>
                      <a:t>
</a:t>
                    </a:r>
                    <a:fld id="{63BFC734-6DCD-44CD-9908-94AF0AB949D5}" type="PERCENTAGE">
                      <a:rPr lang="en-US" altLang="ko-KR" sz="1600" baseline="0">
                        <a:solidFill>
                          <a:schemeClr val="accent5">
                            <a:lumMod val="75000"/>
                          </a:schemeClr>
                        </a:solidFill>
                      </a:rPr>
                      <a:pPr>
                        <a:defRPr/>
                      </a:pPr>
                      <a:t>[백분율]</a:t>
                    </a:fld>
                    <a:endParaRPr lang="en-US" altLang="ko-KR" sz="1600" baseline="0">
                      <a:solidFill>
                        <a:schemeClr val="accent5">
                          <a:lumMod val="75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889131743693027"/>
                      <c:h val="0.183377863286912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F6E-4926-A112-FBE533280F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Found</c:v>
                </c:pt>
                <c:pt idx="1">
                  <c:v>Not Found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43785</c:v>
                </c:pt>
                <c:pt idx="1">
                  <c:v>1748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22-4188-85E4-6198A2B89DD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B Decay (Total)</a:t>
            </a:r>
            <a:endParaRPr lang="ko-KR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5.6842012637471497E-2"/>
          <c:y val="0.15127904742872755"/>
          <c:w val="0.88966213311076547"/>
          <c:h val="0.815004648360909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 Decay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1F4-45A2-9316-044555316BF0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1F4-45A2-9316-044555316BF0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1F4-45A2-9316-044555316BF0}"/>
              </c:ext>
            </c:extLst>
          </c:dPt>
          <c:dLbls>
            <c:dLbl>
              <c:idx val="0"/>
              <c:layout>
                <c:manualLayout>
                  <c:x val="-8.1523652052219203E-2"/>
                  <c:y val="-1.6278022467336555E-2"/>
                </c:manualLayout>
              </c:layout>
              <c:tx>
                <c:rich>
                  <a:bodyPr/>
                  <a:lstStyle/>
                  <a:p>
                    <a:fld id="{EF93ED32-92ED-4D03-92E8-C312EE3977C5}" type="CATEGORYNAME">
                      <a:rPr lang="en-US" altLang="ko-KR" sz="1600">
                        <a:solidFill>
                          <a:srgbClr val="002060"/>
                        </a:solidFill>
                      </a:rPr>
                      <a:pPr/>
                      <a:t>[범주 이름]</a:t>
                    </a:fld>
                    <a:r>
                      <a:rPr lang="en-US" altLang="ko-KR" sz="1600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54B8BD96-5996-4B27-B0D6-E851E434300E}" type="PERCENTAGE">
                      <a:rPr lang="en-US" altLang="ko-KR" sz="1600" baseline="0">
                        <a:solidFill>
                          <a:srgbClr val="002060"/>
                        </a:solidFill>
                      </a:rPr>
                      <a:pPr/>
                      <a:t>[백분율]</a:t>
                    </a:fld>
                    <a:endParaRPr lang="en-US" altLang="ko-KR" sz="1600" baseline="0" dirty="0">
                      <a:solidFill>
                        <a:srgbClr val="002060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175005585273423"/>
                      <c:h val="0.165275754159329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1F4-45A2-9316-044555316BF0}"/>
                </c:ext>
              </c:extLst>
            </c:dLbl>
            <c:dLbl>
              <c:idx val="1"/>
              <c:layout>
                <c:manualLayout>
                  <c:x val="0.12312168835438873"/>
                  <c:y val="-0.1417652885549332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D4D2C66-D4BE-4199-BC6B-00490FBE8B61}" type="CATEGORYNAME">
                      <a:rPr lang="en-US" altLang="ko-KR" sz="1400"/>
                      <a:pPr>
                        <a:defRPr/>
                      </a:pPr>
                      <a:t>[범주 이름]</a:t>
                    </a:fld>
                    <a:r>
                      <a:rPr lang="en-US" altLang="ko-KR" sz="1400" baseline="0" dirty="0"/>
                      <a:t>
</a:t>
                    </a:r>
                    <a:fld id="{8EDF29C7-7674-4DBB-9D95-4EFA98449E37}" type="PERCENTAGE">
                      <a:rPr lang="en-US" altLang="ko-KR" sz="1400" baseline="0"/>
                      <a:pPr>
                        <a:defRPr/>
                      </a:pPr>
                      <a:t>[백분율]</a:t>
                    </a:fld>
                    <a:endParaRPr lang="en-US" altLang="ko-KR" sz="14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825342177034194"/>
                      <c:h val="0.200311940332570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1F4-45A2-9316-044555316BF0}"/>
                </c:ext>
              </c:extLst>
            </c:dLbl>
            <c:dLbl>
              <c:idx val="2"/>
              <c:layout>
                <c:manualLayout>
                  <c:x val="0.15507669739620869"/>
                  <c:y val="0.1951226180317373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1F4-45A2-9316-044555316B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2+ Charged Tracks</c:v>
                </c:pt>
                <c:pt idx="1">
                  <c:v>Single Charged Track</c:v>
                </c:pt>
                <c:pt idx="2">
                  <c:v>Neutral Track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93</c:v>
                </c:pt>
                <c:pt idx="1">
                  <c:v>50</c:v>
                </c:pt>
                <c:pt idx="2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1F4-45A2-9316-044555316BF0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>
                <a:solidFill>
                  <a:schemeClr val="accent5">
                    <a:lumMod val="75000"/>
                  </a:schemeClr>
                </a:solidFill>
              </a:rPr>
              <a:t>Not Found Tracks (1748)</a:t>
            </a:r>
          </a:p>
        </c:rich>
      </c:tx>
      <c:layout>
        <c:manualLayout>
          <c:xMode val="edge"/>
          <c:yMode val="edge"/>
          <c:x val="0.27579535512606373"/>
          <c:y val="2.0759758107952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551395848246242"/>
          <c:y val="0.21386228761091966"/>
          <c:w val="0.51295315358307481"/>
          <c:h val="0.702819703680334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Efficiency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1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1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945-43AC-86FD-9A153F50CAB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945-43AC-86FD-9A153F50CAB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3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3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A945-43AC-86FD-9A153F50CAB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4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4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A945-43AC-86FD-9A153F50CAB0}"/>
              </c:ext>
            </c:extLst>
          </c:dPt>
          <c:dLbls>
            <c:dLbl>
              <c:idx val="0"/>
              <c:layout>
                <c:manualLayout>
                  <c:x val="-0.1346969696969697"/>
                  <c:y val="0.1946042064936632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945-43AC-86FD-9A153F50CAB0}"/>
                </c:ext>
              </c:extLst>
            </c:dLbl>
            <c:dLbl>
              <c:idx val="1"/>
              <c:layout>
                <c:manualLayout>
                  <c:x val="0.13513173069275414"/>
                  <c:y val="-1.44996830186540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18181818181818"/>
                      <c:h val="0.1620299120325683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945-43AC-86FD-9A153F50CAB0}"/>
                </c:ext>
              </c:extLst>
            </c:dLbl>
            <c:dLbl>
              <c:idx val="2"/>
              <c:layout>
                <c:manualLayout>
                  <c:x val="8.3545693151992367E-2"/>
                  <c:y val="0.2075975810795238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684343434343434"/>
                      <c:h val="0.2101925508430178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A945-43AC-86FD-9A153F50CAB0}"/>
                </c:ext>
              </c:extLst>
            </c:dLbl>
            <c:dLbl>
              <c:idx val="3"/>
              <c:layout>
                <c:manualLayout>
                  <c:x val="0.19859858426787561"/>
                  <c:y val="-0.220475714488485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945-43AC-86FD-9A153F50CA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Initial Helix Not Found</c:v>
                </c:pt>
                <c:pt idx="1">
                  <c:v>Kalman Failed at TRAC</c:v>
                </c:pt>
                <c:pt idx="2">
                  <c:v>TRAC-TACT Projection Failed</c:v>
                </c:pt>
                <c:pt idx="3">
                  <c:v>Kalman Failed at TACT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326</c:v>
                </c:pt>
                <c:pt idx="1">
                  <c:v>20</c:v>
                </c:pt>
                <c:pt idx="2">
                  <c:v>2</c:v>
                </c:pt>
                <c:pt idx="3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45-43AC-86FD-9A153F50CAB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srgbClr val="002060"/>
                </a:solidFill>
              </a:rPr>
              <a:t>2+ Charged</a:t>
            </a:r>
            <a:r>
              <a:rPr lang="en-US" sz="2000" baseline="0" dirty="0">
                <a:solidFill>
                  <a:srgbClr val="002060"/>
                </a:solidFill>
              </a:rPr>
              <a:t> Tracks</a:t>
            </a:r>
            <a:endParaRPr lang="ko-KR" sz="200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23567360656662709"/>
          <c:y val="4.53116236053710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5605986806818009"/>
          <c:y val="0.21930537172889095"/>
          <c:w val="0.6635531051193464"/>
          <c:h val="0.7407720623372712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 Decay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6F5-4FF1-A104-53E110456D3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6F5-4FF1-A104-53E110456D35}"/>
              </c:ext>
            </c:extLst>
          </c:dPt>
          <c:dPt>
            <c:idx val="2"/>
            <c:bubble3D val="0"/>
            <c:spPr>
              <a:solidFill>
                <a:srgbClr val="00206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6F5-4FF1-A104-53E110456D35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912-4133-B67D-0838698A839E}"/>
              </c:ext>
            </c:extLst>
          </c:dPt>
          <c:dPt>
            <c:idx val="4"/>
            <c:bubble3D val="0"/>
            <c:spPr>
              <a:solidFill>
                <a:srgbClr val="FF5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AE3-45A5-BE7A-A4BDE102ED4F}"/>
              </c:ext>
            </c:extLst>
          </c:dPt>
          <c:dLbls>
            <c:dLbl>
              <c:idx val="0"/>
              <c:layout>
                <c:manualLayout>
                  <c:x val="1.0067109278135375E-16"/>
                  <c:y val="0.1495900946952692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C8FB17-3394-4BC3-9AE4-850B0BCFF842}" type="CATEGORYNAME">
                      <a:rPr lang="en-US" altLang="ko-KR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68862FB1-19E8-4DEF-BDF7-4025DBA995C6}" type="PERCENTAGE">
                      <a:rPr lang="en-US" altLang="ko-KR" baseline="0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[백분율]</a:t>
                    </a:fld>
                    <a:endParaRPr lang="en-US" altLang="ko-KR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56118931046567"/>
                      <c:h val="0.185746426361371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6F5-4FF1-A104-53E110456D35}"/>
                </c:ext>
              </c:extLst>
            </c:dLbl>
            <c:dLbl>
              <c:idx val="1"/>
              <c:layout>
                <c:manualLayout>
                  <c:x val="0"/>
                  <c:y val="5.21070155978331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C4ED300-7C2A-4132-9BE9-817B7019E1F2}" type="CATEGORYNAME">
                      <a:rPr lang="en-US" altLang="ko-KR">
                        <a:solidFill>
                          <a:schemeClr val="accent2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chemeClr val="accent2"/>
                        </a:solidFill>
                      </a:rPr>
                      <a:t>
</a:t>
                    </a:r>
                    <a:fld id="{2A0188F3-B3DE-4A7F-9B95-A753F1960B62}" type="PERCENTAGE">
                      <a:rPr lang="en-US" altLang="ko-KR" baseline="0">
                        <a:solidFill>
                          <a:schemeClr val="accent2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chemeClr val="accent2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68988153030188"/>
                      <c:h val="0.1952634988304279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F5-4FF1-A104-53E110456D35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B8BE7A5-212C-49DB-A853-0733AA841A31}" type="CATEGORYNAME">
                      <a:rPr lang="en-US" altLang="ko-KR">
                        <a:solidFill>
                          <a:srgbClr val="00206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A131346C-01A1-4842-BE8C-D407914BFA96}" type="PERCENTAGE">
                      <a:rPr lang="en-US" altLang="ko-KR" baseline="0">
                        <a:solidFill>
                          <a:srgbClr val="00206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00206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F5-4FF1-A104-53E110456D35}"/>
                </c:ext>
              </c:extLst>
            </c:dLbl>
            <c:dLbl>
              <c:idx val="3"/>
              <c:layout>
                <c:manualLayout>
                  <c:x val="0"/>
                  <c:y val="3.678154344890031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C153F9B-62D2-4C7E-BBE9-086C99A96FB9}" type="CATEGORYNAME">
                      <a:rPr lang="en-US" altLang="ko-KR">
                        <a:solidFill>
                          <a:srgbClr val="7030A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7030A0"/>
                        </a:solidFill>
                      </a:rPr>
                      <a:t>
</a:t>
                    </a:r>
                    <a:fld id="{DE00B5AF-7454-4F5E-A271-7098480A7F7A}" type="PERCENTAGE">
                      <a:rPr lang="en-US" altLang="ko-KR" baseline="0">
                        <a:solidFill>
                          <a:srgbClr val="7030A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7030A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435488505094829"/>
                      <c:h val="0.1584820760554868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912-4133-B67D-0838698A839E}"/>
                </c:ext>
              </c:extLst>
            </c:dLbl>
            <c:dLbl>
              <c:idx val="4"/>
              <c:layout>
                <c:manualLayout>
                  <c:x val="8.5114032408107027E-2"/>
                  <c:y val="2.452106919058666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544DA78-5CE5-4D07-BBD1-85AA6D66B25C}" type="CATEGORYNAME">
                      <a:rPr lang="en-US" altLang="ko-KR">
                        <a:solidFill>
                          <a:srgbClr val="FF505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FF5050"/>
                        </a:solidFill>
                      </a:rPr>
                      <a:t>
</a:t>
                    </a:r>
                    <a:fld id="{751969C1-59F3-48BA-9DC7-284893617300}" type="PERCENTAGE">
                      <a:rPr lang="en-US" altLang="ko-KR" baseline="0">
                        <a:solidFill>
                          <a:srgbClr val="FF505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FF505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610936033626986"/>
                      <c:h val="0.108719755485596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AAE3-45A5-BE7A-A4BDE102ED4F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&lt; 1mm Y Res.</c:v>
                </c:pt>
                <c:pt idx="1">
                  <c:v>&lt; 2mm Y Res.</c:v>
                </c:pt>
                <c:pt idx="2">
                  <c:v>&lt; 3mm Y Res.</c:v>
                </c:pt>
                <c:pt idx="3">
                  <c:v>&gt; 3mm Y Res.</c:v>
                </c:pt>
                <c:pt idx="4">
                  <c:v>Rec. Failed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87</c:v>
                </c:pt>
                <c:pt idx="1">
                  <c:v>16</c:v>
                </c:pt>
                <c:pt idx="2">
                  <c:v>13</c:v>
                </c:pt>
                <c:pt idx="3">
                  <c:v>11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F5-4FF1-A104-53E110456D3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D Decay (Total)</a:t>
            </a:r>
            <a:endParaRPr lang="ko-KR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5.6842012637471497E-2"/>
          <c:y val="0.15127904742872755"/>
          <c:w val="0.88966213311076547"/>
          <c:h val="0.815004648360909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 Decay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70-4E34-8B11-A6431F2E8FED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70-4E34-8B11-A6431F2E8FED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70-4E34-8B11-A6431F2E8FED}"/>
              </c:ext>
            </c:extLst>
          </c:dPt>
          <c:dLbls>
            <c:dLbl>
              <c:idx val="0"/>
              <c:layout>
                <c:manualLayout>
                  <c:x val="-0.16851692021700374"/>
                  <c:y val="-0.11915478665894549"/>
                </c:manualLayout>
              </c:layout>
              <c:tx>
                <c:rich>
                  <a:bodyPr/>
                  <a:lstStyle/>
                  <a:p>
                    <a:fld id="{EF93ED32-92ED-4D03-92E8-C312EE3977C5}" type="CATEGORYNAME">
                      <a:rPr lang="en-US" altLang="ko-KR" sz="1600">
                        <a:solidFill>
                          <a:srgbClr val="002060"/>
                        </a:solidFill>
                      </a:rPr>
                      <a:pPr/>
                      <a:t>[범주 이름]</a:t>
                    </a:fld>
                    <a:r>
                      <a:rPr lang="en-US" altLang="ko-KR" sz="1600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54B8BD96-5996-4B27-B0D6-E851E434300E}" type="PERCENTAGE">
                      <a:rPr lang="en-US" altLang="ko-KR" sz="1600" baseline="0">
                        <a:solidFill>
                          <a:srgbClr val="002060"/>
                        </a:solidFill>
                      </a:rPr>
                      <a:pPr/>
                      <a:t>[백분율]</a:t>
                    </a:fld>
                    <a:endParaRPr lang="en-US" altLang="ko-KR" sz="1600" baseline="0" dirty="0">
                      <a:solidFill>
                        <a:srgbClr val="002060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175005585273423"/>
                      <c:h val="0.165275754159329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D70-4E34-8B11-A6431F2E8FED}"/>
                </c:ext>
              </c:extLst>
            </c:dLbl>
            <c:dLbl>
              <c:idx val="1"/>
              <c:layout>
                <c:manualLayout>
                  <c:x val="7.2933264413166901E-2"/>
                  <c:y val="0.160435342102339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D4D2C66-D4BE-4199-BC6B-00490FBE8B61}" type="CATEGORYNAME">
                      <a:rPr lang="en-US" altLang="ko-KR" sz="1400"/>
                      <a:pPr>
                        <a:defRPr/>
                      </a:pPr>
                      <a:t>[범주 이름]</a:t>
                    </a:fld>
                    <a:r>
                      <a:rPr lang="en-US" altLang="ko-KR" sz="1400" baseline="0" dirty="0"/>
                      <a:t>
</a:t>
                    </a:r>
                    <a:fld id="{8EDF29C7-7674-4DBB-9D95-4EFA98449E37}" type="PERCENTAGE">
                      <a:rPr lang="en-US" altLang="ko-KR" sz="1400" baseline="0"/>
                      <a:pPr>
                        <a:defRPr/>
                      </a:pPr>
                      <a:t>[백분율]</a:t>
                    </a:fld>
                    <a:endParaRPr lang="en-US" altLang="ko-KR" sz="14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825342177034194"/>
                      <c:h val="0.200311940332570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D70-4E34-8B11-A6431F2E8FED}"/>
                </c:ext>
              </c:extLst>
            </c:dLbl>
            <c:dLbl>
              <c:idx val="2"/>
              <c:layout>
                <c:manualLayout>
                  <c:x val="5.1353954584350214E-2"/>
                  <c:y val="0.1726183063361551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D70-4E34-8B11-A6431F2E8F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2+ Charged Tracks</c:v>
                </c:pt>
                <c:pt idx="1">
                  <c:v>Single Charged Track</c:v>
                </c:pt>
                <c:pt idx="2">
                  <c:v>Neutral Track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142</c:v>
                </c:pt>
                <c:pt idx="1">
                  <c:v>57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70-4E34-8B11-A6431F2E8FED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srgbClr val="002060"/>
                </a:solidFill>
              </a:rPr>
              <a:t>2+ Charged</a:t>
            </a:r>
            <a:r>
              <a:rPr lang="en-US" sz="2000" baseline="0" dirty="0">
                <a:solidFill>
                  <a:srgbClr val="002060"/>
                </a:solidFill>
              </a:rPr>
              <a:t> Tracks</a:t>
            </a:r>
            <a:endParaRPr lang="ko-KR" sz="200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23567360656662709"/>
          <c:y val="4.53116236053710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5605986806818009"/>
          <c:y val="0.21624025316431256"/>
          <c:w val="0.66629871209413927"/>
          <c:h val="0.7438371809018495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 Decay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6F5-4FF1-A104-53E110456D3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6F5-4FF1-A104-53E110456D35}"/>
              </c:ext>
            </c:extLst>
          </c:dPt>
          <c:dPt>
            <c:idx val="2"/>
            <c:bubble3D val="0"/>
            <c:spPr>
              <a:solidFill>
                <a:srgbClr val="FF5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6F5-4FF1-A104-53E110456D35}"/>
              </c:ext>
            </c:extLst>
          </c:dPt>
          <c:dPt>
            <c:idx val="3"/>
            <c:bubble3D val="0"/>
            <c:spPr>
              <a:solidFill>
                <a:srgbClr val="00336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912-4133-B67D-0838698A839E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C8FB17-3394-4BC3-9AE4-850B0BCFF842}" type="CATEGORYNAME">
                      <a:rPr lang="en-US" altLang="ko-KR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68862FB1-19E8-4DEF-BDF7-4025DBA995C6}" type="PERCENTAGE">
                      <a:rPr lang="en-US" altLang="ko-KR" baseline="0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[백분율]</a:t>
                    </a:fld>
                    <a:endParaRPr lang="en-US" altLang="ko-KR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6F5-4FF1-A104-53E110456D3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C4ED300-7C2A-4132-9BE9-817B7019E1F2}" type="CATEGORYNAME">
                      <a:rPr lang="en-US" altLang="ko-KR">
                        <a:solidFill>
                          <a:schemeClr val="accent5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chemeClr val="accent5"/>
                        </a:solidFill>
                      </a:rPr>
                      <a:t>
</a:t>
                    </a:r>
                    <a:fld id="{2A0188F3-B3DE-4A7F-9B95-A753F1960B62}" type="PERCENTAGE">
                      <a:rPr lang="en-US" altLang="ko-KR" baseline="0">
                        <a:solidFill>
                          <a:schemeClr val="accent5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chemeClr val="accent5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F5-4FF1-A104-53E110456D35}"/>
                </c:ext>
              </c:extLst>
            </c:dLbl>
            <c:dLbl>
              <c:idx val="2"/>
              <c:layout>
                <c:manualLayout>
                  <c:x val="0.11531560103606668"/>
                  <c:y val="5.210713627179250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544DA78-5CE5-4D07-BBD1-85AA6D66B25C}" type="CATEGORYNAME">
                      <a:rPr lang="en-US" altLang="ko-KR">
                        <a:solidFill>
                          <a:srgbClr val="FF505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FF5050"/>
                        </a:solidFill>
                      </a:rPr>
                      <a:t>
</a:t>
                    </a:r>
                    <a:fld id="{751969C1-59F3-48BA-9DC7-284893617300}" type="PERCENTAGE">
                      <a:rPr lang="en-US" altLang="ko-KR" baseline="0">
                        <a:solidFill>
                          <a:srgbClr val="FF505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FF505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7740607592014"/>
                      <c:h val="0.1745278510670956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F5-4FF1-A104-53E110456D35}"/>
                </c:ext>
              </c:extLst>
            </c:dLbl>
            <c:dLbl>
              <c:idx val="3"/>
              <c:layout>
                <c:manualLayout>
                  <c:x val="0.23337659285740073"/>
                  <c:y val="4.59767784686764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6E7AC2D-C821-49B1-A40D-922A4176653A}" type="CATEGORYNAME">
                      <a:rPr lang="en-US" altLang="ko-KR">
                        <a:solidFill>
                          <a:srgbClr val="00206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33671E0F-3E1E-4C2A-ACAC-5B12F119D7D7}" type="PERCENTAGE">
                      <a:rPr lang="en-US" altLang="ko-KR" baseline="0">
                        <a:solidFill>
                          <a:srgbClr val="00206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00206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912-4133-B67D-0838698A839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Clean Track</c:v>
                </c:pt>
                <c:pt idx="1">
                  <c:v>Background Track</c:v>
                </c:pt>
                <c:pt idx="2">
                  <c:v>Partial Reconstruction</c:v>
                </c:pt>
                <c:pt idx="3">
                  <c:v>BG + Partial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101</c:v>
                </c:pt>
                <c:pt idx="1">
                  <c:v>26</c:v>
                </c:pt>
                <c:pt idx="2">
                  <c:v>14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F5-4FF1-A104-53E110456D3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D Decay (Total)</a:t>
            </a:r>
            <a:endParaRPr lang="ko-KR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5.6842012637471497E-2"/>
          <c:y val="0.15127904742872755"/>
          <c:w val="0.88966213311076547"/>
          <c:h val="0.815004648360909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 Decay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83-450F-9BEA-C01C4761AF7C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83-450F-9BEA-C01C4761AF7C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83-450F-9BEA-C01C4761AF7C}"/>
              </c:ext>
            </c:extLst>
          </c:dPt>
          <c:dLbls>
            <c:dLbl>
              <c:idx val="0"/>
              <c:layout>
                <c:manualLayout>
                  <c:x val="-0.16851692021700374"/>
                  <c:y val="-0.11915478665894549"/>
                </c:manualLayout>
              </c:layout>
              <c:tx>
                <c:rich>
                  <a:bodyPr/>
                  <a:lstStyle/>
                  <a:p>
                    <a:fld id="{EF93ED32-92ED-4D03-92E8-C312EE3977C5}" type="CATEGORYNAME">
                      <a:rPr lang="en-US" altLang="ko-KR" sz="1600">
                        <a:solidFill>
                          <a:srgbClr val="002060"/>
                        </a:solidFill>
                      </a:rPr>
                      <a:pPr/>
                      <a:t>[범주 이름]</a:t>
                    </a:fld>
                    <a:r>
                      <a:rPr lang="en-US" altLang="ko-KR" sz="1600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54B8BD96-5996-4B27-B0D6-E851E434300E}" type="PERCENTAGE">
                      <a:rPr lang="en-US" altLang="ko-KR" sz="1600" baseline="0">
                        <a:solidFill>
                          <a:srgbClr val="002060"/>
                        </a:solidFill>
                      </a:rPr>
                      <a:pPr/>
                      <a:t>[백분율]</a:t>
                    </a:fld>
                    <a:endParaRPr lang="en-US" altLang="ko-KR" sz="1600" baseline="0" dirty="0">
                      <a:solidFill>
                        <a:srgbClr val="002060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175005585273423"/>
                      <c:h val="0.165275754159329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C83-450F-9BEA-C01C4761AF7C}"/>
                </c:ext>
              </c:extLst>
            </c:dLbl>
            <c:dLbl>
              <c:idx val="1"/>
              <c:layout>
                <c:manualLayout>
                  <c:x val="7.2933264413166901E-2"/>
                  <c:y val="0.160435342102339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D4D2C66-D4BE-4199-BC6B-00490FBE8B61}" type="CATEGORYNAME">
                      <a:rPr lang="en-US" altLang="ko-KR" sz="1400"/>
                      <a:pPr>
                        <a:defRPr/>
                      </a:pPr>
                      <a:t>[범주 이름]</a:t>
                    </a:fld>
                    <a:r>
                      <a:rPr lang="en-US" altLang="ko-KR" sz="1400" baseline="0" dirty="0"/>
                      <a:t>
</a:t>
                    </a:r>
                    <a:fld id="{8EDF29C7-7674-4DBB-9D95-4EFA98449E37}" type="PERCENTAGE">
                      <a:rPr lang="en-US" altLang="ko-KR" sz="1400" baseline="0"/>
                      <a:pPr>
                        <a:defRPr/>
                      </a:pPr>
                      <a:t>[백분율]</a:t>
                    </a:fld>
                    <a:endParaRPr lang="en-US" altLang="ko-KR" sz="14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825342177034194"/>
                      <c:h val="0.200311940332570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C83-450F-9BEA-C01C4761AF7C}"/>
                </c:ext>
              </c:extLst>
            </c:dLbl>
            <c:dLbl>
              <c:idx val="2"/>
              <c:layout>
                <c:manualLayout>
                  <c:x val="5.1353954584350214E-2"/>
                  <c:y val="0.1726183063361551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C83-450F-9BEA-C01C4761AF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2+ Charged Tracks</c:v>
                </c:pt>
                <c:pt idx="1">
                  <c:v>Single Charged Track</c:v>
                </c:pt>
                <c:pt idx="2">
                  <c:v>Neutral Track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142</c:v>
                </c:pt>
                <c:pt idx="1">
                  <c:v>57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83-450F-9BEA-C01C4761AF7C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B Decay (Total)</a:t>
            </a:r>
            <a:endParaRPr lang="ko-KR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5.6842012637471497E-2"/>
          <c:y val="0.15127904742872755"/>
          <c:w val="0.88966213311076547"/>
          <c:h val="0.815004648360909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 Decay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8F-4F95-A15D-83687065A889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8F-4F95-A15D-83687065A889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CC81-484B-886A-67318315F91B}"/>
              </c:ext>
            </c:extLst>
          </c:dPt>
          <c:dLbls>
            <c:dLbl>
              <c:idx val="0"/>
              <c:layout>
                <c:manualLayout>
                  <c:x val="-6.8140072334559987E-2"/>
                  <c:y val="-1.6278022467336555E-2"/>
                </c:manualLayout>
              </c:layout>
              <c:tx>
                <c:rich>
                  <a:bodyPr/>
                  <a:lstStyle/>
                  <a:p>
                    <a:fld id="{EF93ED32-92ED-4D03-92E8-C312EE3977C5}" type="CATEGORYNAME">
                      <a:rPr lang="en-US" altLang="ko-KR" sz="1600">
                        <a:solidFill>
                          <a:srgbClr val="002060"/>
                        </a:solidFill>
                      </a:rPr>
                      <a:pPr/>
                      <a:t>[범주 이름]</a:t>
                    </a:fld>
                    <a:r>
                      <a:rPr lang="en-US" altLang="ko-KR" sz="1600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54B8BD96-5996-4B27-B0D6-E851E434300E}" type="PERCENTAGE">
                      <a:rPr lang="en-US" altLang="ko-KR" sz="1600" baseline="0">
                        <a:solidFill>
                          <a:srgbClr val="002060"/>
                        </a:solidFill>
                      </a:rPr>
                      <a:pPr/>
                      <a:t>[백분율]</a:t>
                    </a:fld>
                    <a:endParaRPr lang="en-US" altLang="ko-KR" sz="1600" baseline="0" dirty="0">
                      <a:solidFill>
                        <a:srgbClr val="002060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175005585273423"/>
                      <c:h val="0.165275754159329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88F-4F95-A15D-83687065A889}"/>
                </c:ext>
              </c:extLst>
            </c:dLbl>
            <c:dLbl>
              <c:idx val="1"/>
              <c:layout>
                <c:manualLayout>
                  <c:x val="0.12646758328380353"/>
                  <c:y val="-0.1771291809828833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D4D2C66-D4BE-4199-BC6B-00490FBE8B61}" type="CATEGORYNAME">
                      <a:rPr lang="en-US" altLang="ko-KR" sz="1400"/>
                      <a:pPr>
                        <a:defRPr/>
                      </a:pPr>
                      <a:t>[범주 이름]</a:t>
                    </a:fld>
                    <a:r>
                      <a:rPr lang="en-US" altLang="ko-KR" sz="1400" baseline="0" dirty="0"/>
                      <a:t>
</a:t>
                    </a:r>
                    <a:fld id="{8EDF29C7-7674-4DBB-9D95-4EFA98449E37}" type="PERCENTAGE">
                      <a:rPr lang="en-US" altLang="ko-KR" sz="1400" baseline="0"/>
                      <a:pPr>
                        <a:defRPr/>
                      </a:pPr>
                      <a:t>[백분율]</a:t>
                    </a:fld>
                    <a:endParaRPr lang="en-US" altLang="ko-KR" sz="14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825342177034194"/>
                      <c:h val="0.200311940332570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88F-4F95-A15D-83687065A889}"/>
                </c:ext>
              </c:extLst>
            </c:dLbl>
            <c:dLbl>
              <c:idx val="2"/>
              <c:layout>
                <c:manualLayout>
                  <c:x val="0.15507669739620869"/>
                  <c:y val="0.1951226180317373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81-484B-886A-67318315F9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2+ Charged Tracks</c:v>
                </c:pt>
                <c:pt idx="1">
                  <c:v>Single Charged Track</c:v>
                </c:pt>
                <c:pt idx="2">
                  <c:v>Neutral Track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93</c:v>
                </c:pt>
                <c:pt idx="1">
                  <c:v>50</c:v>
                </c:pt>
                <c:pt idx="2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88F-4F95-A15D-83687065A88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srgbClr val="002060"/>
                </a:solidFill>
              </a:rPr>
              <a:t>2+ Charged</a:t>
            </a:r>
            <a:r>
              <a:rPr lang="en-US" sz="2000" baseline="0" dirty="0">
                <a:solidFill>
                  <a:srgbClr val="002060"/>
                </a:solidFill>
              </a:rPr>
              <a:t> Tracks</a:t>
            </a:r>
            <a:endParaRPr lang="ko-KR" sz="200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23567360656662709"/>
          <c:y val="4.53116236053710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5605986806818009"/>
          <c:y val="0.21930537172889095"/>
          <c:w val="0.6635531051193464"/>
          <c:h val="0.7407720623372712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 Decay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6F5-4FF1-A104-53E110456D3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6F5-4FF1-A104-53E110456D35}"/>
              </c:ext>
            </c:extLst>
          </c:dPt>
          <c:dPt>
            <c:idx val="2"/>
            <c:bubble3D val="0"/>
            <c:spPr>
              <a:solidFill>
                <a:srgbClr val="00206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6F5-4FF1-A104-53E110456D35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912-4133-B67D-0838698A839E}"/>
              </c:ext>
            </c:extLst>
          </c:dPt>
          <c:dPt>
            <c:idx val="4"/>
            <c:bubble3D val="0"/>
            <c:spPr>
              <a:solidFill>
                <a:srgbClr val="FF5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191-42EB-A6B1-DAA03EDA495B}"/>
              </c:ext>
            </c:extLst>
          </c:dPt>
          <c:dLbls>
            <c:dLbl>
              <c:idx val="0"/>
              <c:layout>
                <c:manualLayout>
                  <c:x val="1.0067109278135375E-16"/>
                  <c:y val="0.1495900946952692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C8FB17-3394-4BC3-9AE4-850B0BCFF842}" type="CATEGORYNAME">
                      <a:rPr lang="en-US" altLang="ko-KR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68862FB1-19E8-4DEF-BDF7-4025DBA995C6}" type="PERCENTAGE">
                      <a:rPr lang="en-US" altLang="ko-KR" baseline="0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[백분율]</a:t>
                    </a:fld>
                    <a:endParaRPr lang="en-US" altLang="ko-KR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56118931046567"/>
                      <c:h val="0.185746426361371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6F5-4FF1-A104-53E110456D35}"/>
                </c:ext>
              </c:extLst>
            </c:dLbl>
            <c:dLbl>
              <c:idx val="1"/>
              <c:layout>
                <c:manualLayout>
                  <c:x val="-9.6095163170125467E-3"/>
                  <c:y val="7.049772698530384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C4ED300-7C2A-4132-9BE9-817B7019E1F2}" type="CATEGORYNAME">
                      <a:rPr lang="en-US" altLang="ko-KR">
                        <a:solidFill>
                          <a:schemeClr val="accent2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chemeClr val="accent2"/>
                        </a:solidFill>
                      </a:rPr>
                      <a:t>
</a:t>
                    </a:r>
                    <a:fld id="{2A0188F3-B3DE-4A7F-9B95-A753F1960B62}" type="PERCENTAGE">
                      <a:rPr lang="en-US" altLang="ko-KR" baseline="0">
                        <a:solidFill>
                          <a:schemeClr val="accent2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chemeClr val="accent2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080257118526552"/>
                      <c:h val="0.1952634988304279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F5-4FF1-A104-53E110456D35}"/>
                </c:ext>
              </c:extLst>
            </c:dLbl>
            <c:dLbl>
              <c:idx val="2"/>
              <c:layout>
                <c:manualLayout>
                  <c:x val="-1.64736418487577E-2"/>
                  <c:y val="5.210713627179245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B8BE7A5-212C-49DB-A853-0733AA841A31}" type="CATEGORYNAME">
                      <a:rPr lang="en-US" altLang="ko-KR">
                        <a:solidFill>
                          <a:srgbClr val="00206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A131346C-01A1-4842-BE8C-D407914BFA96}" type="PERCENTAGE">
                      <a:rPr lang="en-US" altLang="ko-KR" baseline="0">
                        <a:solidFill>
                          <a:srgbClr val="00206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00206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07453631130082"/>
                      <c:h val="0.1584820760554868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F5-4FF1-A104-53E110456D35}"/>
                </c:ext>
              </c:extLst>
            </c:dLbl>
            <c:dLbl>
              <c:idx val="3"/>
              <c:layout>
                <c:manualLayout>
                  <c:x val="0"/>
                  <c:y val="-6.130116455197620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C153F9B-62D2-4C7E-BBE9-086C99A96FB9}" type="CATEGORYNAME">
                      <a:rPr lang="en-US" altLang="ko-KR">
                        <a:solidFill>
                          <a:srgbClr val="7030A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7030A0"/>
                        </a:solidFill>
                      </a:rPr>
                      <a:t>
</a:t>
                    </a:r>
                    <a:fld id="{DE00B5AF-7454-4F5E-A271-7098480A7F7A}" type="PERCENTAGE">
                      <a:rPr lang="en-US" altLang="ko-KR" baseline="0">
                        <a:solidFill>
                          <a:srgbClr val="7030A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7030A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435488505094829"/>
                      <c:h val="0.1584820760554868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912-4133-B67D-0838698A839E}"/>
                </c:ext>
              </c:extLst>
            </c:dLbl>
            <c:dLbl>
              <c:idx val="4"/>
              <c:layout>
                <c:manualLayout>
                  <c:x val="0.12629813703000126"/>
                  <c:y val="2.145595062600822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544DA78-5CE5-4D07-BBD1-85AA6D66B25C}" type="CATEGORYNAME">
                      <a:rPr lang="en-US" altLang="ko-KR">
                        <a:solidFill>
                          <a:srgbClr val="FF505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FF5050"/>
                        </a:solidFill>
                      </a:rPr>
                      <a:t>
</a:t>
                    </a:r>
                    <a:fld id="{751969C1-59F3-48BA-9DC7-284893617300}" type="PERCENTAGE">
                      <a:rPr lang="en-US" altLang="ko-KR" baseline="0">
                        <a:solidFill>
                          <a:srgbClr val="FF505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FF505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610936033626986"/>
                      <c:h val="0.108719755485596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4191-42EB-A6B1-DAA03EDA495B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&lt; 1mm Y Res.</c:v>
                </c:pt>
                <c:pt idx="1">
                  <c:v>&lt; 2mm Y Res.</c:v>
                </c:pt>
                <c:pt idx="2">
                  <c:v>&lt; 3mm Y Res.</c:v>
                </c:pt>
                <c:pt idx="3">
                  <c:v>&gt; 3mm Y Res.</c:v>
                </c:pt>
                <c:pt idx="4">
                  <c:v>Rec. Failed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63</c:v>
                </c:pt>
                <c:pt idx="1">
                  <c:v>12</c:v>
                </c:pt>
                <c:pt idx="2">
                  <c:v>2</c:v>
                </c:pt>
                <c:pt idx="3">
                  <c:v>3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F5-4FF1-A104-53E110456D3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srgbClr val="002060"/>
                </a:solidFill>
              </a:rPr>
              <a:t>2+ Charged</a:t>
            </a:r>
            <a:r>
              <a:rPr lang="en-US" sz="2000" baseline="0" dirty="0">
                <a:solidFill>
                  <a:srgbClr val="002060"/>
                </a:solidFill>
              </a:rPr>
              <a:t> Tracks</a:t>
            </a:r>
            <a:endParaRPr lang="ko-KR" sz="200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23567360656662709"/>
          <c:y val="4.53116236053710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5605986806818009"/>
          <c:y val="0.21624025316431256"/>
          <c:w val="0.66629871209413927"/>
          <c:h val="0.7438371809018495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 Decay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6F5-4FF1-A104-53E110456D3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6F5-4FF1-A104-53E110456D35}"/>
              </c:ext>
            </c:extLst>
          </c:dPt>
          <c:dPt>
            <c:idx val="2"/>
            <c:bubble3D val="0"/>
            <c:spPr>
              <a:solidFill>
                <a:srgbClr val="FF5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6F5-4FF1-A104-53E110456D35}"/>
              </c:ext>
            </c:extLst>
          </c:dPt>
          <c:dPt>
            <c:idx val="3"/>
            <c:bubble3D val="0"/>
            <c:spPr>
              <a:solidFill>
                <a:srgbClr val="00336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912-4133-B67D-0838698A839E}"/>
              </c:ext>
            </c:extLst>
          </c:dPt>
          <c:dLbls>
            <c:dLbl>
              <c:idx val="0"/>
              <c:layout>
                <c:manualLayout>
                  <c:x val="-1.64736418487576E-2"/>
                  <c:y val="0.272795672921439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C8FB17-3394-4BC3-9AE4-850B0BCFF842}" type="CATEGORYNAME">
                      <a:rPr lang="en-US" altLang="ko-KR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68862FB1-19E8-4DEF-BDF7-4025DBA995C6}" type="PERCENTAGE">
                      <a:rPr lang="en-US" altLang="ko-KR" baseline="0">
                        <a:solidFill>
                          <a:srgbClr val="0070C0"/>
                        </a:solidFill>
                      </a:rPr>
                      <a:pPr>
                        <a:defRPr/>
                      </a:pPr>
                      <a:t>[백분율]</a:t>
                    </a:fld>
                    <a:endParaRPr lang="en-US" altLang="ko-KR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11999340189568"/>
                      <c:h val="0.108719755485596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6F5-4FF1-A104-53E110456D35}"/>
                </c:ext>
              </c:extLst>
            </c:dLbl>
            <c:dLbl>
              <c:idx val="1"/>
              <c:layout>
                <c:manualLayout>
                  <c:x val="0"/>
                  <c:y val="0.1532560489028805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C4ED300-7C2A-4132-9BE9-817B7019E1F2}" type="CATEGORYNAME">
                      <a:rPr lang="en-US" altLang="ko-KR">
                        <a:solidFill>
                          <a:schemeClr val="accent5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chemeClr val="accent5"/>
                        </a:solidFill>
                      </a:rPr>
                      <a:t>
</a:t>
                    </a:r>
                    <a:fld id="{2A0188F3-B3DE-4A7F-9B95-A753F1960B62}" type="PERCENTAGE">
                      <a:rPr lang="en-US" altLang="ko-KR" baseline="0">
                        <a:solidFill>
                          <a:schemeClr val="accent5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chemeClr val="accent5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84045472440051"/>
                      <c:h val="0.1584820760554868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F5-4FF1-A104-53E110456D35}"/>
                </c:ext>
              </c:extLst>
            </c:dLbl>
            <c:dLbl>
              <c:idx val="2"/>
              <c:layout>
                <c:manualLayout>
                  <c:x val="1.0809476278712401E-7"/>
                  <c:y val="7.356308689780073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544DA78-5CE5-4D07-BBD1-85AA6D66B25C}" type="CATEGORYNAME">
                      <a:rPr lang="en-US" altLang="ko-KR">
                        <a:solidFill>
                          <a:srgbClr val="FF505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FF5050"/>
                        </a:solidFill>
                      </a:rPr>
                      <a:t>
</a:t>
                    </a:r>
                    <a:fld id="{751969C1-59F3-48BA-9DC7-284893617300}" type="PERCENTAGE">
                      <a:rPr lang="en-US" altLang="ko-KR" baseline="0">
                        <a:solidFill>
                          <a:srgbClr val="FF505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FF505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635482624739729"/>
                      <c:h val="0.1745278510670956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F5-4FF1-A104-53E110456D35}"/>
                </c:ext>
              </c:extLst>
            </c:dLbl>
            <c:dLbl>
              <c:idx val="3"/>
              <c:layout>
                <c:manualLayout>
                  <c:x val="4.553340549739697E-2"/>
                  <c:y val="1.839083206142980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6E7AC2D-C821-49B1-A40D-922A4176653A}" type="CATEGORYNAME">
                      <a:rPr lang="en-US" altLang="ko-KR">
                        <a:solidFill>
                          <a:srgbClr val="00206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33671E0F-3E1E-4C2A-ACAC-5B12F119D7D7}" type="PERCENTAGE">
                      <a:rPr lang="en-US" altLang="ko-KR" baseline="0">
                        <a:solidFill>
                          <a:srgbClr val="002060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aseline="0" dirty="0">
                      <a:solidFill>
                        <a:srgbClr val="00206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31646601035848"/>
                      <c:h val="0.108719755485596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912-4133-B67D-0838698A839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Clean Track</c:v>
                </c:pt>
                <c:pt idx="1">
                  <c:v>Background Track</c:v>
                </c:pt>
                <c:pt idx="2">
                  <c:v>Partial Reconstruction</c:v>
                </c:pt>
                <c:pt idx="3">
                  <c:v>BG + Partial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47</c:v>
                </c:pt>
                <c:pt idx="1">
                  <c:v>34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F5-4FF1-A104-53E110456D3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5DE60-C79C-4975-B58F-F474182D1592}" type="datetimeFigureOut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2BAD7-AC6C-4F40-9E22-D638986A3B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6784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3429-360E-4D27-A1EB-1428C74F8105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88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0BD4-AA6C-4E97-8C89-26972559094A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72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EAB1-8C12-4140-ACED-6746CE53628A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8658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8AAFB-F24F-4C8A-8E31-90ED0DB2ACF1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100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A632-F21D-4888-B3C1-D6311E7A3F08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267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DF43A-DB08-4CFA-937C-FE804F373DAE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424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E7AC-55D4-4C29-97E7-5E26F649F50F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711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59A2E-D2CC-46D2-9F9B-6858758AD4DA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376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D372-FCEB-4DA4-B4FE-0A4A83F5EBA9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21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788921D-F636-49D9-A908-F7C28A394489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0524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E950-AFD5-4290-9E91-833F2EDA7476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3139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D4BAF64-1008-4249-A4F6-A0C60F3B63C0}" type="datetime1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C904C1-8E34-4F35-91F3-4B4B5D84308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42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0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506766-545F-4951-8F17-1267FEC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altLang="ko-KR" sz="3800" b="1" dirty="0"/>
              <a:t>Studies on novel </a:t>
            </a:r>
            <a:r>
              <a:rPr lang="en-US" altLang="ko-KR" sz="3800" b="1"/>
              <a:t>detector concepts</a:t>
            </a:r>
            <a:endParaRPr lang="ko-KR" altLang="en-US" sz="3800" b="1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AFCB98-7BD7-4B42-904F-F1688C3B7DE0}"/>
              </a:ext>
            </a:extLst>
          </p:cNvPr>
          <p:cNvSpPr txBox="1"/>
          <p:nvPr/>
        </p:nvSpPr>
        <p:spPr>
          <a:xfrm>
            <a:off x="1097280" y="5898993"/>
            <a:ext cx="1005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dirty="0">
                <a:solidFill>
                  <a:schemeClr val="accent5"/>
                </a:solidFill>
              </a:rPr>
              <a:t>12th ALICE ITS upgrade, MFT and O2 Asian Workshop – 2018, 21 Nov. 2018 </a:t>
            </a:r>
            <a:endParaRPr lang="ko-KR" altLang="en-US" sz="2000" dirty="0">
              <a:solidFill>
                <a:schemeClr val="accent5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B199AE-8F58-477D-86E7-FA5ACCC991C8}"/>
              </a:ext>
            </a:extLst>
          </p:cNvPr>
          <p:cNvSpPr txBox="1"/>
          <p:nvPr/>
        </p:nvSpPr>
        <p:spPr>
          <a:xfrm>
            <a:off x="1097280" y="4325112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400">
                <a:solidFill>
                  <a:schemeClr val="tx2"/>
                </a:solidFill>
              </a:rPr>
              <a:t>J. Kim (Yonsei Univ., Speaker), Prof. Y. Kwon (Yonsei Univ.), L. Musa (CERN)</a:t>
            </a:r>
            <a:endParaRPr lang="en-US" altLang="ko-KR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617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그룹 39">
            <a:extLst>
              <a:ext uri="{FF2B5EF4-FFF2-40B4-BE49-F238E27FC236}">
                <a16:creationId xmlns:a16="http://schemas.microsoft.com/office/drawing/2014/main" id="{5999E77D-22E8-4645-8922-8BDB13D35FE9}"/>
              </a:ext>
            </a:extLst>
          </p:cNvPr>
          <p:cNvGrpSpPr/>
          <p:nvPr/>
        </p:nvGrpSpPr>
        <p:grpSpPr>
          <a:xfrm>
            <a:off x="213513" y="1084026"/>
            <a:ext cx="11681476" cy="4680706"/>
            <a:chOff x="213513" y="1084026"/>
            <a:chExt cx="11681476" cy="4680706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553D9538-930B-4B00-A480-E7FC37FFE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4620" y="3785743"/>
              <a:ext cx="2920369" cy="1978989"/>
            </a:xfrm>
            <a:prstGeom prst="rect">
              <a:avLst/>
            </a:prstGeom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418B36AE-9028-4C5A-9458-436824F95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599" y="1084032"/>
              <a:ext cx="3703298" cy="2509541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26E9CBA2-68A1-4A84-B416-0C3694C8A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0897" y="1084026"/>
              <a:ext cx="3703298" cy="2509541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CF8A54E7-80A7-429E-93DF-8324A7861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4195" y="1084026"/>
              <a:ext cx="3703298" cy="2509541"/>
            </a:xfrm>
            <a:prstGeom prst="rect">
              <a:avLst/>
            </a:prstGeom>
          </p:spPr>
        </p:pic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C5C648C8-89D0-437A-BB6B-09E0EB32A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3" y="3785743"/>
              <a:ext cx="2920369" cy="1978989"/>
            </a:xfrm>
            <a:prstGeom prst="rect">
              <a:avLst/>
            </a:prstGeom>
          </p:spPr>
        </p:pic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8FFC7F45-27B1-44AA-9954-81D59DA4E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3882" y="3785743"/>
              <a:ext cx="2920369" cy="1978989"/>
            </a:xfrm>
            <a:prstGeom prst="rect">
              <a:avLst/>
            </a:prstGeom>
          </p:spPr>
        </p:pic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F76F2AFD-D580-408E-B636-08D323480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251" y="3785743"/>
              <a:ext cx="2920369" cy="1978989"/>
            </a:xfrm>
            <a:prstGeom prst="rect">
              <a:avLst/>
            </a:prstGeom>
          </p:spPr>
        </p:pic>
      </p:grp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3AC904C1-8E34-4F35-91F3-4B4B5D84308C}" type="slidenum">
              <a:rPr lang="ko-KR" altLang="en-US" smtClean="0"/>
              <a:t>10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3D231F62-94B4-46E5-AD2C-9FE3FF9DA932}"/>
                  </a:ext>
                </a:extLst>
              </p:cNvPr>
              <p:cNvSpPr/>
              <p:nvPr/>
            </p:nvSpPr>
            <p:spPr>
              <a:xfrm>
                <a:off x="2543479" y="2883864"/>
                <a:ext cx="13219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𝟎𝟎𝟒𝟓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3D231F62-94B4-46E5-AD2C-9FE3FF9DA9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479" y="2883864"/>
                <a:ext cx="1321900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C3C75616-122B-47A1-987A-82525D90D023}"/>
                  </a:ext>
                </a:extLst>
              </p:cNvPr>
              <p:cNvSpPr/>
              <p:nvPr/>
            </p:nvSpPr>
            <p:spPr>
              <a:xfrm>
                <a:off x="6246777" y="2883864"/>
                <a:ext cx="13219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𝟎𝟎𝟒𝟔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C3C75616-122B-47A1-987A-82525D90D0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6777" y="2883864"/>
                <a:ext cx="1321900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직사각형 28">
                <a:extLst>
                  <a:ext uri="{FF2B5EF4-FFF2-40B4-BE49-F238E27FC236}">
                    <a16:creationId xmlns:a16="http://schemas.microsoft.com/office/drawing/2014/main" id="{EE1C7682-4EF4-4A76-A335-29ACAEA2132C}"/>
                  </a:ext>
                </a:extLst>
              </p:cNvPr>
              <p:cNvSpPr/>
              <p:nvPr/>
            </p:nvSpPr>
            <p:spPr>
              <a:xfrm>
                <a:off x="9950075" y="2883864"/>
                <a:ext cx="13219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𝟎𝟎𝟔𝟓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29" name="직사각형 28">
                <a:extLst>
                  <a:ext uri="{FF2B5EF4-FFF2-40B4-BE49-F238E27FC236}">
                    <a16:creationId xmlns:a16="http://schemas.microsoft.com/office/drawing/2014/main" id="{EE1C7682-4EF4-4A76-A335-29ACAEA213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0075" y="2883864"/>
                <a:ext cx="1321900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직사각형 29">
                <a:extLst>
                  <a:ext uri="{FF2B5EF4-FFF2-40B4-BE49-F238E27FC236}">
                    <a16:creationId xmlns:a16="http://schemas.microsoft.com/office/drawing/2014/main" id="{E33B9E91-C415-4F5A-A65C-B95F1B486FE0}"/>
                  </a:ext>
                </a:extLst>
              </p:cNvPr>
              <p:cNvSpPr/>
              <p:nvPr/>
            </p:nvSpPr>
            <p:spPr>
              <a:xfrm>
                <a:off x="1673697" y="5751636"/>
                <a:ext cx="11984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𝟎𝟏𝟏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30" name="직사각형 29">
                <a:extLst>
                  <a:ext uri="{FF2B5EF4-FFF2-40B4-BE49-F238E27FC236}">
                    <a16:creationId xmlns:a16="http://schemas.microsoft.com/office/drawing/2014/main" id="{E33B9E91-C415-4F5A-A65C-B95F1B486F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697" y="5751636"/>
                <a:ext cx="1198470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7853935D-4156-4585-BB22-CADAB5F01D28}"/>
                  </a:ext>
                </a:extLst>
              </p:cNvPr>
              <p:cNvSpPr/>
              <p:nvPr/>
            </p:nvSpPr>
            <p:spPr>
              <a:xfrm>
                <a:off x="4594066" y="5751636"/>
                <a:ext cx="11984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𝟎𝟏𝟗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7853935D-4156-4585-BB22-CADAB5F01D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066" y="5751636"/>
                <a:ext cx="1198470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7BC7C5A6-DE24-4FE5-871D-ADFE796772E0}"/>
                  </a:ext>
                </a:extLst>
              </p:cNvPr>
              <p:cNvSpPr/>
              <p:nvPr/>
            </p:nvSpPr>
            <p:spPr>
              <a:xfrm>
                <a:off x="7776150" y="5751636"/>
                <a:ext cx="11984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𝟎𝟑𝟗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7BC7C5A6-DE24-4FE5-871D-ADFE796772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150" y="5751636"/>
                <a:ext cx="1198470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7C1DD70A-975A-4251-A232-292828B20701}"/>
                  </a:ext>
                </a:extLst>
              </p:cNvPr>
              <p:cNvSpPr/>
              <p:nvPr/>
            </p:nvSpPr>
            <p:spPr>
              <a:xfrm>
                <a:off x="10434804" y="5751636"/>
                <a:ext cx="11984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𝟏𝟗𝟑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7C1DD70A-975A-4251-A232-292828B207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4804" y="5751636"/>
                <a:ext cx="1198470" cy="3385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324B310B-7C29-4092-935D-51A02D2157C8}"/>
                  </a:ext>
                </a:extLst>
              </p:cNvPr>
              <p:cNvSpPr/>
              <p:nvPr/>
            </p:nvSpPr>
            <p:spPr>
              <a:xfrm>
                <a:off x="4055396" y="391526"/>
                <a:ext cx="399429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400" dirty="0"/>
                  <a:t>Momentum Resolution (</a:t>
                </a:r>
                <a14:m>
                  <m:oMath xmlns:m="http://schemas.openxmlformats.org/officeDocument/2006/math"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sz="2400"/>
                  <a:t>)</a:t>
                </a:r>
                <a:endParaRPr lang="ko-KR" altLang="en-US" sz="2400"/>
              </a:p>
            </p:txBody>
          </p:sp>
        </mc:Choice>
        <mc:Fallback xmlns="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324B310B-7C29-4092-935D-51A02D2157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396" y="391526"/>
                <a:ext cx="3994299" cy="461665"/>
              </a:xfrm>
              <a:prstGeom prst="rect">
                <a:avLst/>
              </a:prstGeom>
              <a:blipFill>
                <a:blip r:embed="rId16"/>
                <a:stretch>
                  <a:fillRect l="-2290" t="-10526" r="-1374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5898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Kalman Tracking Resolution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10058400" cy="646331"/>
              </a:xfrm>
            </p:spPr>
            <p:txBody>
              <a:bodyPr>
                <a:spAutoFit/>
              </a:bodyPr>
              <a:lstStyle/>
              <a:p>
                <a:r>
                  <a:rPr lang="en-US" altLang="ko-KR" dirty="0"/>
                  <a:t>Angle Resolution (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l-GR" altLang="ko-KR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ko-KR" dirty="0"/>
                  <a:t>) at Decay Vertex, All range of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dirty="0"/>
                  <a:t> =	</a:t>
                </a:r>
                <a:r>
                  <a:rPr lang="en-US" altLang="ko-KR" b="1" dirty="0"/>
                  <a:t>0.0025</a:t>
                </a:r>
                <a:r>
                  <a:rPr lang="en-US" altLang="ko-KR" dirty="0"/>
                  <a:t> (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𝑟𝑎𝑑</m:t>
                    </m:r>
                    <m:r>
                      <a:rPr lang="en-US" altLang="ko-K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altLang="ko-KR" dirty="0"/>
                  <a:t>, X direction)</a:t>
                </a:r>
                <a:br>
                  <a:rPr lang="en-US" altLang="ko-KR" dirty="0"/>
                </a:br>
                <a:r>
                  <a:rPr lang="en-US" altLang="ko-KR" dirty="0"/>
                  <a:t>(Beam Direction = Y)					</a:t>
                </a:r>
                <a:r>
                  <a:rPr lang="en-US" altLang="ko-KR" b="1" dirty="0"/>
                  <a:t>0.0024</a:t>
                </a:r>
                <a:r>
                  <a:rPr lang="en-US" altLang="ko-KR" dirty="0"/>
                  <a:t> (</a:t>
                </a:r>
                <a14:m>
                  <m:oMath xmlns:m="http://schemas.openxmlformats.org/officeDocument/2006/math">
                    <m:r>
                      <a:rPr lang="en-US" altLang="ko-KR" i="1" dirty="0">
                        <a:latin typeface="Cambria Math" panose="02040503050406030204" pitchFamily="18" charset="0"/>
                      </a:rPr>
                      <m:t>𝑟𝑎𝑑</m:t>
                    </m:r>
                    <m:r>
                      <a:rPr lang="en-US" altLang="ko-K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i="1" dirty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altLang="ko-KR" dirty="0"/>
                  <a:t>, Z direction)</a:t>
                </a:r>
              </a:p>
            </p:txBody>
          </p:sp>
        </mc:Choice>
        <mc:Fallback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10058400" cy="646331"/>
              </a:xfrm>
              <a:blipFill>
                <a:blip r:embed="rId2"/>
                <a:stretch>
                  <a:fillRect l="-606" t="-10377" b="-1603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11</a:t>
            </a:fld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2A884F4-3AA0-47DC-A928-3E0BCE7D49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46" y="2598686"/>
            <a:ext cx="5282334" cy="357957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13791B1-DC4F-4FD7-A443-F5710645FC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600439"/>
            <a:ext cx="5282334" cy="35795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748C008-3DB5-4493-97BC-6A7D65EF9698}"/>
                  </a:ext>
                </a:extLst>
              </p:cNvPr>
              <p:cNvSpPr/>
              <p:nvPr/>
            </p:nvSpPr>
            <p:spPr>
              <a:xfrm>
                <a:off x="4169220" y="5211680"/>
                <a:ext cx="14606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𝟎𝟎𝟐𝟓</m:t>
                    </m:r>
                  </m:oMath>
                </a14:m>
                <a:r>
                  <a:rPr lang="en-US" altLang="ko-KR" dirty="0"/>
                  <a:t> </a:t>
                </a:r>
                <a:endParaRPr lang="ko-KR" altLang="en-US"/>
              </a:p>
            </p:txBody>
          </p:sp>
        </mc:Choice>
        <mc:Fallback xmlns=""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748C008-3DB5-4493-97BC-6A7D65EF96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220" y="5211680"/>
                <a:ext cx="146065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B817ADBE-12B5-4CD3-B6CF-FA3BF4E0A922}"/>
                  </a:ext>
                </a:extLst>
              </p:cNvPr>
              <p:cNvSpPr/>
              <p:nvPr/>
            </p:nvSpPr>
            <p:spPr>
              <a:xfrm>
                <a:off x="9451554" y="5211680"/>
                <a:ext cx="14606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𝟎𝟎𝟐𝟒</m:t>
                    </m:r>
                  </m:oMath>
                </a14:m>
                <a:r>
                  <a:rPr lang="en-US" altLang="ko-KR" dirty="0"/>
                  <a:t> </a:t>
                </a:r>
                <a:endParaRPr lang="ko-KR" altLang="en-US"/>
              </a:p>
            </p:txBody>
          </p:sp>
        </mc:Choice>
        <mc:Fallback xmlns=""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B817ADBE-12B5-4CD3-B6CF-FA3BF4E0A9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1554" y="5211680"/>
                <a:ext cx="146065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4413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그룹 39">
            <a:extLst>
              <a:ext uri="{FF2B5EF4-FFF2-40B4-BE49-F238E27FC236}">
                <a16:creationId xmlns:a16="http://schemas.microsoft.com/office/drawing/2014/main" id="{5999E77D-22E8-4645-8922-8BDB13D35FE9}"/>
              </a:ext>
            </a:extLst>
          </p:cNvPr>
          <p:cNvGrpSpPr/>
          <p:nvPr/>
        </p:nvGrpSpPr>
        <p:grpSpPr>
          <a:xfrm>
            <a:off x="213513" y="1084026"/>
            <a:ext cx="11681475" cy="4680706"/>
            <a:chOff x="213513" y="1084026"/>
            <a:chExt cx="11681475" cy="4680706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553D9538-930B-4B00-A480-E7FC37FFE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4620" y="3785743"/>
              <a:ext cx="2920368" cy="1978989"/>
            </a:xfrm>
            <a:prstGeom prst="rect">
              <a:avLst/>
            </a:prstGeom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418B36AE-9028-4C5A-9458-436824F95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599" y="1084032"/>
              <a:ext cx="3703297" cy="2509541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26E9CBA2-68A1-4A84-B416-0C3694C8A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0897" y="1084026"/>
              <a:ext cx="3703297" cy="2509541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CF8A54E7-80A7-429E-93DF-8324A7861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4195" y="1084026"/>
              <a:ext cx="3703297" cy="2509541"/>
            </a:xfrm>
            <a:prstGeom prst="rect">
              <a:avLst/>
            </a:prstGeom>
          </p:spPr>
        </p:pic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C5C648C8-89D0-437A-BB6B-09E0EB32A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3" y="3785743"/>
              <a:ext cx="2920368" cy="1978989"/>
            </a:xfrm>
            <a:prstGeom prst="rect">
              <a:avLst/>
            </a:prstGeom>
          </p:spPr>
        </p:pic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8FFC7F45-27B1-44AA-9954-81D59DA4E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3882" y="3785743"/>
              <a:ext cx="2920368" cy="1978989"/>
            </a:xfrm>
            <a:prstGeom prst="rect">
              <a:avLst/>
            </a:prstGeom>
          </p:spPr>
        </p:pic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F76F2AFD-D580-408E-B636-08D323480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251" y="3785743"/>
              <a:ext cx="2920368" cy="1978989"/>
            </a:xfrm>
            <a:prstGeom prst="rect">
              <a:avLst/>
            </a:prstGeom>
          </p:spPr>
        </p:pic>
      </p:grp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3AC904C1-8E34-4F35-91F3-4B4B5D84308C}" type="slidenum">
              <a:rPr lang="ko-KR" altLang="en-US" smtClean="0"/>
              <a:t>12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3D231F62-94B4-46E5-AD2C-9FE3FF9DA932}"/>
                  </a:ext>
                </a:extLst>
              </p:cNvPr>
              <p:cNvSpPr/>
              <p:nvPr/>
            </p:nvSpPr>
            <p:spPr>
              <a:xfrm>
                <a:off x="2556006" y="1754019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𝟎𝟎𝟏𝟏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𝟎𝟎𝟏𝟎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3D231F62-94B4-46E5-AD2C-9FE3FF9DA9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6" y="1754019"/>
                <a:ext cx="1416991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E93AF01E-2918-479D-8E4D-BF5ACEB8E5A7}"/>
                  </a:ext>
                </a:extLst>
              </p:cNvPr>
              <p:cNvSpPr/>
              <p:nvPr/>
            </p:nvSpPr>
            <p:spPr>
              <a:xfrm>
                <a:off x="4407706" y="391526"/>
                <a:ext cx="328968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400"/>
                  <a:t>Angle </a:t>
                </a:r>
                <a:r>
                  <a:rPr lang="en-US" altLang="ko-KR" sz="2400" dirty="0"/>
                  <a:t>Resolution (</a:t>
                </a:r>
                <a14:m>
                  <m:oMath xmlns:m="http://schemas.openxmlformats.org/officeDocument/2006/math"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l-GR" altLang="ko-KR" sz="2400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ko-KR" sz="2400"/>
                  <a:t>)</a:t>
                </a:r>
                <a:endParaRPr lang="ko-KR" altLang="en-US" sz="2400"/>
              </a:p>
            </p:txBody>
          </p:sp>
        </mc:Choice>
        <mc:Fallback xmlns=""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E93AF01E-2918-479D-8E4D-BF5ACEB8E5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706" y="391526"/>
                <a:ext cx="3289682" cy="461665"/>
              </a:xfrm>
              <a:prstGeom prst="rect">
                <a:avLst/>
              </a:prstGeom>
              <a:blipFill>
                <a:blip r:embed="rId10"/>
                <a:stretch>
                  <a:fillRect l="-2222" t="-10526" r="-2407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직사각형 19">
                <a:extLst>
                  <a:ext uri="{FF2B5EF4-FFF2-40B4-BE49-F238E27FC236}">
                    <a16:creationId xmlns:a16="http://schemas.microsoft.com/office/drawing/2014/main" id="{DE210334-9282-4D34-9A18-3DEE1BBAE3A4}"/>
                  </a:ext>
                </a:extLst>
              </p:cNvPr>
              <p:cNvSpPr/>
              <p:nvPr/>
            </p:nvSpPr>
            <p:spPr>
              <a:xfrm>
                <a:off x="6259303" y="1754020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𝟎𝟎𝟏𝟒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𝟎𝟎𝟏𝟒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20" name="직사각형 19">
                <a:extLst>
                  <a:ext uri="{FF2B5EF4-FFF2-40B4-BE49-F238E27FC236}">
                    <a16:creationId xmlns:a16="http://schemas.microsoft.com/office/drawing/2014/main" id="{DE210334-9282-4D34-9A18-3DEE1BBAE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303" y="1754020"/>
                <a:ext cx="1416991" cy="5847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직사각형 37">
                <a:extLst>
                  <a:ext uri="{FF2B5EF4-FFF2-40B4-BE49-F238E27FC236}">
                    <a16:creationId xmlns:a16="http://schemas.microsoft.com/office/drawing/2014/main" id="{17DEC549-54EB-402A-BD21-D87DA8B5FD62}"/>
                  </a:ext>
                </a:extLst>
              </p:cNvPr>
              <p:cNvSpPr/>
              <p:nvPr/>
            </p:nvSpPr>
            <p:spPr>
              <a:xfrm>
                <a:off x="9962602" y="1754020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𝟎𝟎𝟏𝟕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𝟎𝟎𝟏𝟕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38" name="직사각형 37">
                <a:extLst>
                  <a:ext uri="{FF2B5EF4-FFF2-40B4-BE49-F238E27FC236}">
                    <a16:creationId xmlns:a16="http://schemas.microsoft.com/office/drawing/2014/main" id="{17DEC549-54EB-402A-BD21-D87DA8B5FD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2602" y="1754020"/>
                <a:ext cx="1416991" cy="58477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289FAAEE-9D3D-4B58-8F35-E87755A5289C}"/>
                  </a:ext>
                </a:extLst>
              </p:cNvPr>
              <p:cNvSpPr/>
              <p:nvPr/>
            </p:nvSpPr>
            <p:spPr>
              <a:xfrm>
                <a:off x="1716890" y="5764732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𝟎𝟎𝟐𝟏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𝟎𝟎𝟐𝟎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289FAAEE-9D3D-4B58-8F35-E87755A528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6890" y="5764732"/>
                <a:ext cx="1416991" cy="58477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1EAAFCDE-7340-4CC8-B061-C7A67D1BEF66}"/>
                  </a:ext>
                </a:extLst>
              </p:cNvPr>
              <p:cNvSpPr/>
              <p:nvPr/>
            </p:nvSpPr>
            <p:spPr>
              <a:xfrm>
                <a:off x="4637259" y="5764731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𝟎𝟎𝟐𝟔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𝟎𝟎𝟐𝟓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1EAAFCDE-7340-4CC8-B061-C7A67D1BEF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259" y="5764731"/>
                <a:ext cx="1416991" cy="58477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F22AF4CD-47DB-4C5C-9627-D7E4EA29C026}"/>
                  </a:ext>
                </a:extLst>
              </p:cNvPr>
              <p:cNvSpPr/>
              <p:nvPr/>
            </p:nvSpPr>
            <p:spPr>
              <a:xfrm>
                <a:off x="7557627" y="5764731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𝟎𝟎𝟑𝟑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𝟎𝟎𝟑𝟎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F22AF4CD-47DB-4C5C-9627-D7E4EA29C0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627" y="5764731"/>
                <a:ext cx="1416991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C9BEC51A-5D52-456F-A02B-5099481B6543}"/>
                  </a:ext>
                </a:extLst>
              </p:cNvPr>
              <p:cNvSpPr/>
              <p:nvPr/>
            </p:nvSpPr>
            <p:spPr>
              <a:xfrm>
                <a:off x="10477994" y="5764730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𝟎𝟎𝟒𝟗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𝟎𝟎𝟒𝟔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C9BEC51A-5D52-456F-A02B-5099481B65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994" y="5764730"/>
                <a:ext cx="1416991" cy="58477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7748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Kalman Tracking – </a:t>
            </a:r>
            <a:r>
              <a:rPr lang="en-US" altLang="ko-KR" sz="3600" dirty="0" err="1"/>
              <a:t>Limitations&amp;Way</a:t>
            </a:r>
            <a:r>
              <a:rPr lang="en-US" altLang="ko-KR" sz="3600" dirty="0"/>
              <a:t> to Improvement</a:t>
            </a:r>
            <a:endParaRPr lang="ko-KR" altLang="en-US" sz="3600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We got </a:t>
            </a:r>
            <a:r>
              <a:rPr lang="en-US" altLang="ko-KR" b="1" dirty="0"/>
              <a:t>96%</a:t>
            </a:r>
            <a:r>
              <a:rPr lang="en-US" altLang="ko-KR" dirty="0"/>
              <a:t> Track finding efficiency, </a:t>
            </a:r>
            <a:r>
              <a:rPr lang="en-US" altLang="ko-KR" b="1" dirty="0"/>
              <a:t>0.025</a:t>
            </a:r>
            <a:r>
              <a:rPr lang="en-US" altLang="ko-KR" dirty="0"/>
              <a:t> momentum resolution, </a:t>
            </a:r>
            <a:r>
              <a:rPr lang="en-US" altLang="ko-KR" b="1" dirty="0"/>
              <a:t>0.0025</a:t>
            </a:r>
            <a:r>
              <a:rPr lang="en-US" altLang="ko-KR" dirty="0"/>
              <a:t> angle resolution.</a:t>
            </a:r>
          </a:p>
          <a:p>
            <a:endParaRPr lang="en-US" altLang="ko-KR" dirty="0"/>
          </a:p>
          <a:p>
            <a:r>
              <a:rPr lang="en-US" altLang="ko-KR" dirty="0"/>
              <a:t>We have following limitations for current algorithm.</a:t>
            </a:r>
          </a:p>
          <a:p>
            <a:r>
              <a:rPr lang="en-US" altLang="ko-KR" dirty="0"/>
              <a:t>1. We can find only tracks which passes all of TACT – TRAC detector.</a:t>
            </a:r>
          </a:p>
          <a:p>
            <a:r>
              <a:rPr lang="en-US" altLang="ko-KR" dirty="0"/>
              <a:t>2. We have some background (ghost) tracks problem, causing confusion when vertex finding</a:t>
            </a:r>
          </a:p>
          <a:p>
            <a:endParaRPr lang="en-US" altLang="ko-KR" dirty="0"/>
          </a:p>
          <a:p>
            <a:r>
              <a:rPr lang="en-US" altLang="ko-KR" dirty="0"/>
              <a:t>So, we plan to revise them.</a:t>
            </a:r>
          </a:p>
          <a:p>
            <a:r>
              <a:rPr lang="en-US" altLang="ko-KR" dirty="0"/>
              <a:t>1. Apply more precise cut for helix </a:t>
            </a:r>
            <a:r>
              <a:rPr lang="en-US" altLang="ko-KR" dirty="0" err="1"/>
              <a:t>construction&amp;verification</a:t>
            </a:r>
            <a:r>
              <a:rPr lang="en-US" altLang="ko-KR" dirty="0"/>
              <a:t> to reject background tracks.</a:t>
            </a:r>
          </a:p>
          <a:p>
            <a:r>
              <a:rPr lang="en-US" altLang="ko-KR" dirty="0"/>
              <a:t>2. Apply searching windows when constructing initial 'helix seed'.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5392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2F10EF72-AD8F-4EA7-9F17-E9C0CF1D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914400" indent="-914400">
              <a:buFont typeface="+mj-lt"/>
              <a:buAutoNum type="arabicPeriod" startAt="2"/>
            </a:pPr>
            <a:r>
              <a:rPr lang="en-US" altLang="ko-KR" sz="4400" b="1" dirty="0"/>
              <a:t>Decay Vertex Reconstruction</a:t>
            </a:r>
            <a:endParaRPr lang="ko-KR" altLang="en-US" sz="4400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494AA21-EA4F-4EE0-9141-E9D45B8D7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14</a:t>
            </a:fld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F2F54C-7739-46EA-A7D2-0FDEF8FB50A2}"/>
              </a:ext>
            </a:extLst>
          </p:cNvPr>
          <p:cNvSpPr txBox="1"/>
          <p:nvPr/>
        </p:nvSpPr>
        <p:spPr>
          <a:xfrm>
            <a:off x="1036320" y="4325112"/>
            <a:ext cx="964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chemeClr val="bg1">
                    <a:lumMod val="50000"/>
                  </a:schemeClr>
                </a:solidFill>
              </a:rPr>
              <a:t>	for D / B meson Vertices</a:t>
            </a:r>
            <a:endParaRPr lang="ko-KR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18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Vertex Reconstruction Algorithm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We applied following vertex construction criteria : </a:t>
            </a:r>
          </a:p>
          <a:p>
            <a:endParaRPr lang="en-US" altLang="ko-KR" dirty="0"/>
          </a:p>
          <a:p>
            <a:r>
              <a:rPr lang="en-US" altLang="ko-KR" dirty="0"/>
              <a:t>1. For all Kalman-success tracks at TACT detector,</a:t>
            </a:r>
          </a:p>
          <a:p>
            <a:r>
              <a:rPr lang="en-US" altLang="ko-KR" dirty="0"/>
              <a:t>2. Scan for all TACT detector layer (with </a:t>
            </a:r>
            <a:r>
              <a:rPr lang="en-US" altLang="ko-KR" dirty="0" err="1"/>
              <a:t>expolation</a:t>
            </a:r>
            <a:r>
              <a:rPr lang="en-US" altLang="ko-KR" dirty="0"/>
              <a:t> between each layers for 500 um interval)</a:t>
            </a:r>
          </a:p>
          <a:p>
            <a:r>
              <a:rPr lang="en-US" altLang="ko-KR" dirty="0"/>
              <a:t>3. Make vertex suspects for approaching tracks each other (&lt; 15 um </a:t>
            </a:r>
            <a:r>
              <a:rPr lang="en-US" altLang="ko-KR" dirty="0" err="1"/>
              <a:t>latteral</a:t>
            </a:r>
            <a:r>
              <a:rPr lang="en-US" altLang="ko-KR" dirty="0"/>
              <a:t> distance)</a:t>
            </a:r>
          </a:p>
          <a:p>
            <a:r>
              <a:rPr lang="en-US" altLang="ko-KR" dirty="0"/>
              <a:t>4. Delete duplicated vertices, if exist. (Save most upstream vertex)</a:t>
            </a:r>
          </a:p>
          <a:p>
            <a:endParaRPr lang="en-US" altLang="ko-KR" dirty="0"/>
          </a:p>
          <a:p>
            <a:r>
              <a:rPr lang="en-US" altLang="ko-KR" dirty="0"/>
              <a:t>and, compare to real vertex information what we have to find.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615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Vertex Reconstruction – D meson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10058400" cy="825867"/>
              </a:xfrm>
            </p:spPr>
            <p:txBody>
              <a:bodyPr>
                <a:spAutoFit/>
              </a:bodyPr>
              <a:lstStyle/>
              <a:p>
                <a:r>
                  <a:rPr lang="en-US" altLang="ko-KR" dirty="0"/>
                  <a:t>D decay vertex (@ MSEL5 Single p-p Events, Total 100 Events)</a:t>
                </a:r>
              </a:p>
              <a:p>
                <a:r>
                  <a:rPr lang="en-US" altLang="ko-KR" dirty="0"/>
                  <a:t>Looking for </a:t>
                </a:r>
                <a:r>
                  <a:rPr lang="en-US" altLang="ko-KR" b="1" dirty="0"/>
                  <a:t>“D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ko-KR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p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bSup>
                      <m:sSubSupPr>
                        <m:ctrlPr>
                          <a:rPr lang="en-US" altLang="ko-KR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r>
                  <a:rPr lang="en-US" altLang="ko-KR" b="1" dirty="0"/>
                  <a:t>) to</a:t>
                </a:r>
                <a:r>
                  <a:rPr lang="en-US" altLang="ko-KR" b="1" dirty="0">
                    <a:sym typeface="Wingdings" panose="05000000000000000000" pitchFamily="2" charset="2"/>
                  </a:rPr>
                  <a:t> Charged Particle”</a:t>
                </a:r>
                <a:r>
                  <a:rPr lang="en-US" altLang="ko-KR" dirty="0">
                    <a:sym typeface="Wingdings" panose="05000000000000000000" pitchFamily="2" charset="2"/>
                  </a:rPr>
                  <a:t> Decay Mode</a:t>
                </a:r>
                <a:endParaRPr lang="en-US" altLang="ko-KR" sz="1800" dirty="0"/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10058400" cy="825867"/>
              </a:xfrm>
              <a:blipFill>
                <a:blip r:embed="rId2"/>
                <a:stretch>
                  <a:fillRect l="-606" t="-8148" b="-1407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16</a:t>
            </a:fld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939B7EA0-FDE6-4E17-8444-7310C81A92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363424"/>
              </p:ext>
            </p:extLst>
          </p:nvPr>
        </p:nvGraphicFramePr>
        <p:xfrm>
          <a:off x="1441023" y="2779975"/>
          <a:ext cx="5560140" cy="3491344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390035">
                  <a:extLst>
                    <a:ext uri="{9D8B030D-6E8A-4147-A177-3AD203B41FA5}">
                      <a16:colId xmlns:a16="http://schemas.microsoft.com/office/drawing/2014/main" val="1643624573"/>
                    </a:ext>
                  </a:extLst>
                </a:gridCol>
                <a:gridCol w="1390035">
                  <a:extLst>
                    <a:ext uri="{9D8B030D-6E8A-4147-A177-3AD203B41FA5}">
                      <a16:colId xmlns:a16="http://schemas.microsoft.com/office/drawing/2014/main" val="2516637269"/>
                    </a:ext>
                  </a:extLst>
                </a:gridCol>
                <a:gridCol w="1390035">
                  <a:extLst>
                    <a:ext uri="{9D8B030D-6E8A-4147-A177-3AD203B41FA5}">
                      <a16:colId xmlns:a16="http://schemas.microsoft.com/office/drawing/2014/main" val="210998326"/>
                    </a:ext>
                  </a:extLst>
                </a:gridCol>
                <a:gridCol w="1390035">
                  <a:extLst>
                    <a:ext uri="{9D8B030D-6E8A-4147-A177-3AD203B41FA5}">
                      <a16:colId xmlns:a16="http://schemas.microsoft.com/office/drawing/2014/main" val="2844005518"/>
                    </a:ext>
                  </a:extLst>
                </a:gridCol>
              </a:tblGrid>
              <a:tr h="21820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# of Charged Tracks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(Quantity)</a:t>
                      </a: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# of Trackable Tracks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(Quantity)</a:t>
                      </a: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1052489297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424208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8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663439756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32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3563270216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102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347646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24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09194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74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420888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+mn-lt"/>
                        </a:rPr>
                        <a:t>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48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2098734519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3611333129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16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284321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31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846573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4+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21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537926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952957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80981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780096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18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036908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4E4FC733-E9E9-4A99-B4E1-F440F28D9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299673"/>
              </p:ext>
            </p:extLst>
          </p:nvPr>
        </p:nvGraphicFramePr>
        <p:xfrm>
          <a:off x="7287490" y="3429000"/>
          <a:ext cx="3268979" cy="2012112"/>
        </p:xfrm>
        <a:graphic>
          <a:graphicData uri="http://schemas.openxmlformats.org/drawingml/2006/table">
            <a:tbl>
              <a:tblPr>
                <a:tableStyleId>{F2DE63D5-997A-4646-A377-4702673A728D}</a:tableStyleId>
              </a:tblPr>
              <a:tblGrid>
                <a:gridCol w="2284514">
                  <a:extLst>
                    <a:ext uri="{9D8B030D-6E8A-4147-A177-3AD203B41FA5}">
                      <a16:colId xmlns:a16="http://schemas.microsoft.com/office/drawing/2014/main" val="3488171034"/>
                    </a:ext>
                  </a:extLst>
                </a:gridCol>
                <a:gridCol w="984465">
                  <a:extLst>
                    <a:ext uri="{9D8B030D-6E8A-4147-A177-3AD203B41FA5}">
                      <a16:colId xmlns:a16="http://schemas.microsoft.com/office/drawing/2014/main" val="167518323"/>
                    </a:ext>
                  </a:extLst>
                </a:gridCol>
              </a:tblGrid>
              <a:tr h="503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  <a:latin typeface="+mn-lt"/>
                        </a:rPr>
                        <a:t>Total Vertex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7825315"/>
                  </a:ext>
                </a:extLst>
              </a:tr>
              <a:tr h="503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 </a:t>
                      </a:r>
                      <a:r>
                        <a:rPr lang="en-US" altLang="ko-KR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Trackable</a:t>
                      </a:r>
                      <a:r>
                        <a:rPr lang="en-US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Track</a:t>
                      </a:r>
                      <a:endParaRPr lang="en-US" sz="20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altLang="ko-KR" sz="20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89808812"/>
                  </a:ext>
                </a:extLst>
              </a:tr>
              <a:tr h="503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en-US" altLang="ko-KR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Trackable Track</a:t>
                      </a:r>
                      <a:endParaRPr lang="en-US" sz="20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0579622"/>
                  </a:ext>
                </a:extLst>
              </a:tr>
              <a:tr h="503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2+ </a:t>
                      </a:r>
                      <a:r>
                        <a:rPr lang="en-US" altLang="ko-KR" sz="2000" b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Trackable Track</a:t>
                      </a:r>
                      <a:endParaRPr lang="en-US" sz="2000" b="1" i="1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142</a:t>
                      </a:r>
                      <a:endParaRPr lang="en-US" altLang="ko-KR" sz="2000" b="0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109405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B3E947B-4CC6-45F8-8EC4-6370D4F87186}"/>
              </a:ext>
            </a:extLst>
          </p:cNvPr>
          <p:cNvSpPr txBox="1"/>
          <p:nvPr/>
        </p:nvSpPr>
        <p:spPr>
          <a:xfrm>
            <a:off x="10600805" y="5072205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>
                    <a:lumMod val="65000"/>
                  </a:schemeClr>
                </a:solidFill>
              </a:rPr>
              <a:t>~ 67.0%</a:t>
            </a:r>
            <a:endParaRPr lang="ko-KR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143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Vertex Reconstruction – D meson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17</a:t>
            </a:fld>
            <a:endParaRPr lang="ko-KR" altLang="en-US"/>
          </a:p>
        </p:txBody>
      </p:sp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id="{8CB69329-5ADD-46FD-AD32-56F6149247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3134133"/>
              </p:ext>
            </p:extLst>
          </p:nvPr>
        </p:nvGraphicFramePr>
        <p:xfrm>
          <a:off x="6530109" y="1737361"/>
          <a:ext cx="4625571" cy="414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줄무늬가 있는 오른쪽 12">
            <a:extLst>
              <a:ext uri="{FF2B5EF4-FFF2-40B4-BE49-F238E27FC236}">
                <a16:creationId xmlns:a16="http://schemas.microsoft.com/office/drawing/2014/main" id="{050D4766-7498-4C01-B693-27BADAE4C5F5}"/>
              </a:ext>
            </a:extLst>
          </p:cNvPr>
          <p:cNvSpPr/>
          <p:nvPr/>
        </p:nvSpPr>
        <p:spPr>
          <a:xfrm>
            <a:off x="5535371" y="3154432"/>
            <a:ext cx="868217" cy="130925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4" name="차트 13">
            <a:extLst>
              <a:ext uri="{FF2B5EF4-FFF2-40B4-BE49-F238E27FC236}">
                <a16:creationId xmlns:a16="http://schemas.microsoft.com/office/drawing/2014/main" id="{3DD36B38-8370-4F63-9D84-2A5ADE3386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2178514"/>
              </p:ext>
            </p:extLst>
          </p:nvPr>
        </p:nvGraphicFramePr>
        <p:xfrm>
          <a:off x="1613154" y="1930400"/>
          <a:ext cx="3795696" cy="3950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33D6D9C-596D-48E2-B336-60FEDDBAA84D}"/>
              </a:ext>
            </a:extLst>
          </p:cNvPr>
          <p:cNvSpPr txBox="1"/>
          <p:nvPr/>
        </p:nvSpPr>
        <p:spPr>
          <a:xfrm>
            <a:off x="7859996" y="5880757"/>
            <a:ext cx="196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Beam Direction = 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378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Vertex Reconstruction – D meson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18</a:t>
            </a:fld>
            <a:endParaRPr lang="ko-KR" altLang="en-US"/>
          </a:p>
        </p:txBody>
      </p:sp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id="{8CB69329-5ADD-46FD-AD32-56F6149247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9766144"/>
              </p:ext>
            </p:extLst>
          </p:nvPr>
        </p:nvGraphicFramePr>
        <p:xfrm>
          <a:off x="6530109" y="1737361"/>
          <a:ext cx="4625571" cy="414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줄무늬가 있는 오른쪽 12">
            <a:extLst>
              <a:ext uri="{FF2B5EF4-FFF2-40B4-BE49-F238E27FC236}">
                <a16:creationId xmlns:a16="http://schemas.microsoft.com/office/drawing/2014/main" id="{050D4766-7498-4C01-B693-27BADAE4C5F5}"/>
              </a:ext>
            </a:extLst>
          </p:cNvPr>
          <p:cNvSpPr/>
          <p:nvPr/>
        </p:nvSpPr>
        <p:spPr>
          <a:xfrm>
            <a:off x="5516898" y="3154432"/>
            <a:ext cx="868217" cy="130925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9" name="차트 8">
            <a:extLst>
              <a:ext uri="{FF2B5EF4-FFF2-40B4-BE49-F238E27FC236}">
                <a16:creationId xmlns:a16="http://schemas.microsoft.com/office/drawing/2014/main" id="{470EDEFF-9DE3-4F3F-B855-5C3885E7D9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2236556"/>
              </p:ext>
            </p:extLst>
          </p:nvPr>
        </p:nvGraphicFramePr>
        <p:xfrm>
          <a:off x="1613154" y="1930400"/>
          <a:ext cx="3795696" cy="3950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91923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Vertex Reconstruction – B meson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10058400" cy="859466"/>
              </a:xfrm>
            </p:spPr>
            <p:txBody>
              <a:bodyPr>
                <a:spAutoFit/>
              </a:bodyPr>
              <a:lstStyle/>
              <a:p>
                <a:r>
                  <a:rPr lang="en-US" altLang="ko-KR" dirty="0"/>
                  <a:t>B decay vertex (@ MSEL5 Single p-p Events, Total 100 Events)</a:t>
                </a:r>
              </a:p>
              <a:p>
                <a:r>
                  <a:rPr lang="en-US" altLang="ko-KR" dirty="0"/>
                  <a:t>Looking for </a:t>
                </a:r>
                <a:r>
                  <a:rPr lang="en-US" altLang="ko-KR" b="1" dirty="0"/>
                  <a:t>“B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ko-KR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b="1" i="1" smtClean="0"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</m:acc>
                      </m:e>
                      <m:sup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bSup>
                      <m:sSubSupPr>
                        <m:ctrlPr>
                          <a:rPr lang="en-US" altLang="ko-KR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r>
                  <a:rPr lang="en-US" altLang="ko-KR" b="1" dirty="0"/>
                  <a:t>) to</a:t>
                </a:r>
                <a:r>
                  <a:rPr lang="en-US" altLang="ko-KR" b="1" dirty="0">
                    <a:sym typeface="Wingdings" panose="05000000000000000000" pitchFamily="2" charset="2"/>
                  </a:rPr>
                  <a:t> Charged Particle”</a:t>
                </a:r>
                <a:r>
                  <a:rPr lang="en-US" altLang="ko-KR" dirty="0">
                    <a:sym typeface="Wingdings" panose="05000000000000000000" pitchFamily="2" charset="2"/>
                  </a:rPr>
                  <a:t> Decay Mode</a:t>
                </a:r>
                <a:endParaRPr lang="en-US" altLang="ko-KR" sz="1800" dirty="0"/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10058400" cy="859466"/>
              </a:xfrm>
              <a:blipFill>
                <a:blip r:embed="rId2"/>
                <a:stretch>
                  <a:fillRect l="-606" t="-7801" b="-922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19</a:t>
            </a:fld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939B7EA0-FDE6-4E17-8444-7310C81A92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712023"/>
              </p:ext>
            </p:extLst>
          </p:nvPr>
        </p:nvGraphicFramePr>
        <p:xfrm>
          <a:off x="1441023" y="2779975"/>
          <a:ext cx="5560140" cy="2836717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390035">
                  <a:extLst>
                    <a:ext uri="{9D8B030D-6E8A-4147-A177-3AD203B41FA5}">
                      <a16:colId xmlns:a16="http://schemas.microsoft.com/office/drawing/2014/main" val="1643624573"/>
                    </a:ext>
                  </a:extLst>
                </a:gridCol>
                <a:gridCol w="1390035">
                  <a:extLst>
                    <a:ext uri="{9D8B030D-6E8A-4147-A177-3AD203B41FA5}">
                      <a16:colId xmlns:a16="http://schemas.microsoft.com/office/drawing/2014/main" val="2516637269"/>
                    </a:ext>
                  </a:extLst>
                </a:gridCol>
                <a:gridCol w="1390035">
                  <a:extLst>
                    <a:ext uri="{9D8B030D-6E8A-4147-A177-3AD203B41FA5}">
                      <a16:colId xmlns:a16="http://schemas.microsoft.com/office/drawing/2014/main" val="210998326"/>
                    </a:ext>
                  </a:extLst>
                </a:gridCol>
                <a:gridCol w="1390035">
                  <a:extLst>
                    <a:ext uri="{9D8B030D-6E8A-4147-A177-3AD203B41FA5}">
                      <a16:colId xmlns:a16="http://schemas.microsoft.com/office/drawing/2014/main" val="2844005518"/>
                    </a:ext>
                  </a:extLst>
                </a:gridCol>
              </a:tblGrid>
              <a:tr h="21820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# of Charged Tracks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(Quantity)</a:t>
                      </a: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# of Trackable Tracks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(Quantity)</a:t>
                      </a: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1052489297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73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38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347646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35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09194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420888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+mn-lt"/>
                        </a:rPr>
                        <a:t>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28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2098734519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13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3611333129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14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284321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846573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4+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81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537926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952957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11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80981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30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780096"/>
                  </a:ext>
                </a:extLst>
              </a:tr>
              <a:tr h="218209"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altLang="ko-KR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effectLst/>
                          <a:latin typeface="+mn-lt"/>
                        </a:rPr>
                        <a:t>38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72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036908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4E4FC733-E9E9-4A99-B4E1-F440F28D9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771384"/>
              </p:ext>
            </p:extLst>
          </p:nvPr>
        </p:nvGraphicFramePr>
        <p:xfrm>
          <a:off x="7287490" y="3429000"/>
          <a:ext cx="3268979" cy="2012112"/>
        </p:xfrm>
        <a:graphic>
          <a:graphicData uri="http://schemas.openxmlformats.org/drawingml/2006/table">
            <a:tbl>
              <a:tblPr>
                <a:tableStyleId>{F2DE63D5-997A-4646-A377-4702673A728D}</a:tableStyleId>
              </a:tblPr>
              <a:tblGrid>
                <a:gridCol w="2284514">
                  <a:extLst>
                    <a:ext uri="{9D8B030D-6E8A-4147-A177-3AD203B41FA5}">
                      <a16:colId xmlns:a16="http://schemas.microsoft.com/office/drawing/2014/main" val="3488171034"/>
                    </a:ext>
                  </a:extLst>
                </a:gridCol>
                <a:gridCol w="984465">
                  <a:extLst>
                    <a:ext uri="{9D8B030D-6E8A-4147-A177-3AD203B41FA5}">
                      <a16:colId xmlns:a16="http://schemas.microsoft.com/office/drawing/2014/main" val="167518323"/>
                    </a:ext>
                  </a:extLst>
                </a:gridCol>
              </a:tblGrid>
              <a:tr h="503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  <a:latin typeface="+mn-lt"/>
                        </a:rPr>
                        <a:t>Total Vertex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7825315"/>
                  </a:ext>
                </a:extLst>
              </a:tr>
              <a:tr h="503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 </a:t>
                      </a:r>
                      <a:r>
                        <a:rPr lang="en-US" altLang="ko-KR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Trackable</a:t>
                      </a:r>
                      <a:r>
                        <a:rPr lang="en-US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Track</a:t>
                      </a:r>
                      <a:endParaRPr lang="en-US" sz="20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39</a:t>
                      </a:r>
                      <a:endParaRPr lang="en-US" altLang="ko-KR" sz="20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89808812"/>
                  </a:ext>
                </a:extLst>
              </a:tr>
              <a:tr h="503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en-US" altLang="ko-KR" sz="20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Trackable Track</a:t>
                      </a:r>
                      <a:endParaRPr lang="en-US" sz="20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0579622"/>
                  </a:ext>
                </a:extLst>
              </a:tr>
              <a:tr h="503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2+ </a:t>
                      </a:r>
                      <a:r>
                        <a:rPr lang="en-US" altLang="ko-KR" sz="2000" b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Trackable Track</a:t>
                      </a:r>
                      <a:endParaRPr lang="en-US" sz="2000" b="1" i="1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93</a:t>
                      </a:r>
                      <a:endParaRPr lang="en-US" altLang="ko-KR" sz="2000" b="0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109405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B3E947B-4CC6-45F8-8EC4-6370D4F87186}"/>
              </a:ext>
            </a:extLst>
          </p:cNvPr>
          <p:cNvSpPr txBox="1"/>
          <p:nvPr/>
        </p:nvSpPr>
        <p:spPr>
          <a:xfrm>
            <a:off x="10600805" y="5072205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>
                    <a:lumMod val="65000"/>
                  </a:schemeClr>
                </a:solidFill>
              </a:rPr>
              <a:t>~ 51.1%</a:t>
            </a:r>
            <a:endParaRPr lang="ko-KR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53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F0A2EDA5-DCA4-4C78-9BAD-59EA1A59F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400" dirty="0"/>
              <a:t>Contents</a:t>
            </a:r>
            <a:endParaRPr lang="ko-KR" altLang="en-US" sz="4400" dirty="0"/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1D2B19E4-5E45-42B0-A900-78F972FD0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82" y="731520"/>
            <a:ext cx="7473518" cy="5257800"/>
          </a:xfrm>
        </p:spPr>
        <p:txBody>
          <a:bodyPr anchor="ctr">
            <a:normAutofit/>
          </a:bodyPr>
          <a:lstStyle/>
          <a:p>
            <a:pPr lvl="1"/>
            <a:r>
              <a:rPr lang="en-US" altLang="ko-KR" sz="2800" dirty="0"/>
              <a:t>Kalman Tracking</a:t>
            </a:r>
          </a:p>
          <a:p>
            <a:pPr lvl="2"/>
            <a:r>
              <a:rPr lang="en-US" altLang="ko-KR" sz="2400"/>
              <a:t>Tracking Algorithm</a:t>
            </a:r>
          </a:p>
          <a:p>
            <a:pPr lvl="2"/>
            <a:r>
              <a:rPr lang="en-US" altLang="ko-KR" sz="2400"/>
              <a:t>Tracking </a:t>
            </a:r>
            <a:r>
              <a:rPr lang="en-US" altLang="ko-KR" sz="2400" dirty="0"/>
              <a:t>Efficiency</a:t>
            </a:r>
          </a:p>
          <a:p>
            <a:pPr lvl="2"/>
            <a:r>
              <a:rPr lang="en-US" altLang="ko-KR" sz="2400" dirty="0">
                <a:sym typeface="Wingdings" panose="05000000000000000000" pitchFamily="2" charset="2"/>
              </a:rPr>
              <a:t>Momentum / Angle Resolution</a:t>
            </a:r>
          </a:p>
          <a:p>
            <a:pPr lvl="2"/>
            <a:r>
              <a:rPr lang="en-US" altLang="ko-KR" sz="2400" dirty="0"/>
              <a:t>Limitations and Future Plan</a:t>
            </a:r>
          </a:p>
          <a:p>
            <a:pPr lvl="1"/>
            <a:endParaRPr lang="en-US" altLang="ko-KR" sz="2800" dirty="0"/>
          </a:p>
          <a:p>
            <a:pPr lvl="1"/>
            <a:r>
              <a:rPr lang="en-US" altLang="ko-KR" sz="2800" dirty="0"/>
              <a:t>Vertex Reconstruction</a:t>
            </a:r>
          </a:p>
          <a:p>
            <a:pPr lvl="2"/>
            <a:r>
              <a:rPr lang="en-US" altLang="ko-KR" sz="2400" dirty="0"/>
              <a:t>Efficiency for B / D meson</a:t>
            </a:r>
          </a:p>
          <a:p>
            <a:pPr lvl="2"/>
            <a:r>
              <a:rPr lang="en-US" altLang="ko-KR" sz="2400" dirty="0"/>
              <a:t>Vertex Position Resolution</a:t>
            </a:r>
          </a:p>
          <a:p>
            <a:pPr lvl="2"/>
            <a:r>
              <a:rPr lang="en-US" altLang="ko-KR" sz="2400" dirty="0"/>
              <a:t>Limitations and Future Plan</a:t>
            </a:r>
          </a:p>
          <a:p>
            <a:pPr lvl="2"/>
            <a:endParaRPr lang="en-US" altLang="ko-KR" sz="2400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C017AD51-B00A-4B77-9E33-DDF69AC92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0923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Vertex Reconstruction – B meson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20</a:t>
            </a:fld>
            <a:endParaRPr lang="ko-KR" altLang="en-US"/>
          </a:p>
        </p:txBody>
      </p: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id="{0CFCABCD-72D5-4EBC-BF3B-957F1EAC25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4158910"/>
              </p:ext>
            </p:extLst>
          </p:nvPr>
        </p:nvGraphicFramePr>
        <p:xfrm>
          <a:off x="1613154" y="1930400"/>
          <a:ext cx="3795696" cy="3950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id="{8CB69329-5ADD-46FD-AD32-56F6149247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5601365"/>
              </p:ext>
            </p:extLst>
          </p:nvPr>
        </p:nvGraphicFramePr>
        <p:xfrm>
          <a:off x="6530109" y="1737361"/>
          <a:ext cx="4625571" cy="414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화살표: 줄무늬가 있는 오른쪽 12">
            <a:extLst>
              <a:ext uri="{FF2B5EF4-FFF2-40B4-BE49-F238E27FC236}">
                <a16:creationId xmlns:a16="http://schemas.microsoft.com/office/drawing/2014/main" id="{050D4766-7498-4C01-B693-27BADAE4C5F5}"/>
              </a:ext>
            </a:extLst>
          </p:cNvPr>
          <p:cNvSpPr/>
          <p:nvPr/>
        </p:nvSpPr>
        <p:spPr>
          <a:xfrm>
            <a:off x="5535371" y="3154432"/>
            <a:ext cx="868217" cy="130925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DA0833-3027-48D4-B912-4232828EE89B}"/>
              </a:ext>
            </a:extLst>
          </p:cNvPr>
          <p:cNvSpPr txBox="1"/>
          <p:nvPr/>
        </p:nvSpPr>
        <p:spPr>
          <a:xfrm>
            <a:off x="7859996" y="5880757"/>
            <a:ext cx="196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Beam Direction = 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8687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Vertex Reconstruction – B meson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21</a:t>
            </a:fld>
            <a:endParaRPr lang="ko-KR" altLang="en-US"/>
          </a:p>
        </p:txBody>
      </p:sp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id="{8CB69329-5ADD-46FD-AD32-56F6149247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8341729"/>
              </p:ext>
            </p:extLst>
          </p:nvPr>
        </p:nvGraphicFramePr>
        <p:xfrm>
          <a:off x="6530109" y="1737361"/>
          <a:ext cx="4625571" cy="414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줄무늬가 있는 오른쪽 12">
            <a:extLst>
              <a:ext uri="{FF2B5EF4-FFF2-40B4-BE49-F238E27FC236}">
                <a16:creationId xmlns:a16="http://schemas.microsoft.com/office/drawing/2014/main" id="{050D4766-7498-4C01-B693-27BADAE4C5F5}"/>
              </a:ext>
            </a:extLst>
          </p:cNvPr>
          <p:cNvSpPr/>
          <p:nvPr/>
        </p:nvSpPr>
        <p:spPr>
          <a:xfrm>
            <a:off x="5516898" y="3154432"/>
            <a:ext cx="868217" cy="130925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id="{A3D9F35A-179E-4D51-8AF8-77A6301A4B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913641"/>
              </p:ext>
            </p:extLst>
          </p:nvPr>
        </p:nvGraphicFramePr>
        <p:xfrm>
          <a:off x="1613154" y="1930400"/>
          <a:ext cx="3795696" cy="3950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7735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80AD91E3-BAA4-4EF4-9A49-AC59C94C3DC9}"/>
              </a:ext>
            </a:extLst>
          </p:cNvPr>
          <p:cNvGrpSpPr/>
          <p:nvPr/>
        </p:nvGrpSpPr>
        <p:grpSpPr>
          <a:xfrm>
            <a:off x="1097280" y="2750216"/>
            <a:ext cx="4535578" cy="3118877"/>
            <a:chOff x="1097280" y="2750216"/>
            <a:chExt cx="4535578" cy="3118877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248EBA1B-92EA-4B32-9535-8FE3FB459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7280" y="2795557"/>
              <a:ext cx="4535578" cy="30735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D7DFD5-34A8-4814-B41B-638CC11C3992}"/>
                </a:ext>
              </a:extLst>
            </p:cNvPr>
            <p:cNvSpPr txBox="1"/>
            <p:nvPr/>
          </p:nvSpPr>
          <p:spPr>
            <a:xfrm>
              <a:off x="3826275" y="2750216"/>
              <a:ext cx="54153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300"/>
                <a:t>(X,Z)</a:t>
              </a:r>
              <a:endParaRPr lang="ko-KR" altLang="en-US" sz="1300"/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6AF6D3AC-2F6A-42B2-9E25-8D0291D1C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795557"/>
            <a:ext cx="4535578" cy="3073537"/>
          </a:xfrm>
          <a:prstGeom prst="rect">
            <a:avLst/>
          </a:prstGeom>
        </p:spPr>
      </p:pic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Vertex Resolution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0288"/>
          </a:xfrm>
        </p:spPr>
        <p:txBody>
          <a:bodyPr/>
          <a:lstStyle/>
          <a:p>
            <a:r>
              <a:rPr lang="en-US" altLang="ko-KR"/>
              <a:t>D </a:t>
            </a:r>
            <a:r>
              <a:rPr lang="en-US" altLang="ko-KR" dirty="0"/>
              <a:t>decay vertex (@ MSEL5 Single p-p Events, Total 100 Events </a:t>
            </a:r>
            <a:r>
              <a:rPr lang="en-US" altLang="ko-KR"/>
              <a:t>each)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22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5B6E0F-72B1-49F9-A3A6-3FAAE8DDA0A5}"/>
                  </a:ext>
                </a:extLst>
              </p:cNvPr>
              <p:cNvSpPr txBox="1"/>
              <p:nvPr/>
            </p:nvSpPr>
            <p:spPr>
              <a:xfrm>
                <a:off x="9900458" y="5696692"/>
                <a:ext cx="545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ko-KR" altLang="en-US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5B6E0F-72B1-49F9-A3A6-3FAAE8DDA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0458" y="5696692"/>
                <a:ext cx="545214" cy="307777"/>
              </a:xfrm>
              <a:prstGeom prst="rect">
                <a:avLst/>
              </a:prstGeom>
              <a:blipFill>
                <a:blip r:embed="rId4"/>
                <a:stretch>
                  <a:fillRect l="-3333" t="-1961" r="-2222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D741F0-343D-4B5B-966A-D99102955EF0}"/>
                  </a:ext>
                </a:extLst>
              </p:cNvPr>
              <p:cNvSpPr txBox="1"/>
              <p:nvPr/>
            </p:nvSpPr>
            <p:spPr>
              <a:xfrm>
                <a:off x="3702151" y="3599793"/>
                <a:ext cx="14516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=6.4 </m:t>
                      </m:r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altLang="ko-KR" b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b="0" i="1" smtClean="0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5.8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ko-KR" alt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D741F0-343D-4B5B-966A-D99102955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2151" y="3599793"/>
                <a:ext cx="1451679" cy="646331"/>
              </a:xfrm>
              <a:prstGeom prst="rect">
                <a:avLst/>
              </a:prstGeom>
              <a:blipFill>
                <a:blip r:embed="rId5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768F7F-DE58-4BF0-A491-ED29CC7EFA3C}"/>
                  </a:ext>
                </a:extLst>
              </p:cNvPr>
              <p:cNvSpPr txBox="1"/>
              <p:nvPr/>
            </p:nvSpPr>
            <p:spPr>
              <a:xfrm>
                <a:off x="4859035" y="5696692"/>
                <a:ext cx="545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ko-KR" altLang="en-US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768F7F-DE58-4BF0-A491-ED29CC7EF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035" y="5696692"/>
                <a:ext cx="545214" cy="307777"/>
              </a:xfrm>
              <a:prstGeom prst="rect">
                <a:avLst/>
              </a:prstGeom>
              <a:blipFill>
                <a:blip r:embed="rId4"/>
                <a:stretch>
                  <a:fillRect l="-3333" t="-1961" r="-2222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2705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80AD91E3-BAA4-4EF4-9A49-AC59C94C3DC9}"/>
              </a:ext>
            </a:extLst>
          </p:cNvPr>
          <p:cNvGrpSpPr/>
          <p:nvPr/>
        </p:nvGrpSpPr>
        <p:grpSpPr>
          <a:xfrm>
            <a:off x="1097280" y="2750216"/>
            <a:ext cx="4535578" cy="3118878"/>
            <a:chOff x="1097280" y="2750216"/>
            <a:chExt cx="4535578" cy="3118878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248EBA1B-92EA-4B32-9535-8FE3FB459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7280" y="2795557"/>
              <a:ext cx="4535578" cy="307353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D7DFD5-34A8-4814-B41B-638CC11C3992}"/>
                </a:ext>
              </a:extLst>
            </p:cNvPr>
            <p:cNvSpPr txBox="1"/>
            <p:nvPr/>
          </p:nvSpPr>
          <p:spPr>
            <a:xfrm>
              <a:off x="3826275" y="2750216"/>
              <a:ext cx="479395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300"/>
                <a:t>(X,Z)</a:t>
              </a:r>
              <a:endParaRPr lang="ko-KR" altLang="en-US" sz="1300"/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6AF6D3AC-2F6A-42B2-9E25-8D0291D1C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795557"/>
            <a:ext cx="4535578" cy="3073537"/>
          </a:xfrm>
          <a:prstGeom prst="rect">
            <a:avLst/>
          </a:prstGeom>
        </p:spPr>
      </p:pic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Vertex Resolution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0288"/>
          </a:xfrm>
        </p:spPr>
        <p:txBody>
          <a:bodyPr/>
          <a:lstStyle/>
          <a:p>
            <a:r>
              <a:rPr lang="en-US" altLang="ko-KR"/>
              <a:t>B decay </a:t>
            </a:r>
            <a:r>
              <a:rPr lang="en-US" altLang="ko-KR" dirty="0"/>
              <a:t>vertex (@ MSEL5 Single p-p Events, Total 100 Events </a:t>
            </a:r>
            <a:r>
              <a:rPr lang="en-US" altLang="ko-KR"/>
              <a:t>each)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23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5B6E0F-72B1-49F9-A3A6-3FAAE8DDA0A5}"/>
                  </a:ext>
                </a:extLst>
              </p:cNvPr>
              <p:cNvSpPr txBox="1"/>
              <p:nvPr/>
            </p:nvSpPr>
            <p:spPr>
              <a:xfrm>
                <a:off x="9900458" y="5696692"/>
                <a:ext cx="545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ko-KR" altLang="en-US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5B6E0F-72B1-49F9-A3A6-3FAAE8DDA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0458" y="5696692"/>
                <a:ext cx="545214" cy="307777"/>
              </a:xfrm>
              <a:prstGeom prst="rect">
                <a:avLst/>
              </a:prstGeom>
              <a:blipFill>
                <a:blip r:embed="rId4"/>
                <a:stretch>
                  <a:fillRect l="-3333" t="-1961" r="-2222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D741F0-343D-4B5B-966A-D99102955EF0}"/>
                  </a:ext>
                </a:extLst>
              </p:cNvPr>
              <p:cNvSpPr txBox="1"/>
              <p:nvPr/>
            </p:nvSpPr>
            <p:spPr>
              <a:xfrm>
                <a:off x="3702151" y="3599793"/>
                <a:ext cx="14516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=2.6 </m:t>
                      </m:r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altLang="ko-KR" b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b="0" i="1" smtClean="0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4.2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ko-KR" alt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D741F0-343D-4B5B-966A-D99102955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2151" y="3599793"/>
                <a:ext cx="1451679" cy="646331"/>
              </a:xfrm>
              <a:prstGeom prst="rect">
                <a:avLst/>
              </a:prstGeom>
              <a:blipFill>
                <a:blip r:embed="rId5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768F7F-DE58-4BF0-A491-ED29CC7EFA3C}"/>
                  </a:ext>
                </a:extLst>
              </p:cNvPr>
              <p:cNvSpPr txBox="1"/>
              <p:nvPr/>
            </p:nvSpPr>
            <p:spPr>
              <a:xfrm>
                <a:off x="4859035" y="5696692"/>
                <a:ext cx="545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ko-KR" altLang="en-US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768F7F-DE58-4BF0-A491-ED29CC7EF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035" y="5696692"/>
                <a:ext cx="545214" cy="307777"/>
              </a:xfrm>
              <a:prstGeom prst="rect">
                <a:avLst/>
              </a:prstGeom>
              <a:blipFill>
                <a:blip r:embed="rId4"/>
                <a:stretch>
                  <a:fillRect l="-3333" t="-1961" r="-2222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5235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>
                <a:solidFill>
                  <a:prstClr val="black">
                    <a:lumMod val="75000"/>
                    <a:lumOff val="25000"/>
                  </a:prstClr>
                </a:solidFill>
              </a:rPr>
              <a:t>Vertex Finding – Limitations&amp;Way to Improvement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Current Limitations:</a:t>
            </a:r>
            <a:endParaRPr lang="en-US" altLang="ko-KR" dirty="0"/>
          </a:p>
          <a:p>
            <a:r>
              <a:rPr lang="en-US" altLang="ko-KR" dirty="0"/>
              <a:t>1</a:t>
            </a:r>
            <a:r>
              <a:rPr lang="en-US" altLang="ko-KR"/>
              <a:t>. We cannot </a:t>
            </a:r>
            <a:r>
              <a:rPr lang="en-US" altLang="ko-KR" dirty="0"/>
              <a:t>find </a:t>
            </a:r>
            <a:r>
              <a:rPr lang="en-US" altLang="ko-KR"/>
              <a:t>single charged track vertex (1-prong vertex).</a:t>
            </a:r>
            <a:endParaRPr lang="en-US" altLang="ko-KR" dirty="0"/>
          </a:p>
          <a:p>
            <a:r>
              <a:rPr lang="en-US" altLang="ko-KR" dirty="0"/>
              <a:t>2</a:t>
            </a:r>
            <a:r>
              <a:rPr lang="en-US" altLang="ko-KR"/>
              <a:t>. Lower finding efficiency as vertex latteral position becomes smaller.</a:t>
            </a:r>
            <a:endParaRPr lang="en-US" altLang="ko-KR" dirty="0"/>
          </a:p>
          <a:p>
            <a:r>
              <a:rPr lang="en-US" altLang="ko-KR" dirty="0"/>
              <a:t>3</a:t>
            </a:r>
            <a:r>
              <a:rPr lang="en-US" altLang="ko-KR"/>
              <a:t>. Track confusion problem when finding vertex.</a:t>
            </a:r>
          </a:p>
          <a:p>
            <a:r>
              <a:rPr lang="en-US" altLang="ko-KR"/>
              <a:t>4. Huge Y position resolution for some bad cases, due to hit</a:t>
            </a:r>
            <a:r>
              <a:rPr lang="ko-KR" altLang="en-US"/>
              <a:t> </a:t>
            </a:r>
            <a:r>
              <a:rPr lang="en-US" altLang="ko-KR"/>
              <a:t>confusion</a:t>
            </a:r>
            <a:r>
              <a:rPr lang="ko-KR" altLang="en-US"/>
              <a:t> </a:t>
            </a:r>
            <a:r>
              <a:rPr lang="en-US" altLang="ko-KR"/>
              <a:t>at Kalman filter.</a:t>
            </a:r>
          </a:p>
          <a:p>
            <a:r>
              <a:rPr lang="en-US" altLang="ko-KR"/>
              <a:t>Improvement:</a:t>
            </a:r>
            <a:endParaRPr lang="en-US" altLang="ko-KR" dirty="0"/>
          </a:p>
          <a:p>
            <a:r>
              <a:rPr lang="en-US" altLang="ko-KR" dirty="0"/>
              <a:t>1</a:t>
            </a:r>
            <a:r>
              <a:rPr lang="en-US" altLang="ko-KR"/>
              <a:t>. Advance </a:t>
            </a:r>
            <a:r>
              <a:rPr lang="en-US" altLang="ko-KR" dirty="0"/>
              <a:t>Kalman </a:t>
            </a:r>
            <a:r>
              <a:rPr lang="en-US" altLang="ko-KR"/>
              <a:t>algorithm to find vertex </a:t>
            </a:r>
            <a:r>
              <a:rPr lang="en-US" altLang="ko-KR">
                <a:sym typeface="Wingdings" panose="05000000000000000000" pitchFamily="2" charset="2"/>
              </a:rPr>
              <a:t>using</a:t>
            </a:r>
            <a:r>
              <a:rPr lang="en-US" altLang="ko-KR"/>
              <a:t> track kink.</a:t>
            </a:r>
            <a:endParaRPr lang="en-US" altLang="ko-KR" dirty="0"/>
          </a:p>
          <a:p>
            <a:r>
              <a:rPr lang="en-US" altLang="ko-KR" dirty="0"/>
              <a:t>2</a:t>
            </a:r>
            <a:r>
              <a:rPr lang="en-US" altLang="ko-KR"/>
              <a:t>. Advance Kalman algorithm to consider </a:t>
            </a:r>
            <a:r>
              <a:rPr lang="en-US" altLang="ko-KR" dirty="0"/>
              <a:t>hit </a:t>
            </a:r>
            <a:r>
              <a:rPr lang="en-US" altLang="ko-KR"/>
              <a:t>density at TACT upstream.</a:t>
            </a:r>
            <a:endParaRPr lang="en-US" altLang="ko-KR" dirty="0"/>
          </a:p>
          <a:p>
            <a:r>
              <a:rPr lang="en-US" altLang="ko-KR" dirty="0"/>
              <a:t>3</a:t>
            </a:r>
            <a:r>
              <a:rPr lang="en-US" altLang="ko-KR"/>
              <a:t>. Investigate new detector configurations at TACT upstream.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2918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2F10EF72-AD8F-4EA7-9F17-E9C0CF1D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altLang="ko-KR" sz="4400" b="1"/>
              <a:t>Kalman Tracking</a:t>
            </a:r>
            <a:endParaRPr lang="ko-KR" altLang="en-US" sz="4400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494AA21-EA4F-4EE0-9141-E9D45B8D7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3535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Tracking Algorithm	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945720" cy="4404146"/>
          </a:xfrm>
        </p:spPr>
        <p:txBody>
          <a:bodyPr>
            <a:normAutofit/>
          </a:bodyPr>
          <a:lstStyle/>
          <a:p>
            <a:r>
              <a:rPr lang="en-US" altLang="ko-KR" dirty="0"/>
              <a:t>Initial Helix Construction at TRAC</a:t>
            </a:r>
          </a:p>
          <a:p>
            <a:endParaRPr lang="en-US" altLang="ko-KR" dirty="0"/>
          </a:p>
          <a:p>
            <a:r>
              <a:rPr lang="en-US" altLang="ko-KR" dirty="0"/>
              <a:t>1. Make 3 "Helix Seed" (</a:t>
            </a:r>
            <a:r>
              <a:rPr lang="en-US" altLang="ko-KR" dirty="0" err="1"/>
              <a:t>Tracklet</a:t>
            </a:r>
            <a:r>
              <a:rPr lang="en-US" altLang="ko-KR" dirty="0"/>
              <a:t>) for 3 Pivot points.</a:t>
            </a:r>
            <a:br>
              <a:rPr lang="en-US" altLang="ko-KR" dirty="0"/>
            </a:br>
            <a:r>
              <a:rPr lang="en-US" altLang="ko-KR" dirty="0"/>
              <a:t>	Clustering hits inside of distance cut</a:t>
            </a:r>
            <a:br>
              <a:rPr lang="en-US" altLang="ko-KR" dirty="0"/>
            </a:br>
            <a:r>
              <a:rPr lang="en-US" altLang="ko-KR" dirty="0"/>
              <a:t>	</a:t>
            </a:r>
            <a:r>
              <a:rPr lang="en-US" altLang="ko-KR" dirty="0">
                <a:sym typeface="Wingdings" panose="05000000000000000000" pitchFamily="2" charset="2"/>
              </a:rPr>
              <a:t>(30, 75, 150 um for each X, 30 um for Z)</a:t>
            </a:r>
          </a:p>
          <a:p>
            <a:r>
              <a:rPr lang="en-US" altLang="ko-KR" dirty="0"/>
              <a:t>2. Divide "Multiple Hits Seed" into Single one.</a:t>
            </a:r>
            <a:br>
              <a:rPr lang="en-US" altLang="ko-KR" dirty="0"/>
            </a:br>
            <a:r>
              <a:rPr lang="en-US" altLang="ko-KR" dirty="0"/>
              <a:t>	Apply Track Slope Criteria</a:t>
            </a:r>
          </a:p>
          <a:p>
            <a:r>
              <a:rPr lang="en-US" altLang="ko-KR" dirty="0"/>
              <a:t>3. Construct Helix for all available combinations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Currently we assumed that Hit efficiency is 100%</a:t>
            </a:r>
            <a:br>
              <a:rPr lang="en-US" altLang="ko-KR" dirty="0"/>
            </a:br>
            <a:r>
              <a:rPr lang="en-US" altLang="ko-KR" dirty="0">
                <a:sym typeface="Wingdings" panose="05000000000000000000" pitchFamily="2" charset="2"/>
              </a:rPr>
              <a:t></a:t>
            </a:r>
            <a:r>
              <a:rPr lang="en-US" altLang="ko-KR" dirty="0"/>
              <a:t> Efficiency factor should be considered.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4</a:t>
            </a:fld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AD5E2FC7-2DCE-4FF0-AA43-F63DDB5EBDB2}"/>
              </a:ext>
            </a:extLst>
          </p:cNvPr>
          <p:cNvGrpSpPr/>
          <p:nvPr/>
        </p:nvGrpSpPr>
        <p:grpSpPr>
          <a:xfrm>
            <a:off x="7341996" y="2558612"/>
            <a:ext cx="3571554" cy="2623332"/>
            <a:chOff x="3000767" y="3191543"/>
            <a:chExt cx="3571554" cy="2623332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1C503930-9E04-4288-87C1-599649CDAFAF}"/>
                </a:ext>
              </a:extLst>
            </p:cNvPr>
            <p:cNvSpPr/>
            <p:nvPr/>
          </p:nvSpPr>
          <p:spPr>
            <a:xfrm>
              <a:off x="3231472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2D75680F-53BF-4C83-802E-99B0A0DD7E37}"/>
                </a:ext>
              </a:extLst>
            </p:cNvPr>
            <p:cNvSpPr/>
            <p:nvPr/>
          </p:nvSpPr>
          <p:spPr>
            <a:xfrm>
              <a:off x="3326167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5112B939-904E-40DC-84FC-C63E2E841618}"/>
                </a:ext>
              </a:extLst>
            </p:cNvPr>
            <p:cNvSpPr/>
            <p:nvPr/>
          </p:nvSpPr>
          <p:spPr>
            <a:xfrm>
              <a:off x="3420862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ED92E60F-F2D9-42C1-A4AD-9C328267AE1A}"/>
                </a:ext>
              </a:extLst>
            </p:cNvPr>
            <p:cNvSpPr/>
            <p:nvPr/>
          </p:nvSpPr>
          <p:spPr>
            <a:xfrm>
              <a:off x="6096000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550B238D-C7B8-424B-A244-498711507860}"/>
                </a:ext>
              </a:extLst>
            </p:cNvPr>
            <p:cNvSpPr/>
            <p:nvPr/>
          </p:nvSpPr>
          <p:spPr>
            <a:xfrm>
              <a:off x="6190695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AD917EF2-0B35-457A-B624-D385EA16D5D3}"/>
                </a:ext>
              </a:extLst>
            </p:cNvPr>
            <p:cNvSpPr/>
            <p:nvPr/>
          </p:nvSpPr>
          <p:spPr>
            <a:xfrm>
              <a:off x="6285390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3C0DE086-89DE-42C6-9D68-1BF1925380EB}"/>
                </a:ext>
              </a:extLst>
            </p:cNvPr>
            <p:cNvSpPr/>
            <p:nvPr/>
          </p:nvSpPr>
          <p:spPr>
            <a:xfrm>
              <a:off x="4711083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FCCC5BEF-92B0-4549-BBC2-31789D516424}"/>
                </a:ext>
              </a:extLst>
            </p:cNvPr>
            <p:cNvSpPr/>
            <p:nvPr/>
          </p:nvSpPr>
          <p:spPr>
            <a:xfrm>
              <a:off x="4805778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3078EA20-F318-4F41-822F-D8C9A199FF3E}"/>
                </a:ext>
              </a:extLst>
            </p:cNvPr>
            <p:cNvSpPr/>
            <p:nvPr/>
          </p:nvSpPr>
          <p:spPr>
            <a:xfrm>
              <a:off x="4065972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A0844A2A-0690-4D78-9D24-1F7D5D4CB2CB}"/>
                </a:ext>
              </a:extLst>
            </p:cNvPr>
            <p:cNvSpPr/>
            <p:nvPr/>
          </p:nvSpPr>
          <p:spPr>
            <a:xfrm>
              <a:off x="5450889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8196FEFE-ECF6-4B69-BC59-35B9F7BB79C9}"/>
                </a:ext>
              </a:extLst>
            </p:cNvPr>
            <p:cNvSpPr/>
            <p:nvPr/>
          </p:nvSpPr>
          <p:spPr>
            <a:xfrm>
              <a:off x="3018408" y="3595457"/>
              <a:ext cx="648070" cy="2219418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17AAC777-A815-413B-B525-213E99C4C60A}"/>
                </a:ext>
              </a:extLst>
            </p:cNvPr>
            <p:cNvSpPr/>
            <p:nvPr/>
          </p:nvSpPr>
          <p:spPr>
            <a:xfrm>
              <a:off x="5897732" y="3591017"/>
              <a:ext cx="648070" cy="2219418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509B9DAF-5AA7-4F9A-A75A-0A998A59A7EE}"/>
                </a:ext>
              </a:extLst>
            </p:cNvPr>
            <p:cNvSpPr/>
            <p:nvPr/>
          </p:nvSpPr>
          <p:spPr>
            <a:xfrm>
              <a:off x="4462509" y="3591017"/>
              <a:ext cx="648070" cy="2219418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A3FBCEA-2C63-48BE-A4CE-DF4F3B66D839}"/>
                </a:ext>
              </a:extLst>
            </p:cNvPr>
            <p:cNvSpPr txBox="1"/>
            <p:nvPr/>
          </p:nvSpPr>
          <p:spPr>
            <a:xfrm>
              <a:off x="3000767" y="3191543"/>
              <a:ext cx="67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/>
                <a:t>Seed 1</a:t>
              </a:r>
              <a:endParaRPr lang="ko-KR" altLang="en-US" sz="14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C5358A1-4747-4B84-9D93-D56BDA3ACDF8}"/>
                </a:ext>
              </a:extLst>
            </p:cNvPr>
            <p:cNvSpPr txBox="1"/>
            <p:nvPr/>
          </p:nvSpPr>
          <p:spPr>
            <a:xfrm>
              <a:off x="4450554" y="3191543"/>
              <a:ext cx="67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/>
                <a:t>Seed 2</a:t>
              </a:r>
              <a:endParaRPr lang="ko-KR" altLang="en-US" sz="1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02F6AC8-64D1-44B9-9EEC-B6B1C4B87B56}"/>
                </a:ext>
              </a:extLst>
            </p:cNvPr>
            <p:cNvSpPr txBox="1"/>
            <p:nvPr/>
          </p:nvSpPr>
          <p:spPr>
            <a:xfrm>
              <a:off x="5900342" y="3191543"/>
              <a:ext cx="67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/>
                <a:t>Seed 3</a:t>
              </a:r>
              <a:endParaRPr lang="ko-KR" altLang="en-US" sz="1400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57D6A42-431D-42A2-96CD-5DA9FF86263F}"/>
              </a:ext>
            </a:extLst>
          </p:cNvPr>
          <p:cNvSpPr txBox="1"/>
          <p:nvPr/>
        </p:nvSpPr>
        <p:spPr>
          <a:xfrm>
            <a:off x="8151381" y="5269201"/>
            <a:ext cx="19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TRAC : 10 Layers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968694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Tracking Algorithm	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078885" cy="4023360"/>
          </a:xfrm>
        </p:spPr>
        <p:txBody>
          <a:bodyPr/>
          <a:lstStyle/>
          <a:p>
            <a:r>
              <a:rPr lang="en-US" altLang="ko-KR" dirty="0"/>
              <a:t>Verification step for Helix candidates</a:t>
            </a:r>
          </a:p>
          <a:p>
            <a:endParaRPr lang="en-US" altLang="ko-KR" dirty="0"/>
          </a:p>
          <a:p>
            <a:r>
              <a:rPr lang="en-US" altLang="ko-KR" dirty="0"/>
              <a:t>1. C</a:t>
            </a:r>
            <a:r>
              <a:rPr lang="en-US" altLang="ko-KR" dirty="0">
                <a:sym typeface="Wingdings" panose="05000000000000000000" pitchFamily="2" charset="2"/>
              </a:rPr>
              <a:t>heck hit validity by using verification layer 1 and 2</a:t>
            </a:r>
            <a:br>
              <a:rPr lang="en-US" altLang="ko-KR" dirty="0">
                <a:sym typeface="Wingdings" panose="05000000000000000000" pitchFamily="2" charset="2"/>
              </a:rPr>
            </a:br>
            <a:r>
              <a:rPr lang="en-US" altLang="ko-KR" dirty="0">
                <a:sym typeface="Wingdings" panose="05000000000000000000" pitchFamily="2" charset="2"/>
              </a:rPr>
              <a:t>	Real helix can find hits at verification layers, 	within (distance cut) = 300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/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400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um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for each.</a:t>
            </a:r>
          </a:p>
          <a:p>
            <a:r>
              <a:rPr lang="en-US" altLang="ko-KR" dirty="0">
                <a:sym typeface="Wingdings" panose="05000000000000000000" pitchFamily="2" charset="2"/>
              </a:rPr>
              <a:t>2. Check linearity of 3 seeds for Z direction </a:t>
            </a:r>
            <a:br>
              <a:rPr lang="en-US" altLang="ko-KR" dirty="0">
                <a:sym typeface="Wingdings" panose="05000000000000000000" pitchFamily="2" charset="2"/>
              </a:rPr>
            </a:br>
            <a:r>
              <a:rPr lang="en-US" altLang="ko-KR" dirty="0">
                <a:sym typeface="Wingdings" panose="05000000000000000000" pitchFamily="2" charset="2"/>
              </a:rPr>
              <a:t>	(Parallel to B-field direction)</a:t>
            </a:r>
            <a:br>
              <a:rPr lang="en-US" altLang="ko-KR" dirty="0">
                <a:sym typeface="Wingdings" panose="05000000000000000000" pitchFamily="2" charset="2"/>
              </a:rPr>
            </a:br>
            <a:r>
              <a:rPr lang="en-US" altLang="ko-KR" dirty="0">
                <a:sym typeface="Wingdings" panose="05000000000000000000" pitchFamily="2" charset="2"/>
              </a:rPr>
              <a:t>	within (distance error) = 500 um</a:t>
            </a:r>
          </a:p>
          <a:p>
            <a:endParaRPr lang="en-US" altLang="ko-KR" dirty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After confirmation, Do Kalman Filter for rest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detectors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(TRAC/TACT…)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5</a:t>
            </a:fld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E982E928-C589-47CE-9598-AEC1FD2060A9}"/>
              </a:ext>
            </a:extLst>
          </p:cNvPr>
          <p:cNvGrpSpPr/>
          <p:nvPr/>
        </p:nvGrpSpPr>
        <p:grpSpPr>
          <a:xfrm>
            <a:off x="7572701" y="2558612"/>
            <a:ext cx="3116062" cy="2623332"/>
            <a:chOff x="3231472" y="3191543"/>
            <a:chExt cx="3116062" cy="2623332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E8A018B4-6521-47BE-802B-080801641ED6}"/>
                </a:ext>
              </a:extLst>
            </p:cNvPr>
            <p:cNvSpPr/>
            <p:nvPr/>
          </p:nvSpPr>
          <p:spPr>
            <a:xfrm>
              <a:off x="3231472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3CA1DF13-4FC1-4282-A017-F1BFDB6BBA27}"/>
                </a:ext>
              </a:extLst>
            </p:cNvPr>
            <p:cNvSpPr/>
            <p:nvPr/>
          </p:nvSpPr>
          <p:spPr>
            <a:xfrm>
              <a:off x="3326167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66106919-2C42-4252-BF22-A5315A8D73A8}"/>
                </a:ext>
              </a:extLst>
            </p:cNvPr>
            <p:cNvSpPr/>
            <p:nvPr/>
          </p:nvSpPr>
          <p:spPr>
            <a:xfrm>
              <a:off x="3420862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41E1C2E9-DBDD-45BF-BE61-4E1A05C73AF5}"/>
                </a:ext>
              </a:extLst>
            </p:cNvPr>
            <p:cNvSpPr/>
            <p:nvPr/>
          </p:nvSpPr>
          <p:spPr>
            <a:xfrm>
              <a:off x="6096000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4EB1C614-28B8-44DB-A700-294E5430672C}"/>
                </a:ext>
              </a:extLst>
            </p:cNvPr>
            <p:cNvSpPr/>
            <p:nvPr/>
          </p:nvSpPr>
          <p:spPr>
            <a:xfrm>
              <a:off x="6190695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0147804-4D83-4124-9F83-9E9DAF6A0A9B}"/>
                </a:ext>
              </a:extLst>
            </p:cNvPr>
            <p:cNvSpPr/>
            <p:nvPr/>
          </p:nvSpPr>
          <p:spPr>
            <a:xfrm>
              <a:off x="6285390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1D5CAF24-9826-4C2A-9299-CAC84CDDD056}"/>
                </a:ext>
              </a:extLst>
            </p:cNvPr>
            <p:cNvSpPr/>
            <p:nvPr/>
          </p:nvSpPr>
          <p:spPr>
            <a:xfrm>
              <a:off x="4711083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356D3E97-CBB1-46AD-8656-3176D449D276}"/>
                </a:ext>
              </a:extLst>
            </p:cNvPr>
            <p:cNvSpPr/>
            <p:nvPr/>
          </p:nvSpPr>
          <p:spPr>
            <a:xfrm>
              <a:off x="4805778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80BB0977-77DD-44F6-A839-0FAD4AAE3F1B}"/>
                </a:ext>
              </a:extLst>
            </p:cNvPr>
            <p:cNvSpPr/>
            <p:nvPr/>
          </p:nvSpPr>
          <p:spPr>
            <a:xfrm>
              <a:off x="4065972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85B8C55F-1371-49E6-BFB2-7A393EFD9C3B}"/>
                </a:ext>
              </a:extLst>
            </p:cNvPr>
            <p:cNvSpPr/>
            <p:nvPr/>
          </p:nvSpPr>
          <p:spPr>
            <a:xfrm>
              <a:off x="5450889" y="3808520"/>
              <a:ext cx="62144" cy="1784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D8985427-C1C4-40AB-98AF-B1A1510D9CE5}"/>
                </a:ext>
              </a:extLst>
            </p:cNvPr>
            <p:cNvSpPr/>
            <p:nvPr/>
          </p:nvSpPr>
          <p:spPr>
            <a:xfrm flipH="1">
              <a:off x="3909133" y="3595457"/>
              <a:ext cx="355106" cy="2219418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AB036E14-C4C8-4DCE-94FE-79DE2E63BBE2}"/>
                </a:ext>
              </a:extLst>
            </p:cNvPr>
            <p:cNvSpPr/>
            <p:nvPr/>
          </p:nvSpPr>
          <p:spPr>
            <a:xfrm flipH="1">
              <a:off x="5338436" y="3591017"/>
              <a:ext cx="355106" cy="2219418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8773F04-016A-4846-A884-DA980E92788C}"/>
                </a:ext>
              </a:extLst>
            </p:cNvPr>
            <p:cNvSpPr txBox="1"/>
            <p:nvPr/>
          </p:nvSpPr>
          <p:spPr>
            <a:xfrm>
              <a:off x="3915927" y="3191543"/>
              <a:ext cx="1741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/>
                <a:t>Verification Layer 1/2</a:t>
              </a:r>
              <a:endParaRPr lang="ko-KR" altLang="en-US" sz="1400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2267404-C017-4C31-8180-4A6E1C644023}"/>
              </a:ext>
            </a:extLst>
          </p:cNvPr>
          <p:cNvSpPr txBox="1"/>
          <p:nvPr/>
        </p:nvSpPr>
        <p:spPr>
          <a:xfrm>
            <a:off x="8151381" y="5269201"/>
            <a:ext cx="19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TRAC : 10 Layers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644857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Kalman Tracking Efficiency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/>
                  <a:t>We defined the criteria for ‘</a:t>
                </a:r>
                <a:r>
                  <a:rPr lang="en-US" altLang="ko-KR" b="1" dirty="0"/>
                  <a:t>Visible Track</a:t>
                </a:r>
                <a:r>
                  <a:rPr lang="en-US" altLang="ko-KR" dirty="0"/>
                  <a:t>’ at Kalman Filtering.</a:t>
                </a:r>
              </a:p>
              <a:p>
                <a:r>
                  <a:rPr lang="en-US" altLang="ko-KR" dirty="0"/>
                  <a:t>1. Track is Charged Particle </a:t>
                </a:r>
                <a:r>
                  <a:rPr lang="en-US" altLang="ko-KR" dirty="0">
                    <a:sym typeface="Wingdings" panose="05000000000000000000" pitchFamily="2" charset="2"/>
                  </a:rPr>
                  <a:t>(Leave Detector Hits)</a:t>
                </a:r>
              </a:p>
              <a:p>
                <a:r>
                  <a:rPr lang="en-US" altLang="ko-KR" dirty="0">
                    <a:sym typeface="Wingdings" panose="05000000000000000000" pitchFamily="2" charset="2"/>
                  </a:rPr>
                  <a:t>2. Initial Momentum is  </a:t>
                </a:r>
                <a:r>
                  <a:rPr lang="en-US" altLang="ko-KR">
                    <a:sym typeface="Wingdings" panose="05000000000000000000" pitchFamily="2" charset="2"/>
                  </a:rPr>
                  <a:t>&gt; 1.5GeV (</a:t>
                </a:r>
                <a:r>
                  <a:rPr lang="en-US" altLang="ko-KR" dirty="0">
                    <a:sym typeface="Wingdings" panose="05000000000000000000" pitchFamily="2" charset="2"/>
                  </a:rPr>
                  <a:t>Lower limits for M.S. effect acceptance)</a:t>
                </a:r>
              </a:p>
              <a:p>
                <a:r>
                  <a:rPr lang="en-US" altLang="ko-KR" dirty="0">
                    <a:sym typeface="Wingdings" panose="05000000000000000000" pitchFamily="2" charset="2"/>
                  </a:rPr>
                  <a:t>3. </a:t>
                </a:r>
                <a:r>
                  <a:rPr lang="en-US" altLang="ko-KR">
                    <a:sym typeface="Wingdings" panose="05000000000000000000" pitchFamily="2" charset="2"/>
                  </a:rPr>
                  <a:t>Track is not the ‘</a:t>
                </a:r>
                <a:r>
                  <a:rPr lang="en-US" altLang="ko-KR" dirty="0">
                    <a:sym typeface="Wingdings" panose="05000000000000000000" pitchFamily="2" charset="2"/>
                  </a:rPr>
                  <a:t>Out of detector</a:t>
                </a:r>
                <a:r>
                  <a:rPr lang="en-US" altLang="ko-KR">
                    <a:sym typeface="Wingdings" panose="05000000000000000000" pitchFamily="2" charset="2"/>
                  </a:rPr>
                  <a:t>’ case at TRAC/TACT</a:t>
                </a:r>
                <a:endParaRPr lang="en-US" altLang="ko-KR" dirty="0">
                  <a:sym typeface="Wingdings" panose="05000000000000000000" pitchFamily="2" charset="2"/>
                </a:endParaRPr>
              </a:p>
              <a:p>
                <a:endParaRPr lang="en-US" altLang="ko-KR" dirty="0">
                  <a:sym typeface="Wingdings" panose="05000000000000000000" pitchFamily="2" charset="2"/>
                </a:endParaRPr>
              </a:p>
              <a:p>
                <a:r>
                  <a:rPr lang="en-US" altLang="ko-KR" dirty="0"/>
                  <a:t>Criteria for matching ‘Visible Track’ from M.C. Data – Kalman Reconstructed track</a:t>
                </a:r>
              </a:p>
              <a:p>
                <a:r>
                  <a:rPr lang="en-US" altLang="ko-KR" dirty="0"/>
                  <a:t>1. Each momentum direction angle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ko-KR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ko-KR" dirty="0"/>
                  <a:t>) is close to MC (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l-GR" altLang="ko-KR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ko-KR" dirty="0"/>
                  <a:t> &lt; ~ 0.7% for 10 GeV )</a:t>
                </a:r>
              </a:p>
              <a:p>
                <a:r>
                  <a:rPr lang="en-US" altLang="ko-KR" dirty="0"/>
                  <a:t>2. Each momentum magnitude is close to MC (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𝑑𝑝</m:t>
                    </m:r>
                    <m:r>
                      <a:rPr lang="en-US" altLang="ko-KR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dirty="0"/>
                  <a:t> &lt; ~ 3% for 10 GeV )</a:t>
                </a:r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1552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Kalman Tracking Efficiency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(@ MSEL5 Single p-p Events, Total 2000 Events)</a:t>
            </a:r>
          </a:p>
          <a:p>
            <a:r>
              <a:rPr lang="en-US" altLang="ko-KR"/>
              <a:t>We reconstructed 43785 tracks out of 45533 'Visible Tracks'. (~ 96%)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7</a:t>
            </a:fld>
            <a:endParaRPr lang="ko-KR" altLang="en-US"/>
          </a:p>
        </p:txBody>
      </p: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id="{00F17A4B-691B-4B52-BEE8-7C020EBDFE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8551366"/>
              </p:ext>
            </p:extLst>
          </p:nvPr>
        </p:nvGraphicFramePr>
        <p:xfrm>
          <a:off x="2012734" y="2659913"/>
          <a:ext cx="3484478" cy="367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id="{152B364F-CEF3-472C-91C3-08FFA086C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2445363"/>
              </p:ext>
            </p:extLst>
          </p:nvPr>
        </p:nvGraphicFramePr>
        <p:xfrm>
          <a:off x="6055269" y="2659913"/>
          <a:ext cx="5029200" cy="367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화살표: 줄무늬가 있는 오른쪽 14">
            <a:extLst>
              <a:ext uri="{FF2B5EF4-FFF2-40B4-BE49-F238E27FC236}">
                <a16:creationId xmlns:a16="http://schemas.microsoft.com/office/drawing/2014/main" id="{6A48B7E8-F7A2-4751-8A2E-658F3B77E310}"/>
              </a:ext>
            </a:extLst>
          </p:cNvPr>
          <p:cNvSpPr/>
          <p:nvPr/>
        </p:nvSpPr>
        <p:spPr>
          <a:xfrm>
            <a:off x="5639633" y="4036301"/>
            <a:ext cx="415636" cy="1176404"/>
          </a:xfrm>
          <a:prstGeom prst="stripedRightArrow">
            <a:avLst/>
          </a:prstGeom>
          <a:solidFill>
            <a:srgbClr val="ADDF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668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Kalman Tracking Efficiency – Failed Cases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Specific examples for Kalman tracking failed cases</a:t>
            </a:r>
          </a:p>
          <a:p>
            <a:endParaRPr lang="en-US" altLang="ko-KR" dirty="0"/>
          </a:p>
          <a:p>
            <a:r>
              <a:rPr lang="en-US" altLang="ko-KR" dirty="0">
                <a:sym typeface="Wingdings" panose="05000000000000000000" pitchFamily="2" charset="2"/>
              </a:rPr>
              <a:t>1. </a:t>
            </a:r>
            <a:r>
              <a:rPr lang="en-US" altLang="ko-KR">
                <a:sym typeface="Wingdings" panose="05000000000000000000" pitchFamily="2" charset="2"/>
              </a:rPr>
              <a:t>Kink (</a:t>
            </a:r>
            <a:r>
              <a:rPr lang="en-US" altLang="ko-KR" dirty="0">
                <a:sym typeface="Wingdings" panose="05000000000000000000" pitchFamily="2" charset="2"/>
              </a:rPr>
              <a:t>Momentum Deflection) can cause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>
                <a:sym typeface="Wingdings" panose="05000000000000000000" pitchFamily="2" charset="2"/>
              </a:rPr>
              <a:t>Kalman failing at TACT.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>
                <a:sym typeface="Wingdings" panose="05000000000000000000" pitchFamily="2" charset="2"/>
              </a:rPr>
              <a:t>1400 </a:t>
            </a:r>
            <a:r>
              <a:rPr lang="en-US" altLang="ko-KR" dirty="0">
                <a:sym typeface="Wingdings" panose="05000000000000000000" pitchFamily="2" charset="2"/>
              </a:rPr>
              <a:t>cases ( </a:t>
            </a:r>
            <a:r>
              <a:rPr lang="en-US" altLang="ko-KR">
                <a:sym typeface="Wingdings" panose="05000000000000000000" pitchFamily="2" charset="2"/>
              </a:rPr>
              <a:t>~ 3.1% </a:t>
            </a:r>
            <a:r>
              <a:rPr lang="en-US" altLang="ko-KR" dirty="0">
                <a:sym typeface="Wingdings" panose="05000000000000000000" pitchFamily="2" charset="2"/>
              </a:rPr>
              <a:t>of total found tracks)</a:t>
            </a:r>
          </a:p>
          <a:p>
            <a:pPr marL="0" indent="0">
              <a:buNone/>
            </a:pPr>
            <a:r>
              <a:rPr lang="en-US" altLang="ko-KR">
                <a:sym typeface="Wingdings" panose="05000000000000000000" pitchFamily="2" charset="2"/>
              </a:rPr>
              <a:t>	ex</a:t>
            </a:r>
            <a:r>
              <a:rPr lang="en-US" altLang="ko-KR" dirty="0">
                <a:sym typeface="Wingdings" panose="05000000000000000000" pitchFamily="2" charset="2"/>
              </a:rPr>
              <a:t>)	run002 Event#0 Track#21 : 	Delta ray Generation</a:t>
            </a:r>
            <a:br>
              <a:rPr lang="en-US" altLang="ko-KR" dirty="0">
                <a:sym typeface="Wingdings" panose="05000000000000000000" pitchFamily="2" charset="2"/>
              </a:rPr>
            </a:br>
            <a:r>
              <a:rPr lang="en-US" altLang="ko-KR">
                <a:sym typeface="Wingdings" panose="05000000000000000000" pitchFamily="2" charset="2"/>
              </a:rPr>
              <a:t>		</a:t>
            </a:r>
            <a:r>
              <a:rPr lang="en-US" altLang="ko-KR"/>
              <a:t>run002 </a:t>
            </a:r>
            <a:r>
              <a:rPr lang="en-US" altLang="ko-KR" dirty="0"/>
              <a:t>Event#1 Track#2 : 		</a:t>
            </a:r>
            <a:r>
              <a:rPr lang="en-US" altLang="ko-KR"/>
              <a:t>Hadron Interaction</a:t>
            </a:r>
            <a:br>
              <a:rPr lang="en-US" altLang="ko-KR"/>
            </a:br>
            <a:r>
              <a:rPr lang="en-US" altLang="ko-KR"/>
              <a:t>		… 				… </a:t>
            </a:r>
            <a:endParaRPr lang="en-US" altLang="ko-KR" dirty="0"/>
          </a:p>
          <a:p>
            <a:r>
              <a:rPr lang="en-US" altLang="ko-KR" dirty="0">
                <a:sym typeface="Wingdings" panose="05000000000000000000" pitchFamily="2" charset="2"/>
              </a:rPr>
              <a:t>2. Initial helix is not constructed.</a:t>
            </a:r>
          </a:p>
          <a:p>
            <a:pPr lvl="1"/>
            <a:r>
              <a:rPr lang="en-US" altLang="ko-KR">
                <a:sym typeface="Wingdings" panose="05000000000000000000" pitchFamily="2" charset="2"/>
              </a:rPr>
              <a:t>326 </a:t>
            </a:r>
            <a:r>
              <a:rPr lang="en-US" altLang="ko-KR" dirty="0">
                <a:sym typeface="Wingdings" panose="05000000000000000000" pitchFamily="2" charset="2"/>
              </a:rPr>
              <a:t>cases ( </a:t>
            </a:r>
            <a:r>
              <a:rPr lang="en-US" altLang="ko-KR">
                <a:sym typeface="Wingdings" panose="05000000000000000000" pitchFamily="2" charset="2"/>
              </a:rPr>
              <a:t>~ 0.7 </a:t>
            </a:r>
            <a:r>
              <a:rPr lang="en-US" altLang="ko-KR" dirty="0">
                <a:sym typeface="Wingdings" panose="05000000000000000000" pitchFamily="2" charset="2"/>
              </a:rPr>
              <a:t>% of total found tracks)</a:t>
            </a:r>
          </a:p>
          <a:p>
            <a:pPr marL="0" indent="0">
              <a:buNone/>
            </a:pPr>
            <a:r>
              <a:rPr lang="en-US" altLang="ko-KR">
                <a:sym typeface="Wingdings" panose="05000000000000000000" pitchFamily="2" charset="2"/>
              </a:rPr>
              <a:t>	 </a:t>
            </a:r>
            <a:r>
              <a:rPr lang="en-US" altLang="ko-KR" dirty="0">
                <a:sym typeface="Wingdings" panose="05000000000000000000" pitchFamily="2" charset="2"/>
              </a:rPr>
              <a:t>Refine Helix construction criteria.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4408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Kalman Tracking Resolution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10058400" cy="825867"/>
              </a:xfrm>
            </p:spPr>
            <p:txBody>
              <a:bodyPr>
                <a:spAutoFit/>
              </a:bodyPr>
              <a:lstStyle/>
              <a:p>
                <a:r>
                  <a:rPr lang="en-US" altLang="ko-KR" dirty="0"/>
                  <a:t>(@ MSEL5 Single p-p Events, Total 2000 Events)</a:t>
                </a:r>
              </a:p>
              <a:p>
                <a:r>
                  <a:rPr lang="en-US" altLang="ko-KR" dirty="0"/>
                  <a:t>Momentum Resolution (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dirty="0"/>
                  <a:t>): 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𝟎𝟐𝟓</m:t>
                    </m:r>
                  </m:oMath>
                </a14:m>
                <a:r>
                  <a:rPr lang="en-US" altLang="ko-KR" dirty="0"/>
                  <a:t> (for All range of </a:t>
                </a:r>
                <a14:m>
                  <m:oMath xmlns:m="http://schemas.openxmlformats.org/officeDocument/2006/math">
                    <m:r>
                      <a:rPr lang="en-US" altLang="ko-KR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dirty="0"/>
                  <a:t>)</a:t>
                </a:r>
                <a:endParaRPr lang="en-US" altLang="ko-KR" b="1" dirty="0"/>
              </a:p>
            </p:txBody>
          </p:sp>
        </mc:Choice>
        <mc:Fallback xmlns="">
          <p:sp>
            <p:nvSpPr>
              <p:cNvPr id="6" name="내용 개체 틀 5">
                <a:extLst>
                  <a:ext uri="{FF2B5EF4-FFF2-40B4-BE49-F238E27FC236}">
                    <a16:creationId xmlns:a16="http://schemas.microsoft.com/office/drawing/2014/main" id="{2D0184ED-C2B0-42DF-B524-3F59D764DF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10058400" cy="825867"/>
              </a:xfrm>
              <a:blipFill>
                <a:blip r:embed="rId2"/>
                <a:stretch>
                  <a:fillRect l="-606" t="-8148" b="-125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9</a:t>
            </a:fld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2E6ACAA-74EB-4D97-9DC2-9911FBB75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356" y="2779975"/>
            <a:ext cx="5234248" cy="354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500531"/>
      </p:ext>
    </p:extLst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3136</TotalTime>
  <Words>1210</Words>
  <Application>Microsoft Office PowerPoint</Application>
  <PresentationFormat>와이드스크린</PresentationFormat>
  <Paragraphs>307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0" baseType="lpstr">
      <vt:lpstr>맑은 고딕</vt:lpstr>
      <vt:lpstr>Calibri</vt:lpstr>
      <vt:lpstr>Calibri Light</vt:lpstr>
      <vt:lpstr>Cambria Math</vt:lpstr>
      <vt:lpstr>Wingdings</vt:lpstr>
      <vt:lpstr>추억</vt:lpstr>
      <vt:lpstr>Studies on novel detector concepts</vt:lpstr>
      <vt:lpstr>Contents</vt:lpstr>
      <vt:lpstr>Kalman Tracking</vt:lpstr>
      <vt:lpstr>Tracking Algorithm </vt:lpstr>
      <vt:lpstr>Tracking Algorithm </vt:lpstr>
      <vt:lpstr>Kalman Tracking Efficiency</vt:lpstr>
      <vt:lpstr>Kalman Tracking Efficiency</vt:lpstr>
      <vt:lpstr>Kalman Tracking Efficiency – Failed Cases</vt:lpstr>
      <vt:lpstr>Kalman Tracking Resolution</vt:lpstr>
      <vt:lpstr>PowerPoint 프레젠테이션</vt:lpstr>
      <vt:lpstr>Kalman Tracking Resolution</vt:lpstr>
      <vt:lpstr>PowerPoint 프레젠테이션</vt:lpstr>
      <vt:lpstr>Kalman Tracking – Limitations&amp;Way to Improvement</vt:lpstr>
      <vt:lpstr>Decay Vertex Reconstruction</vt:lpstr>
      <vt:lpstr>Vertex Reconstruction Algorithm</vt:lpstr>
      <vt:lpstr>Vertex Reconstruction – D meson</vt:lpstr>
      <vt:lpstr>Vertex Reconstruction – D meson</vt:lpstr>
      <vt:lpstr>Vertex Reconstruction – D meson</vt:lpstr>
      <vt:lpstr>Vertex Reconstruction – B meson</vt:lpstr>
      <vt:lpstr>Vertex Reconstruction – B meson</vt:lpstr>
      <vt:lpstr>Vertex Reconstruction – B meson</vt:lpstr>
      <vt:lpstr>Vertex Resolution</vt:lpstr>
      <vt:lpstr>Vertex Resolution</vt:lpstr>
      <vt:lpstr>Vertex Finding – Limitations&amp;Way to Improvement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Studies on future developments</dc:title>
  <dc:creator>김준걸</dc:creator>
  <cp:lastModifiedBy>김 준걸</cp:lastModifiedBy>
  <cp:revision>625</cp:revision>
  <dcterms:created xsi:type="dcterms:W3CDTF">2018-06-04T03:37:20Z</dcterms:created>
  <dcterms:modified xsi:type="dcterms:W3CDTF">2018-11-19T06:05:35Z</dcterms:modified>
</cp:coreProperties>
</file>