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</p:sldMasterIdLst>
  <p:notesMasterIdLst>
    <p:notesMasterId r:id="rId21"/>
  </p:notesMasterIdLst>
  <p:handoutMasterIdLst>
    <p:handoutMasterId r:id="rId22"/>
  </p:handoutMasterIdLst>
  <p:sldIdLst>
    <p:sldId id="288" r:id="rId4"/>
    <p:sldId id="344" r:id="rId5"/>
    <p:sldId id="343" r:id="rId6"/>
    <p:sldId id="329" r:id="rId7"/>
    <p:sldId id="330" r:id="rId8"/>
    <p:sldId id="331" r:id="rId9"/>
    <p:sldId id="342" r:id="rId10"/>
    <p:sldId id="345" r:id="rId11"/>
    <p:sldId id="341" r:id="rId12"/>
    <p:sldId id="339" r:id="rId13"/>
    <p:sldId id="340" r:id="rId14"/>
    <p:sldId id="338" r:id="rId15"/>
    <p:sldId id="332" r:id="rId16"/>
    <p:sldId id="334" r:id="rId17"/>
    <p:sldId id="335" r:id="rId18"/>
    <p:sldId id="337" r:id="rId19"/>
    <p:sldId id="315" r:id="rId20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57A4"/>
    <a:srgbClr val="1E386B"/>
    <a:srgbClr val="000000"/>
    <a:srgbClr val="F8B13C"/>
    <a:srgbClr val="1F497D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0" autoAdjust="0"/>
    <p:restoredTop sz="94609" autoAdjust="0"/>
  </p:normalViewPr>
  <p:slideViewPr>
    <p:cSldViewPr snapToObjects="1" showGuides="1">
      <p:cViewPr varScale="1">
        <p:scale>
          <a:sx n="114" d="100"/>
          <a:sy n="114" d="100"/>
        </p:scale>
        <p:origin x="1644" y="84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09/04/2019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66904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09/04/2019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7829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717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02386-BEE7-5D4D-B4E7-4BB579C47884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5304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7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7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3727D7E-D7BE-4EBB-82CC-3F87F67DEFF1}" type="datetimeFigureOut">
              <a:rPr lang="de-CH" smtClean="0"/>
              <a:t>09.04.2019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294CC6-BB4E-49E1-95F8-4B32743ECF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0684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2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2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‹Nr.›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5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4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70"/>
            <a:ext cx="2133600" cy="365125"/>
          </a:xfrm>
          <a:prstGeom prst="rect">
            <a:avLst/>
          </a:prstGeom>
        </p:spPr>
        <p:txBody>
          <a:bodyPr/>
          <a:lstStyle/>
          <a:p>
            <a:fld id="{8C86DD19-15EE-4698-975B-46410F95BC7B}" type="datetimeFigureOut">
              <a:rPr lang="de-CH" smtClean="0"/>
              <a:t>09.04.2019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B13A9-48F0-4A35-9758-F2CBB16290E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06205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FC27E-83E3-4883-BC88-4B6F46EAC86D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FCA36-4585-41BD-8461-652DA6B9158B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279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7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7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2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To edit footer: Insert -&gt; Header &amp; Footer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7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10" y="67214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  <p:sldLayoutId id="2147483675" r:id="rId6"/>
    <p:sldLayoutId id="2147483704" r:id="rId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448586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27" y="836714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703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psi.ch/e/ens2019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psi.ch/event/6754/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uu.se/event/515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17273/1.0" TargetMode="External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741615/overview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ntertitel 4"/>
          <p:cNvSpPr>
            <a:spLocks noGrp="1"/>
          </p:cNvSpPr>
          <p:nvPr>
            <p:ph type="body" sz="quarter" idx="13"/>
          </p:nvPr>
        </p:nvSpPr>
        <p:spPr>
          <a:xfrm>
            <a:off x="759183" y="3518257"/>
            <a:ext cx="7924800" cy="984885"/>
          </a:xfrm>
        </p:spPr>
        <p:txBody>
          <a:bodyPr/>
          <a:lstStyle/>
          <a:p>
            <a:r>
              <a:rPr lang="de-DE" dirty="0" err="1"/>
              <a:t>Efficient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 Management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Accelerators</a:t>
            </a:r>
            <a:endParaRPr lang="de-CH" dirty="0"/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 smtClean="0"/>
              <a:t>PSI, CERN, CEA/</a:t>
            </a:r>
            <a:r>
              <a:rPr lang="de-CH" dirty="0" err="1" smtClean="0"/>
              <a:t>Saclay</a:t>
            </a:r>
            <a:r>
              <a:rPr lang="de-CH" dirty="0" smtClean="0"/>
              <a:t>, </a:t>
            </a:r>
            <a:r>
              <a:rPr lang="de-CH" dirty="0" err="1" smtClean="0"/>
              <a:t>Univ.Uppsala</a:t>
            </a:r>
            <a:r>
              <a:rPr lang="de-CH" dirty="0" smtClean="0"/>
              <a:t>, GSI, ESS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CH" dirty="0" smtClean="0"/>
              <a:t>Mike Seidel </a:t>
            </a:r>
            <a:r>
              <a:rPr lang="de-CH" dirty="0" err="1" smtClean="0"/>
              <a:t>for</a:t>
            </a:r>
            <a:r>
              <a:rPr lang="de-CH" dirty="0" smtClean="0"/>
              <a:t> WP4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6480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SINQ’s Cold Neutron Moderator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half" idx="13"/>
          </p:nvPr>
        </p:nvSpPr>
        <p:spPr>
          <a:xfrm>
            <a:off x="4648200" y="2143397"/>
            <a:ext cx="4038600" cy="4525963"/>
          </a:xfrm>
        </p:spPr>
        <p:txBody>
          <a:bodyPr/>
          <a:lstStyle/>
          <a:p>
            <a:r>
              <a:rPr lang="en-US" dirty="0" smtClean="0"/>
              <a:t>20 l of liquid D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T = 25 K</a:t>
            </a:r>
          </a:p>
          <a:p>
            <a:r>
              <a:rPr lang="en-US" dirty="0" smtClean="0"/>
              <a:t>P =1.5 bars</a:t>
            </a:r>
          </a:p>
          <a:p>
            <a:r>
              <a:rPr lang="en-US" dirty="0" smtClean="0"/>
              <a:t>Heat load ~1 kW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Improve the energy efficiency of the moderator</a:t>
            </a:r>
            <a:endParaRPr lang="en-US" dirty="0"/>
          </a:p>
        </p:txBody>
      </p:sp>
      <p:pic>
        <p:nvPicPr>
          <p:cNvPr id="7" name="Grafik 19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457200" y="990600"/>
            <a:ext cx="4038600" cy="2980563"/>
          </a:xfrm>
          <a:prstGeom prst="rect">
            <a:avLst/>
          </a:prstGeom>
        </p:spPr>
      </p:pic>
      <p:pic>
        <p:nvPicPr>
          <p:cNvPr id="12" name="Picture 3" descr="K:\PAPER-PUBLICATIONS-TALKS-MEETINGS\2014\VISIT-TO-J-PARC_Feb.2014\TALKS\D2_moderator_insert_with_descrip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669" y="3985078"/>
            <a:ext cx="3227662" cy="196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546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Moderator Optimization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Neutronics</a:t>
            </a:r>
            <a:r>
              <a:rPr lang="en-US" dirty="0" smtClean="0"/>
              <a:t> (R.M. Bergmann)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5542759"/>
            <a:ext cx="4040188" cy="550537"/>
          </a:xfrm>
        </p:spPr>
        <p:txBody>
          <a:bodyPr/>
          <a:lstStyle/>
          <a:p>
            <a:r>
              <a:rPr lang="en-US" sz="1200" dirty="0" smtClean="0"/>
              <a:t>Adjust the re-entrant cavity</a:t>
            </a:r>
          </a:p>
          <a:p>
            <a:r>
              <a:rPr lang="en-US" sz="1200" dirty="0" smtClean="0"/>
              <a:t>Predicted gain: 1.25 to 1.31 at medium wavelength</a:t>
            </a:r>
            <a:endParaRPr lang="en-US" sz="1200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4050" y="1981200"/>
            <a:ext cx="4041775" cy="2694516"/>
          </a:xfr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 err="1" smtClean="0"/>
              <a:t>Thermomechanics</a:t>
            </a:r>
            <a:r>
              <a:rPr lang="en-US" dirty="0" smtClean="0"/>
              <a:t> (Y. Charles)</a:t>
            </a:r>
            <a:endParaRPr lang="en-US" dirty="0"/>
          </a:p>
        </p:txBody>
      </p:sp>
      <p:pic>
        <p:nvPicPr>
          <p:cNvPr id="11" name="Picture 1" descr="image48.png">
            <a:extLst>
              <a:ext uri="{FF2B5EF4-FFF2-40B4-BE49-F238E27FC236}">
                <a16:creationId xmlns:a16="http://schemas.microsoft.com/office/drawing/2014/main" id="{F1A9D1AF-3965-4F49-91C1-1A61CA9CE9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7" b="-222"/>
          <a:stretch/>
        </p:blipFill>
        <p:spPr bwMode="auto">
          <a:xfrm>
            <a:off x="457202" y="1981198"/>
            <a:ext cx="2930400" cy="2193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12" descr="case077.png">
            <a:extLst>
              <a:ext uri="{FF2B5EF4-FFF2-40B4-BE49-F238E27FC236}">
                <a16:creationId xmlns:a16="http://schemas.microsoft.com/office/drawing/2014/main" id="{868A41CB-0498-433A-88C9-4CE774F28F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36" t="17464" r="18790" b="29684"/>
          <a:stretch/>
        </p:blipFill>
        <p:spPr bwMode="auto">
          <a:xfrm>
            <a:off x="3363555" y="1981200"/>
            <a:ext cx="1152000" cy="1142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Picture 3" descr="U:\ReviewMeeting2\case121.png">
            <a:extLst>
              <a:ext uri="{FF2B5EF4-FFF2-40B4-BE49-F238E27FC236}">
                <a16:creationId xmlns:a16="http://schemas.microsoft.com/office/drawing/2014/main" id="{43326C79-AB09-47ED-B275-DD393437081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7" t="13423" r="12852" b="17248"/>
          <a:stretch/>
        </p:blipFill>
        <p:spPr bwMode="auto">
          <a:xfrm>
            <a:off x="3363555" y="3032665"/>
            <a:ext cx="1152000" cy="11421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" name="ZoneTexte 8">
            <a:extLst>
              <a:ext uri="{FF2B5EF4-FFF2-40B4-BE49-F238E27FC236}">
                <a16:creationId xmlns:a16="http://schemas.microsoft.com/office/drawing/2014/main" id="{328B872E-5410-4F99-BABD-067B58A20204}"/>
              </a:ext>
            </a:extLst>
          </p:cNvPr>
          <p:cNvSpPr txBox="1"/>
          <p:nvPr/>
        </p:nvSpPr>
        <p:spPr>
          <a:xfrm>
            <a:off x="3704072" y="2576605"/>
            <a:ext cx="470963" cy="1862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100" kern="1000" spc="30" dirty="0">
                <a:latin typeface="+mn-lt"/>
                <a:cs typeface="Franklin Gothic Book"/>
              </a:rPr>
              <a:t>Case 77</a:t>
            </a:r>
          </a:p>
        </p:txBody>
      </p:sp>
      <p:sp>
        <p:nvSpPr>
          <p:cNvPr id="16" name="ZoneTexte 9">
            <a:extLst>
              <a:ext uri="{FF2B5EF4-FFF2-40B4-BE49-F238E27FC236}">
                <a16:creationId xmlns:a16="http://schemas.microsoft.com/office/drawing/2014/main" id="{0F64EDD8-72C7-478E-880C-621EC72EFC14}"/>
              </a:ext>
            </a:extLst>
          </p:cNvPr>
          <p:cNvSpPr txBox="1"/>
          <p:nvPr/>
        </p:nvSpPr>
        <p:spPr>
          <a:xfrm>
            <a:off x="3666082" y="3649055"/>
            <a:ext cx="546945" cy="1862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100" kern="1000" spc="30" dirty="0">
                <a:latin typeface="+mn-lt"/>
                <a:cs typeface="Franklin Gothic Book"/>
              </a:rPr>
              <a:t>Case 121</a:t>
            </a:r>
          </a:p>
        </p:txBody>
      </p:sp>
      <p:sp>
        <p:nvSpPr>
          <p:cNvPr id="21" name="Content Placeholder 3"/>
          <p:cNvSpPr txBox="1">
            <a:spLocks/>
          </p:cNvSpPr>
          <p:nvPr/>
        </p:nvSpPr>
        <p:spPr>
          <a:xfrm>
            <a:off x="4655637" y="5542760"/>
            <a:ext cx="4040188" cy="55053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Current: single-phase with power deposition.</a:t>
            </a:r>
          </a:p>
          <a:p>
            <a:r>
              <a:rPr lang="en-US" sz="1200" dirty="0" smtClean="0"/>
              <a:t>Next: two phases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457202" y="4176326"/>
            <a:ext cx="40583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Neutron yield improvement from re-entrant cavity design</a:t>
            </a:r>
            <a:endParaRPr lang="en-US" sz="1100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28447" y="4675716"/>
            <a:ext cx="40583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1"/>
                </a:solidFill>
              </a:rPr>
              <a:t>Single-phase flow of deuterium, heated by power deposition from SINQ target.</a:t>
            </a:r>
            <a:endParaRPr lang="en-US" sz="11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87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57200" y="692696"/>
            <a:ext cx="8291264" cy="2160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 rotWithShape="1">
          <a:blip r:embed="rId2"/>
          <a:srcRect b="63413"/>
          <a:stretch/>
        </p:blipFill>
        <p:spPr>
          <a:xfrm>
            <a:off x="457200" y="403364"/>
            <a:ext cx="8229600" cy="2642478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57200" y="3140968"/>
            <a:ext cx="822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Workshop on Efficient Neutron Sources</a:t>
            </a:r>
            <a:endParaRPr lang="en-US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4067944" y="3725743"/>
            <a:ext cx="4150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September 2-5, 2019, </a:t>
            </a:r>
            <a:r>
              <a:rPr lang="en-US" dirty="0" err="1" smtClean="0"/>
              <a:t>Villigen</a:t>
            </a:r>
            <a:r>
              <a:rPr lang="en-US" dirty="0" smtClean="0"/>
              <a:t>, Switzerland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25958" y="4223521"/>
            <a:ext cx="25543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Registration until June 30</a:t>
            </a:r>
          </a:p>
          <a:p>
            <a:r>
              <a:rPr lang="en-US" dirty="0" smtClean="0">
                <a:hlinkClick r:id="rId3"/>
              </a:rPr>
              <a:t>indico.psi.ch/e/ens2019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" y="3725743"/>
            <a:ext cx="24836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Themes</a:t>
            </a:r>
          </a:p>
          <a:p>
            <a:r>
              <a:rPr lang="en-US" dirty="0" smtClean="0"/>
              <a:t>Neutron Production</a:t>
            </a:r>
          </a:p>
          <a:p>
            <a:r>
              <a:rPr lang="en-US" dirty="0" smtClean="0"/>
              <a:t>Moderators &amp; Reflectors</a:t>
            </a:r>
          </a:p>
          <a:p>
            <a:r>
              <a:rPr lang="en-US" dirty="0" smtClean="0"/>
              <a:t>Neutron Guides</a:t>
            </a:r>
          </a:p>
          <a:p>
            <a:r>
              <a:rPr lang="en-US" dirty="0" smtClean="0"/>
              <a:t>Instruments &amp; Detectors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9626" y="4223521"/>
            <a:ext cx="646331" cy="64633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57200" y="5203071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Scientific committee</a:t>
            </a:r>
            <a:r>
              <a:rPr lang="en-US" sz="1100" dirty="0" smtClean="0"/>
              <a:t>: L. </a:t>
            </a:r>
            <a:r>
              <a:rPr lang="en-US" sz="1100" dirty="0" err="1" smtClean="0"/>
              <a:t>Zanini</a:t>
            </a:r>
            <a:r>
              <a:rPr lang="en-US" sz="1100" dirty="0" smtClean="0"/>
              <a:t> (co-chair), M. Wohlmuther (co-chair), K. Andersen, D.V. Baxter, U. </a:t>
            </a:r>
            <a:r>
              <a:rPr lang="en-US" sz="1100" dirty="0" err="1" smtClean="0"/>
              <a:t>Filges</a:t>
            </a:r>
            <a:r>
              <a:rPr lang="en-US" sz="1100" dirty="0" smtClean="0"/>
              <a:t>, F.X. </a:t>
            </a:r>
            <a:r>
              <a:rPr lang="en-US" sz="1100" dirty="0" err="1" smtClean="0"/>
              <a:t>Gallmeier</a:t>
            </a:r>
            <a:r>
              <a:rPr lang="en-US" sz="1100" dirty="0" smtClean="0"/>
              <a:t>, M. Harada, S. Lilley, W. Lu, O. Zimmer.</a:t>
            </a:r>
          </a:p>
          <a:p>
            <a:endParaRPr lang="en-US" sz="1100" dirty="0" smtClean="0"/>
          </a:p>
          <a:p>
            <a:r>
              <a:rPr lang="en-US" sz="1100" b="1" dirty="0" smtClean="0"/>
              <a:t>Organizing committee</a:t>
            </a:r>
            <a:r>
              <a:rPr lang="en-US" sz="1100" dirty="0" smtClean="0"/>
              <a:t>: Y. Charles (chair), B. Ajmo, M. Anthony, D. Kiselev, M. Seidel, A. </a:t>
            </a:r>
            <a:r>
              <a:rPr lang="en-US" sz="1100" dirty="0" err="1" smtClean="0"/>
              <a:t>Takibayev</a:t>
            </a:r>
            <a:r>
              <a:rPr lang="en-US" sz="1100" dirty="0" smtClean="0"/>
              <a:t>, M. Wohlmuther, L. </a:t>
            </a:r>
            <a:r>
              <a:rPr lang="en-US" sz="1100" dirty="0" err="1" smtClean="0"/>
              <a:t>Zanini</a:t>
            </a:r>
            <a:r>
              <a:rPr lang="en-US" sz="1100" dirty="0" smtClean="0"/>
              <a:t>.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02892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241020"/>
            <a:ext cx="6242342" cy="481878"/>
          </a:xfrm>
        </p:spPr>
        <p:txBody>
          <a:bodyPr/>
          <a:lstStyle/>
          <a:p>
            <a:r>
              <a:rPr lang="en-US" dirty="0" smtClean="0"/>
              <a:t>Pulsed Quadrupole [GSI]</a:t>
            </a:r>
            <a:endParaRPr lang="en-US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226076" y="1474044"/>
            <a:ext cx="9144000" cy="1493701"/>
          </a:xfrm>
        </p:spPr>
        <p:txBody>
          <a:bodyPr>
            <a:normAutofit lnSpcReduction="10000"/>
          </a:bodyPr>
          <a:lstStyle/>
          <a:p>
            <a:r>
              <a:rPr lang="en-US" sz="1600" dirty="0" smtClean="0"/>
              <a:t>Iron-free magnet</a:t>
            </a:r>
          </a:p>
          <a:p>
            <a:pPr lvl="1"/>
            <a:r>
              <a:rPr lang="en-US" sz="1400" dirty="0"/>
              <a:t>Very high gradients similar to </a:t>
            </a:r>
            <a:r>
              <a:rPr lang="en-US" sz="1400" dirty="0" err="1"/>
              <a:t>s.c.</a:t>
            </a:r>
            <a:r>
              <a:rPr lang="en-US" sz="1400" dirty="0"/>
              <a:t> magnets</a:t>
            </a:r>
          </a:p>
          <a:p>
            <a:pPr lvl="1"/>
            <a:r>
              <a:rPr lang="en-US" sz="1400" dirty="0" smtClean="0"/>
              <a:t>Design parameter: up to 400 kA and 75 T/m</a:t>
            </a:r>
          </a:p>
          <a:p>
            <a:pPr marL="342900" lvl="1" indent="-342900"/>
            <a:r>
              <a:rPr lang="en-US" sz="1600" dirty="0" smtClean="0"/>
              <a:t>Efficiency improvements possible</a:t>
            </a:r>
          </a:p>
          <a:p>
            <a:pPr lvl="1"/>
            <a:r>
              <a:rPr lang="en-US" sz="1400" dirty="0" smtClean="0"/>
              <a:t>Graph shows average power consumption depending on different circuit topologies and repetition rate</a:t>
            </a:r>
          </a:p>
          <a:p>
            <a:pPr lvl="1"/>
            <a:r>
              <a:rPr lang="en-US" sz="1400" dirty="0" smtClean="0"/>
              <a:t>Average </a:t>
            </a:r>
            <a:r>
              <a:rPr lang="en-US" sz="1400" dirty="0"/>
              <a:t>power consumption highly dependent on repetition rate </a:t>
            </a:r>
          </a:p>
          <a:p>
            <a:endParaRPr lang="en-US" sz="1800" dirty="0" smtClean="0"/>
          </a:p>
          <a:p>
            <a:pPr lvl="1"/>
            <a:endParaRPr lang="en-US" sz="1400" dirty="0" smtClean="0"/>
          </a:p>
          <a:p>
            <a:pPr lvl="1"/>
            <a:endParaRPr lang="en-US" sz="1400" dirty="0"/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10" y="3254315"/>
            <a:ext cx="1739912" cy="290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5" name="Gerade Verbindung mit Pfeil 34"/>
          <p:cNvCxnSpPr>
            <a:stCxn id="2051" idx="1"/>
          </p:cNvCxnSpPr>
          <p:nvPr/>
        </p:nvCxnSpPr>
        <p:spPr>
          <a:xfrm flipH="1">
            <a:off x="1649380" y="3479630"/>
            <a:ext cx="813041" cy="13849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51" name="Textfeld 2050"/>
          <p:cNvSpPr txBox="1"/>
          <p:nvPr/>
        </p:nvSpPr>
        <p:spPr>
          <a:xfrm>
            <a:off x="2462421" y="3341130"/>
            <a:ext cx="1623060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200" dirty="0" smtClean="0"/>
              <a:t>Pulsed quadrupole</a:t>
            </a:r>
          </a:p>
        </p:txBody>
      </p:sp>
      <p:sp>
        <p:nvSpPr>
          <p:cNvPr id="40" name="Textfeld 39"/>
          <p:cNvSpPr txBox="1"/>
          <p:nvPr/>
        </p:nvSpPr>
        <p:spPr>
          <a:xfrm>
            <a:off x="2462421" y="4035926"/>
            <a:ext cx="1623060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200" dirty="0" smtClean="0"/>
              <a:t>Pulsed power unit</a:t>
            </a:r>
          </a:p>
        </p:txBody>
      </p:sp>
      <p:cxnSp>
        <p:nvCxnSpPr>
          <p:cNvPr id="41" name="Gerade Verbindung mit Pfeil 40"/>
          <p:cNvCxnSpPr>
            <a:stCxn id="40" idx="1"/>
          </p:cNvCxnSpPr>
          <p:nvPr/>
        </p:nvCxnSpPr>
        <p:spPr>
          <a:xfrm flipH="1">
            <a:off x="1480366" y="4174426"/>
            <a:ext cx="982055" cy="35453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Picture 2" descr="Q:\Eigene Dateien\Gepulster Qudrupol\Energy savings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7" r="12084"/>
          <a:stretch/>
        </p:blipFill>
        <p:spPr bwMode="auto">
          <a:xfrm>
            <a:off x="3851920" y="3212976"/>
            <a:ext cx="4855867" cy="2808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eck 2"/>
          <p:cNvSpPr/>
          <p:nvPr/>
        </p:nvSpPr>
        <p:spPr>
          <a:xfrm>
            <a:off x="891511" y="3289232"/>
            <a:ext cx="1352550" cy="642226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Rechteck 10"/>
          <p:cNvSpPr/>
          <p:nvPr/>
        </p:nvSpPr>
        <p:spPr>
          <a:xfrm>
            <a:off x="1209011" y="4108382"/>
            <a:ext cx="846889" cy="1444318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0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1348" y="2077688"/>
            <a:ext cx="3960722" cy="4374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49" y="4218721"/>
            <a:ext cx="1685105" cy="2250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6595" y="332656"/>
            <a:ext cx="8403768" cy="4818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Assembly of components for improved circuit </a:t>
            </a:r>
            <a:endParaRPr lang="en-US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06594" y="967977"/>
            <a:ext cx="8737405" cy="49260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900" dirty="0" smtClean="0"/>
              <a:t>assembly of HV-Diode, </a:t>
            </a:r>
            <a:r>
              <a:rPr lang="en-US" sz="1900" dirty="0"/>
              <a:t>d</a:t>
            </a:r>
            <a:r>
              <a:rPr lang="en-US" sz="1900" dirty="0" smtClean="0"/>
              <a:t>amping resistor, main switch and trigger unit, safety discharge circuit</a:t>
            </a: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41" y="1544585"/>
            <a:ext cx="1379530" cy="229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feld 39"/>
          <p:cNvSpPr txBox="1"/>
          <p:nvPr/>
        </p:nvSpPr>
        <p:spPr>
          <a:xfrm>
            <a:off x="1790391" y="2722264"/>
            <a:ext cx="1467158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200" b="1" dirty="0" smtClean="0"/>
              <a:t>Pulsed power unit</a:t>
            </a:r>
          </a:p>
        </p:txBody>
      </p:sp>
      <p:cxnSp>
        <p:nvCxnSpPr>
          <p:cNvPr id="41" name="Gerade Verbindung mit Pfeil 40"/>
          <p:cNvCxnSpPr>
            <a:stCxn id="40" idx="1"/>
          </p:cNvCxnSpPr>
          <p:nvPr/>
        </p:nvCxnSpPr>
        <p:spPr>
          <a:xfrm flipH="1">
            <a:off x="1045227" y="2860764"/>
            <a:ext cx="745164" cy="71849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>
            <a:off x="1045227" y="3162300"/>
            <a:ext cx="219693" cy="159258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mit Pfeil 45"/>
          <p:cNvCxnSpPr>
            <a:stCxn id="47" idx="2"/>
          </p:cNvCxnSpPr>
          <p:nvPr/>
        </p:nvCxnSpPr>
        <p:spPr>
          <a:xfrm>
            <a:off x="6982349" y="2013187"/>
            <a:ext cx="0" cy="2785643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feld 46"/>
          <p:cNvSpPr txBox="1"/>
          <p:nvPr/>
        </p:nvSpPr>
        <p:spPr>
          <a:xfrm>
            <a:off x="6435996" y="1551522"/>
            <a:ext cx="1092706" cy="46166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200" b="1" dirty="0" smtClean="0"/>
              <a:t>Diode with clamping unit</a:t>
            </a:r>
          </a:p>
        </p:txBody>
      </p:sp>
      <p:cxnSp>
        <p:nvCxnSpPr>
          <p:cNvPr id="50" name="Gerade Verbindung mit Pfeil 49"/>
          <p:cNvCxnSpPr>
            <a:stCxn id="37" idx="2"/>
          </p:cNvCxnSpPr>
          <p:nvPr/>
        </p:nvCxnSpPr>
        <p:spPr>
          <a:xfrm flipH="1">
            <a:off x="8034165" y="2013187"/>
            <a:ext cx="291188" cy="167678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/>
          <p:nvPr/>
        </p:nvCxnSpPr>
        <p:spPr>
          <a:xfrm>
            <a:off x="4367498" y="5514376"/>
            <a:ext cx="2917222" cy="59686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feld 53"/>
          <p:cNvSpPr txBox="1"/>
          <p:nvPr/>
        </p:nvSpPr>
        <p:spPr>
          <a:xfrm>
            <a:off x="3533630" y="5375876"/>
            <a:ext cx="1019452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200" b="1" dirty="0" smtClean="0"/>
              <a:t>Capacitor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916885" y="1708356"/>
            <a:ext cx="2174170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dirty="0" smtClean="0"/>
              <a:t>Improved Circuit</a:t>
            </a:r>
          </a:p>
        </p:txBody>
      </p:sp>
      <p:sp>
        <p:nvSpPr>
          <p:cNvPr id="37" name="Textfeld 36"/>
          <p:cNvSpPr txBox="1"/>
          <p:nvPr/>
        </p:nvSpPr>
        <p:spPr>
          <a:xfrm>
            <a:off x="7864816" y="1551522"/>
            <a:ext cx="921074" cy="46166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200" b="1" dirty="0" smtClean="0"/>
              <a:t>Damping resistor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67988" y="3861266"/>
            <a:ext cx="2174170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GB" dirty="0" smtClean="0"/>
              <a:t>Prototype</a:t>
            </a:r>
          </a:p>
        </p:txBody>
      </p:sp>
      <p:cxnSp>
        <p:nvCxnSpPr>
          <p:cNvPr id="48" name="Gerade Verbindung mit Pfeil 47"/>
          <p:cNvCxnSpPr/>
          <p:nvPr/>
        </p:nvCxnSpPr>
        <p:spPr>
          <a:xfrm>
            <a:off x="4152900" y="4058398"/>
            <a:ext cx="1353868" cy="160323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>
            <a:off x="3533630" y="3827566"/>
            <a:ext cx="833868" cy="46166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200" b="1" dirty="0" smtClean="0"/>
              <a:t>Main Switch</a:t>
            </a:r>
          </a:p>
        </p:txBody>
      </p:sp>
      <p:cxnSp>
        <p:nvCxnSpPr>
          <p:cNvPr id="52" name="Gerade Verbindung mit Pfeil 51"/>
          <p:cNvCxnSpPr/>
          <p:nvPr/>
        </p:nvCxnSpPr>
        <p:spPr>
          <a:xfrm>
            <a:off x="4305300" y="4778599"/>
            <a:ext cx="2319164" cy="425861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feld 54"/>
          <p:cNvSpPr txBox="1"/>
          <p:nvPr/>
        </p:nvSpPr>
        <p:spPr>
          <a:xfrm>
            <a:off x="3533630" y="4455434"/>
            <a:ext cx="904289" cy="6463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sz="1200" b="1" dirty="0" err="1" smtClean="0"/>
              <a:t>Safety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discharge</a:t>
            </a:r>
            <a:r>
              <a:rPr lang="de-DE" sz="1200" b="1" dirty="0" smtClean="0"/>
              <a:t> </a:t>
            </a:r>
            <a:r>
              <a:rPr lang="de-DE" sz="1200" b="1" dirty="0" err="1" smtClean="0"/>
              <a:t>circuit</a:t>
            </a:r>
            <a:endParaRPr lang="de-DE" sz="1200" b="1" dirty="0" smtClean="0"/>
          </a:p>
        </p:txBody>
      </p:sp>
      <p:sp>
        <p:nvSpPr>
          <p:cNvPr id="56" name="Textfeld 55"/>
          <p:cNvSpPr txBox="1"/>
          <p:nvPr/>
        </p:nvSpPr>
        <p:spPr>
          <a:xfrm>
            <a:off x="1790391" y="2228313"/>
            <a:ext cx="1467158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200" b="1" dirty="0" smtClean="0"/>
              <a:t>Quadrupole</a:t>
            </a:r>
          </a:p>
        </p:txBody>
      </p:sp>
      <p:cxnSp>
        <p:nvCxnSpPr>
          <p:cNvPr id="57" name="Gerade Verbindung mit Pfeil 56"/>
          <p:cNvCxnSpPr>
            <a:stCxn id="56" idx="1"/>
          </p:cNvCxnSpPr>
          <p:nvPr/>
        </p:nvCxnSpPr>
        <p:spPr>
          <a:xfrm flipH="1" flipV="1">
            <a:off x="1045227" y="1866130"/>
            <a:ext cx="745164" cy="500683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mit Pfeil 25"/>
          <p:cNvCxnSpPr/>
          <p:nvPr/>
        </p:nvCxnSpPr>
        <p:spPr>
          <a:xfrm>
            <a:off x="1045227" y="3162300"/>
            <a:ext cx="3597797" cy="35052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624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5" y="-48705"/>
            <a:ext cx="6242342" cy="787557"/>
          </a:xfrm>
        </p:spPr>
        <p:txBody>
          <a:bodyPr/>
          <a:lstStyle/>
          <a:p>
            <a:r>
              <a:rPr lang="en-GB" dirty="0" smtClean="0"/>
              <a:t>First Measurements</a:t>
            </a:r>
            <a:endParaRPr lang="en-GB" dirty="0"/>
          </a:p>
        </p:txBody>
      </p:sp>
      <p:pic>
        <p:nvPicPr>
          <p:cNvPr id="1026" name="Picture 2" descr="F:\COPY\SCRN004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500"/>
          <a:stretch/>
        </p:blipFill>
        <p:spPr bwMode="auto">
          <a:xfrm>
            <a:off x="4100588" y="980728"/>
            <a:ext cx="4647876" cy="422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V="1">
            <a:off x="3777033" y="1444538"/>
            <a:ext cx="922122" cy="360041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mit Pfeil 5"/>
          <p:cNvCxnSpPr/>
          <p:nvPr/>
        </p:nvCxnSpPr>
        <p:spPr>
          <a:xfrm flipV="1">
            <a:off x="3777033" y="1616632"/>
            <a:ext cx="1343692" cy="61999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Gerade Verbindung mit Pfeil 6"/>
          <p:cNvCxnSpPr/>
          <p:nvPr/>
        </p:nvCxnSpPr>
        <p:spPr>
          <a:xfrm flipV="1">
            <a:off x="3777033" y="3192883"/>
            <a:ext cx="1264920" cy="70740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2626329" y="2092610"/>
            <a:ext cx="1135380" cy="46166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r"/>
            <a:r>
              <a:rPr lang="de-DE" sz="1200" dirty="0" smtClean="0"/>
              <a:t>Quadrupol </a:t>
            </a:r>
            <a:r>
              <a:rPr lang="en-US" sz="1200" dirty="0" smtClean="0"/>
              <a:t>Current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2973742" y="3640743"/>
            <a:ext cx="1135380" cy="461665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200" dirty="0" smtClean="0"/>
              <a:t>Capacitor Voltage</a:t>
            </a:r>
          </a:p>
        </p:txBody>
      </p:sp>
      <p:sp>
        <p:nvSpPr>
          <p:cNvPr id="21" name="Textfeld 20"/>
          <p:cNvSpPr txBox="1"/>
          <p:nvPr/>
        </p:nvSpPr>
        <p:spPr>
          <a:xfrm>
            <a:off x="2626329" y="1664418"/>
            <a:ext cx="1135380" cy="276999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r"/>
            <a:r>
              <a:rPr lang="en-US" sz="1200" dirty="0" smtClean="0"/>
              <a:t>Diode Voltage</a:t>
            </a:r>
          </a:p>
        </p:txBody>
      </p:sp>
      <p:sp>
        <p:nvSpPr>
          <p:cNvPr id="31" name="Inhaltsplatzhalter 2"/>
          <p:cNvSpPr>
            <a:spLocks noGrp="1"/>
          </p:cNvSpPr>
          <p:nvPr>
            <p:ph idx="1"/>
          </p:nvPr>
        </p:nvSpPr>
        <p:spPr>
          <a:xfrm>
            <a:off x="111698" y="999580"/>
            <a:ext cx="2687980" cy="8620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/>
              <a:t>Quadrupole peak current:</a:t>
            </a:r>
          </a:p>
          <a:p>
            <a:pPr lvl="1"/>
            <a:r>
              <a:rPr lang="en-US" sz="1400" dirty="0" smtClean="0"/>
              <a:t>Prototype: 4.5 kA </a:t>
            </a:r>
          </a:p>
          <a:p>
            <a:pPr lvl="1"/>
            <a:r>
              <a:rPr lang="en-US" sz="1400" dirty="0" smtClean="0"/>
              <a:t>Improved Circuit: 8 kA</a:t>
            </a:r>
          </a:p>
        </p:txBody>
      </p:sp>
      <p:sp>
        <p:nvSpPr>
          <p:cNvPr id="16" name="Inhaltsplatzhalter 2"/>
          <p:cNvSpPr txBox="1">
            <a:spLocks/>
          </p:cNvSpPr>
          <p:nvPr/>
        </p:nvSpPr>
        <p:spPr>
          <a:xfrm>
            <a:off x="111698" y="3857729"/>
            <a:ext cx="3812230" cy="212464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smtClean="0"/>
              <a:t>Next Steps:</a:t>
            </a:r>
          </a:p>
          <a:p>
            <a:pPr lvl="1"/>
            <a:endParaRPr lang="en-US" sz="1000" dirty="0" smtClean="0"/>
          </a:p>
          <a:p>
            <a:pPr lvl="1"/>
            <a:r>
              <a:rPr lang="en-US" sz="1400" dirty="0" smtClean="0"/>
              <a:t>Measurements and tests up to 30kA</a:t>
            </a:r>
          </a:p>
          <a:p>
            <a:pPr lvl="1"/>
            <a:r>
              <a:rPr lang="en-US" sz="1400" dirty="0" smtClean="0"/>
              <a:t>Parallelizing of diodes for higher currents</a:t>
            </a:r>
          </a:p>
          <a:p>
            <a:pPr lvl="1"/>
            <a:r>
              <a:rPr lang="en-US" sz="1400" dirty="0" smtClean="0"/>
              <a:t>Pulse capacitor replacement with a higher reverse voltage capability</a:t>
            </a:r>
          </a:p>
          <a:p>
            <a:pPr lvl="1"/>
            <a:r>
              <a:rPr lang="en-US" sz="1400" dirty="0" smtClean="0"/>
              <a:t>Further retrofitting of the circuit to an energy recovery circuit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4418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78098"/>
          </a:xfrm>
        </p:spPr>
        <p:txBody>
          <a:bodyPr>
            <a:normAutofit/>
          </a:bodyPr>
          <a:lstStyle/>
          <a:p>
            <a:r>
              <a:rPr lang="de-DE" sz="3200" dirty="0" err="1" smtClean="0"/>
              <a:t>Upcoming</a:t>
            </a:r>
            <a:r>
              <a:rPr lang="de-DE" sz="3200" dirty="0" smtClean="0"/>
              <a:t> Workshop</a:t>
            </a:r>
            <a:endParaRPr lang="de-CH" sz="3200" dirty="0"/>
          </a:p>
        </p:txBody>
      </p:sp>
      <p:sp>
        <p:nvSpPr>
          <p:cNvPr id="4" name="Textfeld 3"/>
          <p:cNvSpPr txBox="1"/>
          <p:nvPr/>
        </p:nvSpPr>
        <p:spPr>
          <a:xfrm>
            <a:off x="5940152" y="3342471"/>
            <a:ext cx="20985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dirty="0" err="1"/>
              <a:t>Organizing</a:t>
            </a:r>
            <a:r>
              <a:rPr lang="de-CH" sz="1400" b="1" dirty="0"/>
              <a:t> </a:t>
            </a:r>
            <a:r>
              <a:rPr lang="de-CH" sz="1400" b="1" dirty="0" err="1"/>
              <a:t>Committee</a:t>
            </a:r>
            <a:endParaRPr lang="de-CH" sz="1400" dirty="0"/>
          </a:p>
          <a:p>
            <a:r>
              <a:rPr lang="de-CH" sz="1400" dirty="0"/>
              <a:t>Carlo </a:t>
            </a:r>
            <a:r>
              <a:rPr lang="de-CH" sz="1400" dirty="0" err="1"/>
              <a:t>Bocchetta</a:t>
            </a:r>
            <a:r>
              <a:rPr lang="de-CH" sz="1400" dirty="0"/>
              <a:t>, </a:t>
            </a:r>
            <a:r>
              <a:rPr lang="de-CH" sz="1400" dirty="0" smtClean="0"/>
              <a:t>ESS</a:t>
            </a:r>
            <a:r>
              <a:rPr lang="de-CH" sz="1400" dirty="0"/>
              <a:t/>
            </a:r>
            <a:br>
              <a:rPr lang="de-CH" sz="1400" dirty="0"/>
            </a:br>
            <a:r>
              <a:rPr lang="de-CH" sz="1400" dirty="0" smtClean="0"/>
              <a:t>Frederick </a:t>
            </a:r>
            <a:r>
              <a:rPr lang="de-CH" sz="1400" dirty="0" err="1"/>
              <a:t>Bordry</a:t>
            </a:r>
            <a:r>
              <a:rPr lang="de-CH" sz="1400" dirty="0"/>
              <a:t>, CERN</a:t>
            </a:r>
            <a:br>
              <a:rPr lang="de-CH" sz="1400" dirty="0"/>
            </a:br>
            <a:r>
              <a:rPr lang="de-CH" sz="1400" dirty="0" smtClean="0"/>
              <a:t>Florian </a:t>
            </a:r>
            <a:r>
              <a:rPr lang="de-CH" sz="1400" dirty="0" err="1" smtClean="0"/>
              <a:t>Gliksohn</a:t>
            </a:r>
            <a:r>
              <a:rPr lang="de-CH" sz="1400" dirty="0" smtClean="0"/>
              <a:t>, ERF</a:t>
            </a:r>
          </a:p>
          <a:p>
            <a:r>
              <a:rPr lang="de-CH" sz="1400" dirty="0" smtClean="0"/>
              <a:t>Joachim </a:t>
            </a:r>
            <a:r>
              <a:rPr lang="de-CH" sz="1400" dirty="0"/>
              <a:t>Grillenberger, </a:t>
            </a:r>
            <a:r>
              <a:rPr lang="de-CH" sz="1400" dirty="0" smtClean="0"/>
              <a:t>PSI</a:t>
            </a:r>
          </a:p>
          <a:p>
            <a:r>
              <a:rPr lang="de-CH" sz="1400" dirty="0" smtClean="0"/>
              <a:t>Frank </a:t>
            </a:r>
            <a:r>
              <a:rPr lang="de-CH" sz="1400" dirty="0"/>
              <a:t>Lehner, </a:t>
            </a:r>
            <a:r>
              <a:rPr lang="de-CH" sz="1400" dirty="0" smtClean="0"/>
              <a:t>DESY</a:t>
            </a:r>
            <a:r>
              <a:rPr lang="de-CH" sz="1400" dirty="0"/>
              <a:t/>
            </a:r>
            <a:br>
              <a:rPr lang="de-CH" sz="1400" dirty="0"/>
            </a:br>
            <a:r>
              <a:rPr lang="de-CH" sz="1400" dirty="0" smtClean="0"/>
              <a:t>Thomas </a:t>
            </a:r>
            <a:r>
              <a:rPr lang="de-CH" sz="1400" dirty="0"/>
              <a:t>Schmidt, PSI</a:t>
            </a:r>
            <a:br>
              <a:rPr lang="de-CH" sz="1400" dirty="0"/>
            </a:br>
            <a:r>
              <a:rPr lang="de-CH" sz="1400" dirty="0"/>
              <a:t>Mike Seidel, PSI</a:t>
            </a:r>
            <a:br>
              <a:rPr lang="de-CH" sz="1400" dirty="0"/>
            </a:br>
            <a:r>
              <a:rPr lang="de-CH" sz="1400" dirty="0"/>
              <a:t>Carlo </a:t>
            </a:r>
            <a:r>
              <a:rPr lang="de-CH" sz="1400" dirty="0" err="1"/>
              <a:t>Rizzuto</a:t>
            </a:r>
            <a:r>
              <a:rPr lang="de-CH" sz="1400" dirty="0"/>
              <a:t>, </a:t>
            </a:r>
            <a:r>
              <a:rPr lang="de-CH" sz="1400" dirty="0" smtClean="0"/>
              <a:t>ELI</a:t>
            </a:r>
            <a:endParaRPr lang="de-CH" sz="1400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094681"/>
            <a:ext cx="5208966" cy="4968552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940152" y="1196752"/>
            <a:ext cx="30963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Program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General sustainability aspects </a:t>
            </a:r>
            <a:r>
              <a:rPr lang="en-US" sz="1400" dirty="0"/>
              <a:t>(6)</a:t>
            </a:r>
            <a:endParaRPr lang="de-CH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Energy </a:t>
            </a:r>
            <a:r>
              <a:rPr lang="en-US" sz="1400" dirty="0"/>
              <a:t>management at Research Infrastructures </a:t>
            </a:r>
            <a:r>
              <a:rPr lang="en-US" sz="1400" dirty="0" smtClean="0"/>
              <a:t>(</a:t>
            </a:r>
            <a:r>
              <a:rPr lang="en-US" sz="1400" dirty="0"/>
              <a:t>8)</a:t>
            </a:r>
            <a:endParaRPr lang="de-CH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/>
              <a:t>Energy efficient technologies </a:t>
            </a:r>
            <a:r>
              <a:rPr lang="en-US" sz="1400" dirty="0" smtClean="0"/>
              <a:t>(</a:t>
            </a:r>
            <a:r>
              <a:rPr lang="en-US" sz="1400" dirty="0"/>
              <a:t>8)</a:t>
            </a:r>
            <a:endParaRPr lang="de-CH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Research </a:t>
            </a:r>
            <a:r>
              <a:rPr lang="en-US" sz="1400" dirty="0"/>
              <a:t>on Sustainable Technologies using RI’s (4)</a:t>
            </a:r>
            <a:endParaRPr lang="de-CH" sz="1400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Cryogenic </a:t>
            </a:r>
            <a:r>
              <a:rPr lang="en-US" sz="1400" dirty="0"/>
              <a:t>Systems and Conventional Cooling (4)</a:t>
            </a:r>
            <a:endParaRPr lang="de-CH" sz="1400" dirty="0"/>
          </a:p>
          <a:p>
            <a:endParaRPr lang="de-CH" sz="1400" dirty="0"/>
          </a:p>
        </p:txBody>
      </p:sp>
      <p:sp>
        <p:nvSpPr>
          <p:cNvPr id="7" name="Textfeld 6"/>
          <p:cNvSpPr txBox="1"/>
          <p:nvPr/>
        </p:nvSpPr>
        <p:spPr>
          <a:xfrm>
            <a:off x="323528" y="6095037"/>
            <a:ext cx="6624736" cy="646331"/>
          </a:xfrm>
          <a:prstGeom prst="rect">
            <a:avLst/>
          </a:prstGeom>
          <a:solidFill>
            <a:srgbClr val="FFFFCC"/>
          </a:solidFill>
          <a:ln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r>
              <a:rPr lang="de-DE" dirty="0" err="1" smtClean="0"/>
              <a:t>reserve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date</a:t>
            </a:r>
            <a:r>
              <a:rPr lang="de-DE" dirty="0" smtClean="0"/>
              <a:t>: Paul Scherrer Institut, CH, November 28-29, 2019</a:t>
            </a:r>
          </a:p>
          <a:p>
            <a:r>
              <a:rPr lang="de-CH" dirty="0">
                <a:hlinkClick r:id="rId3"/>
              </a:rPr>
              <a:t>https://indico.psi.ch/event/6754/</a:t>
            </a:r>
            <a:r>
              <a:rPr lang="de-CH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1280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de-DE" dirty="0" smtClean="0"/>
              <a:t>EEM: Workshops &amp; </a:t>
            </a:r>
            <a:r>
              <a:rPr lang="de-DE" dirty="0" err="1" smtClean="0"/>
              <a:t>Deliverables</a:t>
            </a:r>
            <a:endParaRPr lang="de-CH" sz="2000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957419"/>
              </p:ext>
            </p:extLst>
          </p:nvPr>
        </p:nvGraphicFramePr>
        <p:xfrm>
          <a:off x="473016" y="1052736"/>
          <a:ext cx="8213784" cy="48818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561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518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600" b="1" noProof="0" dirty="0" smtClean="0"/>
                        <a:t>Task</a:t>
                      </a:r>
                      <a:endParaRPr lang="en-GB" sz="16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noProof="0" dirty="0" smtClean="0"/>
                        <a:t>Workshops / </a:t>
                      </a:r>
                      <a:r>
                        <a:rPr lang="en-GB" sz="1600" noProof="0" dirty="0" smtClean="0">
                          <a:solidFill>
                            <a:srgbClr val="C00000"/>
                          </a:solidFill>
                        </a:rPr>
                        <a:t>Deliverables</a:t>
                      </a:r>
                      <a:endParaRPr lang="en-GB" sz="1600" noProof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#1: coordination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/>
                        <a:t>MS17</a:t>
                      </a:r>
                      <a:r>
                        <a:rPr lang="en-GB" sz="1600" dirty="0" smtClean="0"/>
                        <a:t>:</a:t>
                      </a:r>
                      <a:r>
                        <a:rPr lang="en-GB" sz="1600" baseline="0" dirty="0" smtClean="0"/>
                        <a:t> co-organize workshop on Energy for Sustainable</a:t>
                      </a:r>
                    </a:p>
                    <a:p>
                      <a:r>
                        <a:rPr lang="en-GB" sz="1600" baseline="0" dirty="0" smtClean="0"/>
                        <a:t>Science, 2017, M7: </a:t>
                      </a:r>
                      <a:r>
                        <a:rPr lang="en-GB" sz="1600" b="1" baseline="0" dirty="0" smtClean="0"/>
                        <a:t>done!</a:t>
                      </a:r>
                    </a:p>
                    <a:p>
                      <a:r>
                        <a:rPr lang="en-GB" sz="1600" baseline="0" dirty="0" smtClean="0"/>
                        <a:t>+ energy for sustainable science workshop, Nov 28/29 2019 at PSI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noProof="0" dirty="0" smtClean="0"/>
                        <a:t>#2: efficient RF sources</a:t>
                      </a:r>
                      <a:endParaRPr lang="en-GB" sz="16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auto" hangingPunct="1"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MS19: workshop on simulations and prototyping of novel energy efficient RF sources, M13, Univ. Uppsala, CEA </a:t>
                      </a:r>
                      <a:r>
                        <a:rPr lang="en-GB" sz="1600" b="1" kern="12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Saclay</a:t>
                      </a:r>
                      <a:r>
                        <a:rPr lang="en-GB" sz="1600" b="1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; </a:t>
                      </a:r>
                      <a:r>
                        <a:rPr lang="en-GB" sz="16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18 - 20 June </a:t>
                      </a:r>
                      <a:r>
                        <a:rPr lang="en-GB" sz="1600" b="1" kern="1200" dirty="0" smtClean="0">
                          <a:solidFill>
                            <a:srgbClr val="4F6228"/>
                          </a:solidFill>
                          <a:effectLst/>
                          <a:latin typeface="+mn-lt"/>
                          <a:ea typeface="Times New Roman"/>
                          <a:cs typeface="Arial"/>
                        </a:rPr>
                        <a:t>2019</a:t>
                      </a:r>
                      <a:endParaRPr lang="de-CH" sz="1600" dirty="0" smtClean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l" fontAlgn="auto" hangingPunct="1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b="1" kern="12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D4.2</a:t>
                      </a:r>
                      <a:r>
                        <a:rPr lang="en-GB" sz="1600" b="1" kern="12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: </a:t>
                      </a:r>
                      <a:r>
                        <a:rPr lang="en-GB" sz="1600" b="0" kern="1200" dirty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Times New Roman"/>
                          <a:cs typeface="Arial"/>
                        </a:rPr>
                        <a:t>3d design of efficient klystron, M41</a:t>
                      </a:r>
                      <a:endParaRPr lang="de-CH" sz="1600" b="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noProof="0" dirty="0" smtClean="0"/>
                        <a:t>#3:</a:t>
                      </a:r>
                      <a:r>
                        <a:rPr lang="en-GB" sz="1600" b="1" baseline="0" noProof="0" dirty="0" smtClean="0"/>
                        <a:t> neutron production</a:t>
                      </a:r>
                      <a:endParaRPr lang="en-GB" sz="16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noProof="0" dirty="0" smtClean="0"/>
                        <a:t>MS20</a:t>
                      </a:r>
                      <a:r>
                        <a:rPr lang="en-GB" sz="1600" noProof="0" dirty="0" smtClean="0"/>
                        <a:t>: </a:t>
                      </a:r>
                      <a:r>
                        <a:rPr lang="en-US" sz="1600" dirty="0" smtClean="0"/>
                        <a:t>1</a:t>
                      </a:r>
                      <a:r>
                        <a:rPr lang="en-US" sz="1600" baseline="30000" dirty="0" smtClean="0"/>
                        <a:t>st</a:t>
                      </a:r>
                      <a:r>
                        <a:rPr lang="en-US" sz="1600" dirty="0" smtClean="0"/>
                        <a:t> Workshop on Efficient Neutron Sources</a:t>
                      </a:r>
                    </a:p>
                    <a:p>
                      <a:r>
                        <a:rPr lang="en-GB" sz="1600" b="1" noProof="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Sep 2-5</a:t>
                      </a:r>
                      <a:r>
                        <a:rPr lang="en-GB" sz="1600" noProof="0" dirty="0" smtClean="0"/>
                        <a:t>, M31, ESS, PSI</a:t>
                      </a:r>
                    </a:p>
                    <a:p>
                      <a:r>
                        <a:rPr lang="en-GB" sz="1600" b="1" noProof="0" dirty="0" smtClean="0">
                          <a:solidFill>
                            <a:srgbClr val="C00000"/>
                          </a:solidFill>
                        </a:rPr>
                        <a:t>D4.4</a:t>
                      </a:r>
                      <a:r>
                        <a:rPr lang="en-GB" sz="1600" noProof="0" dirty="0" smtClean="0">
                          <a:solidFill>
                            <a:srgbClr val="C00000"/>
                          </a:solidFill>
                        </a:rPr>
                        <a:t>:</a:t>
                      </a:r>
                      <a:r>
                        <a:rPr lang="en-GB" sz="1600" baseline="0" noProof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GB" sz="1600" noProof="0" dirty="0" smtClean="0">
                          <a:solidFill>
                            <a:srgbClr val="C00000"/>
                          </a:solidFill>
                        </a:rPr>
                        <a:t>report on the optimization procedure and technical layout of efficient moderator assemblies, M46</a:t>
                      </a:r>
                      <a:endParaRPr lang="en-GB" sz="1600" noProof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noProof="0" dirty="0" smtClean="0"/>
                        <a:t>#4: high efficiency SRF power conversion</a:t>
                      </a:r>
                      <a:endParaRPr lang="en-GB" sz="16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auto" hangingPunct="1"/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MS18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M19:</a:t>
                      </a:r>
                      <a:r>
                        <a:rPr lang="en-GB" sz="16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workshop </a:t>
                      </a: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“Flux trapping &amp; magnetic shielding” held: </a:t>
                      </a:r>
                      <a:r>
                        <a:rPr lang="en-GB" sz="1600" b="1" kern="1200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Nov 8/9, 2018, done!</a:t>
                      </a:r>
                      <a:endParaRPr lang="de-CH" sz="1600" kern="1200" dirty="0" smtClean="0"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D4.1</a:t>
                      </a:r>
                      <a:r>
                        <a:rPr lang="en-GB" sz="16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report on magnetic shielding for high quality superconducting resonators, M35</a:t>
                      </a:r>
                      <a:endParaRPr lang="en-GB" sz="16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b="1" noProof="0" dirty="0" smtClean="0"/>
                        <a:t>#5:</a:t>
                      </a:r>
                      <a:r>
                        <a:rPr lang="en-GB" sz="1600" b="1" baseline="0" noProof="0" dirty="0" smtClean="0"/>
                        <a:t> pulsed magnets</a:t>
                      </a:r>
                      <a:endParaRPr lang="en-GB" sz="1600" b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noProof="0" dirty="0" smtClean="0"/>
                        <a:t>MS21</a:t>
                      </a:r>
                      <a:r>
                        <a:rPr lang="en-GB" sz="1600" noProof="0" dirty="0" smtClean="0"/>
                        <a:t>: workshop on efficient magnets/beam transport, M37, GSI</a:t>
                      </a:r>
                    </a:p>
                    <a:p>
                      <a:r>
                        <a:rPr lang="en-GB" sz="1600" b="1" noProof="0" dirty="0" smtClean="0">
                          <a:solidFill>
                            <a:srgbClr val="C00000"/>
                          </a:solidFill>
                        </a:rPr>
                        <a:t>D4.3</a:t>
                      </a:r>
                      <a:r>
                        <a:rPr lang="en-GB" sz="1600" noProof="0" dirty="0" smtClean="0">
                          <a:solidFill>
                            <a:srgbClr val="C00000"/>
                          </a:solidFill>
                        </a:rPr>
                        <a:t>: Report on pulsed magnets, M43</a:t>
                      </a:r>
                      <a:endParaRPr lang="en-GB" sz="1600" noProof="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973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de-DE" dirty="0" smtClean="0"/>
              <a:t>EEM: </a:t>
            </a:r>
            <a:r>
              <a:rPr lang="de-DE" dirty="0" err="1" smtClean="0"/>
              <a:t>tasks</a:t>
            </a:r>
            <a:endParaRPr lang="de-CH" dirty="0"/>
          </a:p>
        </p:txBody>
      </p:sp>
      <p:sp>
        <p:nvSpPr>
          <p:cNvPr id="3" name="Rechteck 2"/>
          <p:cNvSpPr/>
          <p:nvPr/>
        </p:nvSpPr>
        <p:spPr>
          <a:xfrm>
            <a:off x="606190" y="1700808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Task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1.1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: Coordination (Mike Seidel, PSI)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Task 1.2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Efficiency RF Power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Sources 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GB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C.Marchand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P.Hamel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J.Plouin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/ CEA </a:t>
            </a:r>
            <a:r>
              <a:rPr kumimoji="0" lang="en-GB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Saclay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R.Ruber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/ </a:t>
            </a:r>
            <a:r>
              <a:rPr kumimoji="0" lang="en-GB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Univ.Uppsala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de-CH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lvl="0">
              <a:spcAft>
                <a:spcPts val="1200"/>
              </a:spcAft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Task 1.3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lang="en-GB" sz="2000" b="1" dirty="0">
                <a:solidFill>
                  <a:srgbClr val="FF0000"/>
                </a:solidFill>
                <a:latin typeface="Calibri"/>
              </a:rPr>
              <a:t>E</a:t>
            </a:r>
            <a:r>
              <a:rPr kumimoji="0" lang="en-GB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nergy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efficient</a:t>
            </a:r>
            <a:r>
              <a:rPr kumimoji="0" lang="en-GB" sz="2000" b="1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neutron production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lang="en-GB" sz="2000" dirty="0"/>
              <a:t>(</a:t>
            </a:r>
            <a:r>
              <a:rPr lang="en-GB" sz="2000" dirty="0" err="1" smtClean="0"/>
              <a:t>Y.Charles</a:t>
            </a:r>
            <a:r>
              <a:rPr lang="en-GB" sz="2000" dirty="0" smtClean="0"/>
              <a:t>, </a:t>
            </a:r>
            <a:r>
              <a:rPr lang="en-GB" sz="2000" dirty="0" err="1"/>
              <a:t>M.Wohlmuther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R.Bergmann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/ 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PSI, </a:t>
            </a:r>
            <a:r>
              <a:rPr kumimoji="0" lang="en-GB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L.Zanini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/ ESS)</a:t>
            </a:r>
            <a:endParaRPr kumimoji="0" lang="de-CH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Task 1.4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High Efficiency SRF power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conversion 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GB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A.Ivanov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, </a:t>
            </a:r>
            <a:r>
              <a:rPr kumimoji="0" lang="en-GB" sz="200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F.Gerigk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/ CERN)</a:t>
            </a:r>
            <a:endParaRPr kumimoji="0" lang="de-CH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lvl="0">
              <a:spcAft>
                <a:spcPts val="1200"/>
              </a:spcAft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Task 1.5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Efficient operation of pulsed </a:t>
            </a: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magnets </a:t>
            </a:r>
            <a:r>
              <a:rPr lang="en-GB" sz="2000" dirty="0"/>
              <a:t>(</a:t>
            </a:r>
            <a:r>
              <a:rPr lang="en-GB" sz="2000" dirty="0" err="1"/>
              <a:t>S.Haberer</a:t>
            </a:r>
            <a:r>
              <a:rPr lang="en-GB" sz="2000" dirty="0"/>
              <a:t> </a:t>
            </a:r>
            <a:r>
              <a:rPr lang="en-GB" sz="2000" dirty="0" smtClean="0"/>
              <a:t>, </a:t>
            </a:r>
            <a:r>
              <a:rPr lang="en-GB" sz="2000" dirty="0" err="1" smtClean="0"/>
              <a:t>P.Spiller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 / </a:t>
            </a:r>
            <a:r>
              <a:rPr kumimoji="0" lang="en-GB" sz="200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rPr>
              <a:t>GSI)</a:t>
            </a:r>
            <a:endParaRPr kumimoji="0" lang="de-CH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1230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1417413" y="1340768"/>
            <a:ext cx="6582086" cy="229465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>
                  <a:lumMod val="75000"/>
                </a:schemeClr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DC beam passes through input</a:t>
            </a:r>
          </a:p>
          <a:p>
            <a:pPr marL="342900" lvl="1" indent="-342900"/>
            <a:r>
              <a:rPr lang="en-GB" sz="2000" dirty="0" smtClean="0"/>
              <a:t>Electron beam </a:t>
            </a:r>
            <a:r>
              <a:rPr lang="en-GB" sz="2000" dirty="0"/>
              <a:t>is velocity </a:t>
            </a:r>
            <a:r>
              <a:rPr lang="en-GB" sz="2000" dirty="0" smtClean="0"/>
              <a:t>modulated by RF gap voltage</a:t>
            </a:r>
          </a:p>
          <a:p>
            <a:r>
              <a:rPr lang="en-GB" sz="2000" dirty="0" smtClean="0"/>
              <a:t>Bunches of electrons are formed </a:t>
            </a:r>
          </a:p>
          <a:p>
            <a:r>
              <a:rPr lang="en-GB" sz="2000" dirty="0" smtClean="0"/>
              <a:t>Output cavity is excited by the bunches</a:t>
            </a:r>
          </a:p>
          <a:p>
            <a:r>
              <a:rPr lang="en-GB" sz="2000" dirty="0" smtClean="0"/>
              <a:t>Power is coupled out to load</a:t>
            </a:r>
          </a:p>
        </p:txBody>
      </p:sp>
      <p:grpSp>
        <p:nvGrpSpPr>
          <p:cNvPr id="5" name="Group 9"/>
          <p:cNvGrpSpPr/>
          <p:nvPr/>
        </p:nvGrpSpPr>
        <p:grpSpPr>
          <a:xfrm>
            <a:off x="1043608" y="3861048"/>
            <a:ext cx="5949409" cy="2073315"/>
            <a:chOff x="-2132" y="1207046"/>
            <a:chExt cx="8685847" cy="2613688"/>
          </a:xfrm>
        </p:grpSpPr>
        <p:sp>
          <p:nvSpPr>
            <p:cNvPr id="6" name="TextBox 13"/>
            <p:cNvSpPr txBox="1"/>
            <p:nvPr/>
          </p:nvSpPr>
          <p:spPr>
            <a:xfrm>
              <a:off x="6476945" y="1207046"/>
              <a:ext cx="1619960" cy="46559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RF output</a:t>
              </a:r>
              <a:endParaRPr lang="en-US" dirty="0"/>
            </a:p>
          </p:txBody>
        </p:sp>
        <p:sp>
          <p:nvSpPr>
            <p:cNvPr id="7" name="TextBox 14"/>
            <p:cNvSpPr txBox="1"/>
            <p:nvPr/>
          </p:nvSpPr>
          <p:spPr>
            <a:xfrm>
              <a:off x="2359780" y="1207046"/>
              <a:ext cx="1406992" cy="46559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RF input</a:t>
              </a:r>
              <a:endParaRPr lang="en-US" dirty="0"/>
            </a:p>
          </p:txBody>
        </p:sp>
        <p:sp>
          <p:nvSpPr>
            <p:cNvPr id="8" name="TextBox 15"/>
            <p:cNvSpPr txBox="1"/>
            <p:nvPr/>
          </p:nvSpPr>
          <p:spPr>
            <a:xfrm>
              <a:off x="6886102" y="2258026"/>
              <a:ext cx="1497329" cy="465592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Collector</a:t>
              </a:r>
              <a:endParaRPr lang="en-US" dirty="0"/>
            </a:p>
          </p:txBody>
        </p:sp>
        <p:sp>
          <p:nvSpPr>
            <p:cNvPr id="9" name="TextBox 16"/>
            <p:cNvSpPr txBox="1"/>
            <p:nvPr/>
          </p:nvSpPr>
          <p:spPr>
            <a:xfrm>
              <a:off x="-2132" y="1451621"/>
              <a:ext cx="2158900" cy="814786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Cathode</a:t>
              </a:r>
            </a:p>
            <a:p>
              <a:r>
                <a:rPr lang="en-US" dirty="0" smtClean="0"/>
                <a:t>(DC Beam)</a:t>
              </a:r>
            </a:p>
          </p:txBody>
        </p:sp>
        <p:grpSp>
          <p:nvGrpSpPr>
            <p:cNvPr id="10" name="Group 17"/>
            <p:cNvGrpSpPr/>
            <p:nvPr/>
          </p:nvGrpSpPr>
          <p:grpSpPr>
            <a:xfrm>
              <a:off x="717727" y="1628800"/>
              <a:ext cx="7965988" cy="2191934"/>
              <a:chOff x="788544" y="1118533"/>
              <a:chExt cx="7965988" cy="2191934"/>
            </a:xfrm>
          </p:grpSpPr>
          <p:cxnSp>
            <p:nvCxnSpPr>
              <p:cNvPr id="11" name="Straight Connector 18"/>
              <p:cNvCxnSpPr/>
              <p:nvPr/>
            </p:nvCxnSpPr>
            <p:spPr>
              <a:xfrm>
                <a:off x="1178264" y="1850557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9"/>
              <p:cNvCxnSpPr/>
              <p:nvPr/>
            </p:nvCxnSpPr>
            <p:spPr>
              <a:xfrm>
                <a:off x="2316264" y="1850557"/>
                <a:ext cx="0" cy="32429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20"/>
              <p:cNvCxnSpPr/>
              <p:nvPr/>
            </p:nvCxnSpPr>
            <p:spPr>
              <a:xfrm>
                <a:off x="3017770" y="1850557"/>
                <a:ext cx="436493" cy="32429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21"/>
              <p:cNvCxnSpPr/>
              <p:nvPr/>
            </p:nvCxnSpPr>
            <p:spPr>
              <a:xfrm>
                <a:off x="2316264" y="2174848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22"/>
              <p:cNvCxnSpPr/>
              <p:nvPr/>
            </p:nvCxnSpPr>
            <p:spPr>
              <a:xfrm>
                <a:off x="3734864" y="2174848"/>
                <a:ext cx="997698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23"/>
              <p:cNvCxnSpPr/>
              <p:nvPr/>
            </p:nvCxnSpPr>
            <p:spPr>
              <a:xfrm>
                <a:off x="3017770" y="1568110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24"/>
              <p:cNvCxnSpPr/>
              <p:nvPr/>
            </p:nvCxnSpPr>
            <p:spPr>
              <a:xfrm>
                <a:off x="3017770" y="1568110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25"/>
              <p:cNvCxnSpPr/>
              <p:nvPr/>
            </p:nvCxnSpPr>
            <p:spPr>
              <a:xfrm flipH="1">
                <a:off x="3734864" y="1866853"/>
                <a:ext cx="420907" cy="307995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26"/>
              <p:cNvCxnSpPr/>
              <p:nvPr/>
            </p:nvCxnSpPr>
            <p:spPr>
              <a:xfrm>
                <a:off x="4155770" y="1584406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27"/>
              <p:cNvCxnSpPr/>
              <p:nvPr/>
            </p:nvCxnSpPr>
            <p:spPr>
              <a:xfrm>
                <a:off x="4351574" y="1850557"/>
                <a:ext cx="380988" cy="32429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8"/>
              <p:cNvCxnSpPr/>
              <p:nvPr/>
            </p:nvCxnSpPr>
            <p:spPr>
              <a:xfrm>
                <a:off x="4351574" y="1590241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9"/>
              <p:cNvCxnSpPr/>
              <p:nvPr/>
            </p:nvCxnSpPr>
            <p:spPr>
              <a:xfrm>
                <a:off x="4351574" y="1590241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30"/>
              <p:cNvCxnSpPr/>
              <p:nvPr/>
            </p:nvCxnSpPr>
            <p:spPr>
              <a:xfrm flipH="1">
                <a:off x="5068668" y="1888984"/>
                <a:ext cx="420907" cy="307995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31"/>
              <p:cNvCxnSpPr/>
              <p:nvPr/>
            </p:nvCxnSpPr>
            <p:spPr>
              <a:xfrm>
                <a:off x="5489574" y="1606537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32"/>
              <p:cNvCxnSpPr/>
              <p:nvPr/>
            </p:nvCxnSpPr>
            <p:spPr>
              <a:xfrm>
                <a:off x="5068668" y="2196979"/>
                <a:ext cx="24257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33"/>
              <p:cNvCxnSpPr/>
              <p:nvPr/>
            </p:nvCxnSpPr>
            <p:spPr>
              <a:xfrm>
                <a:off x="5489575" y="2196979"/>
                <a:ext cx="24257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34"/>
              <p:cNvCxnSpPr/>
              <p:nvPr/>
            </p:nvCxnSpPr>
            <p:spPr>
              <a:xfrm>
                <a:off x="5957246" y="2198189"/>
                <a:ext cx="24257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35"/>
              <p:cNvCxnSpPr/>
              <p:nvPr/>
            </p:nvCxnSpPr>
            <p:spPr>
              <a:xfrm>
                <a:off x="5747736" y="1873898"/>
                <a:ext cx="436493" cy="32429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36"/>
              <p:cNvCxnSpPr/>
              <p:nvPr/>
            </p:nvCxnSpPr>
            <p:spPr>
              <a:xfrm>
                <a:off x="5747736" y="1591450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37"/>
              <p:cNvCxnSpPr/>
              <p:nvPr/>
            </p:nvCxnSpPr>
            <p:spPr>
              <a:xfrm>
                <a:off x="5747736" y="1591450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8"/>
              <p:cNvCxnSpPr/>
              <p:nvPr/>
            </p:nvCxnSpPr>
            <p:spPr>
              <a:xfrm flipH="1">
                <a:off x="6464830" y="1890194"/>
                <a:ext cx="420907" cy="307995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9"/>
              <p:cNvCxnSpPr/>
              <p:nvPr/>
            </p:nvCxnSpPr>
            <p:spPr>
              <a:xfrm>
                <a:off x="6885736" y="1607746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40"/>
              <p:cNvCxnSpPr/>
              <p:nvPr/>
            </p:nvCxnSpPr>
            <p:spPr>
              <a:xfrm>
                <a:off x="6464830" y="2196979"/>
                <a:ext cx="2289702" cy="121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41"/>
              <p:cNvCxnSpPr/>
              <p:nvPr/>
            </p:nvCxnSpPr>
            <p:spPr>
              <a:xfrm flipV="1">
                <a:off x="8754532" y="2198189"/>
                <a:ext cx="0" cy="239393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Down Arrow 42"/>
              <p:cNvSpPr/>
              <p:nvPr/>
            </p:nvSpPr>
            <p:spPr>
              <a:xfrm>
                <a:off x="3485441" y="1118533"/>
                <a:ext cx="249423" cy="635913"/>
              </a:xfrm>
              <a:prstGeom prst="downArrow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Up Arrow 43"/>
              <p:cNvSpPr/>
              <p:nvPr/>
            </p:nvSpPr>
            <p:spPr>
              <a:xfrm>
                <a:off x="6040178" y="1130203"/>
                <a:ext cx="507584" cy="759990"/>
              </a:xfrm>
              <a:prstGeom prst="upArrow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7" name="Straight Connector 44"/>
              <p:cNvCxnSpPr/>
              <p:nvPr/>
            </p:nvCxnSpPr>
            <p:spPr>
              <a:xfrm rot="10800000" flipH="1">
                <a:off x="1178264" y="3028020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45"/>
              <p:cNvCxnSpPr/>
              <p:nvPr/>
            </p:nvCxnSpPr>
            <p:spPr>
              <a:xfrm rot="10800000" flipH="1">
                <a:off x="2316264" y="2703728"/>
                <a:ext cx="0" cy="32429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46"/>
              <p:cNvCxnSpPr/>
              <p:nvPr/>
            </p:nvCxnSpPr>
            <p:spPr>
              <a:xfrm rot="10800000" flipH="1">
                <a:off x="3017770" y="2703728"/>
                <a:ext cx="436493" cy="32429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47"/>
              <p:cNvCxnSpPr/>
              <p:nvPr/>
            </p:nvCxnSpPr>
            <p:spPr>
              <a:xfrm rot="10800000" flipH="1">
                <a:off x="2316264" y="2703728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8"/>
              <p:cNvCxnSpPr/>
              <p:nvPr/>
            </p:nvCxnSpPr>
            <p:spPr>
              <a:xfrm rot="10800000" flipH="1">
                <a:off x="3734864" y="2703728"/>
                <a:ext cx="997698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9"/>
              <p:cNvCxnSpPr/>
              <p:nvPr/>
            </p:nvCxnSpPr>
            <p:spPr>
              <a:xfrm rot="10800000" flipH="1">
                <a:off x="3017770" y="3028020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50"/>
              <p:cNvCxnSpPr/>
              <p:nvPr/>
            </p:nvCxnSpPr>
            <p:spPr>
              <a:xfrm rot="10800000" flipH="1">
                <a:off x="3017770" y="3310467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51"/>
              <p:cNvCxnSpPr/>
              <p:nvPr/>
            </p:nvCxnSpPr>
            <p:spPr>
              <a:xfrm rot="10800000">
                <a:off x="3734864" y="2703728"/>
                <a:ext cx="420907" cy="307995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52"/>
              <p:cNvCxnSpPr/>
              <p:nvPr/>
            </p:nvCxnSpPr>
            <p:spPr>
              <a:xfrm rot="10800000" flipH="1">
                <a:off x="4155770" y="3011724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53"/>
              <p:cNvCxnSpPr/>
              <p:nvPr/>
            </p:nvCxnSpPr>
            <p:spPr>
              <a:xfrm flipV="1">
                <a:off x="4351574" y="2703729"/>
                <a:ext cx="380988" cy="30216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54"/>
              <p:cNvCxnSpPr/>
              <p:nvPr/>
            </p:nvCxnSpPr>
            <p:spPr>
              <a:xfrm rot="10800000" flipH="1">
                <a:off x="4351574" y="3005889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55"/>
              <p:cNvCxnSpPr/>
              <p:nvPr/>
            </p:nvCxnSpPr>
            <p:spPr>
              <a:xfrm rot="10800000" flipH="1">
                <a:off x="4351574" y="3288336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56"/>
              <p:cNvCxnSpPr/>
              <p:nvPr/>
            </p:nvCxnSpPr>
            <p:spPr>
              <a:xfrm rot="10800000">
                <a:off x="5068668" y="2681597"/>
                <a:ext cx="420907" cy="307995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57"/>
              <p:cNvCxnSpPr/>
              <p:nvPr/>
            </p:nvCxnSpPr>
            <p:spPr>
              <a:xfrm rot="10800000" flipH="1">
                <a:off x="5489573" y="2989593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8"/>
              <p:cNvCxnSpPr/>
              <p:nvPr/>
            </p:nvCxnSpPr>
            <p:spPr>
              <a:xfrm rot="10800000" flipH="1">
                <a:off x="5068668" y="2681597"/>
                <a:ext cx="24257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9"/>
              <p:cNvCxnSpPr/>
              <p:nvPr/>
            </p:nvCxnSpPr>
            <p:spPr>
              <a:xfrm rot="10800000" flipH="1">
                <a:off x="5489575" y="2681597"/>
                <a:ext cx="24257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60"/>
              <p:cNvCxnSpPr/>
              <p:nvPr/>
            </p:nvCxnSpPr>
            <p:spPr>
              <a:xfrm rot="10800000" flipH="1">
                <a:off x="5957246" y="2680388"/>
                <a:ext cx="242571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61"/>
              <p:cNvCxnSpPr/>
              <p:nvPr/>
            </p:nvCxnSpPr>
            <p:spPr>
              <a:xfrm rot="10800000" flipH="1">
                <a:off x="5747736" y="2680388"/>
                <a:ext cx="436493" cy="324291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62"/>
              <p:cNvCxnSpPr/>
              <p:nvPr/>
            </p:nvCxnSpPr>
            <p:spPr>
              <a:xfrm rot="10800000" flipH="1">
                <a:off x="5747736" y="3004679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63"/>
              <p:cNvCxnSpPr/>
              <p:nvPr/>
            </p:nvCxnSpPr>
            <p:spPr>
              <a:xfrm rot="10800000" flipH="1">
                <a:off x="5747736" y="3287127"/>
                <a:ext cx="1138000" cy="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64"/>
              <p:cNvCxnSpPr/>
              <p:nvPr/>
            </p:nvCxnSpPr>
            <p:spPr>
              <a:xfrm rot="10800000">
                <a:off x="6464830" y="2680388"/>
                <a:ext cx="420907" cy="307995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65"/>
              <p:cNvCxnSpPr/>
              <p:nvPr/>
            </p:nvCxnSpPr>
            <p:spPr>
              <a:xfrm rot="10800000" flipH="1">
                <a:off x="6885736" y="2988383"/>
                <a:ext cx="0" cy="282447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66"/>
              <p:cNvCxnSpPr/>
              <p:nvPr/>
            </p:nvCxnSpPr>
            <p:spPr>
              <a:xfrm rot="10800000" flipH="1">
                <a:off x="6464830" y="2680388"/>
                <a:ext cx="2289702" cy="1210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67"/>
              <p:cNvCxnSpPr/>
              <p:nvPr/>
            </p:nvCxnSpPr>
            <p:spPr>
              <a:xfrm>
                <a:off x="8754532" y="2417653"/>
                <a:ext cx="0" cy="263945"/>
              </a:xfrm>
              <a:prstGeom prst="line">
                <a:avLst/>
              </a:prstGeom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Freeform 68"/>
              <p:cNvSpPr/>
              <p:nvPr/>
            </p:nvSpPr>
            <p:spPr>
              <a:xfrm rot="150843">
                <a:off x="1142515" y="2256328"/>
                <a:ext cx="1083028" cy="98197"/>
              </a:xfrm>
              <a:custGeom>
                <a:avLst/>
                <a:gdLst>
                  <a:gd name="connsiteX0" fmla="*/ 0 w 1325184"/>
                  <a:gd name="connsiteY0" fmla="*/ 0 h 477552"/>
                  <a:gd name="connsiteX1" fmla="*/ 653389 w 1325184"/>
                  <a:gd name="connsiteY1" fmla="*/ 414102 h 477552"/>
                  <a:gd name="connsiteX2" fmla="*/ 1325184 w 1325184"/>
                  <a:gd name="connsiteY2" fmla="*/ 469316 h 47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25184" h="477552">
                    <a:moveTo>
                      <a:pt x="0" y="0"/>
                    </a:moveTo>
                    <a:cubicBezTo>
                      <a:pt x="216262" y="167941"/>
                      <a:pt x="432525" y="335883"/>
                      <a:pt x="653389" y="414102"/>
                    </a:cubicBezTo>
                    <a:cubicBezTo>
                      <a:pt x="874253" y="492321"/>
                      <a:pt x="1099718" y="480818"/>
                      <a:pt x="1325184" y="469316"/>
                    </a:cubicBezTo>
                  </a:path>
                </a:pathLst>
              </a:custGeom>
              <a:ln w="57150" cmpd="sng">
                <a:solidFill>
                  <a:schemeClr val="tx2">
                    <a:lumMod val="20000"/>
                    <a:lumOff val="8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Freeform 69"/>
              <p:cNvSpPr/>
              <p:nvPr/>
            </p:nvSpPr>
            <p:spPr>
              <a:xfrm rot="21339739" flipV="1">
                <a:off x="1197806" y="2497922"/>
                <a:ext cx="696853" cy="147652"/>
              </a:xfrm>
              <a:custGeom>
                <a:avLst/>
                <a:gdLst>
                  <a:gd name="connsiteX0" fmla="*/ 0 w 1325184"/>
                  <a:gd name="connsiteY0" fmla="*/ 0 h 477552"/>
                  <a:gd name="connsiteX1" fmla="*/ 653389 w 1325184"/>
                  <a:gd name="connsiteY1" fmla="*/ 414102 h 477552"/>
                  <a:gd name="connsiteX2" fmla="*/ 1325184 w 1325184"/>
                  <a:gd name="connsiteY2" fmla="*/ 469316 h 477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25184" h="477552">
                    <a:moveTo>
                      <a:pt x="0" y="0"/>
                    </a:moveTo>
                    <a:cubicBezTo>
                      <a:pt x="216262" y="167941"/>
                      <a:pt x="432525" y="335883"/>
                      <a:pt x="653389" y="414102"/>
                    </a:cubicBezTo>
                    <a:cubicBezTo>
                      <a:pt x="874253" y="492321"/>
                      <a:pt x="1099718" y="480818"/>
                      <a:pt x="1325184" y="469316"/>
                    </a:cubicBezTo>
                  </a:path>
                </a:pathLst>
              </a:custGeom>
              <a:ln w="57150" cmpd="sng">
                <a:solidFill>
                  <a:schemeClr val="tx2">
                    <a:lumMod val="20000"/>
                    <a:lumOff val="8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70"/>
              <p:cNvSpPr/>
              <p:nvPr/>
            </p:nvSpPr>
            <p:spPr>
              <a:xfrm>
                <a:off x="2827526" y="2333272"/>
                <a:ext cx="1066795" cy="168785"/>
              </a:xfrm>
              <a:prstGeom prst="ellipse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71"/>
              <p:cNvSpPr/>
              <p:nvPr/>
            </p:nvSpPr>
            <p:spPr>
              <a:xfrm>
                <a:off x="3847735" y="2321302"/>
                <a:ext cx="1053205" cy="202168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72"/>
              <p:cNvSpPr/>
              <p:nvPr/>
            </p:nvSpPr>
            <p:spPr>
              <a:xfrm>
                <a:off x="5068668" y="2321302"/>
                <a:ext cx="888578" cy="20216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73"/>
              <p:cNvSpPr/>
              <p:nvPr/>
            </p:nvSpPr>
            <p:spPr>
              <a:xfrm>
                <a:off x="6293970" y="2305001"/>
                <a:ext cx="341719" cy="218468"/>
              </a:xfrm>
              <a:prstGeom prst="ellipse">
                <a:avLst/>
              </a:prstGeom>
              <a:solidFill>
                <a:schemeClr val="tx2">
                  <a:lumMod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Block Arc 74"/>
              <p:cNvSpPr/>
              <p:nvPr/>
            </p:nvSpPr>
            <p:spPr>
              <a:xfrm rot="16200000">
                <a:off x="722270" y="2110326"/>
                <a:ext cx="795068" cy="662520"/>
              </a:xfrm>
              <a:prstGeom prst="blockArc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8" name="Left-Right-Up Arrow 75"/>
              <p:cNvSpPr/>
              <p:nvPr/>
            </p:nvSpPr>
            <p:spPr>
              <a:xfrm rot="5400000">
                <a:off x="7092878" y="2014942"/>
                <a:ext cx="323590" cy="845280"/>
              </a:xfrm>
              <a:prstGeom prst="leftRightUpArrow">
                <a:avLst/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71"/>
              <p:cNvSpPr/>
              <p:nvPr/>
            </p:nvSpPr>
            <p:spPr>
              <a:xfrm>
                <a:off x="1672488" y="2333260"/>
                <a:ext cx="1812954" cy="168785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ight Arrow 77"/>
              <p:cNvSpPr/>
              <p:nvPr/>
            </p:nvSpPr>
            <p:spPr>
              <a:xfrm>
                <a:off x="962556" y="2074999"/>
                <a:ext cx="814088" cy="725165"/>
              </a:xfrm>
              <a:prstGeom prst="rightArrow">
                <a:avLst>
                  <a:gd name="adj1" fmla="val 50000"/>
                  <a:gd name="adj2" fmla="val 47752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1" name="Textfeld 70"/>
          <p:cNvSpPr txBox="1"/>
          <p:nvPr/>
        </p:nvSpPr>
        <p:spPr>
          <a:xfrm>
            <a:off x="7201692" y="5044111"/>
            <a:ext cx="13818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 smtClean="0"/>
              <a:t>[</a:t>
            </a:r>
            <a:r>
              <a:rPr lang="de-DE" sz="1200" b="1" dirty="0" err="1" smtClean="0"/>
              <a:t>C.Marchand</a:t>
            </a:r>
            <a:r>
              <a:rPr lang="de-DE" sz="1200" b="1" dirty="0" smtClean="0"/>
              <a:t>, CEA]</a:t>
            </a:r>
            <a:endParaRPr lang="de-DE" sz="1200" b="1" dirty="0"/>
          </a:p>
        </p:txBody>
      </p:sp>
      <p:sp>
        <p:nvSpPr>
          <p:cNvPr id="72" name="Titel 7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Klystron - </a:t>
            </a:r>
            <a:r>
              <a:rPr lang="de-DE" dirty="0" err="1" smtClean="0"/>
              <a:t>Principle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11771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</a:t>
            </a:r>
            <a:r>
              <a:rPr lang="en-US" dirty="0"/>
              <a:t>Efficiency </a:t>
            </a:r>
            <a:r>
              <a:rPr lang="en-US" dirty="0" smtClean="0"/>
              <a:t>X-Band Klystron</a:t>
            </a:r>
            <a:endParaRPr lang="de-CH" dirty="0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611560" y="1090925"/>
            <a:ext cx="8075240" cy="29432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b="1" dirty="0" smtClean="0"/>
              <a:t>CEA </a:t>
            </a:r>
            <a:r>
              <a:rPr lang="en-US" sz="1800" b="1" dirty="0" err="1" smtClean="0"/>
              <a:t>Saclay</a:t>
            </a:r>
            <a:endParaRPr lang="en-US" sz="1800" b="1" dirty="0" smtClean="0"/>
          </a:p>
          <a:p>
            <a:r>
              <a:rPr lang="en-US" sz="1800" dirty="0" smtClean="0"/>
              <a:t>Objectives</a:t>
            </a:r>
            <a:r>
              <a:rPr lang="en-US" sz="1800" dirty="0"/>
              <a:t>:</a:t>
            </a:r>
          </a:p>
          <a:p>
            <a:pPr marL="457200" lvl="1" indent="0">
              <a:buNone/>
            </a:pPr>
            <a:r>
              <a:rPr lang="en-US" sz="1800" dirty="0"/>
              <a:t>Provide a 3D RF design of a high efficiency </a:t>
            </a:r>
            <a:r>
              <a:rPr lang="en-US" sz="1800" dirty="0" smtClean="0"/>
              <a:t>klystron</a:t>
            </a:r>
            <a:endParaRPr lang="en-US" sz="1800" dirty="0"/>
          </a:p>
          <a:p>
            <a:r>
              <a:rPr lang="en-US" sz="1800" dirty="0"/>
              <a:t>Progress:</a:t>
            </a:r>
          </a:p>
          <a:p>
            <a:pPr marL="457200" lvl="1" indent="0">
              <a:buNone/>
            </a:pPr>
            <a:r>
              <a:rPr lang="en-US" sz="1800" dirty="0"/>
              <a:t>Study has been focused on klystrons operating in the X band (12 GHz) (XFEL and CLIC RF-sources)</a:t>
            </a:r>
          </a:p>
          <a:p>
            <a:pPr marL="457200" lvl="1" indent="0">
              <a:buNone/>
            </a:pPr>
            <a:r>
              <a:rPr lang="en-US" sz="1800" dirty="0"/>
              <a:t>Preliminary design has been optimized, based on a genetic algorithm. Efficiency of 70% has been reached so far.</a:t>
            </a:r>
          </a:p>
          <a:p>
            <a:pPr marL="457200" lvl="1" indent="0">
              <a:buNone/>
            </a:pPr>
            <a:r>
              <a:rPr lang="en-US" sz="1800" dirty="0"/>
              <a:t>Results will be presented at IVEC 2019. </a:t>
            </a:r>
          </a:p>
        </p:txBody>
      </p:sp>
      <p:pic>
        <p:nvPicPr>
          <p:cNvPr id="8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14464" y="4507635"/>
            <a:ext cx="8472335" cy="1468968"/>
          </a:xfrm>
          <a:prstGeom prst="rect">
            <a:avLst/>
          </a:prstGeom>
        </p:spPr>
      </p:pic>
      <p:sp>
        <p:nvSpPr>
          <p:cNvPr id="9" name="ZoneTexte 5"/>
          <p:cNvSpPr txBox="1"/>
          <p:nvPr/>
        </p:nvSpPr>
        <p:spPr>
          <a:xfrm>
            <a:off x="395536" y="4797152"/>
            <a:ext cx="1376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Input cavity</a:t>
            </a:r>
          </a:p>
        </p:txBody>
      </p:sp>
      <p:sp>
        <p:nvSpPr>
          <p:cNvPr id="10" name="ZoneTexte 6"/>
          <p:cNvSpPr txBox="1"/>
          <p:nvPr/>
        </p:nvSpPr>
        <p:spPr>
          <a:xfrm>
            <a:off x="6607638" y="4142913"/>
            <a:ext cx="207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3 cells </a:t>
            </a:r>
            <a:r>
              <a:rPr lang="en-US" dirty="0" smtClean="0"/>
              <a:t>output </a:t>
            </a:r>
            <a:r>
              <a:rPr lang="en-US" dirty="0"/>
              <a:t>cavity</a:t>
            </a:r>
          </a:p>
        </p:txBody>
      </p:sp>
      <p:sp>
        <p:nvSpPr>
          <p:cNvPr id="11" name="ZoneTexte 7"/>
          <p:cNvSpPr txBox="1"/>
          <p:nvPr/>
        </p:nvSpPr>
        <p:spPr>
          <a:xfrm>
            <a:off x="3131840" y="4725144"/>
            <a:ext cx="2221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INTERACTION LINE</a:t>
            </a:r>
          </a:p>
        </p:txBody>
      </p:sp>
    </p:spTree>
    <p:extLst>
      <p:ext uri="{BB962C8B-B14F-4D97-AF65-F5344CB8AC3E}">
        <p14:creationId xmlns:p14="http://schemas.microsoft.com/office/powerpoint/2010/main" val="20189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Klystron Design: Ongoing Work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167987" y="980728"/>
            <a:ext cx="8652486" cy="5461819"/>
          </a:xfrm>
        </p:spPr>
        <p:txBody>
          <a:bodyPr>
            <a:normAutofit/>
          </a:bodyPr>
          <a:lstStyle/>
          <a:p>
            <a:r>
              <a:rPr lang="en-US" sz="1600" dirty="0"/>
              <a:t>Feedback from EUCARD²:</a:t>
            </a:r>
          </a:p>
          <a:p>
            <a:pPr lvl="1"/>
            <a:r>
              <a:rPr lang="en-US" sz="1600" dirty="0"/>
              <a:t>During EUCARD², </a:t>
            </a:r>
            <a:r>
              <a:rPr lang="en-US" sz="1600" dirty="0" smtClean="0"/>
              <a:t>an efficient </a:t>
            </a:r>
            <a:r>
              <a:rPr lang="en-US" sz="1600" dirty="0"/>
              <a:t>klystron </a:t>
            </a:r>
            <a:r>
              <a:rPr lang="en-US" sz="1600" dirty="0" smtClean="0"/>
              <a:t>for </a:t>
            </a:r>
            <a:r>
              <a:rPr lang="en-US" sz="1600" dirty="0"/>
              <a:t>C-band (5 GHz) has been designed and </a:t>
            </a:r>
            <a:r>
              <a:rPr lang="en-US" sz="1600" dirty="0" smtClean="0"/>
              <a:t>manufactured. </a:t>
            </a:r>
            <a:endParaRPr lang="en-US" sz="1600" dirty="0"/>
          </a:p>
          <a:p>
            <a:pPr lvl="1"/>
            <a:r>
              <a:rPr lang="en-US" sz="1600" dirty="0" smtClean="0"/>
              <a:t>Tests: Because </a:t>
            </a:r>
            <a:r>
              <a:rPr lang="en-US" sz="1600" dirty="0"/>
              <a:t>of spurious oscillations, the efficiency was lower than the expected one</a:t>
            </a:r>
            <a:r>
              <a:rPr lang="en-US" sz="1600" dirty="0" smtClean="0"/>
              <a:t>.</a:t>
            </a:r>
          </a:p>
          <a:p>
            <a:pPr marL="457200" lvl="1" indent="0">
              <a:buNone/>
            </a:pPr>
            <a:r>
              <a:rPr lang="en-US" sz="1600" dirty="0" smtClean="0"/>
              <a:t> </a:t>
            </a:r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endParaRPr lang="en-US" sz="1600" dirty="0" smtClean="0"/>
          </a:p>
          <a:p>
            <a:pPr lvl="1"/>
            <a:endParaRPr lang="en-US" sz="1600" dirty="0"/>
          </a:p>
          <a:p>
            <a:pPr lvl="1"/>
            <a:r>
              <a:rPr lang="en-US" sz="1600" dirty="0"/>
              <a:t>Simulations are underway for understanding the cause of these oscillations: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US" sz="1600" dirty="0" smtClean="0"/>
              <a:t>For </a:t>
            </a:r>
            <a:r>
              <a:rPr lang="en-US" sz="1600" dirty="0"/>
              <a:t>the X-band klystron under design for ARIES, we will use advanced simulation tools to simulate properly theses oscillations and avoid them in the final design.</a:t>
            </a:r>
          </a:p>
        </p:txBody>
      </p:sp>
      <p:pic>
        <p:nvPicPr>
          <p:cNvPr id="8" name="Image 3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0" t="215" r="9961" b="20524"/>
          <a:stretch/>
        </p:blipFill>
        <p:spPr>
          <a:xfrm>
            <a:off x="5770659" y="2306834"/>
            <a:ext cx="1500977" cy="2490318"/>
          </a:xfrm>
          <a:prstGeom prst="rect">
            <a:avLst/>
          </a:prstGeom>
        </p:spPr>
      </p:pic>
      <p:pic>
        <p:nvPicPr>
          <p:cNvPr id="9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0887" y="2306835"/>
            <a:ext cx="2772798" cy="1145172"/>
          </a:xfrm>
          <a:prstGeom prst="rect">
            <a:avLst/>
          </a:prstGeom>
        </p:spPr>
      </p:pic>
      <p:pic>
        <p:nvPicPr>
          <p:cNvPr id="10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3555609"/>
            <a:ext cx="2772044" cy="120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166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Q:\Freia\freia-drop\06 Logos\new\FREIAlogo-v3_UU_2_March1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018" y="188641"/>
            <a:ext cx="3198069" cy="1021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entre CEA de Saclay — Wikipédi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087" y="188641"/>
            <a:ext cx="1252399" cy="1021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 7" descr="Aries-Logo-std-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87" y="188642"/>
            <a:ext cx="1455633" cy="10219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1210764"/>
            <a:ext cx="72227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/>
              <a:t>ARIES Workshop on Energy Efficient RF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0" b="256"/>
          <a:stretch/>
        </p:blipFill>
        <p:spPr bwMode="auto">
          <a:xfrm>
            <a:off x="4170719" y="1916832"/>
            <a:ext cx="4752528" cy="46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2060848"/>
            <a:ext cx="353938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Methods, technologies and experiences in energy efficient electron tube and solid-state RF amplifiers.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venue: Uppsala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dates: 18-20 June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registration deadline = 31 May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hlinkClick r:id="rId6"/>
              </a:rPr>
              <a:t>https://indico.uu.se/event/515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3710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FCA36-4585-41BD-8461-652DA6B9158B}" type="slidenum">
              <a:rPr lang="en-GB" smtClean="0"/>
              <a:t>7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2B17C63-A832-1D49-BC50-36C2911632BF}"/>
              </a:ext>
            </a:extLst>
          </p:cNvPr>
          <p:cNvSpPr txBox="1">
            <a:spLocks/>
          </p:cNvSpPr>
          <p:nvPr/>
        </p:nvSpPr>
        <p:spPr>
          <a:xfrm>
            <a:off x="539552" y="260649"/>
            <a:ext cx="7920880" cy="504056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b="1" dirty="0" smtClean="0"/>
              <a:t>High Efficiency SRF Beam acceleration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5F4D592-94BC-1F45-ACBF-769AC85FE297}"/>
              </a:ext>
            </a:extLst>
          </p:cNvPr>
          <p:cNvSpPr txBox="1">
            <a:spLocks/>
          </p:cNvSpPr>
          <p:nvPr/>
        </p:nvSpPr>
        <p:spPr>
          <a:xfrm>
            <a:off x="323528" y="1412776"/>
            <a:ext cx="3528392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May 2017 – Jan 2018: studies on improved magnetic shielding for an existing vacuum vessel with ARIES supported fellow. Measurement report: CERN-ACC-NOTE-2018-0045.</a:t>
            </a:r>
          </a:p>
          <a:p>
            <a:r>
              <a:rPr lang="en-GB" sz="1800" dirty="0" smtClean="0"/>
              <a:t>May 2018 – today: experimental and theoretical studies on flux trapping in superconducting cavities with ARIES supported fellow. See highlight talk by A. Ivanov.  </a:t>
            </a:r>
            <a:endParaRPr lang="en-GB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08686A-1220-5D42-8583-F568A6E88613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6" t="12982" r="-1" b="8390"/>
          <a:stretch/>
        </p:blipFill>
        <p:spPr bwMode="auto">
          <a:xfrm>
            <a:off x="4097478" y="1345717"/>
            <a:ext cx="3610829" cy="32224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A92ADFF-7398-7F4A-9089-5014C422BFB2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90" t="15064" r="20469" b="37262"/>
          <a:stretch/>
        </p:blipFill>
        <p:spPr bwMode="auto">
          <a:xfrm>
            <a:off x="6660232" y="3997096"/>
            <a:ext cx="2376264" cy="280831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3B83742-85CC-DC44-A18C-4D5B86DF434C}"/>
              </a:ext>
            </a:extLst>
          </p:cNvPr>
          <p:cNvSpPr txBox="1"/>
          <p:nvPr/>
        </p:nvSpPr>
        <p:spPr>
          <a:xfrm>
            <a:off x="7484699" y="1313773"/>
            <a:ext cx="15517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Simulation of flux expulsion on multicell bulk </a:t>
            </a:r>
            <a:r>
              <a:rPr lang="en-GB" dirty="0" err="1"/>
              <a:t>Nb</a:t>
            </a:r>
            <a:r>
              <a:rPr lang="en-GB" dirty="0"/>
              <a:t> cavity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78467C4-6525-4043-A776-47BD103ED432}"/>
              </a:ext>
            </a:extLst>
          </p:cNvPr>
          <p:cNvSpPr txBox="1"/>
          <p:nvPr/>
        </p:nvSpPr>
        <p:spPr>
          <a:xfrm>
            <a:off x="4355976" y="5432579"/>
            <a:ext cx="24677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Experimental set-up to measure flux expulsion during cool-down. </a:t>
            </a:r>
          </a:p>
        </p:txBody>
      </p:sp>
    </p:spTree>
    <p:extLst>
      <p:ext uri="{BB962C8B-B14F-4D97-AF65-F5344CB8AC3E}">
        <p14:creationId xmlns:p14="http://schemas.microsoft.com/office/powerpoint/2010/main" val="16686733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FCA36-4585-41BD-8461-652DA6B9158B}" type="slidenum">
              <a:rPr lang="en-GB" smtClean="0"/>
              <a:t>8</a:t>
            </a:fld>
            <a:endParaRPr lang="en-GB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F28E580-CFAD-D942-971D-5A3980468643}"/>
              </a:ext>
            </a:extLst>
          </p:cNvPr>
          <p:cNvSpPr txBox="1">
            <a:spLocks/>
          </p:cNvSpPr>
          <p:nvPr/>
        </p:nvSpPr>
        <p:spPr>
          <a:xfrm>
            <a:off x="611560" y="204177"/>
            <a:ext cx="8280920" cy="58193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GB" sz="2800" dirty="0" smtClean="0"/>
              <a:t>Flux trapping workshop @ CERN, 8-9 Nov 2018</a:t>
            </a:r>
            <a:endParaRPr lang="en-GB" sz="2800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C67DE79C-271B-5144-BEE2-99AB48433A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294664"/>
            <a:ext cx="8153400" cy="3657600"/>
          </a:xfrm>
          <a:prstGeom prst="rect">
            <a:avLst/>
          </a:prstGeom>
        </p:spPr>
      </p:pic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D8DA92F3-B920-C141-B06E-094D5BEFBFC5}"/>
              </a:ext>
            </a:extLst>
          </p:cNvPr>
          <p:cNvSpPr txBox="1">
            <a:spLocks/>
          </p:cNvSpPr>
          <p:nvPr/>
        </p:nvSpPr>
        <p:spPr>
          <a:xfrm>
            <a:off x="1259633" y="5062138"/>
            <a:ext cx="7128792" cy="120083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dirty="0" smtClean="0"/>
              <a:t>64 participants from the North America, Asia &amp; Europe.</a:t>
            </a:r>
          </a:p>
          <a:p>
            <a:pPr marL="0" indent="0">
              <a:buFont typeface="Arial"/>
              <a:buNone/>
            </a:pPr>
            <a:r>
              <a:rPr lang="en-GB" dirty="0" smtClean="0"/>
              <a:t>Supported by ARIES. Milestone: MS18, </a:t>
            </a:r>
            <a:r>
              <a:rPr lang="en-GB" dirty="0" smtClean="0">
                <a:hlinkClick r:id="rId3"/>
              </a:rPr>
              <a:t>report</a:t>
            </a:r>
            <a:endParaRPr lang="en-GB" dirty="0" smtClean="0"/>
          </a:p>
          <a:p>
            <a:pPr marL="0" indent="0">
              <a:buFont typeface="Arial"/>
              <a:buNone/>
            </a:pPr>
            <a:r>
              <a:rPr lang="en-GB" dirty="0" smtClean="0">
                <a:hlinkClick r:id="rId4"/>
              </a:rPr>
              <a:t>https://indico.cern.ch/event/741615/overview</a:t>
            </a:r>
            <a:endParaRPr lang="en-GB" dirty="0" smtClean="0"/>
          </a:p>
          <a:p>
            <a:pPr marL="0" indent="0">
              <a:buFont typeface="Arial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1847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FCA36-4585-41BD-8461-652DA6B9158B}" type="slidenum">
              <a:rPr lang="en-GB" smtClean="0"/>
              <a:t>9</a:t>
            </a:fld>
            <a:endParaRPr lang="en-GB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971600" y="116632"/>
            <a:ext cx="6708025" cy="576064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 smtClean="0"/>
              <a:t>The Cold Neutron Source @ PSI</a:t>
            </a:r>
            <a:endParaRPr lang="en-US" dirty="0"/>
          </a:p>
        </p:txBody>
      </p:sp>
      <p:pic>
        <p:nvPicPr>
          <p:cNvPr id="5" name="Picture 24" descr="SINQerschnit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570" y="1249431"/>
            <a:ext cx="7342152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"/>
          <p:cNvSpPr/>
          <p:nvPr/>
        </p:nvSpPr>
        <p:spPr bwMode="auto">
          <a:xfrm>
            <a:off x="4644008" y="3451301"/>
            <a:ext cx="562980" cy="579089"/>
          </a:xfrm>
          <a:prstGeom prst="ellipse">
            <a:avLst/>
          </a:prstGeom>
          <a:noFill/>
          <a:ln w="9525" cap="flat" cmpd="sng" algn="ctr">
            <a:solidFill>
              <a:srgbClr val="C5000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547664" y="4581128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1 Megawatt</a:t>
            </a:r>
          </a:p>
          <a:p>
            <a:pPr algn="ctr"/>
            <a:r>
              <a:rPr lang="de-DE" dirty="0" smtClean="0">
                <a:solidFill>
                  <a:srgbClr val="C00000"/>
                </a:solidFill>
              </a:rPr>
              <a:t>beam</a:t>
            </a:r>
            <a:endParaRPr lang="de-D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344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1088</Words>
  <Application>Microsoft Office PowerPoint</Application>
  <PresentationFormat>Bildschirmpräsentation (4:3)</PresentationFormat>
  <Paragraphs>175</Paragraphs>
  <Slides>17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17</vt:i4>
      </vt:variant>
    </vt:vector>
  </HeadingPairs>
  <TitlesOfParts>
    <vt:vector size="28" baseType="lpstr">
      <vt:lpstr>Arial</vt:lpstr>
      <vt:lpstr>Calibri</vt:lpstr>
      <vt:lpstr>Franklin Gothic Book</vt:lpstr>
      <vt:lpstr>Symbol</vt:lpstr>
      <vt:lpstr>Times</vt:lpstr>
      <vt:lpstr>Times New Roman</vt:lpstr>
      <vt:lpstr>Wingdings</vt:lpstr>
      <vt:lpstr>Wingdings 3</vt:lpstr>
      <vt:lpstr>Thème Office</vt:lpstr>
      <vt:lpstr>Thème ARIES</vt:lpstr>
      <vt:lpstr>Thème Office</vt:lpstr>
      <vt:lpstr>PowerPoint-Präsentation</vt:lpstr>
      <vt:lpstr>EEM: tasks</vt:lpstr>
      <vt:lpstr>Klystron - Principle</vt:lpstr>
      <vt:lpstr>High Efficiency X-Band Klystron</vt:lpstr>
      <vt:lpstr>Klystron Design: Ongoing Work</vt:lpstr>
      <vt:lpstr>PowerPoint-Präsentation</vt:lpstr>
      <vt:lpstr>PowerPoint-Präsentation</vt:lpstr>
      <vt:lpstr>PowerPoint-Präsentation</vt:lpstr>
      <vt:lpstr>PowerPoint-Präsentation</vt:lpstr>
      <vt:lpstr>SINQ’s Cold Neutron Moderator</vt:lpstr>
      <vt:lpstr>Moderator Optimization</vt:lpstr>
      <vt:lpstr>PowerPoint-Präsentation</vt:lpstr>
      <vt:lpstr>Pulsed Quadrupole [GSI]</vt:lpstr>
      <vt:lpstr>Assembly of components for improved circuit </vt:lpstr>
      <vt:lpstr>First Measurements</vt:lpstr>
      <vt:lpstr>Upcoming Workshop</vt:lpstr>
      <vt:lpstr>EEM: Workshops &amp; Deliverables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Seidel Mike</cp:lastModifiedBy>
  <cp:revision>115</cp:revision>
  <dcterms:created xsi:type="dcterms:W3CDTF">2017-04-26T09:15:49Z</dcterms:created>
  <dcterms:modified xsi:type="dcterms:W3CDTF">2019-04-09T12:10:05Z</dcterms:modified>
</cp:coreProperties>
</file>