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63" r:id="rId3"/>
    <p:sldId id="259" r:id="rId4"/>
    <p:sldId id="260" r:id="rId5"/>
    <p:sldId id="262" r:id="rId6"/>
    <p:sldId id="261" r:id="rId7"/>
    <p:sldId id="265" r:id="rId8"/>
    <p:sldId id="266" r:id="rId9"/>
    <p:sldId id="272" r:id="rId10"/>
    <p:sldId id="267" r:id="rId11"/>
    <p:sldId id="271" r:id="rId12"/>
    <p:sldId id="273" r:id="rId13"/>
    <p:sldId id="310" r:id="rId14"/>
    <p:sldId id="312" r:id="rId15"/>
    <p:sldId id="270" r:id="rId16"/>
    <p:sldId id="274" r:id="rId17"/>
    <p:sldId id="313" r:id="rId18"/>
    <p:sldId id="314" r:id="rId19"/>
    <p:sldId id="315" r:id="rId20"/>
    <p:sldId id="316" r:id="rId21"/>
    <p:sldId id="268" r:id="rId22"/>
    <p:sldId id="269" r:id="rId23"/>
    <p:sldId id="264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reinerstorfer Alexander" initials="PA" lastIdx="10" clrIdx="0">
    <p:extLst>
      <p:ext uri="{19B8F6BF-5375-455C-9EA6-DF929625EA0E}">
        <p15:presenceInfo xmlns:p15="http://schemas.microsoft.com/office/powerpoint/2012/main" userId="S-1-5-21-1482476501-113007714-839522115-864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533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2FDE1-7BF5-4369-869D-70219FB58A38}" type="datetimeFigureOut">
              <a:rPr lang="en-GB" smtClean="0"/>
              <a:t>09/04/2019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495A31-81DD-4241-842A-A08101C89B15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6415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09600" y="1068389"/>
            <a:ext cx="109728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lumMod val="50000"/>
                    <a:lumOff val="50000"/>
                  </a:prstClr>
                </a:solidFill>
              </a:rPr>
              <a:t>To edit /remove footer: Insert -&gt; Header &amp; Footer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‹Nr.›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609600" y="274638"/>
            <a:ext cx="10972800" cy="56197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defTabSz="457189">
              <a:spcBef>
                <a:spcPct val="0"/>
              </a:spcBef>
              <a:defRPr/>
            </a:pPr>
            <a:r>
              <a:rPr lang="fr-FR" sz="3200" dirty="0">
                <a:solidFill>
                  <a:srgbClr val="0157A4"/>
                </a:solidFill>
                <a:latin typeface="Arial"/>
                <a:cs typeface="Arial"/>
              </a:rPr>
              <a:t>Cliquez et modifiez le titre</a:t>
            </a:r>
            <a:endParaRPr lang="en-GB" sz="3200" dirty="0">
              <a:solidFill>
                <a:srgbClr val="0157A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3130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lumMod val="50000"/>
                    <a:lumOff val="50000"/>
                  </a:prstClr>
                </a:solidFill>
              </a:rPr>
              <a:t>To edit /remove footer: Insert -&gt; Header &amp; Footer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‹Nr.›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810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990601"/>
            <a:ext cx="53848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lumMod val="50000"/>
                    <a:lumOff val="50000"/>
                  </a:prstClr>
                </a:solidFill>
              </a:rPr>
              <a:t>To edit /remove footer: Insert -&gt; Header &amp; Footer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‹Nr.›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6197600" y="990601"/>
            <a:ext cx="53848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459938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066800"/>
            <a:ext cx="5386917" cy="563563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19812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lumMod val="50000"/>
                    <a:lumOff val="50000"/>
                  </a:prstClr>
                </a:solidFill>
              </a:rPr>
              <a:t>To edit /remove footer: Insert -&gt; Header &amp; Footer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‹Nr.›</a:t>
            </a:fld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609600" y="1828801"/>
            <a:ext cx="5386917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6202618" y="1828801"/>
            <a:ext cx="5386917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6205400" y="1066800"/>
            <a:ext cx="5386917" cy="563563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0169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09600" y="1066800"/>
            <a:ext cx="109728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5367338"/>
            <a:ext cx="7315200" cy="195263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>
                <a:solidFill>
                  <a:prstClr val="black">
                    <a:lumMod val="50000"/>
                    <a:lumOff val="50000"/>
                  </a:prstClr>
                </a:solidFill>
              </a:rPr>
              <a:t>To edit /remove footer: Insert -&gt; Header &amp; Footer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>
                <a:solidFill>
                  <a:srgbClr val="4F81BD">
                    <a:lumMod val="40000"/>
                    <a:lumOff val="60000"/>
                  </a:srgbClr>
                </a:solidFill>
              </a:rPr>
              <a:pPr/>
              <a:t>‹Nr.›</a:t>
            </a:fld>
            <a:endParaRPr lang="en-GB" dirty="0">
              <a:solidFill>
                <a:srgbClr val="4F81BD">
                  <a:lumMod val="40000"/>
                  <a:lumOff val="60000"/>
                </a:srgbClr>
              </a:solidFill>
            </a:endParaRPr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609600" y="274638"/>
            <a:ext cx="10972800" cy="56197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defTabSz="457189">
              <a:spcBef>
                <a:spcPct val="0"/>
              </a:spcBef>
              <a:defRPr/>
            </a:pPr>
            <a:r>
              <a:rPr lang="fr-FR" sz="3200" dirty="0">
                <a:solidFill>
                  <a:srgbClr val="0157A4"/>
                </a:solidFill>
                <a:latin typeface="Arial"/>
                <a:cs typeface="Arial"/>
              </a:rPr>
              <a:t>Cliquez et modifiez le titre</a:t>
            </a:r>
            <a:endParaRPr lang="en-GB" sz="3200" dirty="0">
              <a:solidFill>
                <a:srgbClr val="0157A4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49077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197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990601"/>
            <a:ext cx="109728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235200" y="6524625"/>
            <a:ext cx="5892800" cy="19685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pPr defTabSz="457189"/>
            <a:r>
              <a:rPr lang="en-GB">
                <a:solidFill>
                  <a:prstClr val="black">
                    <a:lumMod val="50000"/>
                    <a:lumOff val="50000"/>
                  </a:prstClr>
                </a:solidFill>
              </a:rPr>
              <a:t>To edit /remove footer: Insert -&gt; Header &amp; Footer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379200" y="6356351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defTabSz="457189"/>
            <a:fld id="{81B4523E-0E60-2F49-A1DB-8E66CE3DE81B}" type="slidenum">
              <a:rPr lang="en-GB" smtClean="0">
                <a:solidFill>
                  <a:prstClr val="white"/>
                </a:solidFill>
              </a:rPr>
              <a:pPr defTabSz="457189"/>
              <a:t>‹Nr.›</a:t>
            </a:fld>
            <a:endParaRPr lang="en-GB" dirty="0">
              <a:solidFill>
                <a:prstClr val="white"/>
              </a:solidFill>
            </a:endParaRPr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" y="5867401"/>
            <a:ext cx="2031864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609600" y="836613"/>
            <a:ext cx="109728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4572002" y="67214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189"/>
            <a:endParaRPr lang="en-GB" sz="1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564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hdr="0" ftr="0" dt="0"/>
  <p:txStyles>
    <p:titleStyle>
      <a:lvl1pPr algn="l" defTabSz="457189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891" indent="-342891" algn="l" defTabSz="457189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32" indent="-285744" algn="l" defTabSz="457189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2971" indent="-228594" algn="l" defTabSz="457189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160" indent="-228594" algn="l" defTabSz="457189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349" indent="-228594" algn="l" defTabSz="457189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tiff"/><Relationship Id="rId5" Type="http://schemas.openxmlformats.org/officeDocument/2006/relationships/image" Target="../media/image11.tiff"/><Relationship Id="rId4" Type="http://schemas.openxmlformats.org/officeDocument/2006/relationships/image" Target="../media/image10.tif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9600" y="1950721"/>
            <a:ext cx="10972800" cy="1071744"/>
          </a:xfrm>
        </p:spPr>
        <p:txBody>
          <a:bodyPr/>
          <a:lstStyle/>
          <a:p>
            <a:r>
              <a:rPr lang="en-US" sz="4000"/>
              <a:t>Reliability information databases and feasibility within accelerator community</a:t>
            </a:r>
            <a:endParaRPr lang="en-GB" sz="4000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09600" y="3143793"/>
            <a:ext cx="10972800" cy="25115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Heinrich Humer (AIT Austrian Institute of Technology)</a:t>
            </a:r>
          </a:p>
          <a:p>
            <a:pPr marL="0" indent="0">
              <a:buNone/>
            </a:pPr>
            <a:r>
              <a:rPr lang="en-GB" dirty="0"/>
              <a:t>Alexander Preinerstorfer (AIT Austrian Institute of Technology)</a:t>
            </a:r>
          </a:p>
          <a:p>
            <a:pPr marL="0" indent="0">
              <a:buNone/>
            </a:pPr>
            <a:r>
              <a:rPr lang="en-GB" dirty="0"/>
              <a:t>Johannes Gutleber (CERN)</a:t>
            </a:r>
          </a:p>
          <a:p>
            <a:pPr marL="0" indent="0">
              <a:buNone/>
            </a:pPr>
            <a:r>
              <a:rPr lang="en-GB" dirty="0"/>
              <a:t>Arto Niemi (CERN)</a:t>
            </a:r>
          </a:p>
          <a:p>
            <a:pPr marL="0" indent="0">
              <a:buNone/>
            </a:pPr>
            <a:r>
              <a:rPr lang="en-GB" dirty="0"/>
              <a:t>Klaus Höppner (HIT Heidelberg)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31223" y="496389"/>
            <a:ext cx="11181806" cy="7750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707BCF83-6503-4F42-AD58-CFD062144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1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1510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Use Cases for Equipment data provider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E820CCE-450A-46DC-BB80-10A45E68C5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Equipment Data Provider</a:t>
            </a:r>
          </a:p>
          <a:p>
            <a:pPr lvl="1"/>
            <a:r>
              <a:rPr lang="de-DE"/>
              <a:t>Insert an equipment unit</a:t>
            </a:r>
          </a:p>
          <a:p>
            <a:pPr lvl="1"/>
            <a:r>
              <a:rPr lang="de-DE"/>
              <a:t>Bulk insert of eq.units</a:t>
            </a:r>
          </a:p>
          <a:p>
            <a:pPr lvl="1"/>
            <a:r>
              <a:rPr lang="de-DE"/>
              <a:t>Edit equipment unit</a:t>
            </a:r>
          </a:p>
          <a:p>
            <a:pPr lvl="1"/>
            <a:r>
              <a:rPr lang="de-DE"/>
              <a:t>Insert an equipment group</a:t>
            </a:r>
          </a:p>
          <a:p>
            <a:pPr lvl="1"/>
            <a:r>
              <a:rPr lang="de-DE"/>
              <a:t>Bulk insert of equipment groups</a:t>
            </a:r>
          </a:p>
          <a:p>
            <a:pPr lvl="1"/>
            <a:r>
              <a:rPr lang="de-DE"/>
              <a:t>Edit equipment group</a:t>
            </a:r>
          </a:p>
          <a:p>
            <a:pPr lvl="1"/>
            <a:r>
              <a:rPr lang="de-DE"/>
              <a:t>Change privacy of own euipment </a:t>
            </a:r>
            <a:br>
              <a:rPr lang="de-DE"/>
            </a:br>
            <a:r>
              <a:rPr lang="de-DE"/>
              <a:t>units/groups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10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745D7DA-8963-4CBA-90DB-01178F72F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3120" y="991605"/>
            <a:ext cx="5303520" cy="537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694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Use Cases for Information user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E820CCE-450A-46DC-BB80-10A45E68C5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/>
              <a:t>Information user </a:t>
            </a:r>
          </a:p>
          <a:p>
            <a:pPr lvl="1"/>
            <a:r>
              <a:rPr lang="de-DE"/>
              <a:t>Search (Lookup) of equipment</a:t>
            </a:r>
            <a:br>
              <a:rPr lang="de-DE"/>
            </a:br>
            <a:r>
              <a:rPr lang="de-DE"/>
              <a:t>units or equipment groups</a:t>
            </a:r>
          </a:p>
          <a:p>
            <a:pPr lvl="1"/>
            <a:r>
              <a:rPr lang="de-DE"/>
              <a:t>Use statistic data on unit or group</a:t>
            </a:r>
          </a:p>
          <a:p>
            <a:pPr lvl="1"/>
            <a:r>
              <a:rPr lang="de-DE"/>
              <a:t>Use event data</a:t>
            </a:r>
          </a:p>
          <a:p>
            <a:pPr lvl="1"/>
            <a:r>
              <a:rPr lang="de-DE"/>
              <a:t>Uses merged equipment group </a:t>
            </a:r>
            <a:br>
              <a:rPr lang="de-DE"/>
            </a:br>
            <a:r>
              <a:rPr lang="de-DE"/>
              <a:t>statistic data</a:t>
            </a:r>
          </a:p>
          <a:p>
            <a:pPr lvl="1"/>
            <a:r>
              <a:rPr lang="de-DE"/>
              <a:t>Gives feedback of usability</a:t>
            </a:r>
          </a:p>
          <a:p>
            <a:pPr lvl="1"/>
            <a:endParaRPr lang="de-DE"/>
          </a:p>
          <a:p>
            <a:r>
              <a:rPr lang="de-DE"/>
              <a:t>Quality manager</a:t>
            </a:r>
          </a:p>
          <a:p>
            <a:pPr lvl="1"/>
            <a:r>
              <a:rPr lang="de-DE"/>
              <a:t>Add quality annotation for </a:t>
            </a:r>
            <a:br>
              <a:rPr lang="de-DE"/>
            </a:br>
            <a:r>
              <a:rPr lang="de-DE"/>
              <a:t>contribution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11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B745D7DA-8963-4CBA-90DB-01178F72F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3120" y="991605"/>
            <a:ext cx="5303520" cy="537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800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Use Cases for Admin Usages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E820CCE-450A-46DC-BB80-10A45E68C5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User Administration Usage</a:t>
            </a:r>
          </a:p>
          <a:p>
            <a:pPr lvl="1"/>
            <a:r>
              <a:rPr lang="en-GB" dirty="0"/>
              <a:t>Classical administration of </a:t>
            </a:r>
            <a:br>
              <a:rPr lang="en-GB" dirty="0"/>
            </a:br>
            <a:r>
              <a:rPr lang="en-GB" dirty="0"/>
              <a:t>organisation, users and roles</a:t>
            </a:r>
          </a:p>
          <a:p>
            <a:pPr lvl="1"/>
            <a:r>
              <a:rPr lang="en-GB" dirty="0"/>
              <a:t>Global / Local administration</a:t>
            </a:r>
          </a:p>
          <a:p>
            <a:r>
              <a:rPr lang="en-GB" dirty="0"/>
              <a:t>Taxonomy Admin </a:t>
            </a:r>
          </a:p>
          <a:p>
            <a:pPr lvl="1"/>
            <a:r>
              <a:rPr lang="en-GB" dirty="0"/>
              <a:t>Administration of taxonomy </a:t>
            </a:r>
            <a:br>
              <a:rPr lang="en-GB" dirty="0"/>
            </a:br>
            <a:r>
              <a:rPr lang="en-GB" dirty="0"/>
              <a:t>structure</a:t>
            </a:r>
          </a:p>
          <a:p>
            <a:pPr lvl="1"/>
            <a:endParaRPr lang="en-GB" dirty="0"/>
          </a:p>
          <a:p>
            <a:r>
              <a:rPr lang="en-GB" dirty="0"/>
              <a:t>Reliability Data importer</a:t>
            </a:r>
          </a:p>
          <a:p>
            <a:pPr lvl="1"/>
            <a:r>
              <a:rPr lang="en-GB" dirty="0"/>
              <a:t>Importer for external maintenance </a:t>
            </a:r>
            <a:br>
              <a:rPr lang="en-GB" dirty="0"/>
            </a:br>
            <a:r>
              <a:rPr lang="en-GB" dirty="0"/>
              <a:t>databases</a:t>
            </a:r>
          </a:p>
          <a:p>
            <a:pPr lvl="1"/>
            <a:r>
              <a:rPr lang="en-GB" dirty="0"/>
              <a:t>Importer for Event Logs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12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A15B3AA4-338B-4783-80EA-3C42004DF7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7973" y="840106"/>
            <a:ext cx="5836027" cy="5516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0644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A30332-2E39-4624-906D-52DAC203E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Classification </a:t>
            </a:r>
            <a:r>
              <a:rPr lang="de-DE" dirty="0" err="1"/>
              <a:t>Taxonomy</a:t>
            </a:r>
            <a:r>
              <a:rPr lang="de-DE" dirty="0"/>
              <a:t> </a:t>
            </a:r>
            <a:r>
              <a:rPr lang="de-DE" dirty="0" err="1"/>
              <a:t>modification</a:t>
            </a:r>
            <a:endParaRPr lang="de-DE" dirty="0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43505D0A-2466-43EC-81F6-07EC0B0C0E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99656" y="1894924"/>
            <a:ext cx="5040560" cy="4300182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3823117-5E38-4AEE-876D-BE540B9AF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A3C08F5B-5236-4154-9802-DBEAF191A45B}"/>
              </a:ext>
            </a:extLst>
          </p:cNvPr>
          <p:cNvSpPr txBox="1"/>
          <p:nvPr/>
        </p:nvSpPr>
        <p:spPr>
          <a:xfrm>
            <a:off x="7068156" y="1991291"/>
            <a:ext cx="3384376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Replaced by:</a:t>
            </a:r>
          </a:p>
          <a:p>
            <a:pPr marL="285750" indent="-285750">
              <a:buFontTx/>
              <a:buChar char="-"/>
            </a:pPr>
            <a:r>
              <a:rPr lang="en-GB" dirty="0"/>
              <a:t>Organisation</a:t>
            </a:r>
          </a:p>
          <a:p>
            <a:pPr marL="742950" lvl="1" indent="-285750">
              <a:buFontTx/>
              <a:buChar char="-"/>
            </a:pPr>
            <a:r>
              <a:rPr lang="en-GB" dirty="0"/>
              <a:t>Installation</a:t>
            </a:r>
          </a:p>
          <a:p>
            <a:pPr marL="1200150" lvl="2" indent="-285750">
              <a:buFontTx/>
              <a:buChar char="-"/>
            </a:pPr>
            <a:r>
              <a:rPr lang="en-GB" dirty="0"/>
              <a:t>Location/Sublocation</a:t>
            </a:r>
          </a:p>
        </p:txBody>
      </p:sp>
      <p:sp>
        <p:nvSpPr>
          <p:cNvPr id="9" name="Gleichschenkliges Dreieck 8">
            <a:extLst>
              <a:ext uri="{FF2B5EF4-FFF2-40B4-BE49-F238E27FC236}">
                <a16:creationId xmlns:a16="http://schemas.microsoft.com/office/drawing/2014/main" id="{F908EB57-8BCE-44EA-9696-A8B12C2BAA58}"/>
              </a:ext>
            </a:extLst>
          </p:cNvPr>
          <p:cNvSpPr/>
          <p:nvPr/>
        </p:nvSpPr>
        <p:spPr>
          <a:xfrm>
            <a:off x="4403860" y="2012328"/>
            <a:ext cx="2664296" cy="2209476"/>
          </a:xfrm>
          <a:prstGeom prst="triangle">
            <a:avLst>
              <a:gd name="adj" fmla="val 51809"/>
            </a:avLst>
          </a:prstGeom>
          <a:solidFill>
            <a:schemeClr val="accent6">
              <a:lumMod val="20000"/>
              <a:lumOff val="80000"/>
              <a:alpha val="1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EC2374C0-329C-41D7-8BD5-1287E34697AD}"/>
              </a:ext>
            </a:extLst>
          </p:cNvPr>
          <p:cNvSpPr txBox="1"/>
          <p:nvPr/>
        </p:nvSpPr>
        <p:spPr>
          <a:xfrm>
            <a:off x="8023230" y="5423316"/>
            <a:ext cx="2492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Part: </a:t>
            </a:r>
            <a:r>
              <a:rPr lang="de-DE" dirty="0" err="1"/>
              <a:t>Currently</a:t>
            </a:r>
            <a:r>
              <a:rPr lang="de-DE" dirty="0"/>
              <a:t> not </a:t>
            </a:r>
            <a:r>
              <a:rPr lang="de-DE" dirty="0" err="1"/>
              <a:t>used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FF61D69-6A0E-4922-B68C-7C15062CE1C7}"/>
              </a:ext>
            </a:extLst>
          </p:cNvPr>
          <p:cNvSpPr/>
          <p:nvPr/>
        </p:nvSpPr>
        <p:spPr>
          <a:xfrm>
            <a:off x="609600" y="1065352"/>
            <a:ext cx="10907806" cy="84827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algn="just" defTabSz="457189">
              <a:spcBef>
                <a:spcPct val="0"/>
              </a:spcBef>
            </a:pPr>
            <a:r>
              <a:rPr lang="de-DE" sz="1600" dirty="0">
                <a:solidFill>
                  <a:srgbClr val="FF0000"/>
                </a:solidFill>
                <a:latin typeface="Arial"/>
                <a:ea typeface="+mj-ea"/>
                <a:cs typeface="Arial"/>
              </a:rPr>
              <a:t>ISO 14224 - </a:t>
            </a:r>
            <a:r>
              <a:rPr lang="en-US" sz="1600" dirty="0">
                <a:solidFill>
                  <a:srgbClr val="FF0000"/>
                </a:solidFill>
                <a:latin typeface="Arial"/>
                <a:ea typeface="+mj-ea"/>
                <a:cs typeface="Arial"/>
              </a:rPr>
              <a:t>Petroleum, petrochemical and natural gas industries - Collection and exchange of reliability and maintenance data for equipment</a:t>
            </a:r>
            <a:endParaRPr lang="de-DE" sz="1600" dirty="0">
              <a:solidFill>
                <a:srgbClr val="FF0000"/>
              </a:solidFill>
              <a:latin typeface="Arial"/>
              <a:ea typeface="+mj-ea"/>
              <a:cs typeface="Arial"/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DFBC67C3-A72C-43C7-B5DD-8A2597483C84}"/>
              </a:ext>
            </a:extLst>
          </p:cNvPr>
          <p:cNvSpPr txBox="1"/>
          <p:nvPr/>
        </p:nvSpPr>
        <p:spPr>
          <a:xfrm>
            <a:off x="7752232" y="3284237"/>
            <a:ext cx="3931768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/>
              <a:t>Alternative access by class hierarchy:</a:t>
            </a:r>
            <a:endParaRPr lang="de-DE" dirty="0"/>
          </a:p>
          <a:p>
            <a:pPr marL="285750" indent="-285750">
              <a:buFontTx/>
              <a:buChar char="-"/>
            </a:pPr>
            <a:r>
              <a:rPr lang="de-DE"/>
              <a:t>Equipment class</a:t>
            </a:r>
          </a:p>
          <a:p>
            <a:pPr marL="742950" lvl="1" indent="-285750">
              <a:buFontTx/>
              <a:buChar char="-"/>
            </a:pPr>
            <a:r>
              <a:rPr lang="de-DE"/>
              <a:t>Subclasses ….</a:t>
            </a:r>
          </a:p>
          <a:p>
            <a:pPr marL="1200150" lvl="2" indent="-285750">
              <a:buFontTx/>
              <a:buChar char="-"/>
            </a:pPr>
            <a:r>
              <a:rPr lang="de-DE"/>
              <a:t>Equipment types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14011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35D690-B9BC-4800-A9D6-4DE03F87F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Information at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23AC3475-D9C4-4284-9D44-EBD2CD4F27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64986" y="1590262"/>
            <a:ext cx="6754177" cy="4766089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281E5D7-8DFA-45A9-8DCA-285A87A4C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9E8B2574-1423-479D-96ED-4734C9641375}"/>
              </a:ext>
            </a:extLst>
          </p:cNvPr>
          <p:cNvSpPr/>
          <p:nvPr/>
        </p:nvSpPr>
        <p:spPr>
          <a:xfrm>
            <a:off x="609600" y="890254"/>
            <a:ext cx="10907806" cy="84827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algn="just" defTabSz="457189">
              <a:spcBef>
                <a:spcPct val="0"/>
              </a:spcBef>
            </a:pPr>
            <a:r>
              <a:rPr lang="de-DE" sz="1600" dirty="0">
                <a:solidFill>
                  <a:schemeClr val="tx2">
                    <a:lumMod val="75000"/>
                  </a:schemeClr>
                </a:solidFill>
                <a:latin typeface="Arial"/>
                <a:ea typeface="+mj-ea"/>
                <a:cs typeface="Arial"/>
              </a:rPr>
              <a:t>ISO 14224 - </a:t>
            </a:r>
            <a:r>
              <a:rPr lang="en-US" sz="1600" dirty="0">
                <a:solidFill>
                  <a:schemeClr val="tx2">
                    <a:lumMod val="75000"/>
                  </a:schemeClr>
                </a:solidFill>
                <a:latin typeface="Arial"/>
                <a:ea typeface="+mj-ea"/>
                <a:cs typeface="Arial"/>
              </a:rPr>
              <a:t>Petroleum, petrochemical and natural gas industries - Collection and exchange of reliability and maintenance data for equipment</a:t>
            </a:r>
            <a:endParaRPr lang="de-DE" sz="1600" dirty="0">
              <a:solidFill>
                <a:schemeClr val="tx2">
                  <a:lumMod val="75000"/>
                </a:schemeClr>
              </a:solidFill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031170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7814E1-457E-47CF-9266-A8F53F80E2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Data model – Information structure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EC6831E1-F219-4B0C-87DF-3CFFC0FB9F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Equipment class - class of similar type of equipment units (e.g. all pumps)</a:t>
            </a:r>
          </a:p>
          <a:p>
            <a:pPr lvl="1"/>
            <a:r>
              <a:rPr lang="en-GB" sz="2000" dirty="0"/>
              <a:t>Structure element to build up a hierarchy</a:t>
            </a:r>
          </a:p>
          <a:p>
            <a:pPr lvl="1"/>
            <a:r>
              <a:rPr lang="en-GB" sz="2000" dirty="0"/>
              <a:t>No Meta information</a:t>
            </a:r>
          </a:p>
          <a:p>
            <a:r>
              <a:rPr lang="en-GB" sz="2000" dirty="0"/>
              <a:t>Equipment type - particular feature of the design which is significantly different from the other design(s) within the same equipment class</a:t>
            </a:r>
          </a:p>
          <a:p>
            <a:pPr lvl="1"/>
            <a:r>
              <a:rPr lang="en-GB" sz="2000" dirty="0"/>
              <a:t>Enables the construction of a type hierarchy for an equipment class</a:t>
            </a:r>
          </a:p>
          <a:p>
            <a:pPr lvl="1"/>
            <a:r>
              <a:rPr lang="en-GB" sz="2000" dirty="0"/>
              <a:t>Name, Description</a:t>
            </a:r>
          </a:p>
          <a:p>
            <a:pPr lvl="1"/>
            <a:r>
              <a:rPr lang="en-GB" sz="2000" dirty="0" err="1"/>
              <a:t>Boundery</a:t>
            </a:r>
            <a:r>
              <a:rPr lang="en-GB" sz="2000" dirty="0"/>
              <a:t> definition</a:t>
            </a:r>
          </a:p>
          <a:p>
            <a:pPr lvl="1"/>
            <a:r>
              <a:rPr lang="en-GB" sz="2000" dirty="0"/>
              <a:t>Operating states (def. Taxonomy)</a:t>
            </a:r>
          </a:p>
          <a:p>
            <a:pPr lvl="1"/>
            <a:r>
              <a:rPr lang="en-GB" sz="2000" dirty="0"/>
              <a:t>Failure modes (def. Taxonomy)</a:t>
            </a:r>
          </a:p>
          <a:p>
            <a:pPr lvl="1"/>
            <a:r>
              <a:rPr lang="en-GB" sz="2000" dirty="0"/>
              <a:t>Subunits</a:t>
            </a:r>
          </a:p>
          <a:p>
            <a:pPr lvl="1"/>
            <a:r>
              <a:rPr lang="en-GB" sz="2000" dirty="0"/>
              <a:t>Maintainable items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FAFE81C-3970-4A8B-B75F-B485EF9A0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15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CCC1DB14-1913-48DF-B67C-065E830EF7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0080" y="3105927"/>
            <a:ext cx="5659120" cy="3615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9653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91D32C-B4F7-4314-908F-1069D6EE1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Example: 1:1 Translation of the OREDA concept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86F31753-1BBD-4351-A616-469A40F467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20160" y="997744"/>
            <a:ext cx="3352800" cy="1057275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50DF36D-CAF7-48A8-B207-F24311D6C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16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7A60E7F-B43A-4033-B40D-6292D13B8F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832" y="2059781"/>
            <a:ext cx="5057775" cy="380047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567B276-A756-4E80-8A81-ED976FD7F7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5237" y="2889171"/>
            <a:ext cx="5495925" cy="2686050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16F38464-5275-4B80-979F-93CB19FA100A}"/>
              </a:ext>
            </a:extLst>
          </p:cNvPr>
          <p:cNvSpPr/>
          <p:nvPr/>
        </p:nvSpPr>
        <p:spPr>
          <a:xfrm>
            <a:off x="7772400" y="1282779"/>
            <a:ext cx="3826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>
                <a:solidFill>
                  <a:schemeClr val="tx2">
                    <a:lumMod val="60000"/>
                    <a:lumOff val="40000"/>
                  </a:schemeClr>
                </a:solidFill>
              </a:rPr>
              <a:t>Example: „ISO-14224-2016.pdf“, p.77ff</a:t>
            </a:r>
          </a:p>
        </p:txBody>
      </p:sp>
    </p:spTree>
    <p:extLst>
      <p:ext uri="{BB962C8B-B14F-4D97-AF65-F5344CB8AC3E}">
        <p14:creationId xmlns:p14="http://schemas.microsoft.com/office/powerpoint/2010/main" val="18465712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63F3A3F-5F71-4988-AB9E-CC3A56D5A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Equipment type specific data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4582A28-DECD-4A3E-819F-B73B04ED9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17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B1D0900E-D447-4C28-8123-E270B2EB8C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996667"/>
            <a:ext cx="10647680" cy="5199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7046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909B67D-71D7-46B0-815E-518C0354B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Example:</a:t>
            </a:r>
          </a:p>
        </p:txBody>
      </p:sp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C7BD8CB5-8E41-4BD5-A33E-10E094BB90F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3507" y="990600"/>
            <a:ext cx="10664985" cy="4525963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ECEEA7A-AFC2-4C92-8706-7EE01E089D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18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6175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19CBE7-ABB0-4F2E-A785-91F0D188F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561975"/>
          </a:xfrm>
        </p:spPr>
        <p:txBody>
          <a:bodyPr/>
          <a:lstStyle/>
          <a:p>
            <a:r>
              <a:rPr lang="de-DE"/>
              <a:t>Equipment Units - Location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42762EB-58AA-4BA2-ABC4-A9AC027643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Organisation defines installation and location</a:t>
            </a:r>
            <a:br>
              <a:rPr lang="en-GB" dirty="0"/>
            </a:br>
            <a:r>
              <a:rPr lang="en-GB" dirty="0"/>
              <a:t>structure</a:t>
            </a:r>
          </a:p>
          <a:p>
            <a:r>
              <a:rPr lang="en-GB" dirty="0"/>
              <a:t>Each Equipment Unit can be associated </a:t>
            </a:r>
            <a:br>
              <a:rPr lang="en-GB" dirty="0"/>
            </a:br>
            <a:r>
              <a:rPr lang="en-GB" dirty="0"/>
              <a:t>to one location of the organisation</a:t>
            </a:r>
          </a:p>
          <a:p>
            <a:r>
              <a:rPr lang="en-GB" dirty="0"/>
              <a:t>„Spare parts“ are kept at the </a:t>
            </a:r>
            <a:br>
              <a:rPr lang="en-GB" dirty="0"/>
            </a:br>
            <a:r>
              <a:rPr lang="en-GB" dirty="0"/>
              <a:t>„spare parts“ location.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6EE4F87-B21E-4F38-9B8E-F9DE6592D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19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5D1858F-DB3A-4345-8B9C-AD27E9A8A2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2996" y="939800"/>
            <a:ext cx="2376110" cy="497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277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90601"/>
            <a:ext cx="11533094" cy="4525963"/>
          </a:xfrm>
        </p:spPr>
        <p:txBody>
          <a:bodyPr/>
          <a:lstStyle/>
          <a:p>
            <a:r>
              <a:rPr lang="en-GB" dirty="0"/>
              <a:t>Motivation</a:t>
            </a:r>
          </a:p>
          <a:p>
            <a:r>
              <a:rPr lang="en-GB" dirty="0"/>
              <a:t>Current status on reliability data collection in accelerator facilities</a:t>
            </a:r>
          </a:p>
          <a:p>
            <a:r>
              <a:rPr lang="en-GB" dirty="0"/>
              <a:t>Open Reliability information system </a:t>
            </a:r>
            <a:r>
              <a:rPr lang="en-GB"/>
              <a:t>for accelerators</a:t>
            </a:r>
          </a:p>
          <a:p>
            <a:r>
              <a:rPr lang="en-GB"/>
              <a:t>Requirements for a prototype implementation</a:t>
            </a:r>
          </a:p>
          <a:p>
            <a:r>
              <a:rPr lang="en-GB"/>
              <a:t>Roles and Use Cases</a:t>
            </a:r>
          </a:p>
          <a:p>
            <a:r>
              <a:rPr lang="de-DE"/>
              <a:t>Data model – Information structure</a:t>
            </a:r>
            <a:endParaRPr lang="en-GB" dirty="0"/>
          </a:p>
          <a:p>
            <a:r>
              <a:rPr lang="en-GB"/>
              <a:t>Prototype implementation</a:t>
            </a:r>
          </a:p>
          <a:p>
            <a:r>
              <a:rPr lang="en-GB"/>
              <a:t>Conclusion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2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1486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CA8C57C-37A2-45A9-A5C6-C61B922A9C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Reliability statistic data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E982D2D-7955-4DD2-88CD-8159EAC63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20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80F27EE-617C-41D6-8806-C62960F5D8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400492"/>
            <a:ext cx="8255000" cy="3926365"/>
          </a:xfrm>
          <a:prstGeom prst="rect">
            <a:avLst/>
          </a:prstGeom>
        </p:spPr>
      </p:pic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37715B2F-1361-4CC3-84B4-4815ECB9E1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649196" y="2012950"/>
            <a:ext cx="6339604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0108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Implementation prototype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16000"/>
            <a:ext cx="10972800" cy="5003799"/>
          </a:xfrm>
        </p:spPr>
        <p:txBody>
          <a:bodyPr/>
          <a:lstStyle/>
          <a:p>
            <a:r>
              <a:rPr lang="en-GB"/>
              <a:t>Cloud solution:</a:t>
            </a:r>
          </a:p>
          <a:p>
            <a:pPr lvl="1"/>
            <a:r>
              <a:rPr lang="en-GB"/>
              <a:t>Oracle database</a:t>
            </a:r>
          </a:p>
          <a:p>
            <a:pPr lvl="1"/>
            <a:r>
              <a:rPr lang="en-GB"/>
              <a:t>Tomcat-Service, </a:t>
            </a:r>
          </a:p>
          <a:p>
            <a:pPr lvl="1"/>
            <a:r>
              <a:rPr lang="en-GB"/>
              <a:t>REST-interface, Swagger</a:t>
            </a:r>
          </a:p>
          <a:p>
            <a:pPr lvl="1"/>
            <a:r>
              <a:rPr lang="en-GB"/>
              <a:t>Angular Client</a:t>
            </a:r>
          </a:p>
          <a:p>
            <a:pPr lvl="2"/>
            <a:r>
              <a:rPr lang="en-GB"/>
              <a:t>HTTP</a:t>
            </a:r>
          </a:p>
          <a:p>
            <a:pPr lvl="2"/>
            <a:r>
              <a:rPr lang="en-GB"/>
              <a:t>Typescript</a:t>
            </a:r>
          </a:p>
          <a:p>
            <a:pPr lvl="1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21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E087BDE-9934-4DE6-8709-F14A0E7D30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4558" y="1278891"/>
            <a:ext cx="6479442" cy="481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38765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Evaluation site: HIT Heidelberg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22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284C8A7E-4631-4693-9E6A-6AFA48502B6F}"/>
              </a:ext>
            </a:extLst>
          </p:cNvPr>
          <p:cNvSpPr txBox="1"/>
          <p:nvPr/>
        </p:nvSpPr>
        <p:spPr>
          <a:xfrm>
            <a:off x="609600" y="1447800"/>
            <a:ext cx="5130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Evaluation of the usability of the selected design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Feedback should improve the data model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Open problem:</a:t>
            </a:r>
          </a:p>
          <a:p>
            <a:pPr marL="285750" indent="-285750">
              <a:buFontTx/>
              <a:buChar char="-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Taxonomy of the Equipment class hierarchy MUST be INDEPENDENT of INSTALLATION </a:t>
            </a:r>
          </a:p>
          <a:p>
            <a:pPr marL="285750" indent="-285750">
              <a:buFontTx/>
              <a:buChar char="-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Improvements of usability are open</a:t>
            </a:r>
          </a:p>
          <a:p>
            <a:pPr marL="285750" indent="-285750">
              <a:buFontTx/>
              <a:buChar char="-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Tx/>
              <a:buChar char="-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Missing functionalities:</a:t>
            </a:r>
          </a:p>
          <a:p>
            <a:pPr marL="285750" indent="-285750">
              <a:buFontTx/>
              <a:buChar char="-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Quality management processes</a:t>
            </a:r>
          </a:p>
          <a:p>
            <a:pPr marL="285750" indent="-285750">
              <a:buFontTx/>
              <a:buChar char="-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Calculation of group statistics 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AAE0FF3-56B2-4F7B-9BBF-51FFBE1B0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6137" y="1333500"/>
            <a:ext cx="6545863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1751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3600" dirty="0"/>
              <a:t>Reliability data sharing concept has worked &amp; provided value in various industries</a:t>
            </a:r>
            <a:endParaRPr lang="en-GB" sz="3600" dirty="0">
              <a:sym typeface="Wingdings" panose="05000000000000000000" pitchFamily="2" charset="2"/>
            </a:endParaRPr>
          </a:p>
          <a:p>
            <a:r>
              <a:rPr lang="en-GB" sz="3600" dirty="0">
                <a:sym typeface="Wingdings" panose="05000000000000000000" pitchFamily="2" charset="2"/>
              </a:rPr>
              <a:t>First prototype of an implementation has been built up, but currently not with full functionality</a:t>
            </a:r>
          </a:p>
          <a:p>
            <a:r>
              <a:rPr lang="en-GB" sz="3600" dirty="0">
                <a:sym typeface="Wingdings" panose="05000000000000000000" pitchFamily="2" charset="2"/>
              </a:rPr>
              <a:t>Implementation is </a:t>
            </a:r>
            <a:r>
              <a:rPr lang="en-GB" sz="3600" u="sng" dirty="0">
                <a:sym typeface="Wingdings" panose="05000000000000000000" pitchFamily="2" charset="2"/>
              </a:rPr>
              <a:t>not</a:t>
            </a:r>
            <a:r>
              <a:rPr lang="en-GB" sz="3600" dirty="0">
                <a:sym typeface="Wingdings" panose="05000000000000000000" pitchFamily="2" charset="2"/>
              </a:rPr>
              <a:t> a technical challenge, real limiting factor are the personnel resources to collect the reliability data.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23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3527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3072" y="1312243"/>
            <a:ext cx="2339842" cy="1595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Motivation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737" y="1016373"/>
            <a:ext cx="5179177" cy="4800004"/>
          </a:xfrm>
        </p:spPr>
        <p:txBody>
          <a:bodyPr>
            <a:normAutofit/>
          </a:bodyPr>
          <a:lstStyle/>
          <a:p>
            <a:r>
              <a:rPr lang="en-GB" sz="2800" dirty="0"/>
              <a:t>Reliability and maintenance data are vital to analyse and improve system performance</a:t>
            </a:r>
          </a:p>
          <a:p>
            <a:r>
              <a:rPr lang="en-GB" sz="2800" dirty="0"/>
              <a:t>Generating credible statistics is a long term activity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sz="2800" dirty="0"/>
              <a:t>In various industries collected reliability data is shared to ease the burden</a:t>
            </a:r>
          </a:p>
          <a:p>
            <a:r>
              <a:rPr lang="en-GB" sz="2800" dirty="0"/>
              <a:t>Could the same work in accelerator community?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3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1922" y="1287287"/>
            <a:ext cx="2352764" cy="15685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Content Placeholder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16852" y="3895208"/>
            <a:ext cx="2474800" cy="1475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8440" y="3747312"/>
            <a:ext cx="2138909" cy="1676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/>
          <p:cNvSpPr txBox="1"/>
          <p:nvPr/>
        </p:nvSpPr>
        <p:spPr>
          <a:xfrm>
            <a:off x="6027223" y="5464834"/>
            <a:ext cx="22375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Sparta (UK) &amp; </a:t>
            </a:r>
            <a:r>
              <a:rPr lang="en-GB" dirty="0" err="1"/>
              <a:t>WInD</a:t>
            </a:r>
            <a:r>
              <a:rPr lang="en-GB" dirty="0"/>
              <a:t>-Pool (Germany)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660684" y="5457614"/>
            <a:ext cx="2590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ENEA Fusion component reliability DB</a:t>
            </a:r>
          </a:p>
        </p:txBody>
      </p:sp>
      <p:sp>
        <p:nvSpPr>
          <p:cNvPr id="19" name="Rectangle 18"/>
          <p:cNvSpPr/>
          <p:nvPr/>
        </p:nvSpPr>
        <p:spPr>
          <a:xfrm>
            <a:off x="8534741" y="2855796"/>
            <a:ext cx="32369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/>
              <a:t>Reliability data sharing standard </a:t>
            </a:r>
          </a:p>
          <a:p>
            <a:pPr algn="ctr"/>
            <a:r>
              <a:rPr lang="de-DE" dirty="0"/>
              <a:t>ISO 6527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096000" y="2840313"/>
            <a:ext cx="2063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OREDA &amp; ISO 14224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428256" y="950158"/>
            <a:ext cx="13388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Oil &amp; Gas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019325" y="950158"/>
            <a:ext cx="2079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Nuclear energy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160274" y="3416375"/>
            <a:ext cx="1778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Wind energy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989623" y="3502127"/>
            <a:ext cx="1871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Fusion power</a:t>
            </a:r>
          </a:p>
        </p:txBody>
      </p:sp>
    </p:spTree>
    <p:extLst>
      <p:ext uri="{BB962C8B-B14F-4D97-AF65-F5344CB8AC3E}">
        <p14:creationId xmlns:p14="http://schemas.microsoft.com/office/powerpoint/2010/main" val="490102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8334102" y="2586446"/>
            <a:ext cx="3770811" cy="38726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>
            <a:softEdge rad="1270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Situation today at CERN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90601"/>
            <a:ext cx="4850674" cy="4992188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4</a:t>
            </a:fld>
            <a:endParaRPr lang="en-GB">
              <a:solidFill>
                <a:prstClr val="white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599" y="1089165"/>
            <a:ext cx="6061165" cy="4985980"/>
          </a:xfrm>
          <a:prstGeom prst="rect">
            <a:avLst/>
          </a:prstGeom>
          <a:solidFill>
            <a:schemeClr val="bg1"/>
          </a:solidFill>
          <a:effectLst>
            <a:softEdge rad="317500"/>
          </a:effectLst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Failure data is recorded in various data sources for various purposes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Generally: </a:t>
            </a:r>
            <a:r>
              <a:rPr lang="en-GB" sz="2400" b="1" dirty="0"/>
              <a:t>Not intended for reliability data sharing </a:t>
            </a:r>
            <a:r>
              <a:rPr lang="en-GB" sz="2400" b="1"/>
              <a:t>between organisations </a:t>
            </a:r>
            <a:endParaRPr lang="en-GB" sz="2400" b="1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1402663"/>
              </p:ext>
            </p:extLst>
          </p:nvPr>
        </p:nvGraphicFramePr>
        <p:xfrm>
          <a:off x="792479" y="1886495"/>
          <a:ext cx="5878286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766">
                  <a:extLst>
                    <a:ext uri="{9D8B030D-6E8A-4147-A177-3AD203B41FA5}">
                      <a16:colId xmlns:a16="http://schemas.microsoft.com/office/drawing/2014/main" val="3795155570"/>
                    </a:ext>
                  </a:extLst>
                </a:gridCol>
                <a:gridCol w="3779520">
                  <a:extLst>
                    <a:ext uri="{9D8B030D-6E8A-4147-A177-3AD203B41FA5}">
                      <a16:colId xmlns:a16="http://schemas.microsoft.com/office/drawing/2014/main" val="15534224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Source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Intended to</a:t>
                      </a:r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 provide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06567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Logbooks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Operational information for subsequent shifts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41525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Excel spreadsheets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Specialized</a:t>
                      </a:r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 information for an individual data collector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90185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Maintenance databases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Failure</a:t>
                      </a:r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 information for the unit that maintains the system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03686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Accelerator</a:t>
                      </a:r>
                      <a:r>
                        <a:rPr lang="en-GB" sz="2000" baseline="0" dirty="0">
                          <a:solidFill>
                            <a:schemeClr val="tx1"/>
                          </a:solidFill>
                        </a:rPr>
                        <a:t> fault tracking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solidFill>
                            <a:schemeClr val="tx1"/>
                          </a:solidFill>
                        </a:rPr>
                        <a:t>High level statistics and failure information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3686269"/>
                  </a:ext>
                </a:extLst>
              </a:tr>
            </a:tbl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000" y="976592"/>
            <a:ext cx="3744786" cy="514908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7532824" y="1626034"/>
            <a:ext cx="3213653" cy="4183655"/>
          </a:xfrm>
          <a:prstGeom prst="rect">
            <a:avLst/>
          </a:prstGeom>
          <a:noFill/>
          <a:ln w="38100">
            <a:solidFill>
              <a:schemeClr val="tx1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 rot="16200000">
            <a:off x="5777629" y="3430946"/>
            <a:ext cx="42561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AFT aims for high level, unified view by combining operation &amp; expert system data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409066" y="1035437"/>
            <a:ext cx="18252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Accelerator Fault</a:t>
            </a:r>
          </a:p>
          <a:p>
            <a:r>
              <a:rPr lang="en-GB" b="1" dirty="0"/>
              <a:t>Tracking</a:t>
            </a:r>
          </a:p>
        </p:txBody>
      </p:sp>
    </p:spTree>
    <p:extLst>
      <p:ext uri="{BB962C8B-B14F-4D97-AF65-F5344CB8AC3E}">
        <p14:creationId xmlns:p14="http://schemas.microsoft.com/office/powerpoint/2010/main" val="1729007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 Reliability information system for accelerators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509" y="1268726"/>
            <a:ext cx="6958622" cy="4548600"/>
          </a:xfrm>
          <a:solidFill>
            <a:schemeClr val="bg1"/>
          </a:solidFill>
          <a:effectLst>
            <a:softEdge rad="127000"/>
          </a:effectLst>
        </p:spPr>
        <p:txBody>
          <a:bodyPr>
            <a:noAutofit/>
          </a:bodyPr>
          <a:lstStyle/>
          <a:p>
            <a:r>
              <a:rPr lang="en-GB" sz="2800" dirty="0"/>
              <a:t>Based on ISO 14224 and </a:t>
            </a:r>
            <a:r>
              <a:rPr lang="de-DE" sz="2800" dirty="0"/>
              <a:t>ISO 6527 industry standards</a:t>
            </a:r>
            <a:endParaRPr lang="en-GB" sz="2800" dirty="0"/>
          </a:p>
          <a:p>
            <a:r>
              <a:rPr lang="en-GB" sz="2800" dirty="0"/>
              <a:t>Data users see:</a:t>
            </a:r>
          </a:p>
          <a:p>
            <a:pPr lvl="1"/>
            <a:r>
              <a:rPr lang="en-GB" sz="2800"/>
              <a:t>Own organisation’s </a:t>
            </a:r>
            <a:r>
              <a:rPr lang="en-GB" sz="2800" dirty="0"/>
              <a:t>uploaded data </a:t>
            </a:r>
          </a:p>
          <a:p>
            <a:pPr lvl="1"/>
            <a:r>
              <a:rPr lang="en-GB" sz="2800" dirty="0"/>
              <a:t>Generalized statistics of shared data</a:t>
            </a:r>
          </a:p>
          <a:p>
            <a:r>
              <a:rPr lang="en-GB" sz="2800" dirty="0"/>
              <a:t>Data privacy &amp; ownership never changes:</a:t>
            </a:r>
          </a:p>
          <a:p>
            <a:pPr lvl="1"/>
            <a:r>
              <a:rPr lang="en-GB" sz="2800" u="sng" dirty="0"/>
              <a:t>Only anonymized statistics are shared</a:t>
            </a:r>
          </a:p>
          <a:p>
            <a:pPr lvl="1"/>
            <a:r>
              <a:rPr lang="en-GB" sz="2800" dirty="0"/>
              <a:t>Users can decide from which systems statistics are collected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5</a:t>
            </a:fld>
            <a:endParaRPr lang="en-GB">
              <a:solidFill>
                <a:prstClr val="white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6724288" y="1369856"/>
            <a:ext cx="4959711" cy="4014701"/>
            <a:chOff x="5948020" y="1578218"/>
            <a:chExt cx="5359365" cy="3846961"/>
          </a:xfrm>
        </p:grpSpPr>
        <p:pic>
          <p:nvPicPr>
            <p:cNvPr id="6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49438" y="2671989"/>
              <a:ext cx="1271899" cy="1271899"/>
            </a:xfrm>
            <a:prstGeom prst="rect">
              <a:avLst/>
            </a:prstGeom>
          </p:spPr>
        </p:pic>
        <p:pic>
          <p:nvPicPr>
            <p:cNvPr id="7" name="Picture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48020" y="1578218"/>
              <a:ext cx="757015" cy="757016"/>
            </a:xfrm>
            <a:prstGeom prst="rect">
              <a:avLst/>
            </a:prstGeom>
          </p:spPr>
        </p:pic>
        <p:pic>
          <p:nvPicPr>
            <p:cNvPr id="8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00405" y="3017452"/>
              <a:ext cx="1006980" cy="1006980"/>
            </a:xfrm>
            <a:prstGeom prst="rect">
              <a:avLst/>
            </a:prstGeom>
          </p:spPr>
        </p:pic>
        <p:pic>
          <p:nvPicPr>
            <p:cNvPr id="9" name="Pictur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8540773" y="1662225"/>
              <a:ext cx="816302" cy="816302"/>
            </a:xfrm>
            <a:prstGeom prst="rect">
              <a:avLst/>
            </a:prstGeom>
          </p:spPr>
        </p:pic>
        <p:pic>
          <p:nvPicPr>
            <p:cNvPr id="10" name="Picture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569800" y="4664959"/>
              <a:ext cx="752765" cy="752765"/>
            </a:xfrm>
            <a:prstGeom prst="rect">
              <a:avLst/>
            </a:prstGeom>
          </p:spPr>
        </p:pic>
        <p:sp>
          <p:nvSpPr>
            <p:cNvPr id="11" name="TextBox 14"/>
            <p:cNvSpPr txBox="1"/>
            <p:nvPr/>
          </p:nvSpPr>
          <p:spPr>
            <a:xfrm>
              <a:off x="9396468" y="1636929"/>
              <a:ext cx="118026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42900"/>
              <a:r>
                <a:rPr lang="en-US" sz="1350" dirty="0">
                  <a:solidFill>
                    <a:prstClr val="black"/>
                  </a:solidFill>
                </a:rPr>
                <a:t>Fault tracking,</a:t>
              </a:r>
            </a:p>
            <a:p>
              <a:pPr defTabSz="342900"/>
              <a:r>
                <a:rPr lang="en-US" sz="1350" dirty="0">
                  <a:solidFill>
                    <a:prstClr val="black"/>
                  </a:solidFill>
                </a:rPr>
                <a:t>Logbooks,</a:t>
              </a:r>
            </a:p>
            <a:p>
              <a:pPr defTabSz="342900"/>
              <a:r>
                <a:rPr lang="en-US" sz="1350" dirty="0">
                  <a:solidFill>
                    <a:prstClr val="black"/>
                  </a:solidFill>
                </a:rPr>
                <a:t>Observations,</a:t>
              </a:r>
            </a:p>
            <a:p>
              <a:pPr defTabSz="342900"/>
              <a:r>
                <a:rPr lang="en-US" sz="1350" dirty="0">
                  <a:solidFill>
                    <a:prstClr val="black"/>
                  </a:solidFill>
                </a:rPr>
                <a:t>Estimates</a:t>
              </a:r>
            </a:p>
          </p:txBody>
        </p:sp>
        <p:sp>
          <p:nvSpPr>
            <p:cNvPr id="12" name="TextBox 15"/>
            <p:cNvSpPr txBox="1"/>
            <p:nvPr/>
          </p:nvSpPr>
          <p:spPr>
            <a:xfrm>
              <a:off x="9198028" y="2958804"/>
              <a:ext cx="1229247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342900"/>
              <a:r>
                <a:rPr lang="en-US" sz="1350" dirty="0">
                  <a:solidFill>
                    <a:prstClr val="black"/>
                  </a:solidFill>
                </a:rPr>
                <a:t>Handbooks,</a:t>
              </a:r>
            </a:p>
            <a:p>
              <a:pPr algn="r" defTabSz="342900"/>
              <a:r>
                <a:rPr lang="en-US" sz="1350" dirty="0">
                  <a:solidFill>
                    <a:prstClr val="black"/>
                  </a:solidFill>
                </a:rPr>
                <a:t>Data initiatives</a:t>
              </a:r>
            </a:p>
          </p:txBody>
        </p:sp>
        <p:sp>
          <p:nvSpPr>
            <p:cNvPr id="13" name="TextBox 16"/>
            <p:cNvSpPr txBox="1"/>
            <p:nvPr/>
          </p:nvSpPr>
          <p:spPr>
            <a:xfrm>
              <a:off x="8365416" y="4917348"/>
              <a:ext cx="1953933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42900"/>
              <a:r>
                <a:rPr lang="en-US" sz="1350" dirty="0">
                  <a:solidFill>
                    <a:prstClr val="black"/>
                  </a:solidFill>
                </a:rPr>
                <a:t>Model driven</a:t>
              </a:r>
            </a:p>
            <a:p>
              <a:pPr defTabSz="342900"/>
              <a:r>
                <a:rPr lang="en-US" sz="1350" dirty="0">
                  <a:solidFill>
                    <a:prstClr val="black"/>
                  </a:solidFill>
                </a:rPr>
                <a:t>Design and improvement</a:t>
              </a:r>
            </a:p>
          </p:txBody>
        </p:sp>
        <p:sp>
          <p:nvSpPr>
            <p:cNvPr id="14" name="TextBox 17"/>
            <p:cNvSpPr txBox="1"/>
            <p:nvPr/>
          </p:nvSpPr>
          <p:spPr>
            <a:xfrm>
              <a:off x="7280939" y="3286445"/>
              <a:ext cx="1019959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342900"/>
              <a:r>
                <a:rPr lang="en-US" sz="1350" dirty="0">
                  <a:solidFill>
                    <a:prstClr val="white"/>
                  </a:solidFill>
                </a:rPr>
                <a:t>Information</a:t>
              </a:r>
            </a:p>
            <a:p>
              <a:pPr algn="ctr" defTabSz="342900"/>
              <a:r>
                <a:rPr lang="en-US" sz="1350" dirty="0">
                  <a:solidFill>
                    <a:prstClr val="white"/>
                  </a:solidFill>
                </a:rPr>
                <a:t>System</a:t>
              </a:r>
            </a:p>
          </p:txBody>
        </p:sp>
        <p:sp>
          <p:nvSpPr>
            <p:cNvPr id="15" name="TextBox 18"/>
            <p:cNvSpPr txBox="1"/>
            <p:nvPr/>
          </p:nvSpPr>
          <p:spPr>
            <a:xfrm>
              <a:off x="6749036" y="1707439"/>
              <a:ext cx="864339" cy="5078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342900"/>
              <a:r>
                <a:rPr lang="en-US" sz="1350" dirty="0">
                  <a:solidFill>
                    <a:prstClr val="black"/>
                  </a:solidFill>
                </a:rPr>
                <a:t>Historical</a:t>
              </a:r>
            </a:p>
            <a:p>
              <a:pPr defTabSz="342900"/>
              <a:r>
                <a:rPr lang="en-US" sz="1350" dirty="0">
                  <a:solidFill>
                    <a:prstClr val="black"/>
                  </a:solidFill>
                </a:rPr>
                <a:t>records</a:t>
              </a:r>
            </a:p>
          </p:txBody>
        </p:sp>
        <p:sp>
          <p:nvSpPr>
            <p:cNvPr id="16" name="Right Arrow 19"/>
            <p:cNvSpPr/>
            <p:nvPr/>
          </p:nvSpPr>
          <p:spPr>
            <a:xfrm rot="2739151">
              <a:off x="6436250" y="2530975"/>
              <a:ext cx="978206" cy="409889"/>
            </a:xfrm>
            <a:prstGeom prst="rightArrow">
              <a:avLst>
                <a:gd name="adj1" fmla="val 50000"/>
                <a:gd name="adj2" fmla="val 11524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7" name="Right Arrow 20"/>
            <p:cNvSpPr/>
            <p:nvPr/>
          </p:nvSpPr>
          <p:spPr>
            <a:xfrm rot="7998850">
              <a:off x="8060958" y="2543023"/>
              <a:ext cx="966865" cy="363474"/>
            </a:xfrm>
            <a:prstGeom prst="rightArrow">
              <a:avLst>
                <a:gd name="adj1" fmla="val 50000"/>
                <a:gd name="adj2" fmla="val 11524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8" name="Right Arrow 21"/>
            <p:cNvSpPr/>
            <p:nvPr/>
          </p:nvSpPr>
          <p:spPr>
            <a:xfrm rot="11015161">
              <a:off x="8528812" y="3380014"/>
              <a:ext cx="1184360" cy="363474"/>
            </a:xfrm>
            <a:prstGeom prst="rightArrow">
              <a:avLst>
                <a:gd name="adj1" fmla="val 50000"/>
                <a:gd name="adj2" fmla="val 115244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9" name="Right Arrow 22"/>
            <p:cNvSpPr/>
            <p:nvPr/>
          </p:nvSpPr>
          <p:spPr>
            <a:xfrm rot="4674644">
              <a:off x="7532327" y="4039004"/>
              <a:ext cx="612667" cy="363474"/>
            </a:xfrm>
            <a:prstGeom prst="rightArrow">
              <a:avLst>
                <a:gd name="adj1" fmla="val 50000"/>
                <a:gd name="adj2" fmla="val 115244"/>
              </a:avLst>
            </a:prstGeom>
            <a:solidFill>
              <a:srgbClr val="C00000"/>
            </a:solidFill>
            <a:ln>
              <a:noFill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342900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20" name="TextBox 23"/>
            <p:cNvSpPr txBox="1"/>
            <p:nvPr/>
          </p:nvSpPr>
          <p:spPr>
            <a:xfrm>
              <a:off x="7998150" y="4220741"/>
              <a:ext cx="3305072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342900"/>
              <a:r>
                <a:rPr lang="en-US" sz="1500" b="1" i="1" dirty="0">
                  <a:solidFill>
                    <a:srgbClr val="C00000"/>
                  </a:solidFill>
                </a:rPr>
                <a:t>PDF(characteristics, quality</a:t>
              </a:r>
              <a:r>
                <a:rPr lang="en-US" sz="1500" b="1" i="1">
                  <a:solidFill>
                    <a:srgbClr val="C00000"/>
                  </a:solidFill>
                </a:rPr>
                <a:t>, conditions)</a:t>
              </a:r>
              <a:endParaRPr lang="en-US" sz="1500" b="1" i="1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2656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anonymized sub-system statistics are?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6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1716"/>
          <a:stretch/>
        </p:blipFill>
        <p:spPr>
          <a:xfrm>
            <a:off x="5504413" y="1561754"/>
            <a:ext cx="6391195" cy="3649902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5320937" y="3401122"/>
            <a:ext cx="1550126" cy="185492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6917040" y="3295815"/>
            <a:ext cx="4978869" cy="2110854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6971016" y="1562882"/>
            <a:ext cx="1306996" cy="106674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5312229" y="2577418"/>
            <a:ext cx="4598124" cy="59057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7893166" y="1197623"/>
            <a:ext cx="40024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</a:rPr>
              <a:t>Taxonomy to identify the sub-system</a:t>
            </a:r>
          </a:p>
        </p:txBody>
      </p:sp>
      <p:sp>
        <p:nvSpPr>
          <p:cNvPr id="14" name="Down Arrow 13"/>
          <p:cNvSpPr/>
          <p:nvPr/>
        </p:nvSpPr>
        <p:spPr>
          <a:xfrm rot="2316180">
            <a:off x="7998673" y="1532007"/>
            <a:ext cx="374469" cy="35270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677008" y="5603279"/>
            <a:ext cx="30139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</a:rPr>
              <a:t>Failure rates &amp; repair times</a:t>
            </a:r>
          </a:p>
          <a:p>
            <a:r>
              <a:rPr lang="en-GB" sz="2000" dirty="0">
                <a:solidFill>
                  <a:schemeClr val="tx2"/>
                </a:solidFill>
              </a:rPr>
              <a:t>with confidence bounds</a:t>
            </a:r>
          </a:p>
        </p:txBody>
      </p:sp>
      <p:sp>
        <p:nvSpPr>
          <p:cNvPr id="17" name="Down Arrow 16"/>
          <p:cNvSpPr/>
          <p:nvPr/>
        </p:nvSpPr>
        <p:spPr>
          <a:xfrm rot="10800000">
            <a:off x="9249305" y="5339478"/>
            <a:ext cx="374469" cy="35270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5477535" y="5724821"/>
            <a:ext cx="16491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</a:rPr>
              <a:t>Failure modes</a:t>
            </a:r>
          </a:p>
        </p:txBody>
      </p:sp>
      <p:sp>
        <p:nvSpPr>
          <p:cNvPr id="19" name="Down Arrow 18"/>
          <p:cNvSpPr/>
          <p:nvPr/>
        </p:nvSpPr>
        <p:spPr>
          <a:xfrm rot="10800000">
            <a:off x="5943208" y="5339478"/>
            <a:ext cx="374469" cy="35270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9126295" y="1676282"/>
            <a:ext cx="2851436" cy="707886"/>
          </a:xfrm>
          <a:prstGeom prst="rect">
            <a:avLst/>
          </a:prstGeom>
          <a:solidFill>
            <a:schemeClr val="bg1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</a:rPr>
              <a:t>Population size &amp; length of the observation period</a:t>
            </a:r>
          </a:p>
        </p:txBody>
      </p:sp>
      <p:sp>
        <p:nvSpPr>
          <p:cNvPr id="21" name="Down Arrow 20"/>
          <p:cNvSpPr/>
          <p:nvPr/>
        </p:nvSpPr>
        <p:spPr>
          <a:xfrm rot="1474762">
            <a:off x="9390474" y="2323100"/>
            <a:ext cx="374469" cy="35270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510536" y="983418"/>
            <a:ext cx="4618599" cy="4832092"/>
          </a:xfrm>
          <a:prstGeom prst="rect">
            <a:avLst/>
          </a:prstGeom>
          <a:solidFill>
            <a:schemeClr val="bg1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en-GB" sz="2800" dirty="0"/>
              <a:t>Using the anonymized statistics requires</a:t>
            </a:r>
          </a:p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Coherent taxonomy to identify a sub-system</a:t>
            </a:r>
          </a:p>
          <a:p>
            <a:pPr marL="342900" indent="-3429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Measure of data credibility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800" dirty="0"/>
          </a:p>
          <a:p>
            <a:r>
              <a:rPr lang="en-GB" sz="2800" dirty="0"/>
              <a:t>Environmental conditions are important for accelerators:</a:t>
            </a:r>
          </a:p>
          <a:p>
            <a:pPr marL="457200" indent="-4572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Level of radiation</a:t>
            </a:r>
          </a:p>
          <a:p>
            <a:pPr marL="457200" indent="-457200"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en-GB" sz="2800" dirty="0"/>
              <a:t>Is the equipment located indoors or outdoors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18089" y="1023044"/>
            <a:ext cx="26857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>
                <a:solidFill>
                  <a:schemeClr val="tx2"/>
                </a:solidFill>
              </a:rPr>
              <a:t>OREDA Example:</a:t>
            </a:r>
          </a:p>
        </p:txBody>
      </p:sp>
    </p:spTree>
    <p:extLst>
      <p:ext uri="{BB962C8B-B14F-4D97-AF65-F5344CB8AC3E}">
        <p14:creationId xmlns:p14="http://schemas.microsoft.com/office/powerpoint/2010/main" val="3308070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Requirements for a prototype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16000"/>
            <a:ext cx="10972800" cy="5140959"/>
          </a:xfrm>
        </p:spPr>
        <p:txBody>
          <a:bodyPr>
            <a:normAutofit/>
          </a:bodyPr>
          <a:lstStyle/>
          <a:p>
            <a:r>
              <a:rPr lang="en-GB" dirty="0"/>
              <a:t>An open infrastructure for Reliability data</a:t>
            </a:r>
          </a:p>
          <a:p>
            <a:r>
              <a:rPr lang="en-GB" dirty="0"/>
              <a:t>Cloud-Solution</a:t>
            </a:r>
          </a:p>
          <a:p>
            <a:r>
              <a:rPr lang="en-GB" dirty="0"/>
              <a:t>Support for many organisations (either in cooperation or in competition)</a:t>
            </a:r>
          </a:p>
          <a:p>
            <a:r>
              <a:rPr lang="en-GB" dirty="0"/>
              <a:t>Privacy areas of equipment data, maintenance data and event data</a:t>
            </a:r>
          </a:p>
          <a:p>
            <a:r>
              <a:rPr lang="en-GB" dirty="0"/>
              <a:t>Central administration of the taxonomy for equipment type</a:t>
            </a:r>
          </a:p>
          <a:p>
            <a:r>
              <a:rPr lang="en-GB" dirty="0"/>
              <a:t>Distributed maintenance of organisations (users, rights) and installations</a:t>
            </a:r>
          </a:p>
          <a:p>
            <a:r>
              <a:rPr lang="en-GB" dirty="0"/>
              <a:t>Common usage of statistical reports</a:t>
            </a:r>
          </a:p>
          <a:p>
            <a:r>
              <a:rPr lang="en-GB" dirty="0"/>
              <a:t>Quality management for data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7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127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Roles or Actors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16001"/>
            <a:ext cx="10972800" cy="5114130"/>
          </a:xfrm>
        </p:spPr>
        <p:txBody>
          <a:bodyPr/>
          <a:lstStyle/>
          <a:p>
            <a:r>
              <a:rPr lang="en-GB"/>
              <a:t>External User</a:t>
            </a:r>
          </a:p>
          <a:p>
            <a:r>
              <a:rPr lang="en-GB"/>
              <a:t>Registered User</a:t>
            </a:r>
          </a:p>
          <a:p>
            <a:pPr lvl="1"/>
            <a:r>
              <a:rPr lang="en-GB"/>
              <a:t>Information user</a:t>
            </a:r>
          </a:p>
          <a:p>
            <a:pPr lvl="1"/>
            <a:r>
              <a:rPr lang="en-GB"/>
              <a:t>Equipment Data Provider</a:t>
            </a:r>
          </a:p>
          <a:p>
            <a:pPr lvl="1"/>
            <a:r>
              <a:rPr lang="en-GB"/>
              <a:t>Quality Manager</a:t>
            </a:r>
          </a:p>
          <a:p>
            <a:pPr lvl="1"/>
            <a:r>
              <a:rPr lang="en-GB"/>
              <a:t>Equipment Type Editor</a:t>
            </a:r>
          </a:p>
          <a:p>
            <a:pPr lvl="1"/>
            <a:r>
              <a:rPr lang="en-GB"/>
              <a:t>Equipment Taxonomy Editor</a:t>
            </a:r>
          </a:p>
          <a:p>
            <a:pPr lvl="1"/>
            <a:r>
              <a:rPr lang="en-GB"/>
              <a:t>Reliability Data importer</a:t>
            </a:r>
          </a:p>
          <a:p>
            <a:pPr lvl="1"/>
            <a:r>
              <a:rPr lang="en-GB"/>
              <a:t>Global Admin</a:t>
            </a:r>
          </a:p>
          <a:p>
            <a:pPr lvl="1"/>
            <a:r>
              <a:rPr lang="en-GB"/>
              <a:t>Organisational Admin</a:t>
            </a:r>
          </a:p>
          <a:p>
            <a:pPr lvl="1"/>
            <a:endParaRPr lang="en-GB"/>
          </a:p>
          <a:p>
            <a:pPr lvl="1"/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8</a:t>
            </a:fld>
            <a:endParaRPr lang="en-GB">
              <a:solidFill>
                <a:prstClr val="white"/>
              </a:solidFill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6124B69-75F9-445A-A382-9997E3472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35583" y="1651001"/>
            <a:ext cx="6456417" cy="407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055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A337D3-AB2C-42F3-A372-A2DE4374F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Equipment units  versus Equipment group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BAC2267-F11F-4788-A7D8-D19F765F78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/>
              <a:t>Holder of statistics on „Objects of interest“</a:t>
            </a:r>
          </a:p>
          <a:p>
            <a:endParaRPr lang="de-DE"/>
          </a:p>
          <a:p>
            <a:r>
              <a:rPr lang="de-DE"/>
              <a:t>Equipment unit: </a:t>
            </a:r>
          </a:p>
          <a:p>
            <a:pPr lvl="1"/>
            <a:r>
              <a:rPr lang="en-US"/>
              <a:t>specific equipment (instance) within an equipment class as defined by its boundary, identified by a serial number given by organisation</a:t>
            </a:r>
          </a:p>
          <a:p>
            <a:pPr lvl="1"/>
            <a:r>
              <a:rPr lang="en-US"/>
              <a:t>Equipment units can exist as spare part or can be installed at a specific location.</a:t>
            </a:r>
          </a:p>
          <a:p>
            <a:r>
              <a:rPr lang="en-US"/>
              <a:t>Equipment group:</a:t>
            </a:r>
          </a:p>
          <a:p>
            <a:pPr lvl="1"/>
            <a:r>
              <a:rPr lang="en-US"/>
              <a:t>Collection of equipment units with same properties descriped as group, not as single instances</a:t>
            </a:r>
          </a:p>
          <a:p>
            <a:pPr lvl="1"/>
            <a:r>
              <a:rPr lang="en-US"/>
              <a:t>They exist without reference to an installation location.</a:t>
            </a:r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A00AA53-E9AD-4980-971C-C94974706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>
                <a:solidFill>
                  <a:prstClr val="white"/>
                </a:solidFill>
              </a:rPr>
              <a:pPr/>
              <a:t>9</a:t>
            </a:fld>
            <a:endParaRPr lang="en-GB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745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936</Words>
  <Application>Microsoft Office PowerPoint</Application>
  <PresentationFormat>Breitbild</PresentationFormat>
  <Paragraphs>239</Paragraphs>
  <Slides>23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7" baseType="lpstr">
      <vt:lpstr>Arial</vt:lpstr>
      <vt:lpstr>Calibri</vt:lpstr>
      <vt:lpstr>Wingdings</vt:lpstr>
      <vt:lpstr>Thème Office</vt:lpstr>
      <vt:lpstr>Reliability information databases and feasibility within accelerator community</vt:lpstr>
      <vt:lpstr>Contents</vt:lpstr>
      <vt:lpstr>Motivation</vt:lpstr>
      <vt:lpstr>Situation today at CERN</vt:lpstr>
      <vt:lpstr>Open Reliability information system for accelerators</vt:lpstr>
      <vt:lpstr>What anonymized sub-system statistics are?</vt:lpstr>
      <vt:lpstr>Requirements for a prototype implementation</vt:lpstr>
      <vt:lpstr>Roles or Actors</vt:lpstr>
      <vt:lpstr>Equipment units  versus Equipment group</vt:lpstr>
      <vt:lpstr>Use Cases for Equipment data provider</vt:lpstr>
      <vt:lpstr>Use Cases for Information user</vt:lpstr>
      <vt:lpstr>Use Cases for Admin Usages</vt:lpstr>
      <vt:lpstr>Classification Taxonomy modification</vt:lpstr>
      <vt:lpstr>Information at which level</vt:lpstr>
      <vt:lpstr>Data model – Information structure</vt:lpstr>
      <vt:lpstr>Example: 1:1 Translation of the OREDA concept</vt:lpstr>
      <vt:lpstr>Equipment type specific data</vt:lpstr>
      <vt:lpstr>Example:</vt:lpstr>
      <vt:lpstr>Equipment Units - Location</vt:lpstr>
      <vt:lpstr>Reliability statistic data</vt:lpstr>
      <vt:lpstr>Implementation prototype</vt:lpstr>
      <vt:lpstr>Evaluation site: HIT Heidelberg</vt:lpstr>
      <vt:lpstr>Conclusion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Arto Niemi</dc:creator>
  <cp:lastModifiedBy>Humer Heinrich</cp:lastModifiedBy>
  <cp:revision>79</cp:revision>
  <dcterms:created xsi:type="dcterms:W3CDTF">2019-02-04T14:06:39Z</dcterms:created>
  <dcterms:modified xsi:type="dcterms:W3CDTF">2019-04-09T08:43:45Z</dcterms:modified>
</cp:coreProperties>
</file>