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9" r:id="rId2"/>
    <p:sldMasterId id="2147483672" r:id="rId3"/>
  </p:sldMasterIdLst>
  <p:notesMasterIdLst>
    <p:notesMasterId r:id="rId32"/>
  </p:notesMasterIdLst>
  <p:handoutMasterIdLst>
    <p:handoutMasterId r:id="rId33"/>
  </p:handoutMasterIdLst>
  <p:sldIdLst>
    <p:sldId id="287" r:id="rId4"/>
    <p:sldId id="344" r:id="rId5"/>
    <p:sldId id="365" r:id="rId6"/>
    <p:sldId id="369" r:id="rId7"/>
    <p:sldId id="367" r:id="rId8"/>
    <p:sldId id="366" r:id="rId9"/>
    <p:sldId id="346" r:id="rId10"/>
    <p:sldId id="348" r:id="rId11"/>
    <p:sldId id="349" r:id="rId12"/>
    <p:sldId id="351" r:id="rId13"/>
    <p:sldId id="352" r:id="rId14"/>
    <p:sldId id="355" r:id="rId15"/>
    <p:sldId id="356" r:id="rId16"/>
    <p:sldId id="368" r:id="rId17"/>
    <p:sldId id="357" r:id="rId18"/>
    <p:sldId id="358" r:id="rId19"/>
    <p:sldId id="360" r:id="rId20"/>
    <p:sldId id="359" r:id="rId21"/>
    <p:sldId id="361" r:id="rId22"/>
    <p:sldId id="362" r:id="rId23"/>
    <p:sldId id="363" r:id="rId24"/>
    <p:sldId id="364" r:id="rId25"/>
    <p:sldId id="372" r:id="rId26"/>
    <p:sldId id="370" r:id="rId27"/>
    <p:sldId id="371" r:id="rId28"/>
    <p:sldId id="373" r:id="rId29"/>
    <p:sldId id="374" r:id="rId30"/>
    <p:sldId id="375" r:id="rId3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157A4"/>
    <a:srgbClr val="F8B13C"/>
    <a:srgbClr val="2C669E"/>
    <a:srgbClr val="1F497D"/>
    <a:srgbClr val="1E38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40" autoAdjust="0"/>
    <p:restoredTop sz="94609" autoAdjust="0"/>
  </p:normalViewPr>
  <p:slideViewPr>
    <p:cSldViewPr snapToObjects="1" showGuides="1">
      <p:cViewPr>
        <p:scale>
          <a:sx n="130" d="100"/>
          <a:sy n="130" d="100"/>
        </p:scale>
        <p:origin x="1194" y="-420"/>
      </p:cViewPr>
      <p:guideLst>
        <p:guide orient="horz" pos="2976"/>
        <p:guide pos="547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wr78495\AppData\Local\Microsoft\Windows\INetCache\Content.Outlook\P17E2130\ARIES_Ben_data__08.04.2019.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673177623392782"/>
          <c:y val="3.4041727799225451E-2"/>
          <c:w val="0.82447506221484856"/>
          <c:h val="0.54142600480970382"/>
        </c:manualLayout>
      </c:layout>
      <c:barChart>
        <c:barDir val="col"/>
        <c:grouping val="clustered"/>
        <c:varyColors val="0"/>
        <c:ser>
          <c:idx val="0"/>
          <c:order val="0"/>
          <c:tx>
            <c:v>Cu</c:v>
          </c:tx>
          <c:spPr>
            <a:solidFill>
              <a:srgbClr val="00B050"/>
            </a:solidFill>
            <a:ln>
              <a:solidFill>
                <a:srgbClr val="00B050"/>
              </a:solidFill>
            </a:ln>
            <a:effectLst/>
          </c:spPr>
          <c:invertIfNegative val="0"/>
          <c:cat>
            <c:strRef>
              <c:f>[ARIES_Ben_data__08.04.2019.xlsx]Samples!$B$28,[ARIES_Ben_data__08.04.2019.xlsx]Samples!$B$31,[ARIES_Ben_data__08.04.2019.xlsx]Samples!$B$34,[ARIES_Ben_data__08.04.2019.xlsx]Samples!$B$37,[ARIES_Ben_data__08.04.2019.xlsx]Samples!$B$40,[ARIES_Ben_data__08.04.2019.xlsx]Samples!$B$43,[ARIES_Ben_data__08.04.2019.xlsx]Samples!$B$46,[ARIES_Ben_data__08.04.2019.xlsx]Samples!$B$49,[ARIES_Ben_data__08.04.2019.xlsx]Samples!$B$50,[ARIES_Ben_data__08.04.2019.xlsx]Samples!$B$52</c:f>
              <c:strCache>
                <c:ptCount val="10"/>
                <c:pt idx="0">
                  <c:v>Nb3Sn_Cu(EP)DL_22_01_19</c:v>
                </c:pt>
                <c:pt idx="1">
                  <c:v>Nb3Sn_AlN_Nb_Cu_15_01_19</c:v>
                </c:pt>
                <c:pt idx="2">
                  <c:v>Nb3Sn_Cu(EP)LNL_L14_17_01_19</c:v>
                </c:pt>
                <c:pt idx="3">
                  <c:v>Nb3Sn_Nb_Cu(no prep.)_24_01_19</c:v>
                </c:pt>
                <c:pt idx="4">
                  <c:v>Nb3Sn_Cu(SUBU1)DL_06_02_19</c:v>
                </c:pt>
                <c:pt idx="5">
                  <c:v>Nb3Sn_Cu(EP)LNL_L15_14_02_19</c:v>
                </c:pt>
                <c:pt idx="6">
                  <c:v>Nb3Sn_AlN_Nb3Sn_AlN_Nb_Cu_18_02_19</c:v>
                </c:pt>
                <c:pt idx="7">
                  <c:v>Nb3Sn_Nb_Cu(SUBU2)DL_11_02_19</c:v>
                </c:pt>
                <c:pt idx="8">
                  <c:v>Nb3Sn_AlN_Nb3Sn_AlN_Nb_Sapp_21_02_19</c:v>
                </c:pt>
                <c:pt idx="9">
                  <c:v>Nb3Sn_AlN_Nb_Sapp_29_01_19</c:v>
                </c:pt>
              </c:strCache>
            </c:strRef>
          </c:cat>
          <c:val>
            <c:numRef>
              <c:f>[ARIES_Ben_data__08.04.2019.xlsx]Samples!$C$28,[ARIES_Ben_data__08.04.2019.xlsx]Samples!$C$31,[ARIES_Ben_data__08.04.2019.xlsx]Samples!$C$34,[ARIES_Ben_data__08.04.2019.xlsx]Samples!$C$37,[ARIES_Ben_data__08.04.2019.xlsx]Samples!$C$40,[ARIES_Ben_data__08.04.2019.xlsx]Samples!$C$43,[ARIES_Ben_data__08.04.2019.xlsx]Samples!$C$46,[ARIES_Ben_data__08.04.2019.xlsx]Samples!$C$49</c:f>
              <c:numCache>
                <c:formatCode>General</c:formatCode>
                <c:ptCount val="8"/>
                <c:pt idx="0">
                  <c:v>218</c:v>
                </c:pt>
                <c:pt idx="1">
                  <c:v>120</c:v>
                </c:pt>
                <c:pt idx="2">
                  <c:v>25</c:v>
                </c:pt>
                <c:pt idx="3">
                  <c:v>165</c:v>
                </c:pt>
                <c:pt idx="4">
                  <c:v>212</c:v>
                </c:pt>
                <c:pt idx="5">
                  <c:v>39</c:v>
                </c:pt>
                <c:pt idx="6">
                  <c:v>52</c:v>
                </c:pt>
                <c:pt idx="7">
                  <c:v>150</c:v>
                </c:pt>
              </c:numCache>
            </c:numRef>
          </c:val>
          <c:extLst>
            <c:ext xmlns:c16="http://schemas.microsoft.com/office/drawing/2014/chart" uri="{C3380CC4-5D6E-409C-BE32-E72D297353CC}">
              <c16:uniqueId val="{00000000-64A2-44A8-8E64-390ED75DD5AD}"/>
            </c:ext>
          </c:extLst>
        </c:ser>
        <c:ser>
          <c:idx val="1"/>
          <c:order val="1"/>
          <c:tx>
            <c:v>Sapp</c:v>
          </c:tx>
          <c:spPr>
            <a:solidFill>
              <a:srgbClr val="75E798"/>
            </a:solidFill>
            <a:ln>
              <a:solidFill>
                <a:sysClr val="windowText" lastClr="000000"/>
              </a:solidFill>
            </a:ln>
            <a:effectLst/>
          </c:spPr>
          <c:invertIfNegative val="0"/>
          <c:cat>
            <c:strRef>
              <c:f>[ARIES_Ben_data__08.04.2019.xlsx]Samples!$B$28,[ARIES_Ben_data__08.04.2019.xlsx]Samples!$B$31,[ARIES_Ben_data__08.04.2019.xlsx]Samples!$B$34,[ARIES_Ben_data__08.04.2019.xlsx]Samples!$B$37,[ARIES_Ben_data__08.04.2019.xlsx]Samples!$B$40,[ARIES_Ben_data__08.04.2019.xlsx]Samples!$B$43,[ARIES_Ben_data__08.04.2019.xlsx]Samples!$B$46,[ARIES_Ben_data__08.04.2019.xlsx]Samples!$B$49,[ARIES_Ben_data__08.04.2019.xlsx]Samples!$B$50,[ARIES_Ben_data__08.04.2019.xlsx]Samples!$B$52</c:f>
              <c:strCache>
                <c:ptCount val="10"/>
                <c:pt idx="0">
                  <c:v>Nb3Sn_Cu(EP)DL_22_01_19</c:v>
                </c:pt>
                <c:pt idx="1">
                  <c:v>Nb3Sn_AlN_Nb_Cu_15_01_19</c:v>
                </c:pt>
                <c:pt idx="2">
                  <c:v>Nb3Sn_Cu(EP)LNL_L14_17_01_19</c:v>
                </c:pt>
                <c:pt idx="3">
                  <c:v>Nb3Sn_Nb_Cu(no prep.)_24_01_19</c:v>
                </c:pt>
                <c:pt idx="4">
                  <c:v>Nb3Sn_Cu(SUBU1)DL_06_02_19</c:v>
                </c:pt>
                <c:pt idx="5">
                  <c:v>Nb3Sn_Cu(EP)LNL_L15_14_02_19</c:v>
                </c:pt>
                <c:pt idx="6">
                  <c:v>Nb3Sn_AlN_Nb3Sn_AlN_Nb_Cu_18_02_19</c:v>
                </c:pt>
                <c:pt idx="7">
                  <c:v>Nb3Sn_Nb_Cu(SUBU2)DL_11_02_19</c:v>
                </c:pt>
                <c:pt idx="8">
                  <c:v>Nb3Sn_AlN_Nb3Sn_AlN_Nb_Sapp_21_02_19</c:v>
                </c:pt>
                <c:pt idx="9">
                  <c:v>Nb3Sn_AlN_Nb_Sapp_29_01_19</c:v>
                </c:pt>
              </c:strCache>
            </c:strRef>
          </c:cat>
          <c:val>
            <c:numRef>
              <c:f>[ARIES_Ben_data__08.04.2019.xlsx]Samples!$C$29,[ARIES_Ben_data__08.04.2019.xlsx]Samples!$C$32,[ARIES_Ben_data__08.04.2019.xlsx]Samples!$C$35,[ARIES_Ben_data__08.04.2019.xlsx]Samples!$C$38,[ARIES_Ben_data__08.04.2019.xlsx]Samples!$C$41,[ARIES_Ben_data__08.04.2019.xlsx]Samples!$C$44,[ARIES_Ben_data__08.04.2019.xlsx]Samples!$C$47,[ARIES_Ben_data__08.04.2019.xlsx]Samples!$B$55,[ARIES_Ben_data__08.04.2019.xlsx]Samples!$C$50,[ARIES_Ben_data__08.04.2019.xlsx]Samples!$C$52</c:f>
              <c:numCache>
                <c:formatCode>General</c:formatCode>
                <c:ptCount val="10"/>
                <c:pt idx="0">
                  <c:v>228</c:v>
                </c:pt>
                <c:pt idx="1">
                  <c:v>85</c:v>
                </c:pt>
                <c:pt idx="2">
                  <c:v>73</c:v>
                </c:pt>
                <c:pt idx="3">
                  <c:v>142</c:v>
                </c:pt>
                <c:pt idx="4">
                  <c:v>158</c:v>
                </c:pt>
                <c:pt idx="5">
                  <c:v>193</c:v>
                </c:pt>
                <c:pt idx="6">
                  <c:v>83</c:v>
                </c:pt>
                <c:pt idx="7">
                  <c:v>0</c:v>
                </c:pt>
                <c:pt idx="8">
                  <c:v>89</c:v>
                </c:pt>
                <c:pt idx="9">
                  <c:v>94</c:v>
                </c:pt>
              </c:numCache>
            </c:numRef>
          </c:val>
          <c:extLst>
            <c:ext xmlns:c16="http://schemas.microsoft.com/office/drawing/2014/chart" uri="{C3380CC4-5D6E-409C-BE32-E72D297353CC}">
              <c16:uniqueId val="{00000001-64A2-44A8-8E64-390ED75DD5AD}"/>
            </c:ext>
          </c:extLst>
        </c:ser>
        <c:ser>
          <c:idx val="2"/>
          <c:order val="2"/>
          <c:tx>
            <c:v>Ta</c:v>
          </c:tx>
          <c:spPr>
            <a:solidFill>
              <a:schemeClr val="accent4">
                <a:lumMod val="60000"/>
                <a:lumOff val="40000"/>
              </a:schemeClr>
            </a:solidFill>
            <a:ln>
              <a:solidFill>
                <a:sysClr val="windowText" lastClr="000000"/>
              </a:solidFill>
            </a:ln>
            <a:effectLst/>
          </c:spPr>
          <c:invertIfNegative val="0"/>
          <c:cat>
            <c:strRef>
              <c:f>[ARIES_Ben_data__08.04.2019.xlsx]Samples!$B$28,[ARIES_Ben_data__08.04.2019.xlsx]Samples!$B$31,[ARIES_Ben_data__08.04.2019.xlsx]Samples!$B$34,[ARIES_Ben_data__08.04.2019.xlsx]Samples!$B$37,[ARIES_Ben_data__08.04.2019.xlsx]Samples!$B$40,[ARIES_Ben_data__08.04.2019.xlsx]Samples!$B$43,[ARIES_Ben_data__08.04.2019.xlsx]Samples!$B$46,[ARIES_Ben_data__08.04.2019.xlsx]Samples!$B$49,[ARIES_Ben_data__08.04.2019.xlsx]Samples!$B$50,[ARIES_Ben_data__08.04.2019.xlsx]Samples!$B$52</c:f>
              <c:strCache>
                <c:ptCount val="10"/>
                <c:pt idx="0">
                  <c:v>Nb3Sn_Cu(EP)DL_22_01_19</c:v>
                </c:pt>
                <c:pt idx="1">
                  <c:v>Nb3Sn_AlN_Nb_Cu_15_01_19</c:v>
                </c:pt>
                <c:pt idx="2">
                  <c:v>Nb3Sn_Cu(EP)LNL_L14_17_01_19</c:v>
                </c:pt>
                <c:pt idx="3">
                  <c:v>Nb3Sn_Nb_Cu(no prep.)_24_01_19</c:v>
                </c:pt>
                <c:pt idx="4">
                  <c:v>Nb3Sn_Cu(SUBU1)DL_06_02_19</c:v>
                </c:pt>
                <c:pt idx="5">
                  <c:v>Nb3Sn_Cu(EP)LNL_L15_14_02_19</c:v>
                </c:pt>
                <c:pt idx="6">
                  <c:v>Nb3Sn_AlN_Nb3Sn_AlN_Nb_Cu_18_02_19</c:v>
                </c:pt>
                <c:pt idx="7">
                  <c:v>Nb3Sn_Nb_Cu(SUBU2)DL_11_02_19</c:v>
                </c:pt>
                <c:pt idx="8">
                  <c:v>Nb3Sn_AlN_Nb3Sn_AlN_Nb_Sapp_21_02_19</c:v>
                </c:pt>
                <c:pt idx="9">
                  <c:v>Nb3Sn_AlN_Nb_Sapp_29_01_19</c:v>
                </c:pt>
              </c:strCache>
            </c:strRef>
          </c:cat>
          <c:val>
            <c:numRef>
              <c:f>[ARIES_Ben_data__08.04.2019.xlsx]Samples!$C$30,[ARIES_Ben_data__08.04.2019.xlsx]Samples!$C$33,[ARIES_Ben_data__08.04.2019.xlsx]Samples!$C$36,[ARIES_Ben_data__08.04.2019.xlsx]Samples!$C$39,[ARIES_Ben_data__08.04.2019.xlsx]Samples!$C$42,[ARIES_Ben_data__08.04.2019.xlsx]Samples!$C$45,[ARIES_Ben_data__08.04.2019.xlsx]Samples!$C$48,[ARIES_Ben_data__08.04.2019.xlsx]Samples!$B$55,[ARIES_Ben_data__08.04.2019.xlsx]Samples!$C$51,[ARIES_Ben_data__08.04.2019.xlsx]Samples!$C$53</c:f>
              <c:numCache>
                <c:formatCode>General</c:formatCode>
                <c:ptCount val="10"/>
                <c:pt idx="0">
                  <c:v>19</c:v>
                </c:pt>
                <c:pt idx="1">
                  <c:v>67</c:v>
                </c:pt>
                <c:pt idx="2">
                  <c:v>20</c:v>
                </c:pt>
                <c:pt idx="3">
                  <c:v>67</c:v>
                </c:pt>
                <c:pt idx="4">
                  <c:v>16</c:v>
                </c:pt>
                <c:pt idx="5">
                  <c:v>19</c:v>
                </c:pt>
                <c:pt idx="6">
                  <c:v>64</c:v>
                </c:pt>
                <c:pt idx="7">
                  <c:v>0</c:v>
                </c:pt>
                <c:pt idx="8">
                  <c:v>59</c:v>
                </c:pt>
                <c:pt idx="9">
                  <c:v>66</c:v>
                </c:pt>
              </c:numCache>
            </c:numRef>
          </c:val>
          <c:extLst>
            <c:ext xmlns:c16="http://schemas.microsoft.com/office/drawing/2014/chart" uri="{C3380CC4-5D6E-409C-BE32-E72D297353CC}">
              <c16:uniqueId val="{00000002-64A2-44A8-8E64-390ED75DD5AD}"/>
            </c:ext>
          </c:extLst>
        </c:ser>
        <c:dLbls>
          <c:showLegendKey val="0"/>
          <c:showVal val="0"/>
          <c:showCatName val="0"/>
          <c:showSerName val="0"/>
          <c:showPercent val="0"/>
          <c:showBubbleSize val="0"/>
        </c:dLbls>
        <c:gapWidth val="219"/>
        <c:overlap val="-27"/>
        <c:axId val="1189736319"/>
        <c:axId val="1189736735"/>
      </c:barChart>
      <c:catAx>
        <c:axId val="11897363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736735"/>
        <c:crosses val="autoZero"/>
        <c:auto val="1"/>
        <c:lblAlgn val="ctr"/>
        <c:lblOffset val="100"/>
        <c:noMultiLvlLbl val="0"/>
      </c:catAx>
      <c:valAx>
        <c:axId val="118973673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sk-SK" sz="1500"/>
                  <a:t>Ben</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736319"/>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07/04/2019</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92948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07/04/2019</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extLst>
      <p:ext uri="{BB962C8B-B14F-4D97-AF65-F5344CB8AC3E}">
        <p14:creationId xmlns:p14="http://schemas.microsoft.com/office/powerpoint/2010/main" val="2372848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1064309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smtClean="0"/>
              <a:t>2nd ARIES Annual Meeting , 8-12 April 2019, Budapest, Hungary </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smtClean="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pied de page 4"/>
          <p:cNvSpPr>
            <a:spLocks noGrp="1"/>
          </p:cNvSpPr>
          <p:nvPr>
            <p:ph type="ftr" sz="quarter" idx="11"/>
          </p:nvPr>
        </p:nvSpPr>
        <p:spPr/>
        <p:txBody>
          <a:bodyPr/>
          <a:lstStyle/>
          <a:p>
            <a:r>
              <a:rPr lang="en-GB" smtClean="0"/>
              <a:t>2nd ARIES Annual Meeting , 8-12 April 2019, Budapest, Hungary </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
        <p:nvSpPr>
          <p:cNvPr id="6" name="Espace réservé du pied de page 5"/>
          <p:cNvSpPr>
            <a:spLocks noGrp="1"/>
          </p:cNvSpPr>
          <p:nvPr>
            <p:ph type="ftr" sz="quarter" idx="11"/>
          </p:nvPr>
        </p:nvSpPr>
        <p:spPr/>
        <p:txBody>
          <a:bodyPr/>
          <a:lstStyle/>
          <a:p>
            <a:r>
              <a:rPr lang="en-GB" smtClean="0"/>
              <a:t>2nd ARIES Annual Meeting , 8-12 April 2019, Budapest, Hungary </a:t>
            </a:r>
            <a:endParaRPr lang="en-GB"/>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smtClean="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endParaRPr lang="en-GB" dirty="0"/>
          </a:p>
        </p:txBody>
      </p:sp>
      <p:sp>
        <p:nvSpPr>
          <p:cNvPr id="8" name="Espace réservé du pied de page 7"/>
          <p:cNvSpPr>
            <a:spLocks noGrp="1"/>
          </p:cNvSpPr>
          <p:nvPr>
            <p:ph type="ftr" sz="quarter" idx="11"/>
          </p:nvPr>
        </p:nvSpPr>
        <p:spPr/>
        <p:txBody>
          <a:bodyPr/>
          <a:lstStyle/>
          <a:p>
            <a:r>
              <a:rPr lang="en-GB" smtClean="0"/>
              <a:t>2nd ARIES Annual Meeting , 8-12 April 2019, Budapest, Hungary </a:t>
            </a:r>
            <a:endParaRPr lang="en-GB"/>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smtClean="0"/>
              <a:t>Cliquez pour modifier le style des sous-titres du masque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7200" y="1066800"/>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457200" y="5367338"/>
            <a:ext cx="5486400" cy="195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
        <p:nvSpPr>
          <p:cNvPr id="6" name="Espace réservé du pied de page 5"/>
          <p:cNvSpPr>
            <a:spLocks noGrp="1"/>
          </p:cNvSpPr>
          <p:nvPr>
            <p:ph type="ftr" sz="quarter" idx="11"/>
          </p:nvPr>
        </p:nvSpPr>
        <p:spPr/>
        <p:txBody>
          <a:bodyPr/>
          <a:lstStyle/>
          <a:p>
            <a:r>
              <a:rPr lang="en-GB" smtClean="0"/>
              <a:t>2nd ARIES Annual Meeting , 8-12 April 2019, Budapest, Hungary </a:t>
            </a:r>
            <a:endParaRPr lang="en-GB"/>
          </a:p>
        </p:txBody>
      </p:sp>
      <p:sp>
        <p:nvSpPr>
          <p:cNvPr id="7" name="Espace réservé du numéro de diapositive 6"/>
          <p:cNvSpPr>
            <a:spLocks noGrp="1"/>
          </p:cNvSpPr>
          <p:nvPr>
            <p:ph type="sldNum" sz="quarter" idx="12"/>
          </p:nvPr>
        </p:nvSpPr>
        <p:spPr/>
        <p:txBody>
          <a:bodyPr/>
          <a:lstStyle>
            <a:lvl1pPr>
              <a:defRPr>
                <a:solidFill>
                  <a:schemeClr val="accent1">
                    <a:lumMod val="40000"/>
                    <a:lumOff val="60000"/>
                  </a:schemeClr>
                </a:solidFill>
              </a:defRPr>
            </a:lvl1pPr>
          </a:lstStyle>
          <a:p>
            <a:fld id="{81B4523E-0E60-2F49-A1DB-8E66CE3DE81B}" type="slidenum">
              <a:rPr lang="en-GB" smtClean="0"/>
              <a:pPr/>
              <a:t>‹#›</a:t>
            </a:fld>
            <a:endParaRPr lang="en-GB" dirty="0"/>
          </a:p>
        </p:txBody>
      </p:sp>
      <p:sp>
        <p:nvSpPr>
          <p:cNvPr id="8"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smtClean="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12"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a:t>
            </a:r>
            <a:r>
              <a:rPr lang="en-GB" noProof="0" dirty="0" smtClean="0"/>
              <a:t>presentation</a:t>
            </a:r>
            <a:r>
              <a:rPr lang="fr-FR" dirty="0" smtClean="0"/>
              <a:t> </a:t>
            </a:r>
            <a:r>
              <a:rPr lang="fr-FR" dirty="0" err="1" smtClean="0"/>
              <a:t>title</a:t>
            </a:r>
            <a:r>
              <a:rPr lang="fr-FR" dirty="0" smtClean="0"/>
              <a:t> slide 1</a:t>
            </a:r>
          </a:p>
        </p:txBody>
      </p:sp>
      <p:sp>
        <p:nvSpPr>
          <p:cNvPr id="15"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smtClean="0"/>
              <a:t>Test Name / Organisation</a:t>
            </a:r>
          </a:p>
        </p:txBody>
      </p:sp>
      <p:sp>
        <p:nvSpPr>
          <p:cNvPr id="5"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venue/date/</a:t>
            </a:r>
            <a:r>
              <a:rPr lang="fr-FR" dirty="0" err="1" smtClean="0"/>
              <a:t>event</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8"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smtClean="0"/>
              <a:t>Thank</a:t>
            </a:r>
            <a:r>
              <a:rPr lang="fr-FR" dirty="0" smtClean="0"/>
              <a:t> </a:t>
            </a:r>
            <a:r>
              <a:rPr lang="fr-FR" dirty="0" err="1" smtClean="0"/>
              <a:t>you</a:t>
            </a:r>
            <a:r>
              <a:rPr lang="fr-FR" dirty="0" smtClean="0"/>
              <a:t> </a:t>
            </a:r>
            <a:r>
              <a:rPr lang="fr-FR" dirty="0" err="1" smtClean="0"/>
              <a:t>text</a:t>
            </a:r>
            <a:r>
              <a:rPr lang="fr-FR" dirty="0" smtClean="0"/>
              <a:t>...</a:t>
            </a:r>
            <a:endParaRPr lang="en-GB"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7"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a:t>
            </a:r>
            <a:r>
              <a:rPr lang="en-GB" noProof="0" dirty="0" smtClean="0"/>
              <a:t>presentation</a:t>
            </a:r>
            <a:r>
              <a:rPr lang="fr-FR" dirty="0" smtClean="0"/>
              <a:t> </a:t>
            </a:r>
            <a:r>
              <a:rPr lang="fr-FR" dirty="0" err="1" smtClean="0"/>
              <a:t>title</a:t>
            </a:r>
            <a:r>
              <a:rPr lang="fr-FR" dirty="0" smtClean="0"/>
              <a:t> slide 1</a:t>
            </a:r>
          </a:p>
        </p:txBody>
      </p:sp>
      <p:sp>
        <p:nvSpPr>
          <p:cNvPr id="8"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smtClean="0"/>
              <a:t>Test Name / Organisation</a:t>
            </a:r>
          </a:p>
        </p:txBody>
      </p:sp>
      <p:sp>
        <p:nvSpPr>
          <p:cNvPr id="9"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venue/date/</a:t>
            </a:r>
            <a:r>
              <a:rPr lang="fr-FR" dirty="0" err="1" smtClean="0"/>
              <a:t>event</a:t>
            </a:r>
            <a:endParaRPr lang="en-GB"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4"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smtClean="0"/>
              <a:t>Thank</a:t>
            </a:r>
            <a:r>
              <a:rPr lang="fr-FR" dirty="0" smtClean="0"/>
              <a:t> </a:t>
            </a:r>
            <a:r>
              <a:rPr lang="fr-FR" dirty="0" err="1" smtClean="0"/>
              <a:t>you</a:t>
            </a:r>
            <a:r>
              <a:rPr lang="fr-FR" dirty="0" smtClean="0"/>
              <a:t> </a:t>
            </a:r>
            <a:r>
              <a:rPr lang="fr-FR" dirty="0" err="1" smtClean="0"/>
              <a:t>text</a:t>
            </a:r>
            <a:r>
              <a:rPr lang="fr-FR" dirty="0" smtClean="0"/>
              <a:t>...</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smtClean="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r>
              <a:rPr lang="en-GB" smtClean="0"/>
              <a:t>2nd ARIES Annual Meeting , 8-12 April 2019, Budapest, Hungary </a:t>
            </a:r>
            <a:endParaRPr lang="en-GB" dirty="0"/>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dirty="0"/>
          </a:p>
        </p:txBody>
      </p:sp>
      <p:pic>
        <p:nvPicPr>
          <p:cNvPr id="8" name="Image 7" descr="Aries-Logo-std-L.png"/>
          <p:cNvPicPr>
            <a:picLocks noChangeAspect="1"/>
          </p:cNvPicPr>
          <p:nvPr userDrawn="1"/>
        </p:nvPicPr>
        <p:blipFill>
          <a:blip r:embed="rId8"/>
          <a:stretch>
            <a:fillRect/>
          </a:stretch>
        </p:blipFill>
        <p:spPr>
          <a:xfrm>
            <a:off x="102" y="5867400"/>
            <a:ext cx="1523898" cy="1069884"/>
          </a:xfrm>
          <a:prstGeom prst="rect">
            <a:avLst/>
          </a:prstGeom>
        </p:spPr>
      </p:pic>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Lst>
  <p:hf hd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11" name="Image 10" descr="Aries-Logo-std-L.png"/>
          <p:cNvPicPr>
            <a:picLocks noChangeAspect="1"/>
          </p:cNvPicPr>
          <p:nvPr userDrawn="1"/>
        </p:nvPicPr>
        <p:blipFill>
          <a:blip r:embed="rId5"/>
          <a:stretch>
            <a:fillRect/>
          </a:stretch>
        </p:blipFill>
        <p:spPr>
          <a:xfrm>
            <a:off x="-252536" y="448583"/>
            <a:ext cx="4399784" cy="3088957"/>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9" name="Rectangle 8"/>
          <p:cNvSpPr/>
          <p:nvPr userDrawn="1"/>
        </p:nvSpPr>
        <p:spPr>
          <a:xfrm>
            <a:off x="395536" y="144493"/>
            <a:ext cx="8892480" cy="253916"/>
          </a:xfrm>
          <a:prstGeom prst="rect">
            <a:avLst/>
          </a:prstGeom>
        </p:spPr>
        <p:txBody>
          <a:bodyPr wrap="square">
            <a:spAutoFit/>
          </a:bodyPr>
          <a:lstStyle/>
          <a:p>
            <a:pPr algn="ctr"/>
            <a:r>
              <a:rPr lang="en-GB" sz="1050" b="0" i="0" kern="1200" dirty="0" smtClean="0">
                <a:solidFill>
                  <a:srgbClr val="000000"/>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900" dirty="0">
              <a:solidFill>
                <a:srgbClr val="000000"/>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 id="2147483662" r:id="rId2"/>
  </p:sldLayoutIdLst>
  <p:timing>
    <p:tnLst>
      <p:par>
        <p:cTn id="1" dur="indefinite" restart="never" nodeType="tmRoot"/>
      </p:par>
    </p:tnLst>
  </p:timing>
  <p:hf hdr="0" dt="0"/>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8" name="Image 7" descr="ARIE-logo-BL-trans-PPT.png"/>
          <p:cNvPicPr>
            <a:picLocks noChangeAspect="1"/>
          </p:cNvPicPr>
          <p:nvPr userDrawn="1"/>
        </p:nvPicPr>
        <p:blipFill>
          <a:blip r:embed="rId5"/>
          <a:stretch>
            <a:fillRect/>
          </a:stretch>
        </p:blipFill>
        <p:spPr>
          <a:xfrm>
            <a:off x="423927" y="836712"/>
            <a:ext cx="3230988" cy="2130623"/>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6" name="Rectangle 5"/>
          <p:cNvSpPr/>
          <p:nvPr userDrawn="1"/>
        </p:nvSpPr>
        <p:spPr>
          <a:xfrm>
            <a:off x="395536" y="144493"/>
            <a:ext cx="8892480" cy="253916"/>
          </a:xfrm>
          <a:prstGeom prst="rect">
            <a:avLst/>
          </a:prstGeom>
        </p:spPr>
        <p:txBody>
          <a:bodyPr wrap="square">
            <a:spAutoFit/>
          </a:bodyPr>
          <a:lstStyle/>
          <a:p>
            <a:pPr algn="ctr"/>
            <a:r>
              <a:rPr lang="en-GB" sz="1050" b="0" i="0" kern="1200" dirty="0" smtClean="0">
                <a:solidFill>
                  <a:schemeClr val="bg1"/>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900" dirty="0">
              <a:solidFill>
                <a:schemeClr val="bg1"/>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image" Target="../media/image5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2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65614" y="2598581"/>
            <a:ext cx="8513794" cy="1477328"/>
          </a:xfrm>
        </p:spPr>
        <p:txBody>
          <a:bodyPr/>
          <a:lstStyle/>
          <a:p>
            <a:r>
              <a:rPr lang="en-GB" dirty="0"/>
              <a:t>Deposition and Characterisation of Superconducting thin films of </a:t>
            </a:r>
            <a:r>
              <a:rPr lang="en-GB" dirty="0" smtClean="0"/>
              <a:t> </a:t>
            </a:r>
            <a:r>
              <a:rPr lang="en-GB" dirty="0" err="1"/>
              <a:t>NbN</a:t>
            </a:r>
            <a:r>
              <a:rPr lang="en-GB" dirty="0"/>
              <a:t> and Nb3Sn for SRF applications</a:t>
            </a:r>
            <a:endParaRPr lang="en-GB" dirty="0"/>
          </a:p>
        </p:txBody>
      </p:sp>
      <p:sp>
        <p:nvSpPr>
          <p:cNvPr id="5" name="Text Placeholder 4"/>
          <p:cNvSpPr>
            <a:spLocks noGrp="1"/>
          </p:cNvSpPr>
          <p:nvPr>
            <p:ph type="body" sz="quarter" idx="15"/>
          </p:nvPr>
        </p:nvSpPr>
        <p:spPr>
          <a:xfrm>
            <a:off x="1928777" y="4568351"/>
            <a:ext cx="6950631" cy="1109137"/>
          </a:xfrm>
        </p:spPr>
        <p:txBody>
          <a:bodyPr/>
          <a:lstStyle/>
          <a:p>
            <a:r>
              <a:rPr lang="en-GB" dirty="0" smtClean="0"/>
              <a:t>Reza Valizadeh</a:t>
            </a:r>
            <a:endParaRPr lang="en-GB" dirty="0"/>
          </a:p>
          <a:p>
            <a:r>
              <a:rPr lang="en-GB" dirty="0" smtClean="0"/>
              <a:t> on </a:t>
            </a:r>
            <a:r>
              <a:rPr lang="en-GB" dirty="0" smtClean="0"/>
              <a:t>behalf of the </a:t>
            </a:r>
            <a:r>
              <a:rPr lang="en-GB" dirty="0" smtClean="0"/>
              <a:t>team</a:t>
            </a:r>
            <a:endParaRPr lang="en-GB" b="1" dirty="0" smtClean="0"/>
          </a:p>
        </p:txBody>
      </p:sp>
      <p:sp>
        <p:nvSpPr>
          <p:cNvPr id="6" name="Text Placeholder 5"/>
          <p:cNvSpPr>
            <a:spLocks noGrp="1"/>
          </p:cNvSpPr>
          <p:nvPr>
            <p:ph type="body" sz="quarter" idx="14"/>
          </p:nvPr>
        </p:nvSpPr>
        <p:spPr>
          <a:xfrm>
            <a:off x="742167" y="5877272"/>
            <a:ext cx="7924800" cy="378210"/>
          </a:xfrm>
        </p:spPr>
        <p:txBody>
          <a:bodyPr/>
          <a:lstStyle/>
          <a:p>
            <a:r>
              <a:rPr lang="en-GB" b="1" dirty="0" smtClean="0"/>
              <a:t>2</a:t>
            </a:r>
            <a:r>
              <a:rPr lang="en-GB" b="1" baseline="30000" dirty="0" smtClean="0"/>
              <a:t>nd</a:t>
            </a:r>
            <a:r>
              <a:rPr lang="en-GB" b="1" dirty="0" smtClean="0"/>
              <a:t> ARIES Annual </a:t>
            </a:r>
            <a:r>
              <a:rPr lang="en-GB" b="1" dirty="0"/>
              <a:t>Meeting</a:t>
            </a:r>
            <a:r>
              <a:rPr lang="en-GB" dirty="0"/>
              <a:t> </a:t>
            </a:r>
            <a:r>
              <a:rPr lang="en-GB" b="1" dirty="0" smtClean="0"/>
              <a:t>, 8-12 April 2019,</a:t>
            </a:r>
            <a:r>
              <a:rPr lang="en-GB" dirty="0" smtClean="0"/>
              <a:t> </a:t>
            </a:r>
            <a:r>
              <a:rPr lang="en-GB" b="1" dirty="0" smtClean="0"/>
              <a:t>Budapest, Hungary</a:t>
            </a:r>
            <a:endParaRPr lang="en-GB" dirty="0"/>
          </a:p>
        </p:txBody>
      </p:sp>
    </p:spTree>
    <p:extLst>
      <p:ext uri="{BB962C8B-B14F-4D97-AF65-F5344CB8AC3E}">
        <p14:creationId xmlns:p14="http://schemas.microsoft.com/office/powerpoint/2010/main" val="25643499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Normalized DC magnetic moment</a:t>
            </a:r>
            <a:endParaRPr lang="en-GB" dirty="0"/>
          </a:p>
        </p:txBody>
      </p:sp>
      <p:sp>
        <p:nvSpPr>
          <p:cNvPr id="3" name="Content Placeholder 2"/>
          <p:cNvSpPr>
            <a:spLocks noGrp="1"/>
          </p:cNvSpPr>
          <p:nvPr>
            <p:ph idx="1"/>
          </p:nvPr>
        </p:nvSpPr>
        <p:spPr>
          <a:xfrm>
            <a:off x="300484" y="3601789"/>
            <a:ext cx="8229600" cy="2754561"/>
          </a:xfrm>
        </p:spPr>
        <p:txBody>
          <a:bodyPr>
            <a:normAutofit fontScale="77500" lnSpcReduction="20000"/>
          </a:bodyPr>
          <a:lstStyle/>
          <a:p>
            <a:pPr>
              <a:buFont typeface="Wingdings" panose="05000000000000000000" pitchFamily="2" charset="2"/>
              <a:buChar char="q"/>
            </a:pPr>
            <a:r>
              <a:rPr lang="en-GB" dirty="0" smtClean="0"/>
              <a:t>Best </a:t>
            </a:r>
            <a:r>
              <a:rPr lang="en-GB" dirty="0"/>
              <a:t>performance in terms of superconducting properties is </a:t>
            </a:r>
            <a:r>
              <a:rPr lang="en-GB" dirty="0" smtClean="0"/>
              <a:t>achieved </a:t>
            </a:r>
            <a:r>
              <a:rPr lang="en-GB" dirty="0"/>
              <a:t>by the film deposited at 650 °C (</a:t>
            </a:r>
            <a:r>
              <a:rPr lang="en-GB" dirty="0" smtClean="0"/>
              <a:t>A15-6) </a:t>
            </a:r>
            <a:r>
              <a:rPr lang="en-GB" dirty="0"/>
              <a:t>where the film deviate slightly from the Meissner state even up to a field of 300 </a:t>
            </a:r>
            <a:r>
              <a:rPr lang="en-GB" dirty="0" err="1"/>
              <a:t>mT.</a:t>
            </a:r>
            <a:r>
              <a:rPr lang="en-GB" dirty="0"/>
              <a:t> </a:t>
            </a:r>
            <a:endParaRPr lang="en-GB" dirty="0" smtClean="0"/>
          </a:p>
          <a:p>
            <a:pPr>
              <a:buFont typeface="Wingdings" panose="05000000000000000000" pitchFamily="2" charset="2"/>
              <a:buChar char="q"/>
            </a:pPr>
            <a:r>
              <a:rPr lang="en-GB" dirty="0" smtClean="0"/>
              <a:t>The </a:t>
            </a:r>
            <a:r>
              <a:rPr lang="en-GB" dirty="0"/>
              <a:t>film deposited at room temperature and then post annealed (</a:t>
            </a:r>
            <a:r>
              <a:rPr lang="en-GB" dirty="0" smtClean="0"/>
              <a:t>A15-9) </a:t>
            </a:r>
            <a:r>
              <a:rPr lang="en-GB" dirty="0"/>
              <a:t>has the worst performance since M/</a:t>
            </a:r>
            <a:r>
              <a:rPr lang="en-GB" dirty="0" err="1"/>
              <a:t>Mi</a:t>
            </a:r>
            <a:r>
              <a:rPr lang="en-GB" dirty="0"/>
              <a:t> drop sharply at very low field of about 10 </a:t>
            </a:r>
            <a:r>
              <a:rPr lang="en-GB" dirty="0" err="1"/>
              <a:t>mT</a:t>
            </a:r>
            <a:r>
              <a:rPr lang="en-GB" dirty="0" err="1" smtClean="0"/>
              <a:t>.</a:t>
            </a:r>
            <a:endParaRPr lang="en-GB" dirty="0" smtClean="0"/>
          </a:p>
          <a:p>
            <a:pPr>
              <a:buFont typeface="Wingdings" panose="05000000000000000000" pitchFamily="2" charset="2"/>
              <a:buChar char="q"/>
            </a:pPr>
            <a:r>
              <a:rPr lang="en-GB" dirty="0" smtClean="0"/>
              <a:t> </a:t>
            </a:r>
            <a:r>
              <a:rPr lang="en-GB" dirty="0"/>
              <a:t>The film deposited at moderate temperature of 450 °C performs slightly better but its performance is much reduced. </a:t>
            </a:r>
            <a:endParaRPr lang="en-GB" dirty="0" smtClean="0"/>
          </a:p>
          <a:p>
            <a:pPr>
              <a:buFont typeface="Wingdings" panose="05000000000000000000" pitchFamily="2" charset="2"/>
              <a:buChar char="q"/>
            </a:pPr>
            <a:r>
              <a:rPr lang="en-GB" dirty="0"/>
              <a:t>This is also evident in the critical temperature of sample </a:t>
            </a:r>
            <a:r>
              <a:rPr lang="en-GB" dirty="0" smtClean="0"/>
              <a:t>A15-7 </a:t>
            </a:r>
            <a:r>
              <a:rPr lang="en-GB" dirty="0"/>
              <a:t>where the Tc is estimated to be 14.6 K in comparison to the sample A15-6 which depicted to have Tc = 15.7.</a:t>
            </a:r>
            <a:endParaRPr lang="en-GB" dirty="0" smtClean="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10</a:t>
            </a:fld>
            <a:endParaRPr lang="en-GB"/>
          </a:p>
        </p:txBody>
      </p:sp>
      <p:pic>
        <p:nvPicPr>
          <p:cNvPr id="6" name="Content Placeholder 5"/>
          <p:cNvPicPr>
            <a:picLocks noChangeAspect="1"/>
          </p:cNvPicPr>
          <p:nvPr/>
        </p:nvPicPr>
        <p:blipFill>
          <a:blip r:embed="rId2"/>
          <a:stretch>
            <a:fillRect/>
          </a:stretch>
        </p:blipFill>
        <p:spPr>
          <a:xfrm>
            <a:off x="452264" y="949093"/>
            <a:ext cx="3818757" cy="2493375"/>
          </a:xfrm>
          <a:prstGeom prst="rect">
            <a:avLst/>
          </a:prstGeom>
        </p:spPr>
      </p:pic>
      <p:pic>
        <p:nvPicPr>
          <p:cNvPr id="7" name="Picture 6"/>
          <p:cNvPicPr>
            <a:picLocks noChangeAspect="1"/>
          </p:cNvPicPr>
          <p:nvPr/>
        </p:nvPicPr>
        <p:blipFill>
          <a:blip r:embed="rId3"/>
          <a:stretch>
            <a:fillRect/>
          </a:stretch>
        </p:blipFill>
        <p:spPr>
          <a:xfrm>
            <a:off x="4814764" y="987401"/>
            <a:ext cx="3725440" cy="2432445"/>
          </a:xfrm>
          <a:prstGeom prst="rect">
            <a:avLst/>
          </a:prstGeom>
        </p:spPr>
      </p:pic>
    </p:spTree>
    <p:extLst>
      <p:ext uri="{BB962C8B-B14F-4D97-AF65-F5344CB8AC3E}">
        <p14:creationId xmlns:p14="http://schemas.microsoft.com/office/powerpoint/2010/main" val="2598860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11</a:t>
            </a:fld>
            <a:endParaRPr lang="en-GB"/>
          </a:p>
        </p:txBody>
      </p:sp>
      <p:pic>
        <p:nvPicPr>
          <p:cNvPr id="8" name="Picture 7"/>
          <p:cNvPicPr>
            <a:picLocks noChangeAspect="1"/>
          </p:cNvPicPr>
          <p:nvPr/>
        </p:nvPicPr>
        <p:blipFill>
          <a:blip r:embed="rId2"/>
          <a:stretch>
            <a:fillRect/>
          </a:stretch>
        </p:blipFill>
        <p:spPr>
          <a:xfrm>
            <a:off x="457201" y="980729"/>
            <a:ext cx="2306306" cy="1728192"/>
          </a:xfrm>
          <a:prstGeom prst="rect">
            <a:avLst/>
          </a:prstGeom>
        </p:spPr>
      </p:pic>
      <p:pic>
        <p:nvPicPr>
          <p:cNvPr id="10" name="Picture 9"/>
          <p:cNvPicPr>
            <a:picLocks noChangeAspect="1"/>
          </p:cNvPicPr>
          <p:nvPr/>
        </p:nvPicPr>
        <p:blipFill>
          <a:blip r:embed="rId3"/>
          <a:stretch>
            <a:fillRect/>
          </a:stretch>
        </p:blipFill>
        <p:spPr>
          <a:xfrm>
            <a:off x="330663" y="2704606"/>
            <a:ext cx="6545593" cy="3681896"/>
          </a:xfrm>
          <a:prstGeom prst="rect">
            <a:avLst/>
          </a:prstGeom>
        </p:spPr>
      </p:pic>
      <p:sp>
        <p:nvSpPr>
          <p:cNvPr id="12" name="object 82"/>
          <p:cNvSpPr txBox="1">
            <a:spLocks noGrp="1"/>
          </p:cNvSpPr>
          <p:nvPr>
            <p:ph type="title"/>
          </p:nvPr>
        </p:nvSpPr>
        <p:spPr>
          <a:xfrm>
            <a:off x="457200" y="241757"/>
            <a:ext cx="8229600" cy="627736"/>
          </a:xfrm>
          <a:prstGeom prst="rect">
            <a:avLst/>
          </a:prstGeom>
        </p:spPr>
        <p:txBody>
          <a:bodyPr vert="horz" wrap="square" lIns="0" tIns="12065" rIns="0" bIns="0" rtlCol="0">
            <a:spAutoFit/>
          </a:bodyPr>
          <a:lstStyle/>
          <a:p>
            <a:pPr marL="12700">
              <a:lnSpc>
                <a:spcPct val="100000"/>
              </a:lnSpc>
              <a:spcBef>
                <a:spcPts val="95"/>
              </a:spcBef>
              <a:tabLst>
                <a:tab pos="608330" algn="l"/>
                <a:tab pos="2131695" algn="l"/>
              </a:tabLst>
            </a:pPr>
            <a:r>
              <a:rPr sz="4000" b="0" spc="-5" dirty="0" smtClean="0">
                <a:latin typeface="Calibri"/>
                <a:cs typeface="Calibri"/>
              </a:rPr>
              <a:t>Cu </a:t>
            </a:r>
            <a:r>
              <a:rPr sz="4000" b="0" spc="-5" dirty="0">
                <a:latin typeface="Calibri"/>
                <a:cs typeface="Calibri"/>
              </a:rPr>
              <a:t>(EP</a:t>
            </a:r>
            <a:r>
              <a:rPr sz="4000" b="0" spc="-70" dirty="0">
                <a:latin typeface="Calibri"/>
                <a:cs typeface="Calibri"/>
              </a:rPr>
              <a:t> </a:t>
            </a:r>
            <a:r>
              <a:rPr sz="4000" b="0" spc="-5" dirty="0">
                <a:latin typeface="Calibri"/>
                <a:cs typeface="Calibri"/>
              </a:rPr>
              <a:t>DL)/</a:t>
            </a:r>
            <a:r>
              <a:rPr sz="4000" b="0" spc="-5" dirty="0" smtClean="0">
                <a:latin typeface="Calibri"/>
                <a:cs typeface="Calibri"/>
              </a:rPr>
              <a:t>Nb</a:t>
            </a:r>
            <a:r>
              <a:rPr sz="4000" b="0" spc="-7" baseline="-21021" dirty="0" smtClean="0">
                <a:latin typeface="Calibri"/>
                <a:cs typeface="Calibri"/>
              </a:rPr>
              <a:t>3</a:t>
            </a:r>
            <a:r>
              <a:rPr sz="4000" b="0" spc="-5" dirty="0" smtClean="0">
                <a:latin typeface="Calibri"/>
                <a:cs typeface="Calibri"/>
              </a:rPr>
              <a:t>Sn</a:t>
            </a:r>
            <a:r>
              <a:rPr lang="en-GB" sz="4000" b="0" spc="-5" dirty="0" smtClean="0">
                <a:latin typeface="Calibri"/>
                <a:cs typeface="Calibri"/>
              </a:rPr>
              <a:t> (single layer)</a:t>
            </a:r>
            <a:endParaRPr sz="4000" dirty="0">
              <a:latin typeface="Calibri"/>
              <a:cs typeface="Calibri"/>
            </a:endParaRPr>
          </a:p>
        </p:txBody>
      </p:sp>
      <p:sp>
        <p:nvSpPr>
          <p:cNvPr id="13" name="TextBox 12"/>
          <p:cNvSpPr txBox="1"/>
          <p:nvPr/>
        </p:nvSpPr>
        <p:spPr>
          <a:xfrm>
            <a:off x="3059832" y="1268760"/>
            <a:ext cx="5832648" cy="1200329"/>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GB" dirty="0" smtClean="0"/>
              <a:t>There is some diffusion of copper at the interface </a:t>
            </a:r>
          </a:p>
          <a:p>
            <a:pPr marL="285750" indent="-285750">
              <a:buClr>
                <a:srgbClr val="FFC000"/>
              </a:buClr>
              <a:buFont typeface="Wingdings" panose="05000000000000000000" pitchFamily="2" charset="2"/>
              <a:buChar char="q"/>
            </a:pPr>
            <a:r>
              <a:rPr lang="en-GB" dirty="0" smtClean="0"/>
              <a:t>There is a clear oxide layer at the interface despite high temperature treatment prior deposition</a:t>
            </a:r>
          </a:p>
          <a:p>
            <a:pPr marL="285750" indent="-285750">
              <a:buClr>
                <a:srgbClr val="FFC000"/>
              </a:buClr>
              <a:buFont typeface="Wingdings" panose="05000000000000000000" pitchFamily="2" charset="2"/>
              <a:buChar char="q"/>
            </a:pPr>
            <a:r>
              <a:rPr lang="en-GB" dirty="0" smtClean="0"/>
              <a:t>There are area that it is Sn deficient.</a:t>
            </a:r>
            <a:endParaRPr lang="en-GB" dirty="0"/>
          </a:p>
        </p:txBody>
      </p:sp>
    </p:spTree>
    <p:extLst>
      <p:ext uri="{BB962C8B-B14F-4D97-AF65-F5344CB8AC3E}">
        <p14:creationId xmlns:p14="http://schemas.microsoft.com/office/powerpoint/2010/main" val="860135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a:t>
            </a:r>
            <a:r>
              <a:rPr lang="en-GB" dirty="0" err="1" smtClean="0"/>
              <a:t>Nb</a:t>
            </a:r>
            <a:r>
              <a:rPr lang="en-GB" dirty="0" smtClean="0"/>
              <a:t>/NB3Sn (double layer)</a:t>
            </a:r>
            <a:endParaRPr lang="en-GB" dirty="0"/>
          </a:p>
        </p:txBody>
      </p:sp>
      <p:pic>
        <p:nvPicPr>
          <p:cNvPr id="6" name="Content Placeholder 5"/>
          <p:cNvPicPr>
            <a:picLocks noGrp="1" noChangeAspect="1"/>
          </p:cNvPicPr>
          <p:nvPr>
            <p:ph idx="1"/>
          </p:nvPr>
        </p:nvPicPr>
        <p:blipFill>
          <a:blip r:embed="rId2"/>
          <a:stretch>
            <a:fillRect/>
          </a:stretch>
        </p:blipFill>
        <p:spPr>
          <a:xfrm>
            <a:off x="251520" y="1122078"/>
            <a:ext cx="2237426" cy="1646063"/>
          </a:xfrm>
          <a:prstGeom prst="rect">
            <a:avLst/>
          </a:prstGeom>
        </p:spPr>
      </p:pic>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12</a:t>
            </a:fld>
            <a:endParaRPr lang="en-GB"/>
          </a:p>
        </p:txBody>
      </p:sp>
      <p:pic>
        <p:nvPicPr>
          <p:cNvPr id="7" name="Picture 6"/>
          <p:cNvPicPr>
            <a:picLocks noChangeAspect="1"/>
          </p:cNvPicPr>
          <p:nvPr/>
        </p:nvPicPr>
        <p:blipFill>
          <a:blip r:embed="rId3"/>
          <a:stretch>
            <a:fillRect/>
          </a:stretch>
        </p:blipFill>
        <p:spPr>
          <a:xfrm>
            <a:off x="2555776" y="1083978"/>
            <a:ext cx="2153699" cy="1659507"/>
          </a:xfrm>
          <a:prstGeom prst="rect">
            <a:avLst/>
          </a:prstGeom>
        </p:spPr>
      </p:pic>
      <p:pic>
        <p:nvPicPr>
          <p:cNvPr id="8" name="Picture 7"/>
          <p:cNvPicPr>
            <a:picLocks noChangeAspect="1"/>
          </p:cNvPicPr>
          <p:nvPr/>
        </p:nvPicPr>
        <p:blipFill>
          <a:blip r:embed="rId4"/>
          <a:stretch>
            <a:fillRect/>
          </a:stretch>
        </p:blipFill>
        <p:spPr>
          <a:xfrm>
            <a:off x="4776305" y="1078794"/>
            <a:ext cx="2237426" cy="1713124"/>
          </a:xfrm>
          <a:prstGeom prst="rect">
            <a:avLst/>
          </a:prstGeom>
        </p:spPr>
      </p:pic>
      <p:pic>
        <p:nvPicPr>
          <p:cNvPr id="9" name="Picture 8"/>
          <p:cNvPicPr>
            <a:picLocks noChangeAspect="1"/>
          </p:cNvPicPr>
          <p:nvPr/>
        </p:nvPicPr>
        <p:blipFill>
          <a:blip r:embed="rId5"/>
          <a:stretch>
            <a:fillRect/>
          </a:stretch>
        </p:blipFill>
        <p:spPr>
          <a:xfrm>
            <a:off x="7078105" y="1103180"/>
            <a:ext cx="1911039" cy="1688738"/>
          </a:xfrm>
          <a:prstGeom prst="rect">
            <a:avLst/>
          </a:prstGeom>
        </p:spPr>
      </p:pic>
      <p:pic>
        <p:nvPicPr>
          <p:cNvPr id="10" name="image16.png"/>
          <p:cNvPicPr/>
          <p:nvPr/>
        </p:nvPicPr>
        <p:blipFill rotWithShape="1">
          <a:blip r:embed="rId6"/>
          <a:srcRect r="31501"/>
          <a:stretch/>
        </p:blipFill>
        <p:spPr bwMode="auto">
          <a:xfrm>
            <a:off x="251520" y="3007867"/>
            <a:ext cx="3762375" cy="2762250"/>
          </a:xfrm>
          <a:prstGeom prst="rect">
            <a:avLst/>
          </a:prstGeom>
          <a:ln>
            <a:noFill/>
          </a:ln>
          <a:extLst>
            <a:ext uri="{53640926-AAD7-44D8-BBD7-CCE9431645EC}">
              <a14:shadowObscured xmlns:a14="http://schemas.microsoft.com/office/drawing/2010/main"/>
            </a:ext>
          </a:extLst>
        </p:spPr>
      </p:pic>
      <p:sp>
        <p:nvSpPr>
          <p:cNvPr id="11" name="Rectangle 10"/>
          <p:cNvSpPr/>
          <p:nvPr/>
        </p:nvSpPr>
        <p:spPr>
          <a:xfrm>
            <a:off x="3987676" y="2946261"/>
            <a:ext cx="4572000" cy="3416320"/>
          </a:xfrm>
          <a:prstGeom prst="rect">
            <a:avLst/>
          </a:prstGeom>
        </p:spPr>
        <p:txBody>
          <a:bodyPr>
            <a:spAutoFit/>
          </a:bodyPr>
          <a:lstStyle/>
          <a:p>
            <a:pPr marL="285750" indent="-285750">
              <a:buClr>
                <a:srgbClr val="FFC000"/>
              </a:buClr>
              <a:buFont typeface="Wingdings" panose="05000000000000000000" pitchFamily="2" charset="2"/>
              <a:buChar char="q"/>
            </a:pPr>
            <a:r>
              <a:rPr lang="en-GB" dirty="0"/>
              <a:t>The </a:t>
            </a:r>
            <a:r>
              <a:rPr lang="en-GB" dirty="0" err="1"/>
              <a:t>Nb</a:t>
            </a:r>
            <a:r>
              <a:rPr lang="en-GB" dirty="0"/>
              <a:t>/Nb3Sn bilayer was deposited on copper in order to compare the performance of the thin film Nb3Sn as a superconducting material suitable for SRF cavity fabrication. </a:t>
            </a:r>
            <a:endParaRPr lang="en-GB" dirty="0" smtClean="0"/>
          </a:p>
          <a:p>
            <a:pPr marL="285750" indent="-285750">
              <a:buClr>
                <a:srgbClr val="FFC000"/>
              </a:buClr>
              <a:buFont typeface="Wingdings" panose="05000000000000000000" pitchFamily="2" charset="2"/>
              <a:buChar char="q"/>
            </a:pPr>
            <a:r>
              <a:rPr lang="en-GB" dirty="0" smtClean="0"/>
              <a:t>Two distinct area can be observed:</a:t>
            </a:r>
          </a:p>
          <a:p>
            <a:pPr marL="742950" lvl="1" indent="-285750">
              <a:buClr>
                <a:srgbClr val="FFC000"/>
              </a:buClr>
              <a:buFont typeface="Wingdings" panose="05000000000000000000" pitchFamily="2" charset="2"/>
              <a:buChar char="Ø"/>
            </a:pPr>
            <a:r>
              <a:rPr lang="en-GB" dirty="0" smtClean="0"/>
              <a:t>Perfect area with sharp interface with correct stoichiometry for Nb3Sn layer</a:t>
            </a:r>
          </a:p>
          <a:p>
            <a:pPr marL="742950" lvl="1" indent="-285750">
              <a:buClr>
                <a:srgbClr val="FFC000"/>
              </a:buClr>
              <a:buFont typeface="Wingdings" panose="05000000000000000000" pitchFamily="2" charset="2"/>
              <a:buChar char="Ø"/>
            </a:pPr>
            <a:r>
              <a:rPr lang="en-GB" dirty="0" smtClean="0"/>
              <a:t>Copper diffusion from the interface to top surface.</a:t>
            </a:r>
          </a:p>
          <a:p>
            <a:pPr marL="285750" indent="-285750">
              <a:buFont typeface="Wingdings" panose="05000000000000000000" pitchFamily="2" charset="2"/>
              <a:buChar char="q"/>
            </a:pPr>
            <a:endParaRPr lang="en-GB" dirty="0" smtClean="0"/>
          </a:p>
          <a:p>
            <a:endParaRPr lang="en-GB" dirty="0"/>
          </a:p>
        </p:txBody>
      </p:sp>
    </p:spTree>
    <p:extLst>
      <p:ext uri="{BB962C8B-B14F-4D97-AF65-F5344CB8AC3E}">
        <p14:creationId xmlns:p14="http://schemas.microsoft.com/office/powerpoint/2010/main" val="3564652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Cu/</a:t>
            </a:r>
            <a:r>
              <a:rPr lang="en-GB" dirty="0" err="1"/>
              <a:t>Nb</a:t>
            </a:r>
            <a:r>
              <a:rPr lang="en-GB" dirty="0"/>
              <a:t>/NB3Sn (double layer)</a:t>
            </a:r>
          </a:p>
        </p:txBody>
      </p:sp>
      <p:pic>
        <p:nvPicPr>
          <p:cNvPr id="8" name="Content Placeholder 7"/>
          <p:cNvPicPr>
            <a:picLocks noGrp="1" noChangeAspect="1"/>
          </p:cNvPicPr>
          <p:nvPr>
            <p:ph idx="1"/>
          </p:nvPr>
        </p:nvPicPr>
        <p:blipFill>
          <a:blip r:embed="rId2"/>
          <a:stretch>
            <a:fillRect/>
          </a:stretch>
        </p:blipFill>
        <p:spPr>
          <a:xfrm>
            <a:off x="3059832" y="1019696"/>
            <a:ext cx="2481287" cy="1950889"/>
          </a:xfrm>
          <a:prstGeom prst="rect">
            <a:avLst/>
          </a:prstGeom>
        </p:spPr>
      </p:pic>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13</a:t>
            </a:fld>
            <a:endParaRPr lang="en-GB"/>
          </a:p>
        </p:txBody>
      </p:sp>
      <p:pic>
        <p:nvPicPr>
          <p:cNvPr id="7" name="Picture 6"/>
          <p:cNvPicPr>
            <a:picLocks noChangeAspect="1"/>
          </p:cNvPicPr>
          <p:nvPr/>
        </p:nvPicPr>
        <p:blipFill>
          <a:blip r:embed="rId3"/>
          <a:stretch>
            <a:fillRect/>
          </a:stretch>
        </p:blipFill>
        <p:spPr>
          <a:xfrm>
            <a:off x="457200" y="990600"/>
            <a:ext cx="2481287" cy="1950889"/>
          </a:xfrm>
          <a:prstGeom prst="rect">
            <a:avLst/>
          </a:prstGeom>
        </p:spPr>
      </p:pic>
      <p:pic>
        <p:nvPicPr>
          <p:cNvPr id="9" name="Picture 8"/>
          <p:cNvPicPr>
            <a:picLocks noChangeAspect="1"/>
          </p:cNvPicPr>
          <p:nvPr/>
        </p:nvPicPr>
        <p:blipFill>
          <a:blip r:embed="rId4"/>
          <a:stretch>
            <a:fillRect/>
          </a:stretch>
        </p:blipFill>
        <p:spPr>
          <a:xfrm>
            <a:off x="5662464" y="1036463"/>
            <a:ext cx="2417489" cy="1905025"/>
          </a:xfrm>
          <a:prstGeom prst="rect">
            <a:avLst/>
          </a:prstGeom>
        </p:spPr>
      </p:pic>
      <p:pic>
        <p:nvPicPr>
          <p:cNvPr id="11" name="Picture 10"/>
          <p:cNvPicPr>
            <a:picLocks noChangeAspect="1"/>
          </p:cNvPicPr>
          <p:nvPr/>
        </p:nvPicPr>
        <p:blipFill>
          <a:blip r:embed="rId5"/>
          <a:stretch>
            <a:fillRect/>
          </a:stretch>
        </p:blipFill>
        <p:spPr>
          <a:xfrm>
            <a:off x="435756" y="3095477"/>
            <a:ext cx="2481287" cy="1950889"/>
          </a:xfrm>
          <a:prstGeom prst="rect">
            <a:avLst/>
          </a:prstGeom>
        </p:spPr>
      </p:pic>
      <p:pic>
        <p:nvPicPr>
          <p:cNvPr id="12" name="Picture 11"/>
          <p:cNvPicPr>
            <a:picLocks noChangeAspect="1"/>
          </p:cNvPicPr>
          <p:nvPr/>
        </p:nvPicPr>
        <p:blipFill>
          <a:blip r:embed="rId6"/>
          <a:stretch>
            <a:fillRect/>
          </a:stretch>
        </p:blipFill>
        <p:spPr>
          <a:xfrm>
            <a:off x="2293428" y="1370308"/>
            <a:ext cx="463336" cy="493819"/>
          </a:xfrm>
          <a:prstGeom prst="rect">
            <a:avLst/>
          </a:prstGeom>
        </p:spPr>
      </p:pic>
      <p:pic>
        <p:nvPicPr>
          <p:cNvPr id="13" name="Picture 12"/>
          <p:cNvPicPr>
            <a:picLocks noChangeAspect="1"/>
          </p:cNvPicPr>
          <p:nvPr/>
        </p:nvPicPr>
        <p:blipFill>
          <a:blip r:embed="rId7"/>
          <a:stretch>
            <a:fillRect/>
          </a:stretch>
        </p:blipFill>
        <p:spPr>
          <a:xfrm>
            <a:off x="2269042" y="3428999"/>
            <a:ext cx="487722" cy="493819"/>
          </a:xfrm>
          <a:prstGeom prst="rect">
            <a:avLst/>
          </a:prstGeom>
        </p:spPr>
      </p:pic>
      <p:pic>
        <p:nvPicPr>
          <p:cNvPr id="14" name="Picture 13"/>
          <p:cNvPicPr>
            <a:picLocks noChangeAspect="1"/>
          </p:cNvPicPr>
          <p:nvPr/>
        </p:nvPicPr>
        <p:blipFill>
          <a:blip r:embed="rId8"/>
          <a:stretch>
            <a:fillRect/>
          </a:stretch>
        </p:blipFill>
        <p:spPr>
          <a:xfrm>
            <a:off x="4774715" y="1355554"/>
            <a:ext cx="591363" cy="499915"/>
          </a:xfrm>
          <a:prstGeom prst="rect">
            <a:avLst/>
          </a:prstGeom>
        </p:spPr>
      </p:pic>
      <p:pic>
        <p:nvPicPr>
          <p:cNvPr id="15" name="Picture 14"/>
          <p:cNvPicPr>
            <a:picLocks noChangeAspect="1"/>
          </p:cNvPicPr>
          <p:nvPr/>
        </p:nvPicPr>
        <p:blipFill>
          <a:blip r:embed="rId9"/>
          <a:stretch>
            <a:fillRect/>
          </a:stretch>
        </p:blipFill>
        <p:spPr>
          <a:xfrm>
            <a:off x="7307331" y="1324544"/>
            <a:ext cx="518205" cy="493819"/>
          </a:xfrm>
          <a:prstGeom prst="rect">
            <a:avLst/>
          </a:prstGeom>
        </p:spPr>
      </p:pic>
      <p:pic>
        <p:nvPicPr>
          <p:cNvPr id="16" name="Picture 15"/>
          <p:cNvPicPr>
            <a:picLocks noChangeAspect="1"/>
          </p:cNvPicPr>
          <p:nvPr/>
        </p:nvPicPr>
        <p:blipFill>
          <a:blip r:embed="rId10"/>
          <a:stretch>
            <a:fillRect/>
          </a:stretch>
        </p:blipFill>
        <p:spPr>
          <a:xfrm>
            <a:off x="3059831" y="3095477"/>
            <a:ext cx="2481287" cy="1950889"/>
          </a:xfrm>
          <a:prstGeom prst="rect">
            <a:avLst/>
          </a:prstGeom>
        </p:spPr>
      </p:pic>
      <p:pic>
        <p:nvPicPr>
          <p:cNvPr id="17" name="Picture 16"/>
          <p:cNvPicPr>
            <a:picLocks noChangeAspect="1"/>
          </p:cNvPicPr>
          <p:nvPr/>
        </p:nvPicPr>
        <p:blipFill>
          <a:blip r:embed="rId11"/>
          <a:stretch>
            <a:fillRect/>
          </a:stretch>
        </p:blipFill>
        <p:spPr>
          <a:xfrm>
            <a:off x="4876826" y="3215895"/>
            <a:ext cx="609653" cy="493819"/>
          </a:xfrm>
          <a:prstGeom prst="rect">
            <a:avLst/>
          </a:prstGeom>
        </p:spPr>
      </p:pic>
      <p:pic>
        <p:nvPicPr>
          <p:cNvPr id="18" name="Picture 17"/>
          <p:cNvPicPr>
            <a:picLocks noChangeAspect="1"/>
          </p:cNvPicPr>
          <p:nvPr/>
        </p:nvPicPr>
        <p:blipFill>
          <a:blip r:embed="rId12"/>
          <a:stretch>
            <a:fillRect/>
          </a:stretch>
        </p:blipFill>
        <p:spPr>
          <a:xfrm>
            <a:off x="5683906" y="3095476"/>
            <a:ext cx="2487384" cy="1950889"/>
          </a:xfrm>
          <a:prstGeom prst="rect">
            <a:avLst/>
          </a:prstGeom>
        </p:spPr>
      </p:pic>
      <p:pic>
        <p:nvPicPr>
          <p:cNvPr id="19" name="Picture 18"/>
          <p:cNvPicPr>
            <a:picLocks noChangeAspect="1"/>
          </p:cNvPicPr>
          <p:nvPr/>
        </p:nvPicPr>
        <p:blipFill>
          <a:blip r:embed="rId13"/>
          <a:stretch>
            <a:fillRect/>
          </a:stretch>
        </p:blipFill>
        <p:spPr>
          <a:xfrm>
            <a:off x="7264655" y="3577101"/>
            <a:ext cx="560881" cy="493819"/>
          </a:xfrm>
          <a:prstGeom prst="rect">
            <a:avLst/>
          </a:prstGeom>
        </p:spPr>
      </p:pic>
      <p:sp>
        <p:nvSpPr>
          <p:cNvPr id="20" name="Rectangle 19"/>
          <p:cNvSpPr/>
          <p:nvPr/>
        </p:nvSpPr>
        <p:spPr>
          <a:xfrm>
            <a:off x="300466" y="5200352"/>
            <a:ext cx="8000016" cy="923330"/>
          </a:xfrm>
          <a:prstGeom prst="rect">
            <a:avLst/>
          </a:prstGeom>
        </p:spPr>
        <p:txBody>
          <a:bodyPr wrap="square">
            <a:spAutoFit/>
          </a:bodyPr>
          <a:lstStyle/>
          <a:p>
            <a:r>
              <a:rPr lang="en-GB" dirty="0" err="1">
                <a:latin typeface="Times New Roman" panose="02020603050405020304" pitchFamily="18" charset="0"/>
                <a:ea typeface="Times New Roman" panose="02020603050405020304" pitchFamily="18" charset="0"/>
              </a:rPr>
              <a:t>Nb</a:t>
            </a:r>
            <a:r>
              <a:rPr lang="en-GB" dirty="0">
                <a:latin typeface="Times New Roman" panose="02020603050405020304" pitchFamily="18" charset="0"/>
                <a:ea typeface="Times New Roman" panose="02020603050405020304" pitchFamily="18" charset="0"/>
              </a:rPr>
              <a:t> and Nb</a:t>
            </a:r>
            <a:r>
              <a:rPr lang="en-GB" baseline="-25000" dirty="0">
                <a:latin typeface="Times New Roman" panose="02020603050405020304" pitchFamily="18" charset="0"/>
                <a:ea typeface="Times New Roman" panose="02020603050405020304" pitchFamily="18" charset="0"/>
              </a:rPr>
              <a:t>3</a:t>
            </a:r>
            <a:r>
              <a:rPr lang="en-GB" dirty="0">
                <a:latin typeface="Times New Roman" panose="02020603050405020304" pitchFamily="18" charset="0"/>
                <a:ea typeface="Times New Roman" panose="02020603050405020304" pitchFamily="18" charset="0"/>
              </a:rPr>
              <a:t>Sn is completely intermixed and there is a substantial volume of copper substrate both in elemental and alloy form of copper-tin alloy is present throughout the depth of the layer and at the surface</a:t>
            </a:r>
            <a:endParaRPr lang="en-GB" dirty="0"/>
          </a:p>
        </p:txBody>
      </p:sp>
    </p:spTree>
    <p:extLst>
      <p:ext uri="{BB962C8B-B14F-4D97-AF65-F5344CB8AC3E}">
        <p14:creationId xmlns:p14="http://schemas.microsoft.com/office/powerpoint/2010/main" val="3960970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Normalized DC magnetic moment</a:t>
            </a:r>
          </a:p>
        </p:txBody>
      </p:sp>
      <p:pic>
        <p:nvPicPr>
          <p:cNvPr id="6" name="Content Placeholder 5"/>
          <p:cNvPicPr>
            <a:picLocks noGrp="1" noChangeAspect="1"/>
          </p:cNvPicPr>
          <p:nvPr>
            <p:ph idx="1"/>
          </p:nvPr>
        </p:nvPicPr>
        <p:blipFill>
          <a:blip r:embed="rId2"/>
          <a:stretch>
            <a:fillRect/>
          </a:stretch>
        </p:blipFill>
        <p:spPr>
          <a:xfrm>
            <a:off x="457200" y="1268760"/>
            <a:ext cx="3829132" cy="2592288"/>
          </a:xfrm>
          <a:prstGeom prst="rect">
            <a:avLst/>
          </a:prstGeom>
        </p:spPr>
      </p:pic>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14</a:t>
            </a:fld>
            <a:endParaRPr lang="en-GB"/>
          </a:p>
        </p:txBody>
      </p:sp>
      <p:pic>
        <p:nvPicPr>
          <p:cNvPr id="7" name="image18.png"/>
          <p:cNvPicPr/>
          <p:nvPr/>
        </p:nvPicPr>
        <p:blipFill>
          <a:blip r:embed="rId3"/>
          <a:srcRect/>
          <a:stretch>
            <a:fillRect/>
          </a:stretch>
        </p:blipFill>
        <p:spPr>
          <a:xfrm>
            <a:off x="4716016" y="1124744"/>
            <a:ext cx="3970784" cy="2736304"/>
          </a:xfrm>
          <a:prstGeom prst="rect">
            <a:avLst/>
          </a:prstGeom>
          <a:ln/>
        </p:spPr>
      </p:pic>
      <p:sp>
        <p:nvSpPr>
          <p:cNvPr id="8" name="TextBox 7"/>
          <p:cNvSpPr txBox="1"/>
          <p:nvPr/>
        </p:nvSpPr>
        <p:spPr>
          <a:xfrm>
            <a:off x="827584" y="4149180"/>
            <a:ext cx="7776864" cy="3416320"/>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GB" dirty="0"/>
              <a:t>In contrast with the single layer of Nb</a:t>
            </a:r>
            <a:r>
              <a:rPr lang="en-GB" baseline="-25000" dirty="0"/>
              <a:t>3</a:t>
            </a:r>
            <a:r>
              <a:rPr lang="en-GB" dirty="0"/>
              <a:t>Sn deposited as single layer but in exactly the same condition the onset of the drop in magnetisation start much lower field of 50 </a:t>
            </a:r>
            <a:r>
              <a:rPr lang="en-GB" dirty="0" err="1"/>
              <a:t>mT</a:t>
            </a:r>
            <a:r>
              <a:rPr lang="en-GB" dirty="0" err="1" smtClean="0"/>
              <a:t>.</a:t>
            </a:r>
            <a:endParaRPr lang="en-GB" dirty="0" smtClean="0"/>
          </a:p>
          <a:p>
            <a:pPr marL="285750" indent="-285750">
              <a:buClr>
                <a:srgbClr val="FFC000"/>
              </a:buClr>
              <a:buFont typeface="Wingdings" panose="05000000000000000000" pitchFamily="2" charset="2"/>
              <a:buChar char="q"/>
            </a:pPr>
            <a:r>
              <a:rPr lang="en-GB" dirty="0" smtClean="0"/>
              <a:t>The normalised magnetisation is the sum of the magnetisation of </a:t>
            </a:r>
            <a:r>
              <a:rPr lang="en-GB" dirty="0" err="1" smtClean="0"/>
              <a:t>Nb</a:t>
            </a:r>
            <a:r>
              <a:rPr lang="en-GB" dirty="0" smtClean="0"/>
              <a:t> layer and the Nb3Sn layer</a:t>
            </a:r>
          </a:p>
          <a:p>
            <a:pPr marL="285750" indent="-285750">
              <a:buClr>
                <a:srgbClr val="FFC000"/>
              </a:buClr>
              <a:buFont typeface="Wingdings" panose="05000000000000000000" pitchFamily="2" charset="2"/>
              <a:buChar char="q"/>
            </a:pPr>
            <a:r>
              <a:rPr lang="en-GB" dirty="0"/>
              <a:t>The critical temperature of the Nb3Sn layer is found to be at 17.8 </a:t>
            </a:r>
            <a:r>
              <a:rPr lang="en-GB" dirty="0" smtClean="0"/>
              <a:t>K. </a:t>
            </a:r>
          </a:p>
          <a:p>
            <a:pPr marL="285750" indent="-285750">
              <a:buClr>
                <a:srgbClr val="FFC000"/>
              </a:buClr>
              <a:buFont typeface="Wingdings" panose="05000000000000000000" pitchFamily="2" charset="2"/>
              <a:buChar char="q"/>
            </a:pPr>
            <a:r>
              <a:rPr lang="en-GB" dirty="0" smtClean="0">
                <a:latin typeface="Times New Roman" panose="02020603050405020304" pitchFamily="18" charset="0"/>
              </a:rPr>
              <a:t>T</a:t>
            </a:r>
            <a:r>
              <a:rPr lang="en-GB" dirty="0" smtClean="0">
                <a:latin typeface="Times New Roman" panose="02020603050405020304" pitchFamily="18" charset="0"/>
                <a:ea typeface="Times New Roman" panose="02020603050405020304" pitchFamily="18" charset="0"/>
              </a:rPr>
              <a:t>he </a:t>
            </a:r>
            <a:r>
              <a:rPr lang="en-GB" dirty="0">
                <a:latin typeface="Times New Roman" panose="02020603050405020304" pitchFamily="18" charset="0"/>
                <a:ea typeface="Times New Roman" panose="02020603050405020304" pitchFamily="18" charset="0"/>
              </a:rPr>
              <a:t>drop is </a:t>
            </a:r>
            <a:r>
              <a:rPr lang="en-GB" dirty="0" smtClean="0">
                <a:latin typeface="Times New Roman" panose="02020603050405020304" pitchFamily="18" charset="0"/>
                <a:ea typeface="Times New Roman" panose="02020603050405020304" pitchFamily="18" charset="0"/>
              </a:rPr>
              <a:t> </a:t>
            </a:r>
            <a:r>
              <a:rPr lang="en-GB" dirty="0">
                <a:latin typeface="Times New Roman" panose="02020603050405020304" pitchFamily="18" charset="0"/>
                <a:ea typeface="Times New Roman" panose="02020603050405020304" pitchFamily="18" charset="0"/>
              </a:rPr>
              <a:t>gradual which is can be due to presence mixed phases or area of Sn deficient or some other type of </a:t>
            </a:r>
            <a:r>
              <a:rPr lang="en-GB" dirty="0" smtClean="0">
                <a:latin typeface="Times New Roman" panose="02020603050405020304" pitchFamily="18" charset="0"/>
                <a:ea typeface="Times New Roman" panose="02020603050405020304" pitchFamily="18" charset="0"/>
              </a:rPr>
              <a:t>defects.</a:t>
            </a:r>
            <a:endParaRPr lang="en-GB" dirty="0" smtClean="0"/>
          </a:p>
          <a:p>
            <a:pPr marL="285750" indent="-285750">
              <a:buClr>
                <a:srgbClr val="FFC000"/>
              </a:buClr>
              <a:buFont typeface="Wingdings" panose="05000000000000000000" pitchFamily="2" charset="2"/>
              <a:buChar char="q"/>
            </a:pPr>
            <a:endParaRPr lang="en-GB" dirty="0" smtClean="0"/>
          </a:p>
          <a:p>
            <a:pPr marL="285750" indent="-285750">
              <a:buClr>
                <a:srgbClr val="FFC000"/>
              </a:buClr>
              <a:buFont typeface="Wingdings" panose="05000000000000000000" pitchFamily="2" charset="2"/>
              <a:buChar char="q"/>
            </a:pPr>
            <a:endParaRPr lang="en-GB" dirty="0"/>
          </a:p>
          <a:p>
            <a:pPr marL="285750" indent="-285750">
              <a:buClr>
                <a:srgbClr val="FFC000"/>
              </a:buClr>
              <a:buFont typeface="Wingdings" panose="05000000000000000000" pitchFamily="2" charset="2"/>
              <a:buChar char="q"/>
            </a:pPr>
            <a:endParaRPr lang="en-GB" dirty="0" smtClean="0"/>
          </a:p>
          <a:p>
            <a:pPr marL="285750" indent="-285750">
              <a:buClr>
                <a:srgbClr val="FFC000"/>
              </a:buClr>
              <a:buFont typeface="Wingdings" panose="05000000000000000000" pitchFamily="2" charset="2"/>
              <a:buChar char="q"/>
            </a:pPr>
            <a:endParaRPr lang="en-GB" dirty="0"/>
          </a:p>
        </p:txBody>
      </p:sp>
    </p:spTree>
    <p:extLst>
      <p:ext uri="{BB962C8B-B14F-4D97-AF65-F5344CB8AC3E}">
        <p14:creationId xmlns:p14="http://schemas.microsoft.com/office/powerpoint/2010/main" val="403575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Cu/</a:t>
            </a:r>
            <a:r>
              <a:rPr lang="en-GB" dirty="0" err="1"/>
              <a:t>Nb</a:t>
            </a:r>
            <a:r>
              <a:rPr lang="en-GB" dirty="0"/>
              <a:t>/NB3Sn (double layer)</a:t>
            </a:r>
          </a:p>
        </p:txBody>
      </p:sp>
      <p:pic>
        <p:nvPicPr>
          <p:cNvPr id="6" name="Content Placeholder 5"/>
          <p:cNvPicPr>
            <a:picLocks noGrp="1" noChangeAspect="1"/>
          </p:cNvPicPr>
          <p:nvPr>
            <p:ph idx="1"/>
          </p:nvPr>
        </p:nvPicPr>
        <p:blipFill>
          <a:blip r:embed="rId2"/>
          <a:stretch>
            <a:fillRect/>
          </a:stretch>
        </p:blipFill>
        <p:spPr>
          <a:xfrm>
            <a:off x="410110" y="1052736"/>
            <a:ext cx="2532579" cy="1897746"/>
          </a:xfrm>
          <a:prstGeom prst="rect">
            <a:avLst/>
          </a:prstGeom>
        </p:spPr>
      </p:pic>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15</a:t>
            </a:fld>
            <a:endParaRPr lang="en-GB"/>
          </a:p>
        </p:txBody>
      </p:sp>
      <p:pic>
        <p:nvPicPr>
          <p:cNvPr id="7" name="Picture 6"/>
          <p:cNvPicPr>
            <a:picLocks noChangeAspect="1"/>
          </p:cNvPicPr>
          <p:nvPr/>
        </p:nvPicPr>
        <p:blipFill>
          <a:blip r:embed="rId3"/>
          <a:stretch>
            <a:fillRect/>
          </a:stretch>
        </p:blipFill>
        <p:spPr>
          <a:xfrm>
            <a:off x="393466" y="2934887"/>
            <a:ext cx="6410782" cy="3606065"/>
          </a:xfrm>
          <a:prstGeom prst="rect">
            <a:avLst/>
          </a:prstGeom>
        </p:spPr>
      </p:pic>
      <p:sp>
        <p:nvSpPr>
          <p:cNvPr id="9" name="TextBox 8"/>
          <p:cNvSpPr txBox="1"/>
          <p:nvPr/>
        </p:nvSpPr>
        <p:spPr>
          <a:xfrm>
            <a:off x="3009253" y="1116649"/>
            <a:ext cx="5883227" cy="1754326"/>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GB" dirty="0" smtClean="0"/>
              <a:t>The interfaces both at Cu/</a:t>
            </a:r>
            <a:r>
              <a:rPr lang="en-GB" dirty="0" err="1" smtClean="0"/>
              <a:t>Nb</a:t>
            </a:r>
            <a:r>
              <a:rPr lang="en-GB" dirty="0" smtClean="0"/>
              <a:t> and </a:t>
            </a:r>
            <a:r>
              <a:rPr lang="en-GB" dirty="0" err="1" smtClean="0"/>
              <a:t>Nb</a:t>
            </a:r>
            <a:r>
              <a:rPr lang="en-GB" dirty="0" smtClean="0"/>
              <a:t>/Nb3Sn is well define</a:t>
            </a:r>
          </a:p>
          <a:p>
            <a:pPr marL="285750" indent="-285750">
              <a:buClr>
                <a:srgbClr val="FFC000"/>
              </a:buClr>
              <a:buFont typeface="Wingdings" panose="05000000000000000000" pitchFamily="2" charset="2"/>
              <a:buChar char="q"/>
            </a:pPr>
            <a:r>
              <a:rPr lang="en-GB" dirty="0" err="1" smtClean="0"/>
              <a:t>Nb</a:t>
            </a:r>
            <a:r>
              <a:rPr lang="en-GB" dirty="0" smtClean="0"/>
              <a:t> layer is grown is large grain and in a perpendicular direction to the substrate surface</a:t>
            </a:r>
          </a:p>
          <a:p>
            <a:pPr marL="285750" indent="-285750">
              <a:buClr>
                <a:srgbClr val="FFC000"/>
              </a:buClr>
              <a:buFont typeface="Wingdings" panose="05000000000000000000" pitchFamily="2" charset="2"/>
              <a:buChar char="q"/>
            </a:pPr>
            <a:r>
              <a:rPr lang="en-GB" dirty="0" smtClean="0"/>
              <a:t>No intermixing of elements is observed</a:t>
            </a:r>
          </a:p>
          <a:p>
            <a:pPr marL="285750" indent="-285750">
              <a:buClr>
                <a:srgbClr val="FFC000"/>
              </a:buClr>
              <a:buFont typeface="Wingdings" panose="05000000000000000000" pitchFamily="2" charset="2"/>
              <a:buChar char="q"/>
            </a:pPr>
            <a:r>
              <a:rPr lang="en-GB" dirty="0" smtClean="0"/>
              <a:t> </a:t>
            </a:r>
            <a:r>
              <a:rPr lang="en-GB" dirty="0"/>
              <a:t>S</a:t>
            </a:r>
            <a:r>
              <a:rPr lang="en-GB" dirty="0" smtClean="0"/>
              <a:t>ome area of Sn deficiency and are of rich Sn </a:t>
            </a:r>
            <a:r>
              <a:rPr lang="en-GB" dirty="0"/>
              <a:t>in Nb3Sn layer </a:t>
            </a:r>
            <a:r>
              <a:rPr lang="en-GB" dirty="0" smtClean="0"/>
              <a:t>can be observed.</a:t>
            </a:r>
          </a:p>
        </p:txBody>
      </p:sp>
    </p:spTree>
    <p:extLst>
      <p:ext uri="{BB962C8B-B14F-4D97-AF65-F5344CB8AC3E}">
        <p14:creationId xmlns:p14="http://schemas.microsoft.com/office/powerpoint/2010/main" val="3881163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SIS Structure of Nb</a:t>
            </a:r>
            <a:r>
              <a:rPr lang="en-GB" sz="2800" baseline="-25000" dirty="0"/>
              <a:t>3</a:t>
            </a:r>
            <a:r>
              <a:rPr lang="en-GB" sz="2800" dirty="0"/>
              <a:t>Sn/</a:t>
            </a:r>
            <a:r>
              <a:rPr lang="en-GB" sz="2800" dirty="0" err="1"/>
              <a:t>AlN</a:t>
            </a:r>
            <a:r>
              <a:rPr lang="en-GB" sz="2800" dirty="0"/>
              <a:t>/</a:t>
            </a:r>
            <a:r>
              <a:rPr lang="en-GB" sz="2800" dirty="0" err="1"/>
              <a:t>Nb</a:t>
            </a:r>
            <a:r>
              <a:rPr lang="en-GB" sz="2800" dirty="0"/>
              <a:t> multilayer on copper</a:t>
            </a:r>
            <a:endParaRPr lang="en-GB" sz="2800" dirty="0"/>
          </a:p>
        </p:txBody>
      </p:sp>
      <p:pic>
        <p:nvPicPr>
          <p:cNvPr id="7" name="Content Placeholder 6"/>
          <p:cNvPicPr>
            <a:picLocks noGrp="1" noChangeAspect="1"/>
          </p:cNvPicPr>
          <p:nvPr>
            <p:ph idx="1"/>
          </p:nvPr>
        </p:nvPicPr>
        <p:blipFill>
          <a:blip r:embed="rId2"/>
          <a:stretch>
            <a:fillRect/>
          </a:stretch>
        </p:blipFill>
        <p:spPr>
          <a:xfrm>
            <a:off x="179512" y="1052737"/>
            <a:ext cx="2983027" cy="2239259"/>
          </a:xfrm>
          <a:prstGeom prst="rect">
            <a:avLst/>
          </a:prstGeom>
        </p:spPr>
      </p:pic>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16</a:t>
            </a:fld>
            <a:endParaRPr lang="en-GB"/>
          </a:p>
        </p:txBody>
      </p:sp>
      <p:pic>
        <p:nvPicPr>
          <p:cNvPr id="8" name="Picture 7"/>
          <p:cNvPicPr>
            <a:picLocks noChangeAspect="1"/>
          </p:cNvPicPr>
          <p:nvPr/>
        </p:nvPicPr>
        <p:blipFill>
          <a:blip r:embed="rId3"/>
          <a:stretch>
            <a:fillRect/>
          </a:stretch>
        </p:blipFill>
        <p:spPr>
          <a:xfrm>
            <a:off x="3707903" y="1113569"/>
            <a:ext cx="2700799" cy="2027400"/>
          </a:xfrm>
          <a:prstGeom prst="rect">
            <a:avLst/>
          </a:prstGeom>
        </p:spPr>
      </p:pic>
      <p:pic>
        <p:nvPicPr>
          <p:cNvPr id="9" name="Picture 8"/>
          <p:cNvPicPr>
            <a:picLocks noChangeAspect="1"/>
          </p:cNvPicPr>
          <p:nvPr/>
        </p:nvPicPr>
        <p:blipFill>
          <a:blip r:embed="rId4"/>
          <a:stretch>
            <a:fillRect/>
          </a:stretch>
        </p:blipFill>
        <p:spPr>
          <a:xfrm>
            <a:off x="205390" y="3291996"/>
            <a:ext cx="6096851" cy="3429479"/>
          </a:xfrm>
          <a:prstGeom prst="rect">
            <a:avLst/>
          </a:prstGeom>
        </p:spPr>
      </p:pic>
      <p:sp>
        <p:nvSpPr>
          <p:cNvPr id="10" name="TextBox 9"/>
          <p:cNvSpPr txBox="1"/>
          <p:nvPr/>
        </p:nvSpPr>
        <p:spPr>
          <a:xfrm>
            <a:off x="6408702" y="1052737"/>
            <a:ext cx="2278098" cy="4524315"/>
          </a:xfrm>
          <a:prstGeom prst="rect">
            <a:avLst/>
          </a:prstGeom>
          <a:noFill/>
        </p:spPr>
        <p:txBody>
          <a:bodyPr wrap="square" rtlCol="0">
            <a:spAutoFit/>
          </a:bodyPr>
          <a:lstStyle/>
          <a:p>
            <a:pPr marL="285750" indent="-285750" algn="just">
              <a:buClr>
                <a:srgbClr val="FFC000"/>
              </a:buClr>
              <a:buFont typeface="Wingdings" panose="05000000000000000000" pitchFamily="2" charset="2"/>
              <a:buChar char="q"/>
            </a:pPr>
            <a:r>
              <a:rPr lang="en-GB" dirty="0" smtClean="0"/>
              <a:t>Although the layers are well identified however there is again some degree of mixing can be observed.</a:t>
            </a:r>
          </a:p>
          <a:p>
            <a:pPr marL="342900" indent="-342900" algn="just">
              <a:buClr>
                <a:srgbClr val="FFC000"/>
              </a:buClr>
              <a:buFont typeface="+mj-lt"/>
              <a:buAutoNum type="arabicPeriod"/>
            </a:pPr>
            <a:r>
              <a:rPr lang="en-GB" dirty="0" smtClean="0"/>
              <a:t>Sn segregation at Cu/</a:t>
            </a:r>
            <a:r>
              <a:rPr lang="en-GB" dirty="0" err="1" smtClean="0"/>
              <a:t>Nb</a:t>
            </a:r>
            <a:r>
              <a:rPr lang="en-GB" dirty="0" smtClean="0"/>
              <a:t> interface</a:t>
            </a:r>
          </a:p>
          <a:p>
            <a:pPr marL="342900" indent="-342900" algn="just">
              <a:buClr>
                <a:srgbClr val="FFC000"/>
              </a:buClr>
              <a:buFont typeface="+mj-lt"/>
              <a:buAutoNum type="arabicPeriod"/>
            </a:pPr>
            <a:r>
              <a:rPr lang="en-GB" dirty="0" smtClean="0"/>
              <a:t>Nb3Sn into </a:t>
            </a:r>
            <a:r>
              <a:rPr lang="en-GB" dirty="0" err="1" smtClean="0"/>
              <a:t>Nb</a:t>
            </a:r>
            <a:r>
              <a:rPr lang="en-GB" dirty="0" smtClean="0"/>
              <a:t> layer</a:t>
            </a:r>
          </a:p>
          <a:p>
            <a:pPr marL="342900" indent="-342900" algn="just">
              <a:buClr>
                <a:srgbClr val="FFC000"/>
              </a:buClr>
              <a:buFont typeface="+mj-lt"/>
              <a:buAutoNum type="arabicPeriod"/>
            </a:pPr>
            <a:r>
              <a:rPr lang="en-GB" dirty="0" smtClean="0"/>
              <a:t>Copper diffusion on to the surface</a:t>
            </a:r>
          </a:p>
          <a:p>
            <a:pPr marL="342900" indent="-342900" algn="just">
              <a:buClr>
                <a:srgbClr val="FFC000"/>
              </a:buClr>
              <a:buFont typeface="+mj-lt"/>
              <a:buAutoNum type="arabicPeriod"/>
            </a:pPr>
            <a:r>
              <a:rPr lang="en-GB" dirty="0" smtClean="0"/>
              <a:t>Some level of  Nitrogen diffusion into all the layers.</a:t>
            </a:r>
          </a:p>
          <a:p>
            <a:pPr marL="285750" indent="-285750" algn="just">
              <a:buClr>
                <a:srgbClr val="FFC000"/>
              </a:buClr>
              <a:buFont typeface="Wingdings" panose="05000000000000000000" pitchFamily="2" charset="2"/>
              <a:buChar char="q"/>
            </a:pPr>
            <a:endParaRPr lang="en-GB" dirty="0"/>
          </a:p>
        </p:txBody>
      </p:sp>
    </p:spTree>
    <p:extLst>
      <p:ext uri="{BB962C8B-B14F-4D97-AF65-F5344CB8AC3E}">
        <p14:creationId xmlns:p14="http://schemas.microsoft.com/office/powerpoint/2010/main" val="1875360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SIS Structure of Nb</a:t>
            </a:r>
            <a:r>
              <a:rPr lang="en-GB" sz="2800" baseline="-25000" dirty="0"/>
              <a:t>3</a:t>
            </a:r>
            <a:r>
              <a:rPr lang="en-GB" sz="2800" dirty="0"/>
              <a:t>Sn/</a:t>
            </a:r>
            <a:r>
              <a:rPr lang="en-GB" sz="2800" dirty="0" err="1"/>
              <a:t>AlN</a:t>
            </a:r>
            <a:r>
              <a:rPr lang="en-GB" sz="2800" dirty="0"/>
              <a:t>/</a:t>
            </a:r>
            <a:r>
              <a:rPr lang="en-GB" sz="2800" dirty="0" err="1"/>
              <a:t>Nb</a:t>
            </a:r>
            <a:r>
              <a:rPr lang="en-GB" sz="2800" dirty="0"/>
              <a:t> multilayer on Ta</a:t>
            </a:r>
            <a:endParaRPr lang="en-GB" dirty="0"/>
          </a:p>
        </p:txBody>
      </p:sp>
      <p:pic>
        <p:nvPicPr>
          <p:cNvPr id="6" name="Content Placeholder 5"/>
          <p:cNvPicPr>
            <a:picLocks noGrp="1" noChangeAspect="1"/>
          </p:cNvPicPr>
          <p:nvPr>
            <p:ph idx="1"/>
          </p:nvPr>
        </p:nvPicPr>
        <p:blipFill>
          <a:blip r:embed="rId2"/>
          <a:stretch>
            <a:fillRect/>
          </a:stretch>
        </p:blipFill>
        <p:spPr>
          <a:xfrm>
            <a:off x="508558" y="1052736"/>
            <a:ext cx="2807658" cy="2107615"/>
          </a:xfrm>
          <a:prstGeom prst="rect">
            <a:avLst/>
          </a:prstGeom>
        </p:spPr>
      </p:pic>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17</a:t>
            </a:fld>
            <a:endParaRPr lang="en-GB"/>
          </a:p>
        </p:txBody>
      </p:sp>
      <p:pic>
        <p:nvPicPr>
          <p:cNvPr id="7" name="Picture 6"/>
          <p:cNvPicPr>
            <a:picLocks noChangeAspect="1"/>
          </p:cNvPicPr>
          <p:nvPr/>
        </p:nvPicPr>
        <p:blipFill>
          <a:blip r:embed="rId3"/>
          <a:stretch>
            <a:fillRect/>
          </a:stretch>
        </p:blipFill>
        <p:spPr>
          <a:xfrm>
            <a:off x="3491880" y="1067308"/>
            <a:ext cx="2812654" cy="2107615"/>
          </a:xfrm>
          <a:prstGeom prst="rect">
            <a:avLst/>
          </a:prstGeom>
        </p:spPr>
      </p:pic>
      <p:sp>
        <p:nvSpPr>
          <p:cNvPr id="10" name="Rectangle 9"/>
          <p:cNvSpPr/>
          <p:nvPr/>
        </p:nvSpPr>
        <p:spPr>
          <a:xfrm>
            <a:off x="6404992" y="1196752"/>
            <a:ext cx="2358008" cy="3970318"/>
          </a:xfrm>
          <a:prstGeom prst="rect">
            <a:avLst/>
          </a:prstGeom>
        </p:spPr>
        <p:txBody>
          <a:bodyPr wrap="square">
            <a:spAutoFit/>
          </a:bodyPr>
          <a:lstStyle/>
          <a:p>
            <a:pPr marL="285750" lvl="0" indent="-285750" algn="just">
              <a:buClr>
                <a:srgbClr val="FFC000"/>
              </a:buClr>
              <a:buFont typeface="Wingdings" panose="05000000000000000000" pitchFamily="2" charset="2"/>
              <a:buChar char="q"/>
            </a:pPr>
            <a:r>
              <a:rPr lang="en-GB" dirty="0">
                <a:solidFill>
                  <a:prstClr val="black"/>
                </a:solidFill>
              </a:rPr>
              <a:t>Although the layers are well identified however there is again some degree </a:t>
            </a:r>
            <a:r>
              <a:rPr lang="en-GB" dirty="0" smtClean="0">
                <a:solidFill>
                  <a:prstClr val="black"/>
                </a:solidFill>
              </a:rPr>
              <a:t>of mixing </a:t>
            </a:r>
            <a:r>
              <a:rPr lang="en-GB" dirty="0">
                <a:solidFill>
                  <a:prstClr val="black"/>
                </a:solidFill>
              </a:rPr>
              <a:t>can be observed.</a:t>
            </a:r>
          </a:p>
          <a:p>
            <a:pPr marL="342900" lvl="0" indent="-342900" algn="just">
              <a:buClr>
                <a:srgbClr val="FFC000"/>
              </a:buClr>
              <a:buFont typeface="+mj-lt"/>
              <a:buAutoNum type="arabicPeriod"/>
            </a:pPr>
            <a:r>
              <a:rPr lang="en-GB" dirty="0">
                <a:solidFill>
                  <a:prstClr val="black"/>
                </a:solidFill>
              </a:rPr>
              <a:t>Sn segregation at Cu/</a:t>
            </a:r>
            <a:r>
              <a:rPr lang="en-GB" dirty="0" err="1">
                <a:solidFill>
                  <a:prstClr val="black"/>
                </a:solidFill>
              </a:rPr>
              <a:t>Nb</a:t>
            </a:r>
            <a:r>
              <a:rPr lang="en-GB" dirty="0">
                <a:solidFill>
                  <a:prstClr val="black"/>
                </a:solidFill>
              </a:rPr>
              <a:t> interface</a:t>
            </a:r>
          </a:p>
          <a:p>
            <a:pPr marL="342900" lvl="0" indent="-342900" algn="just">
              <a:buClr>
                <a:srgbClr val="FFC000"/>
              </a:buClr>
              <a:buFont typeface="+mj-lt"/>
              <a:buAutoNum type="arabicPeriod"/>
            </a:pPr>
            <a:r>
              <a:rPr lang="en-GB" dirty="0">
                <a:solidFill>
                  <a:prstClr val="black"/>
                </a:solidFill>
              </a:rPr>
              <a:t>Nb3Sn into </a:t>
            </a:r>
            <a:r>
              <a:rPr lang="en-GB" dirty="0" err="1">
                <a:solidFill>
                  <a:prstClr val="black"/>
                </a:solidFill>
              </a:rPr>
              <a:t>Nb</a:t>
            </a:r>
            <a:r>
              <a:rPr lang="en-GB" dirty="0">
                <a:solidFill>
                  <a:prstClr val="black"/>
                </a:solidFill>
              </a:rPr>
              <a:t> </a:t>
            </a:r>
            <a:r>
              <a:rPr lang="en-GB" dirty="0" smtClean="0">
                <a:solidFill>
                  <a:prstClr val="black"/>
                </a:solidFill>
              </a:rPr>
              <a:t>layer segregated at the grain boundary</a:t>
            </a:r>
            <a:endParaRPr lang="en-GB" dirty="0">
              <a:solidFill>
                <a:prstClr val="black"/>
              </a:solidFill>
            </a:endParaRPr>
          </a:p>
          <a:p>
            <a:pPr marL="342900" lvl="0" indent="-342900" algn="just">
              <a:buClr>
                <a:srgbClr val="FFC000"/>
              </a:buClr>
              <a:buFont typeface="+mj-lt"/>
              <a:buAutoNum type="arabicPeriod"/>
            </a:pPr>
            <a:r>
              <a:rPr lang="en-GB" dirty="0">
                <a:solidFill>
                  <a:prstClr val="black"/>
                </a:solidFill>
              </a:rPr>
              <a:t>Some level of  Nitrogen diffusion into all the layers.</a:t>
            </a:r>
          </a:p>
        </p:txBody>
      </p:sp>
      <p:pic>
        <p:nvPicPr>
          <p:cNvPr id="11" name="Picture 10"/>
          <p:cNvPicPr>
            <a:picLocks noChangeAspect="1"/>
          </p:cNvPicPr>
          <p:nvPr/>
        </p:nvPicPr>
        <p:blipFill>
          <a:blip r:embed="rId4"/>
          <a:stretch>
            <a:fillRect/>
          </a:stretch>
        </p:blipFill>
        <p:spPr>
          <a:xfrm>
            <a:off x="683568" y="3181911"/>
            <a:ext cx="6096851" cy="3429479"/>
          </a:xfrm>
          <a:prstGeom prst="rect">
            <a:avLst/>
          </a:prstGeom>
        </p:spPr>
      </p:pic>
    </p:spTree>
    <p:extLst>
      <p:ext uri="{BB962C8B-B14F-4D97-AF65-F5344CB8AC3E}">
        <p14:creationId xmlns:p14="http://schemas.microsoft.com/office/powerpoint/2010/main" val="493711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229600" cy="561974"/>
          </a:xfrm>
        </p:spPr>
        <p:txBody>
          <a:bodyPr/>
          <a:lstStyle/>
          <a:p>
            <a:r>
              <a:rPr lang="en-GB" sz="2800" dirty="0"/>
              <a:t>SIS Structure of Nb</a:t>
            </a:r>
            <a:r>
              <a:rPr lang="en-GB" sz="2800" baseline="-25000" dirty="0"/>
              <a:t>3</a:t>
            </a:r>
            <a:r>
              <a:rPr lang="en-GB" sz="2800" dirty="0"/>
              <a:t>Sn/</a:t>
            </a:r>
            <a:r>
              <a:rPr lang="en-GB" sz="2800" dirty="0" err="1"/>
              <a:t>AlN</a:t>
            </a:r>
            <a:r>
              <a:rPr lang="en-GB" sz="2800" dirty="0"/>
              <a:t>/</a:t>
            </a:r>
            <a:r>
              <a:rPr lang="en-GB" sz="2800" dirty="0" err="1"/>
              <a:t>Nb</a:t>
            </a:r>
            <a:r>
              <a:rPr lang="en-GB" sz="2800" dirty="0"/>
              <a:t> multilayer on </a:t>
            </a:r>
            <a:r>
              <a:rPr lang="en-GB" sz="2800" dirty="0" smtClean="0"/>
              <a:t>Ta</a:t>
            </a:r>
            <a:endParaRPr lang="en-GB" sz="2800"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18</a:t>
            </a:fld>
            <a:endParaRPr lang="en-GB"/>
          </a:p>
        </p:txBody>
      </p:sp>
      <p:pic>
        <p:nvPicPr>
          <p:cNvPr id="8" name="Content Placeholder 7"/>
          <p:cNvPicPr>
            <a:picLocks noGrp="1" noChangeAspect="1"/>
          </p:cNvPicPr>
          <p:nvPr>
            <p:ph idx="1"/>
          </p:nvPr>
        </p:nvPicPr>
        <p:blipFill>
          <a:blip r:embed="rId2"/>
          <a:stretch>
            <a:fillRect/>
          </a:stretch>
        </p:blipFill>
        <p:spPr>
          <a:xfrm>
            <a:off x="323529" y="980728"/>
            <a:ext cx="2952327" cy="2193266"/>
          </a:xfrm>
          <a:prstGeom prst="rect">
            <a:avLst/>
          </a:prstGeom>
        </p:spPr>
      </p:pic>
      <p:pic>
        <p:nvPicPr>
          <p:cNvPr id="9" name="Picture 8"/>
          <p:cNvPicPr>
            <a:picLocks noChangeAspect="1"/>
          </p:cNvPicPr>
          <p:nvPr/>
        </p:nvPicPr>
        <p:blipFill>
          <a:blip r:embed="rId3"/>
          <a:stretch>
            <a:fillRect/>
          </a:stretch>
        </p:blipFill>
        <p:spPr>
          <a:xfrm>
            <a:off x="288523" y="2968742"/>
            <a:ext cx="6096851" cy="3429479"/>
          </a:xfrm>
          <a:prstGeom prst="rect">
            <a:avLst/>
          </a:prstGeom>
        </p:spPr>
      </p:pic>
      <p:pic>
        <p:nvPicPr>
          <p:cNvPr id="10" name="Picture 9"/>
          <p:cNvPicPr>
            <a:picLocks noChangeAspect="1"/>
          </p:cNvPicPr>
          <p:nvPr/>
        </p:nvPicPr>
        <p:blipFill>
          <a:blip r:embed="rId4"/>
          <a:stretch>
            <a:fillRect/>
          </a:stretch>
        </p:blipFill>
        <p:spPr>
          <a:xfrm>
            <a:off x="3286617" y="963016"/>
            <a:ext cx="2730678" cy="2032132"/>
          </a:xfrm>
          <a:prstGeom prst="rect">
            <a:avLst/>
          </a:prstGeom>
        </p:spPr>
      </p:pic>
      <p:sp>
        <p:nvSpPr>
          <p:cNvPr id="12" name="Rectangle 11"/>
          <p:cNvSpPr/>
          <p:nvPr/>
        </p:nvSpPr>
        <p:spPr>
          <a:xfrm>
            <a:off x="6073624" y="1122082"/>
            <a:ext cx="2808312" cy="2246769"/>
          </a:xfrm>
          <a:prstGeom prst="rect">
            <a:avLst/>
          </a:prstGeom>
        </p:spPr>
        <p:txBody>
          <a:bodyPr wrap="square">
            <a:spAutoFit/>
          </a:bodyPr>
          <a:lstStyle/>
          <a:p>
            <a:pPr marL="285750" indent="-285750" algn="just">
              <a:buClr>
                <a:srgbClr val="FFC000"/>
              </a:buClr>
              <a:buFont typeface="Wingdings" panose="05000000000000000000" pitchFamily="2" charset="2"/>
              <a:buChar char="q"/>
            </a:pPr>
            <a:r>
              <a:rPr lang="en-GB" sz="2000" dirty="0" smtClean="0"/>
              <a:t> The </a:t>
            </a:r>
            <a:r>
              <a:rPr lang="en-GB" sz="2000" dirty="0"/>
              <a:t>layers are well </a:t>
            </a:r>
            <a:r>
              <a:rPr lang="en-GB" sz="2000" dirty="0" smtClean="0"/>
              <a:t>identified and beside nitrogen no mixing </a:t>
            </a:r>
            <a:r>
              <a:rPr lang="en-GB" sz="2000" dirty="0"/>
              <a:t>can be observed.</a:t>
            </a:r>
          </a:p>
          <a:p>
            <a:pPr marL="285750" indent="-285750" algn="just">
              <a:buClr>
                <a:srgbClr val="FFC000"/>
              </a:buClr>
              <a:buFont typeface="Wingdings" panose="05000000000000000000" pitchFamily="2" charset="2"/>
              <a:buChar char="q"/>
            </a:pPr>
            <a:r>
              <a:rPr lang="en-GB" sz="2000" dirty="0" smtClean="0"/>
              <a:t>No Sn </a:t>
            </a:r>
            <a:r>
              <a:rPr lang="en-GB" sz="2000" dirty="0"/>
              <a:t>segregation at </a:t>
            </a:r>
            <a:r>
              <a:rPr lang="en-GB" sz="2000" dirty="0" smtClean="0"/>
              <a:t>Ta/</a:t>
            </a:r>
            <a:r>
              <a:rPr lang="en-GB" sz="2000" dirty="0" err="1" smtClean="0"/>
              <a:t>Nb</a:t>
            </a:r>
            <a:r>
              <a:rPr lang="en-GB" sz="2000" dirty="0" smtClean="0"/>
              <a:t> </a:t>
            </a:r>
            <a:r>
              <a:rPr lang="en-GB" sz="2000" dirty="0"/>
              <a:t>interface</a:t>
            </a:r>
          </a:p>
          <a:p>
            <a:pPr marL="285750" indent="-285750" algn="just">
              <a:buClr>
                <a:srgbClr val="FFC000"/>
              </a:buClr>
              <a:buFont typeface="Wingdings" panose="05000000000000000000" pitchFamily="2" charset="2"/>
              <a:buChar char="q"/>
            </a:pPr>
            <a:r>
              <a:rPr lang="en-GB" sz="2000" dirty="0"/>
              <a:t>Nb3Sn into </a:t>
            </a:r>
            <a:r>
              <a:rPr lang="en-GB" sz="2000" dirty="0" err="1"/>
              <a:t>Nb</a:t>
            </a:r>
            <a:r>
              <a:rPr lang="en-GB" sz="2000" dirty="0"/>
              <a:t> </a:t>
            </a:r>
            <a:r>
              <a:rPr lang="en-GB" sz="2000" dirty="0" smtClean="0"/>
              <a:t>layer</a:t>
            </a:r>
            <a:endParaRPr lang="en-GB" sz="2000" dirty="0"/>
          </a:p>
        </p:txBody>
      </p:sp>
    </p:spTree>
    <p:extLst>
      <p:ext uri="{BB962C8B-B14F-4D97-AF65-F5344CB8AC3E}">
        <p14:creationId xmlns:p14="http://schemas.microsoft.com/office/powerpoint/2010/main" val="1071568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Normalized DC magnetic moment</a:t>
            </a:r>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19</a:t>
            </a:fld>
            <a:endParaRPr lang="en-GB"/>
          </a:p>
        </p:txBody>
      </p:sp>
      <p:pic>
        <p:nvPicPr>
          <p:cNvPr id="6" name="Content Placeholder 5"/>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196752"/>
            <a:ext cx="3816424" cy="2160240"/>
          </a:xfrm>
          <a:prstGeom prst="rect">
            <a:avLst/>
          </a:prstGeom>
          <a:noFill/>
        </p:spPr>
      </p:pic>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1273492"/>
            <a:ext cx="3314328" cy="2083500"/>
          </a:xfrm>
          <a:prstGeom prst="rect">
            <a:avLst/>
          </a:prstGeom>
          <a:noFill/>
        </p:spPr>
      </p:pic>
      <p:sp>
        <p:nvSpPr>
          <p:cNvPr id="8" name="TextBox 7"/>
          <p:cNvSpPr txBox="1"/>
          <p:nvPr/>
        </p:nvSpPr>
        <p:spPr>
          <a:xfrm>
            <a:off x="750404" y="4025949"/>
            <a:ext cx="7643191" cy="2031325"/>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GB" dirty="0"/>
              <a:t>the deviation from the Meissner state starts at applied external field of 80 </a:t>
            </a:r>
            <a:r>
              <a:rPr lang="en-GB" dirty="0" err="1"/>
              <a:t>mT</a:t>
            </a:r>
            <a:r>
              <a:rPr lang="en-GB" dirty="0"/>
              <a:t> which resembles to those of </a:t>
            </a:r>
            <a:r>
              <a:rPr lang="en-GB" dirty="0" err="1"/>
              <a:t>Nb</a:t>
            </a:r>
            <a:r>
              <a:rPr lang="en-GB" dirty="0"/>
              <a:t> single layer deposited on copper rather than Nb</a:t>
            </a:r>
            <a:r>
              <a:rPr lang="en-GB" baseline="-25000" dirty="0"/>
              <a:t>3</a:t>
            </a:r>
            <a:r>
              <a:rPr lang="en-GB" dirty="0"/>
              <a:t>Sn observed above which the film stayed in Meissner state up to field of 300 </a:t>
            </a:r>
            <a:r>
              <a:rPr lang="en-GB" dirty="0" err="1"/>
              <a:t>mT.</a:t>
            </a:r>
            <a:r>
              <a:rPr lang="en-GB" dirty="0"/>
              <a:t> </a:t>
            </a:r>
            <a:endParaRPr lang="en-GB" dirty="0" smtClean="0"/>
          </a:p>
          <a:p>
            <a:pPr marL="285750" indent="-285750">
              <a:buClr>
                <a:srgbClr val="FFC000"/>
              </a:buClr>
              <a:buFont typeface="Wingdings" panose="05000000000000000000" pitchFamily="2" charset="2"/>
              <a:buChar char="q"/>
            </a:pPr>
            <a:r>
              <a:rPr lang="en-GB" dirty="0" smtClean="0"/>
              <a:t>The </a:t>
            </a:r>
            <a:r>
              <a:rPr lang="en-GB" dirty="0"/>
              <a:t>full cycle hysteresis loop shows a smooth curve over the full range of applied field which means that the film has stable flux pinning</a:t>
            </a:r>
            <a:r>
              <a:rPr lang="en-GB" dirty="0" smtClean="0"/>
              <a:t>. </a:t>
            </a:r>
            <a:endParaRPr lang="en-GB" dirty="0"/>
          </a:p>
          <a:p>
            <a:pPr marL="285750" indent="-285750">
              <a:buClr>
                <a:srgbClr val="FFC000"/>
              </a:buClr>
              <a:buFont typeface="Wingdings" panose="05000000000000000000" pitchFamily="2" charset="2"/>
              <a:buChar char="q"/>
            </a:pPr>
            <a:endParaRPr lang="en-GB" dirty="0"/>
          </a:p>
        </p:txBody>
      </p:sp>
    </p:spTree>
    <p:extLst>
      <p:ext uri="{BB962C8B-B14F-4D97-AF65-F5344CB8AC3E}">
        <p14:creationId xmlns:p14="http://schemas.microsoft.com/office/powerpoint/2010/main" val="3200562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a:t>
            </a:r>
            <a:endParaRPr lang="en-GB"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q"/>
            </a:pPr>
            <a:r>
              <a:rPr lang="en-GB" dirty="0"/>
              <a:t>Bulk niobium (</a:t>
            </a:r>
            <a:r>
              <a:rPr lang="en-GB" dirty="0" err="1"/>
              <a:t>Nb</a:t>
            </a:r>
            <a:r>
              <a:rPr lang="en-GB" dirty="0"/>
              <a:t>) has been for the past three </a:t>
            </a:r>
            <a:r>
              <a:rPr lang="en-GB" dirty="0" smtClean="0"/>
              <a:t>decades: </a:t>
            </a:r>
            <a:r>
              <a:rPr lang="en-GB" dirty="0"/>
              <a:t>the material of choice for SRF </a:t>
            </a:r>
            <a:r>
              <a:rPr lang="en-GB" dirty="0" smtClean="0"/>
              <a:t>applications:</a:t>
            </a:r>
          </a:p>
          <a:p>
            <a:pPr lvl="1">
              <a:buFont typeface="Wingdings" panose="05000000000000000000" pitchFamily="2" charset="2"/>
              <a:buChar char="Ø"/>
            </a:pPr>
            <a:r>
              <a:rPr lang="en-GB" dirty="0"/>
              <a:t>It has the highest Tc (9.25K) for pure metal</a:t>
            </a:r>
          </a:p>
          <a:p>
            <a:pPr lvl="1">
              <a:buFont typeface="Wingdings" panose="05000000000000000000" pitchFamily="2" charset="2"/>
              <a:buChar char="Ø"/>
            </a:pPr>
            <a:r>
              <a:rPr lang="en-GB" dirty="0"/>
              <a:t>It has highest </a:t>
            </a:r>
            <a:r>
              <a:rPr lang="en-GB" dirty="0" smtClean="0"/>
              <a:t>lower critical </a:t>
            </a:r>
            <a:r>
              <a:rPr lang="en-GB" dirty="0"/>
              <a:t>magnetic field H</a:t>
            </a:r>
            <a:r>
              <a:rPr lang="en-GB" i="1" baseline="-25000" dirty="0"/>
              <a:t>c1</a:t>
            </a:r>
          </a:p>
          <a:p>
            <a:pPr lvl="1">
              <a:buFont typeface="Wingdings" panose="05000000000000000000" pitchFamily="2" charset="2"/>
              <a:buChar char="Ø"/>
            </a:pPr>
            <a:r>
              <a:rPr lang="en-GB" dirty="0"/>
              <a:t>Easy </a:t>
            </a:r>
            <a:r>
              <a:rPr lang="en-GB" dirty="0" smtClean="0"/>
              <a:t>fabrication</a:t>
            </a:r>
          </a:p>
          <a:p>
            <a:pPr marL="0" indent="0">
              <a:buNone/>
            </a:pPr>
            <a:r>
              <a:rPr lang="en-GB" dirty="0" smtClean="0"/>
              <a:t>But it has achieved the magnetic field limitation so further improvement of cavity RF performance dictate to turn to other superconducting materials. The material can be deposited as thin film either in:</a:t>
            </a:r>
          </a:p>
          <a:p>
            <a:pPr lvl="1">
              <a:buFont typeface="Wingdings" panose="05000000000000000000" pitchFamily="2" charset="2"/>
              <a:buChar char="Ø"/>
            </a:pPr>
            <a:r>
              <a:rPr lang="en-GB" dirty="0" smtClean="0"/>
              <a:t>Single layer (new material on Cu or </a:t>
            </a:r>
            <a:r>
              <a:rPr lang="en-GB" dirty="0" err="1" smtClean="0"/>
              <a:t>Nb</a:t>
            </a:r>
            <a:r>
              <a:rPr lang="en-GB" dirty="0" smtClean="0"/>
              <a:t>)</a:t>
            </a:r>
          </a:p>
          <a:p>
            <a:pPr lvl="1">
              <a:buFont typeface="Wingdings" panose="05000000000000000000" pitchFamily="2" charset="2"/>
              <a:buChar char="Ø"/>
            </a:pPr>
            <a:r>
              <a:rPr lang="en-GB" dirty="0" smtClean="0"/>
              <a:t>Double layer ( </a:t>
            </a:r>
            <a:r>
              <a:rPr lang="en-GB" dirty="0" err="1" smtClean="0"/>
              <a:t>Nb</a:t>
            </a:r>
            <a:r>
              <a:rPr lang="en-GB" dirty="0" smtClean="0"/>
              <a:t>/ new </a:t>
            </a:r>
            <a:r>
              <a:rPr lang="en-GB" dirty="0" err="1" smtClean="0"/>
              <a:t>matrial</a:t>
            </a:r>
            <a:r>
              <a:rPr lang="en-GB" dirty="0" smtClean="0"/>
              <a:t> on Cu)</a:t>
            </a:r>
          </a:p>
          <a:p>
            <a:pPr lvl="1">
              <a:buFont typeface="Wingdings" panose="05000000000000000000" pitchFamily="2" charset="2"/>
              <a:buChar char="Ø"/>
            </a:pPr>
            <a:r>
              <a:rPr lang="en-GB" dirty="0" smtClean="0"/>
              <a:t>Superconductor/Insulator/new material SIS</a:t>
            </a:r>
          </a:p>
          <a:p>
            <a:pPr marL="0" indent="0">
              <a:buNone/>
            </a:pPr>
            <a:endParaRPr lang="en-GB" dirty="0" smtClean="0"/>
          </a:p>
          <a:p>
            <a:pPr marL="0" indent="0">
              <a:buNone/>
            </a:pPr>
            <a:endParaRPr lang="en-GB" dirty="0" smtClean="0"/>
          </a:p>
          <a:p>
            <a:pPr marL="0" indent="0">
              <a:buNone/>
            </a:pPr>
            <a:endParaRPr lang="en-GB" dirty="0" smtClean="0"/>
          </a:p>
          <a:p>
            <a:pPr marL="0" indent="0">
              <a:buNone/>
            </a:pPr>
            <a:endParaRPr lang="en-GB" dirty="0" smtClean="0"/>
          </a:p>
          <a:p>
            <a:endParaRPr lang="en-GB" dirty="0" smtClean="0"/>
          </a:p>
          <a:p>
            <a:pPr marL="0" indent="0">
              <a:buNone/>
            </a:pPr>
            <a:endParaRPr lang="en-GB"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a:t>
            </a:fld>
            <a:endParaRPr lang="en-GB"/>
          </a:p>
        </p:txBody>
      </p:sp>
    </p:spTree>
    <p:extLst>
      <p:ext uri="{BB962C8B-B14F-4D97-AF65-F5344CB8AC3E}">
        <p14:creationId xmlns:p14="http://schemas.microsoft.com/office/powerpoint/2010/main" val="2720592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First flux entry B</a:t>
            </a:r>
            <a:r>
              <a:rPr lang="en-GB" sz="2400" i="1" baseline="-25000" dirty="0" smtClean="0"/>
              <a:t>en </a:t>
            </a:r>
            <a:r>
              <a:rPr lang="en-GB" sz="2400" dirty="0" smtClean="0"/>
              <a:t>in Perpendicular  Mag Filed for Nb3Sn</a:t>
            </a:r>
            <a:endParaRPr lang="en-GB" sz="2400" i="1" baseline="-25000"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20</a:t>
            </a:fld>
            <a:endParaRPr lang="en-GB"/>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6369016"/>
              </p:ext>
            </p:extLst>
          </p:nvPr>
        </p:nvGraphicFramePr>
        <p:xfrm>
          <a:off x="460884" y="1117232"/>
          <a:ext cx="7715200" cy="4103787"/>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457200" y="5228506"/>
            <a:ext cx="7920880" cy="1277786"/>
          </a:xfrm>
          <a:prstGeom prst="rect">
            <a:avLst/>
          </a:prstGeom>
          <a:noFill/>
        </p:spPr>
        <p:txBody>
          <a:bodyPr wrap="square" rtlCol="0">
            <a:spAutoFit/>
          </a:bodyPr>
          <a:lstStyle/>
          <a:p>
            <a:pPr algn="just">
              <a:lnSpc>
                <a:spcPct val="107000"/>
              </a:lnSpc>
              <a:spcAft>
                <a:spcPts val="0"/>
              </a:spcAft>
            </a:pPr>
            <a:r>
              <a:rPr lang="en-GB" i="1" dirty="0" smtClean="0">
                <a:solidFill>
                  <a:srgbClr val="5A5A5A"/>
                </a:solidFill>
                <a:latin typeface="Times New Roman" panose="02020603050405020304" pitchFamily="18" charset="0"/>
                <a:ea typeface="Times New Roman" panose="02020603050405020304" pitchFamily="18" charset="0"/>
              </a:rPr>
              <a:t> </a:t>
            </a:r>
            <a:r>
              <a:rPr lang="en-GB" i="1" dirty="0">
                <a:solidFill>
                  <a:srgbClr val="5A5A5A"/>
                </a:solidFill>
                <a:latin typeface="Times New Roman" panose="02020603050405020304" pitchFamily="18" charset="0"/>
                <a:ea typeface="Times New Roman" panose="02020603050405020304" pitchFamily="18" charset="0"/>
              </a:rPr>
              <a:t>The first flux entry field B</a:t>
            </a:r>
            <a:r>
              <a:rPr lang="en-GB" i="1" baseline="-25000" dirty="0">
                <a:solidFill>
                  <a:srgbClr val="5A5A5A"/>
                </a:solidFill>
                <a:latin typeface="Times New Roman" panose="02020603050405020304" pitchFamily="18" charset="0"/>
                <a:ea typeface="Times New Roman" panose="02020603050405020304" pitchFamily="18" charset="0"/>
              </a:rPr>
              <a:t>en</a:t>
            </a:r>
            <a:r>
              <a:rPr lang="en-GB" i="1" dirty="0">
                <a:solidFill>
                  <a:srgbClr val="5A5A5A"/>
                </a:solidFill>
                <a:latin typeface="Times New Roman" panose="02020603050405020304" pitchFamily="18" charset="0"/>
                <a:ea typeface="Times New Roman" panose="02020603050405020304" pitchFamily="18" charset="0"/>
              </a:rPr>
              <a:t>, determined applying the 2% relative difference criterion, at 4.22 K. Comparison of all Nb</a:t>
            </a:r>
            <a:r>
              <a:rPr lang="en-GB" i="1" baseline="-25000" dirty="0">
                <a:solidFill>
                  <a:srgbClr val="5A5A5A"/>
                </a:solidFill>
                <a:latin typeface="Times New Roman" panose="02020603050405020304" pitchFamily="18" charset="0"/>
                <a:ea typeface="Times New Roman" panose="02020603050405020304" pitchFamily="18" charset="0"/>
              </a:rPr>
              <a:t>3</a:t>
            </a:r>
            <a:r>
              <a:rPr lang="en-GB" i="1" dirty="0">
                <a:solidFill>
                  <a:srgbClr val="5A5A5A"/>
                </a:solidFill>
                <a:latin typeface="Times New Roman" panose="02020603050405020304" pitchFamily="18" charset="0"/>
                <a:ea typeface="Times New Roman" panose="02020603050405020304" pitchFamily="18" charset="0"/>
              </a:rPr>
              <a:t>Sn samples deposited on different substrates (Cu, Sapphire, Ta). D – indicates the damaged samples on Ta substrate.</a:t>
            </a:r>
            <a:endParaRPr lang="en-GB" dirty="0">
              <a:latin typeface="Times New Roman" panose="02020603050405020304" pitchFamily="18" charset="0"/>
              <a:ea typeface="Times New Roman" panose="02020603050405020304" pitchFamily="18" charset="0"/>
            </a:endParaRPr>
          </a:p>
          <a:p>
            <a:pPr algn="just">
              <a:lnSpc>
                <a:spcPct val="107000"/>
              </a:lnSpc>
              <a:spcAft>
                <a:spcPts val="0"/>
              </a:spcAft>
            </a:pPr>
            <a:r>
              <a:rPr lang="en-GB" dirty="0">
                <a:latin typeface="Times New Roman" panose="02020603050405020304" pitchFamily="18" charset="0"/>
                <a:ea typeface="Times New Roman" panose="02020603050405020304" pitchFamily="18" charset="0"/>
              </a:rPr>
              <a:t> </a:t>
            </a:r>
          </a:p>
        </p:txBody>
      </p:sp>
      <p:pic>
        <p:nvPicPr>
          <p:cNvPr id="10" name="Picture 9"/>
          <p:cNvPicPr>
            <a:picLocks noChangeAspect="1"/>
          </p:cNvPicPr>
          <p:nvPr/>
        </p:nvPicPr>
        <p:blipFill>
          <a:blip r:embed="rId3"/>
          <a:stretch>
            <a:fillRect/>
          </a:stretch>
        </p:blipFill>
        <p:spPr>
          <a:xfrm>
            <a:off x="6228184" y="1268760"/>
            <a:ext cx="1368152" cy="1084909"/>
          </a:xfrm>
          <a:prstGeom prst="rect">
            <a:avLst/>
          </a:prstGeom>
        </p:spPr>
      </p:pic>
    </p:spTree>
    <p:extLst>
      <p:ext uri="{BB962C8B-B14F-4D97-AF65-F5344CB8AC3E}">
        <p14:creationId xmlns:p14="http://schemas.microsoft.com/office/powerpoint/2010/main" val="35527854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lgn="ctr">
              <a:buNone/>
            </a:pPr>
            <a:r>
              <a:rPr lang="en-GB" sz="8000" b="1" dirty="0">
                <a:solidFill>
                  <a:srgbClr val="0070C0"/>
                </a:solidFill>
              </a:rPr>
              <a:t>SYSTEM </a:t>
            </a:r>
            <a:r>
              <a:rPr lang="en-GB" sz="8000" b="1" dirty="0" smtClean="0">
                <a:solidFill>
                  <a:srgbClr val="0070C0"/>
                </a:solidFill>
              </a:rPr>
              <a:t>2</a:t>
            </a:r>
            <a:r>
              <a:rPr lang="en-GB" sz="8000" b="1" dirty="0" smtClean="0">
                <a:solidFill>
                  <a:srgbClr val="FFC000"/>
                </a:solidFill>
              </a:rPr>
              <a:t> </a:t>
            </a:r>
            <a:endParaRPr lang="en-GB" sz="8000" b="1" dirty="0">
              <a:solidFill>
                <a:srgbClr val="FFC000"/>
              </a:solidFill>
            </a:endParaRPr>
          </a:p>
          <a:p>
            <a:pPr lvl="0" algn="ctr"/>
            <a:endParaRPr lang="en-GB" sz="6000" b="1" dirty="0">
              <a:solidFill>
                <a:srgbClr val="FFC000"/>
              </a:solidFill>
            </a:endParaRPr>
          </a:p>
          <a:p>
            <a:pPr marL="0" lvl="0" indent="0" algn="ctr">
              <a:buNone/>
            </a:pPr>
            <a:r>
              <a:rPr lang="en-GB" sz="6000" b="1" dirty="0" err="1" smtClean="0">
                <a:solidFill>
                  <a:srgbClr val="FFC000"/>
                </a:solidFill>
              </a:rPr>
              <a:t>NbN</a:t>
            </a:r>
            <a:endParaRPr lang="en-GB" sz="6000" b="1" dirty="0">
              <a:solidFill>
                <a:srgbClr val="FFC000"/>
              </a:solidFill>
            </a:endParaRPr>
          </a:p>
          <a:p>
            <a:endParaRPr lang="en-GB"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21</a:t>
            </a:fld>
            <a:endParaRPr lang="en-GB"/>
          </a:p>
        </p:txBody>
      </p:sp>
    </p:spTree>
    <p:extLst>
      <p:ext uri="{BB962C8B-B14F-4D97-AF65-F5344CB8AC3E}">
        <p14:creationId xmlns:p14="http://schemas.microsoft.com/office/powerpoint/2010/main" val="38258590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NbN</a:t>
            </a:r>
            <a:r>
              <a:rPr lang="en-GB" dirty="0" smtClean="0"/>
              <a:t> superconducting thin Film</a:t>
            </a:r>
            <a:endParaRPr lang="en-GB" dirty="0"/>
          </a:p>
        </p:txBody>
      </p:sp>
      <p:pic>
        <p:nvPicPr>
          <p:cNvPr id="6" name="Content Placeholder 5"/>
          <p:cNvPicPr>
            <a:picLocks noGrp="1" noChangeAspect="1"/>
          </p:cNvPicPr>
          <p:nvPr>
            <p:ph idx="1"/>
          </p:nvPr>
        </p:nvPicPr>
        <p:blipFill>
          <a:blip r:embed="rId2"/>
          <a:stretch>
            <a:fillRect/>
          </a:stretch>
        </p:blipFill>
        <p:spPr>
          <a:xfrm>
            <a:off x="4572000" y="968963"/>
            <a:ext cx="4385385" cy="2388739"/>
          </a:xfrm>
          <a:prstGeom prst="rect">
            <a:avLst/>
          </a:prstGeom>
        </p:spPr>
      </p:pic>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22</a:t>
            </a:fld>
            <a:endParaRPr lang="en-GB"/>
          </a:p>
        </p:txBody>
      </p:sp>
      <p:sp>
        <p:nvSpPr>
          <p:cNvPr id="7" name="Rectangle 6"/>
          <p:cNvSpPr/>
          <p:nvPr/>
        </p:nvSpPr>
        <p:spPr>
          <a:xfrm>
            <a:off x="624680" y="1340768"/>
            <a:ext cx="3709537" cy="3477875"/>
          </a:xfrm>
          <a:prstGeom prst="rect">
            <a:avLst/>
          </a:prstGeom>
        </p:spPr>
        <p:txBody>
          <a:bodyPr wrap="square">
            <a:spAutoFit/>
          </a:bodyPr>
          <a:lstStyle/>
          <a:p>
            <a:pPr marL="342900" indent="-342900" algn="just">
              <a:buClr>
                <a:srgbClr val="FFC000"/>
              </a:buClr>
              <a:buFont typeface="Wingdings" panose="05000000000000000000" pitchFamily="2" charset="2"/>
              <a:buChar char="q"/>
            </a:pPr>
            <a:r>
              <a:rPr lang="en-GB" sz="2000" dirty="0"/>
              <a:t>B1 compounds have a </a:t>
            </a:r>
            <a:r>
              <a:rPr lang="en-GB" sz="2000" dirty="0" err="1"/>
              <a:t>NaCl</a:t>
            </a:r>
            <a:r>
              <a:rPr lang="en-GB" sz="2000" dirty="0"/>
              <a:t>-like structure where metallic atoms A form a face </a:t>
            </a:r>
            <a:r>
              <a:rPr lang="en-GB" sz="2000" dirty="0" smtClean="0"/>
              <a:t>cantered </a:t>
            </a:r>
            <a:r>
              <a:rPr lang="en-GB" sz="2000" dirty="0"/>
              <a:t>cubic (</a:t>
            </a:r>
            <a:r>
              <a:rPr lang="en-GB" sz="2000" dirty="0" err="1"/>
              <a:t>fcc</a:t>
            </a:r>
            <a:r>
              <a:rPr lang="en-GB" sz="2000" dirty="0"/>
              <a:t>) lattice and non-metallic atoms B occupy all the octahedral interstices. </a:t>
            </a:r>
            <a:endParaRPr lang="en-GB" sz="2000" dirty="0" smtClean="0"/>
          </a:p>
          <a:p>
            <a:pPr marL="342900" indent="-342900" algn="just">
              <a:buClr>
                <a:srgbClr val="FFC000"/>
              </a:buClr>
              <a:buFont typeface="Wingdings" panose="05000000000000000000" pitchFamily="2" charset="2"/>
              <a:buChar char="q"/>
            </a:pPr>
            <a:endParaRPr lang="en-GB" sz="2000" dirty="0" smtClean="0"/>
          </a:p>
          <a:p>
            <a:pPr marL="342900" indent="-342900" algn="just">
              <a:buClr>
                <a:srgbClr val="FFC000"/>
              </a:buClr>
              <a:buFont typeface="Wingdings" panose="05000000000000000000" pitchFamily="2" charset="2"/>
              <a:buChar char="q"/>
            </a:pPr>
            <a:r>
              <a:rPr lang="en-GB" sz="2000" dirty="0" err="1" smtClean="0"/>
              <a:t>NbN</a:t>
            </a:r>
            <a:r>
              <a:rPr lang="en-GB" sz="2000" dirty="0" smtClean="0"/>
              <a:t> has a very complex phase diagram, which makes it very challenging to achieve the superconducting </a:t>
            </a:r>
            <a:r>
              <a:rPr lang="el-GR" sz="2000" dirty="0" smtClean="0">
                <a:latin typeface="Arial Narrow" panose="020B0606020202030204" pitchFamily="34" charset="0"/>
              </a:rPr>
              <a:t>δ</a:t>
            </a:r>
            <a:r>
              <a:rPr lang="en-GB" sz="2000" dirty="0" smtClean="0">
                <a:latin typeface="Arial Narrow" panose="020B0606020202030204" pitchFamily="34" charset="0"/>
              </a:rPr>
              <a:t> phase.</a:t>
            </a:r>
            <a:endParaRPr lang="en-GB" sz="2000" dirty="0"/>
          </a:p>
        </p:txBody>
      </p:sp>
      <p:pic>
        <p:nvPicPr>
          <p:cNvPr id="8" name="Picture 7"/>
          <p:cNvPicPr>
            <a:picLocks noChangeAspect="1"/>
          </p:cNvPicPr>
          <p:nvPr/>
        </p:nvPicPr>
        <p:blipFill>
          <a:blip r:embed="rId3"/>
          <a:stretch>
            <a:fillRect/>
          </a:stretch>
        </p:blipFill>
        <p:spPr>
          <a:xfrm>
            <a:off x="4602106" y="3513447"/>
            <a:ext cx="3394579" cy="2687384"/>
          </a:xfrm>
          <a:prstGeom prst="rect">
            <a:avLst/>
          </a:prstGeom>
        </p:spPr>
      </p:pic>
      <p:sp>
        <p:nvSpPr>
          <p:cNvPr id="9" name="Rectangle 8"/>
          <p:cNvSpPr/>
          <p:nvPr/>
        </p:nvSpPr>
        <p:spPr>
          <a:xfrm>
            <a:off x="1808186" y="5322799"/>
            <a:ext cx="2659976" cy="646331"/>
          </a:xfrm>
          <a:prstGeom prst="rect">
            <a:avLst/>
          </a:prstGeom>
        </p:spPr>
        <p:txBody>
          <a:bodyPr wrap="square">
            <a:spAutoFit/>
          </a:bodyPr>
          <a:lstStyle/>
          <a:p>
            <a:r>
              <a:rPr lang="pl-PL" dirty="0"/>
              <a:t>	</a:t>
            </a:r>
            <a:r>
              <a:rPr lang="en-GB" dirty="0" smtClean="0">
                <a:latin typeface="Arial Narrow" panose="020B0606020202030204" pitchFamily="34" charset="0"/>
              </a:rPr>
              <a:t>ɣ</a:t>
            </a:r>
            <a:r>
              <a:rPr lang="en-GB" dirty="0" smtClean="0"/>
              <a:t>-N</a:t>
            </a:r>
            <a:r>
              <a:rPr lang="pl-PL" dirty="0" smtClean="0"/>
              <a:t>bN </a:t>
            </a:r>
            <a:r>
              <a:rPr lang="pl-PL" dirty="0"/>
              <a:t>Tc=15-17,3K</a:t>
            </a:r>
          </a:p>
          <a:p>
            <a:r>
              <a:rPr lang="pl-PL" dirty="0"/>
              <a:t>	</a:t>
            </a:r>
            <a:r>
              <a:rPr lang="el-GR" dirty="0" smtClean="0">
                <a:latin typeface="Arial Narrow" panose="020B0606020202030204" pitchFamily="34" charset="0"/>
              </a:rPr>
              <a:t>δ</a:t>
            </a:r>
            <a:r>
              <a:rPr lang="pl-PL" dirty="0" smtClean="0"/>
              <a:t>-NbN </a:t>
            </a:r>
            <a:r>
              <a:rPr lang="pl-PL" dirty="0"/>
              <a:t>Tc=12-15K</a:t>
            </a:r>
            <a:endParaRPr lang="en-GB" dirty="0"/>
          </a:p>
        </p:txBody>
      </p:sp>
    </p:spTree>
    <p:extLst>
      <p:ext uri="{BB962C8B-B14F-4D97-AF65-F5344CB8AC3E}">
        <p14:creationId xmlns:p14="http://schemas.microsoft.com/office/powerpoint/2010/main" val="26215178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NbN</a:t>
            </a:r>
            <a:r>
              <a:rPr lang="en-GB" dirty="0" smtClean="0"/>
              <a:t> deposition parameters &amp; subs prep</a:t>
            </a:r>
            <a:endParaRPr lang="en-GB" dirty="0"/>
          </a:p>
        </p:txBody>
      </p:sp>
      <p:sp>
        <p:nvSpPr>
          <p:cNvPr id="3" name="Content Placeholder 2"/>
          <p:cNvSpPr>
            <a:spLocks noGrp="1"/>
          </p:cNvSpPr>
          <p:nvPr>
            <p:ph idx="1"/>
          </p:nvPr>
        </p:nvSpPr>
        <p:spPr>
          <a:xfrm>
            <a:off x="457200" y="990600"/>
            <a:ext cx="8229600" cy="5365750"/>
          </a:xfrm>
        </p:spPr>
        <p:txBody>
          <a:bodyPr/>
          <a:lstStyle/>
          <a:p>
            <a:r>
              <a:rPr lang="en-GB" dirty="0"/>
              <a:t>The </a:t>
            </a:r>
            <a:r>
              <a:rPr lang="en-GB" dirty="0" err="1"/>
              <a:t>NbN</a:t>
            </a:r>
            <a:r>
              <a:rPr lang="en-GB" dirty="0"/>
              <a:t> samples were synthesised in a randomized order developed through the use of a design of experiments function in </a:t>
            </a:r>
            <a:r>
              <a:rPr lang="en-GB" dirty="0" smtClean="0">
                <a:solidFill>
                  <a:srgbClr val="00B0F0"/>
                </a:solidFill>
              </a:rPr>
              <a:t>Origin-Pro </a:t>
            </a:r>
            <a:r>
              <a:rPr lang="en-GB" dirty="0">
                <a:solidFill>
                  <a:srgbClr val="00B0F0"/>
                </a:solidFill>
              </a:rPr>
              <a:t>data analysis software</a:t>
            </a:r>
            <a:endParaRPr lang="en-GB" dirty="0">
              <a:solidFill>
                <a:srgbClr val="00B0F0"/>
              </a:solidFill>
            </a:endParaRPr>
          </a:p>
        </p:txBody>
      </p:sp>
      <p:sp>
        <p:nvSpPr>
          <p:cNvPr id="4" name="Footer Placeholder 3"/>
          <p:cNvSpPr>
            <a:spLocks noGrp="1"/>
          </p:cNvSpPr>
          <p:nvPr>
            <p:ph type="ftr" sz="quarter" idx="11"/>
          </p:nvPr>
        </p:nvSpPr>
        <p:spPr/>
        <p:txBody>
          <a:bodyPr/>
          <a:lstStyle/>
          <a:p>
            <a:r>
              <a:rPr lang="en-GB" dirty="0" smtClean="0"/>
              <a:t>2nd ARIES Annual Meeting , 8-12 April 2019, Budapest, Hungary </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23</a:t>
            </a:fld>
            <a:endParaRPr lang="en-GB"/>
          </a:p>
        </p:txBody>
      </p:sp>
      <p:pic>
        <p:nvPicPr>
          <p:cNvPr id="6" name="Picture 5"/>
          <p:cNvPicPr>
            <a:picLocks noChangeAspect="1"/>
          </p:cNvPicPr>
          <p:nvPr/>
        </p:nvPicPr>
        <p:blipFill>
          <a:blip r:embed="rId2"/>
          <a:stretch>
            <a:fillRect/>
          </a:stretch>
        </p:blipFill>
        <p:spPr>
          <a:xfrm>
            <a:off x="1230445" y="2276872"/>
            <a:ext cx="7266860" cy="1866016"/>
          </a:xfrm>
          <a:prstGeom prst="rect">
            <a:avLst/>
          </a:prstGeom>
        </p:spPr>
      </p:pic>
      <mc:AlternateContent xmlns:mc="http://schemas.openxmlformats.org/markup-compatibility/2006">
        <mc:Choice xmlns:a14="http://schemas.microsoft.com/office/drawing/2010/main" Requires="a14">
          <p:sp>
            <p:nvSpPr>
              <p:cNvPr id="7" name="Rectangle 6"/>
              <p:cNvSpPr/>
              <p:nvPr/>
            </p:nvSpPr>
            <p:spPr>
              <a:xfrm>
                <a:off x="457200" y="3977250"/>
                <a:ext cx="4572000" cy="2463238"/>
              </a:xfrm>
              <a:prstGeom prst="rect">
                <a:avLst/>
              </a:prstGeom>
            </p:spPr>
            <p:txBody>
              <a:bodyPr>
                <a:spAutoFit/>
              </a:bodyPr>
              <a:lstStyle/>
              <a:p>
                <a:pPr marL="342900" lvl="0" indent="-342900" algn="just">
                  <a:lnSpc>
                    <a:spcPct val="107000"/>
                  </a:lnSpc>
                  <a:spcAft>
                    <a:spcPts val="0"/>
                  </a:spcAft>
                  <a:buClr>
                    <a:srgbClr val="FFC000"/>
                  </a:buClr>
                  <a:buFont typeface="Wingdings" panose="05000000000000000000" pitchFamily="2" charset="2"/>
                  <a:buChar char="Ø"/>
                </a:pPr>
                <a:r>
                  <a:rPr lang="en-GB" dirty="0">
                    <a:latin typeface="Times New Roman" panose="02020603050405020304" pitchFamily="18" charset="0"/>
                    <a:ea typeface="Times New Roman" panose="02020603050405020304" pitchFamily="18" charset="0"/>
                  </a:rPr>
                  <a:t>Mechanically polished to a roughness of </a:t>
                </a:r>
                <a:r>
                  <a:rPr lang="en-GB" dirty="0" err="1">
                    <a:latin typeface="Times New Roman" panose="02020603050405020304" pitchFamily="18" charset="0"/>
                    <a:ea typeface="Times New Roman" panose="02020603050405020304" pitchFamily="18" charset="0"/>
                  </a:rPr>
                  <a:t>Sq</a:t>
                </a:r>
                <a:r>
                  <a:rPr lang="en-GB" dirty="0">
                    <a:latin typeface="Times New Roman" panose="02020603050405020304" pitchFamily="18" charset="0"/>
                    <a:ea typeface="Times New Roman" panose="02020603050405020304" pitchFamily="18" charset="0"/>
                  </a:rPr>
                  <a:t> = 35 nm </a:t>
                </a:r>
                <a14:m>
                  <m:oMath xmlns:m="http://schemas.openxmlformats.org/officeDocument/2006/math">
                    <m:r>
                      <a:rPr lang="en-GB" i="1">
                        <a:latin typeface="Cambria Math" panose="02040503050406030204" pitchFamily="18" charset="0"/>
                        <a:ea typeface="Times New Roman" panose="02020603050405020304" pitchFamily="18" charset="0"/>
                      </a:rPr>
                      <m:t>±</m:t>
                    </m:r>
                  </m:oMath>
                </a14:m>
                <a:r>
                  <a:rPr lang="en-GB" dirty="0">
                    <a:latin typeface="Times New Roman" panose="02020603050405020304" pitchFamily="18" charset="0"/>
                    <a:ea typeface="Times New Roman" panose="02020603050405020304" pitchFamily="18" charset="0"/>
                  </a:rPr>
                  <a:t>18 nm.</a:t>
                </a:r>
              </a:p>
              <a:p>
                <a:pPr marL="342900" lvl="0" indent="-342900" algn="just">
                  <a:lnSpc>
                    <a:spcPct val="107000"/>
                  </a:lnSpc>
                  <a:spcAft>
                    <a:spcPts val="0"/>
                  </a:spcAft>
                  <a:buClr>
                    <a:srgbClr val="FFC000"/>
                  </a:buClr>
                  <a:buFont typeface="Wingdings" panose="05000000000000000000" pitchFamily="2" charset="2"/>
                  <a:buChar char="Ø"/>
                </a:pPr>
                <a:r>
                  <a:rPr lang="en-GB" dirty="0">
                    <a:latin typeface="Times New Roman" panose="02020603050405020304" pitchFamily="18" charset="0"/>
                    <a:ea typeface="Times New Roman" panose="02020603050405020304" pitchFamily="18" charset="0"/>
                  </a:rPr>
                  <a:t>Ultra sonic degrease in acetone – 15 </a:t>
                </a:r>
                <a:r>
                  <a:rPr lang="en-GB" dirty="0" err="1">
                    <a:latin typeface="Times New Roman" panose="02020603050405020304" pitchFamily="18" charset="0"/>
                    <a:ea typeface="Times New Roman" panose="02020603050405020304" pitchFamily="18" charset="0"/>
                  </a:rPr>
                  <a:t>mins</a:t>
                </a:r>
                <a:endParaRPr lang="en-GB" dirty="0">
                  <a:latin typeface="Times New Roman" panose="02020603050405020304" pitchFamily="18" charset="0"/>
                  <a:ea typeface="Times New Roman" panose="02020603050405020304" pitchFamily="18" charset="0"/>
                </a:endParaRPr>
              </a:p>
              <a:p>
                <a:pPr marL="342900" lvl="0" indent="-342900" algn="just">
                  <a:lnSpc>
                    <a:spcPct val="107000"/>
                  </a:lnSpc>
                  <a:spcAft>
                    <a:spcPts val="0"/>
                  </a:spcAft>
                  <a:buClr>
                    <a:srgbClr val="FFC000"/>
                  </a:buClr>
                  <a:buFont typeface="Wingdings" panose="05000000000000000000" pitchFamily="2" charset="2"/>
                  <a:buChar char="Ø"/>
                </a:pPr>
                <a:r>
                  <a:rPr lang="en-GB" dirty="0">
                    <a:latin typeface="Times New Roman" panose="02020603050405020304" pitchFamily="18" charset="0"/>
                    <a:ea typeface="Times New Roman" panose="02020603050405020304" pitchFamily="18" charset="0"/>
                  </a:rPr>
                  <a:t>Ultra sonic degrease in ethanol – 15 </a:t>
                </a:r>
                <a:r>
                  <a:rPr lang="en-GB" dirty="0" err="1">
                    <a:latin typeface="Times New Roman" panose="02020603050405020304" pitchFamily="18" charset="0"/>
                    <a:ea typeface="Times New Roman" panose="02020603050405020304" pitchFamily="18" charset="0"/>
                  </a:rPr>
                  <a:t>mins</a:t>
                </a:r>
                <a:endParaRPr lang="en-GB" dirty="0">
                  <a:latin typeface="Times New Roman" panose="02020603050405020304" pitchFamily="18" charset="0"/>
                  <a:ea typeface="Times New Roman" panose="02020603050405020304" pitchFamily="18" charset="0"/>
                </a:endParaRPr>
              </a:p>
              <a:p>
                <a:pPr marL="342900" lvl="0" indent="-342900" algn="just">
                  <a:lnSpc>
                    <a:spcPct val="107000"/>
                  </a:lnSpc>
                  <a:spcAft>
                    <a:spcPts val="0"/>
                  </a:spcAft>
                  <a:buClr>
                    <a:srgbClr val="FFC000"/>
                  </a:buClr>
                  <a:buFont typeface="Wingdings" panose="05000000000000000000" pitchFamily="2" charset="2"/>
                  <a:buChar char="Ø"/>
                </a:pPr>
                <a:r>
                  <a:rPr lang="en-GB" dirty="0">
                    <a:latin typeface="Times New Roman" panose="02020603050405020304" pitchFamily="18" charset="0"/>
                    <a:ea typeface="Times New Roman" panose="02020603050405020304" pitchFamily="18" charset="0"/>
                  </a:rPr>
                  <a:t>Chemical etch in HNO</a:t>
                </a:r>
                <a:r>
                  <a:rPr lang="en-GB" baseline="-25000" dirty="0">
                    <a:latin typeface="Times New Roman" panose="02020603050405020304" pitchFamily="18" charset="0"/>
                    <a:ea typeface="Times New Roman" panose="02020603050405020304" pitchFamily="18" charset="0"/>
                  </a:rPr>
                  <a:t>3</a:t>
                </a:r>
                <a:r>
                  <a:rPr lang="en-GB" dirty="0">
                    <a:latin typeface="Times New Roman" panose="02020603050405020304" pitchFamily="18" charset="0"/>
                    <a:ea typeface="Times New Roman" panose="02020603050405020304" pitchFamily="18" charset="0"/>
                  </a:rPr>
                  <a:t>:H</a:t>
                </a:r>
                <a:r>
                  <a:rPr lang="en-GB" baseline="-25000" dirty="0">
                    <a:latin typeface="Times New Roman" panose="02020603050405020304" pitchFamily="18" charset="0"/>
                    <a:ea typeface="Times New Roman" panose="02020603050405020304" pitchFamily="18" charset="0"/>
                  </a:rPr>
                  <a:t>2</a:t>
                </a:r>
                <a:r>
                  <a:rPr lang="en-GB" dirty="0">
                    <a:latin typeface="Times New Roman" panose="02020603050405020304" pitchFamily="18" charset="0"/>
                    <a:ea typeface="Times New Roman" panose="02020603050405020304" pitchFamily="18" charset="0"/>
                  </a:rPr>
                  <a:t>O (distilled) in a 3:2 ratio – 30 seconds</a:t>
                </a:r>
              </a:p>
              <a:p>
                <a:pPr marL="342900" lvl="0" indent="-342900" algn="just">
                  <a:lnSpc>
                    <a:spcPct val="107000"/>
                  </a:lnSpc>
                  <a:spcAft>
                    <a:spcPts val="0"/>
                  </a:spcAft>
                  <a:buClr>
                    <a:srgbClr val="FFC000"/>
                  </a:buClr>
                  <a:buFont typeface="Wingdings" panose="05000000000000000000" pitchFamily="2" charset="2"/>
                  <a:buChar char="Ø"/>
                </a:pPr>
                <a:r>
                  <a:rPr lang="en-GB" dirty="0">
                    <a:latin typeface="Times New Roman" panose="02020603050405020304" pitchFamily="18" charset="0"/>
                    <a:ea typeface="Times New Roman" panose="02020603050405020304" pitchFamily="18" charset="0"/>
                  </a:rPr>
                  <a:t>Rinsed with distilled water</a:t>
                </a:r>
              </a:p>
              <a:p>
                <a:pPr marL="342900" lvl="0" indent="-342900" algn="just">
                  <a:lnSpc>
                    <a:spcPct val="107000"/>
                  </a:lnSpc>
                  <a:spcAft>
                    <a:spcPts val="800"/>
                  </a:spcAft>
                  <a:buClr>
                    <a:srgbClr val="FFC000"/>
                  </a:buClr>
                  <a:buFont typeface="Wingdings" panose="05000000000000000000" pitchFamily="2" charset="2"/>
                  <a:buChar char="Ø"/>
                </a:pPr>
                <a:r>
                  <a:rPr lang="en-GB" dirty="0">
                    <a:latin typeface="Times New Roman" panose="02020603050405020304" pitchFamily="18" charset="0"/>
                    <a:ea typeface="Times New Roman" panose="02020603050405020304" pitchFamily="18" charset="0"/>
                  </a:rPr>
                  <a:t>Blow dry with N</a:t>
                </a:r>
                <a:r>
                  <a:rPr lang="en-GB" baseline="-25000" dirty="0">
                    <a:latin typeface="Times New Roman" panose="02020603050405020304" pitchFamily="18" charset="0"/>
                    <a:ea typeface="Times New Roman" panose="02020603050405020304" pitchFamily="18" charset="0"/>
                  </a:rPr>
                  <a:t>2</a:t>
                </a:r>
                <a:endParaRPr lang="en-GB" dirty="0">
                  <a:latin typeface="Times New Roman" panose="02020603050405020304" pitchFamily="18" charset="0"/>
                  <a:ea typeface="Times New Roman" panose="02020603050405020304" pitchFamily="18" charset="0"/>
                </a:endParaRPr>
              </a:p>
            </p:txBody>
          </p:sp>
        </mc:Choice>
        <mc:Fallback>
          <p:sp>
            <p:nvSpPr>
              <p:cNvPr id="7" name="Rectangle 6"/>
              <p:cNvSpPr>
                <a:spLocks noRot="1" noChangeAspect="1" noMove="1" noResize="1" noEditPoints="1" noAdjustHandles="1" noChangeArrowheads="1" noChangeShapeType="1" noTextEdit="1"/>
              </p:cNvSpPr>
              <p:nvPr/>
            </p:nvSpPr>
            <p:spPr>
              <a:xfrm>
                <a:off x="457200" y="3977250"/>
                <a:ext cx="4572000" cy="2463238"/>
              </a:xfrm>
              <a:prstGeom prst="rect">
                <a:avLst/>
              </a:prstGeom>
              <a:blipFill>
                <a:blip r:embed="rId3"/>
                <a:stretch>
                  <a:fillRect l="-800" t="-1235" r="-1067" b="-1975"/>
                </a:stretch>
              </a:blipFill>
            </p:spPr>
            <p:txBody>
              <a:bodyPr/>
              <a:lstStyle/>
              <a:p>
                <a:r>
                  <a:rPr lang="en-GB">
                    <a:noFill/>
                  </a:rPr>
                  <a:t> </a:t>
                </a:r>
              </a:p>
            </p:txBody>
          </p:sp>
        </mc:Fallback>
      </mc:AlternateContent>
    </p:spTree>
    <p:extLst>
      <p:ext uri="{BB962C8B-B14F-4D97-AF65-F5344CB8AC3E}">
        <p14:creationId xmlns:p14="http://schemas.microsoft.com/office/powerpoint/2010/main" val="30113850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974" y="203654"/>
            <a:ext cx="8229600" cy="561974"/>
          </a:xfrm>
        </p:spPr>
        <p:txBody>
          <a:bodyPr/>
          <a:lstStyle/>
          <a:p>
            <a:r>
              <a:rPr lang="en-GB" sz="2800" dirty="0" err="1" smtClean="0"/>
              <a:t>NbN</a:t>
            </a:r>
            <a:r>
              <a:rPr lang="en-GB" sz="2800" dirty="0" smtClean="0"/>
              <a:t> film growth as function of dep parameters</a:t>
            </a:r>
            <a:endParaRPr lang="en-GB" sz="2800" dirty="0"/>
          </a:p>
        </p:txBody>
      </p:sp>
      <p:pic>
        <p:nvPicPr>
          <p:cNvPr id="8" name="Content Placeholder 7"/>
          <p:cNvPicPr>
            <a:picLocks noGrp="1" noChangeAspect="1"/>
          </p:cNvPicPr>
          <p:nvPr>
            <p:ph idx="1"/>
          </p:nvPr>
        </p:nvPicPr>
        <p:blipFill>
          <a:blip r:embed="rId2"/>
          <a:stretch>
            <a:fillRect/>
          </a:stretch>
        </p:blipFill>
        <p:spPr>
          <a:xfrm>
            <a:off x="3986676" y="912644"/>
            <a:ext cx="2241700" cy="1683681"/>
          </a:xfrm>
          <a:prstGeom prst="rect">
            <a:avLst/>
          </a:prstGeom>
        </p:spPr>
      </p:pic>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24</a:t>
            </a:fld>
            <a:endParaRPr lang="en-GB"/>
          </a:p>
        </p:txBody>
      </p:sp>
      <p:pic>
        <p:nvPicPr>
          <p:cNvPr id="9" name="Picture 8"/>
          <p:cNvPicPr>
            <a:picLocks noChangeAspect="1"/>
          </p:cNvPicPr>
          <p:nvPr/>
        </p:nvPicPr>
        <p:blipFill>
          <a:blip r:embed="rId3"/>
          <a:stretch>
            <a:fillRect/>
          </a:stretch>
        </p:blipFill>
        <p:spPr>
          <a:xfrm>
            <a:off x="6275040" y="899381"/>
            <a:ext cx="2259360" cy="1696944"/>
          </a:xfrm>
          <a:prstGeom prst="rect">
            <a:avLst/>
          </a:prstGeom>
        </p:spPr>
      </p:pic>
      <p:pic>
        <p:nvPicPr>
          <p:cNvPr id="10" name="Picture 9"/>
          <p:cNvPicPr>
            <a:picLocks noChangeAspect="1"/>
          </p:cNvPicPr>
          <p:nvPr/>
        </p:nvPicPr>
        <p:blipFill>
          <a:blip r:embed="rId4"/>
          <a:stretch>
            <a:fillRect/>
          </a:stretch>
        </p:blipFill>
        <p:spPr>
          <a:xfrm>
            <a:off x="3951091" y="2734442"/>
            <a:ext cx="2203205" cy="1654768"/>
          </a:xfrm>
          <a:prstGeom prst="rect">
            <a:avLst/>
          </a:prstGeom>
        </p:spPr>
      </p:pic>
      <p:pic>
        <p:nvPicPr>
          <p:cNvPr id="11" name="Picture 10"/>
          <p:cNvPicPr>
            <a:picLocks noChangeAspect="1"/>
          </p:cNvPicPr>
          <p:nvPr/>
        </p:nvPicPr>
        <p:blipFill>
          <a:blip r:embed="rId5"/>
          <a:stretch>
            <a:fillRect/>
          </a:stretch>
        </p:blipFill>
        <p:spPr>
          <a:xfrm>
            <a:off x="6275040" y="2659094"/>
            <a:ext cx="2234208" cy="1678054"/>
          </a:xfrm>
          <a:prstGeom prst="rect">
            <a:avLst/>
          </a:prstGeom>
        </p:spPr>
      </p:pic>
      <p:pic>
        <p:nvPicPr>
          <p:cNvPr id="12" name="Picture 11"/>
          <p:cNvPicPr>
            <a:picLocks noChangeAspect="1"/>
          </p:cNvPicPr>
          <p:nvPr/>
        </p:nvPicPr>
        <p:blipFill>
          <a:blip r:embed="rId6"/>
          <a:stretch>
            <a:fillRect/>
          </a:stretch>
        </p:blipFill>
        <p:spPr>
          <a:xfrm>
            <a:off x="3909414" y="4363368"/>
            <a:ext cx="2218485" cy="1666244"/>
          </a:xfrm>
          <a:prstGeom prst="rect">
            <a:avLst/>
          </a:prstGeom>
        </p:spPr>
      </p:pic>
      <p:pic>
        <p:nvPicPr>
          <p:cNvPr id="13" name="Picture 12"/>
          <p:cNvPicPr>
            <a:picLocks noChangeAspect="1"/>
          </p:cNvPicPr>
          <p:nvPr/>
        </p:nvPicPr>
        <p:blipFill>
          <a:blip r:embed="rId7"/>
          <a:stretch>
            <a:fillRect/>
          </a:stretch>
        </p:blipFill>
        <p:spPr>
          <a:xfrm>
            <a:off x="6300192" y="4379720"/>
            <a:ext cx="2234208" cy="1678053"/>
          </a:xfrm>
          <a:prstGeom prst="rect">
            <a:avLst/>
          </a:prstGeom>
        </p:spPr>
      </p:pic>
      <p:sp>
        <p:nvSpPr>
          <p:cNvPr id="14" name="TextBox 13"/>
          <p:cNvSpPr txBox="1"/>
          <p:nvPr/>
        </p:nvSpPr>
        <p:spPr>
          <a:xfrm>
            <a:off x="193959" y="899381"/>
            <a:ext cx="3384376" cy="5632311"/>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GB" dirty="0" smtClean="0"/>
              <a:t>The substitution of </a:t>
            </a:r>
            <a:r>
              <a:rPr lang="en-GB" dirty="0" err="1" smtClean="0"/>
              <a:t>Ar</a:t>
            </a:r>
            <a:r>
              <a:rPr lang="en-GB" dirty="0" smtClean="0"/>
              <a:t> with Kr did not change the growth mode.</a:t>
            </a:r>
          </a:p>
          <a:p>
            <a:pPr marL="285750" indent="-285750">
              <a:buClr>
                <a:srgbClr val="FFC000"/>
              </a:buClr>
              <a:buFont typeface="Wingdings" panose="05000000000000000000" pitchFamily="2" charset="2"/>
              <a:buChar char="q"/>
            </a:pPr>
            <a:endParaRPr lang="en-GB" dirty="0" smtClean="0"/>
          </a:p>
          <a:p>
            <a:pPr marL="285750" indent="-285750">
              <a:buClr>
                <a:srgbClr val="FFC000"/>
              </a:buClr>
              <a:buFont typeface="Wingdings" panose="05000000000000000000" pitchFamily="2" charset="2"/>
              <a:buChar char="q"/>
            </a:pPr>
            <a:r>
              <a:rPr lang="en-GB" dirty="0" smtClean="0"/>
              <a:t>Due to parameters interdependency no significant dependency of film growth with </a:t>
            </a:r>
            <a:r>
              <a:rPr lang="en-GB" dirty="0" err="1" smtClean="0"/>
              <a:t>Ts</a:t>
            </a:r>
            <a:r>
              <a:rPr lang="en-GB" dirty="0" smtClean="0"/>
              <a:t> was observed.</a:t>
            </a:r>
          </a:p>
          <a:p>
            <a:pPr marL="285750" indent="-285750">
              <a:buClr>
                <a:srgbClr val="FFC000"/>
              </a:buClr>
              <a:buFont typeface="Wingdings" panose="05000000000000000000" pitchFamily="2" charset="2"/>
              <a:buChar char="q"/>
            </a:pPr>
            <a:endParaRPr lang="en-GB" dirty="0" smtClean="0"/>
          </a:p>
          <a:p>
            <a:pPr marL="285750" indent="-285750">
              <a:buClr>
                <a:srgbClr val="FFC000"/>
              </a:buClr>
              <a:buFont typeface="Wingdings" panose="05000000000000000000" pitchFamily="2" charset="2"/>
              <a:buChar char="q"/>
            </a:pPr>
            <a:r>
              <a:rPr lang="en-GB" dirty="0" smtClean="0"/>
              <a:t>Film density can be controlled  </a:t>
            </a:r>
          </a:p>
          <a:p>
            <a:pPr marL="285750" indent="-285750">
              <a:buClr>
                <a:srgbClr val="FFC000"/>
              </a:buClr>
              <a:buFont typeface="Wingdings" panose="05000000000000000000" pitchFamily="2" charset="2"/>
              <a:buChar char="Ø"/>
            </a:pPr>
            <a:r>
              <a:rPr lang="en-GB" dirty="0" smtClean="0"/>
              <a:t>Deposition  temperature </a:t>
            </a:r>
          </a:p>
          <a:p>
            <a:pPr marL="285750" indent="-285750">
              <a:buClr>
                <a:srgbClr val="FFC000"/>
              </a:buClr>
              <a:buFont typeface="Wingdings" panose="05000000000000000000" pitchFamily="2" charset="2"/>
              <a:buChar char="Ø"/>
            </a:pPr>
            <a:r>
              <a:rPr lang="en-GB" dirty="0" smtClean="0"/>
              <a:t>working pressure </a:t>
            </a:r>
          </a:p>
          <a:p>
            <a:pPr marL="285750" indent="-285750">
              <a:buClr>
                <a:srgbClr val="FFC000"/>
              </a:buClr>
              <a:buFont typeface="Wingdings" panose="05000000000000000000" pitchFamily="2" charset="2"/>
              <a:buChar char="Ø"/>
            </a:pPr>
            <a:r>
              <a:rPr lang="en-GB" dirty="0" smtClean="0"/>
              <a:t>Deposition power</a:t>
            </a:r>
          </a:p>
          <a:p>
            <a:pPr marL="285750" indent="-285750">
              <a:buClr>
                <a:srgbClr val="FFC000"/>
              </a:buClr>
              <a:buFont typeface="Wingdings" panose="05000000000000000000" pitchFamily="2" charset="2"/>
              <a:buChar char="Ø"/>
            </a:pPr>
            <a:r>
              <a:rPr lang="en-GB" dirty="0" smtClean="0"/>
              <a:t>Sample bias</a:t>
            </a:r>
          </a:p>
          <a:p>
            <a:pPr marL="285750" indent="-285750">
              <a:buClr>
                <a:srgbClr val="FFC000"/>
              </a:buClr>
              <a:buFont typeface="Wingdings" panose="05000000000000000000" pitchFamily="2" charset="2"/>
              <a:buChar char="Ø"/>
            </a:pPr>
            <a:endParaRPr lang="en-GB" dirty="0" smtClean="0"/>
          </a:p>
          <a:p>
            <a:pPr marL="285750" indent="-285750">
              <a:buClr>
                <a:srgbClr val="FFC000"/>
              </a:buClr>
              <a:buFont typeface="Wingdings" panose="05000000000000000000" pitchFamily="2" charset="2"/>
              <a:buChar char="q"/>
            </a:pPr>
            <a:r>
              <a:rPr lang="en-GB" dirty="0"/>
              <a:t>the high tendency of patterning of the coatings due to the different crystallographic orientation of the polycrystalline Cu substrate </a:t>
            </a:r>
          </a:p>
        </p:txBody>
      </p:sp>
      <p:sp>
        <p:nvSpPr>
          <p:cNvPr id="16" name="Rectangle 15"/>
          <p:cNvSpPr/>
          <p:nvPr/>
        </p:nvSpPr>
        <p:spPr>
          <a:xfrm>
            <a:off x="5472726" y="921616"/>
            <a:ext cx="623274" cy="369332"/>
          </a:xfrm>
          <a:prstGeom prst="rect">
            <a:avLst/>
          </a:prstGeom>
        </p:spPr>
        <p:txBody>
          <a:bodyPr wrap="square">
            <a:spAutoFit/>
          </a:bodyPr>
          <a:lstStyle/>
          <a:p>
            <a:r>
              <a:rPr lang="en-GB" dirty="0" smtClean="0">
                <a:solidFill>
                  <a:srgbClr val="FFC000"/>
                </a:solidFill>
              </a:rPr>
              <a:t>(a) </a:t>
            </a:r>
            <a:endParaRPr lang="en-GB" dirty="0">
              <a:solidFill>
                <a:srgbClr val="FFC000"/>
              </a:solidFill>
            </a:endParaRPr>
          </a:p>
        </p:txBody>
      </p:sp>
      <p:sp>
        <p:nvSpPr>
          <p:cNvPr id="17" name="Rectangle 16"/>
          <p:cNvSpPr/>
          <p:nvPr/>
        </p:nvSpPr>
        <p:spPr>
          <a:xfrm>
            <a:off x="7884368" y="927581"/>
            <a:ext cx="500458" cy="369332"/>
          </a:xfrm>
          <a:prstGeom prst="rect">
            <a:avLst/>
          </a:prstGeom>
        </p:spPr>
        <p:txBody>
          <a:bodyPr wrap="none">
            <a:spAutoFit/>
          </a:bodyPr>
          <a:lstStyle/>
          <a:p>
            <a:r>
              <a:rPr lang="en-GB" dirty="0" smtClean="0">
                <a:solidFill>
                  <a:srgbClr val="FFC000"/>
                </a:solidFill>
              </a:rPr>
              <a:t>(b) </a:t>
            </a:r>
            <a:endParaRPr lang="en-GB" dirty="0">
              <a:solidFill>
                <a:srgbClr val="FFC000"/>
              </a:solidFill>
            </a:endParaRPr>
          </a:p>
        </p:txBody>
      </p:sp>
      <p:sp>
        <p:nvSpPr>
          <p:cNvPr id="18" name="Rectangle 17"/>
          <p:cNvSpPr/>
          <p:nvPr/>
        </p:nvSpPr>
        <p:spPr>
          <a:xfrm>
            <a:off x="5546157" y="2838821"/>
            <a:ext cx="476412" cy="369332"/>
          </a:xfrm>
          <a:prstGeom prst="rect">
            <a:avLst/>
          </a:prstGeom>
        </p:spPr>
        <p:txBody>
          <a:bodyPr wrap="none">
            <a:spAutoFit/>
          </a:bodyPr>
          <a:lstStyle/>
          <a:p>
            <a:r>
              <a:rPr lang="en-GB" dirty="0" smtClean="0">
                <a:solidFill>
                  <a:srgbClr val="FFC000"/>
                </a:solidFill>
              </a:rPr>
              <a:t>(c) </a:t>
            </a:r>
            <a:endParaRPr lang="en-GB" dirty="0">
              <a:solidFill>
                <a:srgbClr val="FFC000"/>
              </a:solidFill>
            </a:endParaRPr>
          </a:p>
        </p:txBody>
      </p:sp>
      <p:sp>
        <p:nvSpPr>
          <p:cNvPr id="19" name="Rectangle 18"/>
          <p:cNvSpPr/>
          <p:nvPr/>
        </p:nvSpPr>
        <p:spPr>
          <a:xfrm>
            <a:off x="7918191" y="2734442"/>
            <a:ext cx="500458" cy="369332"/>
          </a:xfrm>
          <a:prstGeom prst="rect">
            <a:avLst/>
          </a:prstGeom>
        </p:spPr>
        <p:txBody>
          <a:bodyPr wrap="none">
            <a:spAutoFit/>
          </a:bodyPr>
          <a:lstStyle/>
          <a:p>
            <a:r>
              <a:rPr lang="en-GB" dirty="0" smtClean="0">
                <a:solidFill>
                  <a:srgbClr val="FFC000"/>
                </a:solidFill>
              </a:rPr>
              <a:t>(d) </a:t>
            </a:r>
            <a:endParaRPr lang="en-GB" dirty="0">
              <a:solidFill>
                <a:srgbClr val="FFC000"/>
              </a:solidFill>
            </a:endParaRPr>
          </a:p>
        </p:txBody>
      </p:sp>
      <p:sp>
        <p:nvSpPr>
          <p:cNvPr id="20" name="Rectangle 19"/>
          <p:cNvSpPr/>
          <p:nvPr/>
        </p:nvSpPr>
        <p:spPr>
          <a:xfrm>
            <a:off x="5546157" y="4415263"/>
            <a:ext cx="494046" cy="369332"/>
          </a:xfrm>
          <a:prstGeom prst="rect">
            <a:avLst/>
          </a:prstGeom>
        </p:spPr>
        <p:txBody>
          <a:bodyPr wrap="none">
            <a:spAutoFit/>
          </a:bodyPr>
          <a:lstStyle/>
          <a:p>
            <a:r>
              <a:rPr lang="en-GB" dirty="0" smtClean="0">
                <a:solidFill>
                  <a:srgbClr val="FFC000"/>
                </a:solidFill>
              </a:rPr>
              <a:t>(e) </a:t>
            </a:r>
            <a:endParaRPr lang="en-GB" dirty="0">
              <a:solidFill>
                <a:srgbClr val="FFC000"/>
              </a:solidFill>
            </a:endParaRPr>
          </a:p>
        </p:txBody>
      </p:sp>
      <p:sp>
        <p:nvSpPr>
          <p:cNvPr id="21" name="Rectangle 20"/>
          <p:cNvSpPr/>
          <p:nvPr/>
        </p:nvSpPr>
        <p:spPr>
          <a:xfrm>
            <a:off x="8043634" y="4448515"/>
            <a:ext cx="452560" cy="369332"/>
          </a:xfrm>
          <a:prstGeom prst="rect">
            <a:avLst/>
          </a:prstGeom>
        </p:spPr>
        <p:txBody>
          <a:bodyPr wrap="none">
            <a:spAutoFit/>
          </a:bodyPr>
          <a:lstStyle/>
          <a:p>
            <a:r>
              <a:rPr lang="en-GB" dirty="0" smtClean="0">
                <a:solidFill>
                  <a:srgbClr val="FFC000"/>
                </a:solidFill>
              </a:rPr>
              <a:t>(f) </a:t>
            </a:r>
            <a:endParaRPr lang="en-GB" dirty="0">
              <a:solidFill>
                <a:srgbClr val="FFC000"/>
              </a:solidFill>
            </a:endParaRPr>
          </a:p>
        </p:txBody>
      </p:sp>
      <p:sp>
        <p:nvSpPr>
          <p:cNvPr id="22" name="TextBox 21"/>
          <p:cNvSpPr txBox="1"/>
          <p:nvPr/>
        </p:nvSpPr>
        <p:spPr>
          <a:xfrm>
            <a:off x="4382999" y="2017123"/>
            <a:ext cx="1074012" cy="369332"/>
          </a:xfrm>
          <a:prstGeom prst="rect">
            <a:avLst/>
          </a:prstGeom>
          <a:noFill/>
        </p:spPr>
        <p:txBody>
          <a:bodyPr wrap="none" rtlCol="0">
            <a:spAutoFit/>
          </a:bodyPr>
          <a:lstStyle/>
          <a:p>
            <a:r>
              <a:rPr lang="en-GB" dirty="0" smtClean="0">
                <a:solidFill>
                  <a:srgbClr val="FFC000"/>
                </a:solidFill>
              </a:rPr>
              <a:t>columnar</a:t>
            </a:r>
            <a:endParaRPr lang="en-GB" dirty="0">
              <a:solidFill>
                <a:srgbClr val="FFC000"/>
              </a:solidFill>
            </a:endParaRPr>
          </a:p>
        </p:txBody>
      </p:sp>
      <p:sp>
        <p:nvSpPr>
          <p:cNvPr id="23" name="TextBox 22"/>
          <p:cNvSpPr txBox="1"/>
          <p:nvPr/>
        </p:nvSpPr>
        <p:spPr>
          <a:xfrm>
            <a:off x="4248893" y="5454516"/>
            <a:ext cx="769763" cy="369332"/>
          </a:xfrm>
          <a:prstGeom prst="rect">
            <a:avLst/>
          </a:prstGeom>
          <a:noFill/>
        </p:spPr>
        <p:txBody>
          <a:bodyPr wrap="none" rtlCol="0">
            <a:spAutoFit/>
          </a:bodyPr>
          <a:lstStyle/>
          <a:p>
            <a:r>
              <a:rPr lang="en-GB" dirty="0" smtClean="0">
                <a:solidFill>
                  <a:srgbClr val="FFC000"/>
                </a:solidFill>
              </a:rPr>
              <a:t>Dense</a:t>
            </a:r>
            <a:endParaRPr lang="en-GB" dirty="0">
              <a:solidFill>
                <a:srgbClr val="FFC000"/>
              </a:solidFill>
            </a:endParaRPr>
          </a:p>
        </p:txBody>
      </p:sp>
      <p:pic>
        <p:nvPicPr>
          <p:cNvPr id="24" name="Picture 23"/>
          <p:cNvPicPr>
            <a:picLocks noChangeAspect="1"/>
          </p:cNvPicPr>
          <p:nvPr/>
        </p:nvPicPr>
        <p:blipFill>
          <a:blip r:embed="rId8"/>
          <a:stretch>
            <a:fillRect/>
          </a:stretch>
        </p:blipFill>
        <p:spPr>
          <a:xfrm>
            <a:off x="4464378" y="2821296"/>
            <a:ext cx="1176630" cy="499915"/>
          </a:xfrm>
          <a:prstGeom prst="rect">
            <a:avLst/>
          </a:prstGeom>
        </p:spPr>
      </p:pic>
    </p:spTree>
    <p:extLst>
      <p:ext uri="{BB962C8B-B14F-4D97-AF65-F5344CB8AC3E}">
        <p14:creationId xmlns:p14="http://schemas.microsoft.com/office/powerpoint/2010/main" val="1504421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B</a:t>
            </a:r>
            <a:r>
              <a:rPr lang="en-GB" sz="2800" i="1" baseline="-25000" dirty="0" smtClean="0"/>
              <a:t>en</a:t>
            </a:r>
            <a:r>
              <a:rPr lang="en-GB" sz="2800" dirty="0" smtClean="0"/>
              <a:t> </a:t>
            </a:r>
            <a:r>
              <a:rPr lang="en-GB" sz="2800" dirty="0"/>
              <a:t>in Perpendicular  Mag Filed </a:t>
            </a:r>
            <a:r>
              <a:rPr lang="en-GB" sz="2800" dirty="0" smtClean="0"/>
              <a:t>for </a:t>
            </a:r>
            <a:r>
              <a:rPr lang="en-GB" sz="2800" dirty="0" err="1"/>
              <a:t>N</a:t>
            </a:r>
            <a:r>
              <a:rPr lang="en-GB" sz="2800" dirty="0" err="1" smtClean="0"/>
              <a:t>b</a:t>
            </a:r>
            <a:r>
              <a:rPr lang="en-GB" sz="2800" dirty="0" smtClean="0"/>
              <a:t>, </a:t>
            </a:r>
            <a:r>
              <a:rPr lang="en-GB" sz="2800" dirty="0" err="1" smtClean="0"/>
              <a:t>NbN</a:t>
            </a:r>
            <a:r>
              <a:rPr lang="en-GB" sz="2800" dirty="0" smtClean="0"/>
              <a:t>, Nb3Sn</a:t>
            </a:r>
            <a:endParaRPr lang="en-GB" sz="2800" dirty="0"/>
          </a:p>
        </p:txBody>
      </p:sp>
      <p:pic>
        <p:nvPicPr>
          <p:cNvPr id="6" name="Content Placeholder 5"/>
          <p:cNvPicPr>
            <a:picLocks noGrp="1" noChangeAspect="1"/>
          </p:cNvPicPr>
          <p:nvPr>
            <p:ph idx="1"/>
          </p:nvPr>
        </p:nvPicPr>
        <p:blipFill>
          <a:blip r:embed="rId2"/>
          <a:stretch>
            <a:fillRect/>
          </a:stretch>
        </p:blipFill>
        <p:spPr>
          <a:xfrm>
            <a:off x="971600" y="867131"/>
            <a:ext cx="6464841" cy="4224040"/>
          </a:xfrm>
          <a:prstGeom prst="rect">
            <a:avLst/>
          </a:prstGeom>
        </p:spPr>
      </p:pic>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25</a:t>
            </a:fld>
            <a:endParaRPr lang="en-GB"/>
          </a:p>
        </p:txBody>
      </p:sp>
      <p:sp>
        <p:nvSpPr>
          <p:cNvPr id="7" name="Rectangle 6"/>
          <p:cNvSpPr/>
          <p:nvPr/>
        </p:nvSpPr>
        <p:spPr>
          <a:xfrm>
            <a:off x="123364" y="5042449"/>
            <a:ext cx="8639636" cy="1477328"/>
          </a:xfrm>
          <a:prstGeom prst="rect">
            <a:avLst/>
          </a:prstGeom>
        </p:spPr>
        <p:txBody>
          <a:bodyPr wrap="square">
            <a:spAutoFit/>
          </a:bodyPr>
          <a:lstStyle/>
          <a:p>
            <a:pPr marL="285750" indent="-285750">
              <a:buClr>
                <a:srgbClr val="FFC000"/>
              </a:buClr>
              <a:buFont typeface="Wingdings" panose="05000000000000000000" pitchFamily="2" charset="2"/>
              <a:buChar char="q"/>
            </a:pPr>
            <a:r>
              <a:rPr lang="en-GB" dirty="0" smtClean="0"/>
              <a:t>All </a:t>
            </a:r>
            <a:r>
              <a:rPr lang="en-GB" dirty="0" err="1"/>
              <a:t>NbN</a:t>
            </a:r>
            <a:r>
              <a:rPr lang="en-GB" dirty="0"/>
              <a:t> samples are considerably below the range of B</a:t>
            </a:r>
            <a:r>
              <a:rPr lang="en-GB" i="1" baseline="-25000" dirty="0"/>
              <a:t>en</a:t>
            </a:r>
            <a:r>
              <a:rPr lang="en-GB" dirty="0"/>
              <a:t> values determined for the series of </a:t>
            </a:r>
            <a:r>
              <a:rPr lang="en-GB" dirty="0" err="1" smtClean="0"/>
              <a:t>Nb</a:t>
            </a:r>
            <a:endParaRPr lang="en-GB" dirty="0" smtClean="0"/>
          </a:p>
          <a:p>
            <a:pPr marL="285750" indent="-285750">
              <a:buClr>
                <a:srgbClr val="FFC000"/>
              </a:buClr>
              <a:buFont typeface="Wingdings" panose="05000000000000000000" pitchFamily="2" charset="2"/>
              <a:buChar char="q"/>
            </a:pPr>
            <a:r>
              <a:rPr lang="en-GB" dirty="0" smtClean="0"/>
              <a:t>The </a:t>
            </a:r>
            <a:r>
              <a:rPr lang="en-GB" dirty="0"/>
              <a:t>Nb3Sn samples show a wide spread of B</a:t>
            </a:r>
            <a:r>
              <a:rPr lang="en-GB" i="1" baseline="-25000" dirty="0"/>
              <a:t>en</a:t>
            </a:r>
            <a:r>
              <a:rPr lang="en-GB" dirty="0"/>
              <a:t> </a:t>
            </a:r>
            <a:r>
              <a:rPr lang="en-GB" dirty="0" smtClean="0"/>
              <a:t>values</a:t>
            </a:r>
          </a:p>
          <a:p>
            <a:pPr marL="285750" indent="-285750">
              <a:buClr>
                <a:srgbClr val="FFC000"/>
              </a:buClr>
              <a:buFont typeface="Wingdings" panose="05000000000000000000" pitchFamily="2" charset="2"/>
              <a:buChar char="q"/>
            </a:pPr>
            <a:r>
              <a:rPr lang="en-GB" dirty="0" smtClean="0"/>
              <a:t> The </a:t>
            </a:r>
            <a:r>
              <a:rPr lang="en-GB" dirty="0"/>
              <a:t>highest Ben’s are comparable with the highest ones of the </a:t>
            </a:r>
            <a:r>
              <a:rPr lang="en-GB" dirty="0" err="1"/>
              <a:t>Nb</a:t>
            </a:r>
            <a:r>
              <a:rPr lang="en-GB" dirty="0"/>
              <a:t> samples while the lowest B</a:t>
            </a:r>
            <a:r>
              <a:rPr lang="en-GB" i="1" baseline="-25000" dirty="0"/>
              <a:t>en</a:t>
            </a:r>
            <a:r>
              <a:rPr lang="en-GB" dirty="0"/>
              <a:t>’s are well below the range of </a:t>
            </a:r>
            <a:r>
              <a:rPr lang="en-GB" dirty="0" err="1"/>
              <a:t>Nb</a:t>
            </a:r>
            <a:r>
              <a:rPr lang="en-GB" dirty="0"/>
              <a:t> samples</a:t>
            </a:r>
            <a:r>
              <a:rPr lang="en-GB" dirty="0" smtClean="0"/>
              <a:t>.</a:t>
            </a:r>
            <a:endParaRPr lang="en-GB" dirty="0"/>
          </a:p>
        </p:txBody>
      </p:sp>
    </p:spTree>
    <p:extLst>
      <p:ext uri="{BB962C8B-B14F-4D97-AF65-F5344CB8AC3E}">
        <p14:creationId xmlns:p14="http://schemas.microsoft.com/office/powerpoint/2010/main" val="1982056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normAutofit fontScale="55000" lnSpcReduction="20000"/>
          </a:bodyPr>
          <a:lstStyle/>
          <a:p>
            <a:pPr>
              <a:buFont typeface="Wingdings" panose="05000000000000000000" pitchFamily="2" charset="2"/>
              <a:buChar char="q"/>
            </a:pPr>
            <a:r>
              <a:rPr lang="en-GB" sz="3800" dirty="0" smtClean="0"/>
              <a:t>Nb3Sn </a:t>
            </a:r>
            <a:r>
              <a:rPr lang="en-GB" sz="3800" dirty="0"/>
              <a:t>can be successfully deposited from an alloy target and demonstrate good SC properties when it is deposited at high temperature (around 550-650 °C</a:t>
            </a:r>
            <a:r>
              <a:rPr lang="en-GB" sz="3800" dirty="0" smtClean="0"/>
              <a:t>).</a:t>
            </a:r>
          </a:p>
          <a:p>
            <a:pPr>
              <a:buFont typeface="Wingdings" panose="05000000000000000000" pitchFamily="2" charset="2"/>
              <a:buChar char="q"/>
            </a:pPr>
            <a:endParaRPr lang="en-GB" sz="3800" dirty="0"/>
          </a:p>
          <a:p>
            <a:pPr>
              <a:buFont typeface="Wingdings" panose="05000000000000000000" pitchFamily="2" charset="2"/>
              <a:buChar char="q"/>
            </a:pPr>
            <a:r>
              <a:rPr lang="en-GB" sz="3800" dirty="0" smtClean="0"/>
              <a:t>Complex </a:t>
            </a:r>
            <a:r>
              <a:rPr lang="en-GB" sz="3800" dirty="0"/>
              <a:t>defects can be formed in when Nb3Sn is deposited in a multilayer structure</a:t>
            </a:r>
            <a:r>
              <a:rPr lang="en-GB" sz="3800" dirty="0" smtClean="0"/>
              <a:t>.</a:t>
            </a:r>
          </a:p>
          <a:p>
            <a:pPr>
              <a:buFont typeface="Wingdings" panose="05000000000000000000" pitchFamily="2" charset="2"/>
              <a:buChar char="q"/>
            </a:pPr>
            <a:endParaRPr lang="en-GB" sz="3800" dirty="0"/>
          </a:p>
          <a:p>
            <a:pPr>
              <a:buFont typeface="Wingdings" panose="05000000000000000000" pitchFamily="2" charset="2"/>
              <a:buChar char="q"/>
            </a:pPr>
            <a:r>
              <a:rPr lang="en-GB" sz="3800" dirty="0" err="1" smtClean="0"/>
              <a:t>NbN</a:t>
            </a:r>
            <a:r>
              <a:rPr lang="en-GB" sz="3800" dirty="0" smtClean="0"/>
              <a:t> </a:t>
            </a:r>
            <a:r>
              <a:rPr lang="en-GB" sz="3800" dirty="0"/>
              <a:t>can be produced from an </a:t>
            </a:r>
            <a:r>
              <a:rPr lang="en-GB" sz="3800" dirty="0" err="1"/>
              <a:t>Nb</a:t>
            </a:r>
            <a:r>
              <a:rPr lang="en-GB" sz="3800" dirty="0"/>
              <a:t> metal target by reactive sputtering in N2 rich atmosphere. The optimisation of the film’s structure is possible at well selected parameter settings. If </a:t>
            </a:r>
            <a:r>
              <a:rPr lang="en-GB" sz="3800" dirty="0" err="1"/>
              <a:t>NbN</a:t>
            </a:r>
            <a:r>
              <a:rPr lang="en-GB" sz="3800" dirty="0"/>
              <a:t> can compete with </a:t>
            </a:r>
            <a:r>
              <a:rPr lang="en-GB" sz="3800" dirty="0" err="1"/>
              <a:t>Nb</a:t>
            </a:r>
            <a:r>
              <a:rPr lang="en-GB" sz="3800" dirty="0"/>
              <a:t> or Nb3Sn in terms </a:t>
            </a:r>
            <a:r>
              <a:rPr lang="en-GB" sz="3800" dirty="0" smtClean="0"/>
              <a:t>of </a:t>
            </a:r>
            <a:r>
              <a:rPr lang="en-GB" sz="3800" dirty="0"/>
              <a:t>SC properties, it will be shown in upcoming studies. </a:t>
            </a:r>
            <a:endParaRPr lang="en-GB" sz="3800" dirty="0" smtClean="0"/>
          </a:p>
          <a:p>
            <a:pPr marL="0" indent="0">
              <a:buNone/>
            </a:pPr>
            <a:r>
              <a:rPr lang="en-GB" sz="3800" dirty="0" smtClean="0"/>
              <a:t> </a:t>
            </a:r>
            <a:endParaRPr lang="en-GB" sz="3800" dirty="0"/>
          </a:p>
          <a:p>
            <a:pPr>
              <a:buFont typeface="Wingdings" panose="05000000000000000000" pitchFamily="2" charset="2"/>
              <a:buChar char="q"/>
            </a:pPr>
            <a:r>
              <a:rPr lang="en-GB" sz="3800" dirty="0" smtClean="0"/>
              <a:t>For </a:t>
            </a:r>
            <a:r>
              <a:rPr lang="en-GB" sz="3800" dirty="0"/>
              <a:t>SIS structures, the screening layer materials should be one containing nitrogen such as </a:t>
            </a:r>
            <a:r>
              <a:rPr lang="en-GB" sz="3800" dirty="0" err="1"/>
              <a:t>NbN</a:t>
            </a:r>
            <a:r>
              <a:rPr lang="en-GB" sz="3800" dirty="0"/>
              <a:t> and </a:t>
            </a:r>
            <a:r>
              <a:rPr lang="en-GB" sz="3800" dirty="0" err="1"/>
              <a:t>NbTiN</a:t>
            </a:r>
            <a:r>
              <a:rPr lang="en-GB" sz="3800" dirty="0"/>
              <a:t>, especially when the insulation layer is </a:t>
            </a:r>
            <a:r>
              <a:rPr lang="en-GB" sz="3800" dirty="0" err="1"/>
              <a:t>AlN</a:t>
            </a:r>
            <a:r>
              <a:rPr lang="en-GB" sz="3800" dirty="0"/>
              <a:t>.   </a:t>
            </a:r>
            <a:endParaRPr lang="en-GB" sz="3800" dirty="0" smtClean="0"/>
          </a:p>
          <a:p>
            <a:pPr marL="0" indent="0">
              <a:buNone/>
            </a:pPr>
            <a:endParaRPr lang="en-GB" sz="3800"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26</a:t>
            </a:fld>
            <a:endParaRPr lang="en-GB"/>
          </a:p>
        </p:txBody>
      </p:sp>
    </p:spTree>
    <p:extLst>
      <p:ext uri="{BB962C8B-B14F-4D97-AF65-F5344CB8AC3E}">
        <p14:creationId xmlns:p14="http://schemas.microsoft.com/office/powerpoint/2010/main" val="19101802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lstStyle/>
          <a:p>
            <a:pPr marL="0" indent="0">
              <a:buNone/>
            </a:pPr>
            <a:r>
              <a:rPr lang="en-GB" dirty="0"/>
              <a:t>DC </a:t>
            </a:r>
            <a:r>
              <a:rPr lang="en-GB" dirty="0" err="1"/>
              <a:t>magnetometry</a:t>
            </a:r>
            <a:r>
              <a:rPr lang="en-GB" dirty="0"/>
              <a:t> is an insufficient technique for multilayer characterisation of superconducting properties. The WP15 team should focus on development of:</a:t>
            </a:r>
          </a:p>
          <a:p>
            <a:pPr>
              <a:buFont typeface="Wingdings" panose="05000000000000000000" pitchFamily="2" charset="2"/>
              <a:buChar char="Ø"/>
            </a:pPr>
            <a:r>
              <a:rPr lang="en-GB" dirty="0"/>
              <a:t>3rd harmonics at CEA (operational) and IEE (presently under commissioning), </a:t>
            </a:r>
          </a:p>
          <a:p>
            <a:pPr>
              <a:buFont typeface="Wingdings" panose="05000000000000000000" pitchFamily="2" charset="2"/>
              <a:buChar char="Ø"/>
            </a:pPr>
            <a:r>
              <a:rPr lang="en-GB" dirty="0"/>
              <a:t>magnetic field penetration at STFC (presently under commissioning) and </a:t>
            </a:r>
          </a:p>
          <a:p>
            <a:pPr>
              <a:buFont typeface="Wingdings" panose="05000000000000000000" pitchFamily="2" charset="2"/>
              <a:buChar char="Ø"/>
            </a:pPr>
            <a:r>
              <a:rPr lang="en-GB" dirty="0"/>
              <a:t>RF measurements at CERN (operational), HZB (operational) and STFC (presently under commissioning).</a:t>
            </a:r>
          </a:p>
          <a:p>
            <a:pPr>
              <a:buFont typeface="Wingdings" panose="05000000000000000000" pitchFamily="2" charset="2"/>
              <a:buChar char="Ø"/>
            </a:pPr>
            <a:endParaRPr lang="en-GB" dirty="0"/>
          </a:p>
          <a:p>
            <a:pPr>
              <a:buFont typeface="Wingdings" panose="05000000000000000000" pitchFamily="2" charset="2"/>
              <a:buChar char="Ø"/>
            </a:pPr>
            <a:endParaRPr lang="en-GB"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27</a:t>
            </a:fld>
            <a:endParaRPr lang="en-GB"/>
          </a:p>
        </p:txBody>
      </p:sp>
    </p:spTree>
    <p:extLst>
      <p:ext uri="{BB962C8B-B14F-4D97-AF65-F5344CB8AC3E}">
        <p14:creationId xmlns:p14="http://schemas.microsoft.com/office/powerpoint/2010/main" val="8857798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Team Members</a:t>
            </a:r>
            <a:endParaRPr lang="en-GB" dirty="0"/>
          </a:p>
        </p:txBody>
      </p:sp>
      <p:sp>
        <p:nvSpPr>
          <p:cNvPr id="3" name="Content Placeholder 2"/>
          <p:cNvSpPr>
            <a:spLocks noGrp="1"/>
          </p:cNvSpPr>
          <p:nvPr>
            <p:ph sz="half" idx="1"/>
          </p:nvPr>
        </p:nvSpPr>
        <p:spPr>
          <a:xfrm>
            <a:off x="457200" y="990600"/>
            <a:ext cx="4038600" cy="5365750"/>
          </a:xfrm>
        </p:spPr>
        <p:txBody>
          <a:bodyPr>
            <a:normAutofit/>
          </a:bodyPr>
          <a:lstStyle/>
          <a:p>
            <a:pPr marL="0" indent="0">
              <a:buNone/>
            </a:pPr>
            <a:r>
              <a:rPr lang="en-GB" sz="3500" b="1" dirty="0" smtClean="0"/>
              <a:t>STFC</a:t>
            </a:r>
          </a:p>
          <a:p>
            <a:pPr>
              <a:buFont typeface="Wingdings" panose="05000000000000000000" pitchFamily="2" charset="2"/>
              <a:buChar char="Ø"/>
            </a:pPr>
            <a:r>
              <a:rPr lang="en-GB" sz="1400" dirty="0" err="1" smtClean="0"/>
              <a:t>Adrain</a:t>
            </a:r>
            <a:r>
              <a:rPr lang="en-GB" sz="1400" dirty="0" smtClean="0"/>
              <a:t> Hannah</a:t>
            </a:r>
          </a:p>
          <a:p>
            <a:pPr>
              <a:buFont typeface="Wingdings" panose="05000000000000000000" pitchFamily="2" charset="2"/>
              <a:buChar char="Ø"/>
            </a:pPr>
            <a:r>
              <a:rPr lang="en-GB" sz="1400" dirty="0" smtClean="0"/>
              <a:t>Gavin Stenning</a:t>
            </a:r>
          </a:p>
          <a:p>
            <a:pPr>
              <a:buFont typeface="Wingdings" panose="05000000000000000000" pitchFamily="2" charset="2"/>
              <a:buChar char="Ø"/>
            </a:pPr>
            <a:r>
              <a:rPr lang="en-GB" sz="1400" dirty="0"/>
              <a:t>Daniel </a:t>
            </a:r>
            <a:r>
              <a:rPr lang="en-GB" sz="1400" dirty="0" smtClean="0"/>
              <a:t>Turner</a:t>
            </a:r>
          </a:p>
          <a:p>
            <a:pPr>
              <a:buFont typeface="Wingdings" panose="05000000000000000000" pitchFamily="2" charset="2"/>
              <a:buChar char="Ø"/>
            </a:pPr>
            <a:r>
              <a:rPr lang="en-GB" sz="1400" dirty="0" smtClean="0"/>
              <a:t>Yukari </a:t>
            </a:r>
            <a:r>
              <a:rPr lang="en-GB" sz="1400" dirty="0"/>
              <a:t>Dan (Hitachi)</a:t>
            </a:r>
          </a:p>
          <a:p>
            <a:pPr>
              <a:buFont typeface="Wingdings" panose="05000000000000000000" pitchFamily="2" charset="2"/>
              <a:buChar char="Ø"/>
            </a:pPr>
            <a:r>
              <a:rPr lang="en-GB" sz="1400" dirty="0" smtClean="0"/>
              <a:t>Karl Dawson </a:t>
            </a:r>
            <a:endParaRPr lang="en-GB" sz="1400" dirty="0"/>
          </a:p>
          <a:p>
            <a:pPr>
              <a:buFont typeface="Wingdings" panose="05000000000000000000" pitchFamily="2" charset="2"/>
              <a:buChar char="Ø"/>
            </a:pPr>
            <a:r>
              <a:rPr lang="en-GB" sz="1400" dirty="0" smtClean="0"/>
              <a:t>Sepideh Aliasghari</a:t>
            </a:r>
          </a:p>
          <a:p>
            <a:pPr>
              <a:buFont typeface="Wingdings" panose="05000000000000000000" pitchFamily="2" charset="2"/>
              <a:buChar char="Ø"/>
            </a:pPr>
            <a:r>
              <a:rPr lang="en-GB" sz="1400" dirty="0" smtClean="0"/>
              <a:t>Stuart Wilde</a:t>
            </a:r>
          </a:p>
          <a:p>
            <a:pPr>
              <a:buFont typeface="Wingdings" panose="05000000000000000000" pitchFamily="2" charset="2"/>
              <a:buChar char="Ø"/>
            </a:pPr>
            <a:r>
              <a:rPr lang="en-GB" sz="1400" dirty="0" smtClean="0"/>
              <a:t>Oleg Malyshev</a:t>
            </a:r>
          </a:p>
          <a:p>
            <a:pPr>
              <a:buFont typeface="Wingdings" panose="05000000000000000000" pitchFamily="2" charset="2"/>
              <a:buChar char="Ø"/>
            </a:pPr>
            <a:r>
              <a:rPr lang="en-GB" sz="1400" dirty="0" smtClean="0"/>
              <a:t>Tobias Junginger</a:t>
            </a:r>
          </a:p>
          <a:p>
            <a:pPr>
              <a:buFont typeface="Wingdings" panose="05000000000000000000" pitchFamily="2" charset="2"/>
              <a:buChar char="Ø"/>
            </a:pPr>
            <a:r>
              <a:rPr lang="en-GB" sz="1400" dirty="0" smtClean="0"/>
              <a:t>Graeme Burt</a:t>
            </a:r>
          </a:p>
          <a:p>
            <a:pPr>
              <a:buFont typeface="Wingdings" panose="05000000000000000000" pitchFamily="2" charset="2"/>
              <a:buChar char="Ø"/>
            </a:pPr>
            <a:r>
              <a:rPr lang="en-GB" sz="1400" dirty="0" smtClean="0"/>
              <a:t>Vinod </a:t>
            </a:r>
            <a:r>
              <a:rPr lang="en-GB" sz="1400" dirty="0" err="1" smtClean="0"/>
              <a:t>Dannak</a:t>
            </a:r>
            <a:endParaRPr lang="en-GB" sz="1400" dirty="0" smtClean="0"/>
          </a:p>
          <a:p>
            <a:pPr marL="0" indent="0">
              <a:buNone/>
            </a:pPr>
            <a:r>
              <a:rPr lang="en-GB" sz="3200" b="1" dirty="0" smtClean="0"/>
              <a:t>University of Siegen</a:t>
            </a:r>
          </a:p>
          <a:p>
            <a:pPr>
              <a:buFont typeface="Wingdings" panose="05000000000000000000" pitchFamily="2" charset="2"/>
              <a:buChar char="Ø"/>
            </a:pPr>
            <a:r>
              <a:rPr lang="en-GB" sz="1400" dirty="0" smtClean="0"/>
              <a:t>Michael Vogel</a:t>
            </a:r>
          </a:p>
          <a:p>
            <a:pPr>
              <a:buFont typeface="Wingdings" panose="05000000000000000000" pitchFamily="2" charset="2"/>
              <a:buChar char="Ø"/>
            </a:pPr>
            <a:r>
              <a:rPr lang="en-GB" sz="1400" dirty="0" smtClean="0"/>
              <a:t>Stewart Leith</a:t>
            </a:r>
          </a:p>
          <a:p>
            <a:pPr>
              <a:buFont typeface="Wingdings" panose="05000000000000000000" pitchFamily="2" charset="2"/>
              <a:buChar char="Ø"/>
            </a:pPr>
            <a:r>
              <a:rPr lang="en-GB" sz="1400" dirty="0" smtClean="0"/>
              <a:t>Xin Jiang</a:t>
            </a:r>
          </a:p>
          <a:p>
            <a:pPr>
              <a:buFont typeface="Wingdings" panose="05000000000000000000" pitchFamily="2" charset="2"/>
              <a:buChar char="Ø"/>
            </a:pPr>
            <a:r>
              <a:rPr lang="en-GB" sz="1400" dirty="0" smtClean="0"/>
              <a:t>Thorsten </a:t>
            </a:r>
            <a:r>
              <a:rPr lang="en-GB" sz="1400" dirty="0" err="1" smtClean="0"/>
              <a:t>Staedler</a:t>
            </a:r>
            <a:endParaRPr lang="en-GB" sz="1400" dirty="0" smtClean="0"/>
          </a:p>
          <a:p>
            <a:pPr>
              <a:buFont typeface="Wingdings" panose="05000000000000000000" pitchFamily="2" charset="2"/>
              <a:buChar char="Ø"/>
            </a:pPr>
            <a:endParaRPr lang="en-GB" sz="1400" dirty="0" smtClean="0"/>
          </a:p>
          <a:p>
            <a:pPr>
              <a:buFont typeface="Wingdings" panose="05000000000000000000" pitchFamily="2" charset="2"/>
              <a:buChar char="Ø"/>
            </a:pPr>
            <a:endParaRPr lang="en-GB" sz="1400" dirty="0"/>
          </a:p>
          <a:p>
            <a:pPr marL="0" indent="0">
              <a:buNone/>
            </a:pPr>
            <a:endParaRPr lang="en-GB" dirty="0" smtClean="0"/>
          </a:p>
          <a:p>
            <a:pPr>
              <a:buFont typeface="Wingdings" panose="05000000000000000000" pitchFamily="2" charset="2"/>
              <a:buChar char="Ø"/>
            </a:pPr>
            <a:endParaRPr lang="en-GB" dirty="0" smtClean="0"/>
          </a:p>
          <a:p>
            <a:pPr>
              <a:buFont typeface="Wingdings" panose="05000000000000000000" pitchFamily="2" charset="2"/>
              <a:buChar char="Ø"/>
            </a:pPr>
            <a:endParaRPr lang="en-GB" dirty="0" smtClean="0"/>
          </a:p>
          <a:p>
            <a:pPr>
              <a:buFont typeface="Wingdings" panose="05000000000000000000" pitchFamily="2" charset="2"/>
              <a:buChar char="Ø"/>
            </a:pPr>
            <a:endParaRPr lang="en-GB" dirty="0" smtClean="0"/>
          </a:p>
          <a:p>
            <a:pPr marL="0" indent="0">
              <a:buNone/>
            </a:pPr>
            <a:endParaRPr lang="en-GB"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28</a:t>
            </a:fld>
            <a:endParaRPr lang="en-GB"/>
          </a:p>
        </p:txBody>
      </p:sp>
      <p:sp>
        <p:nvSpPr>
          <p:cNvPr id="6" name="Content Placeholder 5"/>
          <p:cNvSpPr>
            <a:spLocks noGrp="1"/>
          </p:cNvSpPr>
          <p:nvPr>
            <p:ph sz="half" idx="13"/>
          </p:nvPr>
        </p:nvSpPr>
        <p:spPr/>
        <p:txBody>
          <a:bodyPr>
            <a:normAutofit/>
          </a:bodyPr>
          <a:lstStyle/>
          <a:p>
            <a:pPr marL="0" indent="0">
              <a:buNone/>
            </a:pPr>
            <a:r>
              <a:rPr lang="en-GB" sz="3200" b="1" dirty="0" smtClean="0"/>
              <a:t>IEE</a:t>
            </a:r>
          </a:p>
          <a:p>
            <a:pPr>
              <a:buFont typeface="Wingdings" panose="05000000000000000000" pitchFamily="2" charset="2"/>
              <a:buChar char="Ø"/>
            </a:pPr>
            <a:r>
              <a:rPr lang="en-GB" sz="1400" dirty="0" smtClean="0"/>
              <a:t>Eugen Seiler</a:t>
            </a:r>
          </a:p>
          <a:p>
            <a:pPr>
              <a:buFont typeface="Wingdings" panose="05000000000000000000" pitchFamily="2" charset="2"/>
              <a:buChar char="Ø"/>
            </a:pPr>
            <a:r>
              <a:rPr lang="en-GB" sz="1400" dirty="0"/>
              <a:t>Rastislav </a:t>
            </a:r>
            <a:r>
              <a:rPr lang="en-GB" sz="1400" dirty="0" smtClean="0"/>
              <a:t>Ries</a:t>
            </a:r>
          </a:p>
          <a:p>
            <a:pPr marL="0" indent="0">
              <a:buNone/>
            </a:pPr>
            <a:endParaRPr lang="en-GB" sz="1400" b="1" dirty="0" smtClean="0"/>
          </a:p>
          <a:p>
            <a:pPr marL="0" indent="0">
              <a:buNone/>
            </a:pPr>
            <a:r>
              <a:rPr lang="en-GB" sz="3200" b="1" dirty="0" smtClean="0"/>
              <a:t>INFN</a:t>
            </a:r>
          </a:p>
          <a:p>
            <a:pPr>
              <a:buFont typeface="Wingdings" panose="05000000000000000000" pitchFamily="2" charset="2"/>
              <a:buChar char="Ø"/>
            </a:pPr>
            <a:r>
              <a:rPr lang="en-GB" sz="1400" dirty="0" smtClean="0"/>
              <a:t>Cristian </a:t>
            </a:r>
            <a:r>
              <a:rPr lang="en-GB" sz="1400" dirty="0" err="1" smtClean="0"/>
              <a:t>Pira</a:t>
            </a:r>
            <a:endParaRPr lang="en-GB" sz="1400" dirty="0"/>
          </a:p>
          <a:p>
            <a:pPr>
              <a:buFont typeface="Wingdings" panose="05000000000000000000" pitchFamily="2" charset="2"/>
              <a:buChar char="Ø"/>
            </a:pPr>
            <a:r>
              <a:rPr lang="en-GB" sz="1400" dirty="0" smtClean="0"/>
              <a:t>Eduardo </a:t>
            </a:r>
            <a:r>
              <a:rPr lang="en-GB" sz="1400" dirty="0" err="1" smtClean="0"/>
              <a:t>Chyhyrynets</a:t>
            </a:r>
            <a:endParaRPr lang="en-GB" sz="1400" dirty="0" smtClean="0"/>
          </a:p>
          <a:p>
            <a:pPr>
              <a:buFont typeface="Wingdings" panose="05000000000000000000" pitchFamily="2" charset="2"/>
              <a:buChar char="Ø"/>
            </a:pPr>
            <a:r>
              <a:rPr lang="en-GB" sz="1400" dirty="0" err="1" smtClean="0"/>
              <a:t>Fabrisio</a:t>
            </a:r>
            <a:r>
              <a:rPr lang="en-GB" sz="1400" dirty="0" smtClean="0"/>
              <a:t> </a:t>
            </a:r>
            <a:r>
              <a:rPr lang="en-GB" sz="1400" dirty="0" err="1" smtClean="0"/>
              <a:t>Stivanello</a:t>
            </a:r>
            <a:endParaRPr lang="en-GB" sz="1400" dirty="0" smtClean="0"/>
          </a:p>
          <a:p>
            <a:pPr>
              <a:buFont typeface="Wingdings" panose="05000000000000000000" pitchFamily="2" charset="2"/>
              <a:buChar char="Ø"/>
            </a:pPr>
            <a:r>
              <a:rPr lang="en-GB" sz="1400" dirty="0" smtClean="0"/>
              <a:t>Luca </a:t>
            </a:r>
            <a:r>
              <a:rPr lang="en-GB" sz="1400" dirty="0" err="1" smtClean="0"/>
              <a:t>Zanotoo</a:t>
            </a:r>
            <a:endParaRPr lang="en-GB" sz="1400" dirty="0" smtClean="0"/>
          </a:p>
          <a:p>
            <a:pPr>
              <a:buFont typeface="Wingdings" panose="05000000000000000000" pitchFamily="2" charset="2"/>
              <a:buChar char="Ø"/>
            </a:pPr>
            <a:endParaRPr lang="en-GB" sz="1400" dirty="0"/>
          </a:p>
        </p:txBody>
      </p:sp>
      <p:sp>
        <p:nvSpPr>
          <p:cNvPr id="7" name="TextBox 6"/>
          <p:cNvSpPr txBox="1"/>
          <p:nvPr/>
        </p:nvSpPr>
        <p:spPr>
          <a:xfrm>
            <a:off x="4648200" y="4602024"/>
            <a:ext cx="3380184" cy="1938992"/>
          </a:xfrm>
          <a:prstGeom prst="rect">
            <a:avLst/>
          </a:prstGeom>
          <a:noFill/>
        </p:spPr>
        <p:txBody>
          <a:bodyPr wrap="square" rtlCol="0">
            <a:spAutoFit/>
          </a:bodyPr>
          <a:lstStyle/>
          <a:p>
            <a:r>
              <a:rPr lang="en-GB" sz="4000" b="1" dirty="0" smtClean="0">
                <a:solidFill>
                  <a:srgbClr val="00B050"/>
                </a:solidFill>
              </a:rPr>
              <a:t>Special thanks to all the team member</a:t>
            </a:r>
            <a:endParaRPr lang="en-GB" sz="4000" b="1" dirty="0">
              <a:solidFill>
                <a:srgbClr val="00B050"/>
              </a:solidFill>
            </a:endParaRPr>
          </a:p>
        </p:txBody>
      </p:sp>
    </p:spTree>
    <p:extLst>
      <p:ext uri="{BB962C8B-B14F-4D97-AF65-F5344CB8AC3E}">
        <p14:creationId xmlns:p14="http://schemas.microsoft.com/office/powerpoint/2010/main" val="20058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Desired SC properties</a:t>
            </a:r>
            <a:endParaRPr lang="en-GB" dirty="0"/>
          </a:p>
        </p:txBody>
      </p:sp>
      <p:sp>
        <p:nvSpPr>
          <p:cNvPr id="3" name="Content Placeholder 2"/>
          <p:cNvSpPr>
            <a:spLocks noGrp="1"/>
          </p:cNvSpPr>
          <p:nvPr>
            <p:ph idx="1"/>
          </p:nvPr>
        </p:nvSpPr>
        <p:spPr>
          <a:xfrm>
            <a:off x="457200" y="990600"/>
            <a:ext cx="8229600" cy="5365750"/>
          </a:xfrm>
        </p:spPr>
        <p:txBody>
          <a:bodyPr/>
          <a:lstStyle/>
          <a:p>
            <a:pPr marL="0" indent="0">
              <a:buNone/>
            </a:pPr>
            <a:r>
              <a:rPr lang="en-GB" dirty="0" smtClean="0"/>
              <a:t>The desired SC material should have the following characteristic:</a:t>
            </a:r>
            <a:endParaRPr lang="en-GB" dirty="0"/>
          </a:p>
          <a:p>
            <a:pPr>
              <a:buFont typeface="Wingdings" panose="05000000000000000000" pitchFamily="2" charset="2"/>
              <a:buChar char="Ø"/>
            </a:pPr>
            <a:r>
              <a:rPr lang="en-GB" dirty="0"/>
              <a:t>	A large superheating field </a:t>
            </a:r>
            <a:r>
              <a:rPr lang="en-GB" dirty="0" err="1"/>
              <a:t>B</a:t>
            </a:r>
            <a:r>
              <a:rPr lang="en-GB" i="1" baseline="-25000" dirty="0" err="1"/>
              <a:t>sh</a:t>
            </a:r>
            <a:r>
              <a:rPr lang="en-GB" dirty="0"/>
              <a:t> (large </a:t>
            </a:r>
            <a:r>
              <a:rPr lang="en-GB" dirty="0" err="1"/>
              <a:t>E</a:t>
            </a:r>
            <a:r>
              <a:rPr lang="en-GB" i="1" baseline="-25000" dirty="0" err="1"/>
              <a:t>acc</a:t>
            </a:r>
            <a:r>
              <a:rPr lang="en-GB" dirty="0"/>
              <a:t>)</a:t>
            </a:r>
          </a:p>
          <a:p>
            <a:pPr>
              <a:buFont typeface="Wingdings" panose="05000000000000000000" pitchFamily="2" charset="2"/>
              <a:buChar char="Ø"/>
            </a:pPr>
            <a:r>
              <a:rPr lang="en-GB" dirty="0"/>
              <a:t>Moderate </a:t>
            </a:r>
            <a:r>
              <a:rPr lang="el-GR" dirty="0"/>
              <a:t>ξ</a:t>
            </a:r>
            <a:r>
              <a:rPr lang="en-GB" dirty="0"/>
              <a:t> (not to be affected by small defects)</a:t>
            </a:r>
          </a:p>
          <a:p>
            <a:pPr>
              <a:buFont typeface="Wingdings" panose="05000000000000000000" pitchFamily="2" charset="2"/>
              <a:buChar char="Ø"/>
            </a:pPr>
            <a:r>
              <a:rPr lang="en-GB" dirty="0"/>
              <a:t>Large T</a:t>
            </a:r>
            <a:r>
              <a:rPr lang="en-GB" i="1" baseline="-25000" dirty="0"/>
              <a:t>c</a:t>
            </a:r>
            <a:r>
              <a:rPr lang="en-GB" dirty="0"/>
              <a:t> (R</a:t>
            </a:r>
            <a:r>
              <a:rPr lang="en-GB" i="1" baseline="-25000" dirty="0"/>
              <a:t>BCS </a:t>
            </a:r>
            <a:r>
              <a:rPr lang="en-GB" dirty="0"/>
              <a:t>∝ e</a:t>
            </a:r>
            <a:r>
              <a:rPr lang="en-GB" baseline="30000" dirty="0"/>
              <a:t>−T</a:t>
            </a:r>
            <a:r>
              <a:rPr lang="en-GB" i="1" baseline="30000" dirty="0"/>
              <a:t>c</a:t>
            </a:r>
            <a:r>
              <a:rPr lang="en-GB" baseline="30000" dirty="0"/>
              <a:t>/T </a:t>
            </a:r>
            <a:r>
              <a:rPr lang="en-GB" dirty="0"/>
              <a:t>and small normal resistivity </a:t>
            </a:r>
            <a:r>
              <a:rPr lang="el-GR" dirty="0"/>
              <a:t>ρ</a:t>
            </a:r>
            <a:r>
              <a:rPr lang="en-GB" i="1" baseline="-25000" dirty="0"/>
              <a:t>n</a:t>
            </a:r>
            <a:r>
              <a:rPr lang="en-GB" i="1" dirty="0"/>
              <a:t>)</a:t>
            </a:r>
          </a:p>
          <a:p>
            <a:endParaRPr lang="en-GB"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3</a:t>
            </a:fld>
            <a:endParaRPr lang="en-GB"/>
          </a:p>
        </p:txBody>
      </p:sp>
      <p:pic>
        <p:nvPicPr>
          <p:cNvPr id="7" name="Picture 6"/>
          <p:cNvPicPr>
            <a:picLocks noChangeAspect="1"/>
          </p:cNvPicPr>
          <p:nvPr/>
        </p:nvPicPr>
        <p:blipFill>
          <a:blip r:embed="rId2"/>
          <a:stretch>
            <a:fillRect/>
          </a:stretch>
        </p:blipFill>
        <p:spPr>
          <a:xfrm>
            <a:off x="1043608" y="3137383"/>
            <a:ext cx="6127011" cy="3218967"/>
          </a:xfrm>
          <a:prstGeom prst="rect">
            <a:avLst/>
          </a:prstGeom>
        </p:spPr>
      </p:pic>
    </p:spTree>
    <p:extLst>
      <p:ext uri="{BB962C8B-B14F-4D97-AF65-F5344CB8AC3E}">
        <p14:creationId xmlns:p14="http://schemas.microsoft.com/office/powerpoint/2010/main" val="1543963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GB" sz="8000" b="1" dirty="0" smtClean="0">
                <a:solidFill>
                  <a:srgbClr val="0070C0"/>
                </a:solidFill>
              </a:rPr>
              <a:t>SYSTEM 1</a:t>
            </a:r>
            <a:r>
              <a:rPr lang="en-GB" sz="8000" b="1" dirty="0" smtClean="0">
                <a:solidFill>
                  <a:srgbClr val="FFC000"/>
                </a:solidFill>
              </a:rPr>
              <a:t> </a:t>
            </a:r>
          </a:p>
          <a:p>
            <a:pPr algn="ctr"/>
            <a:endParaRPr lang="en-GB" sz="6000" b="1" dirty="0">
              <a:solidFill>
                <a:srgbClr val="FFC000"/>
              </a:solidFill>
            </a:endParaRPr>
          </a:p>
          <a:p>
            <a:pPr marL="0" indent="0" algn="ctr">
              <a:buNone/>
            </a:pPr>
            <a:r>
              <a:rPr lang="en-GB" sz="6000" b="1" dirty="0" smtClean="0">
                <a:solidFill>
                  <a:srgbClr val="FFC000"/>
                </a:solidFill>
              </a:rPr>
              <a:t>Nb3SN</a:t>
            </a:r>
            <a:endParaRPr lang="en-GB" sz="6000" b="1" dirty="0">
              <a:solidFill>
                <a:srgbClr val="FFC000"/>
              </a:solidFill>
            </a:endParaRPr>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4</a:t>
            </a:fld>
            <a:endParaRPr lang="en-GB"/>
          </a:p>
        </p:txBody>
      </p:sp>
    </p:spTree>
    <p:extLst>
      <p:ext uri="{BB962C8B-B14F-4D97-AF65-F5344CB8AC3E}">
        <p14:creationId xmlns:p14="http://schemas.microsoft.com/office/powerpoint/2010/main" val="3041802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Nb3Sn </a:t>
            </a:r>
            <a:r>
              <a:rPr lang="en-GB" dirty="0"/>
              <a:t>unit cell Structure</a:t>
            </a:r>
          </a:p>
        </p:txBody>
      </p:sp>
      <p:sp>
        <p:nvSpPr>
          <p:cNvPr id="3" name="Content Placeholder 2"/>
          <p:cNvSpPr>
            <a:spLocks noGrp="1"/>
          </p:cNvSpPr>
          <p:nvPr>
            <p:ph idx="1"/>
          </p:nvPr>
        </p:nvSpPr>
        <p:spPr>
          <a:xfrm>
            <a:off x="323528" y="1196752"/>
            <a:ext cx="4618856" cy="4525963"/>
          </a:xfrm>
        </p:spPr>
        <p:txBody>
          <a:bodyPr>
            <a:normAutofit fontScale="92500" lnSpcReduction="20000"/>
          </a:bodyPr>
          <a:lstStyle/>
          <a:p>
            <a:pPr algn="just"/>
            <a:r>
              <a:rPr lang="en-GB" sz="2000" dirty="0"/>
              <a:t>The Sn atoms forms a bcc lattice  and each cube face is bisected by orthogonal </a:t>
            </a:r>
            <a:r>
              <a:rPr lang="en-GB" sz="2000" dirty="0" err="1"/>
              <a:t>Nb</a:t>
            </a:r>
            <a:r>
              <a:rPr lang="en-GB" sz="2000" dirty="0"/>
              <a:t> chains.</a:t>
            </a:r>
          </a:p>
          <a:p>
            <a:pPr algn="just"/>
            <a:r>
              <a:rPr lang="en-GB" sz="2000" dirty="0"/>
              <a:t> In bcc </a:t>
            </a:r>
            <a:r>
              <a:rPr lang="en-GB" sz="2000" dirty="0" err="1"/>
              <a:t>Nb</a:t>
            </a:r>
            <a:r>
              <a:rPr lang="en-GB" sz="2000" dirty="0"/>
              <a:t> the shortest distance between the atoms is 0.286 nm starting from a lattice parameters of a = 0.330 nm</a:t>
            </a:r>
          </a:p>
          <a:p>
            <a:pPr algn="just"/>
            <a:r>
              <a:rPr lang="en-GB" sz="2000" dirty="0"/>
              <a:t>In Nb3SN the lattice parameters of about a = 0.529 nm  for stoichiometric composition and the distance between the </a:t>
            </a:r>
            <a:r>
              <a:rPr lang="en-GB" sz="2000" dirty="0" err="1"/>
              <a:t>Nb</a:t>
            </a:r>
            <a:r>
              <a:rPr lang="en-GB" sz="2000" dirty="0"/>
              <a:t> atoms is 0.265 nm</a:t>
            </a:r>
          </a:p>
          <a:p>
            <a:pPr algn="just"/>
            <a:r>
              <a:rPr lang="en-GB" sz="2000" dirty="0"/>
              <a:t>The reduction of distance between the </a:t>
            </a:r>
            <a:r>
              <a:rPr lang="en-GB" sz="2000" dirty="0" err="1"/>
              <a:t>Nb</a:t>
            </a:r>
            <a:r>
              <a:rPr lang="en-GB" sz="2000" dirty="0"/>
              <a:t> chains is responsible for the high Tc in comparison to bcc Nb. </a:t>
            </a:r>
          </a:p>
          <a:p>
            <a:pPr algn="just"/>
            <a:r>
              <a:rPr lang="en-GB" sz="2000" dirty="0"/>
              <a:t>Sn deficiency may cause the </a:t>
            </a:r>
            <a:r>
              <a:rPr lang="en-GB" sz="2000" dirty="0" err="1"/>
              <a:t>Nb</a:t>
            </a:r>
            <a:r>
              <a:rPr lang="en-GB" sz="2000" dirty="0"/>
              <a:t> to occupy the site and </a:t>
            </a:r>
            <a:r>
              <a:rPr lang="en-GB" sz="2000" dirty="0" smtClean="0"/>
              <a:t>effect the long range order</a:t>
            </a:r>
            <a:endParaRPr lang="en-GB" sz="2000" dirty="0"/>
          </a:p>
          <a:p>
            <a:endParaRPr lang="en-GB"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5</a:t>
            </a:fld>
            <a:endParaRPr lang="en-GB"/>
          </a:p>
        </p:txBody>
      </p:sp>
      <p:pic>
        <p:nvPicPr>
          <p:cNvPr id="6" name="Picture 5"/>
          <p:cNvPicPr>
            <a:picLocks noChangeAspect="1"/>
          </p:cNvPicPr>
          <p:nvPr/>
        </p:nvPicPr>
        <p:blipFill>
          <a:blip r:embed="rId2"/>
          <a:stretch>
            <a:fillRect/>
          </a:stretch>
        </p:blipFill>
        <p:spPr>
          <a:xfrm>
            <a:off x="5473930" y="1484784"/>
            <a:ext cx="3212870" cy="3206774"/>
          </a:xfrm>
          <a:prstGeom prst="rect">
            <a:avLst/>
          </a:prstGeom>
        </p:spPr>
      </p:pic>
    </p:spTree>
    <p:extLst>
      <p:ext uri="{BB962C8B-B14F-4D97-AF65-F5344CB8AC3E}">
        <p14:creationId xmlns:p14="http://schemas.microsoft.com/office/powerpoint/2010/main" val="1899387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Nb3Sn binary phase diagram </a:t>
            </a:r>
          </a:p>
        </p:txBody>
      </p:sp>
      <p:sp>
        <p:nvSpPr>
          <p:cNvPr id="3" name="Content Placeholder 2"/>
          <p:cNvSpPr>
            <a:spLocks noGrp="1"/>
          </p:cNvSpPr>
          <p:nvPr>
            <p:ph idx="1"/>
          </p:nvPr>
        </p:nvSpPr>
        <p:spPr>
          <a:xfrm>
            <a:off x="149317" y="1268760"/>
            <a:ext cx="4771256" cy="4525963"/>
          </a:xfrm>
        </p:spPr>
        <p:txBody>
          <a:bodyPr>
            <a:noAutofit/>
          </a:bodyPr>
          <a:lstStyle/>
          <a:p>
            <a:pPr marL="285750" lvl="0" indent="-285750">
              <a:spcBef>
                <a:spcPts val="0"/>
              </a:spcBef>
              <a:buClrTx/>
              <a:buSzTx/>
              <a:buFont typeface="Wingdings" panose="05000000000000000000" pitchFamily="2" charset="2"/>
              <a:buChar char="q"/>
            </a:pPr>
            <a:r>
              <a:rPr lang="en-GB" sz="1800" dirty="0">
                <a:solidFill>
                  <a:srgbClr val="00B0F0"/>
                </a:solidFill>
                <a:latin typeface="Arial" panose="020B0604020202020204" pitchFamily="34" charset="0"/>
                <a:cs typeface="Arial" panose="020B0604020202020204" pitchFamily="34" charset="0"/>
              </a:rPr>
              <a:t>Intermetallic niobium–tin is based on the superconductor </a:t>
            </a:r>
            <a:r>
              <a:rPr lang="en-GB" sz="1800" dirty="0" err="1">
                <a:solidFill>
                  <a:srgbClr val="00B0F0"/>
                </a:solidFill>
                <a:latin typeface="Arial" panose="020B0604020202020204" pitchFamily="34" charset="0"/>
                <a:cs typeface="Arial" panose="020B0604020202020204" pitchFamily="34" charset="0"/>
              </a:rPr>
              <a:t>Nb</a:t>
            </a:r>
            <a:r>
              <a:rPr lang="en-GB" sz="1800" dirty="0">
                <a:solidFill>
                  <a:srgbClr val="00B0F0"/>
                </a:solidFill>
                <a:latin typeface="Arial" panose="020B0604020202020204" pitchFamily="34" charset="0"/>
                <a:cs typeface="Arial" panose="020B0604020202020204" pitchFamily="34" charset="0"/>
              </a:rPr>
              <a:t>, which exists in a bcc </a:t>
            </a:r>
            <a:r>
              <a:rPr lang="en-GB" sz="1800" dirty="0" err="1">
                <a:solidFill>
                  <a:srgbClr val="00B0F0"/>
                </a:solidFill>
                <a:latin typeface="Arial" panose="020B0604020202020204" pitchFamily="34" charset="0"/>
                <a:cs typeface="Arial" panose="020B0604020202020204" pitchFamily="34" charset="0"/>
              </a:rPr>
              <a:t>Nb</a:t>
            </a:r>
            <a:r>
              <a:rPr lang="en-GB" sz="1800" dirty="0">
                <a:solidFill>
                  <a:srgbClr val="00B0F0"/>
                </a:solidFill>
                <a:latin typeface="Arial" panose="020B0604020202020204" pitchFamily="34" charset="0"/>
                <a:cs typeface="Arial" panose="020B0604020202020204" pitchFamily="34" charset="0"/>
              </a:rPr>
              <a:t> structure or a metastable Nb3Nb A15 structure</a:t>
            </a:r>
          </a:p>
          <a:p>
            <a:pPr marL="285750" lvl="0" indent="-285750">
              <a:spcBef>
                <a:spcPts val="0"/>
              </a:spcBef>
              <a:buClrTx/>
              <a:buSzTx/>
              <a:buFont typeface="Wingdings" panose="05000000000000000000" pitchFamily="2" charset="2"/>
              <a:buChar char="q"/>
            </a:pPr>
            <a:endParaRPr lang="en-GB" sz="1800" dirty="0">
              <a:solidFill>
                <a:srgbClr val="000000"/>
              </a:solidFill>
              <a:latin typeface="Arial" panose="020B0604020202020204" pitchFamily="34" charset="0"/>
              <a:cs typeface="Arial" panose="020B0604020202020204" pitchFamily="34" charset="0"/>
            </a:endParaRPr>
          </a:p>
          <a:p>
            <a:pPr marL="285750" lvl="0" indent="-285750">
              <a:spcBef>
                <a:spcPts val="0"/>
              </a:spcBef>
              <a:buClrTx/>
              <a:buSzTx/>
              <a:buFont typeface="Wingdings" panose="05000000000000000000" pitchFamily="2" charset="2"/>
              <a:buChar char="q"/>
            </a:pPr>
            <a:r>
              <a:rPr lang="en-GB" sz="1800" dirty="0">
                <a:solidFill>
                  <a:srgbClr val="00B050"/>
                </a:solidFill>
                <a:latin typeface="Arial" panose="020B0604020202020204" pitchFamily="34" charset="0"/>
                <a:cs typeface="Arial" panose="020B0604020202020204" pitchFamily="34" charset="0"/>
              </a:rPr>
              <a:t>When alloyed with Sn and in thermodynamic equilibrium, it can form either Nb1−βSnβ (about 0.18≤β≤0.25) or the line compounds Nb6Sn5 and NbSn2. </a:t>
            </a:r>
          </a:p>
          <a:p>
            <a:pPr marL="285750" lvl="0" indent="-285750">
              <a:spcBef>
                <a:spcPts val="0"/>
              </a:spcBef>
              <a:buClrTx/>
              <a:buSzTx/>
              <a:buFont typeface="Wingdings" panose="05000000000000000000" pitchFamily="2" charset="2"/>
              <a:buChar char="q"/>
            </a:pPr>
            <a:endParaRPr lang="en-GB" sz="1800" dirty="0">
              <a:solidFill>
                <a:srgbClr val="000000"/>
              </a:solidFill>
              <a:latin typeface="Arial" panose="020B0604020202020204" pitchFamily="34" charset="0"/>
              <a:cs typeface="Arial" panose="020B0604020202020204" pitchFamily="34" charset="0"/>
            </a:endParaRPr>
          </a:p>
          <a:p>
            <a:pPr marL="285750" lvl="0" indent="-285750">
              <a:spcBef>
                <a:spcPts val="0"/>
              </a:spcBef>
              <a:buClrTx/>
              <a:buSzTx/>
              <a:buFont typeface="Wingdings" panose="05000000000000000000" pitchFamily="2" charset="2"/>
              <a:buChar char="q"/>
            </a:pPr>
            <a:r>
              <a:rPr lang="en-GB" sz="1800" dirty="0">
                <a:solidFill>
                  <a:srgbClr val="FF6600"/>
                </a:solidFill>
                <a:latin typeface="Arial" panose="020B0604020202020204" pitchFamily="34" charset="0"/>
                <a:cs typeface="Arial" panose="020B0604020202020204" pitchFamily="34" charset="0"/>
              </a:rPr>
              <a:t>Both the line compounds at β = 0.45 and 0.67 are superconducting, with </a:t>
            </a:r>
          </a:p>
          <a:p>
            <a:pPr lvl="1">
              <a:spcBef>
                <a:spcPts val="0"/>
              </a:spcBef>
              <a:buClrTx/>
              <a:buSzTx/>
              <a:buFont typeface="Wingdings" panose="05000000000000000000" pitchFamily="2" charset="2"/>
              <a:buChar char="v"/>
            </a:pPr>
            <a:r>
              <a:rPr lang="en-GB" sz="1800" dirty="0">
                <a:solidFill>
                  <a:srgbClr val="FF6600"/>
                </a:solidFill>
                <a:latin typeface="Arial" panose="020B0604020202020204" pitchFamily="34" charset="0"/>
                <a:cs typeface="Arial" panose="020B0604020202020204" pitchFamily="34" charset="0"/>
              </a:rPr>
              <a:t>Tc&lt;2.8 K for Nb6Sn5 </a:t>
            </a:r>
          </a:p>
          <a:p>
            <a:pPr lvl="1">
              <a:spcBef>
                <a:spcPts val="0"/>
              </a:spcBef>
              <a:buClrTx/>
              <a:buSzTx/>
              <a:buFont typeface="Wingdings" panose="05000000000000000000" pitchFamily="2" charset="2"/>
              <a:buChar char="v"/>
            </a:pPr>
            <a:r>
              <a:rPr lang="en-GB" sz="1800" dirty="0">
                <a:solidFill>
                  <a:srgbClr val="FF6600"/>
                </a:solidFill>
                <a:latin typeface="Arial" panose="020B0604020202020204" pitchFamily="34" charset="0"/>
                <a:cs typeface="Arial" panose="020B0604020202020204" pitchFamily="34" charset="0"/>
              </a:rPr>
              <a:t>Tc&lt;2.68 K for NbSn2</a:t>
            </a:r>
            <a:endParaRPr lang="en-GB" dirty="0"/>
          </a:p>
        </p:txBody>
      </p:sp>
      <p:sp>
        <p:nvSpPr>
          <p:cNvPr id="4" name="Footer Placeholder 3"/>
          <p:cNvSpPr>
            <a:spLocks noGrp="1"/>
          </p:cNvSpPr>
          <p:nvPr>
            <p:ph type="ftr" sz="quarter" idx="11"/>
          </p:nvPr>
        </p:nvSpPr>
        <p:spPr/>
        <p:txBody>
          <a:bodyPr/>
          <a:lstStyle/>
          <a:p>
            <a:r>
              <a:rPr lang="en-GB" dirty="0" smtClean="0"/>
              <a:t>2nd ARIES Annual Meeting , 8-12 April 2019, Budapest, Hungary </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6</a:t>
            </a:fld>
            <a:endParaRPr lang="en-GB"/>
          </a:p>
        </p:txBody>
      </p:sp>
      <p:pic>
        <p:nvPicPr>
          <p:cNvPr id="6" name="Picture 2" descr="Fig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8760" y="1268760"/>
            <a:ext cx="4122840" cy="350108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076056" y="4902452"/>
            <a:ext cx="4105534" cy="430887"/>
          </a:xfrm>
          <a:prstGeom prst="rect">
            <a:avLst/>
          </a:prstGeom>
          <a:noFill/>
        </p:spPr>
        <p:txBody>
          <a:bodyPr wrap="square" rtlCol="0">
            <a:spAutoFit/>
          </a:bodyPr>
          <a:lstStyle/>
          <a:p>
            <a:r>
              <a:rPr lang="en-GB" sz="1100" dirty="0" smtClean="0">
                <a:solidFill>
                  <a:srgbClr val="000000"/>
                </a:solidFill>
                <a:latin typeface="Arial" panose="020B0604020202020204" pitchFamily="34" charset="0"/>
                <a:cs typeface="Arial" panose="020B0604020202020204" pitchFamily="34" charset="0"/>
              </a:rPr>
              <a:t>Binary phase diagram of the </a:t>
            </a:r>
            <a:r>
              <a:rPr lang="en-GB" sz="1100" dirty="0" err="1" smtClean="0">
                <a:solidFill>
                  <a:srgbClr val="000000"/>
                </a:solidFill>
                <a:latin typeface="Arial" panose="020B0604020202020204" pitchFamily="34" charset="0"/>
                <a:cs typeface="Arial" panose="020B0604020202020204" pitchFamily="34" charset="0"/>
              </a:rPr>
              <a:t>Nb</a:t>
            </a:r>
            <a:r>
              <a:rPr lang="en-GB" sz="1100" dirty="0" smtClean="0">
                <a:solidFill>
                  <a:srgbClr val="000000"/>
                </a:solidFill>
                <a:latin typeface="Arial" panose="020B0604020202020204" pitchFamily="34" charset="0"/>
                <a:cs typeface="Arial" panose="020B0604020202020204" pitchFamily="34" charset="0"/>
              </a:rPr>
              <a:t>–Sn system after </a:t>
            </a:r>
            <a:r>
              <a:rPr lang="en-GB" sz="1100" dirty="0" err="1" smtClean="0">
                <a:solidFill>
                  <a:srgbClr val="000000"/>
                </a:solidFill>
                <a:latin typeface="Arial" panose="020B0604020202020204" pitchFamily="34" charset="0"/>
                <a:cs typeface="Arial" panose="020B0604020202020204" pitchFamily="34" charset="0"/>
              </a:rPr>
              <a:t>Charlesworth</a:t>
            </a:r>
            <a:r>
              <a:rPr lang="en-GB" sz="1100" dirty="0" smtClean="0">
                <a:solidFill>
                  <a:srgbClr val="000000"/>
                </a:solidFill>
                <a:latin typeface="Arial" panose="020B0604020202020204" pitchFamily="34" charset="0"/>
                <a:cs typeface="Arial" panose="020B0604020202020204" pitchFamily="34" charset="0"/>
              </a:rPr>
              <a:t> </a:t>
            </a:r>
            <a:r>
              <a:rPr lang="en-GB" sz="1100" i="1" dirty="0" smtClean="0">
                <a:solidFill>
                  <a:srgbClr val="000000"/>
                </a:solidFill>
                <a:latin typeface="Arial" panose="020B0604020202020204" pitchFamily="34" charset="0"/>
                <a:cs typeface="Arial" panose="020B0604020202020204" pitchFamily="34" charset="0"/>
              </a:rPr>
              <a:t>et al </a:t>
            </a:r>
            <a:r>
              <a:rPr lang="en-GB" sz="1100" dirty="0" smtClean="0">
                <a:solidFill>
                  <a:srgbClr val="000000"/>
                </a:solidFill>
                <a:latin typeface="Arial" panose="020B0604020202020204" pitchFamily="34" charset="0"/>
                <a:cs typeface="Arial" panose="020B0604020202020204" pitchFamily="34" charset="0"/>
              </a:rPr>
              <a:t>1</a:t>
            </a:r>
            <a:r>
              <a:rPr lang="en-GB" sz="1100" i="1" dirty="0" smtClean="0">
                <a:solidFill>
                  <a:srgbClr val="000000"/>
                </a:solidFill>
                <a:latin typeface="Arial" panose="020B0604020202020204" pitchFamily="34" charset="0"/>
                <a:cs typeface="Arial" panose="020B0604020202020204" pitchFamily="34" charset="0"/>
              </a:rPr>
              <a:t>970 Chapman and Hall Ltd,</a:t>
            </a:r>
            <a:endParaRPr lang="en-GB" sz="11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6864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Variation in lattice properties</a:t>
            </a:r>
          </a:p>
        </p:txBody>
      </p:sp>
      <p:sp>
        <p:nvSpPr>
          <p:cNvPr id="3" name="Content Placeholder 2"/>
          <p:cNvSpPr>
            <a:spLocks noGrp="1"/>
          </p:cNvSpPr>
          <p:nvPr>
            <p:ph idx="1"/>
          </p:nvPr>
        </p:nvSpPr>
        <p:spPr>
          <a:xfrm>
            <a:off x="457200" y="1056251"/>
            <a:ext cx="4330824" cy="2876805"/>
          </a:xfrm>
        </p:spPr>
        <p:txBody>
          <a:bodyPr/>
          <a:lstStyle/>
          <a:p>
            <a:r>
              <a:rPr lang="en-GB" sz="1800" dirty="0"/>
              <a:t>Variations in superconducting properties of the A15 phase are related to variations in the lattice properties through:</a:t>
            </a:r>
          </a:p>
          <a:p>
            <a:r>
              <a:rPr lang="en-GB" sz="1800" dirty="0"/>
              <a:t> The lattice parameter (a)</a:t>
            </a:r>
          </a:p>
          <a:p>
            <a:r>
              <a:rPr lang="en-GB" sz="1800" dirty="0"/>
              <a:t> Atomic Sn content (β)</a:t>
            </a:r>
          </a:p>
          <a:p>
            <a:r>
              <a:rPr lang="en-GB" sz="1800" dirty="0"/>
              <a:t> The normal state resistivity just above Tc (</a:t>
            </a:r>
            <a:r>
              <a:rPr lang="en-GB" sz="1800" dirty="0" err="1"/>
              <a:t>ρn</a:t>
            </a:r>
            <a:r>
              <a:rPr lang="en-GB" sz="1800" dirty="0"/>
              <a:t>) </a:t>
            </a:r>
          </a:p>
          <a:p>
            <a:r>
              <a:rPr lang="en-GB" sz="1800" dirty="0"/>
              <a:t>The long range order (LRO). </a:t>
            </a:r>
          </a:p>
          <a:p>
            <a:endParaRPr lang="en-GB"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7</a:t>
            </a:fld>
            <a:endParaRPr lang="en-GB"/>
          </a:p>
        </p:txBody>
      </p:sp>
      <p:pic>
        <p:nvPicPr>
          <p:cNvPr id="6" name="Picture 5"/>
          <p:cNvPicPr>
            <a:picLocks noChangeAspect="1"/>
          </p:cNvPicPr>
          <p:nvPr/>
        </p:nvPicPr>
        <p:blipFill>
          <a:blip r:embed="rId2"/>
          <a:stretch>
            <a:fillRect/>
          </a:stretch>
        </p:blipFill>
        <p:spPr>
          <a:xfrm>
            <a:off x="5508104" y="1052736"/>
            <a:ext cx="2799390" cy="2831941"/>
          </a:xfrm>
          <a:prstGeom prst="rect">
            <a:avLst/>
          </a:prstGeom>
        </p:spPr>
      </p:pic>
      <p:pic>
        <p:nvPicPr>
          <p:cNvPr id="7" name="Picture 6"/>
          <p:cNvPicPr>
            <a:picLocks noChangeAspect="1"/>
          </p:cNvPicPr>
          <p:nvPr/>
        </p:nvPicPr>
        <p:blipFill>
          <a:blip r:embed="rId3"/>
          <a:stretch>
            <a:fillRect/>
          </a:stretch>
        </p:blipFill>
        <p:spPr>
          <a:xfrm>
            <a:off x="455249" y="4055969"/>
            <a:ext cx="2730131" cy="2129502"/>
          </a:xfrm>
          <a:prstGeom prst="rect">
            <a:avLst/>
          </a:prstGeom>
        </p:spPr>
      </p:pic>
      <p:pic>
        <p:nvPicPr>
          <p:cNvPr id="8" name="Picture 7"/>
          <p:cNvPicPr>
            <a:picLocks noChangeAspect="1"/>
          </p:cNvPicPr>
          <p:nvPr/>
        </p:nvPicPr>
        <p:blipFill>
          <a:blip r:embed="rId4"/>
          <a:stretch>
            <a:fillRect/>
          </a:stretch>
        </p:blipFill>
        <p:spPr>
          <a:xfrm>
            <a:off x="3886200" y="3957795"/>
            <a:ext cx="3180501" cy="2398555"/>
          </a:xfrm>
          <a:prstGeom prst="rect">
            <a:avLst/>
          </a:prstGeom>
        </p:spPr>
      </p:pic>
    </p:spTree>
    <p:extLst>
      <p:ext uri="{BB962C8B-B14F-4D97-AF65-F5344CB8AC3E}">
        <p14:creationId xmlns:p14="http://schemas.microsoft.com/office/powerpoint/2010/main" val="3948885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Nb3Sn deposition system and parameters</a:t>
            </a:r>
            <a:endParaRPr lang="en-GB" dirty="0"/>
          </a:p>
        </p:txBody>
      </p:sp>
      <p:sp>
        <p:nvSpPr>
          <p:cNvPr id="3" name="Content Placeholder 2"/>
          <p:cNvSpPr>
            <a:spLocks noGrp="1"/>
          </p:cNvSpPr>
          <p:nvPr>
            <p:ph idx="1"/>
          </p:nvPr>
        </p:nvSpPr>
        <p:spPr>
          <a:xfrm>
            <a:off x="457200" y="990600"/>
            <a:ext cx="4220622" cy="5035866"/>
          </a:xfrm>
        </p:spPr>
        <p:txBody>
          <a:bodyPr>
            <a:normAutofit fontScale="77500" lnSpcReduction="20000"/>
          </a:bodyPr>
          <a:lstStyle/>
          <a:p>
            <a:pPr>
              <a:buFont typeface="Wingdings" panose="05000000000000000000" pitchFamily="2" charset="2"/>
              <a:buChar char="q"/>
            </a:pPr>
            <a:r>
              <a:rPr lang="en-GB" dirty="0"/>
              <a:t> Magnetron sputtering from a RRR 300 </a:t>
            </a:r>
            <a:r>
              <a:rPr lang="en-GB" dirty="0" err="1"/>
              <a:t>Nb</a:t>
            </a:r>
            <a:r>
              <a:rPr lang="en-GB" dirty="0"/>
              <a:t> target	</a:t>
            </a:r>
          </a:p>
          <a:p>
            <a:pPr>
              <a:buFont typeface="Wingdings" panose="05000000000000000000" pitchFamily="2" charset="2"/>
              <a:buChar char="q"/>
            </a:pPr>
            <a:r>
              <a:rPr lang="en-GB" dirty="0"/>
              <a:t>Substrate Temperature, Deposition Rate, Deposition Thickness, Substrate  Bias,  Concurrent Ion Bombardment can be varied independently.</a:t>
            </a:r>
          </a:p>
          <a:p>
            <a:pPr>
              <a:buFont typeface="Wingdings" panose="05000000000000000000" pitchFamily="2" charset="2"/>
              <a:buChar char="q"/>
            </a:pPr>
            <a:r>
              <a:rPr lang="en-GB" dirty="0"/>
              <a:t>Substrates are loaded into the load lock and system fully Baked</a:t>
            </a:r>
            <a:r>
              <a:rPr lang="en-GB" dirty="0" smtClean="0"/>
              <a:t>.</a:t>
            </a:r>
          </a:p>
          <a:p>
            <a:pPr marL="0" indent="0">
              <a:buNone/>
            </a:pPr>
            <a:endParaRPr lang="en-GB" dirty="0" smtClean="0"/>
          </a:p>
          <a:p>
            <a:pPr marL="0" indent="0">
              <a:buNone/>
            </a:pPr>
            <a:r>
              <a:rPr lang="en-GB" b="1" dirty="0" err="1"/>
              <a:t>Nb</a:t>
            </a:r>
            <a:r>
              <a:rPr lang="en-GB" b="1" dirty="0"/>
              <a:t> deposition:</a:t>
            </a:r>
          </a:p>
          <a:p>
            <a:r>
              <a:rPr lang="en-GB" dirty="0"/>
              <a:t>400 W, 470v, 0.85A</a:t>
            </a:r>
          </a:p>
          <a:p>
            <a:r>
              <a:rPr lang="en-GB" dirty="0"/>
              <a:t>4 hours deposition</a:t>
            </a:r>
          </a:p>
          <a:p>
            <a:r>
              <a:rPr lang="en-GB" dirty="0"/>
              <a:t>Dc sputtering</a:t>
            </a:r>
          </a:p>
          <a:p>
            <a:pPr marL="0" indent="0">
              <a:buNone/>
            </a:pPr>
            <a:r>
              <a:rPr lang="en-GB" b="1" dirty="0"/>
              <a:t>Nb3Sn deposition:</a:t>
            </a:r>
          </a:p>
          <a:p>
            <a:r>
              <a:rPr lang="en-GB" dirty="0"/>
              <a:t>200 W, 489 V, 0.41 A </a:t>
            </a:r>
          </a:p>
          <a:p>
            <a:r>
              <a:rPr lang="en-GB" dirty="0"/>
              <a:t>2 Hours deposition </a:t>
            </a:r>
          </a:p>
          <a:p>
            <a:r>
              <a:rPr lang="en-GB" dirty="0"/>
              <a:t>DC </a:t>
            </a:r>
            <a:r>
              <a:rPr lang="en-GB" dirty="0" smtClean="0"/>
              <a:t>sputtering</a:t>
            </a:r>
          </a:p>
          <a:p>
            <a:pPr marL="0" indent="0">
              <a:buNone/>
            </a:pPr>
            <a:endParaRPr lang="en-GB" b="1" dirty="0"/>
          </a:p>
          <a:p>
            <a:pPr marL="0" indent="0">
              <a:buNone/>
            </a:pPr>
            <a:endParaRPr lang="en-GB" b="1" dirty="0" smtClean="0"/>
          </a:p>
          <a:p>
            <a:pPr marL="0" indent="0">
              <a:buNone/>
            </a:pPr>
            <a:endParaRPr lang="en-GB" b="1" dirty="0"/>
          </a:p>
          <a:p>
            <a:endParaRPr lang="en-GB"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8</a:t>
            </a:fld>
            <a:endParaRPr lang="en-GB"/>
          </a:p>
        </p:txBody>
      </p:sp>
      <p:pic>
        <p:nvPicPr>
          <p:cNvPr id="6" name="Picture 5"/>
          <p:cNvPicPr>
            <a:picLocks noChangeAspect="1"/>
          </p:cNvPicPr>
          <p:nvPr/>
        </p:nvPicPr>
        <p:blipFill>
          <a:blip r:embed="rId2"/>
          <a:stretch>
            <a:fillRect/>
          </a:stretch>
        </p:blipFill>
        <p:spPr>
          <a:xfrm>
            <a:off x="6228184" y="3789040"/>
            <a:ext cx="1798476" cy="2237426"/>
          </a:xfrm>
          <a:prstGeom prst="rect">
            <a:avLst/>
          </a:prstGeom>
        </p:spPr>
      </p:pic>
      <p:pic>
        <p:nvPicPr>
          <p:cNvPr id="7" name="Picture 6"/>
          <p:cNvPicPr>
            <a:picLocks noChangeAspect="1"/>
          </p:cNvPicPr>
          <p:nvPr/>
        </p:nvPicPr>
        <p:blipFill>
          <a:blip r:embed="rId3"/>
          <a:stretch>
            <a:fillRect/>
          </a:stretch>
        </p:blipFill>
        <p:spPr>
          <a:xfrm>
            <a:off x="4677822" y="1092268"/>
            <a:ext cx="4476298" cy="2408740"/>
          </a:xfrm>
          <a:prstGeom prst="rect">
            <a:avLst/>
          </a:prstGeom>
        </p:spPr>
      </p:pic>
    </p:spTree>
    <p:extLst>
      <p:ext uri="{BB962C8B-B14F-4D97-AF65-F5344CB8AC3E}">
        <p14:creationId xmlns:p14="http://schemas.microsoft.com/office/powerpoint/2010/main" val="1395917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Cu/Nb</a:t>
            </a:r>
            <a:r>
              <a:rPr lang="en-GB" baseline="-25000" dirty="0" smtClean="0"/>
              <a:t>3</a:t>
            </a:r>
            <a:r>
              <a:rPr lang="en-GB" dirty="0" smtClean="0"/>
              <a:t>Sn deposition (single layer)</a:t>
            </a:r>
            <a:endParaRPr lang="en-GB" dirty="0"/>
          </a:p>
        </p:txBody>
      </p:sp>
      <p:sp>
        <p:nvSpPr>
          <p:cNvPr id="4" name="Footer Placeholder 3"/>
          <p:cNvSpPr>
            <a:spLocks noGrp="1"/>
          </p:cNvSpPr>
          <p:nvPr>
            <p:ph type="ftr" sz="quarter" idx="11"/>
          </p:nvPr>
        </p:nvSpPr>
        <p:spPr/>
        <p:txBody>
          <a:bodyPr/>
          <a:lstStyle/>
          <a:p>
            <a:r>
              <a:rPr lang="en-GB" smtClean="0"/>
              <a:t>2nd ARIES Annual Meeting , 8-12 April 2019, Budapest, Hungary </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9</a:t>
            </a:fld>
            <a:endParaRPr lang="en-GB"/>
          </a:p>
        </p:txBody>
      </p:sp>
      <p:pic>
        <p:nvPicPr>
          <p:cNvPr id="10" name="Content Placeholder 9"/>
          <p:cNvPicPr>
            <a:picLocks noGrp="1" noChangeAspect="1"/>
          </p:cNvPicPr>
          <p:nvPr>
            <p:ph idx="1"/>
          </p:nvPr>
        </p:nvPicPr>
        <p:blipFill>
          <a:blip r:embed="rId2"/>
          <a:stretch>
            <a:fillRect/>
          </a:stretch>
        </p:blipFill>
        <p:spPr>
          <a:xfrm>
            <a:off x="166052" y="1120334"/>
            <a:ext cx="3048264" cy="2182557"/>
          </a:xfrm>
          <a:prstGeom prst="rect">
            <a:avLst/>
          </a:prstGeom>
        </p:spPr>
      </p:pic>
      <p:pic>
        <p:nvPicPr>
          <p:cNvPr id="11" name="Picture 10"/>
          <p:cNvPicPr>
            <a:picLocks noChangeAspect="1"/>
          </p:cNvPicPr>
          <p:nvPr/>
        </p:nvPicPr>
        <p:blipFill>
          <a:blip r:embed="rId3"/>
          <a:stretch>
            <a:fillRect/>
          </a:stretch>
        </p:blipFill>
        <p:spPr>
          <a:xfrm>
            <a:off x="3255018" y="1114237"/>
            <a:ext cx="2840982" cy="2188654"/>
          </a:xfrm>
          <a:prstGeom prst="rect">
            <a:avLst/>
          </a:prstGeom>
        </p:spPr>
      </p:pic>
      <p:pic>
        <p:nvPicPr>
          <p:cNvPr id="12" name="Picture 11"/>
          <p:cNvPicPr>
            <a:picLocks noChangeAspect="1"/>
          </p:cNvPicPr>
          <p:nvPr/>
        </p:nvPicPr>
        <p:blipFill>
          <a:blip r:embed="rId4"/>
          <a:stretch>
            <a:fillRect/>
          </a:stretch>
        </p:blipFill>
        <p:spPr>
          <a:xfrm>
            <a:off x="31576" y="3580516"/>
            <a:ext cx="4280726" cy="2944109"/>
          </a:xfrm>
          <a:prstGeom prst="rect">
            <a:avLst/>
          </a:prstGeom>
        </p:spPr>
      </p:pic>
      <p:pic>
        <p:nvPicPr>
          <p:cNvPr id="13" name="Picture 12"/>
          <p:cNvPicPr>
            <a:picLocks noChangeAspect="1"/>
          </p:cNvPicPr>
          <p:nvPr/>
        </p:nvPicPr>
        <p:blipFill>
          <a:blip r:embed="rId5"/>
          <a:stretch>
            <a:fillRect/>
          </a:stretch>
        </p:blipFill>
        <p:spPr>
          <a:xfrm>
            <a:off x="6136702" y="1180860"/>
            <a:ext cx="2894725" cy="1931641"/>
          </a:xfrm>
          <a:prstGeom prst="rect">
            <a:avLst/>
          </a:prstGeom>
        </p:spPr>
      </p:pic>
      <p:graphicFrame>
        <p:nvGraphicFramePr>
          <p:cNvPr id="17" name="Table 16"/>
          <p:cNvGraphicFramePr>
            <a:graphicFrameLocks noGrp="1"/>
          </p:cNvGraphicFramePr>
          <p:nvPr>
            <p:extLst>
              <p:ext uri="{D42A27DB-BD31-4B8C-83A1-F6EECF244321}">
                <p14:modId xmlns:p14="http://schemas.microsoft.com/office/powerpoint/2010/main" val="3220531410"/>
              </p:ext>
            </p:extLst>
          </p:nvPr>
        </p:nvGraphicFramePr>
        <p:xfrm>
          <a:off x="7308304" y="1334706"/>
          <a:ext cx="1524000" cy="1290828"/>
        </p:xfrm>
        <a:graphic>
          <a:graphicData uri="http://schemas.openxmlformats.org/drawingml/2006/table">
            <a:tbl>
              <a:tblPr/>
              <a:tblGrid>
                <a:gridCol w="762000">
                  <a:extLst>
                    <a:ext uri="{9D8B030D-6E8A-4147-A177-3AD203B41FA5}">
                      <a16:colId xmlns:a16="http://schemas.microsoft.com/office/drawing/2014/main" val="1264778758"/>
                    </a:ext>
                  </a:extLst>
                </a:gridCol>
                <a:gridCol w="762000">
                  <a:extLst>
                    <a:ext uri="{9D8B030D-6E8A-4147-A177-3AD203B41FA5}">
                      <a16:colId xmlns:a16="http://schemas.microsoft.com/office/drawing/2014/main" val="3089602754"/>
                    </a:ext>
                  </a:extLst>
                </a:gridCol>
              </a:tblGrid>
              <a:tr h="0">
                <a:tc>
                  <a:txBody>
                    <a:bodyPr/>
                    <a:lstStyle/>
                    <a:p>
                      <a:pPr>
                        <a:lnSpc>
                          <a:spcPct val="107000"/>
                        </a:lnSpc>
                        <a:spcAft>
                          <a:spcPts val="0"/>
                        </a:spcAft>
                      </a:pPr>
                      <a:r>
                        <a:rPr lang="en-GB" sz="1200">
                          <a:effectLst/>
                          <a:latin typeface="Times New Roman" panose="02020603050405020304" pitchFamily="18" charset="0"/>
                          <a:ea typeface="Times New Roman" panose="02020603050405020304" pitchFamily="18" charset="0"/>
                        </a:rPr>
                        <a:t>element</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a:effectLst/>
                          <a:latin typeface="Times New Roman" panose="02020603050405020304" pitchFamily="18" charset="0"/>
                          <a:ea typeface="Times New Roman" panose="02020603050405020304" pitchFamily="18" charset="0"/>
                        </a:rPr>
                        <a:t>atomic %</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6008509"/>
                  </a:ext>
                </a:extLst>
              </a:tr>
              <a:tr h="0">
                <a:tc>
                  <a:txBody>
                    <a:bodyPr/>
                    <a:lstStyle/>
                    <a:p>
                      <a:pPr>
                        <a:lnSpc>
                          <a:spcPct val="107000"/>
                        </a:lnSpc>
                        <a:spcAft>
                          <a:spcPts val="0"/>
                        </a:spcAft>
                      </a:pPr>
                      <a:r>
                        <a:rPr lang="en-GB" sz="1200">
                          <a:effectLst/>
                          <a:latin typeface="Times New Roman" panose="02020603050405020304" pitchFamily="18" charset="0"/>
                          <a:ea typeface="Times New Roman" panose="02020603050405020304" pitchFamily="18" charset="0"/>
                        </a:rPr>
                        <a:t>Cu L</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a:effectLst/>
                          <a:latin typeface="Times New Roman" panose="02020603050405020304" pitchFamily="18" charset="0"/>
                          <a:ea typeface="Times New Roman" panose="02020603050405020304" pitchFamily="18" charset="0"/>
                        </a:rPr>
                        <a:t>0.06</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3040370"/>
                  </a:ext>
                </a:extLst>
              </a:tr>
              <a:tr h="0">
                <a:tc>
                  <a:txBody>
                    <a:bodyPr/>
                    <a:lstStyle/>
                    <a:p>
                      <a:pPr>
                        <a:lnSpc>
                          <a:spcPct val="107000"/>
                        </a:lnSpc>
                        <a:spcAft>
                          <a:spcPts val="0"/>
                        </a:spcAft>
                      </a:pPr>
                      <a:r>
                        <a:rPr lang="en-GB" sz="1200">
                          <a:effectLst/>
                          <a:latin typeface="Times New Roman" panose="02020603050405020304" pitchFamily="18" charset="0"/>
                          <a:ea typeface="Times New Roman" panose="02020603050405020304" pitchFamily="18" charset="0"/>
                        </a:rPr>
                        <a:t>N L</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dirty="0">
                          <a:effectLst/>
                          <a:latin typeface="Times New Roman" panose="02020603050405020304" pitchFamily="18" charset="0"/>
                          <a:ea typeface="Times New Roman" panose="02020603050405020304" pitchFamily="18" charset="0"/>
                        </a:rPr>
                        <a:t>76.76</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3466243"/>
                  </a:ext>
                </a:extLst>
              </a:tr>
              <a:tr h="0">
                <a:tc>
                  <a:txBody>
                    <a:bodyPr/>
                    <a:lstStyle/>
                    <a:p>
                      <a:pPr>
                        <a:lnSpc>
                          <a:spcPct val="107000"/>
                        </a:lnSpc>
                        <a:spcAft>
                          <a:spcPts val="0"/>
                        </a:spcAft>
                      </a:pPr>
                      <a:r>
                        <a:rPr lang="en-GB" sz="1200">
                          <a:effectLst/>
                          <a:latin typeface="Times New Roman" panose="02020603050405020304" pitchFamily="18" charset="0"/>
                          <a:ea typeface="Times New Roman" panose="02020603050405020304" pitchFamily="18" charset="0"/>
                        </a:rPr>
                        <a:t>Sn L</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dirty="0">
                          <a:effectLst/>
                          <a:latin typeface="Times New Roman" panose="02020603050405020304" pitchFamily="18" charset="0"/>
                          <a:ea typeface="Times New Roman" panose="02020603050405020304" pitchFamily="18" charset="0"/>
                        </a:rPr>
                        <a:t>23.18</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3830051"/>
                  </a:ext>
                </a:extLst>
              </a:tr>
            </a:tbl>
          </a:graphicData>
        </a:graphic>
      </p:graphicFrame>
      <p:sp>
        <p:nvSpPr>
          <p:cNvPr id="18" name="Rectangle 17"/>
          <p:cNvSpPr/>
          <p:nvPr/>
        </p:nvSpPr>
        <p:spPr>
          <a:xfrm>
            <a:off x="4419600" y="3457555"/>
            <a:ext cx="4572000" cy="2031325"/>
          </a:xfrm>
          <a:prstGeom prst="rect">
            <a:avLst/>
          </a:prstGeom>
        </p:spPr>
        <p:txBody>
          <a:bodyPr>
            <a:spAutoFit/>
          </a:bodyPr>
          <a:lstStyle/>
          <a:p>
            <a:pPr marL="285750" indent="-285750">
              <a:buFont typeface="Wingdings" panose="05000000000000000000" pitchFamily="2" charset="2"/>
              <a:buChar char="q"/>
            </a:pPr>
            <a:r>
              <a:rPr lang="en-GB" dirty="0">
                <a:solidFill>
                  <a:srgbClr val="000000"/>
                </a:solidFill>
              </a:rPr>
              <a:t>The lattice parameters is also been calculated to be </a:t>
            </a:r>
            <a:r>
              <a:rPr lang="en-GB" dirty="0">
                <a:solidFill>
                  <a:srgbClr val="FFC000"/>
                </a:solidFill>
              </a:rPr>
              <a:t>5.292 </a:t>
            </a:r>
            <a:r>
              <a:rPr lang="en-GB" dirty="0" smtClean="0">
                <a:solidFill>
                  <a:srgbClr val="FFC000"/>
                </a:solidFill>
              </a:rPr>
              <a:t>A</a:t>
            </a:r>
            <a:r>
              <a:rPr lang="en-GB" dirty="0" smtClean="0">
                <a:solidFill>
                  <a:srgbClr val="000000"/>
                </a:solidFill>
              </a:rPr>
              <a:t>.</a:t>
            </a:r>
          </a:p>
          <a:p>
            <a:pPr marL="285750" indent="-285750">
              <a:buFont typeface="Wingdings" panose="05000000000000000000" pitchFamily="2" charset="2"/>
              <a:buChar char="q"/>
            </a:pPr>
            <a:r>
              <a:rPr lang="en-GB" dirty="0" smtClean="0"/>
              <a:t>The </a:t>
            </a:r>
            <a:r>
              <a:rPr lang="en-GB" dirty="0"/>
              <a:t>grain size calculated from the X-ray diffraction is in order of </a:t>
            </a:r>
            <a:r>
              <a:rPr lang="en-GB" dirty="0">
                <a:solidFill>
                  <a:srgbClr val="FFC000"/>
                </a:solidFill>
              </a:rPr>
              <a:t>8 to 10 nm </a:t>
            </a:r>
            <a:r>
              <a:rPr lang="en-GB" dirty="0" smtClean="0"/>
              <a:t>(Twice coherent length of </a:t>
            </a:r>
            <a:r>
              <a:rPr lang="en-GB" dirty="0"/>
              <a:t>Nb3Sn which is reported to be </a:t>
            </a:r>
            <a:r>
              <a:rPr lang="en-GB" dirty="0">
                <a:solidFill>
                  <a:srgbClr val="FFC000"/>
                </a:solidFill>
              </a:rPr>
              <a:t>4.2 </a:t>
            </a:r>
            <a:r>
              <a:rPr lang="en-GB" dirty="0" smtClean="0">
                <a:solidFill>
                  <a:srgbClr val="FFC000"/>
                </a:solidFill>
              </a:rPr>
              <a:t>nm</a:t>
            </a:r>
            <a:r>
              <a:rPr lang="en-GB" dirty="0" smtClean="0"/>
              <a:t>)</a:t>
            </a:r>
          </a:p>
          <a:p>
            <a:endParaRPr lang="en-GB" dirty="0"/>
          </a:p>
        </p:txBody>
      </p:sp>
    </p:spTree>
    <p:extLst>
      <p:ext uri="{BB962C8B-B14F-4D97-AF65-F5344CB8AC3E}">
        <p14:creationId xmlns:p14="http://schemas.microsoft.com/office/powerpoint/2010/main" val="4106065290"/>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ARI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10719</TotalTime>
  <Words>2056</Words>
  <Application>Microsoft Office PowerPoint</Application>
  <PresentationFormat>On-screen Show (4:3)</PresentationFormat>
  <Paragraphs>264</Paragraphs>
  <Slides>28</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28</vt:i4>
      </vt:variant>
    </vt:vector>
  </HeadingPairs>
  <TitlesOfParts>
    <vt:vector size="37" baseType="lpstr">
      <vt:lpstr>Arial</vt:lpstr>
      <vt:lpstr>Arial Narrow</vt:lpstr>
      <vt:lpstr>Calibri</vt:lpstr>
      <vt:lpstr>Cambria Math</vt:lpstr>
      <vt:lpstr>Times New Roman</vt:lpstr>
      <vt:lpstr>Wingdings</vt:lpstr>
      <vt:lpstr>Thème Office</vt:lpstr>
      <vt:lpstr>Thème ARIES</vt:lpstr>
      <vt:lpstr>Thème Office</vt:lpstr>
      <vt:lpstr>PowerPoint Presentation</vt:lpstr>
      <vt:lpstr>MOTIVATION</vt:lpstr>
      <vt:lpstr>Desired SC properties</vt:lpstr>
      <vt:lpstr>PowerPoint Presentation</vt:lpstr>
      <vt:lpstr>  Nb3Sn unit cell Structure</vt:lpstr>
      <vt:lpstr>Nb3Sn binary phase diagram </vt:lpstr>
      <vt:lpstr>Variation in lattice properties</vt:lpstr>
      <vt:lpstr>Nb3Sn deposition system and parameters</vt:lpstr>
      <vt:lpstr>Cu/Nb3Sn deposition (single layer)</vt:lpstr>
      <vt:lpstr>Normalized DC magnetic moment</vt:lpstr>
      <vt:lpstr>Cu (EP DL)/Nb3Sn (single layer)</vt:lpstr>
      <vt:lpstr>Cu/Nb/NB3Sn (double layer)</vt:lpstr>
      <vt:lpstr>Cu/Nb/NB3Sn (double layer)</vt:lpstr>
      <vt:lpstr>Normalized DC magnetic moment</vt:lpstr>
      <vt:lpstr>Cu/Nb/NB3Sn (double layer)</vt:lpstr>
      <vt:lpstr>SIS Structure of Nb3Sn/AlN/Nb multilayer on copper</vt:lpstr>
      <vt:lpstr>SIS Structure of Nb3Sn/AlN/Nb multilayer on Ta</vt:lpstr>
      <vt:lpstr>SIS Structure of Nb3Sn/AlN/Nb multilayer on Ta</vt:lpstr>
      <vt:lpstr>Normalized DC magnetic moment</vt:lpstr>
      <vt:lpstr>First flux entry Ben in Perpendicular  Mag Filed for Nb3Sn</vt:lpstr>
      <vt:lpstr>PowerPoint Presentation</vt:lpstr>
      <vt:lpstr>NbN superconducting thin Film</vt:lpstr>
      <vt:lpstr>NbN deposition parameters &amp; subs prep</vt:lpstr>
      <vt:lpstr>NbN film growth as function of dep parameters</vt:lpstr>
      <vt:lpstr>Ben in Perpendicular  Mag Filed for Nb, NbN, Nb3Sn</vt:lpstr>
      <vt:lpstr>Summary</vt:lpstr>
      <vt:lpstr>Summary</vt:lpstr>
      <vt:lpstr>Team Members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Valizadeh, Reza (STFC,DL,AST)</cp:lastModifiedBy>
  <cp:revision>181</cp:revision>
  <dcterms:created xsi:type="dcterms:W3CDTF">2017-04-26T09:15:49Z</dcterms:created>
  <dcterms:modified xsi:type="dcterms:W3CDTF">2019-04-10T08:10:14Z</dcterms:modified>
</cp:coreProperties>
</file>