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72" r:id="rId2"/>
  </p:sldMasterIdLst>
  <p:notesMasterIdLst>
    <p:notesMasterId r:id="rId17"/>
  </p:notesMasterIdLst>
  <p:handoutMasterIdLst>
    <p:handoutMasterId r:id="rId18"/>
  </p:handoutMasterIdLst>
  <p:sldIdLst>
    <p:sldId id="280" r:id="rId3"/>
    <p:sldId id="350" r:id="rId4"/>
    <p:sldId id="351" r:id="rId5"/>
    <p:sldId id="352" r:id="rId6"/>
    <p:sldId id="353" r:id="rId7"/>
    <p:sldId id="354" r:id="rId8"/>
    <p:sldId id="355" r:id="rId9"/>
    <p:sldId id="357" r:id="rId10"/>
    <p:sldId id="356" r:id="rId11"/>
    <p:sldId id="361" r:id="rId12"/>
    <p:sldId id="358" r:id="rId13"/>
    <p:sldId id="360" r:id="rId14"/>
    <p:sldId id="362" r:id="rId15"/>
    <p:sldId id="327"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497D"/>
    <a:srgbClr val="1E386B"/>
    <a:srgbClr val="2C669E"/>
    <a:srgbClr val="0157A4"/>
    <a:srgbClr val="F8B1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40" autoAdjust="0"/>
    <p:restoredTop sz="94609" autoAdjust="0"/>
  </p:normalViewPr>
  <p:slideViewPr>
    <p:cSldViewPr snapToObjects="1" showGuides="1">
      <p:cViewPr varScale="1">
        <p:scale>
          <a:sx n="64" d="100"/>
          <a:sy n="64" d="100"/>
        </p:scale>
        <p:origin x="1412" y="32"/>
      </p:cViewPr>
      <p:guideLst>
        <p:guide orient="horz" pos="2976"/>
        <p:guide pos="5472"/>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14/06/2019</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0582606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14/06/2019</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extLst>
      <p:ext uri="{BB962C8B-B14F-4D97-AF65-F5344CB8AC3E}">
        <p14:creationId xmlns:p14="http://schemas.microsoft.com/office/powerpoint/2010/main" val="344872104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smtClean="0"/>
              <a:t>Why</a:t>
            </a:r>
            <a:r>
              <a:rPr lang="fr-CH" dirty="0" smtClean="0"/>
              <a:t> do</a:t>
            </a:r>
            <a:r>
              <a:rPr lang="fr-CH" baseline="0" dirty="0" smtClean="0"/>
              <a:t> </a:t>
            </a:r>
            <a:r>
              <a:rPr lang="fr-CH" baseline="0" dirty="0" err="1" smtClean="0"/>
              <a:t>we</a:t>
            </a:r>
            <a:r>
              <a:rPr lang="fr-CH" baseline="0" dirty="0" smtClean="0"/>
              <a:t> </a:t>
            </a:r>
            <a:r>
              <a:rPr lang="fr-CH" baseline="0" dirty="0" err="1" smtClean="0"/>
              <a:t>need</a:t>
            </a:r>
            <a:r>
              <a:rPr lang="fr-CH" baseline="0" dirty="0" smtClean="0"/>
              <a:t> ARIES</a:t>
            </a:r>
            <a:endParaRPr lang="en-GB" dirty="0"/>
          </a:p>
        </p:txBody>
      </p:sp>
      <p:sp>
        <p:nvSpPr>
          <p:cNvPr id="4" name="Slide Number Placeholder 3"/>
          <p:cNvSpPr>
            <a:spLocks noGrp="1"/>
          </p:cNvSpPr>
          <p:nvPr>
            <p:ph type="sldNum" sz="quarter" idx="10"/>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571530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smtClean="0"/>
              <a:t>To edit /remove footer: Insert -&gt; Header &amp; Footer</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pied de page 4"/>
          <p:cNvSpPr>
            <a:spLocks noGrp="1"/>
          </p:cNvSpPr>
          <p:nvPr>
            <p:ph type="ftr" sz="quarter" idx="11"/>
          </p:nvPr>
        </p:nvSpPr>
        <p:spPr/>
        <p:txBody>
          <a:bodyPr/>
          <a:lstStyle/>
          <a:p>
            <a:r>
              <a:rPr lang="en-GB" smtClean="0"/>
              <a:t>To edit /remove footer: Insert -&gt; Header &amp; Footer</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
        <p:nvSpPr>
          <p:cNvPr id="6" name="Espace réservé du pied de page 5"/>
          <p:cNvSpPr>
            <a:spLocks noGrp="1"/>
          </p:cNvSpPr>
          <p:nvPr>
            <p:ph type="ftr" sz="quarter" idx="11"/>
          </p:nvPr>
        </p:nvSpPr>
        <p:spPr/>
        <p:txBody>
          <a:bodyPr/>
          <a:lstStyle/>
          <a:p>
            <a:r>
              <a:rPr lang="en-GB" smtClean="0"/>
              <a:t>To edit /remove footer: Insert -&gt; Header &amp; Footer</a:t>
            </a:r>
            <a:endParaRPr lang="en-GB"/>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smtClean="0"/>
              <a:t>Cliquez pour modifier les styles du texte du masque</a:t>
            </a:r>
          </a:p>
          <a:p>
            <a:pPr lvl="1"/>
            <a:r>
              <a:rPr lang="fr-FR" dirty="0" smtClean="0"/>
              <a:t>Deuxième niveau</a:t>
            </a:r>
          </a:p>
          <a:p>
            <a:pPr lvl="2"/>
            <a:r>
              <a:rPr lang="fr-FR" dirty="0" smtClean="0"/>
              <a:t>Troisième niveau</a:t>
            </a:r>
            <a:endParaRPr lang="en-GB" dirty="0"/>
          </a:p>
        </p:txBody>
      </p:sp>
      <p:sp>
        <p:nvSpPr>
          <p:cNvPr id="8" name="Espace réservé du pied de page 7"/>
          <p:cNvSpPr>
            <a:spLocks noGrp="1"/>
          </p:cNvSpPr>
          <p:nvPr>
            <p:ph type="ftr" sz="quarter" idx="11"/>
          </p:nvPr>
        </p:nvSpPr>
        <p:spPr/>
        <p:txBody>
          <a:bodyPr/>
          <a:lstStyle/>
          <a:p>
            <a:r>
              <a:rPr lang="en-GB" smtClean="0"/>
              <a:t>To edit /remove footer: Insert -&gt; Header &amp; Footer</a:t>
            </a:r>
            <a:endParaRPr lang="en-GB"/>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smtClean="0"/>
              <a:t>Cliquez pour modifier le style des sous-titres du masque</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
        <p:nvSpPr>
          <p:cNvPr id="6" name="Espace réservé du pied de page 5"/>
          <p:cNvSpPr>
            <a:spLocks noGrp="1"/>
          </p:cNvSpPr>
          <p:nvPr>
            <p:ph type="ftr" sz="quarter" idx="11"/>
          </p:nvPr>
        </p:nvSpPr>
        <p:spPr/>
        <p:txBody>
          <a:bodyPr/>
          <a:lstStyle/>
          <a:p>
            <a:r>
              <a:rPr lang="en-GB" smtClean="0"/>
              <a:t>To edit /remove footer: Insert -&gt; Header &amp; Footer</a:t>
            </a:r>
            <a:endParaRPr lang="en-GB"/>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smtClean="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5" name="Espace réservé du texte 11"/>
          <p:cNvSpPr>
            <a:spLocks noGrp="1"/>
          </p:cNvSpPr>
          <p:nvPr>
            <p:ph type="body" sz="quarter" idx="13" hasCustomPrompt="1"/>
          </p:nvPr>
        </p:nvSpPr>
        <p:spPr>
          <a:xfrm>
            <a:off x="762000" y="3329145"/>
            <a:ext cx="7924800" cy="603911"/>
          </a:xfrm>
          <a:prstGeom prst="rect">
            <a:avLst/>
          </a:prstGeom>
        </p:spPr>
        <p:txBody>
          <a:bodyPr vert="horz" lIns="0" tIns="0" rIns="0" bIns="0"/>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a:t>
            </a:r>
            <a:r>
              <a:rPr lang="fr-FR" dirty="0" err="1" smtClean="0"/>
              <a:t>presentation</a:t>
            </a:r>
            <a:r>
              <a:rPr lang="fr-FR" dirty="0" smtClean="0"/>
              <a:t> </a:t>
            </a:r>
            <a:r>
              <a:rPr lang="fr-FR" dirty="0" err="1" smtClean="0"/>
              <a:t>title</a:t>
            </a:r>
            <a:r>
              <a:rPr lang="fr-FR" dirty="0" smtClean="0"/>
              <a:t> slide 1</a:t>
            </a:r>
          </a:p>
        </p:txBody>
      </p:sp>
      <p:sp>
        <p:nvSpPr>
          <p:cNvPr id="6"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smtClean="0"/>
              <a:t>Test Name / Organisation</a:t>
            </a:r>
          </a:p>
        </p:txBody>
      </p:sp>
      <p:sp>
        <p:nvSpPr>
          <p:cNvPr id="7" name="Espace réservé du texte 11"/>
          <p:cNvSpPr>
            <a:spLocks noGrp="1"/>
          </p:cNvSpPr>
          <p:nvPr>
            <p:ph type="body" sz="quarter" idx="15" hasCustomPrompt="1"/>
          </p:nvPr>
        </p:nvSpPr>
        <p:spPr>
          <a:xfrm>
            <a:off x="762000" y="4192035"/>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smtClean="0"/>
              <a:t>Test venue/date/</a:t>
            </a:r>
            <a:r>
              <a:rPr lang="fr-FR" dirty="0" err="1" smtClean="0"/>
              <a:t>event</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5"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baseline="0">
                <a:solidFill>
                  <a:schemeClr val="bg1">
                    <a:lumMod val="95000"/>
                  </a:schemeClr>
                </a:solidFill>
              </a:defRPr>
            </a:lvl1pPr>
            <a:lvl2pPr algn="ctr">
              <a:buNone/>
              <a:defRPr/>
            </a:lvl2pPr>
            <a:lvl3pPr algn="ctr">
              <a:buNone/>
              <a:defRPr/>
            </a:lvl3pPr>
            <a:lvl4pPr algn="ctr">
              <a:buNone/>
              <a:defRPr/>
            </a:lvl4pPr>
            <a:lvl5pPr algn="ctr">
              <a:buNone/>
              <a:defRPr/>
            </a:lvl5pPr>
          </a:lstStyle>
          <a:p>
            <a:pPr lvl="0"/>
            <a:r>
              <a:rPr lang="fr-FR" dirty="0" err="1" smtClean="0"/>
              <a:t>Thank</a:t>
            </a:r>
            <a:r>
              <a:rPr lang="fr-FR" dirty="0" smtClean="0"/>
              <a:t> </a:t>
            </a:r>
            <a:r>
              <a:rPr lang="fr-FR" dirty="0" err="1" smtClean="0"/>
              <a:t>you</a:t>
            </a:r>
            <a:r>
              <a:rPr lang="fr-FR" dirty="0" smtClean="0"/>
              <a:t> </a:t>
            </a:r>
            <a:r>
              <a:rPr lang="fr-FR" dirty="0" err="1" smtClean="0"/>
              <a:t>text</a:t>
            </a:r>
            <a:r>
              <a:rPr lang="fr-FR" dirty="0" smtClean="0"/>
              <a:t>...</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smtClean="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dirty="0" smtClean="0"/>
              <a:t>To edit /remove footer: Insert -&gt; Header &amp; Footer</a:t>
            </a:r>
            <a:endParaRPr lang="en-GB" dirty="0"/>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2" y="5867400"/>
            <a:ext cx="1523898" cy="1069884"/>
          </a:xfrm>
          <a:prstGeom prst="rect">
            <a:avLst/>
          </a:prstGeom>
        </p:spPr>
      </p:pic>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timing>
    <p:tnLst>
      <p:par>
        <p:cTn id="1" dur="indefinite" restart="never" nodeType="tmRoot"/>
      </p:par>
    </p:tnLst>
  </p:timing>
  <p:hf hd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7" name="Rectangle 6"/>
          <p:cNvSpPr/>
          <p:nvPr userDrawn="1"/>
        </p:nvSpPr>
        <p:spPr>
          <a:xfrm>
            <a:off x="0" y="6550223"/>
            <a:ext cx="9144000" cy="307777"/>
          </a:xfrm>
          <a:prstGeom prst="rect">
            <a:avLst/>
          </a:prstGeom>
        </p:spPr>
        <p:txBody>
          <a:bodyPr wrap="square">
            <a:spAutoFit/>
          </a:bodyPr>
          <a:lstStyle/>
          <a:p>
            <a:pPr algn="ctr"/>
            <a:r>
              <a:rPr lang="fr-FR" sz="1400" dirty="0" smtClean="0">
                <a:solidFill>
                  <a:srgbClr val="F8B13C"/>
                </a:solidFill>
                <a:latin typeface="Arial"/>
                <a:cs typeface="Arial"/>
              </a:rPr>
              <a:t>ARIES </a:t>
            </a:r>
            <a:r>
              <a:rPr lang="fr-FR" sz="1400" dirty="0" err="1" smtClean="0">
                <a:solidFill>
                  <a:srgbClr val="F8B13C"/>
                </a:solidFill>
                <a:latin typeface="Arial"/>
                <a:cs typeface="Arial"/>
              </a:rPr>
              <a:t>is</a:t>
            </a:r>
            <a:r>
              <a:rPr lang="fr-FR" sz="1400" dirty="0" smtClean="0">
                <a:solidFill>
                  <a:srgbClr val="F8B13C"/>
                </a:solidFill>
                <a:latin typeface="Arial"/>
                <a:cs typeface="Arial"/>
              </a:rPr>
              <a:t> </a:t>
            </a:r>
            <a:r>
              <a:rPr lang="fr-FR" sz="1400" dirty="0" err="1" smtClean="0">
                <a:solidFill>
                  <a:srgbClr val="F8B13C"/>
                </a:solidFill>
                <a:latin typeface="Arial"/>
                <a:cs typeface="Arial"/>
              </a:rPr>
              <a:t>co-funded</a:t>
            </a:r>
            <a:r>
              <a:rPr lang="fr-FR" sz="1400" dirty="0" smtClean="0">
                <a:solidFill>
                  <a:srgbClr val="F8B13C"/>
                </a:solidFill>
                <a:latin typeface="Arial"/>
                <a:cs typeface="Arial"/>
              </a:rPr>
              <a:t> by the </a:t>
            </a:r>
            <a:r>
              <a:rPr lang="fr-FR" sz="1400" dirty="0" err="1" smtClean="0">
                <a:solidFill>
                  <a:srgbClr val="F8B13C"/>
                </a:solidFill>
                <a:latin typeface="Arial"/>
                <a:cs typeface="Arial"/>
              </a:rPr>
              <a:t>European</a:t>
            </a:r>
            <a:r>
              <a:rPr lang="fr-FR" sz="1400" dirty="0" smtClean="0">
                <a:solidFill>
                  <a:srgbClr val="F8B13C"/>
                </a:solidFill>
                <a:latin typeface="Arial"/>
                <a:cs typeface="Arial"/>
              </a:rPr>
              <a:t> Commission Grant Agreement </a:t>
            </a:r>
            <a:r>
              <a:rPr lang="fr-FR" sz="1400" dirty="0" err="1" smtClean="0">
                <a:solidFill>
                  <a:srgbClr val="F8B13C"/>
                </a:solidFill>
                <a:latin typeface="Arial"/>
                <a:cs typeface="Arial"/>
              </a:rPr>
              <a:t>number</a:t>
            </a:r>
            <a:r>
              <a:rPr lang="fr-FR" sz="1400" dirty="0" smtClean="0">
                <a:solidFill>
                  <a:srgbClr val="F8B13C"/>
                </a:solidFill>
                <a:latin typeface="Arial"/>
                <a:cs typeface="Arial"/>
              </a:rPr>
              <a:t> 730871</a:t>
            </a:r>
            <a:endParaRPr lang="en-GB" sz="1400" dirty="0">
              <a:solidFill>
                <a:srgbClr val="F8B13C"/>
              </a:solidFill>
              <a:latin typeface="Arial"/>
              <a:cs typeface="Arial"/>
            </a:endParaRPr>
          </a:p>
        </p:txBody>
      </p:sp>
      <p:pic>
        <p:nvPicPr>
          <p:cNvPr id="8" name="Image 7" descr="ARIE-logo-BL-trans-PPT.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81000" y="381000"/>
            <a:ext cx="3230988" cy="2130623"/>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762000" y="2996952"/>
            <a:ext cx="7924800" cy="1437566"/>
          </a:xfrm>
        </p:spPr>
        <p:txBody>
          <a:bodyPr/>
          <a:lstStyle/>
          <a:p>
            <a:r>
              <a:rPr lang="fr-CH" sz="4000" dirty="0" smtClean="0"/>
              <a:t>The new Innovation Pilot </a:t>
            </a:r>
            <a:r>
              <a:rPr lang="fr-CH" sz="4000" dirty="0" err="1" smtClean="0"/>
              <a:t>project</a:t>
            </a:r>
            <a:endParaRPr lang="fr-CH" sz="4000" dirty="0" smtClean="0"/>
          </a:p>
          <a:p>
            <a:r>
              <a:rPr lang="fr-CH" dirty="0" err="1" smtClean="0"/>
              <a:t>Shaping</a:t>
            </a:r>
            <a:r>
              <a:rPr lang="fr-CH" dirty="0" smtClean="0"/>
              <a:t> </a:t>
            </a:r>
            <a:r>
              <a:rPr lang="fr-CH" dirty="0" err="1" smtClean="0"/>
              <a:t>our</a:t>
            </a:r>
            <a:r>
              <a:rPr lang="fr-CH" dirty="0" smtClean="0"/>
              <a:t> Future</a:t>
            </a:r>
            <a:endParaRPr lang="en-GB" sz="2400" dirty="0"/>
          </a:p>
        </p:txBody>
      </p:sp>
      <p:sp>
        <p:nvSpPr>
          <p:cNvPr id="3" name="Text Placeholder 2"/>
          <p:cNvSpPr>
            <a:spLocks noGrp="1"/>
          </p:cNvSpPr>
          <p:nvPr>
            <p:ph type="body" sz="quarter" idx="14"/>
          </p:nvPr>
        </p:nvSpPr>
        <p:spPr>
          <a:xfrm>
            <a:off x="692279" y="4930786"/>
            <a:ext cx="7924800" cy="378210"/>
          </a:xfrm>
        </p:spPr>
        <p:txBody>
          <a:bodyPr/>
          <a:lstStyle/>
          <a:p>
            <a:r>
              <a:rPr lang="fr-CH" dirty="0" smtClean="0"/>
              <a:t>Maurizio Vretenar, Roy Aleksan</a:t>
            </a:r>
            <a:endParaRPr lang="en-GB" dirty="0"/>
          </a:p>
        </p:txBody>
      </p:sp>
      <p:sp>
        <p:nvSpPr>
          <p:cNvPr id="4" name="Text Placeholder 3"/>
          <p:cNvSpPr>
            <a:spLocks noGrp="1"/>
          </p:cNvSpPr>
          <p:nvPr>
            <p:ph type="body" sz="quarter" idx="15"/>
          </p:nvPr>
        </p:nvSpPr>
        <p:spPr>
          <a:xfrm>
            <a:off x="692279" y="5599698"/>
            <a:ext cx="7924800" cy="411131"/>
          </a:xfrm>
        </p:spPr>
        <p:txBody>
          <a:bodyPr/>
          <a:lstStyle/>
          <a:p>
            <a:r>
              <a:rPr lang="fr-CH" sz="2400" dirty="0" smtClean="0"/>
              <a:t>2</a:t>
            </a:r>
            <a:r>
              <a:rPr lang="fr-CH" sz="2400" baseline="30000" dirty="0" smtClean="0"/>
              <a:t>nd</a:t>
            </a:r>
            <a:r>
              <a:rPr lang="fr-CH" sz="2400" dirty="0" smtClean="0"/>
              <a:t> ARIES </a:t>
            </a:r>
            <a:r>
              <a:rPr lang="fr-CH" sz="2400" dirty="0" err="1" smtClean="0"/>
              <a:t>Annual</a:t>
            </a:r>
            <a:r>
              <a:rPr lang="fr-CH" sz="2400" dirty="0" smtClean="0"/>
              <a:t> Meeting, 11 April 2019</a:t>
            </a:r>
            <a:endParaRPr lang="en-GB"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3995" y="402067"/>
            <a:ext cx="2670291" cy="1496682"/>
          </a:xfrm>
          <a:prstGeom prst="rect">
            <a:avLst/>
          </a:prstGeom>
        </p:spPr>
      </p:pic>
    </p:spTree>
    <p:extLst>
      <p:ext uri="{BB962C8B-B14F-4D97-AF65-F5344CB8AC3E}">
        <p14:creationId xmlns:p14="http://schemas.microsoft.com/office/powerpoint/2010/main" val="24265787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What</a:t>
            </a:r>
            <a:r>
              <a:rPr lang="fr-CH" dirty="0"/>
              <a:t> </a:t>
            </a:r>
            <a:r>
              <a:rPr lang="fr-CH" dirty="0" smtClean="0"/>
              <a:t>are </a:t>
            </a:r>
            <a:r>
              <a:rPr lang="fr-CH" dirty="0" err="1" smtClean="0"/>
              <a:t>we</a:t>
            </a:r>
            <a:r>
              <a:rPr lang="fr-CH" dirty="0" smtClean="0"/>
              <a:t> </a:t>
            </a:r>
            <a:r>
              <a:rPr lang="fr-CH" dirty="0" err="1" smtClean="0"/>
              <a:t>looking</a:t>
            </a:r>
            <a:r>
              <a:rPr lang="fr-CH" dirty="0" smtClean="0"/>
              <a:t> for</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10</a:t>
            </a:fld>
            <a:endParaRPr lang="en-GB"/>
          </a:p>
        </p:txBody>
      </p:sp>
      <p:sp>
        <p:nvSpPr>
          <p:cNvPr id="6" name="TextBox 5"/>
          <p:cNvSpPr txBox="1"/>
          <p:nvPr/>
        </p:nvSpPr>
        <p:spPr>
          <a:xfrm>
            <a:off x="353681" y="908720"/>
            <a:ext cx="8523492" cy="4708981"/>
          </a:xfrm>
          <a:prstGeom prst="rect">
            <a:avLst/>
          </a:prstGeom>
          <a:noFill/>
        </p:spPr>
        <p:txBody>
          <a:bodyPr wrap="square" rtlCol="0">
            <a:spAutoFit/>
          </a:bodyPr>
          <a:lstStyle/>
          <a:p>
            <a:r>
              <a:rPr lang="fr-CH" dirty="0" err="1" smtClean="0"/>
              <a:t>We</a:t>
            </a:r>
            <a:r>
              <a:rPr lang="fr-CH" dirty="0" smtClean="0"/>
              <a:t> are </a:t>
            </a:r>
            <a:r>
              <a:rPr lang="fr-CH" dirty="0" err="1" smtClean="0"/>
              <a:t>starting</a:t>
            </a:r>
            <a:r>
              <a:rPr lang="fr-CH" dirty="0" smtClean="0"/>
              <a:t> a </a:t>
            </a:r>
            <a:r>
              <a:rPr lang="fr-CH" b="1" dirty="0" err="1" smtClean="0">
                <a:solidFill>
                  <a:srgbClr val="FF0000"/>
                </a:solidFill>
              </a:rPr>
              <a:t>bottom</a:t>
            </a:r>
            <a:r>
              <a:rPr lang="fr-CH" b="1" dirty="0" smtClean="0">
                <a:solidFill>
                  <a:srgbClr val="FF0000"/>
                </a:solidFill>
              </a:rPr>
              <a:t>-up call for actions </a:t>
            </a:r>
            <a:r>
              <a:rPr lang="fr-CH" dirty="0" smtClean="0"/>
              <a:t>to </a:t>
            </a:r>
            <a:r>
              <a:rPr lang="fr-CH" dirty="0" err="1" smtClean="0"/>
              <a:t>become</a:t>
            </a:r>
            <a:r>
              <a:rPr lang="fr-CH" dirty="0" smtClean="0"/>
              <a:t> part of the new Innovation Pilot.</a:t>
            </a:r>
          </a:p>
          <a:p>
            <a:endParaRPr lang="fr-CH" sz="1000" dirty="0" smtClean="0"/>
          </a:p>
          <a:p>
            <a:r>
              <a:rPr lang="fr-CH" dirty="0" err="1" smtClean="0"/>
              <a:t>These</a:t>
            </a:r>
            <a:r>
              <a:rPr lang="fr-CH" dirty="0" smtClean="0"/>
              <a:t> actions </a:t>
            </a:r>
            <a:r>
              <a:rPr lang="fr-CH" dirty="0" err="1" smtClean="0"/>
              <a:t>may</a:t>
            </a:r>
            <a:r>
              <a:rPr lang="fr-CH" dirty="0" smtClean="0"/>
              <a:t> </a:t>
            </a:r>
            <a:r>
              <a:rPr lang="fr-CH" dirty="0" err="1" smtClean="0"/>
              <a:t>be</a:t>
            </a:r>
            <a:r>
              <a:rPr lang="fr-CH" dirty="0" smtClean="0"/>
              <a:t>:</a:t>
            </a:r>
          </a:p>
          <a:p>
            <a:pPr marL="342900" indent="-342900">
              <a:buAutoNum type="arabicPeriod"/>
            </a:pPr>
            <a:r>
              <a:rPr lang="fr-CH" b="1" dirty="0" err="1" smtClean="0">
                <a:solidFill>
                  <a:srgbClr val="FF0000"/>
                </a:solidFill>
              </a:rPr>
              <a:t>Strategies</a:t>
            </a:r>
            <a:r>
              <a:rPr lang="fr-CH" dirty="0" smtClean="0"/>
              <a:t> (roadmaps), </a:t>
            </a:r>
            <a:r>
              <a:rPr lang="fr-CH" dirty="0" err="1" smtClean="0"/>
              <a:t>involving</a:t>
            </a:r>
            <a:r>
              <a:rPr lang="fr-CH" dirty="0" smtClean="0"/>
              <a:t> 5-10 </a:t>
            </a:r>
            <a:r>
              <a:rPr lang="fr-CH" dirty="0" err="1" smtClean="0"/>
              <a:t>partners</a:t>
            </a:r>
            <a:r>
              <a:rPr lang="fr-CH" dirty="0" smtClean="0"/>
              <a:t> </a:t>
            </a:r>
            <a:r>
              <a:rPr lang="fr-CH" dirty="0" err="1" smtClean="0"/>
              <a:t>including</a:t>
            </a:r>
            <a:r>
              <a:rPr lang="fr-CH" dirty="0" smtClean="0"/>
              <a:t> </a:t>
            </a:r>
            <a:r>
              <a:rPr lang="fr-CH" dirty="0" err="1" smtClean="0"/>
              <a:t>industry</a:t>
            </a:r>
            <a:r>
              <a:rPr lang="fr-CH" dirty="0"/>
              <a:t> </a:t>
            </a:r>
            <a:r>
              <a:rPr lang="fr-CH" dirty="0" err="1" smtClean="0"/>
              <a:t>representatives</a:t>
            </a:r>
            <a:r>
              <a:rPr lang="fr-CH" dirty="0" smtClean="0"/>
              <a:t>, to </a:t>
            </a:r>
            <a:r>
              <a:rPr lang="fr-CH" dirty="0" err="1" smtClean="0"/>
              <a:t>identify</a:t>
            </a:r>
            <a:r>
              <a:rPr lang="fr-CH" dirty="0" smtClean="0"/>
              <a:t> a roadmap or a </a:t>
            </a:r>
            <a:r>
              <a:rPr lang="fr-CH" dirty="0" err="1" smtClean="0"/>
              <a:t>strategy</a:t>
            </a:r>
            <a:r>
              <a:rPr lang="fr-CH" dirty="0" smtClean="0"/>
              <a:t> to </a:t>
            </a:r>
            <a:r>
              <a:rPr lang="fr-CH" dirty="0" err="1" smtClean="0"/>
              <a:t>develop</a:t>
            </a:r>
            <a:r>
              <a:rPr lang="fr-CH" dirty="0" smtClean="0"/>
              <a:t> </a:t>
            </a:r>
            <a:r>
              <a:rPr lang="fr-CH" dirty="0" smtClean="0">
                <a:solidFill>
                  <a:srgbClr val="FF0000"/>
                </a:solidFill>
              </a:rPr>
              <a:t>designs, technologies or applications</a:t>
            </a:r>
            <a:r>
              <a:rPr lang="fr-CH" dirty="0" smtClean="0"/>
              <a:t>. </a:t>
            </a:r>
            <a:r>
              <a:rPr lang="fr-CH" sz="1600" dirty="0" smtClean="0"/>
              <a:t>Possible </a:t>
            </a:r>
            <a:r>
              <a:rPr lang="fr-CH" sz="1600" dirty="0" err="1" smtClean="0"/>
              <a:t>examples</a:t>
            </a:r>
            <a:r>
              <a:rPr lang="fr-CH" sz="1600" dirty="0" smtClean="0"/>
              <a:t>: Frontier </a:t>
            </a:r>
            <a:r>
              <a:rPr lang="fr-CH" sz="1600" dirty="0" err="1" smtClean="0"/>
              <a:t>accelerators</a:t>
            </a:r>
            <a:r>
              <a:rPr lang="fr-CH" sz="1600" dirty="0" smtClean="0"/>
              <a:t>, Compact photon sources, </a:t>
            </a:r>
            <a:r>
              <a:rPr lang="fr-CH" sz="1600" dirty="0" err="1" smtClean="0"/>
              <a:t>Novel</a:t>
            </a:r>
            <a:r>
              <a:rPr lang="fr-CH" sz="1600" dirty="0" smtClean="0"/>
              <a:t> high-gradient </a:t>
            </a:r>
            <a:r>
              <a:rPr lang="fr-CH" sz="1600" dirty="0" err="1" smtClean="0"/>
              <a:t>accelerators</a:t>
            </a:r>
            <a:r>
              <a:rPr lang="fr-CH" sz="1600" dirty="0" smtClean="0"/>
              <a:t>, </a:t>
            </a:r>
            <a:r>
              <a:rPr lang="fr-CH" sz="1600" dirty="0" err="1" smtClean="0"/>
              <a:t>Low-emittance</a:t>
            </a:r>
            <a:r>
              <a:rPr lang="fr-CH" sz="1600" dirty="0" smtClean="0"/>
              <a:t> rings, </a:t>
            </a:r>
            <a:r>
              <a:rPr lang="fr-CH" sz="1600" dirty="0" err="1" smtClean="0"/>
              <a:t>Accelerators</a:t>
            </a:r>
            <a:r>
              <a:rPr lang="fr-CH" sz="1600" dirty="0" smtClean="0"/>
              <a:t> for </a:t>
            </a:r>
            <a:r>
              <a:rPr lang="fr-CH" sz="1600" dirty="0" err="1" smtClean="0"/>
              <a:t>medicine</a:t>
            </a:r>
            <a:r>
              <a:rPr lang="fr-CH" sz="1600" dirty="0" smtClean="0"/>
              <a:t>, </a:t>
            </a:r>
            <a:r>
              <a:rPr lang="fr-CH" sz="1600" dirty="0" err="1" smtClean="0"/>
              <a:t>Accelerators</a:t>
            </a:r>
            <a:r>
              <a:rPr lang="fr-CH" sz="1600" dirty="0" smtClean="0"/>
              <a:t> for </a:t>
            </a:r>
            <a:r>
              <a:rPr lang="fr-CH" sz="1600" dirty="0" err="1" smtClean="0"/>
              <a:t>industry</a:t>
            </a:r>
            <a:r>
              <a:rPr lang="fr-CH" sz="1600" dirty="0" smtClean="0"/>
              <a:t> and </a:t>
            </a:r>
            <a:r>
              <a:rPr lang="fr-CH" sz="1600" dirty="0" err="1" smtClean="0"/>
              <a:t>environment</a:t>
            </a:r>
            <a:r>
              <a:rPr lang="fr-CH" sz="1600" dirty="0" smtClean="0"/>
              <a:t>, </a:t>
            </a:r>
            <a:r>
              <a:rPr lang="fr-CH" sz="1600" dirty="0" err="1" smtClean="0"/>
              <a:t>Sustainability</a:t>
            </a:r>
            <a:r>
              <a:rPr lang="fr-CH" sz="1600" dirty="0" smtClean="0"/>
              <a:t> of </a:t>
            </a:r>
            <a:r>
              <a:rPr lang="fr-CH" sz="1600" dirty="0" err="1" smtClean="0"/>
              <a:t>technology</a:t>
            </a:r>
            <a:r>
              <a:rPr lang="fr-CH" sz="1600" dirty="0" smtClean="0"/>
              <a:t> infrastructure, Applications of </a:t>
            </a:r>
            <a:r>
              <a:rPr lang="fr-CH" sz="1600" dirty="0" err="1" smtClean="0"/>
              <a:t>superconducting</a:t>
            </a:r>
            <a:r>
              <a:rPr lang="fr-CH" sz="1600" dirty="0" smtClean="0"/>
              <a:t> </a:t>
            </a:r>
            <a:r>
              <a:rPr lang="fr-CH" sz="1600" dirty="0" err="1" smtClean="0"/>
              <a:t>magnets</a:t>
            </a:r>
            <a:r>
              <a:rPr lang="fr-CH" sz="1600" dirty="0" smtClean="0"/>
              <a:t>, High-gradient </a:t>
            </a:r>
            <a:r>
              <a:rPr lang="fr-CH" sz="1600" dirty="0" err="1" smtClean="0"/>
              <a:t>conventional</a:t>
            </a:r>
            <a:r>
              <a:rPr lang="fr-CH" sz="1600" dirty="0" smtClean="0"/>
              <a:t> RF, Future SC </a:t>
            </a:r>
            <a:r>
              <a:rPr lang="fr-CH" sz="1600" dirty="0" err="1" smtClean="0"/>
              <a:t>magnets</a:t>
            </a:r>
            <a:r>
              <a:rPr lang="fr-CH" sz="1600" dirty="0" smtClean="0"/>
              <a:t>, etc. </a:t>
            </a:r>
            <a:r>
              <a:rPr lang="fr-CH" dirty="0" smtClean="0"/>
              <a:t>Total budget about 200 k EC contribution, 50% </a:t>
            </a:r>
            <a:r>
              <a:rPr lang="fr-CH" dirty="0" err="1" smtClean="0"/>
              <a:t>co-funding</a:t>
            </a:r>
            <a:r>
              <a:rPr lang="fr-CH" dirty="0" smtClean="0"/>
              <a:t> for about 400 k total budget to </a:t>
            </a:r>
            <a:r>
              <a:rPr lang="fr-CH" dirty="0" err="1" smtClean="0"/>
              <a:t>be</a:t>
            </a:r>
            <a:r>
              <a:rPr lang="fr-CH" dirty="0" smtClean="0"/>
              <a:t> </a:t>
            </a:r>
            <a:r>
              <a:rPr lang="fr-CH" dirty="0" err="1" smtClean="0"/>
              <a:t>used</a:t>
            </a:r>
            <a:r>
              <a:rPr lang="fr-CH" dirty="0" smtClean="0"/>
              <a:t> for meetings, workshops, and to </a:t>
            </a:r>
            <a:r>
              <a:rPr lang="fr-CH" dirty="0" err="1" smtClean="0"/>
              <a:t>subcontract</a:t>
            </a:r>
            <a:r>
              <a:rPr lang="fr-CH" dirty="0" smtClean="0"/>
              <a:t> </a:t>
            </a:r>
            <a:r>
              <a:rPr lang="fr-CH" dirty="0" err="1" smtClean="0"/>
              <a:t>studies</a:t>
            </a:r>
            <a:r>
              <a:rPr lang="fr-CH" dirty="0" smtClean="0"/>
              <a:t> on perspectives and on possible </a:t>
            </a:r>
            <a:r>
              <a:rPr lang="fr-CH" dirty="0" err="1" smtClean="0"/>
              <a:t>markets</a:t>
            </a:r>
            <a:r>
              <a:rPr lang="fr-CH" dirty="0" smtClean="0"/>
              <a:t>. </a:t>
            </a:r>
          </a:p>
          <a:p>
            <a:pPr marL="342900" indent="-342900">
              <a:buAutoNum type="arabicPeriod"/>
            </a:pPr>
            <a:endParaRPr lang="fr-CH" sz="1000" dirty="0" smtClean="0"/>
          </a:p>
          <a:p>
            <a:pPr marL="342900" indent="-342900">
              <a:buAutoNum type="arabicPeriod"/>
            </a:pPr>
            <a:r>
              <a:rPr lang="fr-CH" b="1" dirty="0" err="1" smtClean="0">
                <a:solidFill>
                  <a:srgbClr val="FF0000"/>
                </a:solidFill>
              </a:rPr>
              <a:t>Developments</a:t>
            </a:r>
            <a:r>
              <a:rPr lang="fr-CH" dirty="0" smtClean="0"/>
              <a:t> (</a:t>
            </a:r>
            <a:r>
              <a:rPr lang="fr-CH" dirty="0" err="1" smtClean="0"/>
              <a:t>feasibility</a:t>
            </a:r>
            <a:r>
              <a:rPr lang="fr-CH" dirty="0" smtClean="0"/>
              <a:t> </a:t>
            </a:r>
            <a:r>
              <a:rPr lang="fr-CH" dirty="0" err="1" smtClean="0"/>
              <a:t>studies</a:t>
            </a:r>
            <a:r>
              <a:rPr lang="fr-CH" dirty="0" smtClean="0"/>
              <a:t>) (100k) and </a:t>
            </a:r>
            <a:r>
              <a:rPr lang="fr-CH" b="1" dirty="0" smtClean="0">
                <a:solidFill>
                  <a:srgbClr val="FF0000"/>
                </a:solidFill>
              </a:rPr>
              <a:t>prototypes</a:t>
            </a:r>
            <a:r>
              <a:rPr lang="fr-CH" dirty="0" smtClean="0"/>
              <a:t> (500k), </a:t>
            </a:r>
            <a:r>
              <a:rPr lang="fr-CH" dirty="0" err="1" smtClean="0"/>
              <a:t>involving</a:t>
            </a:r>
            <a:r>
              <a:rPr lang="fr-CH" dirty="0" smtClean="0"/>
              <a:t> minimum of 2-3 </a:t>
            </a:r>
            <a:r>
              <a:rPr lang="fr-CH" dirty="0" err="1" smtClean="0"/>
              <a:t>partners</a:t>
            </a:r>
            <a:r>
              <a:rPr lang="fr-CH" dirty="0" smtClean="0"/>
              <a:t> </a:t>
            </a:r>
            <a:r>
              <a:rPr lang="fr-CH" dirty="0" err="1" smtClean="0"/>
              <a:t>with</a:t>
            </a:r>
            <a:r>
              <a:rPr lang="fr-CH" dirty="0" smtClean="0"/>
              <a:t> </a:t>
            </a:r>
            <a:r>
              <a:rPr lang="fr-CH" dirty="0" err="1" smtClean="0"/>
              <a:t>possibly</a:t>
            </a:r>
            <a:r>
              <a:rPr lang="fr-CH" dirty="0" smtClean="0"/>
              <a:t> one </a:t>
            </a:r>
            <a:r>
              <a:rPr lang="fr-CH" dirty="0" err="1" smtClean="0"/>
              <a:t>from</a:t>
            </a:r>
            <a:r>
              <a:rPr lang="fr-CH" dirty="0" smtClean="0"/>
              <a:t> </a:t>
            </a:r>
            <a:r>
              <a:rPr lang="fr-CH" dirty="0" err="1" smtClean="0"/>
              <a:t>industry</a:t>
            </a:r>
            <a:r>
              <a:rPr lang="fr-CH" dirty="0" smtClean="0"/>
              <a:t> (</a:t>
            </a:r>
            <a:r>
              <a:rPr lang="fr-CH" dirty="0" err="1" smtClean="0"/>
              <a:t>mandatory</a:t>
            </a:r>
            <a:r>
              <a:rPr lang="fr-CH" dirty="0" smtClean="0"/>
              <a:t> for high TRL, </a:t>
            </a:r>
            <a:r>
              <a:rPr lang="fr-CH" dirty="0" err="1" smtClean="0"/>
              <a:t>optional</a:t>
            </a:r>
            <a:r>
              <a:rPr lang="fr-CH" dirty="0" smtClean="0"/>
              <a:t> for </a:t>
            </a:r>
            <a:r>
              <a:rPr lang="fr-CH" dirty="0" err="1" smtClean="0"/>
              <a:t>low</a:t>
            </a:r>
            <a:r>
              <a:rPr lang="fr-CH" dirty="0" smtClean="0"/>
              <a:t> TRL), to </a:t>
            </a:r>
            <a:r>
              <a:rPr lang="fr-CH" dirty="0" err="1" smtClean="0"/>
              <a:t>develop</a:t>
            </a:r>
            <a:r>
              <a:rPr lang="fr-CH" dirty="0" smtClean="0"/>
              <a:t> </a:t>
            </a:r>
            <a:r>
              <a:rPr lang="fr-CH" dirty="0" smtClean="0">
                <a:solidFill>
                  <a:srgbClr val="FF0000"/>
                </a:solidFill>
              </a:rPr>
              <a:t>an </a:t>
            </a:r>
            <a:r>
              <a:rPr lang="fr-CH" dirty="0" err="1" smtClean="0">
                <a:solidFill>
                  <a:srgbClr val="FF0000"/>
                </a:solidFill>
              </a:rPr>
              <a:t>idea</a:t>
            </a:r>
            <a:r>
              <a:rPr lang="fr-CH" dirty="0" smtClean="0">
                <a:solidFill>
                  <a:srgbClr val="FF0000"/>
                </a:solidFill>
              </a:rPr>
              <a:t>, or a component, or a prototype for a new component, instrument, or application</a:t>
            </a:r>
            <a:r>
              <a:rPr lang="fr-CH" dirty="0" smtClean="0"/>
              <a:t> </a:t>
            </a:r>
            <a:r>
              <a:rPr lang="fr-CH" dirty="0" err="1" smtClean="0"/>
              <a:t>with</a:t>
            </a:r>
            <a:r>
              <a:rPr lang="fr-CH" dirty="0" smtClean="0"/>
              <a:t> </a:t>
            </a:r>
            <a:r>
              <a:rPr lang="fr-CH" dirty="0" err="1" smtClean="0"/>
              <a:t>wider</a:t>
            </a:r>
            <a:r>
              <a:rPr lang="fr-CH" dirty="0" smtClean="0"/>
              <a:t> long-</a:t>
            </a:r>
            <a:r>
              <a:rPr lang="fr-CH" dirty="0" err="1" smtClean="0"/>
              <a:t>term</a:t>
            </a:r>
            <a:r>
              <a:rPr lang="fr-CH" dirty="0" smtClean="0"/>
              <a:t> use </a:t>
            </a:r>
            <a:r>
              <a:rPr lang="fr-CH" dirty="0" err="1" smtClean="0"/>
              <a:t>beyond</a:t>
            </a:r>
            <a:r>
              <a:rPr lang="fr-CH" dirty="0" smtClean="0"/>
              <a:t> the </a:t>
            </a:r>
            <a:r>
              <a:rPr lang="fr-CH" dirty="0" err="1" smtClean="0"/>
              <a:t>needs</a:t>
            </a:r>
            <a:r>
              <a:rPr lang="fr-CH" dirty="0" smtClean="0"/>
              <a:t> of an </a:t>
            </a:r>
            <a:r>
              <a:rPr lang="fr-CH" dirty="0" err="1" smtClean="0"/>
              <a:t>individual</a:t>
            </a:r>
            <a:r>
              <a:rPr lang="fr-CH" dirty="0" smtClean="0"/>
              <a:t> </a:t>
            </a:r>
            <a:r>
              <a:rPr lang="fr-CH" dirty="0" err="1" smtClean="0"/>
              <a:t>project</a:t>
            </a:r>
            <a:r>
              <a:rPr lang="fr-CH" dirty="0" smtClean="0"/>
              <a:t> or </a:t>
            </a:r>
            <a:r>
              <a:rPr lang="fr-CH" dirty="0" err="1" smtClean="0"/>
              <a:t>laboratory</a:t>
            </a:r>
            <a:r>
              <a:rPr lang="fr-CH" dirty="0" smtClean="0"/>
              <a:t>. </a:t>
            </a:r>
            <a:r>
              <a:rPr lang="fr-CH" sz="1600" dirty="0" err="1" smtClean="0"/>
              <a:t>Examples</a:t>
            </a:r>
            <a:r>
              <a:rPr lang="fr-CH" sz="1600" dirty="0" smtClean="0"/>
              <a:t>: SC </a:t>
            </a:r>
            <a:r>
              <a:rPr lang="fr-CH" sz="1600" dirty="0" err="1" smtClean="0"/>
              <a:t>magnet</a:t>
            </a:r>
            <a:r>
              <a:rPr lang="fr-CH" sz="1600" dirty="0" smtClean="0"/>
              <a:t>, photocathode, </a:t>
            </a:r>
            <a:r>
              <a:rPr lang="fr-CH" sz="1600" dirty="0" err="1" smtClean="0"/>
              <a:t>electron</a:t>
            </a:r>
            <a:r>
              <a:rPr lang="fr-CH" sz="1600" dirty="0" smtClean="0"/>
              <a:t> </a:t>
            </a:r>
            <a:r>
              <a:rPr lang="fr-CH" sz="1600" dirty="0" err="1" smtClean="0"/>
              <a:t>lenses</a:t>
            </a:r>
            <a:r>
              <a:rPr lang="fr-CH" sz="1600" dirty="0" smtClean="0"/>
              <a:t>, </a:t>
            </a:r>
            <a:r>
              <a:rPr lang="fr-CH" sz="1600" dirty="0" err="1" smtClean="0"/>
              <a:t>advanced</a:t>
            </a:r>
            <a:r>
              <a:rPr lang="fr-CH" sz="1600" dirty="0" smtClean="0"/>
              <a:t> </a:t>
            </a:r>
            <a:r>
              <a:rPr lang="fr-CH" sz="1600" dirty="0" err="1" smtClean="0"/>
              <a:t>materials</a:t>
            </a:r>
            <a:r>
              <a:rPr lang="fr-CH" sz="1600" dirty="0" smtClean="0"/>
              <a:t>, components for new </a:t>
            </a:r>
            <a:r>
              <a:rPr lang="fr-CH" sz="1600" dirty="0" err="1" smtClean="0"/>
              <a:t>accelerators</a:t>
            </a:r>
            <a:r>
              <a:rPr lang="fr-CH" sz="1600" dirty="0" smtClean="0"/>
              <a:t>, etc.</a:t>
            </a:r>
            <a:endParaRPr lang="en-GB" sz="1600" dirty="0"/>
          </a:p>
        </p:txBody>
      </p:sp>
    </p:spTree>
    <p:extLst>
      <p:ext uri="{BB962C8B-B14F-4D97-AF65-F5344CB8AC3E}">
        <p14:creationId xmlns:p14="http://schemas.microsoft.com/office/powerpoint/2010/main" val="1156930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800" dirty="0" smtClean="0"/>
              <a:t>Evaluation of </a:t>
            </a:r>
            <a:r>
              <a:rPr lang="fr-CH" sz="2800" dirty="0" err="1" smtClean="0"/>
              <a:t>projects</a:t>
            </a:r>
            <a:r>
              <a:rPr lang="fr-CH" sz="2800" dirty="0" smtClean="0"/>
              <a:t> – </a:t>
            </a:r>
            <a:r>
              <a:rPr lang="fr-CH" sz="2800" dirty="0" err="1" smtClean="0"/>
              <a:t>proposed</a:t>
            </a:r>
            <a:r>
              <a:rPr lang="fr-CH" sz="2800" dirty="0" smtClean="0"/>
              <a:t> </a:t>
            </a:r>
            <a:r>
              <a:rPr lang="fr-CH" sz="2800" dirty="0" err="1" smtClean="0"/>
              <a:t>selection</a:t>
            </a:r>
            <a:r>
              <a:rPr lang="fr-CH" sz="2800" dirty="0" smtClean="0"/>
              <a:t> </a:t>
            </a:r>
            <a:r>
              <a:rPr lang="fr-CH" sz="2800" dirty="0" err="1" smtClean="0"/>
              <a:t>criteria</a:t>
            </a:r>
            <a:endParaRPr lang="en-GB" sz="2800"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11</a:t>
            </a:fld>
            <a:endParaRPr lang="en-GB"/>
          </a:p>
        </p:txBody>
      </p:sp>
      <p:sp>
        <p:nvSpPr>
          <p:cNvPr id="6" name="TextBox 5"/>
          <p:cNvSpPr txBox="1"/>
          <p:nvPr/>
        </p:nvSpPr>
        <p:spPr>
          <a:xfrm>
            <a:off x="827584" y="1052736"/>
            <a:ext cx="7343747" cy="4401205"/>
          </a:xfrm>
          <a:prstGeom prst="rect">
            <a:avLst/>
          </a:prstGeom>
          <a:noFill/>
        </p:spPr>
        <p:txBody>
          <a:bodyPr wrap="square" rtlCol="0">
            <a:spAutoFit/>
          </a:bodyPr>
          <a:lstStyle/>
          <a:p>
            <a:r>
              <a:rPr lang="fr-CH" dirty="0" smtClean="0"/>
              <a:t>The </a:t>
            </a:r>
            <a:r>
              <a:rPr lang="fr-CH" dirty="0" err="1" smtClean="0"/>
              <a:t>submitted</a:t>
            </a:r>
            <a:r>
              <a:rPr lang="fr-CH" dirty="0" smtClean="0"/>
              <a:t> </a:t>
            </a:r>
            <a:r>
              <a:rPr lang="fr-CH" dirty="0" err="1" smtClean="0"/>
              <a:t>projects</a:t>
            </a:r>
            <a:r>
              <a:rPr lang="fr-CH" dirty="0" smtClean="0"/>
              <a:t> </a:t>
            </a:r>
            <a:r>
              <a:rPr lang="fr-CH" dirty="0" err="1" smtClean="0"/>
              <a:t>will</a:t>
            </a:r>
            <a:r>
              <a:rPr lang="fr-CH" dirty="0" smtClean="0"/>
              <a:t> </a:t>
            </a:r>
            <a:r>
              <a:rPr lang="fr-CH" dirty="0" err="1" smtClean="0"/>
              <a:t>be</a:t>
            </a:r>
            <a:r>
              <a:rPr lang="fr-CH" dirty="0" smtClean="0"/>
              <a:t> </a:t>
            </a:r>
            <a:r>
              <a:rPr lang="fr-CH" dirty="0" err="1" smtClean="0"/>
              <a:t>evaluated</a:t>
            </a:r>
            <a:r>
              <a:rPr lang="fr-CH" dirty="0" smtClean="0"/>
              <a:t> </a:t>
            </a:r>
            <a:r>
              <a:rPr lang="fr-CH" dirty="0" err="1" smtClean="0"/>
              <a:t>with</a:t>
            </a:r>
            <a:r>
              <a:rPr lang="fr-CH" dirty="0" smtClean="0"/>
              <a:t> respect to </a:t>
            </a:r>
            <a:r>
              <a:rPr lang="fr-CH" dirty="0" err="1" smtClean="0"/>
              <a:t>some</a:t>
            </a:r>
            <a:r>
              <a:rPr lang="fr-CH" dirty="0" smtClean="0"/>
              <a:t> </a:t>
            </a:r>
            <a:r>
              <a:rPr lang="fr-CH" dirty="0" err="1" smtClean="0"/>
              <a:t>criteria</a:t>
            </a:r>
            <a:r>
              <a:rPr lang="fr-CH" dirty="0" smtClean="0"/>
              <a:t>.</a:t>
            </a:r>
          </a:p>
          <a:p>
            <a:r>
              <a:rPr lang="fr-CH" dirty="0" smtClean="0"/>
              <a:t>The </a:t>
            </a:r>
            <a:r>
              <a:rPr lang="fr-CH" dirty="0" err="1" smtClean="0"/>
              <a:t>selection</a:t>
            </a:r>
            <a:r>
              <a:rPr lang="fr-CH" dirty="0" smtClean="0"/>
              <a:t> </a:t>
            </a:r>
            <a:r>
              <a:rPr lang="fr-CH" dirty="0" err="1" smtClean="0"/>
              <a:t>committe</a:t>
            </a:r>
            <a:r>
              <a:rPr lang="fr-CH" dirty="0" smtClean="0"/>
              <a:t> </a:t>
            </a:r>
            <a:r>
              <a:rPr lang="fr-CH" dirty="0" err="1" smtClean="0"/>
              <a:t>will</a:t>
            </a:r>
            <a:r>
              <a:rPr lang="fr-CH" dirty="0" smtClean="0"/>
              <a:t> </a:t>
            </a:r>
            <a:r>
              <a:rPr lang="fr-CH" dirty="0" err="1" smtClean="0"/>
              <a:t>define</a:t>
            </a:r>
            <a:r>
              <a:rPr lang="fr-CH" dirty="0" smtClean="0"/>
              <a:t>, </a:t>
            </a:r>
            <a:r>
              <a:rPr lang="fr-CH" dirty="0" err="1" smtClean="0"/>
              <a:t>before</a:t>
            </a:r>
            <a:r>
              <a:rPr lang="fr-CH" dirty="0" smtClean="0"/>
              <a:t> the </a:t>
            </a:r>
            <a:r>
              <a:rPr lang="fr-CH" dirty="0" err="1" smtClean="0"/>
              <a:t>selection</a:t>
            </a:r>
            <a:r>
              <a:rPr lang="fr-CH" dirty="0" smtClean="0"/>
              <a:t>, the </a:t>
            </a:r>
            <a:r>
              <a:rPr lang="fr-CH" dirty="0" err="1" smtClean="0"/>
              <a:t>weight</a:t>
            </a:r>
            <a:r>
              <a:rPr lang="fr-CH" dirty="0" smtClean="0"/>
              <a:t> to </a:t>
            </a:r>
            <a:r>
              <a:rPr lang="fr-CH" dirty="0" err="1" smtClean="0"/>
              <a:t>attribute</a:t>
            </a:r>
            <a:r>
              <a:rPr lang="fr-CH" dirty="0" smtClean="0"/>
              <a:t> to </a:t>
            </a:r>
            <a:r>
              <a:rPr lang="fr-CH" dirty="0" err="1" smtClean="0"/>
              <a:t>each</a:t>
            </a:r>
            <a:r>
              <a:rPr lang="fr-CH" dirty="0" smtClean="0"/>
              <a:t> </a:t>
            </a:r>
            <a:r>
              <a:rPr lang="fr-CH" dirty="0" err="1" smtClean="0"/>
              <a:t>criterion</a:t>
            </a:r>
            <a:r>
              <a:rPr lang="fr-CH" dirty="0" smtClean="0"/>
              <a:t>. </a:t>
            </a:r>
          </a:p>
          <a:p>
            <a:endParaRPr lang="fr-CH" dirty="0"/>
          </a:p>
          <a:p>
            <a:r>
              <a:rPr lang="fr-CH" dirty="0" smtClean="0"/>
              <a:t>A first </a:t>
            </a:r>
            <a:r>
              <a:rPr lang="fr-CH" dirty="0" err="1" smtClean="0"/>
              <a:t>proposal</a:t>
            </a:r>
            <a:r>
              <a:rPr lang="fr-CH" dirty="0" smtClean="0"/>
              <a:t> for the </a:t>
            </a:r>
            <a:r>
              <a:rPr lang="fr-CH" dirty="0" err="1" smtClean="0"/>
              <a:t>evaluation</a:t>
            </a:r>
            <a:r>
              <a:rPr lang="fr-CH" dirty="0" smtClean="0"/>
              <a:t> </a:t>
            </a:r>
            <a:r>
              <a:rPr lang="fr-CH" dirty="0" err="1" smtClean="0"/>
              <a:t>could</a:t>
            </a:r>
            <a:r>
              <a:rPr lang="fr-CH" dirty="0" smtClean="0"/>
              <a:t> </a:t>
            </a:r>
            <a:r>
              <a:rPr lang="fr-CH" dirty="0" err="1" smtClean="0"/>
              <a:t>follow</a:t>
            </a:r>
            <a:r>
              <a:rPr lang="fr-CH" dirty="0" smtClean="0"/>
              <a:t> the </a:t>
            </a:r>
            <a:r>
              <a:rPr lang="fr-CH" dirty="0" err="1" smtClean="0"/>
              <a:t>criteria</a:t>
            </a:r>
            <a:r>
              <a:rPr lang="fr-CH" dirty="0" smtClean="0"/>
              <a:t> </a:t>
            </a:r>
            <a:r>
              <a:rPr lang="fr-CH" dirty="0" err="1" smtClean="0"/>
              <a:t>below</a:t>
            </a:r>
            <a:r>
              <a:rPr lang="fr-CH" dirty="0" smtClean="0"/>
              <a:t>: </a:t>
            </a:r>
            <a:endParaRPr lang="fr-CH" dirty="0"/>
          </a:p>
          <a:p>
            <a:endParaRPr lang="fr-CH" sz="1000" dirty="0" smtClean="0"/>
          </a:p>
          <a:p>
            <a:pPr marL="800100" lvl="1" indent="-342900">
              <a:buFont typeface="+mj-lt"/>
              <a:buAutoNum type="arabicPeriod"/>
            </a:pPr>
            <a:r>
              <a:rPr lang="fr-CH" dirty="0" smtClean="0"/>
              <a:t>Scientific and </a:t>
            </a:r>
            <a:r>
              <a:rPr lang="fr-CH" dirty="0" err="1" smtClean="0"/>
              <a:t>technological</a:t>
            </a:r>
            <a:r>
              <a:rPr lang="fr-CH" dirty="0" smtClean="0"/>
              <a:t> excellence</a:t>
            </a:r>
          </a:p>
          <a:p>
            <a:pPr marL="800100" lvl="1" indent="-342900">
              <a:buFont typeface="+mj-lt"/>
              <a:buAutoNum type="arabicPeriod"/>
            </a:pPr>
            <a:r>
              <a:rPr lang="fr-CH" dirty="0" smtClean="0"/>
              <a:t>Impact on </a:t>
            </a:r>
            <a:r>
              <a:rPr lang="fr-CH" dirty="0" err="1"/>
              <a:t>R</a:t>
            </a:r>
            <a:r>
              <a:rPr lang="fr-CH" dirty="0" err="1" smtClean="0"/>
              <a:t>esearch</a:t>
            </a:r>
            <a:r>
              <a:rPr lang="fr-CH" dirty="0" smtClean="0"/>
              <a:t> Infrastructures and/or on society</a:t>
            </a:r>
          </a:p>
          <a:p>
            <a:pPr marL="800100" lvl="1" indent="-342900">
              <a:buFont typeface="+mj-lt"/>
              <a:buAutoNum type="arabicPeriod"/>
            </a:pPr>
            <a:r>
              <a:rPr lang="fr-CH" dirty="0" err="1" smtClean="0"/>
              <a:t>Methodology</a:t>
            </a:r>
            <a:endParaRPr lang="fr-CH" dirty="0" smtClean="0"/>
          </a:p>
          <a:p>
            <a:pPr marL="800100" lvl="1" indent="-342900">
              <a:buFont typeface="+mj-lt"/>
              <a:buAutoNum type="arabicPeriod"/>
            </a:pPr>
            <a:r>
              <a:rPr lang="fr-CH" dirty="0" smtClean="0"/>
              <a:t>Innovation content</a:t>
            </a:r>
          </a:p>
          <a:p>
            <a:pPr marL="800100" lvl="1" indent="-342900">
              <a:buFont typeface="+mj-lt"/>
              <a:buAutoNum type="arabicPeriod"/>
            </a:pPr>
            <a:r>
              <a:rPr lang="fr-CH" dirty="0" err="1" smtClean="0"/>
              <a:t>Transnationality</a:t>
            </a:r>
            <a:r>
              <a:rPr lang="fr-CH" dirty="0" smtClean="0"/>
              <a:t> and </a:t>
            </a:r>
            <a:r>
              <a:rPr lang="fr-CH" dirty="0" err="1" smtClean="0"/>
              <a:t>integration</a:t>
            </a:r>
            <a:endParaRPr lang="fr-CH" dirty="0" smtClean="0"/>
          </a:p>
          <a:p>
            <a:pPr marL="800100" lvl="1" indent="-342900">
              <a:buFont typeface="+mj-lt"/>
              <a:buAutoNum type="arabicPeriod"/>
            </a:pPr>
            <a:r>
              <a:rPr lang="fr-CH" dirty="0"/>
              <a:t>Co-</a:t>
            </a:r>
            <a:r>
              <a:rPr lang="fr-CH" dirty="0" err="1"/>
              <a:t>funding</a:t>
            </a:r>
            <a:r>
              <a:rPr lang="fr-CH" dirty="0"/>
              <a:t> rate</a:t>
            </a:r>
          </a:p>
          <a:p>
            <a:pPr marL="800100" lvl="1" indent="-342900">
              <a:buFont typeface="+mj-lt"/>
              <a:buAutoNum type="arabicPeriod"/>
            </a:pPr>
            <a:r>
              <a:rPr lang="fr-CH" dirty="0" err="1" smtClean="0"/>
              <a:t>Risk</a:t>
            </a:r>
            <a:endParaRPr lang="fr-CH" dirty="0" smtClean="0"/>
          </a:p>
          <a:p>
            <a:pPr marL="800100" lvl="1" indent="-342900">
              <a:buFont typeface="+mj-lt"/>
              <a:buAutoNum type="arabicPeriod"/>
            </a:pPr>
            <a:r>
              <a:rPr lang="fr-CH" dirty="0" err="1" smtClean="0"/>
              <a:t>Cost</a:t>
            </a:r>
            <a:r>
              <a:rPr lang="fr-CH" dirty="0" smtClean="0"/>
              <a:t> vs. </a:t>
            </a:r>
            <a:r>
              <a:rPr lang="fr-CH" dirty="0" err="1" smtClean="0"/>
              <a:t>benefit</a:t>
            </a:r>
            <a:endParaRPr lang="fr-CH" dirty="0" smtClean="0"/>
          </a:p>
          <a:p>
            <a:pPr marL="800100" lvl="1" indent="-342900">
              <a:buFont typeface="+mj-lt"/>
              <a:buAutoNum type="arabicPeriod"/>
            </a:pPr>
            <a:r>
              <a:rPr lang="fr-CH" dirty="0" err="1" smtClean="0"/>
              <a:t>Industry</a:t>
            </a:r>
            <a:r>
              <a:rPr lang="fr-CH" dirty="0" smtClean="0"/>
              <a:t> </a:t>
            </a:r>
            <a:r>
              <a:rPr lang="fr-CH" dirty="0" err="1" smtClean="0"/>
              <a:t>involvement</a:t>
            </a:r>
            <a:endParaRPr lang="fr-CH" dirty="0" smtClean="0"/>
          </a:p>
          <a:p>
            <a:pPr marL="800100" lvl="1" indent="-342900">
              <a:buFont typeface="+mj-lt"/>
              <a:buAutoNum type="arabicPeriod"/>
            </a:pPr>
            <a:r>
              <a:rPr lang="fr-CH" dirty="0" err="1" smtClean="0"/>
              <a:t>Coherence</a:t>
            </a:r>
            <a:r>
              <a:rPr lang="fr-CH" dirty="0" smtClean="0"/>
              <a:t> </a:t>
            </a:r>
            <a:r>
              <a:rPr lang="fr-CH" dirty="0" err="1" smtClean="0"/>
              <a:t>with</a:t>
            </a:r>
            <a:r>
              <a:rPr lang="fr-CH" dirty="0" smtClean="0"/>
              <a:t> the </a:t>
            </a:r>
            <a:r>
              <a:rPr lang="fr-CH" dirty="0" err="1" smtClean="0"/>
              <a:t>priorities</a:t>
            </a:r>
            <a:r>
              <a:rPr lang="fr-CH" dirty="0" smtClean="0"/>
              <a:t> of the </a:t>
            </a:r>
            <a:r>
              <a:rPr lang="fr-CH" dirty="0" err="1" smtClean="0"/>
              <a:t>community</a:t>
            </a:r>
            <a:endParaRPr lang="fr-CH" dirty="0" smtClean="0"/>
          </a:p>
        </p:txBody>
      </p:sp>
    </p:spTree>
    <p:extLst>
      <p:ext uri="{BB962C8B-B14F-4D97-AF65-F5344CB8AC3E}">
        <p14:creationId xmlns:p14="http://schemas.microsoft.com/office/powerpoint/2010/main" val="41232689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Proposed</a:t>
            </a:r>
            <a:r>
              <a:rPr lang="fr-CH" dirty="0" smtClean="0"/>
              <a:t> </a:t>
            </a:r>
            <a:r>
              <a:rPr lang="fr-CH" dirty="0" err="1" smtClean="0"/>
              <a:t>selection</a:t>
            </a:r>
            <a:r>
              <a:rPr lang="fr-CH" dirty="0" smtClean="0"/>
              <a:t> </a:t>
            </a:r>
            <a:r>
              <a:rPr lang="fr-CH" dirty="0" err="1" smtClean="0"/>
              <a:t>timeline</a:t>
            </a:r>
            <a:r>
              <a:rPr lang="fr-CH" dirty="0" smtClean="0"/>
              <a:t> and </a:t>
            </a:r>
            <a:r>
              <a:rPr lang="fr-CH" dirty="0" err="1" smtClean="0"/>
              <a:t>procedure</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12</a:t>
            </a:fld>
            <a:endParaRPr lang="en-GB"/>
          </a:p>
        </p:txBody>
      </p:sp>
      <p:sp>
        <p:nvSpPr>
          <p:cNvPr id="6" name="TextBox 5"/>
          <p:cNvSpPr txBox="1"/>
          <p:nvPr/>
        </p:nvSpPr>
        <p:spPr>
          <a:xfrm>
            <a:off x="288504" y="878940"/>
            <a:ext cx="4968552" cy="5339923"/>
          </a:xfrm>
          <a:prstGeom prst="rect">
            <a:avLst/>
          </a:prstGeom>
          <a:noFill/>
        </p:spPr>
        <p:txBody>
          <a:bodyPr wrap="square" rtlCol="0">
            <a:spAutoFit/>
          </a:bodyPr>
          <a:lstStyle/>
          <a:p>
            <a:r>
              <a:rPr lang="fr-CH" sz="2000" dirty="0" smtClean="0"/>
              <a:t>The </a:t>
            </a:r>
            <a:r>
              <a:rPr lang="fr-CH" sz="2000" dirty="0" err="1" smtClean="0"/>
              <a:t>members</a:t>
            </a:r>
            <a:r>
              <a:rPr lang="fr-CH" sz="2000" dirty="0" smtClean="0"/>
              <a:t> of the </a:t>
            </a:r>
            <a:r>
              <a:rPr lang="fr-CH" sz="2000" b="1" dirty="0" smtClean="0">
                <a:solidFill>
                  <a:srgbClr val="FF0000"/>
                </a:solidFill>
              </a:rPr>
              <a:t>Innovation Evaluation </a:t>
            </a:r>
            <a:r>
              <a:rPr lang="fr-CH" sz="2000" b="1" dirty="0" err="1" smtClean="0">
                <a:solidFill>
                  <a:srgbClr val="FF0000"/>
                </a:solidFill>
              </a:rPr>
              <a:t>Committee</a:t>
            </a:r>
            <a:r>
              <a:rPr lang="fr-CH" sz="2000" b="1" dirty="0" smtClean="0">
                <a:solidFill>
                  <a:srgbClr val="FF0000"/>
                </a:solidFill>
              </a:rPr>
              <a:t> (IEC)</a:t>
            </a:r>
            <a:r>
              <a:rPr lang="fr-CH" sz="2000" dirty="0" smtClean="0"/>
              <a:t> </a:t>
            </a:r>
            <a:r>
              <a:rPr lang="fr-CH" sz="2000" dirty="0" err="1" smtClean="0"/>
              <a:t>should</a:t>
            </a:r>
            <a:r>
              <a:rPr lang="fr-CH" sz="2000" dirty="0" smtClean="0"/>
              <a:t> </a:t>
            </a:r>
            <a:r>
              <a:rPr lang="fr-CH" sz="2000" dirty="0" err="1" smtClean="0"/>
              <a:t>be</a:t>
            </a:r>
            <a:r>
              <a:rPr lang="fr-CH" sz="2000" dirty="0" smtClean="0"/>
              <a:t> </a:t>
            </a:r>
            <a:r>
              <a:rPr lang="fr-CH" sz="2000" dirty="0" err="1" smtClean="0"/>
              <a:t>nominated</a:t>
            </a:r>
            <a:r>
              <a:rPr lang="fr-CH" sz="2000" dirty="0" smtClean="0"/>
              <a:t> by the </a:t>
            </a:r>
            <a:r>
              <a:rPr lang="fr-CH" sz="2000" dirty="0" err="1" smtClean="0"/>
              <a:t>Directors</a:t>
            </a:r>
            <a:r>
              <a:rPr lang="fr-CH" sz="2000" dirty="0" smtClean="0"/>
              <a:t> of the 11 </a:t>
            </a:r>
            <a:r>
              <a:rPr lang="fr-CH" sz="2000" dirty="0" err="1" smtClean="0"/>
              <a:t>laboratories</a:t>
            </a:r>
            <a:r>
              <a:rPr lang="fr-CH" sz="2000" dirty="0" smtClean="0"/>
              <a:t> or consortia </a:t>
            </a:r>
            <a:r>
              <a:rPr lang="fr-CH" sz="2000" dirty="0" err="1" smtClean="0"/>
              <a:t>that</a:t>
            </a:r>
            <a:r>
              <a:rPr lang="fr-CH" sz="2000" dirty="0" smtClean="0"/>
              <a:t> </a:t>
            </a:r>
            <a:r>
              <a:rPr lang="fr-CH" sz="2000" dirty="0" err="1" smtClean="0"/>
              <a:t>signed</a:t>
            </a:r>
            <a:r>
              <a:rPr lang="fr-CH" sz="2000" dirty="0" smtClean="0"/>
              <a:t> the TIARA </a:t>
            </a:r>
            <a:r>
              <a:rPr lang="fr-CH" sz="2000" dirty="0" err="1" smtClean="0"/>
              <a:t>MoU</a:t>
            </a:r>
            <a:r>
              <a:rPr lang="fr-CH" sz="2000" dirty="0" smtClean="0"/>
              <a:t> [CEA, CERN, CNRS, CIEMAT, DESY, GSI, INFN, PSI, STFC, </a:t>
            </a:r>
            <a:r>
              <a:rPr lang="fr-CH" sz="2000" dirty="0"/>
              <a:t>Uppsala </a:t>
            </a:r>
            <a:r>
              <a:rPr lang="fr-CH" sz="2000" dirty="0" err="1"/>
              <a:t>University</a:t>
            </a:r>
            <a:r>
              <a:rPr lang="fr-CH" sz="2000" dirty="0"/>
              <a:t> </a:t>
            </a:r>
            <a:r>
              <a:rPr lang="fr-CH" sz="2000" dirty="0" smtClean="0"/>
              <a:t>for the </a:t>
            </a:r>
            <a:r>
              <a:rPr lang="fr-CH" sz="2000" dirty="0" err="1" smtClean="0"/>
              <a:t>Nordic</a:t>
            </a:r>
            <a:r>
              <a:rPr lang="fr-CH" sz="2000" dirty="0" smtClean="0"/>
              <a:t> consortium, HN Institute </a:t>
            </a:r>
            <a:r>
              <a:rPr lang="fr-CH" sz="2000" dirty="0"/>
              <a:t>of Nuclear </a:t>
            </a:r>
            <a:r>
              <a:rPr lang="fr-CH" sz="2000" dirty="0" err="1" smtClean="0"/>
              <a:t>Physics</a:t>
            </a:r>
            <a:r>
              <a:rPr lang="fr-CH" sz="2000" dirty="0" smtClean="0"/>
              <a:t> for the </a:t>
            </a:r>
            <a:r>
              <a:rPr lang="fr-CH" sz="2000" dirty="0" err="1" smtClean="0"/>
              <a:t>Polish</a:t>
            </a:r>
            <a:r>
              <a:rPr lang="fr-CH" sz="2000" dirty="0" smtClean="0"/>
              <a:t> consortium]. </a:t>
            </a:r>
            <a:endParaRPr lang="fr-CH" sz="2800" dirty="0" smtClean="0"/>
          </a:p>
          <a:p>
            <a:endParaRPr lang="fr-CH" sz="1050" dirty="0"/>
          </a:p>
          <a:p>
            <a:r>
              <a:rPr lang="fr-CH" sz="2000" dirty="0" err="1" smtClean="0"/>
              <a:t>Each</a:t>
            </a:r>
            <a:r>
              <a:rPr lang="fr-CH" sz="2000" dirty="0" smtClean="0"/>
              <a:t> </a:t>
            </a:r>
            <a:r>
              <a:rPr lang="fr-CH" sz="2000" dirty="0" err="1" smtClean="0"/>
              <a:t>project</a:t>
            </a:r>
            <a:r>
              <a:rPr lang="fr-CH" sz="2000" dirty="0" smtClean="0"/>
              <a:t> </a:t>
            </a:r>
            <a:r>
              <a:rPr lang="fr-CH" sz="2000" dirty="0" err="1" smtClean="0"/>
              <a:t>will</a:t>
            </a:r>
            <a:r>
              <a:rPr lang="fr-CH" sz="2000" dirty="0" smtClean="0"/>
              <a:t> </a:t>
            </a:r>
            <a:r>
              <a:rPr lang="fr-CH" sz="2000" dirty="0" err="1" smtClean="0"/>
              <a:t>be</a:t>
            </a:r>
            <a:r>
              <a:rPr lang="fr-CH" sz="2000" dirty="0" smtClean="0"/>
              <a:t> </a:t>
            </a:r>
            <a:r>
              <a:rPr lang="fr-CH" sz="2000" dirty="0" err="1" smtClean="0"/>
              <a:t>submitted</a:t>
            </a:r>
            <a:r>
              <a:rPr lang="fr-CH" sz="2000" dirty="0" smtClean="0"/>
              <a:t> </a:t>
            </a:r>
            <a:r>
              <a:rPr lang="fr-CH" sz="2000" dirty="0" err="1" smtClean="0"/>
              <a:t>based</a:t>
            </a:r>
            <a:r>
              <a:rPr lang="fr-CH" sz="2000" dirty="0" smtClean="0"/>
              <a:t> on a standard </a:t>
            </a:r>
            <a:r>
              <a:rPr lang="fr-CH" sz="2000" dirty="0" err="1" smtClean="0"/>
              <a:t>form</a:t>
            </a:r>
            <a:r>
              <a:rPr lang="fr-CH" sz="2000" dirty="0" smtClean="0"/>
              <a:t>, and </a:t>
            </a:r>
            <a:r>
              <a:rPr lang="fr-CH" sz="2000" dirty="0" err="1" smtClean="0"/>
              <a:t>evaluated</a:t>
            </a:r>
            <a:r>
              <a:rPr lang="fr-CH" sz="2000" dirty="0" smtClean="0"/>
              <a:t> by the </a:t>
            </a:r>
            <a:r>
              <a:rPr lang="fr-CH" sz="2000" dirty="0" err="1" smtClean="0"/>
              <a:t>committee</a:t>
            </a:r>
            <a:r>
              <a:rPr lang="fr-CH" sz="2000" dirty="0" smtClean="0"/>
              <a:t>. </a:t>
            </a:r>
          </a:p>
          <a:p>
            <a:endParaRPr lang="fr-CH" sz="1050" dirty="0"/>
          </a:p>
          <a:p>
            <a:r>
              <a:rPr lang="fr-CH" sz="2000" dirty="0" smtClean="0"/>
              <a:t>The </a:t>
            </a:r>
            <a:r>
              <a:rPr lang="fr-CH" sz="2000" dirty="0" err="1" smtClean="0"/>
              <a:t>requested</a:t>
            </a:r>
            <a:r>
              <a:rPr lang="fr-CH" sz="2000" dirty="0" smtClean="0"/>
              <a:t> EC contribution </a:t>
            </a:r>
            <a:r>
              <a:rPr lang="fr-CH" sz="2000" dirty="0" err="1" smtClean="0"/>
              <a:t>should</a:t>
            </a:r>
            <a:r>
              <a:rPr lang="fr-CH" sz="2000" dirty="0" smtClean="0"/>
              <a:t> correspond to the guidelines </a:t>
            </a:r>
            <a:r>
              <a:rPr lang="fr-CH" sz="2000" dirty="0" err="1" smtClean="0"/>
              <a:t>given</a:t>
            </a:r>
            <a:r>
              <a:rPr lang="fr-CH" sz="2000" dirty="0" smtClean="0"/>
              <a:t> for the </a:t>
            </a:r>
            <a:r>
              <a:rPr lang="fr-CH" sz="2000" dirty="0" err="1" smtClean="0"/>
              <a:t>three</a:t>
            </a:r>
            <a:r>
              <a:rPr lang="fr-CH" sz="2000" dirty="0" smtClean="0"/>
              <a:t> components, but </a:t>
            </a:r>
            <a:r>
              <a:rPr lang="fr-CH" sz="2000" dirty="0" err="1" smtClean="0"/>
              <a:t>different</a:t>
            </a:r>
            <a:r>
              <a:rPr lang="fr-CH" sz="2000" dirty="0" smtClean="0"/>
              <a:t> </a:t>
            </a:r>
            <a:r>
              <a:rPr lang="fr-CH" sz="2000" dirty="0" err="1" smtClean="0"/>
              <a:t>amounts</a:t>
            </a:r>
            <a:r>
              <a:rPr lang="fr-CH" sz="2000" dirty="0" smtClean="0"/>
              <a:t> </a:t>
            </a:r>
            <a:r>
              <a:rPr lang="fr-CH" sz="2000" dirty="0" err="1" smtClean="0"/>
              <a:t>can</a:t>
            </a:r>
            <a:r>
              <a:rPr lang="fr-CH" sz="2000" dirty="0" smtClean="0"/>
              <a:t> </a:t>
            </a:r>
            <a:r>
              <a:rPr lang="fr-CH" sz="2000" dirty="0" err="1" smtClean="0"/>
              <a:t>be</a:t>
            </a:r>
            <a:r>
              <a:rPr lang="fr-CH" sz="2000" dirty="0" smtClean="0"/>
              <a:t> </a:t>
            </a:r>
            <a:r>
              <a:rPr lang="fr-CH" sz="2000" dirty="0" err="1" smtClean="0"/>
              <a:t>asked</a:t>
            </a:r>
            <a:r>
              <a:rPr lang="fr-CH" sz="2000" dirty="0" smtClean="0"/>
              <a:t> in </a:t>
            </a:r>
            <a:r>
              <a:rPr lang="fr-CH" sz="2000" dirty="0" err="1" smtClean="0"/>
              <a:t>exceptional</a:t>
            </a:r>
            <a:r>
              <a:rPr lang="fr-CH" sz="2000" dirty="0" smtClean="0"/>
              <a:t> cases (to </a:t>
            </a:r>
            <a:r>
              <a:rPr lang="fr-CH" sz="2000" dirty="0" err="1" smtClean="0"/>
              <a:t>be</a:t>
            </a:r>
            <a:r>
              <a:rPr lang="fr-CH" sz="2000" dirty="0" smtClean="0"/>
              <a:t> </a:t>
            </a:r>
            <a:r>
              <a:rPr lang="fr-CH" sz="2000" dirty="0" err="1" smtClean="0"/>
              <a:t>evaluated</a:t>
            </a:r>
            <a:r>
              <a:rPr lang="fr-CH" sz="2000" dirty="0" smtClean="0"/>
              <a:t> by the </a:t>
            </a:r>
            <a:r>
              <a:rPr lang="fr-CH" sz="2000" dirty="0" err="1" smtClean="0"/>
              <a:t>committee</a:t>
            </a:r>
            <a:r>
              <a:rPr lang="fr-CH" sz="2000" dirty="0" smtClean="0"/>
              <a:t>).</a:t>
            </a:r>
          </a:p>
        </p:txBody>
      </p:sp>
      <p:sp>
        <p:nvSpPr>
          <p:cNvPr id="7" name="TextBox 6"/>
          <p:cNvSpPr txBox="1"/>
          <p:nvPr/>
        </p:nvSpPr>
        <p:spPr>
          <a:xfrm>
            <a:off x="5266709" y="992943"/>
            <a:ext cx="3501552" cy="501675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2000" b="1" dirty="0" smtClean="0"/>
              <a:t>Tentative </a:t>
            </a:r>
            <a:r>
              <a:rPr lang="fr-CH" sz="2000" b="1" dirty="0" err="1" smtClean="0"/>
              <a:t>Timeline</a:t>
            </a:r>
            <a:r>
              <a:rPr lang="fr-CH" sz="2000" b="1" dirty="0" smtClean="0"/>
              <a:t>:</a:t>
            </a:r>
          </a:p>
          <a:p>
            <a:pPr marL="285750" indent="-285750">
              <a:buFont typeface="Arial" panose="020B0604020202020204" pitchFamily="34" charset="0"/>
              <a:buChar char="•"/>
            </a:pPr>
            <a:r>
              <a:rPr lang="fr-CH" sz="2000" b="1" dirty="0" smtClean="0"/>
              <a:t>1 May </a:t>
            </a:r>
            <a:r>
              <a:rPr lang="fr-CH" sz="2000" dirty="0" err="1" smtClean="0"/>
              <a:t>send</a:t>
            </a:r>
            <a:r>
              <a:rPr lang="fr-CH" sz="2000" dirty="0" smtClean="0"/>
              <a:t> </a:t>
            </a:r>
            <a:r>
              <a:rPr lang="fr-CH" sz="2000" dirty="0" err="1" smtClean="0"/>
              <a:t>letter</a:t>
            </a:r>
            <a:r>
              <a:rPr lang="fr-CH" sz="2000" dirty="0" smtClean="0"/>
              <a:t> and </a:t>
            </a:r>
            <a:r>
              <a:rPr lang="fr-CH" sz="2000" dirty="0" err="1" smtClean="0"/>
              <a:t>submission</a:t>
            </a:r>
            <a:r>
              <a:rPr lang="fr-CH" sz="2000" dirty="0" smtClean="0"/>
              <a:t> </a:t>
            </a:r>
            <a:r>
              <a:rPr lang="fr-CH" sz="2000" dirty="0" err="1" smtClean="0"/>
              <a:t>form</a:t>
            </a:r>
            <a:r>
              <a:rPr lang="fr-CH" sz="2000" dirty="0" smtClean="0"/>
              <a:t> to all institutes </a:t>
            </a:r>
            <a:r>
              <a:rPr lang="fr-CH" sz="2000" dirty="0" err="1" smtClean="0"/>
              <a:t>having</a:t>
            </a:r>
            <a:r>
              <a:rPr lang="fr-CH" sz="2000" dirty="0" smtClean="0"/>
              <a:t> </a:t>
            </a:r>
            <a:r>
              <a:rPr lang="fr-CH" sz="2000" dirty="0" err="1" smtClean="0"/>
              <a:t>participated</a:t>
            </a:r>
            <a:r>
              <a:rPr lang="fr-CH" sz="2000" dirty="0" smtClean="0"/>
              <a:t> in </a:t>
            </a:r>
            <a:r>
              <a:rPr lang="fr-CH" sz="2000" dirty="0" err="1" smtClean="0"/>
              <a:t>previous</a:t>
            </a:r>
            <a:r>
              <a:rPr lang="fr-CH" sz="2000" dirty="0" smtClean="0"/>
              <a:t> programmes</a:t>
            </a:r>
          </a:p>
          <a:p>
            <a:pPr marL="285750" indent="-285750">
              <a:buFont typeface="Arial" panose="020B0604020202020204" pitchFamily="34" charset="0"/>
              <a:buChar char="•"/>
            </a:pPr>
            <a:r>
              <a:rPr lang="fr-CH" sz="2000" b="1" dirty="0" smtClean="0"/>
              <a:t>31 August </a:t>
            </a:r>
            <a:r>
              <a:rPr lang="fr-CH" sz="2000" dirty="0" err="1" smtClean="0"/>
              <a:t>submission</a:t>
            </a:r>
            <a:r>
              <a:rPr lang="fr-CH" sz="2000" dirty="0" smtClean="0"/>
              <a:t> deadline</a:t>
            </a:r>
          </a:p>
          <a:p>
            <a:pPr marL="285750" indent="-285750">
              <a:buFont typeface="Arial" panose="020B0604020202020204" pitchFamily="34" charset="0"/>
              <a:buChar char="•"/>
            </a:pPr>
            <a:r>
              <a:rPr lang="fr-CH" sz="2000" b="1" dirty="0" smtClean="0"/>
              <a:t>30 </a:t>
            </a:r>
            <a:r>
              <a:rPr lang="fr-CH" sz="2000" b="1" dirty="0" err="1" smtClean="0"/>
              <a:t>September</a:t>
            </a:r>
            <a:r>
              <a:rPr lang="fr-CH" sz="2000" b="1" dirty="0" smtClean="0"/>
              <a:t> </a:t>
            </a:r>
            <a:r>
              <a:rPr lang="fr-CH" sz="2000" dirty="0" err="1" smtClean="0"/>
              <a:t>pre-analysis</a:t>
            </a:r>
            <a:r>
              <a:rPr lang="fr-CH" sz="2000" dirty="0" smtClean="0"/>
              <a:t> and classification of </a:t>
            </a:r>
            <a:r>
              <a:rPr lang="fr-CH" sz="2000" dirty="0" err="1" smtClean="0"/>
              <a:t>submissions</a:t>
            </a:r>
            <a:r>
              <a:rPr lang="fr-CH" sz="2000" dirty="0" smtClean="0"/>
              <a:t> </a:t>
            </a:r>
            <a:r>
              <a:rPr lang="fr-CH" sz="2000" dirty="0" err="1" smtClean="0"/>
              <a:t>completed</a:t>
            </a:r>
            <a:r>
              <a:rPr lang="fr-CH" sz="2000" dirty="0" smtClean="0"/>
              <a:t>.</a:t>
            </a:r>
          </a:p>
          <a:p>
            <a:pPr marL="285750" indent="-285750">
              <a:buFont typeface="Arial" panose="020B0604020202020204" pitchFamily="34" charset="0"/>
              <a:buChar char="•"/>
            </a:pPr>
            <a:r>
              <a:rPr lang="fr-CH" sz="2000" b="1" dirty="0" smtClean="0"/>
              <a:t>31 </a:t>
            </a:r>
            <a:r>
              <a:rPr lang="fr-CH" sz="2000" b="1" dirty="0" err="1" smtClean="0"/>
              <a:t>October</a:t>
            </a:r>
            <a:r>
              <a:rPr lang="fr-CH" sz="2000" b="1" dirty="0" smtClean="0"/>
              <a:t> </a:t>
            </a:r>
            <a:r>
              <a:rPr lang="fr-CH" sz="2000" dirty="0" err="1" smtClean="0"/>
              <a:t>selection</a:t>
            </a:r>
            <a:r>
              <a:rPr lang="fr-CH" sz="2000" dirty="0" smtClean="0"/>
              <a:t> of </a:t>
            </a:r>
            <a:r>
              <a:rPr lang="fr-CH" sz="2000" dirty="0" err="1" smtClean="0"/>
              <a:t>projects</a:t>
            </a:r>
            <a:r>
              <a:rPr lang="fr-CH" sz="2000" dirty="0" smtClean="0"/>
              <a:t> </a:t>
            </a:r>
            <a:r>
              <a:rPr lang="fr-CH" sz="2000" dirty="0" err="1" smtClean="0"/>
              <a:t>completed</a:t>
            </a:r>
            <a:r>
              <a:rPr lang="fr-CH" sz="2000" dirty="0" smtClean="0"/>
              <a:t>.</a:t>
            </a:r>
          </a:p>
          <a:p>
            <a:pPr marL="285750" indent="-285750">
              <a:buFont typeface="Arial" panose="020B0604020202020204" pitchFamily="34" charset="0"/>
              <a:buChar char="•"/>
            </a:pPr>
            <a:r>
              <a:rPr lang="fr-CH" sz="2000" b="1" dirty="0" smtClean="0"/>
              <a:t>30 </a:t>
            </a:r>
            <a:r>
              <a:rPr lang="fr-CH" sz="2000" b="1" dirty="0" err="1" smtClean="0"/>
              <a:t>November</a:t>
            </a:r>
            <a:r>
              <a:rPr lang="fr-CH" sz="2000" b="1" dirty="0" smtClean="0"/>
              <a:t> </a:t>
            </a:r>
            <a:r>
              <a:rPr lang="fr-CH" sz="2000" dirty="0" err="1" smtClean="0"/>
              <a:t>after</a:t>
            </a:r>
            <a:r>
              <a:rPr lang="fr-CH" sz="2000" dirty="0" smtClean="0"/>
              <a:t> a </a:t>
            </a:r>
            <a:r>
              <a:rPr lang="fr-CH" sz="2000" dirty="0" err="1" smtClean="0"/>
              <a:t>negotiation</a:t>
            </a:r>
            <a:r>
              <a:rPr lang="fr-CH" sz="2000" dirty="0" smtClean="0"/>
              <a:t> phase, structure of </a:t>
            </a:r>
            <a:r>
              <a:rPr lang="fr-CH" sz="2000" dirty="0" err="1" smtClean="0"/>
              <a:t>project</a:t>
            </a:r>
            <a:r>
              <a:rPr lang="fr-CH" sz="2000" dirty="0" smtClean="0"/>
              <a:t> </a:t>
            </a:r>
            <a:r>
              <a:rPr lang="fr-CH" sz="2000" dirty="0" err="1" smtClean="0"/>
              <a:t>complete</a:t>
            </a:r>
            <a:r>
              <a:rPr lang="fr-CH" sz="2000" dirty="0" smtClean="0"/>
              <a:t> and </a:t>
            </a:r>
            <a:r>
              <a:rPr lang="fr-CH" sz="2000" dirty="0" err="1" smtClean="0"/>
              <a:t>start</a:t>
            </a:r>
            <a:r>
              <a:rPr lang="fr-CH" sz="2000" dirty="0" smtClean="0"/>
              <a:t> </a:t>
            </a:r>
            <a:r>
              <a:rPr lang="fr-CH" sz="2000" dirty="0" err="1" smtClean="0"/>
              <a:t>editing</a:t>
            </a:r>
            <a:r>
              <a:rPr lang="fr-CH" sz="2000" dirty="0" smtClean="0"/>
              <a:t>.</a:t>
            </a:r>
            <a:endParaRPr lang="en-GB" sz="2000" dirty="0"/>
          </a:p>
        </p:txBody>
      </p:sp>
      <p:sp>
        <p:nvSpPr>
          <p:cNvPr id="8" name="TextBox 7"/>
          <p:cNvSpPr txBox="1"/>
          <p:nvPr/>
        </p:nvSpPr>
        <p:spPr>
          <a:xfrm>
            <a:off x="1583851" y="6375194"/>
            <a:ext cx="5760640" cy="400110"/>
          </a:xfrm>
          <a:prstGeom prst="rect">
            <a:avLst/>
          </a:prstGeom>
          <a:noFill/>
        </p:spPr>
        <p:txBody>
          <a:bodyPr wrap="square" rtlCol="0">
            <a:spAutoFit/>
          </a:bodyPr>
          <a:lstStyle/>
          <a:p>
            <a:r>
              <a:rPr lang="fr-CH" sz="2000" dirty="0" smtClean="0"/>
              <a:t>The IEC </a:t>
            </a:r>
            <a:r>
              <a:rPr lang="fr-CH" sz="2000" dirty="0" err="1" smtClean="0"/>
              <a:t>will</a:t>
            </a:r>
            <a:r>
              <a:rPr lang="fr-CH" sz="2000" dirty="0" smtClean="0"/>
              <a:t> </a:t>
            </a:r>
            <a:r>
              <a:rPr lang="fr-CH" sz="2000" dirty="0" err="1" smtClean="0"/>
              <a:t>be</a:t>
            </a:r>
            <a:r>
              <a:rPr lang="fr-CH" sz="2000" dirty="0" smtClean="0"/>
              <a:t> </a:t>
            </a:r>
            <a:r>
              <a:rPr lang="fr-CH" sz="2000" dirty="0" err="1" smtClean="0"/>
              <a:t>nominated</a:t>
            </a:r>
            <a:r>
              <a:rPr lang="fr-CH" sz="2000" dirty="0" smtClean="0"/>
              <a:t> at the July TIARA meeting </a:t>
            </a:r>
            <a:endParaRPr lang="en-GB" sz="2000" dirty="0"/>
          </a:p>
        </p:txBody>
      </p:sp>
    </p:spTree>
    <p:extLst>
      <p:ext uri="{BB962C8B-B14F-4D97-AF65-F5344CB8AC3E}">
        <p14:creationId xmlns:p14="http://schemas.microsoft.com/office/powerpoint/2010/main" val="1963815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Proposal</a:t>
            </a:r>
            <a:r>
              <a:rPr lang="fr-CH" dirty="0" smtClean="0"/>
              <a:t> </a:t>
            </a:r>
            <a:r>
              <a:rPr lang="fr-CH" dirty="0" err="1" smtClean="0"/>
              <a:t>form</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13</a:t>
            </a:fld>
            <a:endParaRPr lang="en-GB"/>
          </a:p>
        </p:txBody>
      </p:sp>
      <p:sp>
        <p:nvSpPr>
          <p:cNvPr id="6" name="TextBox 5"/>
          <p:cNvSpPr txBox="1"/>
          <p:nvPr/>
        </p:nvSpPr>
        <p:spPr>
          <a:xfrm>
            <a:off x="467544" y="1196752"/>
            <a:ext cx="4824536" cy="3970318"/>
          </a:xfrm>
          <a:prstGeom prst="rect">
            <a:avLst/>
          </a:prstGeom>
          <a:noFill/>
        </p:spPr>
        <p:txBody>
          <a:bodyPr wrap="square" rtlCol="0">
            <a:spAutoFit/>
          </a:bodyPr>
          <a:lstStyle/>
          <a:p>
            <a:r>
              <a:rPr lang="en-GB" dirty="0" smtClean="0"/>
              <a:t>The submission form could be structured as follows:</a:t>
            </a:r>
          </a:p>
          <a:p>
            <a:endParaRPr lang="en-GB" dirty="0" smtClean="0"/>
          </a:p>
          <a:p>
            <a:pPr marL="342900" indent="-342900">
              <a:buAutoNum type="arabicPeriod"/>
            </a:pPr>
            <a:r>
              <a:rPr lang="en-GB" dirty="0" smtClean="0"/>
              <a:t>Title and summary 				(0.5 p.)</a:t>
            </a:r>
          </a:p>
          <a:p>
            <a:pPr marL="342900" indent="-342900">
              <a:buAutoNum type="arabicPeriod"/>
            </a:pPr>
            <a:r>
              <a:rPr lang="en-GB" dirty="0" smtClean="0"/>
              <a:t>Participants					(0.5 p.)</a:t>
            </a:r>
          </a:p>
          <a:p>
            <a:pPr marL="342900" indent="-342900">
              <a:buAutoNum type="arabicPeriod"/>
            </a:pPr>
            <a:r>
              <a:rPr lang="en-GB" dirty="0" smtClean="0"/>
              <a:t>Description (excellence)			(1 p.)</a:t>
            </a:r>
          </a:p>
          <a:p>
            <a:pPr marL="342900" indent="-342900">
              <a:buAutoNum type="arabicPeriod"/>
            </a:pPr>
            <a:r>
              <a:rPr lang="en-GB" dirty="0" smtClean="0"/>
              <a:t>Impact 						(0.5 p.)</a:t>
            </a:r>
          </a:p>
          <a:p>
            <a:pPr marL="342900" indent="-342900">
              <a:buAutoNum type="arabicPeriod"/>
            </a:pPr>
            <a:r>
              <a:rPr lang="en-GB" dirty="0" smtClean="0"/>
              <a:t>Methodology and Organisation	(0.5 p.)</a:t>
            </a:r>
          </a:p>
          <a:p>
            <a:pPr marL="342900" indent="-342900">
              <a:buAutoNum type="arabicPeriod"/>
            </a:pPr>
            <a:r>
              <a:rPr lang="en-GB" dirty="0" smtClean="0"/>
              <a:t>Budget and indicative budget share with co-funding 						(0.5 p.)</a:t>
            </a:r>
          </a:p>
          <a:p>
            <a:pPr marL="342900" indent="-342900">
              <a:buAutoNum type="arabicPeriod"/>
            </a:pPr>
            <a:r>
              <a:rPr lang="en-GB" dirty="0" smtClean="0"/>
              <a:t>Schedule, Deliverables and Milestones (0.5 p.)</a:t>
            </a:r>
          </a:p>
          <a:p>
            <a:pPr marL="342900" indent="-342900">
              <a:buAutoNum type="arabicPeriod"/>
            </a:pPr>
            <a:r>
              <a:rPr lang="en-GB" dirty="0" smtClean="0"/>
              <a:t>Potential risks and mitigations 		(0.5 p.)</a:t>
            </a:r>
          </a:p>
          <a:p>
            <a:endParaRPr lang="en-GB" dirty="0" smtClean="0"/>
          </a:p>
          <a:p>
            <a:r>
              <a:rPr lang="en-GB" dirty="0" smtClean="0"/>
              <a:t>Proposed length about 5 pages</a:t>
            </a:r>
            <a:endParaRPr lang="en-GB" dirty="0"/>
          </a:p>
        </p:txBody>
      </p:sp>
      <p:pic>
        <p:nvPicPr>
          <p:cNvPr id="3" name="Picture 2"/>
          <p:cNvPicPr>
            <a:picLocks noChangeAspect="1"/>
          </p:cNvPicPr>
          <p:nvPr/>
        </p:nvPicPr>
        <p:blipFill>
          <a:blip r:embed="rId2"/>
          <a:stretch>
            <a:fillRect/>
          </a:stretch>
        </p:blipFill>
        <p:spPr>
          <a:xfrm>
            <a:off x="5376581" y="1188787"/>
            <a:ext cx="3310219" cy="4453508"/>
          </a:xfrm>
          <a:prstGeom prst="rect">
            <a:avLst/>
          </a:prstGeom>
          <a:ln>
            <a:solidFill>
              <a:schemeClr val="tx1"/>
            </a:solidFill>
          </a:ln>
        </p:spPr>
      </p:pic>
    </p:spTree>
    <p:extLst>
      <p:ext uri="{BB962C8B-B14F-4D97-AF65-F5344CB8AC3E}">
        <p14:creationId xmlns:p14="http://schemas.microsoft.com/office/powerpoint/2010/main" val="374034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   </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14</a:t>
            </a:fld>
            <a:endParaRPr lang="en-GB"/>
          </a:p>
        </p:txBody>
      </p:sp>
      <p:sp>
        <p:nvSpPr>
          <p:cNvPr id="7" name="Title 1"/>
          <p:cNvSpPr txBox="1">
            <a:spLocks/>
          </p:cNvSpPr>
          <p:nvPr/>
        </p:nvSpPr>
        <p:spPr>
          <a:xfrm>
            <a:off x="1107728" y="1628800"/>
            <a:ext cx="6768752" cy="701365"/>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fr-CH" dirty="0" err="1" smtClean="0"/>
              <a:t>Ready</a:t>
            </a:r>
            <a:r>
              <a:rPr lang="fr-CH" dirty="0" smtClean="0"/>
              <a:t> for discussion…</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2040" y="2564904"/>
            <a:ext cx="3486696" cy="2696853"/>
          </a:xfrm>
          <a:prstGeom prst="rect">
            <a:avLst/>
          </a:prstGeom>
        </p:spPr>
      </p:pic>
    </p:spTree>
    <p:extLst>
      <p:ext uri="{BB962C8B-B14F-4D97-AF65-F5344CB8AC3E}">
        <p14:creationId xmlns:p14="http://schemas.microsoft.com/office/powerpoint/2010/main" val="23838881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Integrating</a:t>
            </a:r>
            <a:r>
              <a:rPr lang="fr-CH" dirty="0" smtClean="0"/>
              <a:t> </a:t>
            </a:r>
            <a:r>
              <a:rPr lang="fr-CH" dirty="0" err="1" smtClean="0"/>
              <a:t>Activities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2</a:t>
            </a:fld>
            <a:endParaRPr lang="en-GB"/>
          </a:p>
        </p:txBody>
      </p:sp>
      <p:sp>
        <p:nvSpPr>
          <p:cNvPr id="6" name="TextBox 5"/>
          <p:cNvSpPr txBox="1"/>
          <p:nvPr/>
        </p:nvSpPr>
        <p:spPr>
          <a:xfrm>
            <a:off x="435667" y="961215"/>
            <a:ext cx="8158255" cy="646331"/>
          </a:xfrm>
          <a:prstGeom prst="rect">
            <a:avLst/>
          </a:prstGeom>
          <a:noFill/>
        </p:spPr>
        <p:txBody>
          <a:bodyPr wrap="square" rtlCol="0">
            <a:spAutoFit/>
          </a:bodyPr>
          <a:lstStyle/>
          <a:p>
            <a:r>
              <a:rPr lang="en-GB" dirty="0" smtClean="0"/>
              <a:t>ARIES is the 4th of a successful series of Integrating Activities for R&amp;D on particle accelerators that have raised 43 M€ EC funding over 16 years (2.7 M€/</a:t>
            </a:r>
            <a:r>
              <a:rPr lang="en-GB" dirty="0" err="1" smtClean="0"/>
              <a:t>yr</a:t>
            </a:r>
            <a:r>
              <a:rPr lang="en-GB" dirty="0" smtClean="0"/>
              <a:t>).</a:t>
            </a:r>
            <a:endParaRPr lang="en-GB" dirty="0"/>
          </a:p>
        </p:txBody>
      </p:sp>
      <p:sp>
        <p:nvSpPr>
          <p:cNvPr id="8" name="TextBox 7"/>
          <p:cNvSpPr txBox="1"/>
          <p:nvPr/>
        </p:nvSpPr>
        <p:spPr>
          <a:xfrm>
            <a:off x="982007" y="1758105"/>
            <a:ext cx="3351728"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CH" b="1" dirty="0" smtClean="0">
                <a:solidFill>
                  <a:srgbClr val="0000CC"/>
                </a:solidFill>
              </a:rPr>
              <a:t>CARE </a:t>
            </a:r>
            <a:r>
              <a:rPr lang="fr-CH" dirty="0" smtClean="0"/>
              <a:t>01/2004 – 12/2008 </a:t>
            </a:r>
          </a:p>
          <a:p>
            <a:r>
              <a:rPr lang="fr-CH" dirty="0" smtClean="0"/>
              <a:t>5 </a:t>
            </a:r>
            <a:r>
              <a:rPr lang="fr-CH" dirty="0" err="1" smtClean="0"/>
              <a:t>years</a:t>
            </a:r>
            <a:r>
              <a:rPr lang="fr-CH" dirty="0" smtClean="0"/>
              <a:t>, 15.2 M€ EU contribution</a:t>
            </a:r>
            <a:endParaRPr lang="en-GB" dirty="0"/>
          </a:p>
        </p:txBody>
      </p:sp>
      <p:sp>
        <p:nvSpPr>
          <p:cNvPr id="9" name="TextBox 8"/>
          <p:cNvSpPr txBox="1"/>
          <p:nvPr/>
        </p:nvSpPr>
        <p:spPr>
          <a:xfrm>
            <a:off x="984483" y="2634316"/>
            <a:ext cx="3348395"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CH" b="1" dirty="0" smtClean="0">
                <a:solidFill>
                  <a:srgbClr val="0000CC"/>
                </a:solidFill>
              </a:rPr>
              <a:t>EuCARD </a:t>
            </a:r>
            <a:r>
              <a:rPr lang="fr-CH" dirty="0" smtClean="0"/>
              <a:t>04/2009 – 03/2013 </a:t>
            </a:r>
          </a:p>
          <a:p>
            <a:r>
              <a:rPr lang="fr-CH" dirty="0" smtClean="0"/>
              <a:t>4 </a:t>
            </a:r>
            <a:r>
              <a:rPr lang="fr-CH" dirty="0" err="1" smtClean="0"/>
              <a:t>years</a:t>
            </a:r>
            <a:r>
              <a:rPr lang="fr-CH" dirty="0" smtClean="0"/>
              <a:t>, 10.0 M€ EU contribution</a:t>
            </a:r>
            <a:endParaRPr lang="en-GB" dirty="0"/>
          </a:p>
        </p:txBody>
      </p:sp>
      <p:sp>
        <p:nvSpPr>
          <p:cNvPr id="10" name="TextBox 9"/>
          <p:cNvSpPr txBox="1"/>
          <p:nvPr/>
        </p:nvSpPr>
        <p:spPr>
          <a:xfrm>
            <a:off x="981150" y="3510350"/>
            <a:ext cx="3351728"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CH" b="1" dirty="0" smtClean="0">
                <a:solidFill>
                  <a:srgbClr val="0000CC"/>
                </a:solidFill>
              </a:rPr>
              <a:t>EuCARD-2 </a:t>
            </a:r>
            <a:r>
              <a:rPr lang="fr-CH" dirty="0" smtClean="0"/>
              <a:t>05/2013 – 04/2017</a:t>
            </a:r>
          </a:p>
          <a:p>
            <a:r>
              <a:rPr lang="fr-CH" dirty="0" smtClean="0"/>
              <a:t>4 </a:t>
            </a:r>
            <a:r>
              <a:rPr lang="fr-CH" dirty="0" err="1" smtClean="0"/>
              <a:t>years</a:t>
            </a:r>
            <a:r>
              <a:rPr lang="fr-CH" dirty="0" smtClean="0"/>
              <a:t>, 8.0 M€ EU contribution</a:t>
            </a:r>
            <a:endParaRPr lang="en-GB" dirty="0"/>
          </a:p>
        </p:txBody>
      </p:sp>
      <p:sp>
        <p:nvSpPr>
          <p:cNvPr id="12" name="TextBox 11"/>
          <p:cNvSpPr txBox="1"/>
          <p:nvPr/>
        </p:nvSpPr>
        <p:spPr>
          <a:xfrm rot="16200000">
            <a:off x="346494" y="1904493"/>
            <a:ext cx="630555"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CH" dirty="0" smtClean="0"/>
              <a:t>FP6</a:t>
            </a:r>
            <a:endParaRPr lang="en-GB" dirty="0"/>
          </a:p>
        </p:txBody>
      </p:sp>
      <p:sp>
        <p:nvSpPr>
          <p:cNvPr id="13" name="TextBox 12"/>
          <p:cNvSpPr txBox="1"/>
          <p:nvPr/>
        </p:nvSpPr>
        <p:spPr>
          <a:xfrm rot="16200000">
            <a:off x="-100555" y="3211468"/>
            <a:ext cx="1487437"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CH" dirty="0" smtClean="0"/>
              <a:t>FP7</a:t>
            </a:r>
            <a:endParaRPr lang="en-GB" dirty="0"/>
          </a:p>
        </p:txBody>
      </p:sp>
      <p:sp>
        <p:nvSpPr>
          <p:cNvPr id="14" name="Down Arrow 13"/>
          <p:cNvSpPr/>
          <p:nvPr/>
        </p:nvSpPr>
        <p:spPr>
          <a:xfrm>
            <a:off x="2002306" y="2426523"/>
            <a:ext cx="228600" cy="20235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Down Arrow 14"/>
          <p:cNvSpPr/>
          <p:nvPr/>
        </p:nvSpPr>
        <p:spPr>
          <a:xfrm>
            <a:off x="2002306" y="3288586"/>
            <a:ext cx="228600" cy="20831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981150" y="4371599"/>
            <a:ext cx="3351728" cy="646331"/>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CH" b="1" dirty="0" smtClean="0">
                <a:solidFill>
                  <a:srgbClr val="0000CC"/>
                </a:solidFill>
              </a:rPr>
              <a:t>ARIES </a:t>
            </a:r>
            <a:r>
              <a:rPr lang="fr-CH" dirty="0" smtClean="0"/>
              <a:t>05/2017 – 04/2021</a:t>
            </a:r>
          </a:p>
          <a:p>
            <a:r>
              <a:rPr lang="fr-CH" dirty="0" smtClean="0"/>
              <a:t>4 </a:t>
            </a:r>
            <a:r>
              <a:rPr lang="fr-CH" dirty="0" err="1" smtClean="0"/>
              <a:t>years</a:t>
            </a:r>
            <a:r>
              <a:rPr lang="fr-CH" dirty="0" smtClean="0"/>
              <a:t>, 10.0 M€ EU contribution</a:t>
            </a:r>
            <a:endParaRPr lang="en-GB" dirty="0"/>
          </a:p>
        </p:txBody>
      </p:sp>
      <p:sp>
        <p:nvSpPr>
          <p:cNvPr id="17" name="Down Arrow 16"/>
          <p:cNvSpPr/>
          <p:nvPr/>
        </p:nvSpPr>
        <p:spPr>
          <a:xfrm>
            <a:off x="2002306" y="4175352"/>
            <a:ext cx="228600" cy="20831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rot="16200000">
            <a:off x="224065" y="4480077"/>
            <a:ext cx="838199"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fr-CH" dirty="0" smtClean="0"/>
              <a:t>H2020</a:t>
            </a:r>
            <a:endParaRPr lang="en-GB" dirty="0"/>
          </a:p>
        </p:txBody>
      </p:sp>
      <p:sp>
        <p:nvSpPr>
          <p:cNvPr id="19" name="TextBox 18"/>
          <p:cNvSpPr txBox="1"/>
          <p:nvPr/>
        </p:nvSpPr>
        <p:spPr>
          <a:xfrm>
            <a:off x="4779864" y="1853346"/>
            <a:ext cx="3902430" cy="181588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400" dirty="0" smtClean="0"/>
              <a:t>Integrating Activities are originally intended to «integrate», i.e. to force scientific communities to collaborate across borders and to achieve a synergetic sharing of resources across Europe.</a:t>
            </a:r>
          </a:p>
          <a:p>
            <a:endParaRPr lang="fr-CH" sz="1400" dirty="0"/>
          </a:p>
          <a:p>
            <a:r>
              <a:rPr lang="fr-CH" sz="1400" dirty="0" smtClean="0"/>
              <a:t>The structure of </a:t>
            </a:r>
            <a:r>
              <a:rPr lang="fr-CH" sz="1400" dirty="0" err="1" smtClean="0"/>
              <a:t>Integrating</a:t>
            </a:r>
            <a:r>
              <a:rPr lang="fr-CH" sz="1400" dirty="0" smtClean="0"/>
              <a:t> </a:t>
            </a:r>
            <a:r>
              <a:rPr lang="fr-CH" sz="1400" dirty="0" err="1" smtClean="0"/>
              <a:t>Activities</a:t>
            </a:r>
            <a:r>
              <a:rPr lang="fr-CH" sz="1400" dirty="0" smtClean="0"/>
              <a:t> (Networks, Transnational Access, Joint </a:t>
            </a:r>
            <a:r>
              <a:rPr lang="fr-CH" sz="1400" dirty="0" err="1" smtClean="0"/>
              <a:t>Research</a:t>
            </a:r>
            <a:r>
              <a:rPr lang="fr-CH" sz="1400" dirty="0" smtClean="0"/>
              <a:t> </a:t>
            </a:r>
            <a:r>
              <a:rPr lang="fr-CH" sz="1400" dirty="0" err="1" smtClean="0"/>
              <a:t>Activities</a:t>
            </a:r>
            <a:r>
              <a:rPr lang="fr-CH" sz="1400" dirty="0" smtClean="0"/>
              <a:t>) </a:t>
            </a:r>
            <a:r>
              <a:rPr lang="fr-CH" sz="1400" dirty="0" err="1" smtClean="0"/>
              <a:t>is</a:t>
            </a:r>
            <a:r>
              <a:rPr lang="fr-CH" sz="1400" dirty="0" smtClean="0"/>
              <a:t> </a:t>
            </a:r>
            <a:r>
              <a:rPr lang="fr-CH" sz="1400" dirty="0" err="1" smtClean="0"/>
              <a:t>functional</a:t>
            </a:r>
            <a:r>
              <a:rPr lang="fr-CH" sz="1400" dirty="0" smtClean="0"/>
              <a:t> to </a:t>
            </a:r>
            <a:r>
              <a:rPr lang="fr-CH" sz="1400" dirty="0" err="1" smtClean="0"/>
              <a:t>this</a:t>
            </a:r>
            <a:r>
              <a:rPr lang="fr-CH" sz="1400" dirty="0" smtClean="0"/>
              <a:t> goal.</a:t>
            </a:r>
            <a:endParaRPr lang="en-GB" sz="1400" dirty="0"/>
          </a:p>
        </p:txBody>
      </p:sp>
      <p:sp>
        <p:nvSpPr>
          <p:cNvPr id="20" name="TextBox 19"/>
          <p:cNvSpPr txBox="1"/>
          <p:nvPr/>
        </p:nvSpPr>
        <p:spPr>
          <a:xfrm>
            <a:off x="5006008" y="3910866"/>
            <a:ext cx="3528392" cy="1015663"/>
          </a:xfrm>
          <a:prstGeom prst="rect">
            <a:avLst/>
          </a:prstGeom>
          <a:noFill/>
        </p:spPr>
        <p:txBody>
          <a:bodyPr wrap="square" rtlCol="0">
            <a:spAutoFit/>
          </a:bodyPr>
          <a:lstStyle/>
          <a:p>
            <a:r>
              <a:rPr lang="en-GB" sz="1200" i="1" dirty="0" smtClean="0"/>
              <a:t>“The </a:t>
            </a:r>
            <a:r>
              <a:rPr lang="en-GB" sz="1200" i="1" dirty="0"/>
              <a:t>aim of this action is to bring together, integrate on European scale, and open up key national and regional research infrastructures to all European researchers, from both academia and industry, ensuring their optimal use and joint development</a:t>
            </a:r>
            <a:r>
              <a:rPr lang="en-GB" sz="1200" i="1" dirty="0" smtClean="0"/>
              <a:t>.”</a:t>
            </a:r>
            <a:endParaRPr lang="en-GB" sz="1200" i="1" dirty="0"/>
          </a:p>
        </p:txBody>
      </p:sp>
      <p:sp>
        <p:nvSpPr>
          <p:cNvPr id="21" name="TextBox 20"/>
          <p:cNvSpPr txBox="1"/>
          <p:nvPr/>
        </p:nvSpPr>
        <p:spPr>
          <a:xfrm>
            <a:off x="447543" y="5263806"/>
            <a:ext cx="7512302" cy="86177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600" dirty="0" err="1" smtClean="0"/>
              <a:t>We</a:t>
            </a:r>
            <a:r>
              <a:rPr lang="fr-CH" sz="1600" dirty="0" smtClean="0"/>
              <a:t> have to </a:t>
            </a:r>
            <a:r>
              <a:rPr lang="fr-CH" sz="1600" dirty="0" err="1" smtClean="0"/>
              <a:t>acknowledge</a:t>
            </a:r>
            <a:r>
              <a:rPr lang="fr-CH" sz="1600" dirty="0" smtClean="0"/>
              <a:t> </a:t>
            </a:r>
            <a:r>
              <a:rPr lang="fr-CH" sz="1600" dirty="0" err="1" smtClean="0"/>
              <a:t>that</a:t>
            </a:r>
            <a:r>
              <a:rPr lang="fr-CH" sz="1600" dirty="0" smtClean="0"/>
              <a:t> </a:t>
            </a:r>
            <a:r>
              <a:rPr lang="fr-CH" sz="1600" dirty="0" err="1" smtClean="0"/>
              <a:t>after</a:t>
            </a:r>
            <a:r>
              <a:rPr lang="fr-CH" sz="1600" dirty="0" smtClean="0"/>
              <a:t> 16 </a:t>
            </a:r>
            <a:r>
              <a:rPr lang="fr-CH" sz="1600" dirty="0" err="1" smtClean="0"/>
              <a:t>years</a:t>
            </a:r>
            <a:r>
              <a:rPr lang="fr-CH" sz="1600" dirty="0" smtClean="0"/>
              <a:t> </a:t>
            </a:r>
            <a:r>
              <a:rPr lang="fr-CH" sz="1600" dirty="0" err="1" smtClean="0"/>
              <a:t>working</a:t>
            </a:r>
            <a:r>
              <a:rPr lang="fr-CH" sz="1600" dirty="0" smtClean="0"/>
              <a:t> </a:t>
            </a:r>
            <a:r>
              <a:rPr lang="fr-CH" sz="1600" dirty="0" err="1" smtClean="0"/>
              <a:t>together</a:t>
            </a:r>
            <a:r>
              <a:rPr lang="fr-CH" sz="1600" dirty="0" smtClean="0"/>
              <a:t>:</a:t>
            </a:r>
          </a:p>
          <a:p>
            <a:pPr marL="342900" indent="-342900">
              <a:buAutoNum type="alphaLcPeriod"/>
            </a:pPr>
            <a:r>
              <a:rPr lang="fr-CH" sz="1600" dirty="0" err="1" smtClean="0"/>
              <a:t>we</a:t>
            </a:r>
            <a:r>
              <a:rPr lang="fr-CH" sz="1600" dirty="0" smtClean="0"/>
              <a:t> are </a:t>
            </a:r>
            <a:r>
              <a:rPr lang="fr-CH" sz="1600" dirty="0" err="1" smtClean="0"/>
              <a:t>definitely</a:t>
            </a:r>
            <a:r>
              <a:rPr lang="fr-CH" sz="1600" dirty="0" smtClean="0"/>
              <a:t> a </a:t>
            </a:r>
            <a:r>
              <a:rPr lang="fr-CH" sz="1600" dirty="0" err="1" smtClean="0"/>
              <a:t>well</a:t>
            </a:r>
            <a:r>
              <a:rPr lang="fr-CH" sz="1600" dirty="0" smtClean="0"/>
              <a:t> </a:t>
            </a:r>
            <a:r>
              <a:rPr lang="fr-CH" sz="1600" dirty="0" err="1" smtClean="0"/>
              <a:t>integrated</a:t>
            </a:r>
            <a:r>
              <a:rPr lang="fr-CH" sz="1600" dirty="0" smtClean="0"/>
              <a:t> </a:t>
            </a:r>
            <a:r>
              <a:rPr lang="fr-CH" sz="1600" dirty="0" err="1" smtClean="0"/>
              <a:t>community</a:t>
            </a:r>
            <a:r>
              <a:rPr lang="fr-CH" sz="1600" dirty="0" smtClean="0"/>
              <a:t>, by all standards;</a:t>
            </a:r>
          </a:p>
          <a:p>
            <a:pPr marL="342900" indent="-342900">
              <a:buAutoNum type="alphaLcPeriod"/>
            </a:pPr>
            <a:r>
              <a:rPr lang="fr-CH" sz="1600" dirty="0" smtClean="0"/>
              <a:t>The </a:t>
            </a:r>
            <a:r>
              <a:rPr lang="fr-CH" sz="1600" dirty="0" err="1" smtClean="0"/>
              <a:t>rigid</a:t>
            </a:r>
            <a:r>
              <a:rPr lang="fr-CH" sz="1600" dirty="0" smtClean="0"/>
              <a:t> structure of </a:t>
            </a:r>
            <a:r>
              <a:rPr lang="fr-CH" sz="1600" dirty="0" err="1" smtClean="0"/>
              <a:t>Integrating</a:t>
            </a:r>
            <a:r>
              <a:rPr lang="fr-CH" sz="1600" dirty="0" smtClean="0"/>
              <a:t> </a:t>
            </a:r>
            <a:r>
              <a:rPr lang="fr-CH" sz="1600" dirty="0" err="1" smtClean="0"/>
              <a:t>Activities</a:t>
            </a:r>
            <a:r>
              <a:rPr lang="fr-CH" sz="1600" dirty="0" smtClean="0"/>
              <a:t> </a:t>
            </a:r>
            <a:r>
              <a:rPr lang="fr-CH" sz="1600" dirty="0" err="1" smtClean="0"/>
              <a:t>is</a:t>
            </a:r>
            <a:r>
              <a:rPr lang="fr-CH" sz="1600" dirty="0" smtClean="0"/>
              <a:t> </a:t>
            </a:r>
            <a:r>
              <a:rPr lang="fr-CH" sz="1600" dirty="0" err="1" smtClean="0"/>
              <a:t>increasingly</a:t>
            </a:r>
            <a:r>
              <a:rPr lang="fr-CH" sz="1600" dirty="0" smtClean="0"/>
              <a:t> </a:t>
            </a:r>
            <a:r>
              <a:rPr lang="fr-CH" sz="1600" dirty="0" err="1" smtClean="0"/>
              <a:t>less</a:t>
            </a:r>
            <a:r>
              <a:rPr lang="fr-CH" sz="1600" dirty="0" smtClean="0"/>
              <a:t> </a:t>
            </a:r>
            <a:r>
              <a:rPr lang="fr-CH" sz="1600" dirty="0" err="1" smtClean="0"/>
              <a:t>functional</a:t>
            </a:r>
            <a:r>
              <a:rPr lang="fr-CH" sz="1600" dirty="0" smtClean="0"/>
              <a:t> to </a:t>
            </a:r>
            <a:r>
              <a:rPr lang="fr-CH" sz="1600" dirty="0" err="1" smtClean="0"/>
              <a:t>our</a:t>
            </a:r>
            <a:r>
              <a:rPr lang="fr-CH" sz="1600" dirty="0" smtClean="0"/>
              <a:t> goals. </a:t>
            </a:r>
            <a:endParaRPr lang="en-GB" sz="1600" dirty="0"/>
          </a:p>
        </p:txBody>
      </p:sp>
    </p:spTree>
    <p:extLst>
      <p:ext uri="{BB962C8B-B14F-4D97-AF65-F5344CB8AC3E}">
        <p14:creationId xmlns:p14="http://schemas.microsoft.com/office/powerpoint/2010/main" val="3745769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What</a:t>
            </a:r>
            <a:r>
              <a:rPr lang="fr-CH" dirty="0" smtClean="0"/>
              <a:t> </a:t>
            </a:r>
            <a:r>
              <a:rPr lang="fr-CH" dirty="0" err="1" smtClean="0"/>
              <a:t>after</a:t>
            </a:r>
            <a:r>
              <a:rPr lang="fr-CH" dirty="0" smtClean="0"/>
              <a:t> </a:t>
            </a:r>
            <a:r>
              <a:rPr lang="fr-CH" dirty="0"/>
              <a:t>4</a:t>
            </a:r>
            <a:r>
              <a:rPr lang="fr-CH" dirty="0" smtClean="0"/>
              <a:t> </a:t>
            </a:r>
            <a:r>
              <a:rPr lang="fr-CH" dirty="0" err="1" smtClean="0"/>
              <a:t>Integrating</a:t>
            </a:r>
            <a:r>
              <a:rPr lang="fr-CH" dirty="0" smtClean="0"/>
              <a:t> </a:t>
            </a:r>
            <a:r>
              <a:rPr lang="fr-CH" dirty="0" err="1" smtClean="0"/>
              <a:t>Activities</a:t>
            </a:r>
            <a:r>
              <a:rPr lang="fr-CH" dirty="0" smtClean="0"/>
              <a:t>?</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
        <p:nvSpPr>
          <p:cNvPr id="6" name="TextBox 5"/>
          <p:cNvSpPr txBox="1"/>
          <p:nvPr/>
        </p:nvSpPr>
        <p:spPr>
          <a:xfrm>
            <a:off x="304800" y="980728"/>
            <a:ext cx="8686800" cy="5016758"/>
          </a:xfrm>
          <a:prstGeom prst="rect">
            <a:avLst/>
          </a:prstGeom>
          <a:noFill/>
        </p:spPr>
        <p:txBody>
          <a:bodyPr wrap="square" rtlCol="0">
            <a:spAutoFit/>
          </a:bodyPr>
          <a:lstStyle/>
          <a:p>
            <a:r>
              <a:rPr lang="fr-CH" dirty="0" smtClean="0"/>
              <a:t>The </a:t>
            </a:r>
            <a:r>
              <a:rPr lang="fr-CH" dirty="0" err="1" smtClean="0"/>
              <a:t>Research</a:t>
            </a:r>
            <a:r>
              <a:rPr lang="fr-CH" dirty="0" smtClean="0"/>
              <a:t> Infrastructure Unit of DG/RTD </a:t>
            </a:r>
            <a:r>
              <a:rPr lang="fr-CH" dirty="0" err="1" smtClean="0"/>
              <a:t>is</a:t>
            </a:r>
            <a:r>
              <a:rPr lang="fr-CH" dirty="0" smtClean="0"/>
              <a:t> </a:t>
            </a:r>
            <a:r>
              <a:rPr lang="fr-CH" dirty="0" err="1" smtClean="0"/>
              <a:t>discussing</a:t>
            </a:r>
            <a:r>
              <a:rPr lang="fr-CH" dirty="0" smtClean="0"/>
              <a:t> </a:t>
            </a:r>
            <a:r>
              <a:rPr lang="fr-CH" dirty="0" err="1" smtClean="0"/>
              <a:t>since</a:t>
            </a:r>
            <a:r>
              <a:rPr lang="fr-CH" dirty="0" smtClean="0"/>
              <a:t> 2 </a:t>
            </a:r>
            <a:r>
              <a:rPr lang="fr-CH" dirty="0" err="1" smtClean="0"/>
              <a:t>years</a:t>
            </a:r>
            <a:r>
              <a:rPr lang="fr-CH" dirty="0" smtClean="0"/>
              <a:t> </a:t>
            </a:r>
            <a:r>
              <a:rPr lang="fr-CH" dirty="0" err="1" smtClean="0"/>
              <a:t>what</a:t>
            </a:r>
            <a:r>
              <a:rPr lang="fr-CH" dirty="0" smtClean="0"/>
              <a:t> </a:t>
            </a:r>
            <a:r>
              <a:rPr lang="fr-CH" dirty="0" err="1" smtClean="0"/>
              <a:t>should</a:t>
            </a:r>
            <a:r>
              <a:rPr lang="fr-CH" dirty="0" smtClean="0"/>
              <a:t> </a:t>
            </a:r>
            <a:r>
              <a:rPr lang="fr-CH" dirty="0" err="1" smtClean="0"/>
              <a:t>be</a:t>
            </a:r>
            <a:r>
              <a:rPr lang="fr-CH" dirty="0" smtClean="0"/>
              <a:t> the future of </a:t>
            </a:r>
            <a:r>
              <a:rPr lang="fr-CH" dirty="0" err="1" smtClean="0"/>
              <a:t>their</a:t>
            </a:r>
            <a:r>
              <a:rPr lang="fr-CH" dirty="0" smtClean="0"/>
              <a:t> 4 «</a:t>
            </a:r>
            <a:r>
              <a:rPr lang="fr-CH" dirty="0" smtClean="0">
                <a:solidFill>
                  <a:srgbClr val="FF0000"/>
                </a:solidFill>
              </a:rPr>
              <a:t>super-</a:t>
            </a:r>
            <a:r>
              <a:rPr lang="fr-CH" dirty="0" err="1" smtClean="0">
                <a:solidFill>
                  <a:srgbClr val="FF0000"/>
                </a:solidFill>
              </a:rPr>
              <a:t>advanced</a:t>
            </a:r>
            <a:r>
              <a:rPr lang="fr-CH" dirty="0" smtClean="0">
                <a:solidFill>
                  <a:srgbClr val="FF0000"/>
                </a:solidFill>
              </a:rPr>
              <a:t> </a:t>
            </a:r>
            <a:r>
              <a:rPr lang="fr-CH" dirty="0" err="1" smtClean="0">
                <a:solidFill>
                  <a:srgbClr val="FF0000"/>
                </a:solidFill>
              </a:rPr>
              <a:t>communities</a:t>
            </a:r>
            <a:r>
              <a:rPr lang="fr-CH" dirty="0" smtClean="0"/>
              <a:t>», </a:t>
            </a:r>
            <a:r>
              <a:rPr lang="fr-CH" dirty="0" err="1" smtClean="0"/>
              <a:t>having</a:t>
            </a:r>
            <a:r>
              <a:rPr lang="fr-CH" dirty="0" smtClean="0"/>
              <a:t> </a:t>
            </a:r>
            <a:r>
              <a:rPr lang="fr-CH" dirty="0" err="1" smtClean="0"/>
              <a:t>reached</a:t>
            </a:r>
            <a:r>
              <a:rPr lang="fr-CH" dirty="0" smtClean="0"/>
              <a:t> 3 or 4 </a:t>
            </a:r>
            <a:r>
              <a:rPr lang="fr-CH" dirty="0" err="1" smtClean="0"/>
              <a:t>successful</a:t>
            </a:r>
            <a:r>
              <a:rPr lang="fr-CH" dirty="0" smtClean="0"/>
              <a:t> </a:t>
            </a:r>
            <a:r>
              <a:rPr lang="fr-CH" dirty="0" err="1" smtClean="0"/>
              <a:t>IAs</a:t>
            </a:r>
            <a:r>
              <a:rPr lang="fr-CH" dirty="0" smtClean="0"/>
              <a:t>: </a:t>
            </a:r>
            <a:r>
              <a:rPr lang="fr-CH" dirty="0" err="1" smtClean="0"/>
              <a:t>accelerators</a:t>
            </a:r>
            <a:r>
              <a:rPr lang="fr-CH" dirty="0" smtClean="0"/>
              <a:t>, lasers, synchrotron light, detectors.</a:t>
            </a:r>
          </a:p>
          <a:p>
            <a:endParaRPr lang="fr-CH" sz="1000" dirty="0"/>
          </a:p>
          <a:p>
            <a:r>
              <a:rPr lang="fr-CH" dirty="0" smtClean="0"/>
              <a:t>The first </a:t>
            </a:r>
            <a:r>
              <a:rPr lang="fr-CH" dirty="0" err="1" smtClean="0"/>
              <a:t>idea</a:t>
            </a:r>
            <a:r>
              <a:rPr lang="fr-CH" dirty="0" smtClean="0"/>
              <a:t> </a:t>
            </a:r>
            <a:r>
              <a:rPr lang="fr-CH" dirty="0" err="1" smtClean="0"/>
              <a:t>was</a:t>
            </a:r>
            <a:r>
              <a:rPr lang="fr-CH" dirty="0" smtClean="0"/>
              <a:t> to stop all support and </a:t>
            </a:r>
            <a:r>
              <a:rPr lang="fr-CH" dirty="0" err="1" smtClean="0"/>
              <a:t>leave</a:t>
            </a:r>
            <a:r>
              <a:rPr lang="fr-CH" dirty="0" smtClean="0"/>
              <a:t> </a:t>
            </a:r>
            <a:r>
              <a:rPr lang="fr-CH" dirty="0" err="1" smtClean="0"/>
              <a:t>them</a:t>
            </a:r>
            <a:r>
              <a:rPr lang="fr-CH" dirty="0" smtClean="0"/>
              <a:t> </a:t>
            </a:r>
            <a:r>
              <a:rPr lang="fr-CH" dirty="0" err="1" smtClean="0"/>
              <a:t>alone</a:t>
            </a:r>
            <a:r>
              <a:rPr lang="fr-CH" dirty="0" smtClean="0"/>
              <a:t> (</a:t>
            </a:r>
            <a:r>
              <a:rPr lang="fr-CH" dirty="0" err="1" smtClean="0"/>
              <a:t>they</a:t>
            </a:r>
            <a:r>
              <a:rPr lang="fr-CH" dirty="0" smtClean="0"/>
              <a:t> </a:t>
            </a:r>
            <a:r>
              <a:rPr lang="fr-CH" dirty="0" err="1" smtClean="0"/>
              <a:t>should</a:t>
            </a:r>
            <a:r>
              <a:rPr lang="fr-CH" dirty="0" smtClean="0"/>
              <a:t> </a:t>
            </a:r>
            <a:r>
              <a:rPr lang="fr-CH" dirty="0" err="1" smtClean="0"/>
              <a:t>become</a:t>
            </a:r>
            <a:r>
              <a:rPr lang="fr-CH" dirty="0" smtClean="0"/>
              <a:t> «</a:t>
            </a:r>
            <a:r>
              <a:rPr lang="fr-CH" dirty="0" err="1" smtClean="0"/>
              <a:t>sustainable</a:t>
            </a:r>
            <a:r>
              <a:rPr lang="fr-CH" dirty="0" smtClean="0"/>
              <a:t>»). </a:t>
            </a:r>
            <a:r>
              <a:rPr lang="fr-CH" dirty="0" err="1"/>
              <a:t>W</a:t>
            </a:r>
            <a:r>
              <a:rPr lang="fr-CH" dirty="0" err="1" smtClean="0"/>
              <a:t>e</a:t>
            </a:r>
            <a:r>
              <a:rPr lang="fr-CH" dirty="0" smtClean="0"/>
              <a:t> have a </a:t>
            </a:r>
            <a:r>
              <a:rPr lang="fr-CH" dirty="0" err="1" smtClean="0"/>
              <a:t>Task</a:t>
            </a:r>
            <a:r>
              <a:rPr lang="fr-CH" dirty="0" smtClean="0"/>
              <a:t> in ARIES on </a:t>
            </a:r>
            <a:r>
              <a:rPr lang="fr-CH" dirty="0" err="1" smtClean="0"/>
              <a:t>sustainability</a:t>
            </a:r>
            <a:r>
              <a:rPr lang="fr-CH" dirty="0" smtClean="0"/>
              <a:t> of </a:t>
            </a:r>
            <a:r>
              <a:rPr lang="fr-CH" dirty="0" err="1" smtClean="0"/>
              <a:t>accelerator</a:t>
            </a:r>
            <a:r>
              <a:rPr lang="fr-CH" dirty="0" smtClean="0"/>
              <a:t> </a:t>
            </a:r>
            <a:r>
              <a:rPr lang="fr-CH" dirty="0" err="1" smtClean="0"/>
              <a:t>research</a:t>
            </a:r>
            <a:r>
              <a:rPr lang="fr-CH" dirty="0" smtClean="0"/>
              <a:t>.</a:t>
            </a:r>
          </a:p>
          <a:p>
            <a:endParaRPr lang="fr-CH" sz="1000" dirty="0"/>
          </a:p>
          <a:p>
            <a:r>
              <a:rPr lang="fr-CH" dirty="0" err="1" smtClean="0"/>
              <a:t>Luckily</a:t>
            </a:r>
            <a:r>
              <a:rPr lang="fr-CH" dirty="0" smtClean="0"/>
              <a:t>, </a:t>
            </a:r>
            <a:r>
              <a:rPr lang="fr-CH" dirty="0" err="1" smtClean="0"/>
              <a:t>another</a:t>
            </a:r>
            <a:r>
              <a:rPr lang="fr-CH" dirty="0" smtClean="0"/>
              <a:t> direction </a:t>
            </a:r>
            <a:r>
              <a:rPr lang="fr-CH" dirty="0" err="1" smtClean="0"/>
              <a:t>emerged</a:t>
            </a:r>
            <a:r>
              <a:rPr lang="fr-CH" dirty="0" smtClean="0"/>
              <a:t> </a:t>
            </a:r>
            <a:r>
              <a:rPr lang="fr-CH" dirty="0" err="1" smtClean="0"/>
              <a:t>from</a:t>
            </a:r>
            <a:r>
              <a:rPr lang="fr-CH" dirty="0" smtClean="0"/>
              <a:t> </a:t>
            </a:r>
            <a:r>
              <a:rPr lang="fr-CH" dirty="0" err="1" smtClean="0"/>
              <a:t>many</a:t>
            </a:r>
            <a:r>
              <a:rPr lang="fr-CH" dirty="0" smtClean="0"/>
              <a:t> discussions </a:t>
            </a:r>
            <a:r>
              <a:rPr lang="fr-CH" dirty="0" err="1" smtClean="0"/>
              <a:t>where</a:t>
            </a:r>
            <a:r>
              <a:rPr lang="fr-CH" dirty="0" smtClean="0"/>
              <a:t> </a:t>
            </a:r>
            <a:r>
              <a:rPr lang="fr-CH" dirty="0" err="1" smtClean="0"/>
              <a:t>we</a:t>
            </a:r>
            <a:r>
              <a:rPr lang="fr-CH" dirty="0" smtClean="0"/>
              <a:t> </a:t>
            </a:r>
            <a:r>
              <a:rPr lang="fr-CH" dirty="0" err="1" smtClean="0"/>
              <a:t>took</a:t>
            </a:r>
            <a:r>
              <a:rPr lang="fr-CH" dirty="0" smtClean="0"/>
              <a:t> part (ARIES and TIARA </a:t>
            </a:r>
            <a:r>
              <a:rPr lang="fr-CH" dirty="0" err="1" smtClean="0"/>
              <a:t>toghether</a:t>
            </a:r>
            <a:r>
              <a:rPr lang="fr-CH" dirty="0" smtClean="0"/>
              <a:t> </a:t>
            </a:r>
            <a:r>
              <a:rPr lang="fr-CH" dirty="0" err="1" smtClean="0"/>
              <a:t>with</a:t>
            </a:r>
            <a:r>
              <a:rPr lang="fr-CH" dirty="0" smtClean="0"/>
              <a:t> </a:t>
            </a:r>
            <a:r>
              <a:rPr lang="fr-CH" dirty="0" err="1" smtClean="0"/>
              <a:t>other</a:t>
            </a:r>
            <a:r>
              <a:rPr lang="fr-CH" dirty="0" smtClean="0"/>
              <a:t> </a:t>
            </a:r>
            <a:r>
              <a:rPr lang="fr-CH" dirty="0" err="1" smtClean="0"/>
              <a:t>communities</a:t>
            </a:r>
            <a:r>
              <a:rPr lang="fr-CH" dirty="0" smtClean="0"/>
              <a:t>), </a:t>
            </a:r>
            <a:r>
              <a:rPr lang="fr-CH" dirty="0" err="1" smtClean="0"/>
              <a:t>based</a:t>
            </a:r>
            <a:r>
              <a:rPr lang="fr-CH" dirty="0" smtClean="0"/>
              <a:t> on the </a:t>
            </a:r>
            <a:r>
              <a:rPr lang="fr-CH" dirty="0" err="1" smtClean="0"/>
              <a:t>creation</a:t>
            </a:r>
            <a:r>
              <a:rPr lang="fr-CH" dirty="0" smtClean="0"/>
              <a:t> of:</a:t>
            </a:r>
          </a:p>
          <a:p>
            <a:pPr marL="342900" indent="-342900">
              <a:buAutoNum type="alphaLcPeriod"/>
            </a:pPr>
            <a:r>
              <a:rPr lang="fr-CH" dirty="0" smtClean="0"/>
              <a:t>A </a:t>
            </a:r>
            <a:r>
              <a:rPr lang="fr-CH" dirty="0" err="1" smtClean="0"/>
              <a:t>separate</a:t>
            </a:r>
            <a:r>
              <a:rPr lang="fr-CH" dirty="0" smtClean="0"/>
              <a:t> new </a:t>
            </a:r>
            <a:r>
              <a:rPr lang="fr-CH" dirty="0" err="1" smtClean="0"/>
              <a:t>tools</a:t>
            </a:r>
            <a:r>
              <a:rPr lang="fr-CH" dirty="0" smtClean="0"/>
              <a:t> for </a:t>
            </a:r>
            <a:r>
              <a:rPr lang="fr-CH" dirty="0" err="1" smtClean="0"/>
              <a:t>communities</a:t>
            </a:r>
            <a:r>
              <a:rPr lang="fr-CH" dirty="0" smtClean="0"/>
              <a:t> </a:t>
            </a:r>
            <a:r>
              <a:rPr lang="fr-CH" dirty="0" err="1" smtClean="0"/>
              <a:t>centred</a:t>
            </a:r>
            <a:r>
              <a:rPr lang="fr-CH" dirty="0" smtClean="0"/>
              <a:t> on TNA (</a:t>
            </a:r>
            <a:r>
              <a:rPr lang="fr-CH" dirty="0" err="1" smtClean="0"/>
              <a:t>e.g</a:t>
            </a:r>
            <a:r>
              <a:rPr lang="fr-CH" dirty="0" smtClean="0"/>
              <a:t>. lasers);</a:t>
            </a:r>
          </a:p>
          <a:p>
            <a:pPr marL="342900" indent="-342900">
              <a:buAutoNum type="alphaLcPeriod"/>
            </a:pPr>
            <a:r>
              <a:rPr lang="fr-CH" dirty="0" smtClean="0"/>
              <a:t>A </a:t>
            </a:r>
            <a:r>
              <a:rPr lang="fr-CH" dirty="0" smtClean="0">
                <a:solidFill>
                  <a:srgbClr val="FF0000"/>
                </a:solidFill>
              </a:rPr>
              <a:t>new </a:t>
            </a:r>
            <a:r>
              <a:rPr lang="fr-CH" dirty="0" err="1" smtClean="0">
                <a:solidFill>
                  <a:srgbClr val="FF0000"/>
                </a:solidFill>
              </a:rPr>
              <a:t>tool</a:t>
            </a:r>
            <a:r>
              <a:rPr lang="fr-CH" dirty="0" smtClean="0">
                <a:solidFill>
                  <a:srgbClr val="FF0000"/>
                </a:solidFill>
              </a:rPr>
              <a:t> </a:t>
            </a:r>
            <a:r>
              <a:rPr lang="fr-CH" dirty="0" err="1" smtClean="0">
                <a:solidFill>
                  <a:srgbClr val="FF0000"/>
                </a:solidFill>
              </a:rPr>
              <a:t>centred</a:t>
            </a:r>
            <a:r>
              <a:rPr lang="fr-CH" dirty="0" smtClean="0">
                <a:solidFill>
                  <a:srgbClr val="FF0000"/>
                </a:solidFill>
              </a:rPr>
              <a:t> on innovation </a:t>
            </a:r>
            <a:r>
              <a:rPr lang="fr-CH" dirty="0" err="1" smtClean="0"/>
              <a:t>that</a:t>
            </a:r>
            <a:r>
              <a:rPr lang="fr-CH" dirty="0" smtClean="0"/>
              <a:t> </a:t>
            </a:r>
            <a:r>
              <a:rPr lang="fr-CH" dirty="0" err="1" smtClean="0"/>
              <a:t>would</a:t>
            </a:r>
            <a:r>
              <a:rPr lang="fr-CH" dirty="0" smtClean="0"/>
              <a:t> </a:t>
            </a:r>
            <a:r>
              <a:rPr lang="fr-CH" dirty="0" err="1" smtClean="0"/>
              <a:t>boost</a:t>
            </a:r>
            <a:r>
              <a:rPr lang="fr-CH" dirty="0" smtClean="0"/>
              <a:t> the innovation </a:t>
            </a:r>
            <a:r>
              <a:rPr lang="fr-CH" dirty="0" err="1" smtClean="0"/>
              <a:t>potential</a:t>
            </a:r>
            <a:r>
              <a:rPr lang="fr-CH" dirty="0" smtClean="0"/>
              <a:t> (</a:t>
            </a:r>
            <a:r>
              <a:rPr lang="fr-CH" dirty="0" err="1" smtClean="0"/>
              <a:t>development</a:t>
            </a:r>
            <a:r>
              <a:rPr lang="fr-CH" dirty="0" smtClean="0"/>
              <a:t> of new technologies in </a:t>
            </a:r>
            <a:r>
              <a:rPr lang="fr-CH" dirty="0" err="1" smtClean="0"/>
              <a:t>partnership</a:t>
            </a:r>
            <a:r>
              <a:rPr lang="fr-CH" dirty="0" smtClean="0"/>
              <a:t> </a:t>
            </a:r>
            <a:r>
              <a:rPr lang="fr-CH" dirty="0" err="1" smtClean="0"/>
              <a:t>with</a:t>
            </a:r>
            <a:r>
              <a:rPr lang="fr-CH" dirty="0" smtClean="0"/>
              <a:t> </a:t>
            </a:r>
            <a:r>
              <a:rPr lang="fr-CH" dirty="0" err="1" smtClean="0"/>
              <a:t>industry</a:t>
            </a:r>
            <a:r>
              <a:rPr lang="fr-CH" dirty="0" smtClean="0"/>
              <a:t>) of </a:t>
            </a:r>
            <a:r>
              <a:rPr lang="fr-CH" dirty="0" err="1" smtClean="0"/>
              <a:t>other</a:t>
            </a:r>
            <a:r>
              <a:rPr lang="fr-CH" dirty="0" smtClean="0"/>
              <a:t> </a:t>
            </a:r>
            <a:r>
              <a:rPr lang="fr-CH" dirty="0" err="1" smtClean="0"/>
              <a:t>communities</a:t>
            </a:r>
            <a:r>
              <a:rPr lang="fr-CH" dirty="0" smtClean="0"/>
              <a:t>. </a:t>
            </a:r>
          </a:p>
          <a:p>
            <a:endParaRPr lang="fr-CH" sz="1000" dirty="0"/>
          </a:p>
          <a:p>
            <a:r>
              <a:rPr lang="fr-CH" dirty="0" smtClean="0"/>
              <a:t>							→ </a:t>
            </a:r>
            <a:r>
              <a:rPr lang="fr-CH" dirty="0" err="1" smtClean="0"/>
              <a:t>Birth</a:t>
            </a:r>
            <a:r>
              <a:rPr lang="fr-CH" dirty="0" smtClean="0"/>
              <a:t> of the </a:t>
            </a:r>
            <a:r>
              <a:rPr lang="fr-CH" b="1" dirty="0" smtClean="0">
                <a:solidFill>
                  <a:srgbClr val="FF0000"/>
                </a:solidFill>
              </a:rPr>
              <a:t>Innovation Pilot</a:t>
            </a:r>
          </a:p>
          <a:p>
            <a:endParaRPr lang="fr-CH" sz="1000" dirty="0" smtClean="0">
              <a:solidFill>
                <a:srgbClr val="FF0000"/>
              </a:solidFill>
            </a:endParaRPr>
          </a:p>
          <a:p>
            <a:r>
              <a:rPr lang="fr-CH" dirty="0" smtClean="0">
                <a:solidFill>
                  <a:srgbClr val="FF0000"/>
                </a:solidFill>
              </a:rPr>
              <a:t>Pilot </a:t>
            </a:r>
            <a:r>
              <a:rPr lang="fr-CH" dirty="0" err="1" smtClean="0">
                <a:solidFill>
                  <a:srgbClr val="FF0000"/>
                </a:solidFill>
              </a:rPr>
              <a:t>because</a:t>
            </a:r>
            <a:r>
              <a:rPr lang="fr-CH" dirty="0" smtClean="0">
                <a:solidFill>
                  <a:srgbClr val="FF0000"/>
                </a:solidFill>
              </a:rPr>
              <a:t> </a:t>
            </a:r>
            <a:r>
              <a:rPr lang="fr-CH" dirty="0" err="1" smtClean="0">
                <a:solidFill>
                  <a:srgbClr val="FF0000"/>
                </a:solidFill>
              </a:rPr>
              <a:t>this</a:t>
            </a:r>
            <a:r>
              <a:rPr lang="fr-CH" dirty="0" smtClean="0">
                <a:solidFill>
                  <a:srgbClr val="FF0000"/>
                </a:solidFill>
              </a:rPr>
              <a:t> </a:t>
            </a:r>
            <a:r>
              <a:rPr lang="fr-CH" dirty="0" err="1" smtClean="0">
                <a:solidFill>
                  <a:srgbClr val="FF0000"/>
                </a:solidFill>
              </a:rPr>
              <a:t>is</a:t>
            </a:r>
            <a:r>
              <a:rPr lang="fr-CH" dirty="0" smtClean="0">
                <a:solidFill>
                  <a:srgbClr val="FF0000"/>
                </a:solidFill>
              </a:rPr>
              <a:t> an </a:t>
            </a:r>
            <a:r>
              <a:rPr lang="fr-CH" dirty="0" err="1" smtClean="0">
                <a:solidFill>
                  <a:srgbClr val="FF0000"/>
                </a:solidFill>
              </a:rPr>
              <a:t>experimental</a:t>
            </a:r>
            <a:r>
              <a:rPr lang="fr-CH" dirty="0" smtClean="0">
                <a:solidFill>
                  <a:srgbClr val="FF0000"/>
                </a:solidFill>
              </a:rPr>
              <a:t> programme, to test </a:t>
            </a:r>
            <a:r>
              <a:rPr lang="fr-CH" dirty="0" err="1" smtClean="0">
                <a:solidFill>
                  <a:srgbClr val="FF0000"/>
                </a:solidFill>
              </a:rPr>
              <a:t>what</a:t>
            </a:r>
            <a:r>
              <a:rPr lang="fr-CH" dirty="0" smtClean="0">
                <a:solidFill>
                  <a:srgbClr val="FF0000"/>
                </a:solidFill>
              </a:rPr>
              <a:t> the </a:t>
            </a:r>
            <a:r>
              <a:rPr lang="fr-CH" dirty="0" err="1" smtClean="0">
                <a:solidFill>
                  <a:srgbClr val="FF0000"/>
                </a:solidFill>
              </a:rPr>
              <a:t>communities</a:t>
            </a:r>
            <a:r>
              <a:rPr lang="fr-CH" dirty="0" smtClean="0">
                <a:solidFill>
                  <a:srgbClr val="FF0000"/>
                </a:solidFill>
              </a:rPr>
              <a:t> </a:t>
            </a:r>
            <a:r>
              <a:rPr lang="fr-CH" dirty="0" err="1" smtClean="0">
                <a:solidFill>
                  <a:srgbClr val="FF0000"/>
                </a:solidFill>
              </a:rPr>
              <a:t>can</a:t>
            </a:r>
            <a:r>
              <a:rPr lang="fr-CH" dirty="0" smtClean="0">
                <a:solidFill>
                  <a:srgbClr val="FF0000"/>
                </a:solidFill>
              </a:rPr>
              <a:t> </a:t>
            </a:r>
            <a:r>
              <a:rPr lang="fr-CH" dirty="0" err="1" smtClean="0">
                <a:solidFill>
                  <a:srgbClr val="FF0000"/>
                </a:solidFill>
              </a:rPr>
              <a:t>invent</a:t>
            </a:r>
            <a:r>
              <a:rPr lang="fr-CH" dirty="0" smtClean="0">
                <a:solidFill>
                  <a:srgbClr val="FF0000"/>
                </a:solidFill>
              </a:rPr>
              <a:t> and </a:t>
            </a:r>
            <a:r>
              <a:rPr lang="fr-CH" dirty="0" err="1" smtClean="0">
                <a:solidFill>
                  <a:srgbClr val="FF0000"/>
                </a:solidFill>
              </a:rPr>
              <a:t>what</a:t>
            </a:r>
            <a:r>
              <a:rPr lang="fr-CH" dirty="0" smtClean="0">
                <a:solidFill>
                  <a:srgbClr val="FF0000"/>
                </a:solidFill>
              </a:rPr>
              <a:t> </a:t>
            </a:r>
            <a:r>
              <a:rPr lang="fr-CH" dirty="0" err="1" smtClean="0">
                <a:solidFill>
                  <a:srgbClr val="FF0000"/>
                </a:solidFill>
              </a:rPr>
              <a:t>they</a:t>
            </a:r>
            <a:r>
              <a:rPr lang="fr-CH" dirty="0" smtClean="0">
                <a:solidFill>
                  <a:srgbClr val="FF0000"/>
                </a:solidFill>
              </a:rPr>
              <a:t> </a:t>
            </a:r>
            <a:r>
              <a:rPr lang="fr-CH" dirty="0" err="1" smtClean="0">
                <a:solidFill>
                  <a:srgbClr val="FF0000"/>
                </a:solidFill>
              </a:rPr>
              <a:t>can</a:t>
            </a:r>
            <a:r>
              <a:rPr lang="fr-CH" dirty="0" smtClean="0">
                <a:solidFill>
                  <a:srgbClr val="FF0000"/>
                </a:solidFill>
              </a:rPr>
              <a:t> </a:t>
            </a:r>
            <a:r>
              <a:rPr lang="fr-CH" dirty="0" err="1" smtClean="0">
                <a:solidFill>
                  <a:srgbClr val="FF0000"/>
                </a:solidFill>
              </a:rPr>
              <a:t>produce</a:t>
            </a:r>
            <a:r>
              <a:rPr lang="fr-CH" dirty="0" smtClean="0">
                <a:solidFill>
                  <a:srgbClr val="FF0000"/>
                </a:solidFill>
              </a:rPr>
              <a:t> </a:t>
            </a:r>
            <a:r>
              <a:rPr lang="fr-CH" dirty="0" err="1" smtClean="0">
                <a:solidFill>
                  <a:srgbClr val="FF0000"/>
                </a:solidFill>
              </a:rPr>
              <a:t>inside</a:t>
            </a:r>
            <a:r>
              <a:rPr lang="fr-CH" dirty="0" smtClean="0">
                <a:solidFill>
                  <a:srgbClr val="FF0000"/>
                </a:solidFill>
              </a:rPr>
              <a:t> </a:t>
            </a:r>
            <a:r>
              <a:rPr lang="fr-CH" dirty="0" err="1" smtClean="0">
                <a:solidFill>
                  <a:srgbClr val="FF0000"/>
                </a:solidFill>
              </a:rPr>
              <a:t>such</a:t>
            </a:r>
            <a:r>
              <a:rPr lang="fr-CH" dirty="0" smtClean="0">
                <a:solidFill>
                  <a:srgbClr val="FF0000"/>
                </a:solidFill>
              </a:rPr>
              <a:t> programmes.</a:t>
            </a:r>
          </a:p>
          <a:p>
            <a:endParaRPr lang="fr-CH" sz="1000" dirty="0">
              <a:solidFill>
                <a:srgbClr val="FF0000"/>
              </a:solidFill>
            </a:endParaRPr>
          </a:p>
          <a:p>
            <a:r>
              <a:rPr lang="fr-CH" dirty="0" smtClean="0">
                <a:solidFill>
                  <a:srgbClr val="FF0000"/>
                </a:solidFill>
              </a:rPr>
              <a:t>If </a:t>
            </a:r>
            <a:r>
              <a:rPr lang="fr-CH" dirty="0" err="1" smtClean="0">
                <a:solidFill>
                  <a:srgbClr val="FF0000"/>
                </a:solidFill>
              </a:rPr>
              <a:t>successful</a:t>
            </a:r>
            <a:r>
              <a:rPr lang="fr-CH" dirty="0" smtClean="0">
                <a:solidFill>
                  <a:srgbClr val="FF0000"/>
                </a:solidFill>
              </a:rPr>
              <a:t>, the pilot </a:t>
            </a:r>
            <a:r>
              <a:rPr lang="fr-CH" dirty="0" err="1" smtClean="0">
                <a:solidFill>
                  <a:srgbClr val="FF0000"/>
                </a:solidFill>
              </a:rPr>
              <a:t>could</a:t>
            </a:r>
            <a:r>
              <a:rPr lang="fr-CH" dirty="0" smtClean="0">
                <a:solidFill>
                  <a:srgbClr val="FF0000"/>
                </a:solidFill>
              </a:rPr>
              <a:t> pave the </a:t>
            </a:r>
            <a:r>
              <a:rPr lang="fr-CH" dirty="0" err="1" smtClean="0">
                <a:solidFill>
                  <a:srgbClr val="FF0000"/>
                </a:solidFill>
              </a:rPr>
              <a:t>way</a:t>
            </a:r>
            <a:r>
              <a:rPr lang="fr-CH" dirty="0" smtClean="0">
                <a:solidFill>
                  <a:srgbClr val="FF0000"/>
                </a:solidFill>
              </a:rPr>
              <a:t> for a multi-million long </a:t>
            </a:r>
            <a:r>
              <a:rPr lang="fr-CH" dirty="0" err="1" smtClean="0">
                <a:solidFill>
                  <a:srgbClr val="FF0000"/>
                </a:solidFill>
              </a:rPr>
              <a:t>term</a:t>
            </a:r>
            <a:r>
              <a:rPr lang="fr-CH" dirty="0" smtClean="0">
                <a:solidFill>
                  <a:srgbClr val="FF0000"/>
                </a:solidFill>
              </a:rPr>
              <a:t> programme (</a:t>
            </a:r>
            <a:r>
              <a:rPr lang="fr-CH" dirty="0" err="1" smtClean="0">
                <a:solidFill>
                  <a:srgbClr val="FF0000"/>
                </a:solidFill>
              </a:rPr>
              <a:t>flagship</a:t>
            </a:r>
            <a:r>
              <a:rPr lang="fr-CH" dirty="0">
                <a:solidFill>
                  <a:srgbClr val="FF0000"/>
                </a:solidFill>
              </a:rPr>
              <a:t> </a:t>
            </a:r>
            <a:r>
              <a:rPr lang="fr-CH" dirty="0" err="1" smtClean="0">
                <a:solidFill>
                  <a:srgbClr val="FF0000"/>
                </a:solidFill>
              </a:rPr>
              <a:t>project</a:t>
            </a:r>
            <a:r>
              <a:rPr lang="fr-CH" dirty="0" smtClean="0">
                <a:solidFill>
                  <a:srgbClr val="FF0000"/>
                </a:solidFill>
              </a:rPr>
              <a:t>) </a:t>
            </a:r>
            <a:r>
              <a:rPr lang="fr-CH" dirty="0" err="1" smtClean="0">
                <a:solidFill>
                  <a:srgbClr val="FF0000"/>
                </a:solidFill>
              </a:rPr>
              <a:t>within</a:t>
            </a:r>
            <a:r>
              <a:rPr lang="fr-CH" dirty="0" smtClean="0">
                <a:solidFill>
                  <a:srgbClr val="FF0000"/>
                </a:solidFill>
              </a:rPr>
              <a:t> the new Horizon Europe Framework Programme.</a:t>
            </a:r>
            <a:endParaRPr lang="fr-CH" dirty="0" smtClean="0"/>
          </a:p>
        </p:txBody>
      </p:sp>
    </p:spTree>
    <p:extLst>
      <p:ext uri="{BB962C8B-B14F-4D97-AF65-F5344CB8AC3E}">
        <p14:creationId xmlns:p14="http://schemas.microsoft.com/office/powerpoint/2010/main" val="3981716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800" dirty="0" smtClean="0"/>
              <a:t>The Innovation Pilot in the RI </a:t>
            </a:r>
            <a:r>
              <a:rPr lang="fr-CH" sz="2800" dirty="0" err="1" smtClean="0"/>
              <a:t>Workprogramme</a:t>
            </a:r>
            <a:endParaRPr lang="en-GB" sz="2800"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4</a:t>
            </a:fld>
            <a:endParaRPr lang="en-GB"/>
          </a:p>
        </p:txBody>
      </p:sp>
      <p:sp>
        <p:nvSpPr>
          <p:cNvPr id="6" name="TextBox 5"/>
          <p:cNvSpPr txBox="1"/>
          <p:nvPr/>
        </p:nvSpPr>
        <p:spPr>
          <a:xfrm>
            <a:off x="442026" y="980728"/>
            <a:ext cx="8405675" cy="3139321"/>
          </a:xfrm>
          <a:prstGeom prst="rect">
            <a:avLst/>
          </a:prstGeom>
          <a:noFill/>
        </p:spPr>
        <p:txBody>
          <a:bodyPr wrap="square" rtlCol="0">
            <a:spAutoFit/>
          </a:bodyPr>
          <a:lstStyle/>
          <a:p>
            <a:r>
              <a:rPr lang="fr-CH" dirty="0" smtClean="0"/>
              <a:t>The </a:t>
            </a:r>
            <a:r>
              <a:rPr lang="fr-CH" dirty="0" err="1" smtClean="0"/>
              <a:t>Workprogramme</a:t>
            </a:r>
            <a:r>
              <a:rPr lang="fr-CH" dirty="0" smtClean="0"/>
              <a:t> for the last calls of H2020 – </a:t>
            </a:r>
            <a:r>
              <a:rPr lang="fr-CH" dirty="0" err="1" smtClean="0"/>
              <a:t>Research</a:t>
            </a:r>
            <a:r>
              <a:rPr lang="fr-CH" dirty="0" smtClean="0"/>
              <a:t> Infrastructures </a:t>
            </a:r>
            <a:r>
              <a:rPr lang="fr-CH" dirty="0" err="1" smtClean="0"/>
              <a:t>is</a:t>
            </a:r>
            <a:r>
              <a:rPr lang="fr-CH" dirty="0" smtClean="0"/>
              <a:t> in </a:t>
            </a:r>
            <a:r>
              <a:rPr lang="fr-CH" dirty="0" err="1" smtClean="0"/>
              <a:t>preparation</a:t>
            </a:r>
            <a:r>
              <a:rPr lang="fr-CH" dirty="0" smtClean="0"/>
              <a:t> </a:t>
            </a:r>
            <a:r>
              <a:rPr lang="fr-CH" dirty="0" err="1" smtClean="0"/>
              <a:t>since</a:t>
            </a:r>
            <a:r>
              <a:rPr lang="fr-CH" dirty="0" smtClean="0"/>
              <a:t> last </a:t>
            </a:r>
            <a:r>
              <a:rPr lang="fr-CH" dirty="0" err="1" smtClean="0"/>
              <a:t>September</a:t>
            </a:r>
            <a:r>
              <a:rPr lang="fr-CH" dirty="0" smtClean="0"/>
              <a:t>.</a:t>
            </a:r>
          </a:p>
          <a:p>
            <a:r>
              <a:rPr lang="fr-CH" dirty="0" smtClean="0"/>
              <a:t>A final </a:t>
            </a:r>
            <a:r>
              <a:rPr lang="fr-CH" dirty="0" err="1" smtClean="0"/>
              <a:t>draft</a:t>
            </a:r>
            <a:r>
              <a:rPr lang="fr-CH" dirty="0" smtClean="0"/>
              <a:t> has been </a:t>
            </a:r>
            <a:r>
              <a:rPr lang="fr-CH" dirty="0" err="1" smtClean="0"/>
              <a:t>approved</a:t>
            </a:r>
            <a:r>
              <a:rPr lang="fr-CH" dirty="0" smtClean="0"/>
              <a:t> in </a:t>
            </a:r>
            <a:r>
              <a:rPr lang="fr-CH" dirty="0" err="1" smtClean="0"/>
              <a:t>January</a:t>
            </a:r>
            <a:r>
              <a:rPr lang="fr-CH" dirty="0" smtClean="0"/>
              <a:t>, and </a:t>
            </a:r>
            <a:r>
              <a:rPr lang="fr-CH" dirty="0" err="1" smtClean="0"/>
              <a:t>after</a:t>
            </a:r>
            <a:r>
              <a:rPr lang="fr-CH" dirty="0" smtClean="0"/>
              <a:t> </a:t>
            </a:r>
            <a:r>
              <a:rPr lang="fr-CH" dirty="0" err="1" smtClean="0"/>
              <a:t>some</a:t>
            </a:r>
            <a:r>
              <a:rPr lang="fr-CH" dirty="0" smtClean="0"/>
              <a:t> possible «minor </a:t>
            </a:r>
            <a:r>
              <a:rPr lang="fr-CH" dirty="0" err="1" smtClean="0"/>
              <a:t>technical</a:t>
            </a:r>
            <a:r>
              <a:rPr lang="fr-CH" dirty="0" smtClean="0"/>
              <a:t> modifications» the final version </a:t>
            </a:r>
            <a:r>
              <a:rPr lang="fr-CH" dirty="0" err="1" smtClean="0"/>
              <a:t>should</a:t>
            </a:r>
            <a:r>
              <a:rPr lang="fr-CH" dirty="0" smtClean="0"/>
              <a:t> </a:t>
            </a:r>
            <a:r>
              <a:rPr lang="fr-CH" dirty="0" err="1" smtClean="0"/>
              <a:t>be</a:t>
            </a:r>
            <a:r>
              <a:rPr lang="fr-CH" dirty="0" smtClean="0"/>
              <a:t> </a:t>
            </a:r>
            <a:r>
              <a:rPr lang="fr-CH" dirty="0" err="1" smtClean="0"/>
              <a:t>approved</a:t>
            </a:r>
            <a:r>
              <a:rPr lang="fr-CH" dirty="0" smtClean="0"/>
              <a:t> at the </a:t>
            </a:r>
            <a:r>
              <a:rPr lang="fr-CH" dirty="0" err="1" smtClean="0"/>
              <a:t>committee</a:t>
            </a:r>
            <a:r>
              <a:rPr lang="fr-CH" dirty="0" smtClean="0"/>
              <a:t> meeting of 7 May.</a:t>
            </a:r>
          </a:p>
          <a:p>
            <a:endParaRPr lang="fr-CH" dirty="0"/>
          </a:p>
          <a:p>
            <a:r>
              <a:rPr lang="fr-CH" dirty="0" smtClean="0"/>
              <a:t>The programme </a:t>
            </a:r>
            <a:r>
              <a:rPr lang="fr-CH" dirty="0" err="1" smtClean="0"/>
              <a:t>contains</a:t>
            </a:r>
            <a:r>
              <a:rPr lang="fr-CH" dirty="0" smtClean="0"/>
              <a:t> the call:</a:t>
            </a:r>
          </a:p>
          <a:p>
            <a:r>
              <a:rPr lang="en-GB" dirty="0"/>
              <a:t>«</a:t>
            </a:r>
            <a:r>
              <a:rPr lang="en-GB" b="1" dirty="0">
                <a:solidFill>
                  <a:srgbClr val="FF0000"/>
                </a:solidFill>
              </a:rPr>
              <a:t>INFRAINNOV-04-2020: Innovation pilots</a:t>
            </a:r>
            <a:r>
              <a:rPr lang="en-GB" dirty="0"/>
              <a:t>» for 3 projects of </a:t>
            </a:r>
            <a:r>
              <a:rPr lang="en-GB" b="1" dirty="0">
                <a:solidFill>
                  <a:srgbClr val="FF0000"/>
                </a:solidFill>
              </a:rPr>
              <a:t>10 M€</a:t>
            </a:r>
            <a:r>
              <a:rPr lang="en-GB" dirty="0"/>
              <a:t> each addressing innovation in 3 domains: light source technologies, detector technologies, </a:t>
            </a:r>
            <a:r>
              <a:rPr lang="en-GB" dirty="0">
                <a:solidFill>
                  <a:srgbClr val="FF0000"/>
                </a:solidFill>
              </a:rPr>
              <a:t>accelerator technologies</a:t>
            </a:r>
            <a:r>
              <a:rPr lang="en-GB" dirty="0" smtClean="0">
                <a:solidFill>
                  <a:srgbClr val="FF0000"/>
                </a:solidFill>
              </a:rPr>
              <a:t>.</a:t>
            </a:r>
            <a:endParaRPr lang="en-GB" dirty="0">
              <a:solidFill>
                <a:srgbClr val="FF0000"/>
              </a:solidFill>
            </a:endParaRPr>
          </a:p>
          <a:p>
            <a:r>
              <a:rPr lang="en-GB" dirty="0">
                <a:solidFill>
                  <a:srgbClr val="FF0000"/>
                </a:solidFill>
              </a:rPr>
              <a:t>Non-competitive</a:t>
            </a:r>
            <a:r>
              <a:rPr lang="en-GB" dirty="0"/>
              <a:t> call, each community is expected to submit one project that will be approved if evaluated beyond an acceptance threshold</a:t>
            </a:r>
            <a:r>
              <a:rPr lang="en-GB" dirty="0" smtClean="0"/>
              <a:t>.</a:t>
            </a:r>
            <a:endParaRPr lang="en-GB" dirty="0"/>
          </a:p>
        </p:txBody>
      </p:sp>
      <p:sp>
        <p:nvSpPr>
          <p:cNvPr id="7" name="TextBox 6"/>
          <p:cNvSpPr txBox="1"/>
          <p:nvPr/>
        </p:nvSpPr>
        <p:spPr>
          <a:xfrm>
            <a:off x="442026" y="4264165"/>
            <a:ext cx="4191917" cy="1754326"/>
          </a:xfrm>
          <a:prstGeom prst="rect">
            <a:avLst/>
          </a:prstGeom>
          <a:noFill/>
        </p:spPr>
        <p:txBody>
          <a:bodyPr wrap="none" rtlCol="0">
            <a:spAutoFit/>
          </a:bodyPr>
          <a:lstStyle/>
          <a:p>
            <a:r>
              <a:rPr lang="fr-CH" dirty="0" smtClean="0"/>
              <a:t>TIMELINE:</a:t>
            </a:r>
          </a:p>
          <a:p>
            <a:pPr marL="285750" indent="-285750">
              <a:buFont typeface="Arial" panose="020B0604020202020204" pitchFamily="34" charset="0"/>
              <a:buChar char="•"/>
            </a:pPr>
            <a:r>
              <a:rPr lang="en-GB" dirty="0"/>
              <a:t>Open call 28 </a:t>
            </a:r>
            <a:r>
              <a:rPr lang="en-GB" dirty="0" smtClean="0"/>
              <a:t>November 2019 </a:t>
            </a:r>
          </a:p>
          <a:p>
            <a:pPr marL="285750" indent="-285750">
              <a:buFont typeface="Arial" panose="020B0604020202020204" pitchFamily="34" charset="0"/>
              <a:buChar char="•"/>
            </a:pPr>
            <a:r>
              <a:rPr lang="en-GB" dirty="0"/>
              <a:t>D</a:t>
            </a:r>
            <a:r>
              <a:rPr lang="en-GB" dirty="0" smtClean="0"/>
              <a:t>eadline </a:t>
            </a:r>
            <a:r>
              <a:rPr lang="en-GB" dirty="0"/>
              <a:t>for submission </a:t>
            </a:r>
            <a:r>
              <a:rPr lang="en-GB" b="1" dirty="0">
                <a:solidFill>
                  <a:srgbClr val="FF0000"/>
                </a:solidFill>
              </a:rPr>
              <a:t>17 March </a:t>
            </a:r>
            <a:r>
              <a:rPr lang="en-GB" b="1" dirty="0" smtClean="0">
                <a:solidFill>
                  <a:srgbClr val="FF0000"/>
                </a:solidFill>
              </a:rPr>
              <a:t>2020</a:t>
            </a:r>
          </a:p>
          <a:p>
            <a:pPr marL="285750" indent="-285750">
              <a:buFont typeface="Arial" panose="020B0604020202020204" pitchFamily="34" charset="0"/>
              <a:buChar char="•"/>
            </a:pPr>
            <a:r>
              <a:rPr lang="fr-CH" dirty="0" err="1" smtClean="0"/>
              <a:t>Result</a:t>
            </a:r>
            <a:r>
              <a:rPr lang="fr-CH" dirty="0" smtClean="0"/>
              <a:t> of </a:t>
            </a:r>
            <a:r>
              <a:rPr lang="fr-CH" dirty="0" err="1" smtClean="0"/>
              <a:t>evaluation</a:t>
            </a:r>
            <a:r>
              <a:rPr lang="fr-CH" dirty="0" smtClean="0"/>
              <a:t> end of 2020</a:t>
            </a:r>
          </a:p>
          <a:p>
            <a:pPr marL="285750" indent="-285750">
              <a:buFont typeface="Arial" panose="020B0604020202020204" pitchFamily="34" charset="0"/>
              <a:buChar char="•"/>
            </a:pPr>
            <a:r>
              <a:rPr lang="fr-CH" dirty="0" smtClean="0"/>
              <a:t>Possible </a:t>
            </a:r>
            <a:r>
              <a:rPr lang="fr-CH" dirty="0" err="1" smtClean="0"/>
              <a:t>project</a:t>
            </a:r>
            <a:r>
              <a:rPr lang="fr-CH" dirty="0" smtClean="0"/>
              <a:t> </a:t>
            </a:r>
            <a:r>
              <a:rPr lang="fr-CH" dirty="0" err="1" smtClean="0"/>
              <a:t>start</a:t>
            </a:r>
            <a:r>
              <a:rPr lang="fr-CH" dirty="0" smtClean="0"/>
              <a:t> </a:t>
            </a:r>
            <a:r>
              <a:rPr lang="fr-CH" b="1" dirty="0" smtClean="0">
                <a:solidFill>
                  <a:srgbClr val="FF0000"/>
                </a:solidFill>
              </a:rPr>
              <a:t>May 2021</a:t>
            </a:r>
          </a:p>
          <a:p>
            <a:r>
              <a:rPr lang="fr-CH" dirty="0"/>
              <a:t>	</a:t>
            </a:r>
            <a:r>
              <a:rPr lang="fr-CH" dirty="0" smtClean="0"/>
              <a:t>(end of ARIES on 30 April 2021!)</a:t>
            </a:r>
            <a:endParaRPr lang="en-GB" dirty="0"/>
          </a:p>
        </p:txBody>
      </p:sp>
      <p:sp>
        <p:nvSpPr>
          <p:cNvPr id="8" name="Oval 7"/>
          <p:cNvSpPr/>
          <p:nvPr/>
        </p:nvSpPr>
        <p:spPr>
          <a:xfrm>
            <a:off x="4861992" y="4482115"/>
            <a:ext cx="3672408" cy="151216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dirty="0" smtClean="0"/>
              <a:t>Unique </a:t>
            </a:r>
            <a:r>
              <a:rPr lang="fr-CH" dirty="0" err="1" smtClean="0"/>
              <a:t>opportunity</a:t>
            </a:r>
            <a:r>
              <a:rPr lang="fr-CH" dirty="0" smtClean="0"/>
              <a:t> of a flexible non-</a:t>
            </a:r>
            <a:r>
              <a:rPr lang="fr-CH" dirty="0" err="1" smtClean="0"/>
              <a:t>competitive</a:t>
            </a:r>
            <a:r>
              <a:rPr lang="fr-CH" dirty="0" smtClean="0"/>
              <a:t> </a:t>
            </a:r>
            <a:r>
              <a:rPr lang="fr-CH" dirty="0" err="1" smtClean="0"/>
              <a:t>project</a:t>
            </a:r>
            <a:r>
              <a:rPr lang="fr-CH" dirty="0" smtClean="0"/>
              <a:t> for the future of </a:t>
            </a:r>
            <a:r>
              <a:rPr lang="fr-CH" dirty="0" err="1" smtClean="0"/>
              <a:t>particle</a:t>
            </a:r>
            <a:r>
              <a:rPr lang="fr-CH" dirty="0" smtClean="0"/>
              <a:t> </a:t>
            </a:r>
            <a:r>
              <a:rPr lang="fr-CH" dirty="0" err="1" smtClean="0"/>
              <a:t>accelerators</a:t>
            </a:r>
            <a:endParaRPr lang="en-GB" dirty="0"/>
          </a:p>
        </p:txBody>
      </p:sp>
    </p:spTree>
    <p:extLst>
      <p:ext uri="{BB962C8B-B14F-4D97-AF65-F5344CB8AC3E}">
        <p14:creationId xmlns:p14="http://schemas.microsoft.com/office/powerpoint/2010/main" val="2687941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2800" dirty="0" smtClean="0"/>
              <a:t>Contents of the new </a:t>
            </a:r>
            <a:r>
              <a:rPr lang="fr-CH" sz="2800" dirty="0" err="1" smtClean="0"/>
              <a:t>project</a:t>
            </a:r>
            <a:r>
              <a:rPr lang="fr-CH" sz="2800" dirty="0" smtClean="0"/>
              <a:t> (</a:t>
            </a:r>
            <a:r>
              <a:rPr lang="fr-CH" sz="2800" dirty="0" err="1" smtClean="0"/>
              <a:t>from</a:t>
            </a:r>
            <a:r>
              <a:rPr lang="fr-CH" sz="2800" dirty="0" smtClean="0"/>
              <a:t> </a:t>
            </a:r>
            <a:r>
              <a:rPr lang="fr-CH" sz="2800" dirty="0" err="1" smtClean="0"/>
              <a:t>workprogramme</a:t>
            </a:r>
            <a:r>
              <a:rPr lang="fr-CH" sz="2800" dirty="0" smtClean="0"/>
              <a:t>)</a:t>
            </a:r>
            <a:endParaRPr lang="en-GB" sz="2800"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pic>
        <p:nvPicPr>
          <p:cNvPr id="6" name="Picture 5"/>
          <p:cNvPicPr>
            <a:picLocks noChangeAspect="1"/>
          </p:cNvPicPr>
          <p:nvPr/>
        </p:nvPicPr>
        <p:blipFill>
          <a:blip r:embed="rId2"/>
          <a:stretch>
            <a:fillRect/>
          </a:stretch>
        </p:blipFill>
        <p:spPr>
          <a:xfrm>
            <a:off x="457200" y="908720"/>
            <a:ext cx="5554960" cy="2892350"/>
          </a:xfrm>
          <a:prstGeom prst="rect">
            <a:avLst/>
          </a:prstGeom>
        </p:spPr>
      </p:pic>
      <p:pic>
        <p:nvPicPr>
          <p:cNvPr id="7" name="Picture 6"/>
          <p:cNvPicPr>
            <a:picLocks noChangeAspect="1"/>
          </p:cNvPicPr>
          <p:nvPr/>
        </p:nvPicPr>
        <p:blipFill>
          <a:blip r:embed="rId3"/>
          <a:stretch>
            <a:fillRect/>
          </a:stretch>
        </p:blipFill>
        <p:spPr>
          <a:xfrm>
            <a:off x="3059832" y="3933056"/>
            <a:ext cx="5839201" cy="2478192"/>
          </a:xfrm>
          <a:prstGeom prst="rect">
            <a:avLst/>
          </a:prstGeom>
        </p:spPr>
      </p:pic>
      <p:sp>
        <p:nvSpPr>
          <p:cNvPr id="8" name="TextBox 7"/>
          <p:cNvSpPr txBox="1"/>
          <p:nvPr/>
        </p:nvSpPr>
        <p:spPr>
          <a:xfrm>
            <a:off x="323528" y="4005064"/>
            <a:ext cx="2736304" cy="181588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600" dirty="0" smtClean="0"/>
              <a:t>3 components:</a:t>
            </a:r>
          </a:p>
          <a:p>
            <a:pPr marL="342900" indent="-342900">
              <a:buAutoNum type="arabicPeriod"/>
            </a:pPr>
            <a:r>
              <a:rPr lang="fr-CH" sz="1600" dirty="0" err="1" smtClean="0"/>
              <a:t>Technological</a:t>
            </a:r>
            <a:r>
              <a:rPr lang="fr-CH" sz="1600" dirty="0" smtClean="0"/>
              <a:t> roadmaps in </a:t>
            </a:r>
            <a:r>
              <a:rPr lang="fr-CH" sz="1600" dirty="0" err="1" smtClean="0"/>
              <a:t>partnership</a:t>
            </a:r>
            <a:r>
              <a:rPr lang="fr-CH" sz="1600" dirty="0" smtClean="0"/>
              <a:t> </a:t>
            </a:r>
            <a:r>
              <a:rPr lang="fr-CH" sz="1600" dirty="0" err="1" smtClean="0"/>
              <a:t>with</a:t>
            </a:r>
            <a:r>
              <a:rPr lang="fr-CH" sz="1600" dirty="0" smtClean="0"/>
              <a:t> </a:t>
            </a:r>
            <a:r>
              <a:rPr lang="fr-CH" sz="1600" dirty="0" err="1" smtClean="0"/>
              <a:t>industry</a:t>
            </a:r>
            <a:endParaRPr lang="fr-CH" sz="1600" dirty="0" smtClean="0"/>
          </a:p>
          <a:p>
            <a:pPr marL="342900" indent="-342900">
              <a:buAutoNum type="arabicPeriod"/>
            </a:pPr>
            <a:r>
              <a:rPr lang="fr-CH" sz="1600" dirty="0" smtClean="0"/>
              <a:t>«</a:t>
            </a:r>
            <a:r>
              <a:rPr lang="fr-CH" sz="1600" dirty="0" err="1" smtClean="0"/>
              <a:t>Development</a:t>
            </a:r>
            <a:r>
              <a:rPr lang="fr-CH" sz="1600" dirty="0" smtClean="0"/>
              <a:t>» of technologies.</a:t>
            </a:r>
          </a:p>
          <a:p>
            <a:pPr marL="342900" indent="-342900">
              <a:buAutoNum type="arabicPeriod"/>
            </a:pPr>
            <a:r>
              <a:rPr lang="fr-CH" sz="1600" dirty="0" smtClean="0"/>
              <a:t>«</a:t>
            </a:r>
            <a:r>
              <a:rPr lang="fr-CH" sz="1600" dirty="0" err="1" smtClean="0"/>
              <a:t>Prototyping</a:t>
            </a:r>
            <a:r>
              <a:rPr lang="fr-CH" sz="1600" dirty="0" smtClean="0"/>
              <a:t>» of technologies.</a:t>
            </a:r>
            <a:endParaRPr lang="en-GB" sz="1600" dirty="0"/>
          </a:p>
        </p:txBody>
      </p:sp>
      <p:sp>
        <p:nvSpPr>
          <p:cNvPr id="9" name="TextBox 8"/>
          <p:cNvSpPr txBox="1"/>
          <p:nvPr/>
        </p:nvSpPr>
        <p:spPr>
          <a:xfrm>
            <a:off x="6095204" y="2299390"/>
            <a:ext cx="2848858"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CH" sz="1600" dirty="0" smtClean="0"/>
              <a:t>Key points:</a:t>
            </a:r>
          </a:p>
          <a:p>
            <a:pPr marL="285750" indent="-285750">
              <a:buFont typeface="Arial" panose="020B0604020202020204" pitchFamily="34" charset="0"/>
              <a:buChar char="•"/>
            </a:pPr>
            <a:r>
              <a:rPr lang="fr-CH" sz="1600" dirty="0" smtClean="0"/>
              <a:t>RI Networks</a:t>
            </a:r>
          </a:p>
          <a:p>
            <a:pPr marL="285750" indent="-285750">
              <a:buFont typeface="Arial" panose="020B0604020202020204" pitchFamily="34" charset="0"/>
              <a:buChar char="•"/>
            </a:pPr>
            <a:r>
              <a:rPr lang="fr-CH" sz="1600" dirty="0" err="1" smtClean="0"/>
              <a:t>Technological</a:t>
            </a:r>
            <a:r>
              <a:rPr lang="fr-CH" sz="1600" dirty="0" smtClean="0"/>
              <a:t> </a:t>
            </a:r>
            <a:r>
              <a:rPr lang="fr-CH" sz="1600" dirty="0" err="1" smtClean="0"/>
              <a:t>developments</a:t>
            </a:r>
            <a:r>
              <a:rPr lang="fr-CH" sz="1600" dirty="0" smtClean="0"/>
              <a:t> in </a:t>
            </a:r>
            <a:r>
              <a:rPr lang="fr-CH" sz="1600" dirty="0" err="1" smtClean="0"/>
              <a:t>partnership</a:t>
            </a:r>
            <a:r>
              <a:rPr lang="fr-CH" sz="1600" dirty="0" smtClean="0"/>
              <a:t> </a:t>
            </a:r>
            <a:r>
              <a:rPr lang="fr-CH" sz="1600" dirty="0" err="1" smtClean="0"/>
              <a:t>with</a:t>
            </a:r>
            <a:r>
              <a:rPr lang="fr-CH" sz="1600" dirty="0" smtClean="0"/>
              <a:t> </a:t>
            </a:r>
            <a:r>
              <a:rPr lang="fr-CH" sz="1600" dirty="0" err="1" smtClean="0"/>
              <a:t>industry</a:t>
            </a:r>
            <a:endParaRPr lang="fr-CH" sz="1600" dirty="0" smtClean="0"/>
          </a:p>
          <a:p>
            <a:pPr marL="285750" indent="-285750">
              <a:buFont typeface="Arial" panose="020B0604020202020204" pitchFamily="34" charset="0"/>
              <a:buChar char="•"/>
            </a:pPr>
            <a:r>
              <a:rPr lang="fr-CH" sz="1600" dirty="0" smtClean="0"/>
              <a:t>Use of large </a:t>
            </a:r>
            <a:r>
              <a:rPr lang="fr-CH" sz="1600" dirty="0" err="1" smtClean="0"/>
              <a:t>scale</a:t>
            </a:r>
            <a:r>
              <a:rPr lang="fr-CH" sz="1600" dirty="0" smtClean="0"/>
              <a:t> </a:t>
            </a:r>
            <a:r>
              <a:rPr lang="fr-CH" sz="1600" dirty="0" err="1" smtClean="0"/>
              <a:t>platforms</a:t>
            </a:r>
            <a:endParaRPr lang="en-GB" sz="1600" dirty="0"/>
          </a:p>
        </p:txBody>
      </p:sp>
    </p:spTree>
    <p:extLst>
      <p:ext uri="{BB962C8B-B14F-4D97-AF65-F5344CB8AC3E}">
        <p14:creationId xmlns:p14="http://schemas.microsoft.com/office/powerpoint/2010/main" val="733342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What</a:t>
            </a:r>
            <a:r>
              <a:rPr lang="fr-CH" dirty="0" smtClean="0"/>
              <a:t> </a:t>
            </a:r>
            <a:r>
              <a:rPr lang="fr-CH" dirty="0" err="1" smtClean="0"/>
              <a:t>does</a:t>
            </a:r>
            <a:r>
              <a:rPr lang="fr-CH" dirty="0" smtClean="0"/>
              <a:t> innovation </a:t>
            </a:r>
            <a:r>
              <a:rPr lang="fr-CH" dirty="0" err="1" smtClean="0"/>
              <a:t>mean</a:t>
            </a:r>
            <a:r>
              <a:rPr lang="fr-CH" dirty="0" smtClean="0"/>
              <a:t> in </a:t>
            </a:r>
            <a:r>
              <a:rPr lang="fr-CH" dirty="0" err="1" smtClean="0"/>
              <a:t>this</a:t>
            </a:r>
            <a:r>
              <a:rPr lang="fr-CH" dirty="0" smtClean="0"/>
              <a:t> </a:t>
            </a:r>
            <a:r>
              <a:rPr lang="fr-CH" dirty="0" err="1" smtClean="0"/>
              <a:t>context</a:t>
            </a:r>
            <a:r>
              <a:rPr lang="fr-CH" dirty="0" smtClean="0"/>
              <a:t>?</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6</a:t>
            </a:fld>
            <a:endParaRPr lang="en-GB"/>
          </a:p>
        </p:txBody>
      </p:sp>
      <p:pic>
        <p:nvPicPr>
          <p:cNvPr id="6" name="Picture 5"/>
          <p:cNvPicPr>
            <a:picLocks noChangeAspect="1"/>
          </p:cNvPicPr>
          <p:nvPr/>
        </p:nvPicPr>
        <p:blipFill>
          <a:blip r:embed="rId2"/>
          <a:stretch>
            <a:fillRect/>
          </a:stretch>
        </p:blipFill>
        <p:spPr>
          <a:xfrm>
            <a:off x="695885" y="1946479"/>
            <a:ext cx="5167864" cy="2105905"/>
          </a:xfrm>
          <a:prstGeom prst="rect">
            <a:avLst/>
          </a:prstGeom>
        </p:spPr>
      </p:pic>
      <p:sp>
        <p:nvSpPr>
          <p:cNvPr id="7" name="TextBox 6"/>
          <p:cNvSpPr txBox="1"/>
          <p:nvPr/>
        </p:nvSpPr>
        <p:spPr>
          <a:xfrm>
            <a:off x="395536" y="1022221"/>
            <a:ext cx="8280920" cy="646331"/>
          </a:xfrm>
          <a:prstGeom prst="rect">
            <a:avLst/>
          </a:prstGeom>
          <a:noFill/>
        </p:spPr>
        <p:txBody>
          <a:bodyPr wrap="square" rtlCol="0">
            <a:spAutoFit/>
          </a:bodyPr>
          <a:lstStyle/>
          <a:p>
            <a:r>
              <a:rPr lang="en-GB" dirty="0" smtClean="0"/>
              <a:t>The </a:t>
            </a:r>
            <a:r>
              <a:rPr lang="en-GB" dirty="0"/>
              <a:t>Oslo Manual (OECD/Eurostat, 2005), </a:t>
            </a:r>
            <a:r>
              <a:rPr lang="en-GB" dirty="0" smtClean="0"/>
              <a:t>defines </a:t>
            </a:r>
            <a:r>
              <a:rPr lang="en-GB" dirty="0"/>
              <a:t>innovation as  “the </a:t>
            </a:r>
            <a:r>
              <a:rPr lang="en-GB" u="sng" dirty="0"/>
              <a:t>implementation</a:t>
            </a:r>
            <a:r>
              <a:rPr lang="en-GB" dirty="0"/>
              <a:t> of a new or significantly improved product </a:t>
            </a:r>
            <a:r>
              <a:rPr lang="en-GB" dirty="0" smtClean="0"/>
              <a:t>or process …” </a:t>
            </a:r>
            <a:endParaRPr lang="en-GB" dirty="0"/>
          </a:p>
        </p:txBody>
      </p:sp>
      <p:sp>
        <p:nvSpPr>
          <p:cNvPr id="8" name="Left Brace 7"/>
          <p:cNvSpPr/>
          <p:nvPr/>
        </p:nvSpPr>
        <p:spPr>
          <a:xfrm>
            <a:off x="6024477" y="1946478"/>
            <a:ext cx="576064" cy="210590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9" name="TextBox 8"/>
          <p:cNvSpPr txBox="1"/>
          <p:nvPr/>
        </p:nvSpPr>
        <p:spPr>
          <a:xfrm>
            <a:off x="6729409" y="1869165"/>
            <a:ext cx="1944216" cy="2215991"/>
          </a:xfrm>
          <a:prstGeom prst="rect">
            <a:avLst/>
          </a:prstGeom>
          <a:noFill/>
        </p:spPr>
        <p:txBody>
          <a:bodyPr wrap="square" rtlCol="0">
            <a:spAutoFit/>
          </a:bodyPr>
          <a:lstStyle/>
          <a:p>
            <a:r>
              <a:rPr lang="fr-CH" sz="1600" b="1" dirty="0" smtClean="0">
                <a:solidFill>
                  <a:srgbClr val="FF0000"/>
                </a:solidFill>
              </a:rPr>
              <a:t>- </a:t>
            </a:r>
            <a:r>
              <a:rPr lang="fr-CH" sz="1600" b="1" dirty="0" err="1" smtClean="0">
                <a:solidFill>
                  <a:srgbClr val="FF0000"/>
                </a:solidFill>
              </a:rPr>
              <a:t>Improving</a:t>
            </a:r>
            <a:r>
              <a:rPr lang="fr-CH" sz="1600" b="1" dirty="0" smtClean="0">
                <a:solidFill>
                  <a:srgbClr val="FF0000"/>
                </a:solidFill>
              </a:rPr>
              <a:t> the </a:t>
            </a:r>
            <a:r>
              <a:rPr lang="fr-CH" sz="1600" b="1" dirty="0" err="1" smtClean="0">
                <a:solidFill>
                  <a:srgbClr val="FF0000"/>
                </a:solidFill>
              </a:rPr>
              <a:t>accelerator-based</a:t>
            </a:r>
            <a:r>
              <a:rPr lang="fr-CH" sz="1600" b="1" dirty="0" smtClean="0">
                <a:solidFill>
                  <a:srgbClr val="FF0000"/>
                </a:solidFill>
              </a:rPr>
              <a:t> </a:t>
            </a:r>
            <a:r>
              <a:rPr lang="fr-CH" sz="1600" b="1" dirty="0" err="1" smtClean="0">
                <a:solidFill>
                  <a:srgbClr val="FF0000"/>
                </a:solidFill>
              </a:rPr>
              <a:t>Research</a:t>
            </a:r>
            <a:r>
              <a:rPr lang="fr-CH" sz="1600" b="1" dirty="0" smtClean="0">
                <a:solidFill>
                  <a:srgbClr val="FF0000"/>
                </a:solidFill>
              </a:rPr>
              <a:t> Infrastructures</a:t>
            </a:r>
          </a:p>
          <a:p>
            <a:endParaRPr lang="fr-CH" sz="900" b="1" dirty="0">
              <a:solidFill>
                <a:srgbClr val="FF0000"/>
              </a:solidFill>
            </a:endParaRPr>
          </a:p>
          <a:p>
            <a:r>
              <a:rPr lang="fr-CH" sz="1600" b="1" dirty="0" smtClean="0">
                <a:solidFill>
                  <a:srgbClr val="FF0000"/>
                </a:solidFill>
              </a:rPr>
              <a:t>- </a:t>
            </a:r>
            <a:r>
              <a:rPr lang="fr-CH" sz="1600" b="1" dirty="0" err="1" smtClean="0">
                <a:solidFill>
                  <a:srgbClr val="FF0000"/>
                </a:solidFill>
              </a:rPr>
              <a:t>Bringing</a:t>
            </a:r>
            <a:r>
              <a:rPr lang="fr-CH" sz="1600" b="1" dirty="0" smtClean="0">
                <a:solidFill>
                  <a:srgbClr val="FF0000"/>
                </a:solidFill>
              </a:rPr>
              <a:t> </a:t>
            </a:r>
            <a:r>
              <a:rPr lang="fr-CH" sz="1600" b="1" dirty="0" err="1" smtClean="0">
                <a:solidFill>
                  <a:srgbClr val="FF0000"/>
                </a:solidFill>
              </a:rPr>
              <a:t>accelerator-based</a:t>
            </a:r>
            <a:r>
              <a:rPr lang="fr-CH" sz="1600" b="1" dirty="0" smtClean="0">
                <a:solidFill>
                  <a:srgbClr val="FF0000"/>
                </a:solidFill>
              </a:rPr>
              <a:t> technologies to society</a:t>
            </a:r>
            <a:endParaRPr lang="en-GB" sz="1600" b="1" dirty="0">
              <a:solidFill>
                <a:srgbClr val="FF0000"/>
              </a:solidFill>
            </a:endParaRPr>
          </a:p>
        </p:txBody>
      </p:sp>
      <p:sp>
        <p:nvSpPr>
          <p:cNvPr id="10" name="Left Brace 9"/>
          <p:cNvSpPr/>
          <p:nvPr/>
        </p:nvSpPr>
        <p:spPr>
          <a:xfrm rot="16200000">
            <a:off x="2028075" y="3820770"/>
            <a:ext cx="576064" cy="1104835"/>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1" name="Left Brace 10"/>
          <p:cNvSpPr/>
          <p:nvPr/>
        </p:nvSpPr>
        <p:spPr>
          <a:xfrm rot="16200000">
            <a:off x="3192561" y="3833127"/>
            <a:ext cx="576064" cy="1080121"/>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TextBox 11"/>
          <p:cNvSpPr txBox="1"/>
          <p:nvPr/>
        </p:nvSpPr>
        <p:spPr>
          <a:xfrm>
            <a:off x="1763689" y="4505867"/>
            <a:ext cx="1152128" cy="923330"/>
          </a:xfrm>
          <a:prstGeom prst="rect">
            <a:avLst/>
          </a:prstGeom>
          <a:noFill/>
        </p:spPr>
        <p:txBody>
          <a:bodyPr wrap="square" rtlCol="0">
            <a:spAutoFit/>
          </a:bodyPr>
          <a:lstStyle/>
          <a:p>
            <a:r>
              <a:rPr lang="fr-CH" dirty="0" smtClean="0"/>
              <a:t>2.</a:t>
            </a:r>
          </a:p>
          <a:p>
            <a:r>
              <a:rPr lang="fr-CH" dirty="0" err="1" smtClean="0"/>
              <a:t>Feasibility</a:t>
            </a:r>
            <a:r>
              <a:rPr lang="fr-CH" dirty="0" smtClean="0"/>
              <a:t> </a:t>
            </a:r>
            <a:r>
              <a:rPr lang="fr-CH" dirty="0" err="1" smtClean="0"/>
              <a:t>Study</a:t>
            </a:r>
            <a:endParaRPr lang="en-GB" dirty="0"/>
          </a:p>
        </p:txBody>
      </p:sp>
      <p:sp>
        <p:nvSpPr>
          <p:cNvPr id="13" name="TextBox 12"/>
          <p:cNvSpPr txBox="1"/>
          <p:nvPr/>
        </p:nvSpPr>
        <p:spPr>
          <a:xfrm>
            <a:off x="2868525" y="4502658"/>
            <a:ext cx="1655310" cy="923330"/>
          </a:xfrm>
          <a:prstGeom prst="rect">
            <a:avLst/>
          </a:prstGeom>
          <a:noFill/>
        </p:spPr>
        <p:txBody>
          <a:bodyPr wrap="square" rtlCol="0">
            <a:spAutoFit/>
          </a:bodyPr>
          <a:lstStyle/>
          <a:p>
            <a:r>
              <a:rPr lang="fr-CH" dirty="0" smtClean="0"/>
              <a:t>3.</a:t>
            </a:r>
          </a:p>
          <a:p>
            <a:r>
              <a:rPr lang="fr-CH" dirty="0" err="1" smtClean="0"/>
              <a:t>Demonstration,prototyping</a:t>
            </a:r>
            <a:endParaRPr lang="en-GB" dirty="0"/>
          </a:p>
        </p:txBody>
      </p:sp>
      <p:sp>
        <p:nvSpPr>
          <p:cNvPr id="14" name="TextBox 13"/>
          <p:cNvSpPr txBox="1"/>
          <p:nvPr/>
        </p:nvSpPr>
        <p:spPr>
          <a:xfrm>
            <a:off x="827584" y="5447073"/>
            <a:ext cx="2217467" cy="369332"/>
          </a:xfrm>
          <a:prstGeom prst="rect">
            <a:avLst/>
          </a:prstGeom>
          <a:noFill/>
        </p:spPr>
        <p:txBody>
          <a:bodyPr wrap="none" rtlCol="0">
            <a:spAutoFit/>
          </a:bodyPr>
          <a:lstStyle/>
          <a:p>
            <a:r>
              <a:rPr lang="fr-CH" dirty="0" smtClean="0"/>
              <a:t>1. Strategic roadmaps</a:t>
            </a:r>
            <a:endParaRPr lang="en-GB" dirty="0"/>
          </a:p>
        </p:txBody>
      </p:sp>
      <p:cxnSp>
        <p:nvCxnSpPr>
          <p:cNvPr id="16" name="Straight Arrow Connector 15"/>
          <p:cNvCxnSpPr/>
          <p:nvPr/>
        </p:nvCxnSpPr>
        <p:spPr>
          <a:xfrm>
            <a:off x="3131840" y="5657995"/>
            <a:ext cx="244827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rotWithShape="1">
          <a:blip r:embed="rId3"/>
          <a:srcRect t="15219" b="17383"/>
          <a:stretch/>
        </p:blipFill>
        <p:spPr>
          <a:xfrm>
            <a:off x="5833403" y="4153250"/>
            <a:ext cx="2727687" cy="2704750"/>
          </a:xfrm>
          <a:prstGeom prst="rect">
            <a:avLst/>
          </a:prstGeom>
        </p:spPr>
      </p:pic>
    </p:spTree>
    <p:extLst>
      <p:ext uri="{BB962C8B-B14F-4D97-AF65-F5344CB8AC3E}">
        <p14:creationId xmlns:p14="http://schemas.microsoft.com/office/powerpoint/2010/main" val="3289695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The </a:t>
            </a:r>
            <a:r>
              <a:rPr lang="fr-CH" dirty="0" err="1" smtClean="0"/>
              <a:t>problem</a:t>
            </a:r>
            <a:r>
              <a:rPr lang="fr-CH" dirty="0" smtClean="0"/>
              <a:t> of </a:t>
            </a:r>
            <a:r>
              <a:rPr lang="fr-CH" dirty="0" err="1" smtClean="0"/>
              <a:t>societal</a:t>
            </a:r>
            <a:r>
              <a:rPr lang="fr-CH" dirty="0" smtClean="0"/>
              <a:t> applications</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7</a:t>
            </a:fld>
            <a:endParaRPr lang="en-GB"/>
          </a:p>
        </p:txBody>
      </p:sp>
      <p:sp>
        <p:nvSpPr>
          <p:cNvPr id="6" name="TextBox 5"/>
          <p:cNvSpPr txBox="1"/>
          <p:nvPr/>
        </p:nvSpPr>
        <p:spPr>
          <a:xfrm>
            <a:off x="395536" y="842599"/>
            <a:ext cx="8138864" cy="5024452"/>
          </a:xfrm>
          <a:prstGeom prst="rect">
            <a:avLst/>
          </a:prstGeom>
          <a:noFill/>
        </p:spPr>
        <p:txBody>
          <a:bodyPr wrap="square" rtlCol="0">
            <a:spAutoFit/>
          </a:bodyPr>
          <a:lstStyle/>
          <a:p>
            <a:r>
              <a:rPr lang="fr-CH" dirty="0" smtClean="0"/>
              <a:t>All good, but…</a:t>
            </a:r>
          </a:p>
          <a:p>
            <a:endParaRPr lang="fr-CH" sz="1000" dirty="0" smtClean="0"/>
          </a:p>
          <a:p>
            <a:r>
              <a:rPr lang="fr-CH" dirty="0" smtClean="0"/>
              <a:t>Reading the </a:t>
            </a:r>
            <a:r>
              <a:rPr lang="fr-CH" dirty="0" err="1" smtClean="0"/>
              <a:t>draft</a:t>
            </a:r>
            <a:r>
              <a:rPr lang="fr-CH" dirty="0" smtClean="0"/>
              <a:t> </a:t>
            </a:r>
            <a:r>
              <a:rPr lang="fr-CH" dirty="0" err="1" smtClean="0"/>
              <a:t>workprogramme</a:t>
            </a:r>
            <a:r>
              <a:rPr lang="fr-CH" dirty="0" smtClean="0"/>
              <a:t>, the innovations </a:t>
            </a:r>
            <a:r>
              <a:rPr lang="fr-CH" dirty="0" err="1" smtClean="0"/>
              <a:t>developed</a:t>
            </a:r>
            <a:r>
              <a:rPr lang="fr-CH" dirty="0" smtClean="0"/>
              <a:t> in the Innovation Pilot </a:t>
            </a:r>
            <a:r>
              <a:rPr lang="fr-CH" dirty="0" err="1" smtClean="0"/>
              <a:t>should</a:t>
            </a:r>
            <a:r>
              <a:rPr lang="fr-CH" dirty="0" smtClean="0"/>
              <a:t> </a:t>
            </a:r>
            <a:r>
              <a:rPr lang="fr-CH" dirty="0" err="1" smtClean="0"/>
              <a:t>aim</a:t>
            </a:r>
            <a:r>
              <a:rPr lang="fr-CH" dirty="0" smtClean="0"/>
              <a:t> </a:t>
            </a:r>
            <a:r>
              <a:rPr lang="fr-CH" dirty="0" err="1" smtClean="0">
                <a:solidFill>
                  <a:srgbClr val="FF0000"/>
                </a:solidFill>
              </a:rPr>
              <a:t>exclusively</a:t>
            </a:r>
            <a:r>
              <a:rPr lang="fr-CH" dirty="0" smtClean="0">
                <a:solidFill>
                  <a:srgbClr val="FF0000"/>
                </a:solidFill>
              </a:rPr>
              <a:t> at the </a:t>
            </a:r>
            <a:r>
              <a:rPr lang="en-GB" dirty="0" smtClean="0">
                <a:solidFill>
                  <a:srgbClr val="FF0000"/>
                </a:solidFill>
              </a:rPr>
              <a:t>RI’s </a:t>
            </a:r>
            <a:r>
              <a:rPr lang="en-GB" dirty="0">
                <a:solidFill>
                  <a:srgbClr val="FF0000"/>
                </a:solidFill>
              </a:rPr>
              <a:t>themselves</a:t>
            </a:r>
            <a:r>
              <a:rPr lang="en-GB" dirty="0"/>
              <a:t>, </a:t>
            </a:r>
            <a:r>
              <a:rPr lang="en-GB" dirty="0" smtClean="0"/>
              <a:t>to improve </a:t>
            </a:r>
            <a:r>
              <a:rPr lang="en-GB" dirty="0"/>
              <a:t>the delivery of services </a:t>
            </a:r>
            <a:r>
              <a:rPr lang="en-GB" dirty="0" smtClean="0"/>
              <a:t>or to upgrade their infrastructure.</a:t>
            </a:r>
          </a:p>
          <a:p>
            <a:endParaRPr lang="en-GB" sz="1000" dirty="0" smtClean="0"/>
          </a:p>
          <a:p>
            <a:r>
              <a:rPr lang="fr-CH" dirty="0" smtClean="0"/>
              <a:t>Innovations </a:t>
            </a:r>
            <a:r>
              <a:rPr lang="fr-CH" dirty="0" err="1" smtClean="0"/>
              <a:t>with</a:t>
            </a:r>
            <a:r>
              <a:rPr lang="fr-CH" dirty="0" smtClean="0"/>
              <a:t> a </a:t>
            </a:r>
            <a:r>
              <a:rPr lang="fr-CH" dirty="0" err="1" smtClean="0">
                <a:solidFill>
                  <a:srgbClr val="FF0000"/>
                </a:solidFill>
              </a:rPr>
              <a:t>market</a:t>
            </a:r>
            <a:r>
              <a:rPr lang="fr-CH" dirty="0" smtClean="0">
                <a:solidFill>
                  <a:srgbClr val="FF0000"/>
                </a:solidFill>
              </a:rPr>
              <a:t> </a:t>
            </a:r>
            <a:r>
              <a:rPr lang="fr-CH" dirty="0" err="1" smtClean="0">
                <a:solidFill>
                  <a:srgbClr val="FF0000"/>
                </a:solidFill>
              </a:rPr>
              <a:t>outside</a:t>
            </a:r>
            <a:r>
              <a:rPr lang="fr-CH" dirty="0" smtClean="0">
                <a:solidFill>
                  <a:srgbClr val="FF0000"/>
                </a:solidFill>
              </a:rPr>
              <a:t> of </a:t>
            </a:r>
            <a:r>
              <a:rPr lang="fr-CH" dirty="0" err="1" smtClean="0">
                <a:solidFill>
                  <a:srgbClr val="FF0000"/>
                </a:solidFill>
              </a:rPr>
              <a:t>RI’s</a:t>
            </a:r>
            <a:r>
              <a:rPr lang="fr-CH" dirty="0" smtClean="0">
                <a:solidFill>
                  <a:srgbClr val="FF0000"/>
                </a:solidFill>
              </a:rPr>
              <a:t> </a:t>
            </a:r>
            <a:r>
              <a:rPr lang="fr-CH" dirty="0" smtClean="0"/>
              <a:t>are in </a:t>
            </a:r>
            <a:r>
              <a:rPr lang="fr-CH" dirty="0" err="1" smtClean="0"/>
              <a:t>principle</a:t>
            </a:r>
            <a:r>
              <a:rPr lang="fr-CH" dirty="0" smtClean="0"/>
              <a:t> </a:t>
            </a:r>
            <a:r>
              <a:rPr lang="fr-CH" dirty="0" err="1" smtClean="0"/>
              <a:t>excluded</a:t>
            </a:r>
            <a:r>
              <a:rPr lang="fr-CH" dirty="0" smtClean="0"/>
              <a:t>. This </a:t>
            </a:r>
            <a:r>
              <a:rPr lang="fr-CH" dirty="0" err="1" smtClean="0"/>
              <a:t>includes</a:t>
            </a:r>
            <a:r>
              <a:rPr lang="fr-CH" dirty="0" smtClean="0"/>
              <a:t> all </a:t>
            </a:r>
            <a:r>
              <a:rPr lang="fr-CH" dirty="0" err="1" smtClean="0"/>
              <a:t>our</a:t>
            </a:r>
            <a:r>
              <a:rPr lang="fr-CH" dirty="0" smtClean="0"/>
              <a:t> </a:t>
            </a:r>
            <a:r>
              <a:rPr lang="fr-CH" dirty="0" err="1" smtClean="0"/>
              <a:t>medical</a:t>
            </a:r>
            <a:r>
              <a:rPr lang="fr-CH" dirty="0" smtClean="0"/>
              <a:t>, </a:t>
            </a:r>
            <a:r>
              <a:rPr lang="fr-CH" dirty="0" err="1" smtClean="0"/>
              <a:t>industrial</a:t>
            </a:r>
            <a:r>
              <a:rPr lang="fr-CH" dirty="0" smtClean="0"/>
              <a:t> and </a:t>
            </a:r>
            <a:r>
              <a:rPr lang="fr-CH" dirty="0" err="1" smtClean="0"/>
              <a:t>environmental</a:t>
            </a:r>
            <a:r>
              <a:rPr lang="fr-CH" dirty="0" smtClean="0"/>
              <a:t> applications of </a:t>
            </a:r>
            <a:r>
              <a:rPr lang="fr-CH" dirty="0" err="1" smtClean="0"/>
              <a:t>accelerators</a:t>
            </a:r>
            <a:r>
              <a:rPr lang="fr-CH" dirty="0" smtClean="0"/>
              <a:t>.</a:t>
            </a:r>
          </a:p>
          <a:p>
            <a:endParaRPr lang="fr-CH" sz="1050" dirty="0"/>
          </a:p>
          <a:p>
            <a:r>
              <a:rPr lang="fr-CH" dirty="0" smtClean="0"/>
              <a:t>The </a:t>
            </a:r>
            <a:r>
              <a:rPr lang="fr-CH" dirty="0" err="1" smtClean="0"/>
              <a:t>reason</a:t>
            </a:r>
            <a:r>
              <a:rPr lang="fr-CH" dirty="0" smtClean="0"/>
              <a:t> </a:t>
            </a:r>
            <a:r>
              <a:rPr lang="fr-CH" dirty="0" err="1" smtClean="0"/>
              <a:t>is</a:t>
            </a:r>
            <a:r>
              <a:rPr lang="fr-CH" dirty="0" smtClean="0"/>
              <a:t> </a:t>
            </a:r>
            <a:r>
              <a:rPr lang="fr-CH" dirty="0" err="1" smtClean="0"/>
              <a:t>that</a:t>
            </a:r>
            <a:r>
              <a:rPr lang="fr-CH" dirty="0" smtClean="0"/>
              <a:t> the EC people </a:t>
            </a:r>
            <a:r>
              <a:rPr lang="fr-CH" dirty="0" err="1" smtClean="0"/>
              <a:t>wanted</a:t>
            </a:r>
            <a:r>
              <a:rPr lang="fr-CH" dirty="0" smtClean="0"/>
              <a:t> to </a:t>
            </a:r>
            <a:r>
              <a:rPr lang="fr-CH" dirty="0" err="1" smtClean="0"/>
              <a:t>clearly</a:t>
            </a:r>
            <a:r>
              <a:rPr lang="fr-CH" dirty="0" smtClean="0"/>
              <a:t> </a:t>
            </a:r>
            <a:r>
              <a:rPr lang="fr-CH" dirty="0" err="1" smtClean="0"/>
              <a:t>define</a:t>
            </a:r>
            <a:r>
              <a:rPr lang="fr-CH" dirty="0" smtClean="0"/>
              <a:t> a </a:t>
            </a:r>
            <a:r>
              <a:rPr lang="fr-CH" dirty="0" err="1" smtClean="0"/>
              <a:t>boundary</a:t>
            </a:r>
            <a:r>
              <a:rPr lang="fr-CH" dirty="0" smtClean="0"/>
              <a:t> </a:t>
            </a:r>
            <a:r>
              <a:rPr lang="fr-CH" dirty="0" err="1" smtClean="0"/>
              <a:t>between</a:t>
            </a:r>
            <a:r>
              <a:rPr lang="fr-CH" dirty="0" smtClean="0"/>
              <a:t> </a:t>
            </a:r>
            <a:r>
              <a:rPr lang="fr-CH" dirty="0" smtClean="0">
                <a:solidFill>
                  <a:srgbClr val="FF0000"/>
                </a:solidFill>
              </a:rPr>
              <a:t>ATTRACT phase 2 </a:t>
            </a:r>
            <a:r>
              <a:rPr lang="fr-CH" dirty="0" smtClean="0"/>
              <a:t>(disruptive innovation in detectors </a:t>
            </a:r>
            <a:r>
              <a:rPr lang="fr-CH" dirty="0" err="1" smtClean="0"/>
              <a:t>with</a:t>
            </a:r>
            <a:r>
              <a:rPr lang="fr-CH" dirty="0" smtClean="0"/>
              <a:t> applications </a:t>
            </a:r>
            <a:r>
              <a:rPr lang="fr-CH" dirty="0" err="1" smtClean="0"/>
              <a:t>outside</a:t>
            </a:r>
            <a:r>
              <a:rPr lang="fr-CH" dirty="0" smtClean="0"/>
              <a:t> </a:t>
            </a:r>
            <a:r>
              <a:rPr lang="fr-CH" dirty="0" err="1" smtClean="0"/>
              <a:t>RI’s</a:t>
            </a:r>
            <a:r>
              <a:rPr lang="fr-CH" dirty="0" smtClean="0"/>
              <a:t>) and AIDA2 </a:t>
            </a:r>
            <a:r>
              <a:rPr lang="fr-CH" dirty="0" err="1" smtClean="0"/>
              <a:t>that</a:t>
            </a:r>
            <a:r>
              <a:rPr lang="fr-CH" dirty="0" smtClean="0"/>
              <a:t> </a:t>
            </a:r>
            <a:r>
              <a:rPr lang="fr-CH" dirty="0" err="1" smtClean="0"/>
              <a:t>shares</a:t>
            </a:r>
            <a:r>
              <a:rPr lang="fr-CH" dirty="0" smtClean="0"/>
              <a:t> the </a:t>
            </a:r>
            <a:r>
              <a:rPr lang="fr-CH" dirty="0" err="1" smtClean="0"/>
              <a:t>same</a:t>
            </a:r>
            <a:r>
              <a:rPr lang="fr-CH" dirty="0" smtClean="0"/>
              <a:t> Innovation Pilot </a:t>
            </a:r>
            <a:r>
              <a:rPr lang="fr-CH" dirty="0" err="1" smtClean="0"/>
              <a:t>text</a:t>
            </a:r>
            <a:r>
              <a:rPr lang="fr-CH" dirty="0" smtClean="0"/>
              <a:t> </a:t>
            </a:r>
            <a:r>
              <a:rPr lang="fr-CH" dirty="0" err="1" smtClean="0"/>
              <a:t>with</a:t>
            </a:r>
            <a:r>
              <a:rPr lang="fr-CH" dirty="0" smtClean="0"/>
              <a:t> ARIES2.</a:t>
            </a:r>
          </a:p>
          <a:p>
            <a:endParaRPr lang="fr-CH" sz="1000" dirty="0"/>
          </a:p>
          <a:p>
            <a:r>
              <a:rPr lang="fr-CH" dirty="0" err="1" smtClean="0"/>
              <a:t>We</a:t>
            </a:r>
            <a:r>
              <a:rPr lang="fr-CH" dirty="0" smtClean="0"/>
              <a:t> </a:t>
            </a:r>
            <a:r>
              <a:rPr lang="fr-CH" b="1" dirty="0" err="1" smtClean="0">
                <a:solidFill>
                  <a:srgbClr val="FF0000"/>
                </a:solidFill>
              </a:rPr>
              <a:t>lobbied</a:t>
            </a:r>
            <a:r>
              <a:rPr lang="fr-CH" b="1" dirty="0" smtClean="0">
                <a:solidFill>
                  <a:srgbClr val="FF0000"/>
                </a:solidFill>
              </a:rPr>
              <a:t> </a:t>
            </a:r>
            <a:r>
              <a:rPr lang="fr-CH" b="1" dirty="0" err="1" smtClean="0">
                <a:solidFill>
                  <a:srgbClr val="FF0000"/>
                </a:solidFill>
              </a:rPr>
              <a:t>against</a:t>
            </a:r>
            <a:r>
              <a:rPr lang="fr-CH" b="1" dirty="0" smtClean="0">
                <a:solidFill>
                  <a:srgbClr val="FF0000"/>
                </a:solidFill>
              </a:rPr>
              <a:t> </a:t>
            </a:r>
            <a:r>
              <a:rPr lang="fr-CH" dirty="0" err="1" smtClean="0"/>
              <a:t>this</a:t>
            </a:r>
            <a:r>
              <a:rPr lang="fr-CH" dirty="0" smtClean="0"/>
              <a:t> </a:t>
            </a:r>
            <a:r>
              <a:rPr lang="fr-CH" dirty="0" err="1" smtClean="0"/>
              <a:t>serious</a:t>
            </a:r>
            <a:r>
              <a:rPr lang="fr-CH" dirty="0" smtClean="0"/>
              <a:t> </a:t>
            </a:r>
            <a:r>
              <a:rPr lang="fr-CH" dirty="0" err="1" smtClean="0"/>
              <a:t>blow</a:t>
            </a:r>
            <a:r>
              <a:rPr lang="fr-CH" dirty="0" smtClean="0"/>
              <a:t> to </a:t>
            </a:r>
            <a:r>
              <a:rPr lang="fr-CH" dirty="0" err="1" smtClean="0"/>
              <a:t>our</a:t>
            </a:r>
            <a:r>
              <a:rPr lang="fr-CH" dirty="0" smtClean="0"/>
              <a:t> traditions and to the </a:t>
            </a:r>
            <a:r>
              <a:rPr lang="fr-CH" dirty="0" err="1" smtClean="0"/>
              <a:t>potential</a:t>
            </a:r>
            <a:r>
              <a:rPr lang="fr-CH" dirty="0" smtClean="0"/>
              <a:t> of </a:t>
            </a:r>
            <a:r>
              <a:rPr lang="fr-CH" dirty="0" err="1" smtClean="0"/>
              <a:t>our</a:t>
            </a:r>
            <a:r>
              <a:rPr lang="fr-CH" dirty="0" smtClean="0"/>
              <a:t> technologies, and the </a:t>
            </a:r>
            <a:r>
              <a:rPr lang="fr-CH" dirty="0" err="1" smtClean="0"/>
              <a:t>Deputy</a:t>
            </a:r>
            <a:r>
              <a:rPr lang="fr-CH" dirty="0" smtClean="0"/>
              <a:t> Head of Unit </a:t>
            </a:r>
            <a:r>
              <a:rPr lang="fr-CH" dirty="0" err="1" smtClean="0"/>
              <a:t>promised</a:t>
            </a:r>
            <a:r>
              <a:rPr lang="fr-CH" dirty="0" smtClean="0"/>
              <a:t> to </a:t>
            </a:r>
            <a:r>
              <a:rPr lang="fr-CH" dirty="0" err="1" smtClean="0"/>
              <a:t>make</a:t>
            </a:r>
            <a:r>
              <a:rPr lang="fr-CH" dirty="0" smtClean="0"/>
              <a:t> </a:t>
            </a:r>
            <a:r>
              <a:rPr lang="fr-CH" dirty="0" err="1" smtClean="0"/>
              <a:t>some</a:t>
            </a:r>
            <a:r>
              <a:rPr lang="fr-CH" dirty="0" smtClean="0"/>
              <a:t> «minor </a:t>
            </a:r>
            <a:r>
              <a:rPr lang="fr-CH" dirty="0" err="1" smtClean="0"/>
              <a:t>technical</a:t>
            </a:r>
            <a:r>
              <a:rPr lang="fr-CH" dirty="0" smtClean="0"/>
              <a:t> modifications» to the final version of the </a:t>
            </a:r>
            <a:r>
              <a:rPr lang="fr-CH" dirty="0" err="1" smtClean="0"/>
              <a:t>text</a:t>
            </a:r>
            <a:r>
              <a:rPr lang="fr-CH" dirty="0" smtClean="0"/>
              <a:t>, to </a:t>
            </a:r>
            <a:r>
              <a:rPr lang="fr-CH" dirty="0" err="1" smtClean="0"/>
              <a:t>leave</a:t>
            </a:r>
            <a:r>
              <a:rPr lang="fr-CH" dirty="0" smtClean="0"/>
              <a:t> the </a:t>
            </a:r>
            <a:r>
              <a:rPr lang="fr-CH" dirty="0" err="1" smtClean="0"/>
              <a:t>door</a:t>
            </a:r>
            <a:r>
              <a:rPr lang="fr-CH" dirty="0" smtClean="0"/>
              <a:t> open to </a:t>
            </a:r>
            <a:r>
              <a:rPr lang="fr-CH" dirty="0" err="1" smtClean="0"/>
              <a:t>our</a:t>
            </a:r>
            <a:r>
              <a:rPr lang="fr-CH" dirty="0" smtClean="0"/>
              <a:t> </a:t>
            </a:r>
            <a:r>
              <a:rPr lang="fr-CH" dirty="0" err="1" smtClean="0"/>
              <a:t>societal</a:t>
            </a:r>
            <a:r>
              <a:rPr lang="fr-CH" dirty="0" smtClean="0"/>
              <a:t> applications.</a:t>
            </a:r>
          </a:p>
          <a:p>
            <a:endParaRPr lang="fr-CH" sz="1000" dirty="0"/>
          </a:p>
          <a:p>
            <a:r>
              <a:rPr lang="fr-CH" dirty="0" err="1" smtClean="0"/>
              <a:t>We</a:t>
            </a:r>
            <a:r>
              <a:rPr lang="fr-CH" dirty="0" smtClean="0"/>
              <a:t> </a:t>
            </a:r>
            <a:r>
              <a:rPr lang="fr-CH" dirty="0" err="1" smtClean="0"/>
              <a:t>will</a:t>
            </a:r>
            <a:r>
              <a:rPr lang="fr-CH" dirty="0" smtClean="0"/>
              <a:t> know more in the </a:t>
            </a:r>
            <a:r>
              <a:rPr lang="fr-CH" dirty="0" err="1" smtClean="0"/>
              <a:t>next</a:t>
            </a:r>
            <a:r>
              <a:rPr lang="fr-CH" dirty="0" smtClean="0"/>
              <a:t> </a:t>
            </a:r>
            <a:r>
              <a:rPr lang="fr-CH" dirty="0" err="1" smtClean="0"/>
              <a:t>weeks</a:t>
            </a:r>
            <a:r>
              <a:rPr lang="fr-CH" dirty="0" smtClean="0"/>
              <a:t>. The </a:t>
            </a:r>
            <a:r>
              <a:rPr lang="fr-CH" dirty="0" smtClean="0"/>
              <a:t>communication </a:t>
            </a:r>
            <a:r>
              <a:rPr lang="fr-CH" dirty="0" err="1" smtClean="0"/>
              <a:t>with</a:t>
            </a:r>
            <a:r>
              <a:rPr lang="fr-CH" dirty="0" smtClean="0"/>
              <a:t> DG/RTD </a:t>
            </a:r>
            <a:r>
              <a:rPr lang="fr-CH" dirty="0" err="1" smtClean="0"/>
              <a:t>is</a:t>
            </a:r>
            <a:r>
              <a:rPr lang="fr-CH" dirty="0" smtClean="0"/>
              <a:t> </a:t>
            </a:r>
            <a:r>
              <a:rPr lang="fr-CH" dirty="0" err="1" smtClean="0"/>
              <a:t>difficult</a:t>
            </a:r>
            <a:r>
              <a:rPr lang="fr-CH" dirty="0" smtClean="0"/>
              <a:t> </a:t>
            </a:r>
            <a:r>
              <a:rPr lang="fr-CH" dirty="0" err="1" smtClean="0"/>
              <a:t>because</a:t>
            </a:r>
            <a:r>
              <a:rPr lang="fr-CH" dirty="0" smtClean="0"/>
              <a:t> of the </a:t>
            </a:r>
            <a:r>
              <a:rPr lang="fr-CH" dirty="0" err="1" smtClean="0"/>
              <a:t>ongoing</a:t>
            </a:r>
            <a:r>
              <a:rPr lang="fr-CH" dirty="0" smtClean="0"/>
              <a:t> </a:t>
            </a:r>
            <a:r>
              <a:rPr lang="fr-CH" dirty="0" err="1" smtClean="0"/>
              <a:t>restructuring</a:t>
            </a:r>
            <a:r>
              <a:rPr lang="fr-CH" dirty="0" smtClean="0"/>
              <a:t>.</a:t>
            </a:r>
            <a:endParaRPr lang="en-GB" dirty="0"/>
          </a:p>
        </p:txBody>
      </p:sp>
    </p:spTree>
    <p:extLst>
      <p:ext uri="{BB962C8B-B14F-4D97-AF65-F5344CB8AC3E}">
        <p14:creationId xmlns:p14="http://schemas.microsoft.com/office/powerpoint/2010/main" val="2876857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Dimensions to </a:t>
            </a:r>
            <a:r>
              <a:rPr lang="fr-CH" dirty="0" err="1" smtClean="0"/>
              <a:t>retain</a:t>
            </a:r>
            <a:r>
              <a:rPr lang="fr-CH" dirty="0" smtClean="0"/>
              <a:t> </a:t>
            </a:r>
            <a:r>
              <a:rPr lang="fr-CH" dirty="0" err="1" smtClean="0"/>
              <a:t>from</a:t>
            </a:r>
            <a:r>
              <a:rPr lang="fr-CH" dirty="0" smtClean="0"/>
              <a:t> the </a:t>
            </a:r>
            <a:r>
              <a:rPr lang="fr-CH" dirty="0" err="1" smtClean="0"/>
              <a:t>present</a:t>
            </a:r>
            <a:r>
              <a:rPr lang="fr-CH" dirty="0" smtClean="0"/>
              <a:t> </a:t>
            </a:r>
            <a:r>
              <a:rPr lang="fr-CH" dirty="0" err="1" smtClean="0"/>
              <a:t>IA’s</a:t>
            </a:r>
            <a:r>
              <a:rPr lang="fr-CH" dirty="0" smtClean="0"/>
              <a:t> </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8</a:t>
            </a:fld>
            <a:endParaRPr lang="en-GB"/>
          </a:p>
        </p:txBody>
      </p:sp>
      <p:sp>
        <p:nvSpPr>
          <p:cNvPr id="6" name="TextBox 5"/>
          <p:cNvSpPr txBox="1"/>
          <p:nvPr/>
        </p:nvSpPr>
        <p:spPr>
          <a:xfrm>
            <a:off x="498376" y="1124744"/>
            <a:ext cx="8147248" cy="4570482"/>
          </a:xfrm>
          <a:prstGeom prst="rect">
            <a:avLst/>
          </a:prstGeom>
          <a:noFill/>
        </p:spPr>
        <p:txBody>
          <a:bodyPr wrap="square" rtlCol="0">
            <a:spAutoFit/>
          </a:bodyPr>
          <a:lstStyle/>
          <a:p>
            <a:r>
              <a:rPr lang="fr-CH" dirty="0" smtClean="0"/>
              <a:t>In </a:t>
            </a:r>
            <a:r>
              <a:rPr lang="fr-CH" dirty="0" err="1" smtClean="0"/>
              <a:t>theory</a:t>
            </a:r>
            <a:r>
              <a:rPr lang="fr-CH" dirty="0" smtClean="0"/>
              <a:t>, </a:t>
            </a:r>
            <a:r>
              <a:rPr lang="fr-CH" dirty="0" err="1" smtClean="0"/>
              <a:t>we</a:t>
            </a:r>
            <a:r>
              <a:rPr lang="fr-CH" dirty="0" smtClean="0"/>
              <a:t> are free to do </a:t>
            </a:r>
            <a:r>
              <a:rPr lang="fr-CH" dirty="0" err="1" smtClean="0"/>
              <a:t>what</a:t>
            </a:r>
            <a:r>
              <a:rPr lang="fr-CH" dirty="0" smtClean="0"/>
              <a:t> </a:t>
            </a:r>
            <a:r>
              <a:rPr lang="fr-CH" dirty="0" err="1" smtClean="0"/>
              <a:t>we</a:t>
            </a:r>
            <a:r>
              <a:rPr lang="fr-CH" dirty="0" smtClean="0"/>
              <a:t> </a:t>
            </a:r>
            <a:r>
              <a:rPr lang="fr-CH" dirty="0" err="1" smtClean="0"/>
              <a:t>want</a:t>
            </a:r>
            <a:r>
              <a:rPr lang="fr-CH" dirty="0" smtClean="0"/>
              <a:t> </a:t>
            </a:r>
            <a:r>
              <a:rPr lang="fr-CH" dirty="0" err="1" smtClean="0"/>
              <a:t>with</a:t>
            </a:r>
            <a:r>
              <a:rPr lang="fr-CH" dirty="0" smtClean="0"/>
              <a:t> </a:t>
            </a:r>
            <a:r>
              <a:rPr lang="fr-CH" dirty="0" err="1" smtClean="0"/>
              <a:t>our</a:t>
            </a:r>
            <a:r>
              <a:rPr lang="fr-CH" dirty="0" smtClean="0"/>
              <a:t> Innovation Pilot if </a:t>
            </a:r>
            <a:r>
              <a:rPr lang="fr-CH" dirty="0" err="1" smtClean="0"/>
              <a:t>we</a:t>
            </a:r>
            <a:r>
              <a:rPr lang="fr-CH" dirty="0" smtClean="0"/>
              <a:t> respect the </a:t>
            </a:r>
            <a:r>
              <a:rPr lang="fr-CH" dirty="0" err="1" smtClean="0"/>
              <a:t>general</a:t>
            </a:r>
            <a:r>
              <a:rPr lang="fr-CH" dirty="0" smtClean="0"/>
              <a:t> </a:t>
            </a:r>
            <a:r>
              <a:rPr lang="fr-CH" dirty="0" err="1" smtClean="0"/>
              <a:t>rules</a:t>
            </a:r>
            <a:r>
              <a:rPr lang="fr-CH" dirty="0" smtClean="0"/>
              <a:t>. It </a:t>
            </a:r>
            <a:r>
              <a:rPr lang="fr-CH" dirty="0" err="1" smtClean="0"/>
              <a:t>might</a:t>
            </a:r>
            <a:r>
              <a:rPr lang="fr-CH" dirty="0" smtClean="0"/>
              <a:t> </a:t>
            </a:r>
            <a:r>
              <a:rPr lang="fr-CH" dirty="0" err="1" smtClean="0"/>
              <a:t>become</a:t>
            </a:r>
            <a:r>
              <a:rPr lang="fr-CH" dirty="0" smtClean="0"/>
              <a:t> an </a:t>
            </a:r>
            <a:r>
              <a:rPr lang="fr-CH" dirty="0" err="1" smtClean="0"/>
              <a:t>unstructured</a:t>
            </a:r>
            <a:r>
              <a:rPr lang="fr-CH" dirty="0" smtClean="0"/>
              <a:t> collection of mini-</a:t>
            </a:r>
            <a:r>
              <a:rPr lang="fr-CH" dirty="0" err="1" smtClean="0"/>
              <a:t>projects</a:t>
            </a:r>
            <a:r>
              <a:rPr lang="fr-CH" dirty="0" smtClean="0"/>
              <a:t>, </a:t>
            </a:r>
            <a:r>
              <a:rPr lang="fr-CH" dirty="0" err="1" smtClean="0"/>
              <a:t>originated</a:t>
            </a:r>
            <a:r>
              <a:rPr lang="fr-CH" dirty="0" smtClean="0"/>
              <a:t> in one single </a:t>
            </a:r>
            <a:r>
              <a:rPr lang="fr-CH" dirty="0" err="1" smtClean="0"/>
              <a:t>institute</a:t>
            </a:r>
            <a:r>
              <a:rPr lang="fr-CH" dirty="0" smtClean="0"/>
              <a:t>, </a:t>
            </a:r>
            <a:r>
              <a:rPr lang="fr-CH" dirty="0" err="1" smtClean="0"/>
              <a:t>with</a:t>
            </a:r>
            <a:r>
              <a:rPr lang="fr-CH" dirty="0" smtClean="0"/>
              <a:t> </a:t>
            </a:r>
            <a:r>
              <a:rPr lang="fr-CH" dirty="0" err="1" smtClean="0"/>
              <a:t>some</a:t>
            </a:r>
            <a:r>
              <a:rPr lang="fr-CH" dirty="0" smtClean="0"/>
              <a:t> </a:t>
            </a:r>
            <a:r>
              <a:rPr lang="fr-CH" dirty="0" err="1" smtClean="0"/>
              <a:t>additional</a:t>
            </a:r>
            <a:r>
              <a:rPr lang="fr-CH" dirty="0" smtClean="0"/>
              <a:t> </a:t>
            </a:r>
            <a:r>
              <a:rPr lang="fr-CH" dirty="0" err="1" smtClean="0"/>
              <a:t>industrial</a:t>
            </a:r>
            <a:r>
              <a:rPr lang="fr-CH" dirty="0" smtClean="0"/>
              <a:t> </a:t>
            </a:r>
            <a:r>
              <a:rPr lang="fr-CH" dirty="0" err="1" smtClean="0"/>
              <a:t>partners</a:t>
            </a:r>
            <a:r>
              <a:rPr lang="fr-CH" dirty="0" smtClean="0"/>
              <a:t> («à la ATTRACT»).</a:t>
            </a:r>
          </a:p>
          <a:p>
            <a:endParaRPr lang="fr-CH" dirty="0"/>
          </a:p>
          <a:p>
            <a:r>
              <a:rPr lang="fr-CH" b="1" dirty="0" smtClean="0">
                <a:solidFill>
                  <a:srgbClr val="FF0000"/>
                </a:solidFill>
              </a:rPr>
              <a:t>This </a:t>
            </a:r>
            <a:r>
              <a:rPr lang="fr-CH" b="1" dirty="0" err="1" smtClean="0">
                <a:solidFill>
                  <a:srgbClr val="FF0000"/>
                </a:solidFill>
              </a:rPr>
              <a:t>is</a:t>
            </a:r>
            <a:r>
              <a:rPr lang="fr-CH" b="1" dirty="0" smtClean="0">
                <a:solidFill>
                  <a:srgbClr val="FF0000"/>
                </a:solidFill>
              </a:rPr>
              <a:t> NOT </a:t>
            </a:r>
            <a:r>
              <a:rPr lang="fr-CH" b="1" dirty="0" err="1" smtClean="0">
                <a:solidFill>
                  <a:srgbClr val="FF0000"/>
                </a:solidFill>
              </a:rPr>
              <a:t>what</a:t>
            </a:r>
            <a:r>
              <a:rPr lang="fr-CH" b="1" dirty="0" smtClean="0">
                <a:solidFill>
                  <a:srgbClr val="FF0000"/>
                </a:solidFill>
              </a:rPr>
              <a:t> </a:t>
            </a:r>
            <a:r>
              <a:rPr lang="fr-CH" b="1" dirty="0" err="1" smtClean="0">
                <a:solidFill>
                  <a:srgbClr val="FF0000"/>
                </a:solidFill>
              </a:rPr>
              <a:t>we</a:t>
            </a:r>
            <a:r>
              <a:rPr lang="fr-CH" b="1" dirty="0" smtClean="0">
                <a:solidFill>
                  <a:srgbClr val="FF0000"/>
                </a:solidFill>
              </a:rPr>
              <a:t> </a:t>
            </a:r>
            <a:r>
              <a:rPr lang="fr-CH" b="1" dirty="0" err="1" smtClean="0">
                <a:solidFill>
                  <a:srgbClr val="FF0000"/>
                </a:solidFill>
              </a:rPr>
              <a:t>want</a:t>
            </a:r>
            <a:r>
              <a:rPr lang="fr-CH" b="1" dirty="0" smtClean="0">
                <a:solidFill>
                  <a:srgbClr val="FF0000"/>
                </a:solidFill>
              </a:rPr>
              <a:t>!</a:t>
            </a:r>
          </a:p>
          <a:p>
            <a:endParaRPr lang="fr-CH" dirty="0"/>
          </a:p>
          <a:p>
            <a:r>
              <a:rPr lang="fr-CH" dirty="0" err="1" smtClean="0"/>
              <a:t>We</a:t>
            </a:r>
            <a:r>
              <a:rPr lang="fr-CH" dirty="0" smtClean="0"/>
              <a:t> must </a:t>
            </a:r>
            <a:r>
              <a:rPr lang="fr-CH" dirty="0" err="1" smtClean="0"/>
              <a:t>keep</a:t>
            </a:r>
            <a:r>
              <a:rPr lang="fr-CH" dirty="0" smtClean="0"/>
              <a:t> </a:t>
            </a:r>
            <a:r>
              <a:rPr lang="fr-CH" dirty="0" err="1" smtClean="0"/>
              <a:t>some</a:t>
            </a:r>
            <a:r>
              <a:rPr lang="fr-CH" dirty="0" smtClean="0"/>
              <a:t> important dimensions of </a:t>
            </a:r>
            <a:r>
              <a:rPr lang="fr-CH" dirty="0" err="1" smtClean="0"/>
              <a:t>our</a:t>
            </a:r>
            <a:r>
              <a:rPr lang="fr-CH" dirty="0" smtClean="0"/>
              <a:t> </a:t>
            </a:r>
            <a:r>
              <a:rPr lang="fr-CH" dirty="0" err="1" smtClean="0"/>
              <a:t>strategy</a:t>
            </a:r>
            <a:r>
              <a:rPr lang="fr-CH" dirty="0" smtClean="0"/>
              <a:t> for the </a:t>
            </a:r>
            <a:r>
              <a:rPr lang="fr-CH" dirty="0" err="1" smtClean="0"/>
              <a:t>development</a:t>
            </a:r>
            <a:r>
              <a:rPr lang="fr-CH" dirty="0" smtClean="0"/>
              <a:t> of </a:t>
            </a:r>
            <a:r>
              <a:rPr lang="fr-CH" dirty="0" err="1" smtClean="0"/>
              <a:t>accelerator</a:t>
            </a:r>
            <a:r>
              <a:rPr lang="fr-CH" dirty="0"/>
              <a:t> </a:t>
            </a:r>
            <a:r>
              <a:rPr lang="fr-CH" dirty="0" err="1" smtClean="0"/>
              <a:t>that</a:t>
            </a:r>
            <a:r>
              <a:rPr lang="fr-CH" dirty="0" smtClean="0"/>
              <a:t> have </a:t>
            </a:r>
            <a:r>
              <a:rPr lang="fr-CH" dirty="0" err="1" smtClean="0"/>
              <a:t>emerged</a:t>
            </a:r>
            <a:r>
              <a:rPr lang="fr-CH" dirty="0" smtClean="0"/>
              <a:t> </a:t>
            </a:r>
            <a:r>
              <a:rPr lang="fr-CH" dirty="0" err="1" smtClean="0"/>
              <a:t>from</a:t>
            </a:r>
            <a:r>
              <a:rPr lang="fr-CH" dirty="0" smtClean="0"/>
              <a:t> </a:t>
            </a:r>
            <a:r>
              <a:rPr lang="fr-CH" dirty="0" err="1" smtClean="0"/>
              <a:t>our</a:t>
            </a:r>
            <a:r>
              <a:rPr lang="fr-CH" dirty="0" smtClean="0"/>
              <a:t> </a:t>
            </a:r>
            <a:r>
              <a:rPr lang="fr-CH" dirty="0" err="1" smtClean="0"/>
              <a:t>experience</a:t>
            </a:r>
            <a:r>
              <a:rPr lang="fr-CH" dirty="0" smtClean="0"/>
              <a:t> </a:t>
            </a:r>
            <a:r>
              <a:rPr lang="fr-CH" dirty="0" err="1" smtClean="0"/>
              <a:t>with</a:t>
            </a:r>
            <a:r>
              <a:rPr lang="fr-CH" dirty="0" smtClean="0"/>
              <a:t> </a:t>
            </a:r>
            <a:r>
              <a:rPr lang="fr-CH" dirty="0" err="1" smtClean="0"/>
              <a:t>Integrating</a:t>
            </a:r>
            <a:r>
              <a:rPr lang="fr-CH" dirty="0" smtClean="0"/>
              <a:t> </a:t>
            </a:r>
            <a:r>
              <a:rPr lang="fr-CH" dirty="0" err="1" smtClean="0"/>
              <a:t>Activities</a:t>
            </a:r>
            <a:r>
              <a:rPr lang="fr-CH" dirty="0" smtClean="0"/>
              <a:t>:</a:t>
            </a:r>
          </a:p>
          <a:p>
            <a:endParaRPr lang="fr-CH" sz="900" dirty="0" smtClean="0"/>
          </a:p>
          <a:p>
            <a:pPr marL="342900" indent="-342900">
              <a:spcBef>
                <a:spcPts val="600"/>
              </a:spcBef>
              <a:buFont typeface="+mj-lt"/>
              <a:buAutoNum type="arabicPeriod"/>
            </a:pPr>
            <a:r>
              <a:rPr lang="fr-CH" dirty="0"/>
              <a:t>A</a:t>
            </a:r>
            <a:r>
              <a:rPr lang="fr-CH" dirty="0" smtClean="0"/>
              <a:t> </a:t>
            </a:r>
            <a:r>
              <a:rPr lang="fr-CH" dirty="0" err="1" smtClean="0"/>
              <a:t>project</a:t>
            </a:r>
            <a:r>
              <a:rPr lang="fr-CH" dirty="0" smtClean="0"/>
              <a:t> </a:t>
            </a:r>
            <a:r>
              <a:rPr lang="fr-CH" dirty="0" err="1" smtClean="0">
                <a:solidFill>
                  <a:srgbClr val="FF0000"/>
                </a:solidFill>
              </a:rPr>
              <a:t>structured</a:t>
            </a:r>
            <a:r>
              <a:rPr lang="fr-CH" dirty="0" smtClean="0"/>
              <a:t> in </a:t>
            </a:r>
            <a:r>
              <a:rPr lang="fr-CH" dirty="0" err="1"/>
              <a:t>well-identified</a:t>
            </a:r>
            <a:r>
              <a:rPr lang="fr-CH" dirty="0"/>
              <a:t> and </a:t>
            </a:r>
            <a:r>
              <a:rPr lang="fr-CH" dirty="0" err="1"/>
              <a:t>coordinated</a:t>
            </a:r>
            <a:r>
              <a:rPr lang="fr-CH" dirty="0"/>
              <a:t> </a:t>
            </a:r>
            <a:r>
              <a:rPr lang="fr-CH" dirty="0">
                <a:solidFill>
                  <a:srgbClr val="FF0000"/>
                </a:solidFill>
              </a:rPr>
              <a:t>«</a:t>
            </a:r>
            <a:r>
              <a:rPr lang="fr-CH" dirty="0" err="1">
                <a:solidFill>
                  <a:srgbClr val="FF0000"/>
                </a:solidFill>
              </a:rPr>
              <a:t>themes</a:t>
            </a:r>
            <a:r>
              <a:rPr lang="fr-CH" dirty="0">
                <a:solidFill>
                  <a:srgbClr val="FF0000"/>
                </a:solidFill>
              </a:rPr>
              <a:t>». </a:t>
            </a:r>
          </a:p>
          <a:p>
            <a:pPr marL="342900" indent="-342900">
              <a:spcBef>
                <a:spcPts val="600"/>
              </a:spcBef>
              <a:buFont typeface="+mj-lt"/>
              <a:buAutoNum type="arabicPeriod"/>
            </a:pPr>
            <a:r>
              <a:rPr lang="fr-CH" dirty="0" err="1"/>
              <a:t>European</a:t>
            </a:r>
            <a:r>
              <a:rPr lang="fr-CH" dirty="0"/>
              <a:t> </a:t>
            </a:r>
            <a:r>
              <a:rPr lang="fr-CH" dirty="0" err="1">
                <a:solidFill>
                  <a:srgbClr val="FF0000"/>
                </a:solidFill>
              </a:rPr>
              <a:t>integration</a:t>
            </a:r>
            <a:r>
              <a:rPr lang="fr-CH" dirty="0"/>
              <a:t>, in </a:t>
            </a:r>
            <a:r>
              <a:rPr lang="fr-CH" dirty="0" err="1"/>
              <a:t>particular</a:t>
            </a:r>
            <a:r>
              <a:rPr lang="fr-CH" dirty="0"/>
              <a:t> for </a:t>
            </a:r>
            <a:r>
              <a:rPr lang="fr-CH" dirty="0" err="1"/>
              <a:t>smaller</a:t>
            </a:r>
            <a:r>
              <a:rPr lang="fr-CH" dirty="0"/>
              <a:t> countries</a:t>
            </a:r>
            <a:r>
              <a:rPr lang="fr-CH" dirty="0" smtClean="0"/>
              <a:t>.</a:t>
            </a:r>
          </a:p>
          <a:p>
            <a:pPr marL="342900" indent="-342900">
              <a:spcBef>
                <a:spcPts val="600"/>
              </a:spcBef>
              <a:buFont typeface="+mj-lt"/>
              <a:buAutoNum type="arabicPeriod"/>
            </a:pPr>
            <a:r>
              <a:rPr lang="fr-CH" dirty="0" smtClean="0">
                <a:solidFill>
                  <a:srgbClr val="FF0000"/>
                </a:solidFill>
              </a:rPr>
              <a:t>Connections</a:t>
            </a:r>
            <a:r>
              <a:rPr lang="fr-CH" dirty="0" smtClean="0"/>
              <a:t> and cross-fertilisation </a:t>
            </a:r>
            <a:r>
              <a:rPr lang="fr-CH" dirty="0" err="1" smtClean="0"/>
              <a:t>between</a:t>
            </a:r>
            <a:r>
              <a:rPr lang="fr-CH" dirty="0" smtClean="0"/>
              <a:t> </a:t>
            </a:r>
            <a:r>
              <a:rPr lang="fr-CH" dirty="0" err="1" smtClean="0">
                <a:solidFill>
                  <a:srgbClr val="FF0000"/>
                </a:solidFill>
              </a:rPr>
              <a:t>laboratories</a:t>
            </a:r>
            <a:r>
              <a:rPr lang="fr-CH" dirty="0" smtClean="0">
                <a:solidFill>
                  <a:srgbClr val="FF0000"/>
                </a:solidFill>
              </a:rPr>
              <a:t>, </a:t>
            </a:r>
            <a:r>
              <a:rPr lang="fr-CH" dirty="0" err="1" smtClean="0">
                <a:solidFill>
                  <a:srgbClr val="FF0000"/>
                </a:solidFill>
              </a:rPr>
              <a:t>universities</a:t>
            </a:r>
            <a:r>
              <a:rPr lang="fr-CH" dirty="0" smtClean="0">
                <a:solidFill>
                  <a:srgbClr val="FF0000"/>
                </a:solidFill>
              </a:rPr>
              <a:t>, </a:t>
            </a:r>
            <a:r>
              <a:rPr lang="fr-CH" dirty="0" err="1" smtClean="0">
                <a:solidFill>
                  <a:srgbClr val="FF0000"/>
                </a:solidFill>
              </a:rPr>
              <a:t>industry</a:t>
            </a:r>
            <a:r>
              <a:rPr lang="fr-CH" dirty="0" smtClean="0"/>
              <a:t>.</a:t>
            </a:r>
          </a:p>
          <a:p>
            <a:pPr marL="342900" indent="-342900">
              <a:spcBef>
                <a:spcPts val="600"/>
              </a:spcBef>
              <a:buFont typeface="+mj-lt"/>
              <a:buAutoNum type="arabicPeriod"/>
            </a:pPr>
            <a:r>
              <a:rPr lang="fr-CH" dirty="0" smtClean="0">
                <a:solidFill>
                  <a:srgbClr val="FF0000"/>
                </a:solidFill>
              </a:rPr>
              <a:t>Long-</a:t>
            </a:r>
            <a:r>
              <a:rPr lang="fr-CH" dirty="0" err="1" smtClean="0">
                <a:solidFill>
                  <a:srgbClr val="FF0000"/>
                </a:solidFill>
              </a:rPr>
              <a:t>term</a:t>
            </a:r>
            <a:r>
              <a:rPr lang="fr-CH" dirty="0" smtClean="0">
                <a:solidFill>
                  <a:srgbClr val="FF0000"/>
                </a:solidFill>
              </a:rPr>
              <a:t> time </a:t>
            </a:r>
            <a:r>
              <a:rPr lang="fr-CH" dirty="0" err="1" smtClean="0">
                <a:solidFill>
                  <a:srgbClr val="FF0000"/>
                </a:solidFill>
              </a:rPr>
              <a:t>span</a:t>
            </a:r>
            <a:r>
              <a:rPr lang="fr-CH" dirty="0" smtClean="0">
                <a:solidFill>
                  <a:srgbClr val="FF0000"/>
                </a:solidFill>
              </a:rPr>
              <a:t> of the R&amp;D</a:t>
            </a:r>
            <a:r>
              <a:rPr lang="fr-CH" dirty="0" smtClean="0"/>
              <a:t>, </a:t>
            </a:r>
            <a:r>
              <a:rPr lang="fr-CH" dirty="0" err="1" smtClean="0"/>
              <a:t>beyond</a:t>
            </a:r>
            <a:r>
              <a:rPr lang="fr-CH" dirty="0" smtClean="0"/>
              <a:t> the </a:t>
            </a:r>
            <a:r>
              <a:rPr lang="fr-CH" dirty="0" err="1" smtClean="0"/>
              <a:t>needs</a:t>
            </a:r>
            <a:r>
              <a:rPr lang="fr-CH" dirty="0" smtClean="0"/>
              <a:t> of </a:t>
            </a:r>
            <a:r>
              <a:rPr lang="fr-CH" dirty="0" err="1" smtClean="0"/>
              <a:t>specific</a:t>
            </a:r>
            <a:r>
              <a:rPr lang="fr-CH" dirty="0" smtClean="0"/>
              <a:t> </a:t>
            </a:r>
            <a:r>
              <a:rPr lang="fr-CH" dirty="0" err="1" smtClean="0"/>
              <a:t>ongoing</a:t>
            </a:r>
            <a:r>
              <a:rPr lang="fr-CH" dirty="0" smtClean="0"/>
              <a:t> </a:t>
            </a:r>
            <a:r>
              <a:rPr lang="fr-CH" dirty="0" err="1" smtClean="0"/>
              <a:t>projects</a:t>
            </a:r>
            <a:r>
              <a:rPr lang="fr-CH" dirty="0" smtClean="0"/>
              <a:t>.</a:t>
            </a:r>
          </a:p>
          <a:p>
            <a:pPr marL="342900" indent="-342900">
              <a:spcBef>
                <a:spcPts val="600"/>
              </a:spcBef>
              <a:buFont typeface="+mj-lt"/>
              <a:buAutoNum type="arabicPeriod"/>
            </a:pPr>
            <a:r>
              <a:rPr lang="fr-CH" dirty="0" smtClean="0">
                <a:solidFill>
                  <a:srgbClr val="FF0000"/>
                </a:solidFill>
              </a:rPr>
              <a:t>Co-</a:t>
            </a:r>
            <a:r>
              <a:rPr lang="fr-CH" dirty="0" err="1" smtClean="0">
                <a:solidFill>
                  <a:srgbClr val="FF0000"/>
                </a:solidFill>
              </a:rPr>
              <a:t>funding</a:t>
            </a:r>
            <a:r>
              <a:rPr lang="fr-CH" dirty="0" smtClean="0"/>
              <a:t>, </a:t>
            </a:r>
            <a:r>
              <a:rPr lang="fr-CH" dirty="0" err="1" smtClean="0"/>
              <a:t>projects</a:t>
            </a:r>
            <a:r>
              <a:rPr lang="fr-CH" dirty="0" smtClean="0"/>
              <a:t> </a:t>
            </a:r>
            <a:r>
              <a:rPr lang="fr-CH" dirty="0" err="1" smtClean="0"/>
              <a:t>integrated</a:t>
            </a:r>
            <a:r>
              <a:rPr lang="fr-CH" dirty="0" smtClean="0"/>
              <a:t> in the </a:t>
            </a:r>
            <a:r>
              <a:rPr lang="fr-CH" dirty="0" err="1" smtClean="0"/>
              <a:t>work</a:t>
            </a:r>
            <a:r>
              <a:rPr lang="fr-CH" dirty="0" smtClean="0"/>
              <a:t> programme of </a:t>
            </a:r>
            <a:r>
              <a:rPr lang="fr-CH" dirty="0" err="1" smtClean="0"/>
              <a:t>our</a:t>
            </a:r>
            <a:r>
              <a:rPr lang="fr-CH" dirty="0" smtClean="0"/>
              <a:t> </a:t>
            </a:r>
            <a:r>
              <a:rPr lang="fr-CH" dirty="0" err="1" smtClean="0"/>
              <a:t>laboratories</a:t>
            </a:r>
            <a:r>
              <a:rPr lang="fr-CH" dirty="0" smtClean="0"/>
              <a:t>.</a:t>
            </a:r>
          </a:p>
          <a:p>
            <a:pPr marL="342900" indent="-342900">
              <a:spcBef>
                <a:spcPts val="600"/>
              </a:spcBef>
              <a:buFont typeface="+mj-lt"/>
              <a:buAutoNum type="arabicPeriod"/>
            </a:pPr>
            <a:r>
              <a:rPr lang="fr-CH" dirty="0" smtClean="0"/>
              <a:t>Partial</a:t>
            </a:r>
            <a:r>
              <a:rPr lang="fr-CH" dirty="0" smtClean="0">
                <a:solidFill>
                  <a:srgbClr val="FF0000"/>
                </a:solidFill>
              </a:rPr>
              <a:t> </a:t>
            </a:r>
            <a:r>
              <a:rPr lang="fr-CH" dirty="0" err="1" smtClean="0">
                <a:solidFill>
                  <a:srgbClr val="FF0000"/>
                </a:solidFill>
              </a:rPr>
              <a:t>two</a:t>
            </a:r>
            <a:r>
              <a:rPr lang="fr-CH" dirty="0" smtClean="0">
                <a:solidFill>
                  <a:srgbClr val="FF0000"/>
                </a:solidFill>
              </a:rPr>
              <a:t>-stage </a:t>
            </a:r>
            <a:r>
              <a:rPr lang="fr-CH" dirty="0" err="1" smtClean="0"/>
              <a:t>submission</a:t>
            </a:r>
            <a:r>
              <a:rPr lang="fr-CH" dirty="0" smtClean="0"/>
              <a:t> as </a:t>
            </a:r>
            <a:r>
              <a:rPr lang="fr-CH" dirty="0" err="1" smtClean="0"/>
              <a:t>experienced</a:t>
            </a:r>
            <a:r>
              <a:rPr lang="fr-CH" dirty="0" smtClean="0"/>
              <a:t> </a:t>
            </a:r>
            <a:r>
              <a:rPr lang="fr-CH" dirty="0" err="1" smtClean="0"/>
              <a:t>with</a:t>
            </a:r>
            <a:r>
              <a:rPr lang="fr-CH" dirty="0" smtClean="0"/>
              <a:t> the ARIES proof-of-concept.</a:t>
            </a:r>
            <a:endParaRPr lang="fr-CH" dirty="0"/>
          </a:p>
        </p:txBody>
      </p:sp>
    </p:spTree>
    <p:extLst>
      <p:ext uri="{BB962C8B-B14F-4D97-AF65-F5344CB8AC3E}">
        <p14:creationId xmlns:p14="http://schemas.microsoft.com/office/powerpoint/2010/main" val="2900615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245250" y="4215436"/>
            <a:ext cx="1437187" cy="2356371"/>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fr-CH" dirty="0" err="1" smtClean="0"/>
              <a:t>Proposed</a:t>
            </a:r>
            <a:r>
              <a:rPr lang="fr-CH" dirty="0" smtClean="0"/>
              <a:t> structure of the new Pilot</a:t>
            </a:r>
            <a:endParaRPr lang="en-GB" dirty="0"/>
          </a:p>
        </p:txBody>
      </p:sp>
      <p:sp>
        <p:nvSpPr>
          <p:cNvPr id="5" name="Slide Number Placeholder 4"/>
          <p:cNvSpPr>
            <a:spLocks noGrp="1"/>
          </p:cNvSpPr>
          <p:nvPr>
            <p:ph type="sldNum" sz="quarter" idx="12"/>
          </p:nvPr>
        </p:nvSpPr>
        <p:spPr/>
        <p:txBody>
          <a:bodyPr/>
          <a:lstStyle/>
          <a:p>
            <a:fld id="{81B4523E-0E60-2F49-A1DB-8E66CE3DE81B}" type="slidenum">
              <a:rPr lang="en-GB" smtClean="0"/>
              <a:pPr/>
              <a:t>9</a:t>
            </a:fld>
            <a:endParaRPr lang="en-GB"/>
          </a:p>
        </p:txBody>
      </p:sp>
      <p:pic>
        <p:nvPicPr>
          <p:cNvPr id="7" name="Picture 6"/>
          <p:cNvPicPr>
            <a:picLocks noChangeAspect="1"/>
          </p:cNvPicPr>
          <p:nvPr/>
        </p:nvPicPr>
        <p:blipFill rotWithShape="1">
          <a:blip r:embed="rId2"/>
          <a:srcRect b="13862"/>
          <a:stretch/>
        </p:blipFill>
        <p:spPr>
          <a:xfrm>
            <a:off x="6156176" y="3065779"/>
            <a:ext cx="2992344" cy="3792221"/>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240317630"/>
              </p:ext>
            </p:extLst>
          </p:nvPr>
        </p:nvGraphicFramePr>
        <p:xfrm>
          <a:off x="406646" y="1251273"/>
          <a:ext cx="6745289" cy="1842480"/>
        </p:xfrm>
        <a:graphic>
          <a:graphicData uri="http://schemas.openxmlformats.org/drawingml/2006/table">
            <a:tbl>
              <a:tblPr firstRow="1" bandRow="1">
                <a:tableStyleId>{5C22544A-7EE6-4342-B048-85BDC9FD1C3A}</a:tableStyleId>
              </a:tblPr>
              <a:tblGrid>
                <a:gridCol w="1133412">
                  <a:extLst>
                    <a:ext uri="{9D8B030D-6E8A-4147-A177-3AD203B41FA5}">
                      <a16:colId xmlns:a16="http://schemas.microsoft.com/office/drawing/2014/main" val="1123518280"/>
                    </a:ext>
                  </a:extLst>
                </a:gridCol>
                <a:gridCol w="748030">
                  <a:extLst>
                    <a:ext uri="{9D8B030D-6E8A-4147-A177-3AD203B41FA5}">
                      <a16:colId xmlns:a16="http://schemas.microsoft.com/office/drawing/2014/main" val="3525652574"/>
                    </a:ext>
                  </a:extLst>
                </a:gridCol>
                <a:gridCol w="1043115">
                  <a:extLst>
                    <a:ext uri="{9D8B030D-6E8A-4147-A177-3AD203B41FA5}">
                      <a16:colId xmlns:a16="http://schemas.microsoft.com/office/drawing/2014/main" val="1924624260"/>
                    </a:ext>
                  </a:extLst>
                </a:gridCol>
                <a:gridCol w="716979">
                  <a:extLst>
                    <a:ext uri="{9D8B030D-6E8A-4147-A177-3AD203B41FA5}">
                      <a16:colId xmlns:a16="http://schemas.microsoft.com/office/drawing/2014/main" val="2641224692"/>
                    </a:ext>
                  </a:extLst>
                </a:gridCol>
                <a:gridCol w="689292">
                  <a:extLst>
                    <a:ext uri="{9D8B030D-6E8A-4147-A177-3AD203B41FA5}">
                      <a16:colId xmlns:a16="http://schemas.microsoft.com/office/drawing/2014/main" val="3659921100"/>
                    </a:ext>
                  </a:extLst>
                </a:gridCol>
                <a:gridCol w="1008190">
                  <a:extLst>
                    <a:ext uri="{9D8B030D-6E8A-4147-A177-3AD203B41FA5}">
                      <a16:colId xmlns:a16="http://schemas.microsoft.com/office/drawing/2014/main" val="3980099598"/>
                    </a:ext>
                  </a:extLst>
                </a:gridCol>
                <a:gridCol w="716979">
                  <a:extLst>
                    <a:ext uri="{9D8B030D-6E8A-4147-A177-3AD203B41FA5}">
                      <a16:colId xmlns:a16="http://schemas.microsoft.com/office/drawing/2014/main" val="830290551"/>
                    </a:ext>
                  </a:extLst>
                </a:gridCol>
                <a:gridCol w="689292">
                  <a:extLst>
                    <a:ext uri="{9D8B030D-6E8A-4147-A177-3AD203B41FA5}">
                      <a16:colId xmlns:a16="http://schemas.microsoft.com/office/drawing/2014/main" val="3735744772"/>
                    </a:ext>
                  </a:extLst>
                </a:gridCol>
              </a:tblGrid>
              <a:tr h="138450">
                <a:tc>
                  <a:txBody>
                    <a:bodyPr/>
                    <a:lstStyle/>
                    <a:p>
                      <a:r>
                        <a:rPr lang="fr-CH" sz="1200" dirty="0" smtClean="0"/>
                        <a:t>Activity</a:t>
                      </a:r>
                      <a:endParaRPr lang="en-GB" sz="1200" dirty="0"/>
                    </a:p>
                  </a:txBody>
                  <a:tcPr/>
                </a:tc>
                <a:tc>
                  <a:txBody>
                    <a:bodyPr/>
                    <a:lstStyle/>
                    <a:p>
                      <a:r>
                        <a:rPr lang="fr-CH" sz="1200" dirty="0" smtClean="0"/>
                        <a:t>TRL</a:t>
                      </a:r>
                      <a:endParaRPr lang="en-GB" sz="1200" dirty="0"/>
                    </a:p>
                  </a:txBody>
                  <a:tcPr/>
                </a:tc>
                <a:tc gridSpan="3">
                  <a:txBody>
                    <a:bodyPr/>
                    <a:lstStyle/>
                    <a:p>
                      <a:r>
                        <a:rPr lang="fr-CH" sz="1200" dirty="0" smtClean="0"/>
                        <a:t>Initial </a:t>
                      </a:r>
                      <a:r>
                        <a:rPr lang="fr-CH" sz="1200" dirty="0" err="1" smtClean="0"/>
                        <a:t>proposal</a:t>
                      </a:r>
                      <a:r>
                        <a:rPr lang="fr-CH" sz="1200" baseline="0" dirty="0" smtClean="0"/>
                        <a:t> (4 </a:t>
                      </a:r>
                      <a:r>
                        <a:rPr lang="fr-CH" sz="1200" baseline="0" dirty="0" err="1" smtClean="0"/>
                        <a:t>yrs</a:t>
                      </a:r>
                      <a:r>
                        <a:rPr lang="fr-CH" sz="1200" baseline="0" dirty="0" smtClean="0"/>
                        <a:t>.)</a:t>
                      </a:r>
                      <a:endParaRPr lang="en-GB" sz="1200" dirty="0"/>
                    </a:p>
                  </a:txBody>
                  <a:tcPr/>
                </a:tc>
                <a:tc hMerge="1">
                  <a:txBody>
                    <a:bodyPr/>
                    <a:lstStyle/>
                    <a:p>
                      <a:endParaRPr lang="en-GB" dirty="0"/>
                    </a:p>
                  </a:txBody>
                  <a:tcPr/>
                </a:tc>
                <a:tc hMerge="1">
                  <a:txBody>
                    <a:bodyPr/>
                    <a:lstStyle/>
                    <a:p>
                      <a:endParaRPr lang="en-GB" sz="1400" dirty="0"/>
                    </a:p>
                  </a:txBody>
                  <a:tcPr/>
                </a:tc>
                <a:tc gridSpan="3">
                  <a:txBody>
                    <a:bodyPr/>
                    <a:lstStyle/>
                    <a:p>
                      <a:r>
                        <a:rPr lang="fr-CH" sz="1200" dirty="0" smtClean="0"/>
                        <a:t>Second stage (3 </a:t>
                      </a:r>
                      <a:r>
                        <a:rPr lang="fr-CH" sz="1200" dirty="0" err="1" smtClean="0"/>
                        <a:t>yrs</a:t>
                      </a:r>
                      <a:r>
                        <a:rPr lang="fr-CH" sz="1200" dirty="0" smtClean="0"/>
                        <a:t>.)</a:t>
                      </a:r>
                      <a:endParaRPr lang="en-GB" sz="1200" dirty="0"/>
                    </a:p>
                  </a:txBody>
                  <a:tcPr/>
                </a:tc>
                <a:tc hMerge="1">
                  <a:txBody>
                    <a:bodyPr/>
                    <a:lstStyle/>
                    <a:p>
                      <a:endParaRPr lang="en-GB" dirty="0"/>
                    </a:p>
                  </a:txBody>
                  <a:tcPr/>
                </a:tc>
                <a:tc hMerge="1">
                  <a:txBody>
                    <a:bodyPr/>
                    <a:lstStyle/>
                    <a:p>
                      <a:endParaRPr lang="en-GB" sz="1400" dirty="0"/>
                    </a:p>
                  </a:txBody>
                  <a:tcPr/>
                </a:tc>
                <a:extLst>
                  <a:ext uri="{0D108BD9-81ED-4DB2-BD59-A6C34878D82A}">
                    <a16:rowId xmlns:a16="http://schemas.microsoft.com/office/drawing/2014/main" val="660743815"/>
                  </a:ext>
                </a:extLst>
              </a:tr>
              <a:tr h="271666">
                <a:tc>
                  <a:txBody>
                    <a:bodyPr/>
                    <a:lstStyle/>
                    <a:p>
                      <a:endParaRPr lang="en-GB" sz="1200" dirty="0"/>
                    </a:p>
                  </a:txBody>
                  <a:tcPr/>
                </a:tc>
                <a:tc>
                  <a:txBody>
                    <a:bodyPr/>
                    <a:lstStyle/>
                    <a:p>
                      <a:endParaRPr lang="en-GB" sz="1200" dirty="0"/>
                    </a:p>
                  </a:txBody>
                  <a:tcPr/>
                </a:tc>
                <a:tc>
                  <a:txBody>
                    <a:bodyPr/>
                    <a:lstStyle/>
                    <a:p>
                      <a:r>
                        <a:rPr lang="fr-CH" sz="1200" dirty="0" err="1" smtClean="0"/>
                        <a:t>Individual</a:t>
                      </a:r>
                      <a:r>
                        <a:rPr lang="fr-CH" sz="1200" dirty="0" smtClean="0"/>
                        <a:t> EC </a:t>
                      </a:r>
                    </a:p>
                    <a:p>
                      <a:r>
                        <a:rPr lang="fr-CH" sz="1200" dirty="0" smtClean="0"/>
                        <a:t>contribution</a:t>
                      </a:r>
                      <a:endParaRPr lang="en-GB" sz="1200" dirty="0"/>
                    </a:p>
                  </a:txBody>
                  <a:tcPr/>
                </a:tc>
                <a:tc>
                  <a:txBody>
                    <a:bodyPr/>
                    <a:lstStyle/>
                    <a:p>
                      <a:r>
                        <a:rPr lang="fr-CH" sz="1200" dirty="0" smtClean="0"/>
                        <a:t>N. </a:t>
                      </a:r>
                      <a:r>
                        <a:rPr lang="fr-CH" sz="1200" baseline="0" dirty="0" smtClean="0"/>
                        <a:t>o</a:t>
                      </a:r>
                      <a:r>
                        <a:rPr lang="fr-CH" sz="1200" dirty="0" smtClean="0"/>
                        <a:t>f</a:t>
                      </a:r>
                    </a:p>
                    <a:p>
                      <a:r>
                        <a:rPr lang="fr-CH" sz="1200" dirty="0" err="1" smtClean="0"/>
                        <a:t>projects</a:t>
                      </a:r>
                      <a:endParaRPr lang="en-GB" sz="1200" dirty="0"/>
                    </a:p>
                  </a:txBody>
                  <a:tcPr/>
                </a:tc>
                <a:tc>
                  <a:txBody>
                    <a:bodyPr/>
                    <a:lstStyle/>
                    <a:p>
                      <a:r>
                        <a:rPr lang="fr-CH" sz="1200" dirty="0" smtClean="0"/>
                        <a:t>Total</a:t>
                      </a:r>
                      <a:r>
                        <a:rPr lang="fr-CH" sz="1200" baseline="0" dirty="0" smtClean="0"/>
                        <a:t> </a:t>
                      </a:r>
                    </a:p>
                    <a:p>
                      <a:r>
                        <a:rPr lang="fr-CH" sz="1200" baseline="0" dirty="0" smtClean="0"/>
                        <a:t>budget</a:t>
                      </a:r>
                      <a:endParaRPr lang="en-GB" sz="1200" dirty="0"/>
                    </a:p>
                  </a:txBody>
                  <a:tcPr/>
                </a:tc>
                <a:tc>
                  <a:txBody>
                    <a:bodyPr/>
                    <a:lstStyle/>
                    <a:p>
                      <a:r>
                        <a:rPr lang="fr-CH" sz="1200" dirty="0" err="1" smtClean="0"/>
                        <a:t>Individual</a:t>
                      </a:r>
                      <a:r>
                        <a:rPr lang="fr-CH" sz="1200" dirty="0" smtClean="0"/>
                        <a:t> EC</a:t>
                      </a:r>
                    </a:p>
                    <a:p>
                      <a:r>
                        <a:rPr lang="fr-CH" sz="1200" dirty="0" smtClean="0"/>
                        <a:t>contribution</a:t>
                      </a:r>
                      <a:endParaRPr lang="en-GB" sz="1200" dirty="0"/>
                    </a:p>
                  </a:txBody>
                  <a:tcPr/>
                </a:tc>
                <a:tc>
                  <a:txBody>
                    <a:bodyPr/>
                    <a:lstStyle/>
                    <a:p>
                      <a:r>
                        <a:rPr lang="fr-CH" sz="1200" dirty="0" smtClean="0"/>
                        <a:t>N. </a:t>
                      </a:r>
                      <a:r>
                        <a:rPr lang="fr-CH" sz="1200" baseline="0" dirty="0" smtClean="0"/>
                        <a:t>o</a:t>
                      </a:r>
                      <a:r>
                        <a:rPr lang="fr-CH" sz="1200" dirty="0" smtClean="0"/>
                        <a:t>f </a:t>
                      </a:r>
                    </a:p>
                    <a:p>
                      <a:r>
                        <a:rPr lang="fr-CH" sz="1200" dirty="0" err="1" smtClean="0"/>
                        <a:t>projects</a:t>
                      </a:r>
                      <a:endParaRPr lang="en-GB" sz="1200" dirty="0"/>
                    </a:p>
                  </a:txBody>
                  <a:tcPr/>
                </a:tc>
                <a:tc>
                  <a:txBody>
                    <a:bodyPr/>
                    <a:lstStyle/>
                    <a:p>
                      <a:r>
                        <a:rPr lang="fr-CH" sz="1200" dirty="0" smtClean="0"/>
                        <a:t>Total</a:t>
                      </a:r>
                      <a:r>
                        <a:rPr lang="fr-CH" sz="1200" baseline="0" dirty="0" smtClean="0"/>
                        <a:t> </a:t>
                      </a:r>
                    </a:p>
                    <a:p>
                      <a:r>
                        <a:rPr lang="fr-CH" sz="1200" baseline="0" dirty="0" smtClean="0"/>
                        <a:t>budget</a:t>
                      </a:r>
                      <a:endParaRPr lang="en-GB" sz="1200" dirty="0"/>
                    </a:p>
                  </a:txBody>
                  <a:tcPr/>
                </a:tc>
                <a:extLst>
                  <a:ext uri="{0D108BD9-81ED-4DB2-BD59-A6C34878D82A}">
                    <a16:rowId xmlns:a16="http://schemas.microsoft.com/office/drawing/2014/main" val="4144834559"/>
                  </a:ext>
                </a:extLst>
              </a:tr>
              <a:tr h="0">
                <a:tc>
                  <a:txBody>
                    <a:bodyPr/>
                    <a:lstStyle/>
                    <a:p>
                      <a:r>
                        <a:rPr lang="fr-CH" sz="1200" b="1" dirty="0" err="1" smtClean="0"/>
                        <a:t>Strategies</a:t>
                      </a:r>
                      <a:endParaRPr lang="en-GB" sz="1200" b="1" dirty="0"/>
                    </a:p>
                  </a:txBody>
                  <a:tcPr/>
                </a:tc>
                <a:tc>
                  <a:txBody>
                    <a:bodyPr/>
                    <a:lstStyle/>
                    <a:p>
                      <a:endParaRPr lang="en-GB" sz="1200" dirty="0"/>
                    </a:p>
                  </a:txBody>
                  <a:tcPr/>
                </a:tc>
                <a:tc>
                  <a:txBody>
                    <a:bodyPr/>
                    <a:lstStyle/>
                    <a:p>
                      <a:pPr algn="r"/>
                      <a:r>
                        <a:rPr lang="fr-CH" sz="1200" dirty="0" smtClean="0"/>
                        <a:t>200 k€</a:t>
                      </a:r>
                      <a:endParaRPr lang="en-GB" sz="1200" dirty="0"/>
                    </a:p>
                  </a:txBody>
                  <a:tcPr/>
                </a:tc>
                <a:tc>
                  <a:txBody>
                    <a:bodyPr/>
                    <a:lstStyle/>
                    <a:p>
                      <a:pPr algn="r"/>
                      <a:r>
                        <a:rPr lang="fr-CH" sz="1200" dirty="0" smtClean="0"/>
                        <a:t>6</a:t>
                      </a:r>
                      <a:endParaRPr lang="en-GB" sz="1200" dirty="0"/>
                    </a:p>
                  </a:txBody>
                  <a:tcPr/>
                </a:tc>
                <a:tc>
                  <a:txBody>
                    <a:bodyPr/>
                    <a:lstStyle/>
                    <a:p>
                      <a:pPr algn="r"/>
                      <a:r>
                        <a:rPr lang="fr-CH" sz="1200" dirty="0" smtClean="0"/>
                        <a:t>1.2 M€</a:t>
                      </a:r>
                      <a:endParaRPr lang="en-GB" sz="1200" dirty="0"/>
                    </a:p>
                  </a:txBody>
                  <a:tcPr/>
                </a:tc>
                <a:tc>
                  <a:txBody>
                    <a:bodyPr/>
                    <a:lstStyle/>
                    <a:p>
                      <a:pPr algn="r"/>
                      <a:endParaRPr lang="en-GB" sz="1200" dirty="0"/>
                    </a:p>
                  </a:txBody>
                  <a:tcPr/>
                </a:tc>
                <a:tc>
                  <a:txBody>
                    <a:bodyPr/>
                    <a:lstStyle/>
                    <a:p>
                      <a:pPr algn="r"/>
                      <a:endParaRPr lang="en-GB" sz="1200" dirty="0"/>
                    </a:p>
                  </a:txBody>
                  <a:tcPr/>
                </a:tc>
                <a:tc>
                  <a:txBody>
                    <a:bodyPr/>
                    <a:lstStyle/>
                    <a:p>
                      <a:pPr algn="r"/>
                      <a:endParaRPr lang="en-GB" sz="1200" dirty="0"/>
                    </a:p>
                  </a:txBody>
                  <a:tcPr/>
                </a:tc>
                <a:extLst>
                  <a:ext uri="{0D108BD9-81ED-4DB2-BD59-A6C34878D82A}">
                    <a16:rowId xmlns:a16="http://schemas.microsoft.com/office/drawing/2014/main" val="2942076974"/>
                  </a:ext>
                </a:extLst>
              </a:tr>
              <a:tr h="0">
                <a:tc>
                  <a:txBody>
                    <a:bodyPr/>
                    <a:lstStyle/>
                    <a:p>
                      <a:r>
                        <a:rPr lang="fr-CH" sz="1200" b="1" dirty="0" err="1" smtClean="0"/>
                        <a:t>Developments</a:t>
                      </a:r>
                      <a:endParaRPr lang="en-GB" sz="1200" b="1" dirty="0"/>
                    </a:p>
                  </a:txBody>
                  <a:tcPr/>
                </a:tc>
                <a:tc>
                  <a:txBody>
                    <a:bodyPr/>
                    <a:lstStyle/>
                    <a:p>
                      <a:r>
                        <a:rPr lang="fr-CH" sz="1200" dirty="0" smtClean="0"/>
                        <a:t>2 – 3 - 4 </a:t>
                      </a:r>
                      <a:endParaRPr lang="en-GB" sz="1200" dirty="0"/>
                    </a:p>
                  </a:txBody>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smtClean="0">
                          <a:ln>
                            <a:noFill/>
                          </a:ln>
                          <a:solidFill>
                            <a:prstClr val="black"/>
                          </a:solidFill>
                          <a:effectLst/>
                          <a:uLnTx/>
                          <a:uFillTx/>
                          <a:latin typeface="Calibri"/>
                          <a:ea typeface="+mn-ea"/>
                          <a:cs typeface="+mn-cs"/>
                        </a:rPr>
                        <a:t>100 k€</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a:txBody>
                  <a:tcPr/>
                </a:tc>
                <a:tc>
                  <a:txBody>
                    <a:bodyPr/>
                    <a:lstStyle/>
                    <a:p>
                      <a:pPr algn="r"/>
                      <a:r>
                        <a:rPr lang="fr-CH" sz="1200" dirty="0" smtClean="0"/>
                        <a:t>15</a:t>
                      </a:r>
                      <a:endParaRPr lang="en-GB" sz="1200" dirty="0"/>
                    </a:p>
                  </a:txBody>
                  <a:tcPr/>
                </a:tc>
                <a:tc>
                  <a:txBody>
                    <a:bodyPr/>
                    <a:lstStyle/>
                    <a:p>
                      <a:pPr algn="r"/>
                      <a:r>
                        <a:rPr lang="fr-CH" sz="1200" dirty="0" smtClean="0"/>
                        <a:t>1.5 M€ </a:t>
                      </a:r>
                      <a:endParaRPr lang="en-GB" sz="1200" dirty="0"/>
                    </a:p>
                  </a:txBody>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smtClean="0">
                          <a:ln>
                            <a:noFill/>
                          </a:ln>
                          <a:solidFill>
                            <a:prstClr val="black"/>
                          </a:solidFill>
                          <a:effectLst/>
                          <a:uLnTx/>
                          <a:uFillTx/>
                          <a:latin typeface="Calibri"/>
                          <a:ea typeface="+mn-ea"/>
                          <a:cs typeface="+mn-cs"/>
                        </a:rPr>
                        <a:t>100 k€</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a:txBody>
                  <a:tcPr/>
                </a:tc>
                <a:tc>
                  <a:txBody>
                    <a:bodyPr/>
                    <a:lstStyle/>
                    <a:p>
                      <a:pPr algn="r"/>
                      <a:r>
                        <a:rPr lang="fr-CH" sz="1200" dirty="0" smtClean="0"/>
                        <a:t>15</a:t>
                      </a:r>
                      <a:endParaRPr lang="en-GB" sz="1200" dirty="0"/>
                    </a:p>
                  </a:txBody>
                  <a:tcPr/>
                </a:tc>
                <a:tc>
                  <a:txBody>
                    <a:bodyPr/>
                    <a:lstStyle/>
                    <a:p>
                      <a:pPr algn="r"/>
                      <a:r>
                        <a:rPr lang="fr-CH" sz="1200" dirty="0" smtClean="0"/>
                        <a:t>1.5 M€ </a:t>
                      </a:r>
                      <a:endParaRPr lang="en-GB" sz="1200" dirty="0"/>
                    </a:p>
                  </a:txBody>
                  <a:tcPr/>
                </a:tc>
                <a:extLst>
                  <a:ext uri="{0D108BD9-81ED-4DB2-BD59-A6C34878D82A}">
                    <a16:rowId xmlns:a16="http://schemas.microsoft.com/office/drawing/2014/main" val="38200935"/>
                  </a:ext>
                </a:extLst>
              </a:tr>
              <a:tr h="129922">
                <a:tc>
                  <a:txBody>
                    <a:bodyPr/>
                    <a:lstStyle/>
                    <a:p>
                      <a:r>
                        <a:rPr lang="fr-CH" sz="1200" b="1" dirty="0" smtClean="0"/>
                        <a:t>Prototypes</a:t>
                      </a:r>
                      <a:endParaRPr lang="en-GB" sz="1200" b="1" dirty="0"/>
                    </a:p>
                  </a:txBody>
                  <a:tcPr/>
                </a:tc>
                <a:tc>
                  <a:txBody>
                    <a:bodyPr/>
                    <a:lstStyle/>
                    <a:p>
                      <a:r>
                        <a:rPr lang="fr-CH" sz="1200" dirty="0" smtClean="0"/>
                        <a:t>4 – 5 - 6 </a:t>
                      </a:r>
                      <a:endParaRPr lang="en-GB" sz="1200" dirty="0"/>
                    </a:p>
                  </a:txBody>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smtClean="0">
                          <a:ln>
                            <a:noFill/>
                          </a:ln>
                          <a:solidFill>
                            <a:prstClr val="black"/>
                          </a:solidFill>
                          <a:effectLst/>
                          <a:uLnTx/>
                          <a:uFillTx/>
                          <a:latin typeface="Calibri"/>
                          <a:ea typeface="+mn-ea"/>
                          <a:cs typeface="+mn-cs"/>
                        </a:rPr>
                        <a:t>500 k€</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a:txBody>
                  <a:tcPr/>
                </a:tc>
                <a:tc>
                  <a:txBody>
                    <a:bodyPr/>
                    <a:lstStyle/>
                    <a:p>
                      <a:pPr algn="r"/>
                      <a:r>
                        <a:rPr lang="en-US" sz="1200" dirty="0" smtClean="0"/>
                        <a:t>6</a:t>
                      </a:r>
                      <a:endParaRPr lang="en-GB" sz="1200" dirty="0"/>
                    </a:p>
                  </a:txBody>
                  <a:tcPr/>
                </a:tc>
                <a:tc>
                  <a:txBody>
                    <a:bodyPr/>
                    <a:lstStyle/>
                    <a:p>
                      <a:pPr algn="r"/>
                      <a:r>
                        <a:rPr lang="fr-CH" sz="1200" dirty="0" smtClean="0"/>
                        <a:t>3.0 M€</a:t>
                      </a:r>
                      <a:endParaRPr lang="en-GB" sz="1200" dirty="0"/>
                    </a:p>
                  </a:txBody>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smtClean="0">
                          <a:ln>
                            <a:noFill/>
                          </a:ln>
                          <a:solidFill>
                            <a:prstClr val="black"/>
                          </a:solidFill>
                          <a:effectLst/>
                          <a:uLnTx/>
                          <a:uFillTx/>
                          <a:latin typeface="Calibri"/>
                          <a:ea typeface="+mn-ea"/>
                          <a:cs typeface="+mn-cs"/>
                        </a:rPr>
                        <a:t>500 k€</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a:txBody>
                  <a:tcPr/>
                </a:tc>
                <a:tc>
                  <a:txBody>
                    <a:bodyPr/>
                    <a:lstStyle/>
                    <a:p>
                      <a:pPr algn="r"/>
                      <a:r>
                        <a:rPr lang="fr-CH" sz="1200" dirty="0" smtClean="0"/>
                        <a:t>4</a:t>
                      </a:r>
                      <a:endParaRPr lang="en-GB" sz="1200" dirty="0"/>
                    </a:p>
                  </a:txBody>
                  <a:tcPr/>
                </a:tc>
                <a:tc>
                  <a:txBody>
                    <a:bodyPr/>
                    <a:lstStyle/>
                    <a:p>
                      <a:pPr algn="r"/>
                      <a:r>
                        <a:rPr lang="fr-CH" sz="1200" dirty="0" smtClean="0"/>
                        <a:t>2.0 M€</a:t>
                      </a:r>
                      <a:endParaRPr lang="en-GB" sz="1200" dirty="0"/>
                    </a:p>
                  </a:txBody>
                  <a:tcPr/>
                </a:tc>
                <a:extLst>
                  <a:ext uri="{0D108BD9-81ED-4DB2-BD59-A6C34878D82A}">
                    <a16:rowId xmlns:a16="http://schemas.microsoft.com/office/drawing/2014/main" val="3283608788"/>
                  </a:ext>
                </a:extLst>
              </a:tr>
              <a:tr h="288000">
                <a:tc>
                  <a:txBody>
                    <a:bodyPr/>
                    <a:lstStyle/>
                    <a:p>
                      <a:r>
                        <a:rPr lang="fr-CH" sz="1200" dirty="0" smtClean="0"/>
                        <a:t>TOTALS</a:t>
                      </a:r>
                      <a:endParaRPr lang="en-GB" sz="1200" dirty="0"/>
                    </a:p>
                  </a:txBody>
                  <a:tcPr/>
                </a:tc>
                <a:tc>
                  <a:txBody>
                    <a:bodyPr/>
                    <a:lstStyle/>
                    <a:p>
                      <a:endParaRPr lang="en-GB" sz="1200" dirty="0"/>
                    </a:p>
                  </a:txBody>
                  <a:tcPr/>
                </a:tc>
                <a:tc>
                  <a:txBody>
                    <a:bodyPr/>
                    <a:lstStyle/>
                    <a:p>
                      <a:pPr algn="r"/>
                      <a:endParaRPr lang="en-GB" sz="1200" dirty="0"/>
                    </a:p>
                  </a:txBody>
                  <a:tcPr/>
                </a:tc>
                <a:tc>
                  <a:txBody>
                    <a:bodyPr/>
                    <a:lstStyle/>
                    <a:p>
                      <a:pPr algn="r"/>
                      <a:endParaRPr lang="en-GB" sz="1200" dirty="0"/>
                    </a:p>
                  </a:txBody>
                  <a:tcPr/>
                </a:tc>
                <a:tc>
                  <a:txBody>
                    <a:bodyPr/>
                    <a:lstStyle/>
                    <a:p>
                      <a:pPr algn="r"/>
                      <a:r>
                        <a:rPr lang="fr-CH" sz="1200" dirty="0" smtClean="0"/>
                        <a:t>5.7 M€</a:t>
                      </a:r>
                      <a:endParaRPr lang="en-GB" sz="1200" dirty="0"/>
                    </a:p>
                  </a:txBody>
                  <a:tcPr/>
                </a:tc>
                <a:tc>
                  <a:txBody>
                    <a:bodyPr/>
                    <a:lstStyle/>
                    <a:p>
                      <a:pPr algn="r"/>
                      <a:endParaRPr lang="en-GB" sz="1200" dirty="0"/>
                    </a:p>
                  </a:txBody>
                  <a:tcPr/>
                </a:tc>
                <a:tc>
                  <a:txBody>
                    <a:bodyPr/>
                    <a:lstStyle/>
                    <a:p>
                      <a:pPr algn="r"/>
                      <a:endParaRPr lang="en-GB" sz="1200" dirty="0"/>
                    </a:p>
                  </a:txBody>
                  <a:tcPr/>
                </a:tc>
                <a:tc>
                  <a:txBody>
                    <a:bodyPr/>
                    <a:lstStyle/>
                    <a:p>
                      <a:pPr algn="r"/>
                      <a:r>
                        <a:rPr lang="fr-CH" sz="1200" dirty="0" smtClean="0"/>
                        <a:t>3.5 M€</a:t>
                      </a:r>
                      <a:endParaRPr lang="en-GB" sz="1200" dirty="0"/>
                    </a:p>
                  </a:txBody>
                  <a:tcPr/>
                </a:tc>
                <a:extLst>
                  <a:ext uri="{0D108BD9-81ED-4DB2-BD59-A6C34878D82A}">
                    <a16:rowId xmlns:a16="http://schemas.microsoft.com/office/drawing/2014/main" val="384512255"/>
                  </a:ext>
                </a:extLst>
              </a:tr>
            </a:tbl>
          </a:graphicData>
        </a:graphic>
      </p:graphicFrame>
      <p:sp>
        <p:nvSpPr>
          <p:cNvPr id="9" name="TextBox 8"/>
          <p:cNvSpPr txBox="1"/>
          <p:nvPr/>
        </p:nvSpPr>
        <p:spPr>
          <a:xfrm>
            <a:off x="361492" y="903174"/>
            <a:ext cx="8172908" cy="338554"/>
          </a:xfrm>
          <a:prstGeom prst="rect">
            <a:avLst/>
          </a:prstGeom>
          <a:noFill/>
        </p:spPr>
        <p:txBody>
          <a:bodyPr wrap="square" rtlCol="0">
            <a:spAutoFit/>
          </a:bodyPr>
          <a:lstStyle/>
          <a:p>
            <a:r>
              <a:rPr lang="fr-CH" sz="1600" dirty="0" smtClean="0"/>
              <a:t>The Innovation Pilot </a:t>
            </a:r>
            <a:r>
              <a:rPr lang="fr-CH" sz="1600" dirty="0" err="1" smtClean="0"/>
              <a:t>contains</a:t>
            </a:r>
            <a:r>
              <a:rPr lang="fr-CH" sz="1600" dirty="0" smtClean="0"/>
              <a:t> «</a:t>
            </a:r>
            <a:r>
              <a:rPr lang="fr-CH" sz="1600" dirty="0" err="1" smtClean="0"/>
              <a:t>projects</a:t>
            </a:r>
            <a:r>
              <a:rPr lang="fr-CH" sz="1600" dirty="0" smtClean="0"/>
              <a:t>» of </a:t>
            </a:r>
            <a:r>
              <a:rPr lang="fr-CH" sz="1600" dirty="0" err="1" smtClean="0"/>
              <a:t>three</a:t>
            </a:r>
            <a:r>
              <a:rPr lang="fr-CH" sz="1600" dirty="0" smtClean="0"/>
              <a:t> types: </a:t>
            </a:r>
            <a:r>
              <a:rPr lang="fr-CH" sz="1600" dirty="0" err="1" smtClean="0"/>
              <a:t>strategies</a:t>
            </a:r>
            <a:r>
              <a:rPr lang="fr-CH" sz="1600" dirty="0" smtClean="0"/>
              <a:t>, </a:t>
            </a:r>
            <a:r>
              <a:rPr lang="fr-CH" sz="1600" dirty="0" err="1" smtClean="0"/>
              <a:t>developments</a:t>
            </a:r>
            <a:r>
              <a:rPr lang="fr-CH" sz="1600" dirty="0" smtClean="0"/>
              <a:t>, prototypes</a:t>
            </a:r>
            <a:endParaRPr lang="en-GB" sz="1600" dirty="0"/>
          </a:p>
        </p:txBody>
      </p:sp>
      <p:sp>
        <p:nvSpPr>
          <p:cNvPr id="10" name="TextBox 9"/>
          <p:cNvSpPr txBox="1"/>
          <p:nvPr/>
        </p:nvSpPr>
        <p:spPr>
          <a:xfrm>
            <a:off x="107504" y="3239096"/>
            <a:ext cx="5915000" cy="830997"/>
          </a:xfrm>
          <a:prstGeom prst="rect">
            <a:avLst/>
          </a:prstGeom>
          <a:noFill/>
        </p:spPr>
        <p:txBody>
          <a:bodyPr wrap="square" rtlCol="0">
            <a:spAutoFit/>
          </a:bodyPr>
          <a:lstStyle/>
          <a:p>
            <a:r>
              <a:rPr lang="fr-CH" sz="1600" dirty="0" smtClean="0"/>
              <a:t>The </a:t>
            </a:r>
            <a:r>
              <a:rPr lang="fr-CH" sz="1600" dirty="0" err="1" smtClean="0"/>
              <a:t>projects</a:t>
            </a:r>
            <a:r>
              <a:rPr lang="fr-CH" sz="1600" dirty="0" smtClean="0"/>
              <a:t> are </a:t>
            </a:r>
            <a:r>
              <a:rPr lang="fr-CH" sz="1600" dirty="0" err="1" smtClean="0"/>
              <a:t>organised</a:t>
            </a:r>
            <a:r>
              <a:rPr lang="fr-CH" sz="1600" dirty="0" smtClean="0"/>
              <a:t> in </a:t>
            </a:r>
            <a:r>
              <a:rPr lang="fr-CH" sz="1600" dirty="0" err="1" smtClean="0"/>
              <a:t>themes</a:t>
            </a:r>
            <a:r>
              <a:rPr lang="fr-CH" sz="1600" dirty="0" smtClean="0"/>
              <a:t>, </a:t>
            </a:r>
            <a:r>
              <a:rPr lang="fr-CH" sz="1600" dirty="0" err="1" smtClean="0"/>
              <a:t>with</a:t>
            </a:r>
            <a:r>
              <a:rPr lang="fr-CH" sz="1600" dirty="0" smtClean="0"/>
              <a:t> a </a:t>
            </a:r>
            <a:r>
              <a:rPr lang="fr-CH" sz="1600" dirty="0" err="1" smtClean="0"/>
              <a:t>theme</a:t>
            </a:r>
            <a:r>
              <a:rPr lang="fr-CH" sz="1600" dirty="0" smtClean="0"/>
              <a:t> (</a:t>
            </a:r>
            <a:r>
              <a:rPr lang="fr-CH" sz="1600" dirty="0" err="1" smtClean="0"/>
              <a:t>workpackage</a:t>
            </a:r>
            <a:r>
              <a:rPr lang="fr-CH" sz="1600" dirty="0" smtClean="0"/>
              <a:t>) </a:t>
            </a:r>
            <a:r>
              <a:rPr lang="fr-CH" sz="1600" dirty="0" err="1" smtClean="0"/>
              <a:t>coordinator</a:t>
            </a:r>
            <a:r>
              <a:rPr lang="fr-CH" sz="1600" dirty="0" smtClean="0"/>
              <a:t>. The </a:t>
            </a:r>
            <a:r>
              <a:rPr lang="fr-CH" sz="1600" dirty="0" err="1" smtClean="0"/>
              <a:t>ideal</a:t>
            </a:r>
            <a:r>
              <a:rPr lang="fr-CH" sz="1600" dirty="0" smtClean="0"/>
              <a:t> configuration </a:t>
            </a:r>
            <a:r>
              <a:rPr lang="fr-CH" sz="1600" dirty="0" err="1" smtClean="0"/>
              <a:t>would</a:t>
            </a:r>
            <a:r>
              <a:rPr lang="fr-CH" sz="1600" dirty="0" smtClean="0"/>
              <a:t> </a:t>
            </a:r>
            <a:r>
              <a:rPr lang="fr-CH" sz="1600" dirty="0" err="1" smtClean="0"/>
              <a:t>be</a:t>
            </a:r>
            <a:r>
              <a:rPr lang="fr-CH" sz="1600" dirty="0" smtClean="0"/>
              <a:t> </a:t>
            </a:r>
            <a:r>
              <a:rPr lang="fr-CH" sz="1600" dirty="0" err="1" smtClean="0"/>
              <a:t>having</a:t>
            </a:r>
            <a:r>
              <a:rPr lang="fr-CH" sz="1600" dirty="0" smtClean="0"/>
              <a:t> for </a:t>
            </a:r>
            <a:r>
              <a:rPr lang="fr-CH" sz="1600" dirty="0" err="1" smtClean="0"/>
              <a:t>each</a:t>
            </a:r>
            <a:r>
              <a:rPr lang="fr-CH" sz="1600" dirty="0" smtClean="0"/>
              <a:t> </a:t>
            </a:r>
            <a:r>
              <a:rPr lang="fr-CH" sz="1600" dirty="0" err="1" smtClean="0"/>
              <a:t>theme</a:t>
            </a:r>
            <a:r>
              <a:rPr lang="fr-CH" sz="1600" dirty="0" smtClean="0"/>
              <a:t> a </a:t>
            </a:r>
            <a:r>
              <a:rPr lang="fr-CH" sz="1600" dirty="0" err="1" smtClean="0"/>
              <a:t>strategy</a:t>
            </a:r>
            <a:r>
              <a:rPr lang="fr-CH" sz="1600" dirty="0" smtClean="0"/>
              <a:t>/roadmap and a </a:t>
            </a:r>
            <a:r>
              <a:rPr lang="fr-CH" sz="1600" dirty="0" err="1" smtClean="0"/>
              <a:t>number</a:t>
            </a:r>
            <a:r>
              <a:rPr lang="fr-CH" sz="1600" dirty="0" smtClean="0"/>
              <a:t> of </a:t>
            </a:r>
            <a:r>
              <a:rPr lang="fr-CH" sz="1600" dirty="0" err="1" smtClean="0"/>
              <a:t>projects</a:t>
            </a:r>
            <a:r>
              <a:rPr lang="fr-CH" sz="1600" dirty="0" smtClean="0"/>
              <a:t> at </a:t>
            </a:r>
            <a:r>
              <a:rPr lang="fr-CH" sz="1600" dirty="0" err="1" smtClean="0"/>
              <a:t>different</a:t>
            </a:r>
            <a:r>
              <a:rPr lang="fr-CH" sz="1600" dirty="0" smtClean="0"/>
              <a:t> TRL </a:t>
            </a:r>
            <a:r>
              <a:rPr lang="fr-CH" sz="1600" dirty="0" err="1" smtClean="0"/>
              <a:t>level</a:t>
            </a:r>
            <a:r>
              <a:rPr lang="fr-CH" sz="1600" dirty="0" smtClean="0"/>
              <a:t>.</a:t>
            </a:r>
            <a:endParaRPr lang="en-GB" sz="1600" dirty="0"/>
          </a:p>
        </p:txBody>
      </p:sp>
      <p:sp>
        <p:nvSpPr>
          <p:cNvPr id="11" name="Oval 10"/>
          <p:cNvSpPr/>
          <p:nvPr/>
        </p:nvSpPr>
        <p:spPr>
          <a:xfrm>
            <a:off x="406646" y="4604037"/>
            <a:ext cx="1081406" cy="3600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err="1" smtClean="0"/>
              <a:t>Strategy</a:t>
            </a:r>
            <a:endParaRPr lang="en-GB" sz="1100" dirty="0"/>
          </a:p>
        </p:txBody>
      </p:sp>
      <p:sp>
        <p:nvSpPr>
          <p:cNvPr id="12" name="Oval 11"/>
          <p:cNvSpPr/>
          <p:nvPr/>
        </p:nvSpPr>
        <p:spPr>
          <a:xfrm>
            <a:off x="345029" y="5092808"/>
            <a:ext cx="1266143" cy="28803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t>Development</a:t>
            </a:r>
            <a:endParaRPr lang="en-GB" sz="1000" dirty="0"/>
          </a:p>
        </p:txBody>
      </p:sp>
      <p:sp>
        <p:nvSpPr>
          <p:cNvPr id="16" name="Oval 15"/>
          <p:cNvSpPr/>
          <p:nvPr/>
        </p:nvSpPr>
        <p:spPr>
          <a:xfrm>
            <a:off x="426784" y="6153829"/>
            <a:ext cx="1074117" cy="288032"/>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t>Prototype </a:t>
            </a:r>
            <a:endParaRPr lang="en-GB" sz="1000" dirty="0"/>
          </a:p>
        </p:txBody>
      </p:sp>
      <p:sp>
        <p:nvSpPr>
          <p:cNvPr id="19" name="TextBox 18"/>
          <p:cNvSpPr txBox="1"/>
          <p:nvPr/>
        </p:nvSpPr>
        <p:spPr>
          <a:xfrm>
            <a:off x="340282" y="4219306"/>
            <a:ext cx="1003801" cy="369332"/>
          </a:xfrm>
          <a:prstGeom prst="rect">
            <a:avLst/>
          </a:prstGeom>
          <a:noFill/>
        </p:spPr>
        <p:txBody>
          <a:bodyPr wrap="none" rtlCol="0">
            <a:spAutoFit/>
          </a:bodyPr>
          <a:lstStyle/>
          <a:p>
            <a:r>
              <a:rPr lang="fr-CH" dirty="0" err="1" smtClean="0"/>
              <a:t>Theme</a:t>
            </a:r>
            <a:r>
              <a:rPr lang="fr-CH" dirty="0" smtClean="0"/>
              <a:t> 1</a:t>
            </a:r>
            <a:endParaRPr lang="en-GB" dirty="0"/>
          </a:p>
        </p:txBody>
      </p:sp>
      <p:sp>
        <p:nvSpPr>
          <p:cNvPr id="3" name="Oval 2"/>
          <p:cNvSpPr/>
          <p:nvPr/>
        </p:nvSpPr>
        <p:spPr>
          <a:xfrm>
            <a:off x="7246397" y="1219416"/>
            <a:ext cx="1751284"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Example of possible distribution</a:t>
            </a:r>
            <a:endParaRPr lang="en-GB" sz="1600" dirty="0"/>
          </a:p>
        </p:txBody>
      </p:sp>
      <p:sp>
        <p:nvSpPr>
          <p:cNvPr id="30" name="Oval 29"/>
          <p:cNvSpPr/>
          <p:nvPr/>
        </p:nvSpPr>
        <p:spPr>
          <a:xfrm>
            <a:off x="330259" y="5362201"/>
            <a:ext cx="1266143" cy="28803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t>Development</a:t>
            </a:r>
            <a:endParaRPr lang="en-GB" sz="1000" dirty="0"/>
          </a:p>
        </p:txBody>
      </p:sp>
      <p:sp>
        <p:nvSpPr>
          <p:cNvPr id="31" name="Rectangle 30"/>
          <p:cNvSpPr/>
          <p:nvPr/>
        </p:nvSpPr>
        <p:spPr>
          <a:xfrm>
            <a:off x="1713387" y="4219307"/>
            <a:ext cx="1437187" cy="2356371"/>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2" name="Oval 31"/>
          <p:cNvSpPr/>
          <p:nvPr/>
        </p:nvSpPr>
        <p:spPr>
          <a:xfrm>
            <a:off x="1874783" y="4607908"/>
            <a:ext cx="1081406" cy="3600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err="1" smtClean="0"/>
              <a:t>Strategy</a:t>
            </a:r>
            <a:endParaRPr lang="en-GB" sz="1100" dirty="0"/>
          </a:p>
        </p:txBody>
      </p:sp>
      <p:sp>
        <p:nvSpPr>
          <p:cNvPr id="33" name="Oval 32"/>
          <p:cNvSpPr/>
          <p:nvPr/>
        </p:nvSpPr>
        <p:spPr>
          <a:xfrm>
            <a:off x="1813166" y="5096679"/>
            <a:ext cx="1266143" cy="28803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t>Development</a:t>
            </a:r>
            <a:endParaRPr lang="en-GB" sz="1000" dirty="0"/>
          </a:p>
        </p:txBody>
      </p:sp>
      <p:sp>
        <p:nvSpPr>
          <p:cNvPr id="35" name="TextBox 34"/>
          <p:cNvSpPr txBox="1"/>
          <p:nvPr/>
        </p:nvSpPr>
        <p:spPr>
          <a:xfrm>
            <a:off x="1808419" y="4223177"/>
            <a:ext cx="1003801" cy="369332"/>
          </a:xfrm>
          <a:prstGeom prst="rect">
            <a:avLst/>
          </a:prstGeom>
          <a:noFill/>
        </p:spPr>
        <p:txBody>
          <a:bodyPr wrap="none" rtlCol="0">
            <a:spAutoFit/>
          </a:bodyPr>
          <a:lstStyle/>
          <a:p>
            <a:r>
              <a:rPr lang="fr-CH" dirty="0" err="1" smtClean="0"/>
              <a:t>Theme</a:t>
            </a:r>
            <a:r>
              <a:rPr lang="fr-CH" dirty="0" smtClean="0"/>
              <a:t> 2</a:t>
            </a:r>
            <a:endParaRPr lang="en-GB" dirty="0"/>
          </a:p>
        </p:txBody>
      </p:sp>
      <p:sp>
        <p:nvSpPr>
          <p:cNvPr id="36" name="Oval 35"/>
          <p:cNvSpPr/>
          <p:nvPr/>
        </p:nvSpPr>
        <p:spPr>
          <a:xfrm>
            <a:off x="1798908" y="5356549"/>
            <a:ext cx="1266143" cy="28803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t>Development</a:t>
            </a:r>
            <a:endParaRPr lang="en-GB" sz="1000" dirty="0"/>
          </a:p>
        </p:txBody>
      </p:sp>
      <p:sp>
        <p:nvSpPr>
          <p:cNvPr id="37" name="Oval 36"/>
          <p:cNvSpPr/>
          <p:nvPr/>
        </p:nvSpPr>
        <p:spPr>
          <a:xfrm>
            <a:off x="1797737" y="5616419"/>
            <a:ext cx="1266143" cy="28803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t>Development</a:t>
            </a:r>
            <a:endParaRPr lang="en-GB" sz="1000" dirty="0"/>
          </a:p>
        </p:txBody>
      </p:sp>
      <p:sp>
        <p:nvSpPr>
          <p:cNvPr id="38" name="Rectangle 37"/>
          <p:cNvSpPr/>
          <p:nvPr/>
        </p:nvSpPr>
        <p:spPr>
          <a:xfrm>
            <a:off x="3187357" y="4223177"/>
            <a:ext cx="1437187" cy="2356371"/>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39" name="Oval 38"/>
          <p:cNvSpPr/>
          <p:nvPr/>
        </p:nvSpPr>
        <p:spPr>
          <a:xfrm>
            <a:off x="3348753" y="4611778"/>
            <a:ext cx="1081406" cy="3600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100" dirty="0" err="1" smtClean="0"/>
              <a:t>Strategy</a:t>
            </a:r>
            <a:endParaRPr lang="en-GB" sz="1100" dirty="0"/>
          </a:p>
        </p:txBody>
      </p:sp>
      <p:sp>
        <p:nvSpPr>
          <p:cNvPr id="40" name="Oval 39"/>
          <p:cNvSpPr/>
          <p:nvPr/>
        </p:nvSpPr>
        <p:spPr>
          <a:xfrm>
            <a:off x="3287136" y="5100549"/>
            <a:ext cx="1266143" cy="288032"/>
          </a:xfrm>
          <a:prstGeom prst="ellipse">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err="1" smtClean="0"/>
              <a:t>Development</a:t>
            </a:r>
            <a:endParaRPr lang="en-GB" sz="1000" dirty="0"/>
          </a:p>
        </p:txBody>
      </p:sp>
      <p:sp>
        <p:nvSpPr>
          <p:cNvPr id="41" name="Oval 40"/>
          <p:cNvSpPr/>
          <p:nvPr/>
        </p:nvSpPr>
        <p:spPr>
          <a:xfrm>
            <a:off x="3383148" y="6171036"/>
            <a:ext cx="1074117" cy="288032"/>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t>Prototype </a:t>
            </a:r>
            <a:endParaRPr lang="en-GB" sz="1000" dirty="0"/>
          </a:p>
        </p:txBody>
      </p:sp>
      <p:sp>
        <p:nvSpPr>
          <p:cNvPr id="42" name="TextBox 41"/>
          <p:cNvSpPr txBox="1"/>
          <p:nvPr/>
        </p:nvSpPr>
        <p:spPr>
          <a:xfrm>
            <a:off x="3282389" y="4227047"/>
            <a:ext cx="1003801" cy="369332"/>
          </a:xfrm>
          <a:prstGeom prst="rect">
            <a:avLst/>
          </a:prstGeom>
          <a:noFill/>
        </p:spPr>
        <p:txBody>
          <a:bodyPr wrap="none" rtlCol="0">
            <a:spAutoFit/>
          </a:bodyPr>
          <a:lstStyle/>
          <a:p>
            <a:r>
              <a:rPr lang="fr-CH" dirty="0" err="1" smtClean="0"/>
              <a:t>Theme</a:t>
            </a:r>
            <a:r>
              <a:rPr lang="fr-CH" dirty="0" smtClean="0"/>
              <a:t> 3</a:t>
            </a:r>
            <a:endParaRPr lang="en-GB" dirty="0"/>
          </a:p>
        </p:txBody>
      </p:sp>
      <p:sp>
        <p:nvSpPr>
          <p:cNvPr id="44" name="Oval 43"/>
          <p:cNvSpPr/>
          <p:nvPr/>
        </p:nvSpPr>
        <p:spPr>
          <a:xfrm>
            <a:off x="3419543" y="5923700"/>
            <a:ext cx="1074117" cy="288032"/>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000" dirty="0" smtClean="0"/>
              <a:t>Prototype </a:t>
            </a:r>
            <a:endParaRPr lang="en-GB" sz="1000" dirty="0"/>
          </a:p>
        </p:txBody>
      </p:sp>
      <p:sp>
        <p:nvSpPr>
          <p:cNvPr id="6" name="TextBox 5"/>
          <p:cNvSpPr txBox="1"/>
          <p:nvPr/>
        </p:nvSpPr>
        <p:spPr>
          <a:xfrm>
            <a:off x="4932040" y="5301208"/>
            <a:ext cx="343364" cy="369332"/>
          </a:xfrm>
          <a:prstGeom prst="rect">
            <a:avLst/>
          </a:prstGeom>
          <a:noFill/>
        </p:spPr>
        <p:txBody>
          <a:bodyPr wrap="none" rtlCol="0">
            <a:spAutoFit/>
          </a:bodyPr>
          <a:lstStyle/>
          <a:p>
            <a:r>
              <a:rPr lang="en-US" dirty="0" smtClean="0"/>
              <a:t>…</a:t>
            </a:r>
            <a:endParaRPr lang="en-GB" dirty="0"/>
          </a:p>
        </p:txBody>
      </p:sp>
      <p:sp>
        <p:nvSpPr>
          <p:cNvPr id="45" name="TextBox 44"/>
          <p:cNvSpPr txBox="1"/>
          <p:nvPr/>
        </p:nvSpPr>
        <p:spPr>
          <a:xfrm>
            <a:off x="7336161" y="2122973"/>
            <a:ext cx="1736314" cy="923330"/>
          </a:xfrm>
          <a:prstGeom prst="rect">
            <a:avLst/>
          </a:prstGeom>
          <a:noFill/>
        </p:spPr>
        <p:txBody>
          <a:bodyPr wrap="square" rtlCol="0">
            <a:spAutoFit/>
          </a:bodyPr>
          <a:lstStyle/>
          <a:p>
            <a:r>
              <a:rPr lang="en-US" dirty="0" smtClean="0"/>
              <a:t>Will be finalized depending on the proposals</a:t>
            </a:r>
            <a:endParaRPr lang="en-GB" dirty="0"/>
          </a:p>
        </p:txBody>
      </p:sp>
    </p:spTree>
    <p:extLst>
      <p:ext uri="{BB962C8B-B14F-4D97-AF65-F5344CB8AC3E}">
        <p14:creationId xmlns:p14="http://schemas.microsoft.com/office/powerpoint/2010/main" val="2058349520"/>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7441</TotalTime>
  <Words>1665</Words>
  <Application>Microsoft Office PowerPoint</Application>
  <PresentationFormat>On-screen Show (4:3)</PresentationFormat>
  <Paragraphs>222</Paragraphs>
  <Slides>14</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14</vt:i4>
      </vt:variant>
    </vt:vector>
  </HeadingPairs>
  <TitlesOfParts>
    <vt:vector size="18" baseType="lpstr">
      <vt:lpstr>Arial</vt:lpstr>
      <vt:lpstr>Calibri</vt:lpstr>
      <vt:lpstr>Thème Office</vt:lpstr>
      <vt:lpstr>Thème Office</vt:lpstr>
      <vt:lpstr>PowerPoint Presentation</vt:lpstr>
      <vt:lpstr>Integrating Activities</vt:lpstr>
      <vt:lpstr>What after 4 Integrating Activities?</vt:lpstr>
      <vt:lpstr>The Innovation Pilot in the RI Workprogramme</vt:lpstr>
      <vt:lpstr>Contents of the new project (from workprogramme)</vt:lpstr>
      <vt:lpstr>What does innovation mean in this context?</vt:lpstr>
      <vt:lpstr>The problem of societal applications</vt:lpstr>
      <vt:lpstr>Dimensions to retain from the present IA’s </vt:lpstr>
      <vt:lpstr>Proposed structure of the new Pilot</vt:lpstr>
      <vt:lpstr>What are we looking for</vt:lpstr>
      <vt:lpstr>Evaluation of projects – proposed selection criteria</vt:lpstr>
      <vt:lpstr>Proposed selection timeline and procedure</vt:lpstr>
      <vt:lpstr>Proposal form</vt:lpstr>
      <vt:lpstr>   </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 </cp:lastModifiedBy>
  <cp:revision>224</cp:revision>
  <dcterms:created xsi:type="dcterms:W3CDTF">2017-04-26T09:15:49Z</dcterms:created>
  <dcterms:modified xsi:type="dcterms:W3CDTF">2019-06-14T12:26:34Z</dcterms:modified>
</cp:coreProperties>
</file>