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2" r:id="rId3"/>
    <p:sldId id="436" r:id="rId4"/>
    <p:sldId id="437" r:id="rId5"/>
    <p:sldId id="430" r:id="rId6"/>
    <p:sldId id="432" r:id="rId7"/>
    <p:sldId id="435" r:id="rId8"/>
    <p:sldId id="433" r:id="rId9"/>
    <p:sldId id="263" r:id="rId10"/>
    <p:sldId id="393" r:id="rId11"/>
  </p:sldIdLst>
  <p:sldSz cx="9906000" cy="6858000" type="A4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ED7D31"/>
    <a:srgbClr val="1E5AAE"/>
    <a:srgbClr val="CE4141"/>
    <a:srgbClr val="B9DEFF"/>
    <a:srgbClr val="FFCC99"/>
    <a:srgbClr val="FF6600"/>
    <a:srgbClr val="FF5050"/>
    <a:srgbClr val="0000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96837" autoAdjust="0"/>
  </p:normalViewPr>
  <p:slideViewPr>
    <p:cSldViewPr snapToGrid="0" snapToObjects="1">
      <p:cViewPr varScale="1">
        <p:scale>
          <a:sx n="123" d="100"/>
          <a:sy n="123" d="100"/>
        </p:scale>
        <p:origin x="1146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8-09-09T11:41:02.811"/>
    </inkml:context>
    <inkml:brush xml:id="br0">
      <inkml:brushProperty name="width" value="0.05292" units="cm"/>
      <inkml:brushProperty name="height" value="0.05292" units="cm"/>
      <inkml:brushProperty name="color" value="#C00000"/>
      <inkml:brushProperty name="fitToCurve" value="1"/>
    </inkml:brush>
  </inkml:definitions>
  <inkml:trace contextRef="#ctx0" brushRef="#br0">2270 27 11,'12'-2'11,"-12"2"0,7-5-2,-7 5-1,0-5-1,0 5 0,-16-2-1,2 2-1,-5 0-1,-4 0 0,-3-2 1,-9 4-1,3-2-1,-8 0 0,3 0-1,-12 2 1,7 3-1,0-3-1,-7 3 0,0-1 0,7 1 0,-7 0 0,-9 2-1,0-1 1,0 1-1,-3 3 1,0-3-1,1 4 0,-1-2 0,3 3 0,0-3 0,0 5 0,-3 0 0,-7 4 0,12-4 1,-6 2-1,-1 5 0,0-3 0,2 3 0,-2-3 0,3 3 0,1 0 0,6-3-1,4 3 1,2-2 0,-6 1 0,9 1 0,6 2 0,3-4-1,-2 4 1,0 2 0,11-9-1,1 9 1,1 3-1,13-5 1,-6 5-1,6 2 1,8-7 0,-4 4 0,7-1 0,0-3 1,10 2-1,1-2 1,1 0-1,4 0 0,8-7 0,6 5 1,2 0-1,3-5 1,5 3-1,7-6 1,6 3 0,5-4 1,-2 0-2,5-3 2,4-2-1,3-3 1,-3 1-1,7-3 1,7-2 0,-11 0-1,13 0 0,3-2 0,-2-3 0,2 1-1,0 1 1,2-4-1,0 1 1,-5-1-1,6-3 2,-6 1-2,-9-2 1,19 1 0,-9-6 0,4 2 0,-7 1-1,5-6 1,0 3 0,2 0-1,-4-5 0,-1 3 0,8-5 1,-22-3-1,10 3 0,-2-2 0,-3 0 0,-2-8 0,0 3 1,0-2-1,-7 0 0,-5 0 0,-2-1 1,-12-4-1,0 5 1,-4 2-1,-8 0 1,-15 3-1,1-1 0,-1 0 1,-8 1-1,-9 1 1,0 6-1,-9-4 1,2 4 0,-14 1 0,0 1 0,-7 2 0,2 2 0,-13 2 0,-8-1 0,-2 1 0,-9 3 0,-3 2 0,-9 2-1,-4-2 1,-5 7-1,-15 0 1,6 5-1,-5 0 1,-5 1-1,0 4 0,3 1-1,-1 1-2,7-3-6,15 0-13,4 0-7,28-2-3,5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247E5-A893-4EF3-98D7-CD6A1D313FDC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1233488"/>
            <a:ext cx="481330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12E3E-6973-4355-A517-6CA559D2E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5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1233488"/>
            <a:ext cx="4813300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12E3E-6973-4355-A517-6CA559D2E4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4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1"/>
            <a:ext cx="89154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5101967"/>
            <a:ext cx="4376870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032111" y="5101967"/>
            <a:ext cx="4378590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95300" y="1269778"/>
            <a:ext cx="4376870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1269778"/>
            <a:ext cx="4378590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1185528"/>
            <a:ext cx="34671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95300" y="214424"/>
            <a:ext cx="29718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95300" y="1981200"/>
            <a:ext cx="767715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19793" y="1705709"/>
            <a:ext cx="3308357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05364" y="802197"/>
            <a:ext cx="5156140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19795" y="2998765"/>
            <a:ext cx="3308355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290" y="2703285"/>
            <a:ext cx="127016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290" y="2703285"/>
            <a:ext cx="127016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69000"/>
            <a:ext cx="273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514" y="2878269"/>
            <a:ext cx="1323775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444815"/>
            <a:ext cx="8912425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95300" y="3391125"/>
            <a:ext cx="29718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444815"/>
            <a:ext cx="8912425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95300" y="3391125"/>
            <a:ext cx="29718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244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39624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2800" y="1600201"/>
            <a:ext cx="39624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95300" y="233492"/>
            <a:ext cx="8912425" cy="64800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95300" y="1325607"/>
            <a:ext cx="8912425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8" y="6150798"/>
            <a:ext cx="9906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28703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094220" y="6365900"/>
            <a:ext cx="3717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2018-09-11  Antonio Grande </a:t>
            </a:r>
            <a:r>
              <a:rPr lang="fr-CH" sz="1200" baseline="0" dirty="0" smtClean="0">
                <a:solidFill>
                  <a:schemeClr val="bg1"/>
                </a:solidFill>
              </a:rPr>
              <a:t>EN-ACE-OSS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612756" y="6361114"/>
            <a:ext cx="4680488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600" dirty="0" smtClean="0"/>
              <a:t>2018-09-11    Antonio Grande EN-ACE-OSS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023350" y="6329364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15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39506"/>
            <a:ext cx="8226854" cy="114575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55A0"/>
                </a:solidFill>
              </a:rPr>
              <a:t>First year </a:t>
            </a:r>
            <a:r>
              <a:rPr lang="en-GB" dirty="0" smtClean="0">
                <a:solidFill>
                  <a:srgbClr val="0055A0"/>
                </a:solidFill>
              </a:rPr>
              <a:t>at CERN: working in the organisation and scheduling section</a:t>
            </a:r>
            <a:endParaRPr lang="en-GB" sz="2200" b="0" dirty="0">
              <a:solidFill>
                <a:srgbClr val="0055A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838200" y="3987809"/>
            <a:ext cx="8229600" cy="925155"/>
          </a:xfrm>
        </p:spPr>
        <p:txBody>
          <a:bodyPr>
            <a:normAutofit/>
          </a:bodyPr>
          <a:lstStyle/>
          <a:p>
            <a:r>
              <a:rPr lang="fr-CH" b="1" dirty="0" smtClean="0"/>
              <a:t>Antonio Grande</a:t>
            </a:r>
          </a:p>
          <a:p>
            <a:r>
              <a:rPr lang="fr-CH" b="1" dirty="0" smtClean="0"/>
              <a:t>EN-ACE</a:t>
            </a:r>
          </a:p>
          <a:p>
            <a:r>
              <a:rPr lang="fr-CH" dirty="0" smtClean="0"/>
              <a:t>UPM </a:t>
            </a:r>
            <a:r>
              <a:rPr lang="fr-CH" dirty="0" err="1" smtClean="0"/>
              <a:t>visit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ounded Rectangle 100"/>
          <p:cNvSpPr/>
          <p:nvPr/>
        </p:nvSpPr>
        <p:spPr>
          <a:xfrm>
            <a:off x="365760" y="1124712"/>
            <a:ext cx="9167468" cy="113381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55A0"/>
            </a:solidFill>
            <a:prstDash val="solid"/>
          </a:ln>
          <a:effectLst/>
        </p:spPr>
        <p:txBody>
          <a:bodyPr rtlCol="0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 smtClean="0">
                <a:solidFill>
                  <a:srgbClr val="0055A0"/>
                </a:solidFill>
                <a:latin typeface="+mj-lt"/>
              </a:rPr>
              <a:t>Projects implemented Long Shutdown 2 (LS2):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kern="0" dirty="0" smtClean="0">
                <a:solidFill>
                  <a:srgbClr val="0055A0"/>
                </a:solidFill>
                <a:latin typeface="+mj-lt"/>
              </a:rPr>
              <a:t>HI-LUMI - LHC </a:t>
            </a:r>
            <a:r>
              <a:rPr lang="en-GB" sz="1100" b="1" kern="0" dirty="0" smtClean="0">
                <a:solidFill>
                  <a:srgbClr val="0055A0"/>
                </a:solidFill>
                <a:latin typeface="+mj-lt"/>
              </a:rPr>
              <a:t> (</a:t>
            </a:r>
            <a:r>
              <a:rPr lang="en-GB" sz="1100" b="1" kern="0" dirty="0" err="1" smtClean="0">
                <a:solidFill>
                  <a:srgbClr val="0055A0"/>
                </a:solidFill>
                <a:latin typeface="+mj-lt"/>
              </a:rPr>
              <a:t>HIgh-LUMInosity</a:t>
            </a:r>
            <a:r>
              <a:rPr lang="en-GB" sz="1100" b="1" kern="0" dirty="0" smtClean="0">
                <a:solidFill>
                  <a:srgbClr val="0055A0"/>
                </a:solidFill>
                <a:latin typeface="+mj-lt"/>
              </a:rPr>
              <a:t> LHC): </a:t>
            </a:r>
            <a:r>
              <a:rPr lang="en-GB" sz="1100" kern="0" dirty="0" smtClean="0">
                <a:solidFill>
                  <a:srgbClr val="0055A0"/>
                </a:solidFill>
                <a:latin typeface="+mj-lt"/>
              </a:rPr>
              <a:t>upgrade </a:t>
            </a:r>
            <a:r>
              <a:rPr lang="en-GB" sz="1100" kern="0" dirty="0">
                <a:solidFill>
                  <a:srgbClr val="0055A0"/>
                </a:solidFill>
                <a:latin typeface="+mj-lt"/>
              </a:rPr>
              <a:t>of the LHC to </a:t>
            </a:r>
            <a:r>
              <a:rPr lang="en-GB" sz="1100" b="1" kern="0" dirty="0">
                <a:solidFill>
                  <a:srgbClr val="0055A0"/>
                </a:solidFill>
                <a:latin typeface="+mj-lt"/>
              </a:rPr>
              <a:t>achieve</a:t>
            </a:r>
            <a:r>
              <a:rPr lang="en-GB" sz="1100" kern="0" dirty="0">
                <a:solidFill>
                  <a:srgbClr val="0055A0"/>
                </a:solidFill>
                <a:latin typeface="+mj-lt"/>
              </a:rPr>
              <a:t> instantaneous </a:t>
            </a:r>
            <a:r>
              <a:rPr lang="en-GB" sz="1100" b="1" kern="0" dirty="0">
                <a:solidFill>
                  <a:srgbClr val="0055A0"/>
                </a:solidFill>
                <a:latin typeface="+mj-lt"/>
              </a:rPr>
              <a:t>luminosities</a:t>
            </a:r>
            <a:r>
              <a:rPr lang="en-GB" sz="1100" kern="0" dirty="0">
                <a:solidFill>
                  <a:srgbClr val="0055A0"/>
                </a:solidFill>
                <a:latin typeface="+mj-lt"/>
              </a:rPr>
              <a:t> a factor of </a:t>
            </a:r>
            <a:r>
              <a:rPr lang="en-GB" sz="1100" b="1" kern="0" dirty="0">
                <a:solidFill>
                  <a:srgbClr val="0055A0"/>
                </a:solidFill>
                <a:latin typeface="+mj-lt"/>
              </a:rPr>
              <a:t>five larger than the LHC </a:t>
            </a:r>
            <a:r>
              <a:rPr lang="en-GB" sz="1100" kern="0" dirty="0">
                <a:solidFill>
                  <a:srgbClr val="0055A0"/>
                </a:solidFill>
                <a:latin typeface="+mj-lt"/>
              </a:rPr>
              <a:t>nominal value</a:t>
            </a:r>
            <a:endParaRPr lang="en-US" sz="1100" kern="0" dirty="0">
              <a:solidFill>
                <a:srgbClr val="0055A0"/>
              </a:solidFill>
              <a:latin typeface="+mj-lt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</a:rPr>
              <a:t>LIU  - Injectors (LHC Injectors Upgrade): </a:t>
            </a:r>
            <a:r>
              <a:rPr lang="en-GB" sz="1100" kern="0" dirty="0" smtClean="0">
                <a:solidFill>
                  <a:srgbClr val="0055A0"/>
                </a:solidFill>
                <a:latin typeface="+mj-lt"/>
              </a:rPr>
              <a:t>The </a:t>
            </a:r>
            <a:r>
              <a:rPr lang="en-GB" sz="1100" kern="0" dirty="0">
                <a:solidFill>
                  <a:srgbClr val="0055A0"/>
                </a:solidFill>
                <a:latin typeface="+mj-lt"/>
              </a:rPr>
              <a:t>LHC Injectors Upgrade should plan for </a:t>
            </a:r>
            <a:r>
              <a:rPr lang="en-GB" sz="1100" b="1" kern="0" dirty="0">
                <a:solidFill>
                  <a:srgbClr val="0055A0"/>
                </a:solidFill>
                <a:latin typeface="+mj-lt"/>
              </a:rPr>
              <a:t>delivering reliably to the LHC</a:t>
            </a:r>
            <a:r>
              <a:rPr lang="en-GB" sz="1100" kern="0" dirty="0">
                <a:solidFill>
                  <a:srgbClr val="0055A0"/>
                </a:solidFill>
                <a:latin typeface="+mj-lt"/>
              </a:rPr>
              <a:t> the beams required </a:t>
            </a:r>
            <a:r>
              <a:rPr lang="en-GB" sz="1100" b="1" kern="0" dirty="0">
                <a:solidFill>
                  <a:srgbClr val="0055A0"/>
                </a:solidFill>
                <a:latin typeface="+mj-lt"/>
              </a:rPr>
              <a:t>for reaching the goals of the HL-LHC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</a:rPr>
              <a:t>Consolidation of existing facilities</a:t>
            </a:r>
            <a:endParaRPr kumimoji="0" lang="en-GB" sz="1100" b="1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272482" y="98630"/>
            <a:ext cx="9367833" cy="18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6827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15875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2538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725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General Overview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72480" y="274638"/>
            <a:ext cx="9361040" cy="633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noProof="0" dirty="0" smtClean="0">
                <a:solidFill>
                  <a:srgbClr val="1E5AAE"/>
                </a:solidFill>
              </a:rPr>
              <a:t>EN – ACE </a:t>
            </a:r>
            <a:r>
              <a:rPr lang="en-GB" dirty="0">
                <a:solidFill>
                  <a:srgbClr val="1E5AAE"/>
                </a:solidFill>
              </a:rPr>
              <a:t>provides project coordination for the accelerator, support and expertise in matter of </a:t>
            </a:r>
            <a:r>
              <a:rPr lang="en-GB" dirty="0" smtClean="0">
                <a:solidFill>
                  <a:srgbClr val="1E5AAE"/>
                </a:solidFill>
              </a:rPr>
              <a:t>project &amp; develops </a:t>
            </a:r>
            <a:r>
              <a:rPr lang="en-GB" dirty="0">
                <a:solidFill>
                  <a:srgbClr val="1E5AAE"/>
                </a:solidFill>
              </a:rPr>
              <a:t>and supports </a:t>
            </a:r>
            <a:r>
              <a:rPr lang="en-GB" dirty="0" smtClean="0">
                <a:solidFill>
                  <a:srgbClr val="1E5AAE"/>
                </a:solidFill>
              </a:rPr>
              <a:t>CERN’s  </a:t>
            </a:r>
            <a:r>
              <a:rPr lang="en-GB" dirty="0">
                <a:solidFill>
                  <a:srgbClr val="1E5AAE"/>
                </a:solidFill>
              </a:rPr>
              <a:t>engineering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374611" y="4147069"/>
            <a:ext cx="2600260" cy="1896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A92F17"/>
            </a:solidFill>
            <a:prstDash val="solid"/>
          </a:ln>
          <a:effectLst/>
        </p:spPr>
        <p:txBody>
          <a:bodyPr bIns="46800" rtlCol="0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A92F1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Management of the configuration relative to the machines </a:t>
            </a:r>
            <a:r>
              <a:rPr kumimoji="0" lang="en-US" sz="1150" b="0" i="1" u="none" strike="noStrike" kern="0" cap="none" spc="0" normalizeH="0" baseline="0" noProof="0" dirty="0" smtClean="0">
                <a:ln>
                  <a:noFill/>
                </a:ln>
                <a:solidFill>
                  <a:srgbClr val="A92F1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</a:t>
            </a:r>
            <a:r>
              <a:rPr kumimoji="0" lang="en-GB" sz="1150" b="0" i="1" u="none" strike="noStrike" kern="0" cap="none" spc="0" normalizeH="0" baseline="0" noProof="0" dirty="0" smtClean="0">
                <a:ln>
                  <a:noFill/>
                </a:ln>
                <a:solidFill>
                  <a:srgbClr val="A92F1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Space reservation, Engineering Change Request, Functional Specification, Engineering Specification, Installation Procedure, Tests Procedure etc…)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A92F1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Update of the layout databases</a:t>
            </a:r>
            <a:endParaRPr kumimoji="0" lang="en-GB" sz="1150" b="1" i="0" u="none" strike="noStrike" kern="0" cap="none" spc="0" normalizeH="0" baseline="0" noProof="0" dirty="0" smtClean="0">
              <a:ln>
                <a:noFill/>
              </a:ln>
              <a:solidFill>
                <a:srgbClr val="A92F17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5577840" y="4147068"/>
            <a:ext cx="3964239" cy="1896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Central information of the activities to schedule taking into account the logistic and operational safety aspects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Follow-up of the documentation </a:t>
            </a:r>
            <a:r>
              <a:rPr kumimoji="0" lang="en-US" sz="1150" b="0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</a:t>
            </a:r>
            <a:r>
              <a:rPr kumimoji="0" lang="en-GB" sz="1150" b="0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Space reservation, Engineering Change Request, Functional Specification, Engineering Specification, Installation Procedure, Tests Procedure etc…)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Follow-up of the Non-conformities of installation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3127277" y="4147069"/>
            <a:ext cx="2298158" cy="189503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CC66FF"/>
            </a:solidFill>
            <a:prstDash val="solid"/>
          </a:ln>
          <a:effectLst/>
        </p:spPr>
        <p:txBody>
          <a:bodyPr rtlCol="0" anchor="t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861A8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Central information of the 3D models between all design office </a:t>
            </a:r>
            <a:r>
              <a:rPr kumimoji="0" lang="en-US" sz="1150" b="0" i="1" u="none" strike="noStrike" kern="0" cap="none" spc="0" normalizeH="0" baseline="0" noProof="0" dirty="0" smtClean="0">
                <a:ln>
                  <a:noFill/>
                </a:ln>
                <a:solidFill>
                  <a:srgbClr val="861A8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(services, mechanical etc…)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861A8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Identification of the interferences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" b="1" i="0" u="none" strike="noStrike" kern="0" cap="none" spc="0" normalizeH="0" baseline="0" noProof="0" dirty="0" smtClean="0">
                <a:ln>
                  <a:noFill/>
                </a:ln>
                <a:solidFill>
                  <a:srgbClr val="861A8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Non-conformities of installation</a:t>
            </a:r>
            <a:endParaRPr kumimoji="0" lang="en-GB" sz="1150" b="1" i="0" u="none" strike="noStrike" kern="0" cap="none" spc="0" normalizeH="0" baseline="0" noProof="0" dirty="0" smtClean="0">
              <a:ln>
                <a:noFill/>
              </a:ln>
              <a:solidFill>
                <a:srgbClr val="861A8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489" y="2328130"/>
            <a:ext cx="3537451" cy="180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ed Rectangle 51"/>
          <p:cNvSpPr/>
          <p:nvPr/>
        </p:nvSpPr>
        <p:spPr>
          <a:xfrm>
            <a:off x="6594474" y="2586125"/>
            <a:ext cx="2945766" cy="3497634"/>
          </a:xfrm>
          <a:prstGeom prst="roundRect">
            <a:avLst>
              <a:gd name="adj" fmla="val 6688"/>
            </a:avLst>
          </a:prstGeom>
          <a:solidFill>
            <a:schemeClr val="bg1"/>
          </a:solidFill>
          <a:ln w="95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680584" y="4627045"/>
            <a:ext cx="2805959" cy="1328445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Project server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272482" y="2586125"/>
            <a:ext cx="6050532" cy="3497634"/>
          </a:xfrm>
          <a:prstGeom prst="roundRect">
            <a:avLst>
              <a:gd name="adj" fmla="val 9478"/>
            </a:avLst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272482" y="98630"/>
            <a:ext cx="9367833" cy="18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6827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15875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2538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725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General Overview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72480" y="274638"/>
            <a:ext cx="9361040" cy="633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 smtClean="0">
                <a:solidFill>
                  <a:srgbClr val="1E5AAE"/>
                </a:solidFill>
              </a:rPr>
              <a:t>EN-ACE-OSS, within the EN-ACE group, is in charge of the organisation and planning of the activities done in all the accelerators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E5AAE"/>
              </a:solidFill>
              <a:effectLst/>
              <a:uLnTx/>
              <a:uFillTx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72481" y="1258192"/>
            <a:ext cx="9233377" cy="120520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31433" y="2087501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>
                <a:solidFill>
                  <a:srgbClr val="191C1F"/>
                </a:solidFill>
                <a:latin typeface="Arial"/>
              </a:rPr>
              <a:t>ACE – </a:t>
            </a:r>
            <a:r>
              <a:rPr lang="fr-CH" sz="1015" dirty="0" smtClean="0">
                <a:solidFill>
                  <a:srgbClr val="191C1F"/>
                </a:solidFill>
                <a:latin typeface="Arial"/>
              </a:rPr>
              <a:t>CL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31433" y="1759862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OSA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376259" y="1759862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ART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298672" y="1759862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EDM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453846" y="2087501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CAE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453846" y="1759862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COS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221085" y="1759862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OSS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298672" y="2087501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AMM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376259" y="2087501"/>
            <a:ext cx="914400" cy="27432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ACE – INT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272480" y="1126907"/>
            <a:ext cx="9233381" cy="581276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fr-CH" sz="1015" b="1" dirty="0">
                <a:solidFill>
                  <a:schemeClr val="bg1"/>
                </a:solidFill>
              </a:rPr>
              <a:t>ACE </a:t>
            </a:r>
            <a:r>
              <a:rPr lang="fr-CH" sz="1015" b="1" dirty="0" smtClean="0">
                <a:solidFill>
                  <a:schemeClr val="bg1"/>
                </a:solidFill>
              </a:rPr>
              <a:t> </a:t>
            </a:r>
            <a:endParaRPr lang="fr-CH" sz="1015" b="1" dirty="0">
              <a:solidFill>
                <a:schemeClr val="bg1"/>
              </a:solidFill>
            </a:endParaRPr>
          </a:p>
          <a:p>
            <a:pPr algn="ctr" defTabSz="844083"/>
            <a:r>
              <a:rPr lang="fr-CH" sz="1015" b="1" dirty="0">
                <a:solidFill>
                  <a:schemeClr val="bg1"/>
                </a:solidFill>
              </a:rPr>
              <a:t>Accelerator Coordination &amp; </a:t>
            </a:r>
            <a:r>
              <a:rPr lang="fr-CH" sz="1015" b="1" dirty="0" smtClean="0">
                <a:solidFill>
                  <a:schemeClr val="bg1"/>
                </a:solidFill>
              </a:rPr>
              <a:t>engineering</a:t>
            </a:r>
            <a:endParaRPr lang="en-US" sz="1015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8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57594" y="1708177"/>
              <a:ext cx="1280160" cy="371523"/>
            </p14:xfrm>
          </p:contentPart>
        </mc:Choice>
        <mc:Fallback xmlns="">
          <p:pic>
            <p:nvPicPr>
              <p:cNvPr id="38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48956" y="1700984"/>
                <a:ext cx="1299235" cy="388427"/>
              </a:xfrm>
              <a:prstGeom prst="rect">
                <a:avLst/>
              </a:prstGeom>
            </p:spPr>
          </p:pic>
        </mc:Fallback>
      </mc:AlternateContent>
      <p:sp>
        <p:nvSpPr>
          <p:cNvPr id="41" name="Rounded Rectangle 40"/>
          <p:cNvSpPr/>
          <p:nvPr/>
        </p:nvSpPr>
        <p:spPr>
          <a:xfrm>
            <a:off x="6661099" y="2685185"/>
            <a:ext cx="1371600" cy="523768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fr-CH" sz="1015" b="1" dirty="0" smtClean="0">
                <a:solidFill>
                  <a:schemeClr val="bg1"/>
                </a:solidFill>
              </a:rPr>
              <a:t>LHC</a:t>
            </a:r>
            <a:endParaRPr lang="fr-CH" sz="1015" b="1" dirty="0">
              <a:solidFill>
                <a:schemeClr val="bg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8126638" y="2669945"/>
            <a:ext cx="1371600" cy="538423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en-US" sz="1015" b="1" dirty="0" smtClean="0">
                <a:solidFill>
                  <a:schemeClr val="bg1"/>
                </a:solidFill>
              </a:rPr>
              <a:t>Injectors</a:t>
            </a:r>
            <a:endParaRPr lang="en-US" sz="1015" b="1" dirty="0">
              <a:solidFill>
                <a:schemeClr val="bg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325940" y="2917895"/>
            <a:ext cx="2892821" cy="146304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r>
              <a:rPr lang="fr-CH" sz="1015" dirty="0" err="1" smtClean="0">
                <a:solidFill>
                  <a:srgbClr val="191C1F"/>
                </a:solidFill>
                <a:latin typeface="Arial"/>
              </a:rPr>
              <a:t>Layout</a:t>
            </a:r>
            <a:r>
              <a:rPr lang="fr-CH" sz="1015" dirty="0" smtClean="0">
                <a:solidFill>
                  <a:srgbClr val="191C1F"/>
                </a:solidFill>
                <a:latin typeface="Arial"/>
              </a:rPr>
              <a:t> </a:t>
            </a:r>
            <a:r>
              <a:rPr lang="fr-CH" sz="1015" dirty="0" err="1" smtClean="0">
                <a:solidFill>
                  <a:srgbClr val="191C1F"/>
                </a:solidFill>
                <a:latin typeface="Arial"/>
              </a:rPr>
              <a:t>Database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302929" y="2917895"/>
            <a:ext cx="2873823" cy="146304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r>
              <a:rPr lang="fr-CH" sz="1015" dirty="0" err="1" smtClean="0">
                <a:solidFill>
                  <a:srgbClr val="191C1F"/>
                </a:solidFill>
                <a:latin typeface="Arial"/>
              </a:rPr>
              <a:t>Layout</a:t>
            </a:r>
            <a:r>
              <a:rPr lang="fr-CH" sz="1015" dirty="0" smtClean="0">
                <a:solidFill>
                  <a:srgbClr val="191C1F"/>
                </a:solidFill>
                <a:latin typeface="Arial"/>
              </a:rPr>
              <a:t> </a:t>
            </a:r>
            <a:r>
              <a:rPr lang="fr-CH" sz="1015" dirty="0" err="1" smtClean="0">
                <a:solidFill>
                  <a:srgbClr val="191C1F"/>
                </a:solidFill>
                <a:latin typeface="Arial"/>
              </a:rPr>
              <a:t>Drawings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3302929" y="4434037"/>
            <a:ext cx="2873823" cy="146304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r>
              <a:rPr lang="fr-CH" sz="1015" dirty="0" err="1" smtClean="0">
                <a:solidFill>
                  <a:srgbClr val="191C1F"/>
                </a:solidFill>
                <a:latin typeface="Arial"/>
              </a:rPr>
              <a:t>Track</a:t>
            </a:r>
            <a:r>
              <a:rPr lang="fr-CH" sz="1015" dirty="0" smtClean="0">
                <a:solidFill>
                  <a:srgbClr val="191C1F"/>
                </a:solidFill>
                <a:latin typeface="Arial"/>
              </a:rPr>
              <a:t> It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25940" y="4434037"/>
            <a:ext cx="2892333" cy="146304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r>
              <a:rPr lang="fr-CH" sz="1015" dirty="0" smtClean="0">
                <a:solidFill>
                  <a:srgbClr val="191C1F"/>
                </a:solidFill>
                <a:latin typeface="Arial"/>
              </a:rPr>
              <a:t>PLAN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48" name="Freeform 16"/>
          <p:cNvSpPr>
            <a:spLocks/>
          </p:cNvSpPr>
          <p:nvPr/>
        </p:nvSpPr>
        <p:spPr bwMode="auto">
          <a:xfrm rot="9738780" flipH="1">
            <a:off x="8489011" y="2085935"/>
            <a:ext cx="440223" cy="639754"/>
          </a:xfrm>
          <a:custGeom>
            <a:avLst/>
            <a:gdLst/>
            <a:ahLst/>
            <a:cxnLst>
              <a:cxn ang="0">
                <a:pos x="599" y="207"/>
              </a:cxn>
              <a:cxn ang="0">
                <a:pos x="599" y="275"/>
              </a:cxn>
              <a:cxn ang="0">
                <a:pos x="584" y="363"/>
              </a:cxn>
              <a:cxn ang="0">
                <a:pos x="564" y="449"/>
              </a:cxn>
              <a:cxn ang="0">
                <a:pos x="535" y="531"/>
              </a:cxn>
              <a:cxn ang="0">
                <a:pos x="500" y="609"/>
              </a:cxn>
              <a:cxn ang="0">
                <a:pos x="461" y="684"/>
              </a:cxn>
              <a:cxn ang="0">
                <a:pos x="412" y="752"/>
              </a:cxn>
              <a:cxn ang="0">
                <a:pos x="361" y="812"/>
              </a:cxn>
              <a:cxn ang="0">
                <a:pos x="304" y="864"/>
              </a:cxn>
              <a:cxn ang="0">
                <a:pos x="242" y="907"/>
              </a:cxn>
              <a:cxn ang="0">
                <a:pos x="178" y="943"/>
              </a:cxn>
              <a:cxn ang="0">
                <a:pos x="109" y="967"/>
              </a:cxn>
              <a:cxn ang="0">
                <a:pos x="0" y="989"/>
              </a:cxn>
              <a:cxn ang="0">
                <a:pos x="28" y="989"/>
              </a:cxn>
              <a:cxn ang="0">
                <a:pos x="172" y="971"/>
              </a:cxn>
              <a:cxn ang="0">
                <a:pos x="265" y="948"/>
              </a:cxn>
              <a:cxn ang="0">
                <a:pos x="356" y="918"/>
              </a:cxn>
              <a:cxn ang="0">
                <a:pos x="443" y="880"/>
              </a:cxn>
              <a:cxn ang="0">
                <a:pos x="522" y="837"/>
              </a:cxn>
              <a:cxn ang="0">
                <a:pos x="599" y="784"/>
              </a:cxn>
              <a:cxn ang="0">
                <a:pos x="669" y="728"/>
              </a:cxn>
              <a:cxn ang="0">
                <a:pos x="732" y="666"/>
              </a:cxn>
              <a:cxn ang="0">
                <a:pos x="784" y="598"/>
              </a:cxn>
              <a:cxn ang="0">
                <a:pos x="832" y="521"/>
              </a:cxn>
              <a:cxn ang="0">
                <a:pos x="870" y="446"/>
              </a:cxn>
              <a:cxn ang="0">
                <a:pos x="896" y="366"/>
              </a:cxn>
              <a:cxn ang="0">
                <a:pos x="914" y="289"/>
              </a:cxn>
              <a:cxn ang="0">
                <a:pos x="925" y="207"/>
              </a:cxn>
              <a:cxn ang="0">
                <a:pos x="1077" y="204"/>
              </a:cxn>
              <a:cxn ang="0">
                <a:pos x="760" y="0"/>
              </a:cxn>
              <a:cxn ang="0">
                <a:pos x="443" y="204"/>
              </a:cxn>
              <a:cxn ang="0">
                <a:pos x="599" y="207"/>
              </a:cxn>
            </a:cxnLst>
            <a:rect l="0" t="0" r="r" b="b"/>
            <a:pathLst>
              <a:path w="1077" h="989">
                <a:moveTo>
                  <a:pt x="599" y="207"/>
                </a:moveTo>
                <a:lnTo>
                  <a:pt x="599" y="275"/>
                </a:lnTo>
                <a:lnTo>
                  <a:pt x="584" y="363"/>
                </a:lnTo>
                <a:lnTo>
                  <a:pt x="564" y="449"/>
                </a:lnTo>
                <a:lnTo>
                  <a:pt x="535" y="531"/>
                </a:lnTo>
                <a:lnTo>
                  <a:pt x="500" y="609"/>
                </a:lnTo>
                <a:lnTo>
                  <a:pt x="461" y="684"/>
                </a:lnTo>
                <a:lnTo>
                  <a:pt x="412" y="752"/>
                </a:lnTo>
                <a:lnTo>
                  <a:pt x="361" y="812"/>
                </a:lnTo>
                <a:lnTo>
                  <a:pt x="304" y="864"/>
                </a:lnTo>
                <a:lnTo>
                  <a:pt x="242" y="907"/>
                </a:lnTo>
                <a:lnTo>
                  <a:pt x="178" y="943"/>
                </a:lnTo>
                <a:lnTo>
                  <a:pt x="109" y="967"/>
                </a:lnTo>
                <a:lnTo>
                  <a:pt x="0" y="989"/>
                </a:lnTo>
                <a:lnTo>
                  <a:pt x="28" y="989"/>
                </a:lnTo>
                <a:lnTo>
                  <a:pt x="172" y="971"/>
                </a:lnTo>
                <a:lnTo>
                  <a:pt x="265" y="948"/>
                </a:lnTo>
                <a:lnTo>
                  <a:pt x="356" y="918"/>
                </a:lnTo>
                <a:lnTo>
                  <a:pt x="443" y="880"/>
                </a:lnTo>
                <a:lnTo>
                  <a:pt x="522" y="837"/>
                </a:lnTo>
                <a:lnTo>
                  <a:pt x="599" y="784"/>
                </a:lnTo>
                <a:lnTo>
                  <a:pt x="669" y="728"/>
                </a:lnTo>
                <a:lnTo>
                  <a:pt x="732" y="666"/>
                </a:lnTo>
                <a:lnTo>
                  <a:pt x="784" y="598"/>
                </a:lnTo>
                <a:lnTo>
                  <a:pt x="832" y="521"/>
                </a:lnTo>
                <a:lnTo>
                  <a:pt x="870" y="446"/>
                </a:lnTo>
                <a:lnTo>
                  <a:pt x="896" y="366"/>
                </a:lnTo>
                <a:lnTo>
                  <a:pt x="914" y="289"/>
                </a:lnTo>
                <a:lnTo>
                  <a:pt x="925" y="207"/>
                </a:lnTo>
                <a:lnTo>
                  <a:pt x="1077" y="204"/>
                </a:lnTo>
                <a:lnTo>
                  <a:pt x="760" y="0"/>
                </a:lnTo>
                <a:lnTo>
                  <a:pt x="443" y="204"/>
                </a:lnTo>
                <a:lnTo>
                  <a:pt x="599" y="207"/>
                </a:lnTo>
                <a:close/>
              </a:path>
            </a:pathLst>
          </a:custGeom>
          <a:solidFill>
            <a:schemeClr val="bg1"/>
          </a:solidFill>
          <a:ln w="19051">
            <a:solidFill>
              <a:srgbClr val="C00000"/>
            </a:solidFill>
          </a:ln>
        </p:spPr>
        <p:txBody>
          <a:bodyPr/>
          <a:lstStyle/>
          <a:p>
            <a:endParaRPr lang="es-ES">
              <a:solidFill>
                <a:srgbClr val="0000A0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654615" y="3240703"/>
            <a:ext cx="2805959" cy="1328445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1"/>
          <a:lstStyle/>
          <a:p>
            <a:pPr algn="ctr" defTabSz="844083"/>
            <a:r>
              <a:rPr lang="en-US" sz="1015" dirty="0" smtClean="0">
                <a:solidFill>
                  <a:srgbClr val="191C1F"/>
                </a:solidFill>
                <a:latin typeface="Arial"/>
              </a:rPr>
              <a:t>Planning (linear planning)</a:t>
            </a:r>
            <a:endParaRPr lang="en-US" sz="1015" dirty="0">
              <a:solidFill>
                <a:srgbClr val="191C1F"/>
              </a:solidFill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490" y="3209553"/>
            <a:ext cx="2102420" cy="117198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8061" y="3202622"/>
            <a:ext cx="1611773" cy="114104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6"/>
          <a:srcRect b="8614"/>
          <a:stretch/>
        </p:blipFill>
        <p:spPr>
          <a:xfrm>
            <a:off x="3499986" y="4751952"/>
            <a:ext cx="2491967" cy="107704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529" y="4783331"/>
            <a:ext cx="2284341" cy="99221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8111" y="4886443"/>
            <a:ext cx="1569380" cy="975239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4297" y="3482644"/>
            <a:ext cx="1872478" cy="987888"/>
          </a:xfrm>
          <a:prstGeom prst="rect">
            <a:avLst/>
          </a:prstGeom>
        </p:spPr>
      </p:pic>
      <p:grpSp>
        <p:nvGrpSpPr>
          <p:cNvPr id="65" name="Grupo 76"/>
          <p:cNvGrpSpPr/>
          <p:nvPr/>
        </p:nvGrpSpPr>
        <p:grpSpPr>
          <a:xfrm>
            <a:off x="783490" y="2618563"/>
            <a:ext cx="5147844" cy="261720"/>
            <a:chOff x="216563" y="1128721"/>
            <a:chExt cx="6169031" cy="261720"/>
          </a:xfrm>
          <a:noFill/>
        </p:grpSpPr>
        <p:sp>
          <p:nvSpPr>
            <p:cNvPr id="66" name="8 Marcador de texto"/>
            <p:cNvSpPr txBox="1">
              <a:spLocks/>
            </p:cNvSpPr>
            <p:nvPr/>
          </p:nvSpPr>
          <p:spPr>
            <a:xfrm>
              <a:off x="216563" y="1128721"/>
              <a:ext cx="6169031" cy="2617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bIns="46800" anchor="b" anchorCtr="0"/>
            <a:lstStyle/>
            <a:p>
              <a:pPr marR="0" lvl="0" algn="ctr" fontAlgn="auto">
                <a:lnSpc>
                  <a:spcPct val="10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GB" sz="1400" b="1" dirty="0" smtClean="0">
                  <a:solidFill>
                    <a:srgbClr val="0055A0"/>
                  </a:solidFill>
                </a:rPr>
                <a:t>Some of the tools developed by EN- ACE</a:t>
              </a:r>
              <a:endParaRPr lang="en-GB" sz="1400" i="1" baseline="30000" dirty="0" smtClean="0">
                <a:solidFill>
                  <a:srgbClr val="0055A0"/>
                </a:solidFill>
              </a:endParaRPr>
            </a:p>
          </p:txBody>
        </p:sp>
        <p:cxnSp>
          <p:nvCxnSpPr>
            <p:cNvPr id="67" name="24 Conector recto"/>
            <p:cNvCxnSpPr/>
            <p:nvPr/>
          </p:nvCxnSpPr>
          <p:spPr>
            <a:xfrm>
              <a:off x="344487" y="1372892"/>
              <a:ext cx="5811414" cy="0"/>
            </a:xfrm>
            <a:prstGeom prst="line">
              <a:avLst/>
            </a:prstGeom>
            <a:grpFill/>
            <a:ln w="19050"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AutoShape 28"/>
          <p:cNvSpPr>
            <a:spLocks noChangeArrowheads="1"/>
          </p:cNvSpPr>
          <p:nvPr/>
        </p:nvSpPr>
        <p:spPr bwMode="auto">
          <a:xfrm>
            <a:off x="6373809" y="3856797"/>
            <a:ext cx="192730" cy="1328444"/>
          </a:xfrm>
          <a:prstGeom prst="homePlate">
            <a:avLst>
              <a:gd name="adj" fmla="val 100000"/>
            </a:avLst>
          </a:prstGeom>
          <a:solidFill>
            <a:schemeClr val="tx2">
              <a:lumMod val="20000"/>
              <a:lumOff val="80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endParaRPr lang="es-ES" sz="1000">
              <a:solidFill>
                <a:srgbClr val="0000A0"/>
              </a:solidFill>
              <a:cs typeface="Arial" pitchFamily="34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1457701" y="1756779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(Operational Safety)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1469587" y="2084060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(Configuration </a:t>
            </a:r>
            <a:br>
              <a:rPr lang="en-US" sz="800" dirty="0" smtClean="0">
                <a:solidFill>
                  <a:srgbClr val="191C1F"/>
                </a:solidFill>
                <a:latin typeface="Arial"/>
              </a:rPr>
            </a:br>
            <a:r>
              <a:rPr lang="en-US" sz="800" dirty="0" smtClean="0">
                <a:solidFill>
                  <a:srgbClr val="191C1F"/>
                </a:solidFill>
                <a:latin typeface="Arial"/>
              </a:rPr>
              <a:t>+ Layout)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3394833" y="1756779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</a:t>
            </a:r>
            <a:r>
              <a:rPr lang="en-US" sz="800" dirty="0" err="1" smtClean="0">
                <a:solidFill>
                  <a:srgbClr val="191C1F"/>
                </a:solidFill>
                <a:latin typeface="Arial"/>
              </a:rPr>
              <a:t>Coord</a:t>
            </a:r>
            <a:r>
              <a:rPr lang="en-US" sz="800" dirty="0" smtClean="0">
                <a:solidFill>
                  <a:srgbClr val="191C1F"/>
                </a:solidFill>
                <a:latin typeface="Arial"/>
              </a:rPr>
              <a:t>. On Site)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5301440" y="2077777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(Integration)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62" name="Freeform 16"/>
          <p:cNvSpPr>
            <a:spLocks/>
          </p:cNvSpPr>
          <p:nvPr/>
        </p:nvSpPr>
        <p:spPr bwMode="auto">
          <a:xfrm rot="8450280">
            <a:off x="117847" y="1725835"/>
            <a:ext cx="722181" cy="899128"/>
          </a:xfrm>
          <a:custGeom>
            <a:avLst/>
            <a:gdLst/>
            <a:ahLst/>
            <a:cxnLst>
              <a:cxn ang="0">
                <a:pos x="599" y="207"/>
              </a:cxn>
              <a:cxn ang="0">
                <a:pos x="599" y="275"/>
              </a:cxn>
              <a:cxn ang="0">
                <a:pos x="584" y="363"/>
              </a:cxn>
              <a:cxn ang="0">
                <a:pos x="564" y="449"/>
              </a:cxn>
              <a:cxn ang="0">
                <a:pos x="535" y="531"/>
              </a:cxn>
              <a:cxn ang="0">
                <a:pos x="500" y="609"/>
              </a:cxn>
              <a:cxn ang="0">
                <a:pos x="461" y="684"/>
              </a:cxn>
              <a:cxn ang="0">
                <a:pos x="412" y="752"/>
              </a:cxn>
              <a:cxn ang="0">
                <a:pos x="361" y="812"/>
              </a:cxn>
              <a:cxn ang="0">
                <a:pos x="304" y="864"/>
              </a:cxn>
              <a:cxn ang="0">
                <a:pos x="242" y="907"/>
              </a:cxn>
              <a:cxn ang="0">
                <a:pos x="178" y="943"/>
              </a:cxn>
              <a:cxn ang="0">
                <a:pos x="109" y="967"/>
              </a:cxn>
              <a:cxn ang="0">
                <a:pos x="0" y="989"/>
              </a:cxn>
              <a:cxn ang="0">
                <a:pos x="28" y="989"/>
              </a:cxn>
              <a:cxn ang="0">
                <a:pos x="172" y="971"/>
              </a:cxn>
              <a:cxn ang="0">
                <a:pos x="265" y="948"/>
              </a:cxn>
              <a:cxn ang="0">
                <a:pos x="356" y="918"/>
              </a:cxn>
              <a:cxn ang="0">
                <a:pos x="443" y="880"/>
              </a:cxn>
              <a:cxn ang="0">
                <a:pos x="522" y="837"/>
              </a:cxn>
              <a:cxn ang="0">
                <a:pos x="599" y="784"/>
              </a:cxn>
              <a:cxn ang="0">
                <a:pos x="669" y="728"/>
              </a:cxn>
              <a:cxn ang="0">
                <a:pos x="732" y="666"/>
              </a:cxn>
              <a:cxn ang="0">
                <a:pos x="784" y="598"/>
              </a:cxn>
              <a:cxn ang="0">
                <a:pos x="832" y="521"/>
              </a:cxn>
              <a:cxn ang="0">
                <a:pos x="870" y="446"/>
              </a:cxn>
              <a:cxn ang="0">
                <a:pos x="896" y="366"/>
              </a:cxn>
              <a:cxn ang="0">
                <a:pos x="914" y="289"/>
              </a:cxn>
              <a:cxn ang="0">
                <a:pos x="925" y="207"/>
              </a:cxn>
              <a:cxn ang="0">
                <a:pos x="1077" y="204"/>
              </a:cxn>
              <a:cxn ang="0">
                <a:pos x="760" y="0"/>
              </a:cxn>
              <a:cxn ang="0">
                <a:pos x="443" y="204"/>
              </a:cxn>
              <a:cxn ang="0">
                <a:pos x="599" y="207"/>
              </a:cxn>
            </a:cxnLst>
            <a:rect l="0" t="0" r="r" b="b"/>
            <a:pathLst>
              <a:path w="1077" h="989">
                <a:moveTo>
                  <a:pt x="599" y="207"/>
                </a:moveTo>
                <a:lnTo>
                  <a:pt x="599" y="275"/>
                </a:lnTo>
                <a:lnTo>
                  <a:pt x="584" y="363"/>
                </a:lnTo>
                <a:lnTo>
                  <a:pt x="564" y="449"/>
                </a:lnTo>
                <a:lnTo>
                  <a:pt x="535" y="531"/>
                </a:lnTo>
                <a:lnTo>
                  <a:pt x="500" y="609"/>
                </a:lnTo>
                <a:lnTo>
                  <a:pt x="461" y="684"/>
                </a:lnTo>
                <a:lnTo>
                  <a:pt x="412" y="752"/>
                </a:lnTo>
                <a:lnTo>
                  <a:pt x="361" y="812"/>
                </a:lnTo>
                <a:lnTo>
                  <a:pt x="304" y="864"/>
                </a:lnTo>
                <a:lnTo>
                  <a:pt x="242" y="907"/>
                </a:lnTo>
                <a:lnTo>
                  <a:pt x="178" y="943"/>
                </a:lnTo>
                <a:lnTo>
                  <a:pt x="109" y="967"/>
                </a:lnTo>
                <a:lnTo>
                  <a:pt x="0" y="989"/>
                </a:lnTo>
                <a:lnTo>
                  <a:pt x="28" y="989"/>
                </a:lnTo>
                <a:lnTo>
                  <a:pt x="172" y="971"/>
                </a:lnTo>
                <a:lnTo>
                  <a:pt x="265" y="948"/>
                </a:lnTo>
                <a:lnTo>
                  <a:pt x="356" y="918"/>
                </a:lnTo>
                <a:lnTo>
                  <a:pt x="443" y="880"/>
                </a:lnTo>
                <a:lnTo>
                  <a:pt x="522" y="837"/>
                </a:lnTo>
                <a:lnTo>
                  <a:pt x="599" y="784"/>
                </a:lnTo>
                <a:lnTo>
                  <a:pt x="669" y="728"/>
                </a:lnTo>
                <a:lnTo>
                  <a:pt x="732" y="666"/>
                </a:lnTo>
                <a:lnTo>
                  <a:pt x="784" y="598"/>
                </a:lnTo>
                <a:lnTo>
                  <a:pt x="832" y="521"/>
                </a:lnTo>
                <a:lnTo>
                  <a:pt x="870" y="446"/>
                </a:lnTo>
                <a:lnTo>
                  <a:pt x="896" y="366"/>
                </a:lnTo>
                <a:lnTo>
                  <a:pt x="914" y="289"/>
                </a:lnTo>
                <a:lnTo>
                  <a:pt x="925" y="207"/>
                </a:lnTo>
                <a:lnTo>
                  <a:pt x="1077" y="204"/>
                </a:lnTo>
                <a:lnTo>
                  <a:pt x="760" y="0"/>
                </a:lnTo>
                <a:lnTo>
                  <a:pt x="443" y="204"/>
                </a:lnTo>
                <a:lnTo>
                  <a:pt x="599" y="20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>
              <a:solidFill>
                <a:srgbClr val="0000A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239659" y="1772019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(Eng. Data </a:t>
            </a:r>
          </a:p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Management)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7229615" y="2079700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(Asset and </a:t>
            </a:r>
          </a:p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Maintenance Management)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5325888" y="1750059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(Audits and </a:t>
            </a:r>
          </a:p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Technical Review)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3392000" y="2087501"/>
            <a:ext cx="914400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(Computer </a:t>
            </a:r>
          </a:p>
          <a:p>
            <a:pPr defTabSz="844083"/>
            <a:r>
              <a:rPr lang="en-US" sz="800" dirty="0" smtClean="0">
                <a:solidFill>
                  <a:srgbClr val="191C1F"/>
                </a:solidFill>
                <a:latin typeface="Arial"/>
              </a:rPr>
              <a:t>Aided Eng.)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778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553" y="1863888"/>
            <a:ext cx="3268968" cy="347437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272482" y="98630"/>
            <a:ext cx="9367833" cy="18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6827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15875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2538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725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General Overview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72480" y="274638"/>
            <a:ext cx="9361040" cy="633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 smtClean="0">
                <a:solidFill>
                  <a:srgbClr val="1E5AAE"/>
                </a:solidFill>
              </a:rPr>
              <a:t>CERN</a:t>
            </a:r>
            <a:r>
              <a:rPr lang="en-GB" dirty="0" smtClean="0">
                <a:solidFill>
                  <a:srgbClr val="0055A0"/>
                </a:solidFill>
              </a:rPr>
              <a:t> has the necessity of coordinate the accelerators complex during the long shutdown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32" name="2 Rectángulo"/>
          <p:cNvSpPr/>
          <p:nvPr/>
        </p:nvSpPr>
        <p:spPr>
          <a:xfrm>
            <a:off x="278587" y="1618922"/>
            <a:ext cx="5921857" cy="186087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3" name="3 Rectángulo"/>
          <p:cNvSpPr/>
          <p:nvPr/>
        </p:nvSpPr>
        <p:spPr>
          <a:xfrm>
            <a:off x="278587" y="3581401"/>
            <a:ext cx="5914237" cy="20508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191C1F"/>
              </a:solidFill>
            </a:endParaRPr>
          </a:p>
        </p:txBody>
      </p:sp>
      <p:sp>
        <p:nvSpPr>
          <p:cNvPr id="34" name="AutoShape 10"/>
          <p:cNvSpPr>
            <a:spLocks noChangeArrowheads="1"/>
          </p:cNvSpPr>
          <p:nvPr/>
        </p:nvSpPr>
        <p:spPr bwMode="gray">
          <a:xfrm>
            <a:off x="279842" y="1618922"/>
            <a:ext cx="2966643" cy="463633"/>
          </a:xfrm>
          <a:prstGeom prst="leftRightArrow">
            <a:avLst>
              <a:gd name="adj1" fmla="val 100000"/>
              <a:gd name="adj2" fmla="val 0"/>
            </a:avLst>
          </a:prstGeom>
          <a:solidFill>
            <a:srgbClr val="1E5AAE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844083">
              <a:spcBef>
                <a:spcPts val="554"/>
              </a:spcBef>
            </a:pPr>
            <a:r>
              <a:rPr lang="en-US" sz="969" b="1" dirty="0" smtClean="0">
                <a:solidFill>
                  <a:schemeClr val="bg1"/>
                </a:solidFill>
              </a:rPr>
              <a:t>Limited amount of time</a:t>
            </a:r>
            <a:endParaRPr lang="en-US" sz="969" b="1" dirty="0">
              <a:solidFill>
                <a:schemeClr val="bg1"/>
              </a:solidFill>
            </a:endParaRPr>
          </a:p>
        </p:txBody>
      </p:sp>
      <p:grpSp>
        <p:nvGrpSpPr>
          <p:cNvPr id="38" name="Grupo 76"/>
          <p:cNvGrpSpPr/>
          <p:nvPr/>
        </p:nvGrpSpPr>
        <p:grpSpPr>
          <a:xfrm>
            <a:off x="361949" y="1126907"/>
            <a:ext cx="5830875" cy="261720"/>
            <a:chOff x="344487" y="1120557"/>
            <a:chExt cx="9072000" cy="261720"/>
          </a:xfrm>
        </p:grpSpPr>
        <p:sp>
          <p:nvSpPr>
            <p:cNvPr id="39" name="8 Marcador de texto"/>
            <p:cNvSpPr txBox="1">
              <a:spLocks/>
            </p:cNvSpPr>
            <p:nvPr/>
          </p:nvSpPr>
          <p:spPr>
            <a:xfrm>
              <a:off x="344488" y="1120557"/>
              <a:ext cx="8642593" cy="2617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bIns="46800" anchor="b" anchorCtr="0"/>
            <a:lstStyle/>
            <a:p>
              <a:pPr marR="0" lvl="0" fontAlgn="auto">
                <a:lnSpc>
                  <a:spcPct val="10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GB" sz="1400" b="1" dirty="0" smtClean="0">
                  <a:solidFill>
                    <a:srgbClr val="1E5AAE"/>
                  </a:solidFill>
                </a:rPr>
                <a:t>Main challenges</a:t>
              </a:r>
              <a:endParaRPr lang="en-GB" sz="1400" i="1" baseline="30000" dirty="0" smtClean="0">
                <a:solidFill>
                  <a:srgbClr val="1E5AAE"/>
                </a:solidFill>
              </a:endParaRPr>
            </a:p>
          </p:txBody>
        </p:sp>
        <p:cxnSp>
          <p:nvCxnSpPr>
            <p:cNvPr id="40" name="24 Conector recto"/>
            <p:cNvCxnSpPr/>
            <p:nvPr/>
          </p:nvCxnSpPr>
          <p:spPr>
            <a:xfrm>
              <a:off x="344487" y="1372892"/>
              <a:ext cx="9072000" cy="0"/>
            </a:xfrm>
            <a:prstGeom prst="line">
              <a:avLst/>
            </a:prstGeom>
            <a:ln w="12700">
              <a:solidFill>
                <a:srgbClr val="1E5AA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AutoShape 40"/>
          <p:cNvSpPr>
            <a:spLocks noChangeArrowheads="1"/>
          </p:cNvSpPr>
          <p:nvPr/>
        </p:nvSpPr>
        <p:spPr bwMode="auto">
          <a:xfrm>
            <a:off x="517520" y="2451225"/>
            <a:ext cx="2404839" cy="562533"/>
          </a:xfrm>
          <a:prstGeom prst="rightArrow">
            <a:avLst>
              <a:gd name="adj1" fmla="val 50000"/>
              <a:gd name="adj2" fmla="val 83871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0"/>
            <a:tileRect/>
          </a:gradFill>
          <a:ln w="19050" algn="ctr">
            <a:solidFill>
              <a:schemeClr val="bg1"/>
            </a:solidFill>
            <a:miter lim="800000"/>
            <a:headEnd/>
            <a:tailEnd/>
          </a:ln>
          <a:effectLst>
            <a:outerShdw dist="63500" dir="18412194" algn="ctr" rotWithShape="0">
              <a:schemeClr val="accent3"/>
            </a:outerShdw>
          </a:effectLst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200" b="1">
              <a:solidFill>
                <a:srgbClr val="000000"/>
              </a:solidFill>
              <a:cs typeface="Times New Roman" pitchFamily="18" charset="0"/>
            </a:endParaRPr>
          </a:p>
        </p:txBody>
      </p:sp>
      <p:cxnSp>
        <p:nvCxnSpPr>
          <p:cNvPr id="45" name="41 Conector recto"/>
          <p:cNvCxnSpPr/>
          <p:nvPr/>
        </p:nvCxnSpPr>
        <p:spPr bwMode="auto">
          <a:xfrm rot="5400000">
            <a:off x="1455437" y="2718769"/>
            <a:ext cx="274320" cy="1773"/>
          </a:xfrm>
          <a:prstGeom prst="lin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793818" y="2603647"/>
            <a:ext cx="521595" cy="2791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2019</a:t>
            </a:r>
            <a:endParaRPr lang="en-GB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itchFamily="18" charset="0"/>
            </a:endParaRPr>
          </a:p>
        </p:txBody>
      </p:sp>
      <p:sp>
        <p:nvSpPr>
          <p:cNvPr id="54" name="Text Box 15"/>
          <p:cNvSpPr txBox="1">
            <a:spLocks noChangeArrowheads="1"/>
          </p:cNvSpPr>
          <p:nvPr/>
        </p:nvSpPr>
        <p:spPr bwMode="auto">
          <a:xfrm>
            <a:off x="1809384" y="2601386"/>
            <a:ext cx="521595" cy="2791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2020</a:t>
            </a:r>
            <a:endParaRPr lang="en-GB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itchFamily="18" charset="0"/>
            </a:endParaRPr>
          </a:p>
        </p:txBody>
      </p:sp>
      <p:cxnSp>
        <p:nvCxnSpPr>
          <p:cNvPr id="56" name="Conector reto 50"/>
          <p:cNvCxnSpPr/>
          <p:nvPr/>
        </p:nvCxnSpPr>
        <p:spPr bwMode="auto">
          <a:xfrm flipH="1">
            <a:off x="6286500" y="1559088"/>
            <a:ext cx="1" cy="4095154"/>
          </a:xfrm>
          <a:prstGeom prst="line">
            <a:avLst/>
          </a:prstGeom>
          <a:solidFill>
            <a:schemeClr val="accent1"/>
          </a:solidFill>
          <a:ln w="12700" cap="flat" cmpd="sng" algn="ctr">
            <a:gradFill>
              <a:gsLst>
                <a:gs pos="2200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  <a:gs pos="66000">
                  <a:schemeClr val="bg1">
                    <a:lumMod val="75000"/>
                  </a:schemeClr>
                </a:gs>
              </a:gsLst>
              <a:lin ang="5400000" scaled="1"/>
            </a:gra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AutoShape 10"/>
          <p:cNvSpPr>
            <a:spLocks noChangeArrowheads="1"/>
          </p:cNvSpPr>
          <p:nvPr/>
        </p:nvSpPr>
        <p:spPr bwMode="gray">
          <a:xfrm>
            <a:off x="3239002" y="1618922"/>
            <a:ext cx="2966643" cy="463633"/>
          </a:xfrm>
          <a:prstGeom prst="leftRightArrow">
            <a:avLst>
              <a:gd name="adj1" fmla="val 100000"/>
              <a:gd name="adj2" fmla="val 0"/>
            </a:avLst>
          </a:prstGeom>
          <a:solidFill>
            <a:srgbClr val="1E5AAE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844083">
              <a:spcBef>
                <a:spcPts val="554"/>
              </a:spcBef>
            </a:pPr>
            <a:r>
              <a:rPr lang="en-US" sz="969" b="1" dirty="0">
                <a:solidFill>
                  <a:schemeClr val="bg1"/>
                </a:solidFill>
              </a:rPr>
              <a:t>Hundreds of activities involving different groups and departments</a:t>
            </a:r>
          </a:p>
        </p:txBody>
      </p:sp>
      <p:sp>
        <p:nvSpPr>
          <p:cNvPr id="60" name="AutoShape 10"/>
          <p:cNvSpPr>
            <a:spLocks noChangeArrowheads="1"/>
          </p:cNvSpPr>
          <p:nvPr/>
        </p:nvSpPr>
        <p:spPr bwMode="gray">
          <a:xfrm>
            <a:off x="3396714" y="2257990"/>
            <a:ext cx="2673885" cy="923330"/>
          </a:xfrm>
          <a:prstGeom prst="leftRightArrow">
            <a:avLst>
              <a:gd name="adj1" fmla="val 100000"/>
              <a:gd name="adj2" fmla="val 0"/>
            </a:avLst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solidFill>
                  <a:srgbClr val="0055A0"/>
                </a:solidFill>
              </a:rPr>
              <a:t>SPS Beam Dump project: More than 100 tasks involving +15 different groups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 smtClean="0">
                <a:solidFill>
                  <a:srgbClr val="0055A0"/>
                </a:solidFill>
              </a:rPr>
              <a:t>- TE-ABT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 smtClean="0">
                <a:solidFill>
                  <a:srgbClr val="0055A0"/>
                </a:solidFill>
              </a:rPr>
              <a:t>TE-EPC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 smtClean="0">
                <a:solidFill>
                  <a:srgbClr val="0055A0"/>
                </a:solidFill>
              </a:rPr>
              <a:t>EN-HE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 smtClean="0">
                <a:solidFill>
                  <a:srgbClr val="0055A0"/>
                </a:solidFill>
              </a:rPr>
              <a:t>…</a:t>
            </a:r>
            <a:endParaRPr lang="en-US" sz="1000" b="1" dirty="0">
              <a:solidFill>
                <a:srgbClr val="0055A0"/>
              </a:solidFill>
            </a:endParaRPr>
          </a:p>
        </p:txBody>
      </p:sp>
      <p:sp>
        <p:nvSpPr>
          <p:cNvPr id="61" name="AutoShape 10"/>
          <p:cNvSpPr>
            <a:spLocks noChangeArrowheads="1"/>
          </p:cNvSpPr>
          <p:nvPr/>
        </p:nvSpPr>
        <p:spPr bwMode="gray">
          <a:xfrm>
            <a:off x="285180" y="3581401"/>
            <a:ext cx="2966643" cy="463633"/>
          </a:xfrm>
          <a:prstGeom prst="leftRightArrow">
            <a:avLst>
              <a:gd name="adj1" fmla="val 100000"/>
              <a:gd name="adj2" fmla="val 0"/>
            </a:avLst>
          </a:prstGeom>
          <a:solidFill>
            <a:srgbClr val="1E5AAE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844083">
              <a:spcBef>
                <a:spcPts val="554"/>
              </a:spcBef>
            </a:pPr>
            <a:r>
              <a:rPr lang="en-US" sz="969" b="1" dirty="0">
                <a:solidFill>
                  <a:schemeClr val="bg1"/>
                </a:solidFill>
              </a:rPr>
              <a:t>Different locations of works and links between them</a:t>
            </a:r>
          </a:p>
        </p:txBody>
      </p:sp>
      <p:sp>
        <p:nvSpPr>
          <p:cNvPr id="62" name="AutoShape 10"/>
          <p:cNvSpPr>
            <a:spLocks noChangeArrowheads="1"/>
          </p:cNvSpPr>
          <p:nvPr/>
        </p:nvSpPr>
        <p:spPr bwMode="gray">
          <a:xfrm>
            <a:off x="3248891" y="3581401"/>
            <a:ext cx="2957153" cy="463633"/>
          </a:xfrm>
          <a:prstGeom prst="leftRightArrow">
            <a:avLst>
              <a:gd name="adj1" fmla="val 100000"/>
              <a:gd name="adj2" fmla="val 0"/>
            </a:avLst>
          </a:prstGeom>
          <a:solidFill>
            <a:srgbClr val="1E5AAE"/>
          </a:solidFill>
          <a:ln w="9525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844083">
              <a:spcBef>
                <a:spcPts val="554"/>
              </a:spcBef>
            </a:pPr>
            <a:r>
              <a:rPr lang="en-US" sz="969" b="1" dirty="0">
                <a:solidFill>
                  <a:schemeClr val="bg1"/>
                </a:solidFill>
              </a:rPr>
              <a:t>Safety aspects</a:t>
            </a:r>
          </a:p>
        </p:txBody>
      </p:sp>
      <p:sp>
        <p:nvSpPr>
          <p:cNvPr id="6" name="Rectangle 5"/>
          <p:cNvSpPr/>
          <p:nvPr/>
        </p:nvSpPr>
        <p:spPr>
          <a:xfrm>
            <a:off x="278587" y="4089664"/>
            <a:ext cx="29391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44083">
              <a:spcBef>
                <a:spcPts val="554"/>
              </a:spcBef>
            </a:pPr>
            <a:r>
              <a:rPr lang="fr-CH" sz="1200" b="1" dirty="0" smtClean="0">
                <a:solidFill>
                  <a:srgbClr val="0055A0"/>
                </a:solidFill>
              </a:rPr>
              <a:t>E. g. :</a:t>
            </a:r>
          </a:p>
          <a:p>
            <a:pPr marL="171450" indent="-171450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fr-CH" sz="1200" b="1" dirty="0" smtClean="0">
                <a:solidFill>
                  <a:srgbClr val="0055A0"/>
                </a:solidFill>
              </a:rPr>
              <a:t>LHC: 27 km tunnel + surface</a:t>
            </a:r>
          </a:p>
          <a:p>
            <a:pPr marL="171450" indent="-171450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fr-CH" sz="1200" b="1" dirty="0" smtClean="0">
                <a:solidFill>
                  <a:srgbClr val="0055A0"/>
                </a:solidFill>
              </a:rPr>
              <a:t>SPS: 7 km </a:t>
            </a:r>
            <a:r>
              <a:rPr lang="fr-CH" sz="1200" b="1" dirty="0">
                <a:solidFill>
                  <a:srgbClr val="0055A0"/>
                </a:solidFill>
              </a:rPr>
              <a:t>tunnel + surface</a:t>
            </a:r>
            <a:endParaRPr lang="en-US" sz="1200" dirty="0">
              <a:solidFill>
                <a:srgbClr val="0055A0"/>
              </a:solidFill>
            </a:endParaRPr>
          </a:p>
        </p:txBody>
      </p:sp>
      <p:sp>
        <p:nvSpPr>
          <p:cNvPr id="44" name="38 CuadroTexto"/>
          <p:cNvSpPr txBox="1"/>
          <p:nvPr/>
        </p:nvSpPr>
        <p:spPr>
          <a:xfrm>
            <a:off x="1428570" y="2281881"/>
            <a:ext cx="32628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0055A0"/>
                </a:solidFill>
              </a:rPr>
              <a:t>LS2</a:t>
            </a:r>
            <a:endParaRPr lang="en-US" sz="1050" b="1" dirty="0">
              <a:solidFill>
                <a:srgbClr val="0055A0"/>
              </a:solidFill>
            </a:endParaRPr>
          </a:p>
        </p:txBody>
      </p:sp>
      <p:sp>
        <p:nvSpPr>
          <p:cNvPr id="46" name="38 CuadroTexto"/>
          <p:cNvSpPr txBox="1"/>
          <p:nvPr/>
        </p:nvSpPr>
        <p:spPr>
          <a:xfrm>
            <a:off x="316389" y="2991235"/>
            <a:ext cx="3004413" cy="4616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solidFill>
                  <a:srgbClr val="0055A0"/>
                </a:solidFill>
              </a:rPr>
              <a:t>Long Shutdown (LS2): 2 years</a:t>
            </a:r>
          </a:p>
          <a:p>
            <a:r>
              <a:rPr lang="en-US" sz="1000" b="1" dirty="0" smtClean="0">
                <a:solidFill>
                  <a:srgbClr val="0055A0"/>
                </a:solidFill>
              </a:rPr>
              <a:t>Technical stop(TS) : ~days</a:t>
            </a:r>
          </a:p>
          <a:p>
            <a:r>
              <a:rPr lang="en-US" sz="1000" b="1" dirty="0" smtClean="0">
                <a:solidFill>
                  <a:srgbClr val="0055A0"/>
                </a:solidFill>
              </a:rPr>
              <a:t>End of Year Technical Stop (EYETS): ~2 months</a:t>
            </a:r>
            <a:endParaRPr lang="en-US" sz="1000" b="1" dirty="0">
              <a:solidFill>
                <a:srgbClr val="0055A0"/>
              </a:solidFill>
            </a:endParaRPr>
          </a:p>
        </p:txBody>
      </p:sp>
      <p:grpSp>
        <p:nvGrpSpPr>
          <p:cNvPr id="49" name="Grupo 76"/>
          <p:cNvGrpSpPr/>
          <p:nvPr/>
        </p:nvGrpSpPr>
        <p:grpSpPr>
          <a:xfrm>
            <a:off x="6364553" y="1126907"/>
            <a:ext cx="3275759" cy="261720"/>
            <a:chOff x="344487" y="1120557"/>
            <a:chExt cx="9072000" cy="261720"/>
          </a:xfrm>
        </p:grpSpPr>
        <p:sp>
          <p:nvSpPr>
            <p:cNvPr id="50" name="8 Marcador de texto"/>
            <p:cNvSpPr txBox="1">
              <a:spLocks/>
            </p:cNvSpPr>
            <p:nvPr/>
          </p:nvSpPr>
          <p:spPr>
            <a:xfrm>
              <a:off x="344488" y="1120557"/>
              <a:ext cx="8642593" cy="2617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bIns="46800" anchor="b" anchorCtr="0"/>
            <a:lstStyle/>
            <a:p>
              <a:pPr marR="0" lvl="0" fontAlgn="auto">
                <a:lnSpc>
                  <a:spcPct val="10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GB" sz="1400" b="1" dirty="0" smtClean="0">
                  <a:solidFill>
                    <a:srgbClr val="1E5AAE"/>
                  </a:solidFill>
                </a:rPr>
                <a:t>Workflow</a:t>
              </a:r>
              <a:endParaRPr lang="en-GB" sz="1400" i="1" baseline="30000" dirty="0" smtClean="0">
                <a:solidFill>
                  <a:srgbClr val="1E5AAE"/>
                </a:solidFill>
              </a:endParaRPr>
            </a:p>
          </p:txBody>
        </p:sp>
        <p:cxnSp>
          <p:nvCxnSpPr>
            <p:cNvPr id="51" name="24 Conector recto"/>
            <p:cNvCxnSpPr/>
            <p:nvPr/>
          </p:nvCxnSpPr>
          <p:spPr>
            <a:xfrm>
              <a:off x="344487" y="1372892"/>
              <a:ext cx="9072000" cy="0"/>
            </a:xfrm>
            <a:prstGeom prst="line">
              <a:avLst/>
            </a:prstGeom>
            <a:ln w="12700">
              <a:solidFill>
                <a:srgbClr val="1E5AA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6" name="Picture 2" descr="Safety first stamp â Stock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637" y="4812938"/>
            <a:ext cx="630238" cy="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3317055" y="4166607"/>
            <a:ext cx="29391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44083">
              <a:spcBef>
                <a:spcPts val="554"/>
              </a:spcBef>
            </a:pPr>
            <a:r>
              <a:rPr lang="en-US" sz="1200" b="1" dirty="0" smtClean="0">
                <a:solidFill>
                  <a:srgbClr val="0055A0"/>
                </a:solidFill>
              </a:rPr>
              <a:t>E. g. : There is a project to install fire </a:t>
            </a:r>
            <a:r>
              <a:rPr lang="en-US" sz="1200" b="1" dirty="0">
                <a:solidFill>
                  <a:srgbClr val="0055A0"/>
                </a:solidFill>
              </a:rPr>
              <a:t>s</a:t>
            </a:r>
            <a:r>
              <a:rPr lang="en-US" sz="1200" b="1" dirty="0" smtClean="0">
                <a:solidFill>
                  <a:srgbClr val="0055A0"/>
                </a:solidFill>
              </a:rPr>
              <a:t>afety equipment in the SPS tunnels during the LS2</a:t>
            </a:r>
            <a:endParaRPr lang="en-US" sz="1200" dirty="0">
              <a:solidFill>
                <a:srgbClr val="0055A0"/>
              </a:solidFill>
            </a:endParaRPr>
          </a:p>
        </p:txBody>
      </p:sp>
      <p:cxnSp>
        <p:nvCxnSpPr>
          <p:cNvPr id="37" name="79 Conector recto"/>
          <p:cNvCxnSpPr>
            <a:stCxn id="57" idx="2"/>
          </p:cNvCxnSpPr>
          <p:nvPr/>
        </p:nvCxnSpPr>
        <p:spPr>
          <a:xfrm>
            <a:off x="3239002" y="1618922"/>
            <a:ext cx="0" cy="1863040"/>
          </a:xfrm>
          <a:prstGeom prst="line">
            <a:avLst/>
          </a:prstGeom>
          <a:ln>
            <a:solidFill>
              <a:srgbClr val="1E5AA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50"/>
          <p:cNvCxnSpPr/>
          <p:nvPr/>
        </p:nvCxnSpPr>
        <p:spPr bwMode="auto">
          <a:xfrm>
            <a:off x="3239002" y="3581401"/>
            <a:ext cx="0" cy="20508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1E5AAE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Oval 54"/>
          <p:cNvSpPr/>
          <p:nvPr/>
        </p:nvSpPr>
        <p:spPr>
          <a:xfrm>
            <a:off x="4373689" y="2819001"/>
            <a:ext cx="1596167" cy="389513"/>
          </a:xfrm>
          <a:prstGeom prst="ellipse">
            <a:avLst/>
          </a:prstGeom>
          <a:solidFill>
            <a:schemeClr val="bg1"/>
          </a:solidFill>
          <a:ln>
            <a:solidFill>
              <a:srgbClr val="ED7D31"/>
            </a:solidFill>
          </a:ln>
        </p:spPr>
        <p:txBody>
          <a:bodyPr wrap="square" anchor="ctr" anchorCtr="1">
            <a:spAutoFit/>
          </a:bodyPr>
          <a:lstStyle/>
          <a:p>
            <a:pPr defTabSz="844083">
              <a:spcBef>
                <a:spcPts val="554"/>
              </a:spcBef>
            </a:pPr>
            <a:r>
              <a:rPr lang="en-US" sz="1200" b="1" dirty="0" smtClean="0">
                <a:solidFill>
                  <a:srgbClr val="0055A0"/>
                </a:solidFill>
              </a:rPr>
              <a:t>Co-activities</a:t>
            </a:r>
            <a:endParaRPr lang="en-US" sz="1200" dirty="0">
              <a:solidFill>
                <a:srgbClr val="0055A0"/>
              </a:solidFill>
            </a:endParaRPr>
          </a:p>
        </p:txBody>
      </p:sp>
      <p:sp>
        <p:nvSpPr>
          <p:cNvPr id="67" name="83 Explosión 1"/>
          <p:cNvSpPr/>
          <p:nvPr/>
        </p:nvSpPr>
        <p:spPr>
          <a:xfrm>
            <a:off x="5659672" y="2779758"/>
            <a:ext cx="198000" cy="234000"/>
          </a:xfrm>
          <a:prstGeom prst="irregularSeal1">
            <a:avLst/>
          </a:prstGeom>
          <a:solidFill>
            <a:srgbClr val="C00000"/>
          </a:solidFill>
          <a:ln w="222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817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631665" y="5377453"/>
            <a:ext cx="3999886" cy="74975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8000">
                <a:schemeClr val="accent5">
                  <a:lumMod val="45000"/>
                  <a:lumOff val="55000"/>
                </a:schemeClr>
              </a:gs>
              <a:gs pos="100000">
                <a:schemeClr val="bg2">
                  <a:lumMod val="75000"/>
                </a:schemeClr>
              </a:gs>
            </a:gsLst>
            <a:lin ang="10800000" scaled="1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631665" y="4145717"/>
            <a:ext cx="3999886" cy="118330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8000">
                <a:schemeClr val="accent5">
                  <a:lumMod val="45000"/>
                  <a:lumOff val="55000"/>
                </a:schemeClr>
              </a:gs>
              <a:gs pos="100000">
                <a:schemeClr val="bg2">
                  <a:lumMod val="75000"/>
                </a:schemeClr>
              </a:gs>
            </a:gsLst>
            <a:lin ang="10800000" scaled="1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631665" y="2009578"/>
            <a:ext cx="3999886" cy="206534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8000">
                <a:schemeClr val="accent5">
                  <a:lumMod val="45000"/>
                  <a:lumOff val="55000"/>
                </a:schemeClr>
              </a:gs>
              <a:gs pos="100000">
                <a:schemeClr val="bg2">
                  <a:lumMod val="75000"/>
                </a:schemeClr>
              </a:gs>
            </a:gsLst>
            <a:lin ang="10800000" scaled="1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272482" y="98630"/>
            <a:ext cx="9367833" cy="18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6827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15875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2538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725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 at CERN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72480" y="274638"/>
            <a:ext cx="9361040" cy="633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 smtClean="0">
                <a:solidFill>
                  <a:srgbClr val="1E5AAE"/>
                </a:solidFill>
              </a:rPr>
              <a:t>The complexity of an high technology organisation as CERN requires high qualified workers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E5AAE"/>
              </a:solidFill>
              <a:effectLst/>
              <a:uLnTx/>
              <a:uFillTx/>
            </a:endParaRPr>
          </a:p>
        </p:txBody>
      </p:sp>
      <p:sp>
        <p:nvSpPr>
          <p:cNvPr id="18" name="29 Rectángulo"/>
          <p:cNvSpPr/>
          <p:nvPr/>
        </p:nvSpPr>
        <p:spPr>
          <a:xfrm>
            <a:off x="5880838" y="2008946"/>
            <a:ext cx="3749040" cy="74975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3231" tIns="33231" rIns="33231" bIns="33231" rtlCol="0" anchor="t"/>
          <a:lstStyle/>
          <a:p>
            <a:pPr defTabSz="844083">
              <a:spcBef>
                <a:spcPts val="554"/>
              </a:spcBef>
            </a:pPr>
            <a:r>
              <a:rPr lang="en-GB" sz="1050" b="1" dirty="0" smtClean="0">
                <a:solidFill>
                  <a:srgbClr val="191C1F"/>
                </a:solidFill>
              </a:rPr>
              <a:t>SPS beamline coordination</a:t>
            </a:r>
          </a:p>
          <a:p>
            <a:pPr marL="158265" indent="-158265" defTabSz="84408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Manage and coordinate the time resources 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Centralise all the activities which will be done in LS2</a:t>
            </a:r>
            <a:endParaRPr lang="en-GB" sz="1050" b="1" dirty="0">
              <a:solidFill>
                <a:srgbClr val="191C1F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b="33025"/>
          <a:stretch/>
        </p:blipFill>
        <p:spPr>
          <a:xfrm>
            <a:off x="270745" y="2009579"/>
            <a:ext cx="4615925" cy="3399331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 rot="16200000">
            <a:off x="4372039" y="2722163"/>
            <a:ext cx="2066513" cy="640080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fr-CH" sz="1015" b="1" dirty="0" smtClean="0">
                <a:solidFill>
                  <a:schemeClr val="bg1"/>
                </a:solidFill>
              </a:rPr>
              <a:t>SPS coordination</a:t>
            </a:r>
            <a:endParaRPr lang="fr-CH" sz="1015" b="1" dirty="0">
              <a:solidFill>
                <a:schemeClr val="bg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 rot="16200000">
            <a:off x="4813642" y="4417332"/>
            <a:ext cx="1183308" cy="640080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en-GB" sz="1015" b="1" dirty="0" err="1" smtClean="0">
                <a:solidFill>
                  <a:schemeClr val="bg1"/>
                </a:solidFill>
              </a:rPr>
              <a:t>Decabling</a:t>
            </a:r>
            <a:r>
              <a:rPr lang="en-GB" sz="1015" b="1" dirty="0" smtClean="0">
                <a:solidFill>
                  <a:schemeClr val="bg1"/>
                </a:solidFill>
              </a:rPr>
              <a:t> project</a:t>
            </a:r>
            <a:endParaRPr lang="en-GB" sz="1015" b="1" dirty="0">
              <a:solidFill>
                <a:schemeClr val="bg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 rot="16200000">
            <a:off x="5030418" y="5432290"/>
            <a:ext cx="749755" cy="640080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fr-CH" sz="1015" b="1" dirty="0" smtClean="0">
                <a:solidFill>
                  <a:schemeClr val="bg1"/>
                </a:solidFill>
              </a:rPr>
              <a:t>French</a:t>
            </a:r>
            <a:endParaRPr lang="fr-CH" sz="1015" b="1" dirty="0">
              <a:solidFill>
                <a:schemeClr val="bg1"/>
              </a:solidFill>
            </a:endParaRPr>
          </a:p>
        </p:txBody>
      </p:sp>
      <p:sp>
        <p:nvSpPr>
          <p:cNvPr id="32" name="29 Rectángulo"/>
          <p:cNvSpPr/>
          <p:nvPr/>
        </p:nvSpPr>
        <p:spPr>
          <a:xfrm>
            <a:off x="5880838" y="2732870"/>
            <a:ext cx="3749040" cy="74975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3231" tIns="33231" rIns="33231" bIns="33231" rtlCol="0" anchor="t"/>
          <a:lstStyle/>
          <a:p>
            <a:pPr defTabSz="844083">
              <a:spcBef>
                <a:spcPts val="554"/>
              </a:spcBef>
            </a:pPr>
            <a:r>
              <a:rPr lang="en-GB" sz="1050" b="1" dirty="0" smtClean="0">
                <a:solidFill>
                  <a:srgbClr val="191C1F"/>
                </a:solidFill>
              </a:rPr>
              <a:t>SPS Schematic View</a:t>
            </a:r>
          </a:p>
          <a:p>
            <a:pPr marL="158265" indent="-158265" defTabSz="84408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Define an schematic view of the SPS which will contain all the equipment as coordination tool</a:t>
            </a:r>
            <a:endParaRPr lang="en-GB" sz="1050" b="1" dirty="0">
              <a:solidFill>
                <a:srgbClr val="191C1F"/>
              </a:solidFill>
            </a:endParaRPr>
          </a:p>
        </p:txBody>
      </p:sp>
      <p:sp>
        <p:nvSpPr>
          <p:cNvPr id="33" name="29 Rectángulo"/>
          <p:cNvSpPr/>
          <p:nvPr/>
        </p:nvSpPr>
        <p:spPr>
          <a:xfrm>
            <a:off x="5880838" y="3317957"/>
            <a:ext cx="3749040" cy="74975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3231" tIns="33231" rIns="33231" bIns="33231" rtlCol="0" anchor="t"/>
          <a:lstStyle/>
          <a:p>
            <a:pPr defTabSz="844083">
              <a:spcBef>
                <a:spcPts val="554"/>
              </a:spcBef>
            </a:pPr>
            <a:r>
              <a:rPr lang="en-GB" sz="1050" b="1" dirty="0" smtClean="0">
                <a:solidFill>
                  <a:srgbClr val="191C1F"/>
                </a:solidFill>
              </a:rPr>
              <a:t>Vacuum resources coordination</a:t>
            </a:r>
          </a:p>
          <a:p>
            <a:pPr marL="158265" indent="-158265" defTabSz="84408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Along with vacuum section, define and coordinate all the support tasks and personnel resources involved during LS2</a:t>
            </a:r>
            <a:endParaRPr lang="en-GB" sz="1050" b="1" dirty="0">
              <a:solidFill>
                <a:srgbClr val="191C1F"/>
              </a:solidFill>
            </a:endParaRPr>
          </a:p>
        </p:txBody>
      </p:sp>
      <p:sp>
        <p:nvSpPr>
          <p:cNvPr id="34" name="29 Rectángulo"/>
          <p:cNvSpPr/>
          <p:nvPr/>
        </p:nvSpPr>
        <p:spPr>
          <a:xfrm>
            <a:off x="5880838" y="4133924"/>
            <a:ext cx="3749040" cy="74975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3231" tIns="33231" rIns="33231" bIns="33231" rtlCol="0" anchor="t"/>
          <a:lstStyle/>
          <a:p>
            <a:pPr defTabSz="844083">
              <a:spcBef>
                <a:spcPts val="554"/>
              </a:spcBef>
            </a:pPr>
            <a:r>
              <a:rPr lang="en-GB" sz="1050" b="1" dirty="0" smtClean="0">
                <a:solidFill>
                  <a:srgbClr val="191C1F"/>
                </a:solidFill>
              </a:rPr>
              <a:t>De-cabling Project in all the injectors</a:t>
            </a:r>
          </a:p>
          <a:p>
            <a:pPr marL="158265" indent="-158265" defTabSz="84408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Coordinate and organise the different information and the groups involved in the de cabling projects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Manage the online site (SharePoint) of the project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Help in the in-situ classification of the works</a:t>
            </a:r>
            <a:endParaRPr lang="en-GB" sz="1050" b="1" dirty="0">
              <a:solidFill>
                <a:srgbClr val="191C1F"/>
              </a:solidFill>
            </a:endParaRPr>
          </a:p>
        </p:txBody>
      </p:sp>
      <p:sp>
        <p:nvSpPr>
          <p:cNvPr id="35" name="29 Rectángulo"/>
          <p:cNvSpPr/>
          <p:nvPr/>
        </p:nvSpPr>
        <p:spPr>
          <a:xfrm>
            <a:off x="5880838" y="5377453"/>
            <a:ext cx="3749040" cy="74975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3231" tIns="33231" rIns="33231" bIns="33231" rtlCol="0" anchor="t"/>
          <a:lstStyle/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Courses offered by the organisation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050" b="1" dirty="0" smtClean="0">
                <a:solidFill>
                  <a:srgbClr val="191C1F"/>
                </a:solidFill>
              </a:rPr>
              <a:t>The objective is to be able to lead meetings both English or French due to the general use of both languages</a:t>
            </a:r>
            <a:endParaRPr lang="en-GB" sz="1050" b="1" dirty="0">
              <a:solidFill>
                <a:srgbClr val="191C1F"/>
              </a:solidFill>
            </a:endParaRPr>
          </a:p>
        </p:txBody>
      </p:sp>
      <p:sp>
        <p:nvSpPr>
          <p:cNvPr id="36" name="48 Elipse"/>
          <p:cNvSpPr/>
          <p:nvPr/>
        </p:nvSpPr>
        <p:spPr>
          <a:xfrm>
            <a:off x="478847" y="3661061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1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37" name="48 Elipse"/>
          <p:cNvSpPr/>
          <p:nvPr/>
        </p:nvSpPr>
        <p:spPr>
          <a:xfrm>
            <a:off x="5113754" y="2034972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1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38" name="48 Elipse"/>
          <p:cNvSpPr/>
          <p:nvPr/>
        </p:nvSpPr>
        <p:spPr>
          <a:xfrm>
            <a:off x="478847" y="3874457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rgbClr val="1E5AAE"/>
                </a:solidFill>
              </a:rPr>
              <a:t>2</a:t>
            </a:r>
          </a:p>
        </p:txBody>
      </p:sp>
      <p:sp>
        <p:nvSpPr>
          <p:cNvPr id="39" name="48 Elipse"/>
          <p:cNvSpPr/>
          <p:nvPr/>
        </p:nvSpPr>
        <p:spPr>
          <a:xfrm>
            <a:off x="478847" y="4051673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3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40" name="48 Elipse"/>
          <p:cNvSpPr/>
          <p:nvPr/>
        </p:nvSpPr>
        <p:spPr>
          <a:xfrm>
            <a:off x="478847" y="4275383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4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41" name="48 Elipse"/>
          <p:cNvSpPr/>
          <p:nvPr/>
        </p:nvSpPr>
        <p:spPr>
          <a:xfrm>
            <a:off x="478847" y="4486989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5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42" name="48 Elipse"/>
          <p:cNvSpPr/>
          <p:nvPr/>
        </p:nvSpPr>
        <p:spPr>
          <a:xfrm>
            <a:off x="5120344" y="2266432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rgbClr val="1E5AAE"/>
                </a:solidFill>
              </a:rPr>
              <a:t>2</a:t>
            </a:r>
          </a:p>
        </p:txBody>
      </p:sp>
      <p:sp>
        <p:nvSpPr>
          <p:cNvPr id="43" name="48 Elipse"/>
          <p:cNvSpPr/>
          <p:nvPr/>
        </p:nvSpPr>
        <p:spPr>
          <a:xfrm>
            <a:off x="5112187" y="2748368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4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44" name="48 Elipse"/>
          <p:cNvSpPr/>
          <p:nvPr/>
        </p:nvSpPr>
        <p:spPr>
          <a:xfrm>
            <a:off x="5113754" y="2505605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3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45" name="48 Elipse"/>
          <p:cNvSpPr/>
          <p:nvPr/>
        </p:nvSpPr>
        <p:spPr>
          <a:xfrm>
            <a:off x="5120640" y="4197676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1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47" name="48 Elipse"/>
          <p:cNvSpPr/>
          <p:nvPr/>
        </p:nvSpPr>
        <p:spPr>
          <a:xfrm>
            <a:off x="5121637" y="5438720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6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48" name="48 Elipse"/>
          <p:cNvSpPr/>
          <p:nvPr/>
        </p:nvSpPr>
        <p:spPr>
          <a:xfrm>
            <a:off x="5120344" y="4455993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rgbClr val="1E5AAE"/>
                </a:solidFill>
              </a:rPr>
              <a:t>2</a:t>
            </a:r>
          </a:p>
        </p:txBody>
      </p:sp>
      <p:sp>
        <p:nvSpPr>
          <p:cNvPr id="54" name="48 Elipse"/>
          <p:cNvSpPr/>
          <p:nvPr/>
        </p:nvSpPr>
        <p:spPr>
          <a:xfrm>
            <a:off x="5113754" y="4687952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5</a:t>
            </a:r>
            <a:endParaRPr lang="en-US" sz="1000" b="1" dirty="0">
              <a:solidFill>
                <a:srgbClr val="1E5AAE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/>
          <a:srcRect t="88490"/>
          <a:stretch/>
        </p:blipFill>
        <p:spPr>
          <a:xfrm>
            <a:off x="270745" y="5453609"/>
            <a:ext cx="4615925" cy="584176"/>
          </a:xfrm>
          <a:prstGeom prst="rect">
            <a:avLst/>
          </a:prstGeom>
        </p:spPr>
      </p:pic>
      <p:sp>
        <p:nvSpPr>
          <p:cNvPr id="46" name="48 Elipse"/>
          <p:cNvSpPr/>
          <p:nvPr/>
        </p:nvSpPr>
        <p:spPr>
          <a:xfrm>
            <a:off x="133219" y="5565697"/>
            <a:ext cx="180000" cy="180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1E5AAE"/>
                </a:solidFill>
              </a:rPr>
              <a:t>6</a:t>
            </a:r>
            <a:endParaRPr lang="en-US" sz="1000" b="1" dirty="0">
              <a:solidFill>
                <a:srgbClr val="1E5AAE"/>
              </a:solidFill>
            </a:endParaRPr>
          </a:p>
        </p:txBody>
      </p:sp>
      <p:sp>
        <p:nvSpPr>
          <p:cNvPr id="61" name="AutoShape 40"/>
          <p:cNvSpPr>
            <a:spLocks noChangeArrowheads="1"/>
          </p:cNvSpPr>
          <p:nvPr/>
        </p:nvSpPr>
        <p:spPr bwMode="auto">
          <a:xfrm>
            <a:off x="365759" y="1124712"/>
            <a:ext cx="9265791" cy="864096"/>
          </a:xfrm>
          <a:prstGeom prst="rightArrow">
            <a:avLst>
              <a:gd name="adj1" fmla="val 50000"/>
              <a:gd name="adj2" fmla="val 83871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  <a:tileRect/>
          </a:gradFill>
          <a:ln w="190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200" b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62" name="Text Box 15"/>
          <p:cNvSpPr txBox="1">
            <a:spLocks noChangeArrowheads="1"/>
          </p:cNvSpPr>
          <p:nvPr/>
        </p:nvSpPr>
        <p:spPr bwMode="auto">
          <a:xfrm>
            <a:off x="8190711" y="1399114"/>
            <a:ext cx="521595" cy="2791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2020</a:t>
            </a:r>
            <a:endParaRPr lang="en-GB" sz="1200" b="1" dirty="0">
              <a:solidFill>
                <a:schemeClr val="accent4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3" name="Text Box 15"/>
          <p:cNvSpPr txBox="1">
            <a:spLocks noChangeArrowheads="1"/>
          </p:cNvSpPr>
          <p:nvPr/>
        </p:nvSpPr>
        <p:spPr bwMode="auto">
          <a:xfrm>
            <a:off x="1260834" y="1418113"/>
            <a:ext cx="521594" cy="2791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/>
                </a:solidFill>
                <a:cs typeface="Times New Roman" pitchFamily="18" charset="0"/>
              </a:rPr>
              <a:t>2017</a:t>
            </a:r>
            <a:endParaRPr lang="en-GB" sz="1200" b="1" dirty="0">
              <a:solidFill>
                <a:srgbClr val="FFFFFF"/>
              </a:solidFill>
              <a:cs typeface="Times New Roman" pitchFamily="18" charset="0"/>
            </a:endParaRPr>
          </a:p>
        </p:txBody>
      </p:sp>
      <p:cxnSp>
        <p:nvCxnSpPr>
          <p:cNvPr id="65" name="42 Conector recto"/>
          <p:cNvCxnSpPr/>
          <p:nvPr/>
        </p:nvCxnSpPr>
        <p:spPr bwMode="auto">
          <a:xfrm rot="5400000">
            <a:off x="7023747" y="1541012"/>
            <a:ext cx="545563" cy="1785"/>
          </a:xfrm>
          <a:prstGeom prst="lin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thickThin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 Box 15"/>
          <p:cNvSpPr txBox="1">
            <a:spLocks noChangeArrowheads="1"/>
          </p:cNvSpPr>
          <p:nvPr/>
        </p:nvSpPr>
        <p:spPr bwMode="auto">
          <a:xfrm>
            <a:off x="5880752" y="1399114"/>
            <a:ext cx="521595" cy="2791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/>
                </a:solidFill>
                <a:cs typeface="Times New Roman" pitchFamily="18" charset="0"/>
              </a:rPr>
              <a:t>2019</a:t>
            </a:r>
            <a:endParaRPr lang="en-GB" sz="1200" b="1" dirty="0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2" name="Text Box 15"/>
          <p:cNvSpPr txBox="1">
            <a:spLocks noChangeArrowheads="1"/>
          </p:cNvSpPr>
          <p:nvPr/>
        </p:nvSpPr>
        <p:spPr bwMode="auto">
          <a:xfrm>
            <a:off x="3570793" y="1410894"/>
            <a:ext cx="521595" cy="2791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/>
                </a:solidFill>
                <a:cs typeface="Times New Roman" pitchFamily="18" charset="0"/>
              </a:rPr>
              <a:t>2018</a:t>
            </a:r>
            <a:endParaRPr lang="en-GB" sz="1200" b="1" dirty="0">
              <a:solidFill>
                <a:srgbClr val="FFFFFF"/>
              </a:solidFill>
              <a:cs typeface="Times New Roman" pitchFamily="18" charset="0"/>
            </a:endParaRPr>
          </a:p>
        </p:txBody>
      </p:sp>
      <p:cxnSp>
        <p:nvCxnSpPr>
          <p:cNvPr id="80" name="42 Conector recto"/>
          <p:cNvCxnSpPr/>
          <p:nvPr/>
        </p:nvCxnSpPr>
        <p:spPr bwMode="auto">
          <a:xfrm rot="5400000">
            <a:off x="2403829" y="1501596"/>
            <a:ext cx="545563" cy="1785"/>
          </a:xfrm>
          <a:prstGeom prst="lin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thickThin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42 Conector recto"/>
          <p:cNvCxnSpPr/>
          <p:nvPr/>
        </p:nvCxnSpPr>
        <p:spPr bwMode="auto">
          <a:xfrm rot="5400000">
            <a:off x="4713788" y="1541011"/>
            <a:ext cx="545563" cy="1785"/>
          </a:xfrm>
          <a:prstGeom prst="lin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thickThin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8" name="36 Grupo"/>
          <p:cNvGrpSpPr/>
          <p:nvPr/>
        </p:nvGrpSpPr>
        <p:grpSpPr>
          <a:xfrm rot="10800000">
            <a:off x="1631285" y="937075"/>
            <a:ext cx="1194687" cy="422066"/>
            <a:chOff x="3727916" y="5024036"/>
            <a:chExt cx="1194687" cy="422066"/>
          </a:xfrm>
        </p:grpSpPr>
        <p:sp>
          <p:nvSpPr>
            <p:cNvPr id="59" name="37 Triángulo isósceles"/>
            <p:cNvSpPr/>
            <p:nvPr/>
          </p:nvSpPr>
          <p:spPr>
            <a:xfrm>
              <a:off x="4202454" y="5024036"/>
              <a:ext cx="245441" cy="144843"/>
            </a:xfrm>
            <a:prstGeom prst="triangle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65000">
                  <a:srgbClr val="1E5AAE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en-US" sz="1100" dirty="0">
                <a:solidFill>
                  <a:srgbClr val="191C1F"/>
                </a:solidFill>
              </a:endParaRPr>
            </a:p>
          </p:txBody>
        </p:sp>
        <p:sp>
          <p:nvSpPr>
            <p:cNvPr id="60" name="38 CuadroTexto"/>
            <p:cNvSpPr txBox="1"/>
            <p:nvPr/>
          </p:nvSpPr>
          <p:spPr>
            <a:xfrm rot="10800000">
              <a:off x="3727916" y="5219511"/>
              <a:ext cx="1194687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55A0"/>
                  </a:solidFill>
                </a:rPr>
                <a:t>Arrival</a:t>
              </a:r>
              <a:endParaRPr lang="en-US" sz="1000" b="1" dirty="0">
                <a:solidFill>
                  <a:srgbClr val="0055A0"/>
                </a:solidFill>
              </a:endParaRPr>
            </a:p>
          </p:txBody>
        </p:sp>
      </p:grpSp>
      <p:cxnSp>
        <p:nvCxnSpPr>
          <p:cNvPr id="83" name="42 Conector recto"/>
          <p:cNvCxnSpPr/>
          <p:nvPr/>
        </p:nvCxnSpPr>
        <p:spPr bwMode="auto">
          <a:xfrm rot="5400000">
            <a:off x="93870" y="1504337"/>
            <a:ext cx="545563" cy="1785"/>
          </a:xfrm>
          <a:prstGeom prst="lin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thickThin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42 Conector recto"/>
          <p:cNvCxnSpPr/>
          <p:nvPr/>
        </p:nvCxnSpPr>
        <p:spPr bwMode="auto">
          <a:xfrm rot="5400000">
            <a:off x="9333707" y="1570422"/>
            <a:ext cx="545563" cy="1785"/>
          </a:xfrm>
          <a:prstGeom prst="lin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thickThin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5" name="36 Grupo"/>
          <p:cNvGrpSpPr/>
          <p:nvPr/>
        </p:nvGrpSpPr>
        <p:grpSpPr>
          <a:xfrm rot="10800000">
            <a:off x="8395310" y="937075"/>
            <a:ext cx="1194687" cy="422066"/>
            <a:chOff x="3727916" y="5024036"/>
            <a:chExt cx="1194687" cy="422066"/>
          </a:xfrm>
        </p:grpSpPr>
        <p:sp>
          <p:nvSpPr>
            <p:cNvPr id="86" name="37 Triángulo isósceles"/>
            <p:cNvSpPr/>
            <p:nvPr/>
          </p:nvSpPr>
          <p:spPr>
            <a:xfrm>
              <a:off x="4202454" y="5024036"/>
              <a:ext cx="245441" cy="144843"/>
            </a:xfrm>
            <a:prstGeom prst="triangle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65000">
                  <a:srgbClr val="1E5AAE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en-US" sz="1100" dirty="0">
                <a:solidFill>
                  <a:srgbClr val="191C1F"/>
                </a:solidFill>
              </a:endParaRPr>
            </a:p>
          </p:txBody>
        </p:sp>
        <p:sp>
          <p:nvSpPr>
            <p:cNvPr id="87" name="38 CuadroTexto"/>
            <p:cNvSpPr txBox="1"/>
            <p:nvPr/>
          </p:nvSpPr>
          <p:spPr>
            <a:xfrm rot="10800000">
              <a:off x="3727916" y="5219511"/>
              <a:ext cx="1194687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55A0"/>
                  </a:solidFill>
                </a:rPr>
                <a:t>Leaving</a:t>
              </a:r>
              <a:endParaRPr lang="en-US" sz="1000" b="1" dirty="0">
                <a:solidFill>
                  <a:srgbClr val="0055A0"/>
                </a:solidFill>
              </a:endParaRPr>
            </a:p>
          </p:txBody>
        </p:sp>
      </p:grpSp>
      <p:sp>
        <p:nvSpPr>
          <p:cNvPr id="88" name="38 CuadroTexto"/>
          <p:cNvSpPr txBox="1"/>
          <p:nvPr/>
        </p:nvSpPr>
        <p:spPr>
          <a:xfrm rot="16200000">
            <a:off x="1967101" y="1481737"/>
            <a:ext cx="523053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>
                    <a:lumMod val="95000"/>
                  </a:schemeClr>
                </a:solidFill>
              </a:rPr>
              <a:t>Nov’17</a:t>
            </a:r>
            <a:endParaRPr lang="en-US" sz="9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9" name="38 CuadroTexto"/>
          <p:cNvSpPr txBox="1"/>
          <p:nvPr/>
        </p:nvSpPr>
        <p:spPr>
          <a:xfrm rot="16200000">
            <a:off x="8737307" y="1481737"/>
            <a:ext cx="523053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>
                    <a:lumMod val="50000"/>
                  </a:schemeClr>
                </a:solidFill>
              </a:rPr>
              <a:t>Nov’20</a:t>
            </a:r>
            <a:endParaRPr lang="en-US" sz="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0" name="36 Grupo"/>
          <p:cNvGrpSpPr/>
          <p:nvPr/>
        </p:nvGrpSpPr>
        <p:grpSpPr>
          <a:xfrm rot="10800000">
            <a:off x="4038120" y="937075"/>
            <a:ext cx="1194687" cy="422066"/>
            <a:chOff x="3727916" y="5024036"/>
            <a:chExt cx="1194687" cy="422066"/>
          </a:xfrm>
        </p:grpSpPr>
        <p:sp>
          <p:nvSpPr>
            <p:cNvPr id="91" name="37 Triángulo isósceles"/>
            <p:cNvSpPr/>
            <p:nvPr/>
          </p:nvSpPr>
          <p:spPr>
            <a:xfrm>
              <a:off x="4202454" y="5024036"/>
              <a:ext cx="245441" cy="144843"/>
            </a:xfrm>
            <a:prstGeom prst="triangle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65000">
                  <a:srgbClr val="1E5AAE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en-US" sz="1100" dirty="0">
                <a:solidFill>
                  <a:srgbClr val="191C1F"/>
                </a:solidFill>
              </a:endParaRPr>
            </a:p>
          </p:txBody>
        </p:sp>
        <p:sp>
          <p:nvSpPr>
            <p:cNvPr id="92" name="38 CuadroTexto"/>
            <p:cNvSpPr txBox="1"/>
            <p:nvPr/>
          </p:nvSpPr>
          <p:spPr>
            <a:xfrm rot="10800000">
              <a:off x="3727916" y="5219511"/>
              <a:ext cx="1194687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55A0"/>
                  </a:solidFill>
                </a:rPr>
                <a:t>Today</a:t>
              </a:r>
              <a:endParaRPr lang="en-US" sz="1000" b="1" dirty="0">
                <a:solidFill>
                  <a:srgbClr val="0055A0"/>
                </a:solidFill>
              </a:endParaRPr>
            </a:p>
          </p:txBody>
        </p:sp>
      </p:grpSp>
      <p:cxnSp>
        <p:nvCxnSpPr>
          <p:cNvPr id="4" name="Straight Arrow Connector 3"/>
          <p:cNvCxnSpPr/>
          <p:nvPr/>
        </p:nvCxnSpPr>
        <p:spPr>
          <a:xfrm>
            <a:off x="4897917" y="1857075"/>
            <a:ext cx="4591343" cy="0"/>
          </a:xfrm>
          <a:prstGeom prst="straightConnector1">
            <a:avLst/>
          </a:prstGeom>
          <a:ln>
            <a:solidFill>
              <a:srgbClr val="0055A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38 CuadroTexto"/>
          <p:cNvSpPr txBox="1"/>
          <p:nvPr/>
        </p:nvSpPr>
        <p:spPr>
          <a:xfrm>
            <a:off x="7132496" y="1781333"/>
            <a:ext cx="32628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55A0"/>
                </a:solidFill>
              </a:rPr>
              <a:t>LS2</a:t>
            </a:r>
            <a:endParaRPr lang="en-US" sz="1000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9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72480" y="274638"/>
            <a:ext cx="9361040" cy="633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 smtClean="0">
                <a:solidFill>
                  <a:srgbClr val="1E5AAE"/>
                </a:solidFill>
              </a:rPr>
              <a:t>SPS coordination: the main objective is to develop a planning for the LS2, as well as define the vacuum resources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E5AAE"/>
              </a:solidFill>
              <a:effectLst/>
              <a:uLnTx/>
              <a:uFillTx/>
            </a:endParaRPr>
          </a:p>
        </p:txBody>
      </p:sp>
      <p:sp>
        <p:nvSpPr>
          <p:cNvPr id="37" name="Rounded Rectangle 36"/>
          <p:cNvSpPr/>
          <p:nvPr/>
        </p:nvSpPr>
        <p:spPr>
          <a:xfrm rot="16200000">
            <a:off x="-1775092" y="3253487"/>
            <a:ext cx="4928172" cy="729781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fr-CH" sz="1200" b="1" dirty="0">
                <a:solidFill>
                  <a:schemeClr val="bg1"/>
                </a:solidFill>
              </a:rPr>
              <a:t>SPS </a:t>
            </a:r>
            <a:r>
              <a:rPr lang="fr-CH" sz="1200" b="1" dirty="0" smtClean="0">
                <a:solidFill>
                  <a:schemeClr val="bg1"/>
                </a:solidFill>
              </a:rPr>
              <a:t>Coordination</a:t>
            </a:r>
            <a:endParaRPr lang="fr-CH" sz="1200" b="1" dirty="0">
              <a:solidFill>
                <a:schemeClr val="bg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 rot="16200000">
            <a:off x="766072" y="1611489"/>
            <a:ext cx="1554480" cy="640080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en-US" sz="1050" b="1" dirty="0">
                <a:solidFill>
                  <a:schemeClr val="bg1"/>
                </a:solidFill>
              </a:rPr>
              <a:t>SPS </a:t>
            </a:r>
            <a:r>
              <a:rPr lang="en-US" sz="1050" b="1" dirty="0" smtClean="0">
                <a:solidFill>
                  <a:schemeClr val="bg1"/>
                </a:solidFill>
              </a:rPr>
              <a:t>Beamline </a:t>
            </a:r>
          </a:p>
          <a:p>
            <a:pPr algn="ctr" defTabSz="844083"/>
            <a:r>
              <a:rPr lang="en-US" sz="1050" b="1" dirty="0">
                <a:solidFill>
                  <a:schemeClr val="bg1"/>
                </a:solidFill>
              </a:rPr>
              <a:t>C</a:t>
            </a:r>
            <a:r>
              <a:rPr lang="en-US" sz="1050" b="1" dirty="0" smtClean="0">
                <a:solidFill>
                  <a:schemeClr val="bg1"/>
                </a:solidFill>
              </a:rPr>
              <a:t>oordination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 rot="16200000">
            <a:off x="766072" y="4985184"/>
            <a:ext cx="1554480" cy="640080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en-US" sz="1050" b="1" dirty="0">
                <a:solidFill>
                  <a:schemeClr val="bg1"/>
                </a:solidFill>
              </a:rPr>
              <a:t>Vacuum resources </a:t>
            </a:r>
          </a:p>
          <a:p>
            <a:pPr algn="ctr" defTabSz="844083"/>
            <a:r>
              <a:rPr lang="en-US" sz="1050" b="1" dirty="0">
                <a:solidFill>
                  <a:schemeClr val="bg1"/>
                </a:solidFill>
              </a:rPr>
              <a:t>coordination</a:t>
            </a:r>
          </a:p>
        </p:txBody>
      </p:sp>
      <p:sp>
        <p:nvSpPr>
          <p:cNvPr id="62" name="Rounded Rectangle 61"/>
          <p:cNvSpPr/>
          <p:nvPr/>
        </p:nvSpPr>
        <p:spPr>
          <a:xfrm rot="16200000">
            <a:off x="766075" y="3298336"/>
            <a:ext cx="1554480" cy="640080"/>
          </a:xfrm>
          <a:prstGeom prst="roundRect">
            <a:avLst/>
          </a:prstGeom>
          <a:solidFill>
            <a:srgbClr val="1E5AAE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defTabSz="844083"/>
            <a:r>
              <a:rPr lang="en-US" sz="1050" b="1" dirty="0">
                <a:solidFill>
                  <a:schemeClr val="bg1"/>
                </a:solidFill>
              </a:rPr>
              <a:t>SPS Schematic View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128" y="2841136"/>
            <a:ext cx="5110392" cy="155448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244" y="2841136"/>
            <a:ext cx="2195767" cy="1554480"/>
          </a:xfrm>
          <a:prstGeom prst="rect">
            <a:avLst/>
          </a:prstGeom>
        </p:spPr>
      </p:pic>
      <p:sp>
        <p:nvSpPr>
          <p:cNvPr id="71" name="AutoShape 28"/>
          <p:cNvSpPr>
            <a:spLocks noChangeArrowheads="1"/>
          </p:cNvSpPr>
          <p:nvPr/>
        </p:nvSpPr>
        <p:spPr bwMode="auto">
          <a:xfrm>
            <a:off x="4234899" y="2841136"/>
            <a:ext cx="210977" cy="1554480"/>
          </a:xfrm>
          <a:prstGeom prst="homePlate">
            <a:avLst>
              <a:gd name="adj" fmla="val 100000"/>
            </a:avLst>
          </a:prstGeom>
          <a:solidFill>
            <a:schemeClr val="tx2">
              <a:lumMod val="20000"/>
              <a:lumOff val="80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endParaRPr lang="es-ES" sz="1000">
              <a:solidFill>
                <a:srgbClr val="0000A0"/>
              </a:solidFill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11165"/>
          <a:stretch/>
        </p:blipFill>
        <p:spPr>
          <a:xfrm>
            <a:off x="2181243" y="4560401"/>
            <a:ext cx="7094523" cy="1380924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4275" y="1121875"/>
            <a:ext cx="6348917" cy="1554476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 rot="16200000">
            <a:off x="1134527" y="5168063"/>
            <a:ext cx="1819113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 defTabSz="844083"/>
            <a:r>
              <a:rPr lang="fr-CH" sz="800" dirty="0" smtClean="0">
                <a:solidFill>
                  <a:srgbClr val="191C1F"/>
                </a:solidFill>
                <a:latin typeface="Arial"/>
              </a:rPr>
              <a:t>Personnel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105400" y="6055575"/>
            <a:ext cx="1819113" cy="27432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 defTabSz="844083"/>
            <a:r>
              <a:rPr lang="fr-CH" sz="800" dirty="0" smtClean="0">
                <a:solidFill>
                  <a:srgbClr val="191C1F"/>
                </a:solidFill>
                <a:latin typeface="Arial"/>
              </a:rPr>
              <a:t>Duration of the LS2 (</a:t>
            </a:r>
            <a:r>
              <a:rPr lang="fr-CH" sz="800" dirty="0" err="1" smtClean="0">
                <a:solidFill>
                  <a:srgbClr val="191C1F"/>
                </a:solidFill>
                <a:latin typeface="Arial"/>
              </a:rPr>
              <a:t>months</a:t>
            </a:r>
            <a:r>
              <a:rPr lang="fr-CH" sz="800" dirty="0" smtClean="0">
                <a:solidFill>
                  <a:srgbClr val="191C1F"/>
                </a:solidFill>
                <a:latin typeface="Arial"/>
              </a:rPr>
              <a:t>)</a:t>
            </a:r>
            <a:endParaRPr lang="en-US" sz="800" dirty="0">
              <a:solidFill>
                <a:srgbClr val="191C1F"/>
              </a:solidFill>
              <a:latin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68189" y="4568105"/>
            <a:ext cx="47111" cy="1194519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611066" y="4568105"/>
            <a:ext cx="47111" cy="1194519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8240849" y="4543317"/>
            <a:ext cx="1469923" cy="634795"/>
            <a:chOff x="8240849" y="4409967"/>
            <a:chExt cx="1469923" cy="634795"/>
          </a:xfrm>
        </p:grpSpPr>
        <p:sp>
          <p:nvSpPr>
            <p:cNvPr id="14" name="Rounded Rectangle 13"/>
            <p:cNvSpPr/>
            <p:nvPr/>
          </p:nvSpPr>
          <p:spPr>
            <a:xfrm>
              <a:off x="8240849" y="4409967"/>
              <a:ext cx="1469923" cy="634795"/>
            </a:xfrm>
            <a:prstGeom prst="round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9728" tIns="0" rIns="0" bIns="0" rtlCol="0" anchor="ctr" anchorCtr="0"/>
            <a:lstStyle/>
            <a:p>
              <a:pPr defTabSz="844083"/>
              <a:r>
                <a:rPr lang="en-US" sz="800" dirty="0" smtClean="0">
                  <a:solidFill>
                    <a:srgbClr val="191C1F"/>
                  </a:solidFill>
                  <a:latin typeface="Arial"/>
                </a:rPr>
                <a:t>Official holidays</a:t>
              </a:r>
            </a:p>
            <a:p>
              <a:pPr defTabSz="844083"/>
              <a:r>
                <a:rPr lang="en-US" sz="800" dirty="0" smtClean="0">
                  <a:solidFill>
                    <a:srgbClr val="191C1F"/>
                  </a:solidFill>
                  <a:latin typeface="Arial"/>
                </a:rPr>
                <a:t>Start &amp; end of LS2</a:t>
              </a:r>
            </a:p>
            <a:p>
              <a:pPr defTabSz="844083"/>
              <a:r>
                <a:rPr lang="en-US" sz="800" dirty="0" smtClean="0">
                  <a:solidFill>
                    <a:srgbClr val="191C1F"/>
                  </a:solidFill>
                  <a:latin typeface="Arial"/>
                </a:rPr>
                <a:t>Limit of personnel available</a:t>
              </a:r>
            </a:p>
            <a:p>
              <a:pPr defTabSz="844083"/>
              <a:r>
                <a:rPr lang="en-US" sz="800" dirty="0" smtClean="0">
                  <a:solidFill>
                    <a:srgbClr val="191C1F"/>
                  </a:solidFill>
                  <a:latin typeface="Arial"/>
                </a:rPr>
                <a:t>Personnel needed</a:t>
              </a:r>
            </a:p>
            <a:p>
              <a:pPr defTabSz="844083"/>
              <a:endParaRPr lang="en-US" sz="800" dirty="0">
                <a:solidFill>
                  <a:srgbClr val="191C1F"/>
                </a:solidFill>
                <a:latin typeface="Arial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8251069" y="4440903"/>
              <a:ext cx="91440" cy="91440"/>
            </a:xfrm>
            <a:prstGeom prst="rect">
              <a:avLst/>
            </a:prstGeom>
            <a:solidFill>
              <a:srgbClr val="CE41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51069" y="4577630"/>
              <a:ext cx="9144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251069" y="4798177"/>
              <a:ext cx="9144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8240849" y="4740081"/>
              <a:ext cx="119259" cy="1"/>
            </a:xfrm>
            <a:prstGeom prst="line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2 Marcador de texto"/>
          <p:cNvSpPr txBox="1">
            <a:spLocks/>
          </p:cNvSpPr>
          <p:nvPr/>
        </p:nvSpPr>
        <p:spPr>
          <a:xfrm>
            <a:off x="272482" y="98630"/>
            <a:ext cx="9367833" cy="18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6827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15875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2538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725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 at CERN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68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AutoShape 6"/>
          <p:cNvSpPr>
            <a:spLocks noChangeArrowheads="1"/>
          </p:cNvSpPr>
          <p:nvPr/>
        </p:nvSpPr>
        <p:spPr bwMode="auto">
          <a:xfrm>
            <a:off x="394441" y="2921479"/>
            <a:ext cx="6047740" cy="676678"/>
          </a:xfrm>
          <a:prstGeom prst="homePlate">
            <a:avLst>
              <a:gd name="adj" fmla="val 24837"/>
            </a:avLst>
          </a:prstGeom>
          <a:gradFill flip="none" rotWithShape="1">
            <a:gsLst>
              <a:gs pos="0">
                <a:schemeClr val="accent1">
                  <a:lumMod val="45000"/>
                  <a:lumOff val="55000"/>
                </a:schemeClr>
              </a:gs>
              <a:gs pos="27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 anchorCtr="1"/>
          <a:lstStyle/>
          <a:p>
            <a:pPr algn="ctr" eaLnBrk="0" hangingPunct="0"/>
            <a:r>
              <a:rPr lang="en-US" sz="1200" b="1" u="none" kern="0" dirty="0" smtClean="0"/>
              <a:t>Working in the </a:t>
            </a:r>
            <a:r>
              <a:rPr lang="en-US" sz="1200" b="1" kern="0" dirty="0" smtClean="0"/>
              <a:t>office</a:t>
            </a:r>
          </a:p>
          <a:p>
            <a:pPr algn="ctr" eaLnBrk="0" hangingPunct="0"/>
            <a:r>
              <a:rPr lang="en-US" sz="1200" b="1" kern="0" dirty="0" smtClean="0"/>
              <a:t>+</a:t>
            </a:r>
          </a:p>
          <a:p>
            <a:pPr algn="ctr" eaLnBrk="0" hangingPunct="0"/>
            <a:r>
              <a:rPr lang="en-US" sz="1200" b="1" kern="0" dirty="0" smtClean="0"/>
              <a:t>Online platform</a:t>
            </a:r>
            <a:endParaRPr lang="en-US" sz="1200" b="1" u="none" kern="0" dirty="0"/>
          </a:p>
        </p:txBody>
      </p:sp>
      <p:sp>
        <p:nvSpPr>
          <p:cNvPr id="56" name="AutoShape 10"/>
          <p:cNvSpPr>
            <a:spLocks noChangeArrowheads="1"/>
          </p:cNvSpPr>
          <p:nvPr/>
        </p:nvSpPr>
        <p:spPr bwMode="auto">
          <a:xfrm>
            <a:off x="6442182" y="2921479"/>
            <a:ext cx="2863743" cy="676678"/>
          </a:xfrm>
          <a:prstGeom prst="chevron">
            <a:avLst>
              <a:gd name="adj" fmla="val 24193"/>
            </a:avLst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1000">
                <a:schemeClr val="bg1">
                  <a:lumMod val="65000"/>
                </a:schemeClr>
              </a:gs>
              <a:gs pos="0">
                <a:schemeClr val="bg1">
                  <a:lumMod val="75000"/>
                </a:schemeClr>
              </a:gs>
            </a:gsLst>
            <a:lin ang="0" scaled="1"/>
            <a:tileRect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 anchorCtr="1"/>
          <a:lstStyle/>
          <a:p>
            <a:pPr algn="ctr" eaLnBrk="0" hangingPunct="0"/>
            <a:r>
              <a:rPr lang="en-US" sz="1200" b="1" kern="0" dirty="0" smtClean="0">
                <a:solidFill>
                  <a:schemeClr val="bg1"/>
                </a:solidFill>
              </a:rPr>
              <a:t>Work </a:t>
            </a:r>
            <a:r>
              <a:rPr lang="en-US" sz="1200" b="1" kern="0" dirty="0">
                <a:solidFill>
                  <a:schemeClr val="bg1"/>
                </a:solidFill>
              </a:rPr>
              <a:t>in situ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72480" y="274638"/>
            <a:ext cx="9361040" cy="633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 smtClean="0">
                <a:solidFill>
                  <a:srgbClr val="1E5AAE"/>
                </a:solidFill>
              </a:rPr>
              <a:t>De-cabling: the removal of obsolete cables is necessary in order to make space enough for the LIU installation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E5AAE"/>
              </a:solidFill>
              <a:effectLst/>
              <a:uLnTx/>
              <a:uFillTx/>
            </a:endParaRP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49"/>
          <a:stretch/>
        </p:blipFill>
        <p:spPr>
          <a:xfrm>
            <a:off x="6838051" y="3768666"/>
            <a:ext cx="2225083" cy="96458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052" y="4796464"/>
            <a:ext cx="1047018" cy="1301601"/>
          </a:xfrm>
          <a:prstGeom prst="rect">
            <a:avLst/>
          </a:prstGeom>
        </p:spPr>
      </p:pic>
      <p:pic>
        <p:nvPicPr>
          <p:cNvPr id="91" name="Picture 90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056" y="4817906"/>
            <a:ext cx="1051560" cy="1280160"/>
          </a:xfrm>
          <a:prstGeom prst="rect">
            <a:avLst/>
          </a:prstGeom>
        </p:spPr>
      </p:pic>
      <p:grpSp>
        <p:nvGrpSpPr>
          <p:cNvPr id="36" name="Grupo 76"/>
          <p:cNvGrpSpPr/>
          <p:nvPr/>
        </p:nvGrpSpPr>
        <p:grpSpPr>
          <a:xfrm>
            <a:off x="390630" y="2607998"/>
            <a:ext cx="8915295" cy="261720"/>
            <a:chOff x="344487" y="1120557"/>
            <a:chExt cx="8717007" cy="261720"/>
          </a:xfrm>
        </p:grpSpPr>
        <p:sp>
          <p:nvSpPr>
            <p:cNvPr id="37" name="8 Marcador de texto"/>
            <p:cNvSpPr txBox="1">
              <a:spLocks/>
            </p:cNvSpPr>
            <p:nvPr/>
          </p:nvSpPr>
          <p:spPr>
            <a:xfrm>
              <a:off x="344488" y="1120557"/>
              <a:ext cx="8642593" cy="2617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bIns="46800" anchor="b" anchorCtr="0"/>
            <a:lstStyle/>
            <a:p>
              <a:pPr marR="0" lvl="0" fontAlgn="auto">
                <a:lnSpc>
                  <a:spcPct val="10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GB" sz="1400" b="1" dirty="0" smtClean="0">
                  <a:solidFill>
                    <a:srgbClr val="1E5AAE"/>
                  </a:solidFill>
                </a:rPr>
                <a:t>Typical workflow</a:t>
              </a:r>
              <a:endParaRPr lang="en-GB" sz="1400" i="1" baseline="30000" dirty="0" smtClean="0">
                <a:solidFill>
                  <a:srgbClr val="1E5AAE"/>
                </a:solidFill>
              </a:endParaRPr>
            </a:p>
          </p:txBody>
        </p:sp>
        <p:cxnSp>
          <p:nvCxnSpPr>
            <p:cNvPr id="38" name="24 Conector recto"/>
            <p:cNvCxnSpPr/>
            <p:nvPr/>
          </p:nvCxnSpPr>
          <p:spPr>
            <a:xfrm>
              <a:off x="344487" y="1372892"/>
              <a:ext cx="8717007" cy="0"/>
            </a:xfrm>
            <a:prstGeom prst="line">
              <a:avLst/>
            </a:prstGeom>
            <a:ln w="12700">
              <a:solidFill>
                <a:srgbClr val="1E5AA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Rectángulo redondeado 58"/>
          <p:cNvSpPr/>
          <p:nvPr/>
        </p:nvSpPr>
        <p:spPr>
          <a:xfrm>
            <a:off x="394441" y="1104297"/>
            <a:ext cx="8776056" cy="1429396"/>
          </a:xfrm>
          <a:prstGeom prst="roundRect">
            <a:avLst/>
          </a:prstGeom>
          <a:solidFill>
            <a:schemeClr val="bg1"/>
          </a:solidFill>
          <a:ln w="38100" cmpd="thickThin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>
              <a:spcBef>
                <a:spcPts val="600"/>
              </a:spcBef>
            </a:pPr>
            <a:r>
              <a:rPr lang="fr-CH" sz="1200" dirty="0" smtClean="0">
                <a:solidFill>
                  <a:srgbClr val="000000"/>
                </a:solidFill>
                <a:latin typeface="+mj-lt"/>
              </a:rPr>
              <a:t>The main objective of the 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project</a:t>
            </a:r>
            <a:r>
              <a:rPr lang="fr-CH" sz="1200" dirty="0" smtClean="0">
                <a:solidFill>
                  <a:srgbClr val="000000"/>
                </a:solidFill>
                <a:latin typeface="+mj-lt"/>
              </a:rPr>
              <a:t> are:</a:t>
            </a:r>
            <a:endParaRPr lang="en-US" sz="1200" dirty="0" smtClean="0">
              <a:solidFill>
                <a:srgbClr val="000000"/>
              </a:solidFill>
              <a:latin typeface="+mj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Space:</a:t>
            </a:r>
            <a:r>
              <a:rPr lang="en-US" sz="1200" dirty="0">
                <a:solidFill>
                  <a:srgbClr val="000000"/>
                </a:solidFill>
              </a:rPr>
              <a:t> the removal of the cables </a:t>
            </a:r>
            <a:r>
              <a:rPr lang="en-US" sz="1200" dirty="0" smtClean="0">
                <a:solidFill>
                  <a:srgbClr val="000000"/>
                </a:solidFill>
              </a:rPr>
              <a:t>is a </a:t>
            </a:r>
            <a:r>
              <a:rPr lang="en-US" sz="1200" b="1" dirty="0" smtClean="0">
                <a:solidFill>
                  <a:srgbClr val="000000"/>
                </a:solidFill>
              </a:rPr>
              <a:t>key step prior to </a:t>
            </a:r>
            <a:r>
              <a:rPr lang="en-US" sz="1200" dirty="0" smtClean="0">
                <a:solidFill>
                  <a:srgbClr val="000000"/>
                </a:solidFill>
              </a:rPr>
              <a:t>install the upgrades of the </a:t>
            </a:r>
            <a:r>
              <a:rPr lang="en-US" sz="1200" b="1" dirty="0" smtClean="0">
                <a:solidFill>
                  <a:srgbClr val="000000"/>
                </a:solidFill>
              </a:rPr>
              <a:t>LIU project</a:t>
            </a:r>
            <a:endParaRPr lang="es-ES" sz="1200" b="1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Safety: 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regarding this field,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the removal of the obsolete cables leads to improve safety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, because the less cables on site, the 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less fire risk, electrical issues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… </a:t>
            </a: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5629" y="4476936"/>
            <a:ext cx="525501" cy="262064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  <a:ln w="12700">
            <a:solidFill>
              <a:srgbClr val="7030A0"/>
            </a:solidFill>
            <a:prstDash val="solid"/>
          </a:ln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7759" y="4405078"/>
            <a:ext cx="525501" cy="262064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  <a:ln w="12700">
            <a:solidFill>
              <a:srgbClr val="7030A0"/>
            </a:solidFill>
            <a:prstDash val="solid"/>
          </a:ln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2007" y="4880269"/>
            <a:ext cx="514292" cy="256474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938" y="5156197"/>
            <a:ext cx="743640" cy="370848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sp>
        <p:nvSpPr>
          <p:cNvPr id="109" name="Curved Left Arrow 108"/>
          <p:cNvSpPr/>
          <p:nvPr/>
        </p:nvSpPr>
        <p:spPr>
          <a:xfrm>
            <a:off x="1982845" y="5343684"/>
            <a:ext cx="192385" cy="255503"/>
          </a:xfrm>
          <a:prstGeom prst="curved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sz="675" kern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027" y="5207146"/>
            <a:ext cx="743640" cy="370848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117" y="5263774"/>
            <a:ext cx="743640" cy="370848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5206" y="5319847"/>
            <a:ext cx="743640" cy="370848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cxnSp>
        <p:nvCxnSpPr>
          <p:cNvPr id="113" name="Straight Arrow Connector 112"/>
          <p:cNvCxnSpPr/>
          <p:nvPr/>
        </p:nvCxnSpPr>
        <p:spPr>
          <a:xfrm flipV="1">
            <a:off x="1972188" y="5021251"/>
            <a:ext cx="359170" cy="286142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14" name="Picture 1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3955" y="4649536"/>
            <a:ext cx="729542" cy="363817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1630" y="4708710"/>
            <a:ext cx="729542" cy="363817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9305" y="4769067"/>
            <a:ext cx="729542" cy="363817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sp>
        <p:nvSpPr>
          <p:cNvPr id="117" name="Rectangle 116"/>
          <p:cNvSpPr/>
          <p:nvPr/>
        </p:nvSpPr>
        <p:spPr>
          <a:xfrm>
            <a:off x="2652258" y="4302820"/>
            <a:ext cx="52770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350" b="1" dirty="0" smtClean="0">
                <a:solidFill>
                  <a:prstClr val="black"/>
                </a:solidFill>
                <a:latin typeface="Calibri" panose="020F0502020204030204"/>
              </a:rPr>
              <a:t>SPS3</a:t>
            </a:r>
            <a:endParaRPr lang="fr-FR" sz="135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 flipV="1">
            <a:off x="3642760" y="4190446"/>
            <a:ext cx="209748" cy="142039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9" name="Straight Arrow Connector 118"/>
          <p:cNvCxnSpPr/>
          <p:nvPr/>
        </p:nvCxnSpPr>
        <p:spPr>
          <a:xfrm flipV="1">
            <a:off x="3627015" y="4565905"/>
            <a:ext cx="309028" cy="9649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0" name="Straight Arrow Connector 119"/>
          <p:cNvCxnSpPr/>
          <p:nvPr/>
        </p:nvCxnSpPr>
        <p:spPr>
          <a:xfrm>
            <a:off x="3549445" y="5057352"/>
            <a:ext cx="498601" cy="584637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21" name="Picture 1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0100" y="3876715"/>
            <a:ext cx="514292" cy="256474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6129" y="4382193"/>
            <a:ext cx="514292" cy="256474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2470" y="4909410"/>
            <a:ext cx="514292" cy="256474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sp>
        <p:nvSpPr>
          <p:cNvPr id="124" name="TextBox 123"/>
          <p:cNvSpPr txBox="1"/>
          <p:nvPr/>
        </p:nvSpPr>
        <p:spPr>
          <a:xfrm>
            <a:off x="4105950" y="4127689"/>
            <a:ext cx="75123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675" b="1" dirty="0">
                <a:solidFill>
                  <a:prstClr val="black"/>
                </a:solidFill>
                <a:latin typeface="Calibri" panose="020F0502020204030204"/>
              </a:rPr>
              <a:t>CES </a:t>
            </a: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(in </a:t>
            </a:r>
            <a:r>
              <a:rPr lang="fr-FR" sz="675" b="1" dirty="0">
                <a:solidFill>
                  <a:prstClr val="black"/>
                </a:solidFill>
                <a:latin typeface="Calibri" panose="020F0502020204030204"/>
              </a:rPr>
              <a:t>service)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029312" y="4648935"/>
            <a:ext cx="974741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675" b="1" dirty="0">
                <a:solidFill>
                  <a:prstClr val="black"/>
                </a:solidFill>
                <a:latin typeface="Calibri" panose="020F0502020204030204"/>
              </a:rPr>
              <a:t>DOV </a:t>
            </a: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(To </a:t>
            </a:r>
            <a:r>
              <a:rPr lang="fr-FR" sz="675" b="1" dirty="0" err="1" smtClean="0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5" b="1" dirty="0" err="1" smtClean="0">
                <a:solidFill>
                  <a:prstClr val="black"/>
                </a:solidFill>
                <a:latin typeface="Calibri" panose="020F0502020204030204"/>
              </a:rPr>
              <a:t>removed</a:t>
            </a: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fr-FR" sz="675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048046" y="5182493"/>
            <a:ext cx="802895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675" b="1" dirty="0" err="1" smtClean="0">
                <a:solidFill>
                  <a:prstClr val="black"/>
                </a:solidFill>
                <a:latin typeface="Calibri" panose="020F0502020204030204"/>
              </a:rPr>
              <a:t>Already</a:t>
            </a: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5" b="1" dirty="0" err="1" smtClean="0">
                <a:solidFill>
                  <a:prstClr val="black"/>
                </a:solidFill>
                <a:latin typeface="Calibri" panose="020F0502020204030204"/>
              </a:rPr>
              <a:t>removed</a:t>
            </a:r>
            <a:endParaRPr lang="fr-FR" sz="675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3703" y="4355553"/>
            <a:ext cx="525501" cy="262064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  <a:ln w="12700">
            <a:solidFill>
              <a:srgbClr val="7030A0"/>
            </a:solidFill>
            <a:prstDash val="solid"/>
          </a:ln>
        </p:spPr>
      </p:pic>
      <p:sp>
        <p:nvSpPr>
          <p:cNvPr id="131" name="TextBox 130"/>
          <p:cNvSpPr txBox="1"/>
          <p:nvPr/>
        </p:nvSpPr>
        <p:spPr>
          <a:xfrm>
            <a:off x="5675625" y="4360450"/>
            <a:ext cx="516439" cy="278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1013" b="1" dirty="0" err="1">
                <a:solidFill>
                  <a:srgbClr val="7030A0"/>
                </a:solidFill>
                <a:latin typeface="Calibri" panose="020F0502020204030204"/>
              </a:rPr>
              <a:t>DEC’s</a:t>
            </a:r>
            <a:endParaRPr lang="fr-FR" sz="1013" b="1" dirty="0">
              <a:solidFill>
                <a:srgbClr val="7030A0"/>
              </a:solidFill>
              <a:latin typeface="Calibri" panose="020F0502020204030204"/>
            </a:endParaRPr>
          </a:p>
        </p:txBody>
      </p:sp>
      <p:sp>
        <p:nvSpPr>
          <p:cNvPr id="132" name="Right Arrow 131"/>
          <p:cNvSpPr/>
          <p:nvPr/>
        </p:nvSpPr>
        <p:spPr>
          <a:xfrm>
            <a:off x="4810981" y="4376931"/>
            <a:ext cx="712244" cy="282961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FR" sz="800" kern="0" dirty="0" smtClean="0">
                <a:solidFill>
                  <a:prstClr val="white"/>
                </a:solidFill>
                <a:latin typeface="Calibri" panose="020F0502020204030204"/>
              </a:rPr>
              <a:t>APPROVAL</a:t>
            </a:r>
            <a:endParaRPr lang="fr-FR" sz="8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33" name="Picture 1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5940" y="4237534"/>
            <a:ext cx="743640" cy="370848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>
                <a:lumMod val="60000"/>
                <a:lumOff val="40000"/>
              </a:sysClr>
            </a:solidFill>
          </a:ln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151" y="4171267"/>
            <a:ext cx="743640" cy="370848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>
                <a:lumMod val="60000"/>
                <a:lumOff val="40000"/>
              </a:sysClr>
            </a:solidFill>
          </a:ln>
        </p:spPr>
      </p:pic>
      <p:cxnSp>
        <p:nvCxnSpPr>
          <p:cNvPr id="135" name="Straight Arrow Connector 134"/>
          <p:cNvCxnSpPr/>
          <p:nvPr/>
        </p:nvCxnSpPr>
        <p:spPr>
          <a:xfrm>
            <a:off x="1968828" y="4383942"/>
            <a:ext cx="354482" cy="304082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36" name="Picture 1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7046" y="5556064"/>
            <a:ext cx="514292" cy="256474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7508" y="5585203"/>
            <a:ext cx="514292" cy="256474"/>
          </a:xfrm>
          <a:prstGeom prst="rect">
            <a:avLst/>
          </a:prstGeom>
          <a:solidFill>
            <a:srgbClr val="ED7D31"/>
          </a:solidFill>
          <a:ln w="12700">
            <a:solidFill>
              <a:sysClr val="windowText" lastClr="000000"/>
            </a:solidFill>
          </a:ln>
        </p:spPr>
      </p:pic>
      <p:sp>
        <p:nvSpPr>
          <p:cNvPr id="138" name="TextBox 137"/>
          <p:cNvSpPr txBox="1"/>
          <p:nvPr/>
        </p:nvSpPr>
        <p:spPr>
          <a:xfrm>
            <a:off x="3728398" y="5808029"/>
            <a:ext cx="157959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675" b="1" dirty="0">
                <a:solidFill>
                  <a:prstClr val="black"/>
                </a:solidFill>
                <a:latin typeface="Calibri" panose="020F0502020204030204"/>
              </a:rPr>
              <a:t>PT </a:t>
            </a: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(not </a:t>
            </a:r>
            <a:r>
              <a:rPr lang="fr-FR" sz="675" b="1" dirty="0" err="1" smtClean="0">
                <a:solidFill>
                  <a:prstClr val="black"/>
                </a:solidFill>
                <a:latin typeface="Calibri" panose="020F0502020204030204"/>
              </a:rPr>
              <a:t>found</a:t>
            </a: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fr-FR" sz="675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3618079" y="4850511"/>
            <a:ext cx="353219" cy="190866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0" name="TextBox 139"/>
          <p:cNvSpPr txBox="1"/>
          <p:nvPr/>
        </p:nvSpPr>
        <p:spPr>
          <a:xfrm>
            <a:off x="774734" y="3793930"/>
            <a:ext cx="1249060" cy="19620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675" b="1" dirty="0" smtClean="0">
                <a:solidFill>
                  <a:prstClr val="black"/>
                </a:solidFill>
                <a:latin typeface="Calibri" panose="020F0502020204030204"/>
              </a:rPr>
              <a:t>Extra Identifications by EN/EL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857913" y="4837723"/>
            <a:ext cx="1088760" cy="196208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Identifications by Groups</a:t>
            </a:r>
            <a:endParaRPr kumimoji="0" lang="en-US" sz="675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8" name="2 Marcador de texto"/>
          <p:cNvSpPr txBox="1">
            <a:spLocks/>
          </p:cNvSpPr>
          <p:nvPr/>
        </p:nvSpPr>
        <p:spPr>
          <a:xfrm>
            <a:off x="272482" y="98630"/>
            <a:ext cx="9367833" cy="18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6827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15875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2538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725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 at CERN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884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5299" y="1450421"/>
            <a:ext cx="8912425" cy="1777164"/>
          </a:xfrm>
        </p:spPr>
        <p:txBody>
          <a:bodyPr>
            <a:noAutofit/>
          </a:bodyPr>
          <a:lstStyle/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55A0"/>
                </a:solidFill>
              </a:rPr>
              <a:t>Organise the work of a high complexity facility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0055A0"/>
                </a:solidFill>
              </a:rPr>
              <a:t>Manage of high amount of information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0055A0"/>
                </a:solidFill>
              </a:rPr>
              <a:t>Use of computer tools as SharePoint or MS Project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0055A0"/>
                </a:solidFill>
              </a:rPr>
              <a:t>Liaise and organise stakeholders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0055A0"/>
                </a:solidFill>
              </a:rPr>
              <a:t>French</a:t>
            </a:r>
            <a:endParaRPr lang="en-GB" sz="1800" b="1" dirty="0">
              <a:solidFill>
                <a:srgbClr val="0055A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95300" y="3787392"/>
            <a:ext cx="8915400" cy="218521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55A0"/>
                </a:solidFill>
              </a:rPr>
              <a:t>Working at CERN is allowing me to understand a big organisation, working in a more practical way and applying the theoretical concepts  learned at the university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55A0"/>
                </a:solidFill>
              </a:rPr>
              <a:t>The international environment is giving me a different approach in developing projects</a:t>
            </a:r>
          </a:p>
          <a:p>
            <a:pPr marL="158265" indent="-158265" defTabSz="844083">
              <a:spcBef>
                <a:spcPts val="554"/>
              </a:spcBef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55A0"/>
                </a:solidFill>
              </a:rPr>
              <a:t>I have the possibilities of getting in touch with different fields which let me improve my knowledge in different areas</a:t>
            </a:r>
            <a:endParaRPr lang="en-GB" b="1" dirty="0">
              <a:solidFill>
                <a:srgbClr val="0055A0"/>
              </a:solidFill>
            </a:endParaRPr>
          </a:p>
        </p:txBody>
      </p:sp>
      <p:grpSp>
        <p:nvGrpSpPr>
          <p:cNvPr id="9" name="Grupo 76"/>
          <p:cNvGrpSpPr/>
          <p:nvPr/>
        </p:nvGrpSpPr>
        <p:grpSpPr>
          <a:xfrm>
            <a:off x="361949" y="1126907"/>
            <a:ext cx="9278363" cy="261720"/>
            <a:chOff x="344487" y="1120557"/>
            <a:chExt cx="9072000" cy="261720"/>
          </a:xfrm>
        </p:grpSpPr>
        <p:sp>
          <p:nvSpPr>
            <p:cNvPr id="10" name="8 Marcador de texto"/>
            <p:cNvSpPr txBox="1">
              <a:spLocks/>
            </p:cNvSpPr>
            <p:nvPr/>
          </p:nvSpPr>
          <p:spPr>
            <a:xfrm>
              <a:off x="344488" y="1120557"/>
              <a:ext cx="8642593" cy="2617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bIns="46800" anchor="b" anchorCtr="0"/>
            <a:lstStyle/>
            <a:p>
              <a:pPr marR="0" lvl="0" fontAlgn="auto">
                <a:lnSpc>
                  <a:spcPct val="10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GB" b="1" dirty="0" smtClean="0">
                  <a:solidFill>
                    <a:srgbClr val="1E5AAE"/>
                  </a:solidFill>
                </a:rPr>
                <a:t>Technical background</a:t>
              </a:r>
              <a:endParaRPr lang="en-GB" i="1" baseline="30000" dirty="0" smtClean="0">
                <a:solidFill>
                  <a:srgbClr val="1E5AAE"/>
                </a:solidFill>
              </a:endParaRPr>
            </a:p>
          </p:txBody>
        </p:sp>
        <p:cxnSp>
          <p:nvCxnSpPr>
            <p:cNvPr id="11" name="24 Conector recto"/>
            <p:cNvCxnSpPr/>
            <p:nvPr/>
          </p:nvCxnSpPr>
          <p:spPr>
            <a:xfrm>
              <a:off x="344487" y="1372892"/>
              <a:ext cx="9072000" cy="0"/>
            </a:xfrm>
            <a:prstGeom prst="line">
              <a:avLst/>
            </a:prstGeom>
            <a:ln w="12700"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upo 76"/>
          <p:cNvGrpSpPr/>
          <p:nvPr/>
        </p:nvGrpSpPr>
        <p:grpSpPr>
          <a:xfrm>
            <a:off x="361950" y="3421757"/>
            <a:ext cx="9278363" cy="261720"/>
            <a:chOff x="344487" y="1120557"/>
            <a:chExt cx="9072000" cy="261720"/>
          </a:xfrm>
        </p:grpSpPr>
        <p:sp>
          <p:nvSpPr>
            <p:cNvPr id="13" name="8 Marcador de texto"/>
            <p:cNvSpPr txBox="1">
              <a:spLocks/>
            </p:cNvSpPr>
            <p:nvPr/>
          </p:nvSpPr>
          <p:spPr>
            <a:xfrm>
              <a:off x="344488" y="1120557"/>
              <a:ext cx="8642593" cy="2617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bIns="46800" anchor="b" anchorCtr="0"/>
            <a:lstStyle/>
            <a:p>
              <a:pPr marR="0" lvl="0" fontAlgn="auto">
                <a:lnSpc>
                  <a:spcPct val="10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GB" b="1" dirty="0" smtClean="0">
                  <a:solidFill>
                    <a:srgbClr val="1E5AAE"/>
                  </a:solidFill>
                </a:rPr>
                <a:t>Personal background</a:t>
              </a:r>
              <a:endParaRPr lang="en-GB" i="1" baseline="30000" dirty="0" smtClean="0">
                <a:solidFill>
                  <a:srgbClr val="1E5AAE"/>
                </a:solidFill>
              </a:endParaRPr>
            </a:p>
          </p:txBody>
        </p:sp>
        <p:cxnSp>
          <p:nvCxnSpPr>
            <p:cNvPr id="14" name="24 Conector recto"/>
            <p:cNvCxnSpPr/>
            <p:nvPr/>
          </p:nvCxnSpPr>
          <p:spPr>
            <a:xfrm>
              <a:off x="344487" y="1372892"/>
              <a:ext cx="9072000" cy="0"/>
            </a:xfrm>
            <a:prstGeom prst="line">
              <a:avLst/>
            </a:prstGeom>
            <a:ln w="12700"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2 Marcador de texto"/>
          <p:cNvSpPr txBox="1">
            <a:spLocks/>
          </p:cNvSpPr>
          <p:nvPr/>
        </p:nvSpPr>
        <p:spPr>
          <a:xfrm>
            <a:off x="272482" y="98630"/>
            <a:ext cx="9367833" cy="18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6827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15875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2538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725" indent="-149225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s-ES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 at CERN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272480" y="274638"/>
            <a:ext cx="9361040" cy="633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 smtClean="0">
                <a:solidFill>
                  <a:srgbClr val="1E5AAE"/>
                </a:solidFill>
              </a:rPr>
              <a:t>Conclusion: </a:t>
            </a:r>
            <a:r>
              <a:rPr lang="en-GB" dirty="0">
                <a:solidFill>
                  <a:srgbClr val="1E5AAE"/>
                </a:solidFill>
              </a:rPr>
              <a:t>working at CERN </a:t>
            </a:r>
            <a:r>
              <a:rPr lang="en-GB" dirty="0" smtClean="0">
                <a:solidFill>
                  <a:srgbClr val="1E5AAE"/>
                </a:solidFill>
              </a:rPr>
              <a:t>is making me learn in technical areas and improving my personal background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E5AA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66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ession8-v2.potx" id="{1CA20304-9E66-49BA-90DF-7696B3DDD3D5}" vid="{ADC3E049-3AB3-459B-BB4C-58FE364747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Chamonix-2017-Session8-LS2</Template>
  <TotalTime>6165</TotalTime>
  <Words>933</Words>
  <Application>Microsoft Office PowerPoint</Application>
  <PresentationFormat>A4 Paper (210x297 mm)</PresentationFormat>
  <Paragraphs>175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CERNCorporate4-3</vt:lpstr>
      <vt:lpstr>PowerPoint Presentation</vt:lpstr>
      <vt:lpstr>First year at CERN: working in the organisation and scheduling section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Tock</dc:creator>
  <cp:lastModifiedBy>Antonio Grande Mallavia</cp:lastModifiedBy>
  <cp:revision>567</cp:revision>
  <cp:lastPrinted>2018-09-10T13:13:37Z</cp:lastPrinted>
  <dcterms:created xsi:type="dcterms:W3CDTF">2017-01-10T01:38:14Z</dcterms:created>
  <dcterms:modified xsi:type="dcterms:W3CDTF">2018-09-11T12:47:12Z</dcterms:modified>
</cp:coreProperties>
</file>