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60" r:id="rId3"/>
    <p:sldId id="266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58" r:id="rId14"/>
    <p:sldId id="277" r:id="rId15"/>
    <p:sldId id="281" r:id="rId16"/>
    <p:sldId id="282" r:id="rId17"/>
    <p:sldId id="283" r:id="rId18"/>
    <p:sldId id="262" r:id="rId19"/>
    <p:sldId id="275" r:id="rId20"/>
    <p:sldId id="278" r:id="rId21"/>
    <p:sldId id="259" r:id="rId22"/>
    <p:sldId id="284" r:id="rId23"/>
    <p:sldId id="285" r:id="rId24"/>
    <p:sldId id="286" r:id="rId25"/>
    <p:sldId id="287" r:id="rId26"/>
    <p:sldId id="280" r:id="rId27"/>
    <p:sldId id="289" r:id="rId28"/>
    <p:sldId id="290" r:id="rId29"/>
    <p:sldId id="288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399" autoAdjust="0"/>
    <p:restoredTop sz="73976" autoAdjust="0"/>
  </p:normalViewPr>
  <p:slideViewPr>
    <p:cSldViewPr snapToGrid="0" snapToObjects="1" showGuides="1">
      <p:cViewPr varScale="1">
        <p:scale>
          <a:sx n="121" d="100"/>
          <a:sy n="121" d="100"/>
        </p:scale>
        <p:origin x="-215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B70F5-5FCD-6F42-AD4C-3DA87ACEA07E}" type="datetimeFigureOut">
              <a:rPr lang="en-US" smtClean="0"/>
              <a:pPr/>
              <a:t>12/05/19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3D68A-BD87-ED4E-BD15-BEFAF09E1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038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B52B7-7624-6F46-87F2-2E74AE0AF8A8}" type="datetimeFigureOut">
              <a:rPr lang="en-US" smtClean="0"/>
              <a:pPr/>
              <a:t>12/05/19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B7E22-437D-7546-ACE8-CAF076CF7C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226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B7E22-437D-7546-ACE8-CAF076CF7C3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28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928688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fld id="{9CA15008-670A-834C-9942-BBF0A6F31080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 algn="ctr"/>
            <a:r>
              <a:rPr lang="fr-FR" smtClean="0"/>
              <a:t>DIRAC agents for Big Data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DIRAC agents for Big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82533" y="152400"/>
            <a:ext cx="8004267" cy="83256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DIRAC agents for Big Data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C5528E-F96B-914F-9CCC-3B92A89F83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54367" y="1143000"/>
            <a:ext cx="8235481" cy="158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DIRAC_new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400"/>
            <a:ext cx="2435651" cy="7641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Sansation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Sansation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401" y="2396432"/>
            <a:ext cx="4545620" cy="2121635"/>
          </a:xfrm>
        </p:spPr>
        <p:txBody>
          <a:bodyPr>
            <a:normAutofit/>
          </a:bodyPr>
          <a:lstStyle/>
          <a:p>
            <a:r>
              <a:rPr lang="en-US" dirty="0" smtClean="0"/>
              <a:t>WMS </a:t>
            </a:r>
            <a:r>
              <a:rPr lang="en-US" dirty="0" smtClean="0"/>
              <a:t>and </a:t>
            </a:r>
            <a:r>
              <a:rPr lang="en-US" dirty="0" smtClean="0"/>
              <a:t>Computing 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7400" y="5285536"/>
            <a:ext cx="4539744" cy="1394664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 err="1" smtClean="0">
                <a:latin typeface=" Sansation Light"/>
                <a:cs typeface=" Sansation Light"/>
              </a:rPr>
              <a:t>A.Tsaregorodtsev</a:t>
            </a:r>
            <a:r>
              <a:rPr lang="en-US" i="1" dirty="0" smtClean="0">
                <a:latin typeface=" Sansation Light"/>
                <a:cs typeface=" Sansation Light"/>
              </a:rPr>
              <a:t>,</a:t>
            </a:r>
          </a:p>
          <a:p>
            <a:r>
              <a:rPr lang="en-US" i="1" dirty="0" smtClean="0">
                <a:latin typeface=" Sansation Light"/>
                <a:cs typeface=" Sansation Light"/>
              </a:rPr>
              <a:t>CPPM-IN2P3-CNRS,</a:t>
            </a:r>
            <a:r>
              <a:rPr lang="ru-RU" i="1" dirty="0" smtClean="0">
                <a:latin typeface=" Sansation Light"/>
                <a:cs typeface=" Sansation Light"/>
              </a:rPr>
              <a:t> </a:t>
            </a:r>
            <a:r>
              <a:rPr lang="en-US" i="1" dirty="0" smtClean="0">
                <a:latin typeface=" Sansation Light"/>
                <a:cs typeface=" Sansation Light"/>
              </a:rPr>
              <a:t>Marseille,</a:t>
            </a:r>
          </a:p>
          <a:p>
            <a:r>
              <a:rPr lang="en-US" i="1" dirty="0" smtClean="0">
                <a:latin typeface=" Sansation Light"/>
                <a:cs typeface=" Sansation Light"/>
              </a:rPr>
              <a:t>9</a:t>
            </a:r>
            <a:r>
              <a:rPr lang="en-US" i="1" baseline="30000" dirty="0" smtClean="0">
                <a:latin typeface=" Sansation Light"/>
                <a:cs typeface=" Sansation Light"/>
              </a:rPr>
              <a:t>th</a:t>
            </a:r>
            <a:r>
              <a:rPr lang="en-US" i="1" dirty="0" smtClean="0">
                <a:latin typeface=" Sansation Light"/>
                <a:cs typeface=" Sansation Light"/>
              </a:rPr>
              <a:t> DIRAC User Workshop, </a:t>
            </a:r>
          </a:p>
          <a:p>
            <a:r>
              <a:rPr lang="en-US" i="1" dirty="0" smtClean="0">
                <a:latin typeface=" Sansation Light"/>
                <a:cs typeface=" Sansation Light"/>
              </a:rPr>
              <a:t>14 May 2019 London </a:t>
            </a:r>
          </a:p>
          <a:p>
            <a:endParaRPr lang="en-US" dirty="0" smtClean="0">
              <a:latin typeface=" Sansation Light"/>
              <a:cs typeface=" Sansation Light"/>
            </a:endParaRPr>
          </a:p>
          <a:p>
            <a:pPr marL="457200" indent="-457200">
              <a:buAutoNum type="alphaUcPeriod"/>
            </a:pPr>
            <a:endParaRPr lang="en-US" dirty="0" smtClean="0">
              <a:latin typeface=" Sansation Light"/>
              <a:cs typeface=" Sansation Light"/>
            </a:endParaRPr>
          </a:p>
          <a:p>
            <a:pPr marL="457200" indent="-457200">
              <a:buAutoNum type="alphaUcPeriod"/>
            </a:pPr>
            <a:endParaRPr lang="en-US" dirty="0" smtClean="0">
              <a:latin typeface=" Sansation Light"/>
              <a:cs typeface=" Sansation Light"/>
            </a:endParaRP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58104" y="0"/>
            <a:ext cx="3194420" cy="41508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966628" y="5463387"/>
            <a:ext cx="3194420" cy="141165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 descr="Dirac_logo_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116" y="4327505"/>
            <a:ext cx="3113348" cy="9580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731884"/>
            <a:ext cx="8229600" cy="4425076"/>
          </a:xfrm>
        </p:spPr>
        <p:txBody>
          <a:bodyPr>
            <a:normAutofit/>
          </a:bodyPr>
          <a:lstStyle/>
          <a:p>
            <a:r>
              <a:rPr lang="en-US" dirty="0" smtClean="0"/>
              <a:t>ARC</a:t>
            </a:r>
            <a:endParaRPr lang="en-US" dirty="0"/>
          </a:p>
          <a:p>
            <a:pPr lvl="1"/>
            <a:r>
              <a:rPr lang="en-US" dirty="0"/>
              <a:t>No </a:t>
            </a:r>
            <a:r>
              <a:rPr lang="en-US" dirty="0" smtClean="0"/>
              <a:t>a real </a:t>
            </a:r>
            <a:r>
              <a:rPr lang="en-US" dirty="0"/>
              <a:t>service interface</a:t>
            </a:r>
          </a:p>
          <a:p>
            <a:pPr lvl="2"/>
            <a:r>
              <a:rPr lang="en-US" dirty="0"/>
              <a:t>Rumors are that a REST interface is in the works (ARC6)</a:t>
            </a:r>
          </a:p>
          <a:p>
            <a:pPr lvl="1"/>
            <a:r>
              <a:rPr lang="en-US" dirty="0"/>
              <a:t>Can not interrogate detailed CE status</a:t>
            </a:r>
          </a:p>
          <a:p>
            <a:pPr lvl="2"/>
            <a:r>
              <a:rPr lang="en-US" dirty="0" err="1"/>
              <a:t>Ldap</a:t>
            </a:r>
            <a:r>
              <a:rPr lang="en-US" dirty="0"/>
              <a:t> service, not always up to </a:t>
            </a:r>
            <a:r>
              <a:rPr lang="en-US" dirty="0" smtClean="0"/>
              <a:t>date (not directly from the batch system)</a:t>
            </a:r>
            <a:endParaRPr lang="en-US" dirty="0"/>
          </a:p>
          <a:p>
            <a:pPr lvl="1"/>
            <a:r>
              <a:rPr lang="en-US" dirty="0"/>
              <a:t>Problems retrieving pilot output on demand to </a:t>
            </a:r>
            <a:r>
              <a:rPr lang="en-US" dirty="0" err="1"/>
              <a:t>WMSAdministrator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Not using ARC data management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5311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HTCondorCE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605928"/>
            <a:ext cx="8229600" cy="4551031"/>
          </a:xfrm>
        </p:spPr>
        <p:txBody>
          <a:bodyPr>
            <a:normAutofit/>
          </a:bodyPr>
          <a:lstStyle/>
          <a:p>
            <a:r>
              <a:rPr lang="en-US" dirty="0" err="1"/>
              <a:t>HTCondorCE</a:t>
            </a:r>
            <a:endParaRPr lang="en-US" dirty="0"/>
          </a:p>
          <a:p>
            <a:pPr lvl="1"/>
            <a:r>
              <a:rPr lang="en-US" dirty="0" smtClean="0"/>
              <a:t>Not very convenient to use</a:t>
            </a:r>
          </a:p>
          <a:p>
            <a:pPr lvl="2"/>
            <a:r>
              <a:rPr lang="en-US" dirty="0" smtClean="0"/>
              <a:t>using </a:t>
            </a:r>
            <a:r>
              <a:rPr lang="en-US" dirty="0"/>
              <a:t>command </a:t>
            </a:r>
            <a:r>
              <a:rPr lang="en-US" dirty="0" smtClean="0"/>
              <a:t>line</a:t>
            </a:r>
          </a:p>
          <a:p>
            <a:pPr lvl="2"/>
            <a:r>
              <a:rPr lang="en-US" dirty="0" smtClean="0"/>
              <a:t>relying </a:t>
            </a:r>
            <a:r>
              <a:rPr lang="en-US" dirty="0"/>
              <a:t>on locally stored </a:t>
            </a:r>
            <a:r>
              <a:rPr lang="en-US" dirty="0" smtClean="0"/>
              <a:t>information</a:t>
            </a:r>
            <a:endParaRPr lang="en-US" dirty="0"/>
          </a:p>
          <a:p>
            <a:pPr lvl="1"/>
            <a:r>
              <a:rPr lang="en-US" dirty="0"/>
              <a:t>Can not interrogate CE status </a:t>
            </a:r>
            <a:endParaRPr lang="en-US" dirty="0" smtClean="0"/>
          </a:p>
          <a:p>
            <a:pPr lvl="2"/>
            <a:r>
              <a:rPr lang="en-US" dirty="0" smtClean="0"/>
              <a:t>relying </a:t>
            </a:r>
            <a:r>
              <a:rPr lang="en-US" dirty="0"/>
              <a:t>on </a:t>
            </a:r>
            <a:r>
              <a:rPr lang="en-US" dirty="0" err="1" smtClean="0"/>
              <a:t>PilotAgentsDB</a:t>
            </a:r>
            <a:endParaRPr lang="en-US" dirty="0"/>
          </a:p>
          <a:p>
            <a:pPr lvl="1"/>
            <a:r>
              <a:rPr lang="en-US" dirty="0"/>
              <a:t>Problem retrieving pilot output on demand to </a:t>
            </a:r>
            <a:r>
              <a:rPr lang="en-US" dirty="0" err="1" smtClean="0"/>
              <a:t>WMSAdministrator</a:t>
            </a:r>
            <a:endParaRPr lang="en-US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0030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How to </a:t>
            </a:r>
            <a:r>
              <a:rPr lang="fr-FR" dirty="0" err="1" smtClean="0"/>
              <a:t>cope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r>
              <a:rPr lang="fr-FR" dirty="0" smtClean="0"/>
              <a:t>CE </a:t>
            </a:r>
            <a:r>
              <a:rPr lang="fr-FR" dirty="0" err="1" smtClean="0"/>
              <a:t>status</a:t>
            </a:r>
            <a:r>
              <a:rPr lang="fr-FR" dirty="0" smtClean="0"/>
              <a:t> </a:t>
            </a:r>
            <a:r>
              <a:rPr lang="fr-FR" dirty="0" err="1" smtClean="0"/>
              <a:t>evaluation</a:t>
            </a:r>
            <a:r>
              <a:rPr lang="fr-FR" dirty="0" smtClean="0"/>
              <a:t> by monitoring </a:t>
            </a:r>
            <a:r>
              <a:rPr lang="fr-FR" dirty="0" err="1" smtClean="0"/>
              <a:t>submitted</a:t>
            </a:r>
            <a:r>
              <a:rPr lang="fr-FR" dirty="0" smtClean="0"/>
              <a:t> pilots</a:t>
            </a:r>
          </a:p>
          <a:p>
            <a:pPr lvl="1"/>
            <a:r>
              <a:rPr lang="fr-FR" dirty="0" smtClean="0"/>
              <a:t>Pilots </a:t>
            </a:r>
            <a:r>
              <a:rPr lang="fr-FR" dirty="0" err="1" smtClean="0"/>
              <a:t>after</a:t>
            </a:r>
            <a:r>
              <a:rPr lang="fr-FR" dirty="0" smtClean="0"/>
              <a:t> the </a:t>
            </a:r>
            <a:r>
              <a:rPr lang="fr-FR" dirty="0" err="1" smtClean="0"/>
              <a:t>start</a:t>
            </a:r>
            <a:r>
              <a:rPr lang="fr-FR" dirty="0" smtClean="0"/>
              <a:t> are </a:t>
            </a:r>
            <a:r>
              <a:rPr lang="fr-FR" dirty="0" err="1" smtClean="0"/>
              <a:t>proactively</a:t>
            </a:r>
            <a:r>
              <a:rPr lang="fr-FR" dirty="0" smtClean="0"/>
              <a:t> </a:t>
            </a:r>
            <a:r>
              <a:rPr lang="fr-FR" dirty="0" err="1" smtClean="0"/>
              <a:t>reporting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 to the DIRAC central service</a:t>
            </a:r>
          </a:p>
          <a:p>
            <a:pPr lvl="1"/>
            <a:r>
              <a:rPr lang="fr-FR" dirty="0" smtClean="0"/>
              <a:t>No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interrogate</a:t>
            </a:r>
            <a:r>
              <a:rPr lang="fr-FR" dirty="0" smtClean="0"/>
              <a:t> Ces</a:t>
            </a:r>
          </a:p>
          <a:p>
            <a:pPr lvl="1"/>
            <a:r>
              <a:rPr lang="fr-FR" dirty="0" err="1" smtClean="0"/>
              <a:t>Aborted</a:t>
            </a:r>
            <a:r>
              <a:rPr lang="fr-FR" dirty="0" smtClean="0"/>
              <a:t> pilots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detected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long </a:t>
            </a:r>
            <a:r>
              <a:rPr lang="fr-FR" dirty="0" err="1" smtClean="0"/>
              <a:t>delay</a:t>
            </a:r>
            <a:endParaRPr lang="fr-FR" dirty="0" smtClean="0"/>
          </a:p>
          <a:p>
            <a:pPr lvl="1"/>
            <a:endParaRPr lang="fr-FR" dirty="0"/>
          </a:p>
          <a:p>
            <a:r>
              <a:rPr lang="fr-FR" dirty="0" smtClean="0"/>
              <a:t>Pilot output </a:t>
            </a:r>
            <a:r>
              <a:rPr lang="fr-FR" dirty="0" err="1" smtClean="0"/>
              <a:t>retrieval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complicated</a:t>
            </a:r>
            <a:endParaRPr lang="fr-FR" dirty="0" smtClean="0"/>
          </a:p>
          <a:p>
            <a:pPr lvl="1"/>
            <a:r>
              <a:rPr lang="fr-FR" dirty="0" err="1" smtClean="0"/>
              <a:t>Need</a:t>
            </a:r>
            <a:r>
              <a:rPr lang="fr-FR" dirty="0" smtClean="0"/>
              <a:t> for a </a:t>
            </a:r>
            <a:r>
              <a:rPr lang="fr-FR" dirty="0" err="1" smtClean="0"/>
              <a:t>generic</a:t>
            </a:r>
            <a:r>
              <a:rPr lang="fr-FR" dirty="0" smtClean="0"/>
              <a:t> </a:t>
            </a:r>
            <a:r>
              <a:rPr lang="fr-FR" dirty="0" err="1" smtClean="0"/>
              <a:t>mechanism</a:t>
            </a:r>
            <a:r>
              <a:rPr lang="fr-FR" dirty="0" smtClean="0"/>
              <a:t> to </a:t>
            </a:r>
            <a:r>
              <a:rPr lang="fr-FR" dirty="0" err="1" smtClean="0"/>
              <a:t>upload</a:t>
            </a:r>
            <a:r>
              <a:rPr lang="fr-FR" dirty="0" smtClean="0"/>
              <a:t> pilot output to the DIRAC central service (</a:t>
            </a:r>
            <a:r>
              <a:rPr lang="fr-FR" dirty="0" err="1" smtClean="0"/>
              <a:t>dedicated</a:t>
            </a:r>
            <a:r>
              <a:rPr lang="fr-FR" dirty="0" smtClean="0"/>
              <a:t> SE)</a:t>
            </a:r>
          </a:p>
          <a:p>
            <a:pPr lvl="1"/>
            <a:r>
              <a:rPr lang="fr-FR" dirty="0" smtClean="0"/>
              <a:t>Pilot </a:t>
            </a:r>
            <a:r>
              <a:rPr lang="fr-FR" dirty="0" err="1" smtClean="0"/>
              <a:t>logging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MQ </a:t>
            </a:r>
            <a:r>
              <a:rPr lang="fr-FR" dirty="0" err="1" smtClean="0"/>
              <a:t>protocol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step</a:t>
            </a:r>
            <a:r>
              <a:rPr lang="fr-FR" dirty="0" smtClean="0"/>
              <a:t> in </a:t>
            </a:r>
            <a:r>
              <a:rPr lang="fr-FR" dirty="0" err="1" smtClean="0"/>
              <a:t>this</a:t>
            </a:r>
            <a:r>
              <a:rPr lang="fr-FR" dirty="0" smtClean="0"/>
              <a:t> direction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633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 CE </a:t>
            </a:r>
            <a:r>
              <a:rPr lang="fr-FR" dirty="0" err="1" smtClean="0"/>
              <a:t>resources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err="1" smtClean="0"/>
              <a:t>Computing</a:t>
            </a:r>
            <a:r>
              <a:rPr lang="fr-FR" dirty="0" smtClean="0"/>
              <a:t> </a:t>
            </a:r>
            <a:r>
              <a:rPr lang="fr-FR" dirty="0" err="1" smtClean="0"/>
              <a:t>resources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no </a:t>
            </a:r>
            <a:r>
              <a:rPr lang="fr-FR" dirty="0" err="1" smtClean="0"/>
              <a:t>special</a:t>
            </a:r>
            <a:r>
              <a:rPr lang="fr-FR" dirty="0" smtClean="0"/>
              <a:t> service for </a:t>
            </a:r>
            <a:r>
              <a:rPr lang="fr-FR" dirty="0" err="1" smtClean="0"/>
              <a:t>remote</a:t>
            </a:r>
            <a:r>
              <a:rPr lang="fr-FR" dirty="0" smtClean="0"/>
              <a:t> </a:t>
            </a:r>
            <a:r>
              <a:rPr lang="fr-FR" dirty="0" err="1" smtClean="0"/>
              <a:t>access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Abstraction of a Batch System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implementations</a:t>
            </a:r>
            <a:r>
              <a:rPr lang="fr-FR" dirty="0" smtClean="0"/>
              <a:t> for: </a:t>
            </a:r>
          </a:p>
          <a:p>
            <a:pPr lvl="1"/>
            <a:r>
              <a:rPr lang="fr-FR" dirty="0" smtClean="0"/>
              <a:t>GE, Condor, Torque, LSF, SLURM, OAR</a:t>
            </a:r>
          </a:p>
          <a:p>
            <a:pPr lvl="1"/>
            <a:r>
              <a:rPr lang="fr-FR" dirty="0" smtClean="0"/>
              <a:t>Host</a:t>
            </a:r>
            <a:endParaRPr lang="fr-FR" dirty="0"/>
          </a:p>
          <a:p>
            <a:pPr marL="274320" lvl="1" indent="0">
              <a:buNone/>
            </a:pPr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BatchSystem</a:t>
            </a:r>
            <a:r>
              <a:rPr lang="fr-FR" dirty="0" smtClean="0"/>
              <a:t> </a:t>
            </a:r>
            <a:r>
              <a:rPr lang="fr-FR" dirty="0" err="1" smtClean="0"/>
              <a:t>objects</a:t>
            </a:r>
            <a:r>
              <a:rPr lang="fr-FR" dirty="0" smtClean="0"/>
              <a:t> are </a:t>
            </a:r>
            <a:r>
              <a:rPr lang="fr-FR" dirty="0" err="1" smtClean="0"/>
              <a:t>used</a:t>
            </a:r>
            <a:r>
              <a:rPr lang="fr-FR" dirty="0" smtClean="0"/>
              <a:t> by </a:t>
            </a:r>
            <a:r>
              <a:rPr lang="fr-FR" dirty="0" err="1" smtClean="0"/>
              <a:t>special</a:t>
            </a:r>
            <a:r>
              <a:rPr lang="fr-FR" dirty="0" smtClean="0"/>
              <a:t> </a:t>
            </a:r>
            <a:r>
              <a:rPr lang="fr-FR" dirty="0" err="1" smtClean="0"/>
              <a:t>ComputingElements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LocalComputingElement</a:t>
            </a:r>
            <a:endParaRPr lang="fr-FR" dirty="0" smtClean="0"/>
          </a:p>
          <a:p>
            <a:pPr lvl="2"/>
            <a:r>
              <a:rPr lang="fr-FR" dirty="0" err="1" smtClean="0"/>
              <a:t>Submits</a:t>
            </a:r>
            <a:r>
              <a:rPr lang="fr-FR" dirty="0" smtClean="0"/>
              <a:t> and manage jobs in the local batch system</a:t>
            </a:r>
          </a:p>
          <a:p>
            <a:pPr lvl="2"/>
            <a:r>
              <a:rPr lang="fr-FR" dirty="0" smtClean="0"/>
              <a:t>Can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by on-site Pilot </a:t>
            </a:r>
            <a:r>
              <a:rPr lang="fr-FR" dirty="0" err="1" smtClean="0"/>
              <a:t>Directors</a:t>
            </a:r>
            <a:endParaRPr lang="fr-FR" dirty="0" smtClean="0"/>
          </a:p>
          <a:p>
            <a:pPr lvl="1"/>
            <a:r>
              <a:rPr lang="fr-FR" dirty="0" err="1" smtClean="0"/>
              <a:t>SSHComputingElement</a:t>
            </a:r>
            <a:endParaRPr lang="fr-FR" dirty="0" smtClean="0"/>
          </a:p>
          <a:p>
            <a:pPr lvl="2"/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9392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Standalone computing clusters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8589"/>
            <a:ext cx="4392892" cy="51034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000" dirty="0" smtClean="0">
                <a:latin typeface="Helvetica" charset="0"/>
                <a:ea typeface="ＭＳ Ｐゴシック" charset="0"/>
                <a:cs typeface="ＭＳ Ｐゴシック" charset="0"/>
              </a:rPr>
              <a:t>Off</a:t>
            </a:r>
            <a:r>
              <a:rPr lang="en-US" sz="2000" dirty="0">
                <a:latin typeface="Helvetica" charset="0"/>
                <a:ea typeface="ＭＳ Ｐゴシック" charset="0"/>
                <a:cs typeface="ＭＳ Ｐゴシック" charset="0"/>
              </a:rPr>
              <a:t>-site </a:t>
            </a:r>
            <a:r>
              <a:rPr lang="en-US" sz="2000" dirty="0" smtClean="0">
                <a:latin typeface="Helvetica" charset="0"/>
                <a:ea typeface="ＭＳ Ｐゴシック" charset="0"/>
                <a:cs typeface="ＭＳ Ｐゴシック" charset="0"/>
              </a:rPr>
              <a:t>Pilot Director</a:t>
            </a:r>
            <a:endParaRPr lang="en-US" sz="2000" dirty="0">
              <a:latin typeface="Helvetic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70000"/>
              </a:lnSpc>
            </a:pPr>
            <a:r>
              <a:rPr lang="en-US" sz="1700" dirty="0">
                <a:latin typeface="Helvetica" charset="0"/>
                <a:ea typeface="ＭＳ Ｐゴシック" charset="0"/>
              </a:rPr>
              <a:t>Site delegates control to the central service</a:t>
            </a:r>
          </a:p>
          <a:p>
            <a:pPr lvl="1">
              <a:lnSpc>
                <a:spcPct val="70000"/>
              </a:lnSpc>
            </a:pPr>
            <a:r>
              <a:rPr lang="en-US" sz="1700" dirty="0">
                <a:latin typeface="Helvetica" charset="0"/>
                <a:ea typeface="ＭＳ Ｐゴシック" charset="0"/>
              </a:rPr>
              <a:t>Site must only define a dedicated local user account</a:t>
            </a:r>
          </a:p>
          <a:p>
            <a:pPr lvl="1">
              <a:lnSpc>
                <a:spcPct val="70000"/>
              </a:lnSpc>
            </a:pPr>
            <a:r>
              <a:rPr lang="en-US" sz="1700" dirty="0">
                <a:latin typeface="Helvetica" charset="0"/>
                <a:ea typeface="ＭＳ Ｐゴシック" charset="0"/>
              </a:rPr>
              <a:t>The payload submission through </a:t>
            </a:r>
            <a:r>
              <a:rPr lang="en-US" sz="1700" dirty="0" smtClean="0">
                <a:latin typeface="Helvetica" charset="0"/>
                <a:ea typeface="ＭＳ Ｐゴシック" charset="0"/>
              </a:rPr>
              <a:t>an SSH/GSISSH tunnel</a:t>
            </a:r>
          </a:p>
          <a:p>
            <a:pPr lvl="1">
              <a:lnSpc>
                <a:spcPct val="70000"/>
              </a:lnSpc>
            </a:pPr>
            <a:endParaRPr lang="en-US" sz="1700" dirty="0">
              <a:latin typeface="Helvetica" charset="0"/>
              <a:ea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Helvetica" charset="0"/>
                <a:ea typeface="ＭＳ Ｐゴシック" charset="0"/>
                <a:cs typeface="ＭＳ Ｐゴシック" charset="0"/>
              </a:rPr>
              <a:t>The site can be:</a:t>
            </a:r>
          </a:p>
          <a:p>
            <a:pPr lvl="1">
              <a:lnSpc>
                <a:spcPct val="80000"/>
              </a:lnSpc>
            </a:pPr>
            <a:r>
              <a:rPr lang="en-US" sz="1700" dirty="0" smtClean="0">
                <a:latin typeface="Helvetica" charset="0"/>
                <a:ea typeface="ＭＳ Ｐゴシック" charset="0"/>
                <a:cs typeface="ＭＳ Ｐゴシック" charset="0"/>
              </a:rPr>
              <a:t>a single computer or several computers without any batch system</a:t>
            </a:r>
            <a:r>
              <a:rPr lang="en-US" sz="1400" dirty="0" smtClean="0">
                <a:latin typeface="Helvetica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US" sz="1700" dirty="0" smtClean="0">
                <a:latin typeface="Helvetica" charset="0"/>
                <a:ea typeface="ＭＳ Ｐゴシック" charset="0"/>
                <a:cs typeface="ＭＳ Ｐゴシック" charset="0"/>
              </a:rPr>
              <a:t>a computing cluster with a batch system</a:t>
            </a:r>
          </a:p>
          <a:p>
            <a:pPr lvl="2">
              <a:lnSpc>
                <a:spcPct val="80000"/>
              </a:lnSpc>
            </a:pPr>
            <a:r>
              <a:rPr lang="en-US" sz="1400" dirty="0" smtClean="0">
                <a:latin typeface="Helvetica" charset="0"/>
                <a:ea typeface="ＭＳ Ｐゴシック" charset="0"/>
                <a:cs typeface="ＭＳ Ｐゴシック" charset="0"/>
              </a:rPr>
              <a:t>LSF, BQS, SGE, PBS/Torque, Condor</a:t>
            </a:r>
          </a:p>
          <a:p>
            <a:pPr lvl="3">
              <a:lnSpc>
                <a:spcPct val="80000"/>
              </a:lnSpc>
            </a:pPr>
            <a:r>
              <a:rPr lang="en-US" sz="1200" dirty="0" smtClean="0">
                <a:latin typeface="Helvetica" charset="0"/>
                <a:ea typeface="ＭＳ Ｐゴシック" charset="0"/>
                <a:cs typeface="ＭＳ Ｐゴシック" charset="0"/>
              </a:rPr>
              <a:t>Commodity computer farms </a:t>
            </a:r>
          </a:p>
          <a:p>
            <a:pPr lvl="2">
              <a:lnSpc>
                <a:spcPct val="80000"/>
              </a:lnSpc>
            </a:pPr>
            <a:r>
              <a:rPr lang="en-US" sz="1400" dirty="0" smtClean="0">
                <a:latin typeface="Helvetica" charset="0"/>
                <a:ea typeface="ＭＳ Ｐゴシック" charset="0"/>
                <a:cs typeface="ＭＳ Ｐゴシック" charset="0"/>
              </a:rPr>
              <a:t>OAR, SLURM</a:t>
            </a:r>
          </a:p>
          <a:p>
            <a:pPr lvl="3">
              <a:lnSpc>
                <a:spcPct val="80000"/>
              </a:lnSpc>
            </a:pPr>
            <a:r>
              <a:rPr lang="en-US" sz="1200" dirty="0" smtClean="0">
                <a:latin typeface="Helvetica" charset="0"/>
                <a:ea typeface="ＭＳ Ｐゴシック" charset="0"/>
                <a:cs typeface="ＭＳ Ｐゴシック" charset="0"/>
              </a:rPr>
              <a:t>HPC centers</a:t>
            </a:r>
          </a:p>
          <a:p>
            <a:pPr>
              <a:lnSpc>
                <a:spcPct val="80000"/>
              </a:lnSpc>
            </a:pPr>
            <a:endParaRPr lang="en-US" sz="2000" dirty="0" smtClean="0">
              <a:latin typeface="Helvetic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Helvetica" charset="0"/>
                <a:ea typeface="ＭＳ Ｐゴシック" charset="0"/>
                <a:cs typeface="ＭＳ Ｐゴシック" charset="0"/>
              </a:rPr>
              <a:t>The user payload </a:t>
            </a:r>
            <a:r>
              <a:rPr lang="en-US" sz="2000" dirty="0">
                <a:latin typeface="Helvetica" charset="0"/>
                <a:ea typeface="ＭＳ Ｐゴシック" charset="0"/>
                <a:cs typeface="ＭＳ Ｐゴシック" charset="0"/>
              </a:rPr>
              <a:t>is executed with the owner </a:t>
            </a:r>
            <a:r>
              <a:rPr lang="en-US" sz="2000" dirty="0" smtClean="0">
                <a:latin typeface="Helvetica" charset="0"/>
                <a:ea typeface="ＭＳ Ｐゴシック" charset="0"/>
                <a:cs typeface="ＭＳ Ｐゴシック" charset="0"/>
              </a:rPr>
              <a:t>credentials</a:t>
            </a:r>
          </a:p>
          <a:p>
            <a:pPr lvl="1">
              <a:lnSpc>
                <a:spcPct val="80000"/>
              </a:lnSpc>
            </a:pPr>
            <a:r>
              <a:rPr lang="en-US" sz="1700" dirty="0" smtClean="0">
                <a:latin typeface="Helvetica" charset="0"/>
                <a:ea typeface="ＭＳ Ｐゴシック" charset="0"/>
                <a:cs typeface="ＭＳ Ｐゴシック" charset="0"/>
              </a:rPr>
              <a:t>No security compromises with respect to external services</a:t>
            </a:r>
            <a:endParaRPr lang="en-US" sz="1700" dirty="0"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6" descr="DIRAC_Site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333" y="1318681"/>
            <a:ext cx="3572468" cy="473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547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SSH CE: simplest case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9747" y="1219200"/>
            <a:ext cx="3840867" cy="49377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SSH CE simplest case:</a:t>
            </a:r>
          </a:p>
          <a:p>
            <a:pPr lvl="1"/>
            <a:r>
              <a:rPr lang="en-US" dirty="0" smtClean="0"/>
              <a:t>One host CE with one job slot</a:t>
            </a:r>
          </a:p>
          <a:p>
            <a:pPr lvl="1"/>
            <a:endParaRPr lang="en-US" dirty="0"/>
          </a:p>
          <a:p>
            <a:r>
              <a:rPr lang="en-US" dirty="0" err="1" smtClean="0"/>
              <a:t>SSHBatch</a:t>
            </a:r>
            <a:r>
              <a:rPr lang="en-US" dirty="0" smtClean="0"/>
              <a:t> CE</a:t>
            </a:r>
          </a:p>
          <a:p>
            <a:pPr lvl="1"/>
            <a:r>
              <a:rPr lang="en-US" dirty="0" smtClean="0"/>
              <a:t>Several hosts form a CE</a:t>
            </a:r>
          </a:p>
          <a:p>
            <a:pPr lvl="2"/>
            <a:r>
              <a:rPr lang="en-US" dirty="0" smtClean="0"/>
              <a:t>Same SSH login details</a:t>
            </a:r>
          </a:p>
          <a:p>
            <a:pPr lvl="2"/>
            <a:r>
              <a:rPr lang="en-US" dirty="0" smtClean="0"/>
              <a:t>Number of job slots per host can be specified</a:t>
            </a:r>
          </a:p>
          <a:p>
            <a:pPr lvl="2"/>
            <a:endParaRPr lang="en-US" dirty="0"/>
          </a:p>
          <a:p>
            <a:r>
              <a:rPr lang="en-US" dirty="0"/>
              <a:t>Pilots are sent as an executable self-extracting archive with the pilot proxy bundled in</a:t>
            </a:r>
          </a:p>
          <a:p>
            <a:endParaRPr lang="en-US" dirty="0"/>
          </a:p>
        </p:txBody>
      </p:sp>
      <p:pic>
        <p:nvPicPr>
          <p:cNvPr id="11" name="Picture 10" descr="Screen Shot 2018-05-22 at 23.59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401" y="1964895"/>
            <a:ext cx="5185445" cy="419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054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SSH CE with a batch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>
          <a:xfrm>
            <a:off x="157775" y="1219200"/>
            <a:ext cx="4594685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SSH login to the cluster interactive host</a:t>
            </a:r>
          </a:p>
          <a:p>
            <a:pPr lvl="1"/>
            <a:r>
              <a:rPr lang="en-US" dirty="0" smtClean="0"/>
              <a:t>Copy several tools, e.g. </a:t>
            </a:r>
            <a:r>
              <a:rPr lang="en-US" dirty="0" err="1" smtClean="0"/>
              <a:t>BatchSystem</a:t>
            </a:r>
            <a:r>
              <a:rPr lang="en-US" dirty="0" smtClean="0"/>
              <a:t> plugin at the first </a:t>
            </a:r>
            <a:br>
              <a:rPr lang="en-US" dirty="0" smtClean="0"/>
            </a:br>
            <a:r>
              <a:rPr lang="en-US" dirty="0" smtClean="0"/>
              <a:t>time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Submit pilots to the local cluster using a relevant </a:t>
            </a:r>
            <a:r>
              <a:rPr lang="en-US" dirty="0" err="1" smtClean="0"/>
              <a:t>BatchSystem</a:t>
            </a:r>
            <a:r>
              <a:rPr lang="en-US" dirty="0" smtClean="0"/>
              <a:t> </a:t>
            </a:r>
            <a:r>
              <a:rPr lang="en-US" dirty="0" smtClean="0"/>
              <a:t>plugin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9" name="Picture 8" descr="Screen Shot 2018-05-21 at 13.48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460" y="1672557"/>
            <a:ext cx="4459225" cy="347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493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HPC </a:t>
            </a:r>
            <a:r>
              <a:rPr lang="fr-FR" dirty="0" err="1" smtClean="0"/>
              <a:t>Centers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number</a:t>
            </a:r>
            <a:r>
              <a:rPr lang="fr-FR" dirty="0" smtClean="0"/>
              <a:t> of accessible HPC </a:t>
            </a:r>
            <a:r>
              <a:rPr lang="fr-FR" dirty="0" err="1" smtClean="0"/>
              <a:t>centers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growing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typically</a:t>
            </a:r>
            <a:r>
              <a:rPr lang="fr-FR" dirty="0" smtClean="0"/>
              <a:t> not part of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 infrastructure</a:t>
            </a:r>
          </a:p>
          <a:p>
            <a:pPr lvl="1"/>
            <a:r>
              <a:rPr lang="fr-FR" dirty="0" err="1" smtClean="0"/>
              <a:t>Define</a:t>
            </a:r>
            <a:r>
              <a:rPr lang="fr-FR" dirty="0" smtClean="0"/>
              <a:t> </a:t>
            </a:r>
            <a:r>
              <a:rPr lang="fr-FR" dirty="0" err="1" smtClean="0"/>
              <a:t>own</a:t>
            </a:r>
            <a:r>
              <a:rPr lang="fr-FR" dirty="0" smtClean="0"/>
              <a:t> </a:t>
            </a:r>
            <a:r>
              <a:rPr lang="fr-FR" dirty="0" err="1" smtClean="0"/>
              <a:t>rules</a:t>
            </a:r>
            <a:r>
              <a:rPr lang="fr-FR" dirty="0" smtClean="0"/>
              <a:t> for </a:t>
            </a:r>
            <a:r>
              <a:rPr lang="fr-FR" dirty="0" err="1" smtClean="0"/>
              <a:t>accessing</a:t>
            </a:r>
            <a:r>
              <a:rPr lang="fr-FR" dirty="0" smtClean="0"/>
              <a:t>, </a:t>
            </a:r>
            <a:r>
              <a:rPr lang="fr-FR" dirty="0" err="1" smtClean="0"/>
              <a:t>outbound</a:t>
            </a:r>
            <a:r>
              <a:rPr lang="fr-FR" dirty="0" smtClean="0"/>
              <a:t> </a:t>
            </a:r>
            <a:r>
              <a:rPr lang="fr-FR" dirty="0" err="1" smtClean="0"/>
              <a:t>connectivity</a:t>
            </a:r>
            <a:r>
              <a:rPr lang="fr-FR" dirty="0" smtClean="0"/>
              <a:t>, software distribution, </a:t>
            </a:r>
            <a:r>
              <a:rPr lang="fr-FR" dirty="0" err="1" smtClean="0"/>
              <a:t>etc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Under certain </a:t>
            </a:r>
            <a:r>
              <a:rPr lang="fr-FR" dirty="0" err="1" smtClean="0"/>
              <a:t>circumstances</a:t>
            </a:r>
            <a:r>
              <a:rPr lang="fr-FR" dirty="0" smtClean="0"/>
              <a:t> the use </a:t>
            </a:r>
            <a:r>
              <a:rPr lang="fr-FR" dirty="0" err="1" smtClean="0"/>
              <a:t>is</a:t>
            </a:r>
            <a:r>
              <a:rPr lang="fr-FR" dirty="0" smtClean="0"/>
              <a:t> trivial</a:t>
            </a:r>
          </a:p>
          <a:p>
            <a:pPr lvl="1"/>
            <a:r>
              <a:rPr lang="fr-FR" dirty="0" smtClean="0"/>
              <a:t>SSH </a:t>
            </a:r>
            <a:r>
              <a:rPr lang="fr-FR" dirty="0" err="1" smtClean="0"/>
              <a:t>access</a:t>
            </a:r>
            <a:r>
              <a:rPr lang="fr-FR" dirty="0" smtClean="0"/>
              <a:t> </a:t>
            </a:r>
            <a:r>
              <a:rPr lang="fr-FR" dirty="0" err="1" smtClean="0"/>
              <a:t>allowed</a:t>
            </a:r>
            <a:endParaRPr lang="fr-FR" dirty="0" smtClean="0"/>
          </a:p>
          <a:p>
            <a:pPr lvl="1"/>
            <a:r>
              <a:rPr lang="fr-FR" dirty="0" err="1" smtClean="0"/>
              <a:t>Outbound</a:t>
            </a:r>
            <a:r>
              <a:rPr lang="fr-FR" dirty="0" smtClean="0"/>
              <a:t> </a:t>
            </a:r>
            <a:r>
              <a:rPr lang="fr-FR" dirty="0" err="1" smtClean="0"/>
              <a:t>connectivity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WNs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CVMFS </a:t>
            </a:r>
            <a:r>
              <a:rPr lang="fr-FR" dirty="0" err="1" smtClean="0"/>
              <a:t>available</a:t>
            </a:r>
            <a:endParaRPr lang="fr-FR" dirty="0" smtClean="0"/>
          </a:p>
          <a:p>
            <a:pPr lvl="1"/>
            <a:endParaRPr lang="fr-FR" dirty="0"/>
          </a:p>
          <a:p>
            <a:r>
              <a:rPr lang="fr-FR" dirty="0" err="1" smtClean="0"/>
              <a:t>Otherwise</a:t>
            </a:r>
            <a:r>
              <a:rPr lang="fr-FR" dirty="0" smtClean="0"/>
              <a:t> </a:t>
            </a:r>
            <a:r>
              <a:rPr lang="fr-FR" dirty="0" err="1" smtClean="0"/>
              <a:t>special</a:t>
            </a:r>
            <a:r>
              <a:rPr lang="fr-FR" dirty="0" smtClean="0"/>
              <a:t> setup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for </a:t>
            </a:r>
            <a:r>
              <a:rPr lang="fr-FR" dirty="0" err="1" smtClean="0"/>
              <a:t>each</a:t>
            </a:r>
            <a:r>
              <a:rPr lang="fr-FR" dirty="0" smtClean="0"/>
              <a:t> center</a:t>
            </a:r>
          </a:p>
          <a:p>
            <a:pPr lvl="1"/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example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6760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HPC </a:t>
            </a:r>
            <a:r>
              <a:rPr lang="fr-FR" dirty="0" err="1" smtClean="0"/>
              <a:t>access</a:t>
            </a:r>
            <a:r>
              <a:rPr lang="fr-FR" dirty="0" smtClean="0"/>
              <a:t> possible setup</a:t>
            </a:r>
            <a:endParaRPr lang="fr-FR" dirty="0"/>
          </a:p>
        </p:txBody>
      </p:sp>
      <p:sp>
        <p:nvSpPr>
          <p:cNvPr id="5" name="Google Shape;115;p17"/>
          <p:cNvSpPr txBox="1">
            <a:spLocks/>
          </p:cNvSpPr>
          <p:nvPr/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spcFirstLastPara="1" vert="horz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kumimoji="0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18</a:t>
            </a:fld>
            <a:endParaRPr lang="en"/>
          </a:p>
        </p:txBody>
      </p:sp>
      <p:sp>
        <p:nvSpPr>
          <p:cNvPr id="6" name="Google Shape;116;p17"/>
          <p:cNvSpPr/>
          <p:nvPr/>
        </p:nvSpPr>
        <p:spPr>
          <a:xfrm>
            <a:off x="3160875" y="1547300"/>
            <a:ext cx="5200500" cy="38043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Computing site</a:t>
            </a:r>
            <a:endParaRPr sz="1800"/>
          </a:p>
        </p:txBody>
      </p:sp>
      <p:sp>
        <p:nvSpPr>
          <p:cNvPr id="7" name="Google Shape;117;p17"/>
          <p:cNvSpPr/>
          <p:nvPr/>
        </p:nvSpPr>
        <p:spPr>
          <a:xfrm>
            <a:off x="2912075" y="1674300"/>
            <a:ext cx="2638200" cy="35094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Login</a:t>
            </a:r>
            <a:endParaRPr/>
          </a:p>
        </p:txBody>
      </p:sp>
      <p:sp>
        <p:nvSpPr>
          <p:cNvPr id="8" name="Google Shape;118;p17"/>
          <p:cNvSpPr/>
          <p:nvPr/>
        </p:nvSpPr>
        <p:spPr>
          <a:xfrm>
            <a:off x="733675" y="2277125"/>
            <a:ext cx="1566600" cy="1256400"/>
          </a:xfrm>
          <a:prstGeom prst="roundRect">
            <a:avLst>
              <a:gd name="adj" fmla="val 16667"/>
            </a:avLst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DIRAC services</a:t>
            </a:r>
            <a:endParaRPr sz="1800"/>
          </a:p>
        </p:txBody>
      </p:sp>
      <p:sp>
        <p:nvSpPr>
          <p:cNvPr id="9" name="Google Shape;119;p17"/>
          <p:cNvSpPr/>
          <p:nvPr/>
        </p:nvSpPr>
        <p:spPr>
          <a:xfrm>
            <a:off x="3286575" y="1597300"/>
            <a:ext cx="4949100" cy="37047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20;p17"/>
          <p:cNvSpPr/>
          <p:nvPr/>
        </p:nvSpPr>
        <p:spPr>
          <a:xfrm>
            <a:off x="5866800" y="1897100"/>
            <a:ext cx="1698300" cy="2169300"/>
          </a:xfrm>
          <a:prstGeom prst="snip1Rect">
            <a:avLst>
              <a:gd name="adj" fmla="val 16667"/>
            </a:avLst>
          </a:prstGeom>
          <a:solidFill>
            <a:srgbClr val="C9DAF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Worker Node</a:t>
            </a:r>
            <a:endParaRPr/>
          </a:p>
        </p:txBody>
      </p:sp>
      <p:sp>
        <p:nvSpPr>
          <p:cNvPr id="11" name="Google Shape;121;p17"/>
          <p:cNvSpPr/>
          <p:nvPr/>
        </p:nvSpPr>
        <p:spPr>
          <a:xfrm>
            <a:off x="5968050" y="2421550"/>
            <a:ext cx="1495800" cy="1212000"/>
          </a:xfrm>
          <a:prstGeom prst="rect">
            <a:avLst/>
          </a:prstGeom>
          <a:solidFill>
            <a:srgbClr val="E0666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pilot wrapper</a:t>
            </a:r>
            <a:endParaRPr sz="600"/>
          </a:p>
        </p:txBody>
      </p:sp>
      <p:sp>
        <p:nvSpPr>
          <p:cNvPr id="12" name="Google Shape;122;p17"/>
          <p:cNvSpPr/>
          <p:nvPr/>
        </p:nvSpPr>
        <p:spPr>
          <a:xfrm>
            <a:off x="6036600" y="2633550"/>
            <a:ext cx="1366200" cy="944100"/>
          </a:xfrm>
          <a:prstGeom prst="rect">
            <a:avLst/>
          </a:prstGeom>
          <a:solidFill>
            <a:srgbClr val="EA9999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pilot</a:t>
            </a:r>
            <a:endParaRPr sz="600"/>
          </a:p>
        </p:txBody>
      </p:sp>
      <p:sp>
        <p:nvSpPr>
          <p:cNvPr id="13" name="Google Shape;123;p17"/>
          <p:cNvSpPr/>
          <p:nvPr/>
        </p:nvSpPr>
        <p:spPr>
          <a:xfrm>
            <a:off x="6162075" y="2838700"/>
            <a:ext cx="395400" cy="69720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4CC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Job</a:t>
            </a:r>
            <a:endParaRPr sz="800"/>
          </a:p>
        </p:txBody>
      </p:sp>
      <p:sp>
        <p:nvSpPr>
          <p:cNvPr id="14" name="Google Shape;124;p17"/>
          <p:cNvSpPr/>
          <p:nvPr/>
        </p:nvSpPr>
        <p:spPr>
          <a:xfrm>
            <a:off x="6900850" y="2889150"/>
            <a:ext cx="202500" cy="43290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4CC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Job</a:t>
            </a:r>
            <a:endParaRPr sz="600"/>
          </a:p>
        </p:txBody>
      </p:sp>
      <p:sp>
        <p:nvSpPr>
          <p:cNvPr id="15" name="Google Shape;125;p17"/>
          <p:cNvSpPr/>
          <p:nvPr/>
        </p:nvSpPr>
        <p:spPr>
          <a:xfrm>
            <a:off x="7054725" y="2970850"/>
            <a:ext cx="202500" cy="43290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4CC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Job</a:t>
            </a:r>
            <a:endParaRPr sz="600"/>
          </a:p>
        </p:txBody>
      </p:sp>
      <p:cxnSp>
        <p:nvCxnSpPr>
          <p:cNvPr id="16" name="Google Shape;126;p17"/>
          <p:cNvCxnSpPr>
            <a:endCxn id="24" idx="0"/>
          </p:cNvCxnSpPr>
          <p:nvPr/>
        </p:nvCxnSpPr>
        <p:spPr>
          <a:xfrm flipH="1">
            <a:off x="4976200" y="3539300"/>
            <a:ext cx="1494600" cy="12891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7" name="Google Shape;128;p17"/>
          <p:cNvCxnSpPr/>
          <p:nvPr/>
        </p:nvCxnSpPr>
        <p:spPr>
          <a:xfrm>
            <a:off x="5185025" y="2386425"/>
            <a:ext cx="1241700" cy="6948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8" name="Google Shape;129;p17"/>
          <p:cNvCxnSpPr>
            <a:stCxn id="22" idx="3"/>
          </p:cNvCxnSpPr>
          <p:nvPr/>
        </p:nvCxnSpPr>
        <p:spPr>
          <a:xfrm>
            <a:off x="5405375" y="2505600"/>
            <a:ext cx="1212300" cy="2433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9" name="Google Shape;131;p17"/>
          <p:cNvCxnSpPr/>
          <p:nvPr/>
        </p:nvCxnSpPr>
        <p:spPr>
          <a:xfrm rot="10800000">
            <a:off x="3959350" y="6362550"/>
            <a:ext cx="766200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0" name="Google Shape;132;p17"/>
          <p:cNvSpPr/>
          <p:nvPr/>
        </p:nvSpPr>
        <p:spPr>
          <a:xfrm>
            <a:off x="3290713" y="6181100"/>
            <a:ext cx="668625" cy="362900"/>
          </a:xfrm>
          <a:prstGeom prst="flowChartMagneticDisk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</a:t>
            </a:r>
            <a:endParaRPr/>
          </a:p>
        </p:txBody>
      </p:sp>
      <p:sp>
        <p:nvSpPr>
          <p:cNvPr id="21" name="Google Shape;133;p17"/>
          <p:cNvSpPr/>
          <p:nvPr/>
        </p:nvSpPr>
        <p:spPr>
          <a:xfrm>
            <a:off x="4049250" y="5675625"/>
            <a:ext cx="668625" cy="362900"/>
          </a:xfrm>
          <a:prstGeom prst="flowChartMagneticDisk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</a:t>
            </a:r>
            <a:endParaRPr/>
          </a:p>
        </p:txBody>
      </p:sp>
      <p:sp>
        <p:nvSpPr>
          <p:cNvPr id="22" name="Google Shape;130;p17"/>
          <p:cNvSpPr/>
          <p:nvPr/>
        </p:nvSpPr>
        <p:spPr>
          <a:xfrm>
            <a:off x="3056975" y="2324100"/>
            <a:ext cx="2348400" cy="3630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Gateway</a:t>
            </a:r>
            <a:endParaRPr/>
          </a:p>
        </p:txBody>
      </p:sp>
      <p:cxnSp>
        <p:nvCxnSpPr>
          <p:cNvPr id="23" name="Google Shape;134;p17"/>
          <p:cNvCxnSpPr>
            <a:stCxn id="8" idx="3"/>
            <a:endCxn id="22" idx="1"/>
          </p:cNvCxnSpPr>
          <p:nvPr/>
        </p:nvCxnSpPr>
        <p:spPr>
          <a:xfrm rot="10800000" flipH="1">
            <a:off x="2300275" y="2505725"/>
            <a:ext cx="756600" cy="399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4" name="Google Shape;127;p17"/>
          <p:cNvSpPr/>
          <p:nvPr/>
        </p:nvSpPr>
        <p:spPr>
          <a:xfrm>
            <a:off x="4499800" y="4828400"/>
            <a:ext cx="952800" cy="2745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DIRAC SE</a:t>
            </a:r>
            <a:endParaRPr sz="1200"/>
          </a:p>
        </p:txBody>
      </p:sp>
      <p:sp>
        <p:nvSpPr>
          <p:cNvPr id="25" name="Google Shape;135;p17"/>
          <p:cNvSpPr/>
          <p:nvPr/>
        </p:nvSpPr>
        <p:spPr>
          <a:xfrm>
            <a:off x="3850475" y="3979750"/>
            <a:ext cx="1066200" cy="2229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ReqManager</a:t>
            </a:r>
            <a:endParaRPr sz="1200"/>
          </a:p>
        </p:txBody>
      </p:sp>
      <p:sp>
        <p:nvSpPr>
          <p:cNvPr id="26" name="Google Shape;136;p17"/>
          <p:cNvSpPr/>
          <p:nvPr/>
        </p:nvSpPr>
        <p:spPr>
          <a:xfrm>
            <a:off x="3582113" y="3539300"/>
            <a:ext cx="1602900" cy="3630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RequestExecutingAgent</a:t>
            </a:r>
            <a:endParaRPr sz="1000"/>
          </a:p>
        </p:txBody>
      </p:sp>
      <p:sp>
        <p:nvSpPr>
          <p:cNvPr id="27" name="Google Shape;137;p17"/>
          <p:cNvSpPr/>
          <p:nvPr/>
        </p:nvSpPr>
        <p:spPr>
          <a:xfrm>
            <a:off x="2964175" y="3050050"/>
            <a:ext cx="1241700" cy="2745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DIRAC SE proxy (?)</a:t>
            </a:r>
            <a:endParaRPr sz="1000"/>
          </a:p>
        </p:txBody>
      </p:sp>
      <p:cxnSp>
        <p:nvCxnSpPr>
          <p:cNvPr id="28" name="Google Shape;138;p17"/>
          <p:cNvCxnSpPr>
            <a:stCxn id="13" idx="2"/>
            <a:endCxn id="27" idx="3"/>
          </p:cNvCxnSpPr>
          <p:nvPr/>
        </p:nvCxnSpPr>
        <p:spPr>
          <a:xfrm rot="10800000">
            <a:off x="4205775" y="3187300"/>
            <a:ext cx="19563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29" name="Google Shape;139;p17"/>
          <p:cNvCxnSpPr>
            <a:stCxn id="26" idx="2"/>
            <a:endCxn id="21" idx="0"/>
          </p:cNvCxnSpPr>
          <p:nvPr/>
        </p:nvCxnSpPr>
        <p:spPr>
          <a:xfrm>
            <a:off x="4383563" y="3902300"/>
            <a:ext cx="0" cy="1894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" name="Google Shape;140;p17"/>
          <p:cNvCxnSpPr>
            <a:endCxn id="24" idx="0"/>
          </p:cNvCxnSpPr>
          <p:nvPr/>
        </p:nvCxnSpPr>
        <p:spPr>
          <a:xfrm>
            <a:off x="4499800" y="4066400"/>
            <a:ext cx="476400" cy="762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31" name="Google Shape;141;p17"/>
          <p:cNvCxnSpPr>
            <a:stCxn id="8" idx="3"/>
            <a:endCxn id="27" idx="1"/>
          </p:cNvCxnSpPr>
          <p:nvPr/>
        </p:nvCxnSpPr>
        <p:spPr>
          <a:xfrm>
            <a:off x="2300275" y="2905325"/>
            <a:ext cx="663900" cy="282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2" name="Google Shape;142;p17"/>
          <p:cNvSpPr/>
          <p:nvPr/>
        </p:nvSpPr>
        <p:spPr>
          <a:xfrm>
            <a:off x="2973275" y="2011525"/>
            <a:ext cx="2515800" cy="3138000"/>
          </a:xfrm>
          <a:prstGeom prst="rect">
            <a:avLst/>
          </a:prstGeom>
          <a:noFill/>
          <a:ln w="28575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DIRAC Server installation</a:t>
            </a:r>
            <a:endParaRPr sz="1100"/>
          </a:p>
        </p:txBody>
      </p:sp>
      <p:sp>
        <p:nvSpPr>
          <p:cNvPr id="33" name="Google Shape;143;p17"/>
          <p:cNvSpPr/>
          <p:nvPr/>
        </p:nvSpPr>
        <p:spPr>
          <a:xfrm>
            <a:off x="1839900" y="2448225"/>
            <a:ext cx="202500" cy="43290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4CC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Job</a:t>
            </a:r>
            <a:endParaRPr sz="600"/>
          </a:p>
        </p:txBody>
      </p:sp>
      <p:sp>
        <p:nvSpPr>
          <p:cNvPr id="34" name="Google Shape;144;p17"/>
          <p:cNvSpPr/>
          <p:nvPr/>
        </p:nvSpPr>
        <p:spPr>
          <a:xfrm>
            <a:off x="1993775" y="2529925"/>
            <a:ext cx="202500" cy="43290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4CC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Job</a:t>
            </a:r>
            <a:endParaRPr sz="600"/>
          </a:p>
        </p:txBody>
      </p:sp>
      <p:sp>
        <p:nvSpPr>
          <p:cNvPr id="35" name="Google Shape;145;p17"/>
          <p:cNvSpPr/>
          <p:nvPr/>
        </p:nvSpPr>
        <p:spPr>
          <a:xfrm>
            <a:off x="4416975" y="2755700"/>
            <a:ext cx="952800" cy="3630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Site Director</a:t>
            </a:r>
            <a:endParaRPr sz="1200"/>
          </a:p>
        </p:txBody>
      </p:sp>
      <p:cxnSp>
        <p:nvCxnSpPr>
          <p:cNvPr id="36" name="Google Shape;146;p17"/>
          <p:cNvCxnSpPr>
            <a:stCxn id="11" idx="1"/>
            <a:endCxn id="35" idx="3"/>
          </p:cNvCxnSpPr>
          <p:nvPr/>
        </p:nvCxnSpPr>
        <p:spPr>
          <a:xfrm rot="10800000">
            <a:off x="5369850" y="2937250"/>
            <a:ext cx="598200" cy="903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852947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Helvetica" charset="0"/>
                <a:ea typeface="ＭＳ Ｐゴシック" charset="0"/>
                <a:cs typeface="ＭＳ Ｐゴシック" charset="0"/>
              </a:rPr>
              <a:t>LHCb</a:t>
            </a:r>
            <a:r>
              <a:rPr lang="en-GB" dirty="0" smtClean="0">
                <a:latin typeface="Helvetica" charset="0"/>
                <a:ea typeface="ＭＳ Ｐゴシック" charset="0"/>
                <a:cs typeface="ＭＳ Ｐゴシック" charset="0"/>
              </a:rPr>
              <a:t> Collaboration        </a:t>
            </a:r>
            <a:endParaRPr lang="en-GB" dirty="0"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fld id="{005957E1-B4DC-B04E-A9BB-524E4D38C546}" type="slidenum">
              <a:rPr lang="en-US" sz="1400"/>
              <a:pPr eaLnBrk="1" hangingPunct="1"/>
              <a:t>19</a:t>
            </a:fld>
            <a:endParaRPr lang="en-US" sz="1400" dirty="0"/>
          </a:p>
        </p:txBody>
      </p:sp>
      <p:sp>
        <p:nvSpPr>
          <p:cNvPr id="13" name="Content Placeholder 2"/>
          <p:cNvSpPr>
            <a:spLocks noGrp="1"/>
          </p:cNvSpPr>
          <p:nvPr>
            <p:ph idx="4294967295"/>
          </p:nvPr>
        </p:nvSpPr>
        <p:spPr>
          <a:xfrm>
            <a:off x="999047" y="5101148"/>
            <a:ext cx="7772400" cy="16564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200" dirty="0" smtClean="0">
                <a:latin typeface="Helvetica" charset="0"/>
                <a:ea typeface="ＭＳ Ｐゴシック" charset="0"/>
                <a:cs typeface="ＭＳ Ｐゴシック" charset="0"/>
              </a:rPr>
              <a:t>More than</a:t>
            </a:r>
            <a:r>
              <a:rPr lang="fr-FR" sz="2200" dirty="0" smtClean="0">
                <a:latin typeface="Helvetica" charset="0"/>
                <a:ea typeface="ＭＳ Ｐゴシック" charset="0"/>
                <a:cs typeface="ＭＳ Ｐゴシック" charset="0"/>
              </a:rPr>
              <a:t> 100K </a:t>
            </a:r>
            <a:r>
              <a:rPr lang="fr-FR" sz="2200" dirty="0">
                <a:latin typeface="Helvetica" charset="0"/>
                <a:ea typeface="ＭＳ Ｐゴシック" charset="0"/>
                <a:cs typeface="ＭＳ Ｐゴシック" charset="0"/>
              </a:rPr>
              <a:t>concurrent jobs in ~120 distinct </a:t>
            </a:r>
            <a:r>
              <a:rPr lang="fr-FR" sz="2200" dirty="0" smtClean="0">
                <a:latin typeface="Helvetica" charset="0"/>
                <a:ea typeface="ＭＳ Ｐゴシック" charset="0"/>
                <a:cs typeface="ＭＳ Ｐゴシック" charset="0"/>
              </a:rPr>
              <a:t>sites</a:t>
            </a:r>
            <a:endParaRPr lang="ru-RU" sz="2200" dirty="0" smtClean="0">
              <a:latin typeface="Helvetic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80000"/>
              </a:lnSpc>
              <a:spcAft>
                <a:spcPts val="600"/>
              </a:spcAft>
            </a:pPr>
            <a:r>
              <a:rPr lang="en-US" sz="1900" dirty="0" smtClean="0">
                <a:latin typeface="Helvetica" charset="0"/>
                <a:ea typeface="ＭＳ Ｐゴシック" charset="0"/>
                <a:cs typeface="ＭＳ Ｐゴシック" charset="0"/>
              </a:rPr>
              <a:t>Limited by available resources, not by the system capacity</a:t>
            </a:r>
            <a:endParaRPr lang="fr-FR" sz="1900" dirty="0">
              <a:latin typeface="Helvetic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fr-FR" sz="2200" dirty="0" err="1" smtClean="0">
                <a:latin typeface="Helvetica" charset="0"/>
                <a:ea typeface="ＭＳ Ｐゴシック" charset="0"/>
                <a:cs typeface="ＭＳ Ｐゴシック" charset="0"/>
              </a:rPr>
              <a:t>Further</a:t>
            </a:r>
            <a:r>
              <a:rPr lang="fr-FR" sz="2200" dirty="0" smtClean="0">
                <a:latin typeface="Helvetica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200" dirty="0" err="1">
                <a:latin typeface="Helvetica" charset="0"/>
                <a:ea typeface="ＭＳ Ｐゴシック" charset="0"/>
                <a:cs typeface="ＭＳ Ｐゴシック" charset="0"/>
              </a:rPr>
              <a:t>optimizations</a:t>
            </a:r>
            <a:r>
              <a:rPr lang="fr-FR" sz="2200" dirty="0">
                <a:latin typeface="Helvetica" charset="0"/>
                <a:ea typeface="ＭＳ Ｐゴシック" charset="0"/>
                <a:cs typeface="ＭＳ Ｐゴシック" charset="0"/>
              </a:rPr>
              <a:t> to </a:t>
            </a:r>
            <a:r>
              <a:rPr lang="fr-FR" sz="2200" dirty="0" err="1">
                <a:latin typeface="Helvetica" charset="0"/>
                <a:ea typeface="ＭＳ Ｐゴシック" charset="0"/>
                <a:cs typeface="ＭＳ Ｐゴシック" charset="0"/>
              </a:rPr>
              <a:t>increase</a:t>
            </a:r>
            <a:r>
              <a:rPr lang="fr-FR" sz="2200" dirty="0">
                <a:latin typeface="Helvetica" charset="0"/>
                <a:ea typeface="ＭＳ Ｐゴシック" charset="0"/>
                <a:cs typeface="ＭＳ Ｐゴシック" charset="0"/>
              </a:rPr>
              <a:t> the </a:t>
            </a:r>
            <a:r>
              <a:rPr lang="fr-FR" sz="2200" dirty="0" err="1">
                <a:latin typeface="Helvetica" charset="0"/>
                <a:ea typeface="ＭＳ Ｐゴシック" charset="0"/>
                <a:cs typeface="ＭＳ Ｐゴシック" charset="0"/>
              </a:rPr>
              <a:t>capacity</a:t>
            </a:r>
            <a:r>
              <a:rPr lang="fr-FR" sz="2200" dirty="0">
                <a:latin typeface="Helvetica" charset="0"/>
                <a:ea typeface="ＭＳ Ｐゴシック" charset="0"/>
                <a:cs typeface="ＭＳ Ｐゴシック" charset="0"/>
              </a:rPr>
              <a:t> are possible</a:t>
            </a:r>
          </a:p>
          <a:p>
            <a:pPr lvl="1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  <a:buFont typeface="Lucida Grande" charset="0"/>
              <a:buChar char="●"/>
            </a:pPr>
            <a:r>
              <a:rPr lang="fr-FR" sz="1900" dirty="0">
                <a:latin typeface="Helvetica" charset="0"/>
                <a:ea typeface="ＭＳ Ｐゴシック" charset="0"/>
              </a:rPr>
              <a:t>Hardware, </a:t>
            </a:r>
            <a:r>
              <a:rPr lang="fr-FR" sz="1900" dirty="0" err="1">
                <a:latin typeface="Helvetica" charset="0"/>
                <a:ea typeface="ＭＳ Ｐゴシック" charset="0"/>
              </a:rPr>
              <a:t>database</a:t>
            </a:r>
            <a:r>
              <a:rPr lang="fr-FR" sz="1900" dirty="0">
                <a:latin typeface="Helvetica" charset="0"/>
                <a:ea typeface="ＭＳ Ｐゴシック" charset="0"/>
              </a:rPr>
              <a:t> </a:t>
            </a:r>
            <a:r>
              <a:rPr lang="fr-FR" sz="1900" dirty="0" err="1">
                <a:latin typeface="Helvetica" charset="0"/>
                <a:ea typeface="ＭＳ Ｐゴシック" charset="0"/>
              </a:rPr>
              <a:t>optimizations</a:t>
            </a:r>
            <a:r>
              <a:rPr lang="fr-FR" sz="1900" dirty="0">
                <a:latin typeface="Helvetica" charset="0"/>
                <a:ea typeface="ＭＳ Ｐゴシック" charset="0"/>
              </a:rPr>
              <a:t>, service </a:t>
            </a:r>
            <a:r>
              <a:rPr lang="fr-FR" sz="1900" dirty="0" err="1">
                <a:latin typeface="Helvetica" charset="0"/>
                <a:ea typeface="ＭＳ Ｐゴシック" charset="0"/>
              </a:rPr>
              <a:t>load</a:t>
            </a:r>
            <a:r>
              <a:rPr lang="fr-FR" sz="1900" dirty="0">
                <a:latin typeface="Helvetica" charset="0"/>
                <a:ea typeface="ＭＳ Ｐゴシック" charset="0"/>
              </a:rPr>
              <a:t> </a:t>
            </a:r>
            <a:r>
              <a:rPr lang="fr-FR" sz="1900" dirty="0" err="1">
                <a:latin typeface="Helvetica" charset="0"/>
                <a:ea typeface="ＭＳ Ｐゴシック" charset="0"/>
              </a:rPr>
              <a:t>balancing</a:t>
            </a:r>
            <a:r>
              <a:rPr lang="fr-FR" sz="1900" dirty="0">
                <a:latin typeface="Helvetica" charset="0"/>
                <a:ea typeface="ＭＳ Ｐゴシック" charset="0"/>
              </a:rPr>
              <a:t>, </a:t>
            </a:r>
            <a:r>
              <a:rPr lang="fr-FR" sz="1900" dirty="0" err="1" smtClean="0">
                <a:latin typeface="Helvetica" charset="0"/>
                <a:ea typeface="ＭＳ Ｐゴシック" charset="0"/>
              </a:rPr>
              <a:t>etc</a:t>
            </a:r>
            <a:endParaRPr lang="fr-FR" sz="1900" dirty="0">
              <a:latin typeface="Helvetica" charset="0"/>
              <a:ea typeface="ＭＳ Ｐゴシック" charset="0"/>
            </a:endParaRPr>
          </a:p>
          <a:p>
            <a:pPr lvl="1">
              <a:lnSpc>
                <a:spcPct val="70000"/>
              </a:lnSpc>
              <a:buFont typeface="Wingdings" charset="0"/>
              <a:buNone/>
            </a:pPr>
            <a:endParaRPr lang="fr-FR" sz="1900" dirty="0">
              <a:latin typeface="Helvetica" charset="0"/>
              <a:ea typeface="ＭＳ Ｐゴシック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418" y="152400"/>
            <a:ext cx="1449990" cy="9666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047" y="1206766"/>
            <a:ext cx="7453883" cy="373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89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2254685"/>
            <a:ext cx="8229600" cy="3902274"/>
          </a:xfrm>
        </p:spPr>
        <p:txBody>
          <a:bodyPr/>
          <a:lstStyle/>
          <a:p>
            <a:r>
              <a:rPr lang="fr-FR" dirty="0" smtClean="0"/>
              <a:t>General WMS architecture</a:t>
            </a:r>
          </a:p>
          <a:p>
            <a:r>
              <a:rPr lang="fr-FR" dirty="0" err="1" smtClean="0"/>
              <a:t>Computing</a:t>
            </a:r>
            <a:r>
              <a:rPr lang="fr-FR" dirty="0" smtClean="0"/>
              <a:t> </a:t>
            </a:r>
            <a:r>
              <a:rPr lang="fr-FR" dirty="0" err="1" smtClean="0"/>
              <a:t>resources</a:t>
            </a:r>
            <a:endParaRPr lang="fr-FR" dirty="0" smtClean="0"/>
          </a:p>
          <a:p>
            <a:r>
              <a:rPr lang="fr-FR" dirty="0" smtClean="0"/>
              <a:t>Interfaces</a:t>
            </a:r>
          </a:p>
          <a:p>
            <a:r>
              <a:rPr lang="fr-FR" dirty="0" smtClean="0"/>
              <a:t>Conclusions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417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372162" y="1437989"/>
            <a:ext cx="4145498" cy="512669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Helvetica" charset="0"/>
                <a:ea typeface="ＭＳ Ｐゴシック" charset="0"/>
                <a:cs typeface="ＭＳ Ｐゴシック" charset="0"/>
              </a:rPr>
              <a:t>Clouds can provide flexibly computing resources</a:t>
            </a:r>
          </a:p>
          <a:p>
            <a:pPr lvl="1"/>
            <a:r>
              <a:rPr lang="en-US" dirty="0" smtClean="0">
                <a:latin typeface="Helvetica" charset="0"/>
                <a:ea typeface="ＭＳ Ｐゴシック" charset="0"/>
                <a:cs typeface="ＭＳ Ｐゴシック" charset="0"/>
              </a:rPr>
              <a:t>The amount of HTC suitable resources remains small</a:t>
            </a:r>
          </a:p>
          <a:p>
            <a:pPr lvl="1"/>
            <a:endParaRPr lang="en-US" dirty="0" smtClean="0">
              <a:latin typeface="Helvetica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Helvetica" charset="0"/>
                <a:ea typeface="ＭＳ Ｐゴシック" charset="0"/>
                <a:cs typeface="ＭＳ Ｐゴシック" charset="0"/>
              </a:rPr>
              <a:t>VM </a:t>
            </a:r>
            <a:r>
              <a:rPr lang="en-US" dirty="0">
                <a:latin typeface="Helvetica" charset="0"/>
                <a:ea typeface="ＭＳ Ｐゴシック" charset="0"/>
                <a:cs typeface="ＭＳ Ｐゴシック" charset="0"/>
              </a:rPr>
              <a:t>scheduler </a:t>
            </a:r>
            <a:endParaRPr lang="en-US" dirty="0" smtClean="0">
              <a:latin typeface="Helvetic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dirty="0" smtClean="0">
                <a:latin typeface="Helvetica" charset="0"/>
                <a:ea typeface="ＭＳ Ｐゴシック" charset="0"/>
              </a:rPr>
              <a:t>Dynamic </a:t>
            </a:r>
            <a:r>
              <a:rPr lang="en-US" dirty="0">
                <a:latin typeface="Helvetica" charset="0"/>
                <a:ea typeface="ＭＳ Ｐゴシック" charset="0"/>
              </a:rPr>
              <a:t>VM spawning taking </a:t>
            </a:r>
            <a:r>
              <a:rPr lang="en-US" dirty="0" smtClean="0">
                <a:latin typeface="Helvetica" charset="0"/>
                <a:ea typeface="ＭＳ Ｐゴシック" charset="0"/>
              </a:rPr>
              <a:t>Task Queue </a:t>
            </a:r>
            <a:r>
              <a:rPr lang="en-US" dirty="0">
                <a:latin typeface="Helvetica" charset="0"/>
                <a:ea typeface="ＭＳ Ｐゴシック" charset="0"/>
              </a:rPr>
              <a:t>state into </a:t>
            </a:r>
            <a:r>
              <a:rPr lang="en-US" dirty="0" smtClean="0">
                <a:latin typeface="Helvetica" charset="0"/>
                <a:ea typeface="ＭＳ Ｐゴシック" charset="0"/>
              </a:rPr>
              <a:t>account</a:t>
            </a:r>
          </a:p>
          <a:p>
            <a:pPr lvl="1"/>
            <a:r>
              <a:rPr lang="en-US" dirty="0" smtClean="0">
                <a:latin typeface="Helvetica" charset="0"/>
                <a:ea typeface="ＭＳ Ｐゴシック" charset="0"/>
              </a:rPr>
              <a:t>Discarding VMs automatically when no more needed</a:t>
            </a:r>
          </a:p>
          <a:p>
            <a:pPr lvl="1"/>
            <a:endParaRPr lang="en-US" dirty="0" smtClean="0">
              <a:latin typeface="Helvetica" charset="0"/>
              <a:ea typeface="ＭＳ Ｐゴシック" charset="0"/>
            </a:endParaRPr>
          </a:p>
          <a:p>
            <a:r>
              <a:rPr lang="en-US" dirty="0" smtClean="0">
                <a:latin typeface="Helvetica" charset="0"/>
                <a:ea typeface="ＭＳ Ｐゴシック" charset="0"/>
              </a:rPr>
              <a:t>The DIRAC VM scheduler by means of dedicated VM Directors is interfaced </a:t>
            </a:r>
            <a:r>
              <a:rPr lang="en-US" dirty="0" smtClean="0">
                <a:latin typeface="Helvetica" charset="0"/>
                <a:ea typeface="ＭＳ Ｐゴシック" charset="0"/>
              </a:rPr>
              <a:t>to different cloud provider services</a:t>
            </a:r>
            <a:endParaRPr lang="en-US" dirty="0">
              <a:latin typeface="Helvetica" charset="0"/>
              <a:ea typeface="ＭＳ Ｐゴシック" charset="0"/>
            </a:endParaRPr>
          </a:p>
        </p:txBody>
      </p:sp>
      <p:pic>
        <p:nvPicPr>
          <p:cNvPr id="8" name="Picture 7" descr="DIRAC_WMS_Clou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112" y="1188566"/>
            <a:ext cx="4830887" cy="521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775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VMDIRAC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Currently</a:t>
            </a:r>
            <a:r>
              <a:rPr lang="fr-FR" dirty="0" smtClean="0"/>
              <a:t> </a:t>
            </a:r>
            <a:r>
              <a:rPr lang="fr-FR" dirty="0" err="1" smtClean="0"/>
              <a:t>supported</a:t>
            </a:r>
            <a:r>
              <a:rPr lang="fr-FR" dirty="0" smtClean="0"/>
              <a:t> cloud </a:t>
            </a:r>
            <a:r>
              <a:rPr lang="fr-FR" dirty="0" err="1" smtClean="0"/>
              <a:t>connectors</a:t>
            </a:r>
            <a:endParaRPr lang="fr-FR" dirty="0" smtClean="0"/>
          </a:p>
          <a:p>
            <a:endParaRPr lang="fr-FR" dirty="0" smtClean="0"/>
          </a:p>
          <a:p>
            <a:pPr lvl="1"/>
            <a:r>
              <a:rPr lang="fr-FR" dirty="0" err="1" smtClean="0"/>
              <a:t>Legacy</a:t>
            </a:r>
            <a:r>
              <a:rPr lang="fr-FR" dirty="0" smtClean="0"/>
              <a:t> cloud </a:t>
            </a:r>
            <a:r>
              <a:rPr lang="fr-FR" dirty="0" err="1" smtClean="0"/>
              <a:t>endpoint</a:t>
            </a:r>
            <a:r>
              <a:rPr lang="fr-FR" dirty="0" smtClean="0"/>
              <a:t> </a:t>
            </a:r>
            <a:r>
              <a:rPr lang="fr-FR" dirty="0" err="1" smtClean="0"/>
              <a:t>connectors</a:t>
            </a:r>
            <a:r>
              <a:rPr lang="fr-FR" dirty="0" smtClean="0"/>
              <a:t>	</a:t>
            </a:r>
          </a:p>
          <a:p>
            <a:pPr lvl="2"/>
            <a:r>
              <a:rPr lang="fr-FR" dirty="0" smtClean="0"/>
              <a:t>Apache-</a:t>
            </a:r>
            <a:r>
              <a:rPr lang="fr-FR" dirty="0" err="1" smtClean="0"/>
              <a:t>libcloud</a:t>
            </a:r>
            <a:endParaRPr lang="fr-FR" dirty="0" smtClean="0"/>
          </a:p>
          <a:p>
            <a:pPr lvl="2"/>
            <a:r>
              <a:rPr lang="fr-FR" dirty="0" err="1" smtClean="0"/>
              <a:t>Rocci</a:t>
            </a:r>
            <a:r>
              <a:rPr lang="fr-FR" dirty="0" smtClean="0"/>
              <a:t> command line</a:t>
            </a:r>
          </a:p>
          <a:p>
            <a:pPr lvl="2"/>
            <a:r>
              <a:rPr lang="fr-FR" dirty="0" smtClean="0"/>
              <a:t>OCCI REST </a:t>
            </a:r>
          </a:p>
          <a:p>
            <a:pPr lvl="2"/>
            <a:endParaRPr lang="fr-FR" dirty="0" smtClean="0"/>
          </a:p>
          <a:p>
            <a:pPr lvl="1"/>
            <a:r>
              <a:rPr lang="fr-FR" dirty="0" smtClean="0"/>
              <a:t>Amazon EC2</a:t>
            </a:r>
          </a:p>
          <a:p>
            <a:pPr lvl="2"/>
            <a:r>
              <a:rPr lang="fr-FR" dirty="0" err="1" smtClean="0"/>
              <a:t>Using</a:t>
            </a:r>
            <a:r>
              <a:rPr lang="fr-FR" dirty="0" smtClean="0"/>
              <a:t> boto2 python </a:t>
            </a:r>
            <a:r>
              <a:rPr lang="fr-FR" dirty="0" err="1" smtClean="0"/>
              <a:t>binding</a:t>
            </a:r>
            <a:endParaRPr lang="fr-FR" dirty="0" smtClean="0"/>
          </a:p>
          <a:p>
            <a:pPr lvl="2"/>
            <a:endParaRPr lang="fr-FR" dirty="0" smtClean="0"/>
          </a:p>
          <a:p>
            <a:pPr lvl="1"/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directly</a:t>
            </a:r>
            <a:r>
              <a:rPr lang="fr-FR" dirty="0" smtClean="0"/>
              <a:t> cloud services</a:t>
            </a:r>
          </a:p>
          <a:p>
            <a:pPr lvl="2"/>
            <a:r>
              <a:rPr lang="fr-FR" dirty="0" err="1" smtClean="0"/>
              <a:t>Openstack</a:t>
            </a:r>
            <a:r>
              <a:rPr lang="fr-FR" dirty="0" smtClean="0"/>
              <a:t> REST interface</a:t>
            </a:r>
          </a:p>
          <a:p>
            <a:pPr lvl="2"/>
            <a:r>
              <a:rPr lang="fr-FR" dirty="0" err="1" smtClean="0"/>
              <a:t>OpenNebula</a:t>
            </a:r>
            <a:r>
              <a:rPr lang="fr-FR" dirty="0" smtClean="0"/>
              <a:t> XML-RPC interface</a:t>
            </a:r>
          </a:p>
        </p:txBody>
      </p:sp>
    </p:spTree>
    <p:extLst>
      <p:ext uri="{BB962C8B-B14F-4D97-AF65-F5344CB8AC3E}">
        <p14:creationId xmlns:p14="http://schemas.microsoft.com/office/powerpoint/2010/main" val="3243696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Openstack</a:t>
            </a:r>
            <a:r>
              <a:rPr lang="fr-FR" dirty="0" smtClean="0"/>
              <a:t> cloud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742380"/>
            <a:ext cx="8229600" cy="4414579"/>
          </a:xfrm>
        </p:spPr>
        <p:txBody>
          <a:bodyPr>
            <a:normAutofit/>
          </a:bodyPr>
          <a:lstStyle/>
          <a:p>
            <a:r>
              <a:rPr lang="fr-FR" dirty="0" err="1" smtClean="0"/>
              <a:t>Openstack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popular</a:t>
            </a:r>
            <a:r>
              <a:rPr lang="fr-FR" dirty="0" smtClean="0"/>
              <a:t> cloud </a:t>
            </a:r>
            <a:r>
              <a:rPr lang="fr-FR" dirty="0" err="1" smtClean="0"/>
              <a:t>endpoint</a:t>
            </a:r>
            <a:endParaRPr lang="fr-FR" dirty="0" smtClean="0"/>
          </a:p>
          <a:p>
            <a:pPr lvl="1"/>
            <a:r>
              <a:rPr lang="fr-FR" dirty="0" smtClean="0"/>
              <a:t>Most of the EGI </a:t>
            </a:r>
            <a:r>
              <a:rPr lang="fr-FR" dirty="0" err="1" smtClean="0"/>
              <a:t>FedCloud</a:t>
            </a:r>
            <a:r>
              <a:rPr lang="fr-FR" dirty="0" smtClean="0"/>
              <a:t> sites</a:t>
            </a:r>
          </a:p>
          <a:p>
            <a:pPr lvl="1"/>
            <a:endParaRPr lang="fr-FR" dirty="0" smtClean="0"/>
          </a:p>
          <a:p>
            <a:r>
              <a:rPr lang="fr-FR" dirty="0" err="1" smtClean="0"/>
              <a:t>Keystone</a:t>
            </a:r>
            <a:r>
              <a:rPr lang="fr-FR" dirty="0" smtClean="0"/>
              <a:t> v2 &amp; v3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supported</a:t>
            </a:r>
            <a:endParaRPr lang="fr-FR" dirty="0" smtClean="0"/>
          </a:p>
          <a:p>
            <a:pPr lvl="1"/>
            <a:r>
              <a:rPr lang="fr-FR" dirty="0" smtClean="0"/>
              <a:t>Login/</a:t>
            </a:r>
            <a:r>
              <a:rPr lang="fr-FR" dirty="0" err="1" smtClean="0"/>
              <a:t>password</a:t>
            </a:r>
            <a:endParaRPr lang="fr-FR" dirty="0" smtClean="0"/>
          </a:p>
          <a:p>
            <a:pPr lvl="1"/>
            <a:r>
              <a:rPr lang="fr-FR" dirty="0" smtClean="0"/>
              <a:t>VOMS </a:t>
            </a:r>
            <a:r>
              <a:rPr lang="fr-FR" dirty="0" err="1" smtClean="0"/>
              <a:t>proxies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err="1" smtClean="0"/>
              <a:t>Openstack</a:t>
            </a:r>
            <a:r>
              <a:rPr lang="fr-FR" dirty="0" smtClean="0"/>
              <a:t> </a:t>
            </a:r>
            <a:r>
              <a:rPr lang="fr-FR" dirty="0" err="1" smtClean="0"/>
              <a:t>dashboards</a:t>
            </a:r>
            <a:r>
              <a:rPr lang="fr-FR" dirty="0" smtClean="0"/>
              <a:t> support SSO login</a:t>
            </a:r>
          </a:p>
          <a:p>
            <a:pPr lvl="1"/>
            <a:r>
              <a:rPr lang="fr-FR" dirty="0" smtClean="0"/>
              <a:t>Not </a:t>
            </a:r>
            <a:r>
              <a:rPr lang="fr-FR" dirty="0" err="1" smtClean="0"/>
              <a:t>yet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in the service APIs </a:t>
            </a:r>
          </a:p>
        </p:txBody>
      </p:sp>
    </p:spTree>
    <p:extLst>
      <p:ext uri="{BB962C8B-B14F-4D97-AF65-F5344CB8AC3E}">
        <p14:creationId xmlns:p14="http://schemas.microsoft.com/office/powerpoint/2010/main" val="742648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VMs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679402"/>
            <a:ext cx="8229600" cy="4477557"/>
          </a:xfrm>
        </p:spPr>
        <p:txBody>
          <a:bodyPr>
            <a:normAutofit/>
          </a:bodyPr>
          <a:lstStyle/>
          <a:p>
            <a:r>
              <a:rPr lang="en-US" dirty="0" smtClean="0"/>
              <a:t>VM contextualization</a:t>
            </a:r>
          </a:p>
          <a:p>
            <a:pPr lvl="1"/>
            <a:r>
              <a:rPr lang="en-US" dirty="0" smtClean="0"/>
              <a:t>Starting from standard images (SL6 or CC7 or …)</a:t>
            </a:r>
          </a:p>
          <a:p>
            <a:pPr lvl="2"/>
            <a:r>
              <a:rPr lang="en-US" dirty="0" smtClean="0"/>
              <a:t>No need to maintain special DIRAC images</a:t>
            </a:r>
          </a:p>
          <a:p>
            <a:pPr lvl="2"/>
            <a:r>
              <a:rPr lang="en-US" dirty="0" smtClean="0"/>
              <a:t>Specific images can be needed to access special resources, e.g. GPUs</a:t>
            </a:r>
          </a:p>
          <a:p>
            <a:pPr lvl="1"/>
            <a:r>
              <a:rPr lang="en-US" dirty="0" smtClean="0"/>
              <a:t>The necessary software environment is prepared during the VM bootstrapping</a:t>
            </a:r>
          </a:p>
          <a:p>
            <a:pPr lvl="2"/>
            <a:r>
              <a:rPr lang="en-US" dirty="0" smtClean="0"/>
              <a:t>CVMFS, </a:t>
            </a:r>
            <a:r>
              <a:rPr lang="en-US" dirty="0" err="1" smtClean="0"/>
              <a:t>Docker</a:t>
            </a:r>
            <a:r>
              <a:rPr lang="en-US" dirty="0" smtClean="0"/>
              <a:t>, Singularity,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2"/>
            <a:r>
              <a:rPr lang="en-US" dirty="0" smtClean="0"/>
              <a:t>More elements can be added</a:t>
            </a:r>
          </a:p>
          <a:p>
            <a:pPr marL="27432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0842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VM Pilots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endParaRPr lang="fr-FR" dirty="0" smtClean="0"/>
          </a:p>
          <a:p>
            <a:r>
              <a:rPr lang="fr-FR" dirty="0" smtClean="0"/>
              <a:t>Pilots are </a:t>
            </a:r>
            <a:r>
              <a:rPr lang="fr-FR" dirty="0" err="1" smtClean="0"/>
              <a:t>started</a:t>
            </a:r>
            <a:r>
              <a:rPr lang="fr-FR" dirty="0" smtClean="0"/>
              <a:t> as the last </a:t>
            </a:r>
            <a:r>
              <a:rPr lang="fr-FR" dirty="0" err="1" smtClean="0"/>
              <a:t>step</a:t>
            </a:r>
            <a:r>
              <a:rPr lang="fr-FR" dirty="0" smtClean="0"/>
              <a:t> of the VM </a:t>
            </a:r>
            <a:r>
              <a:rPr lang="fr-FR" dirty="0" err="1" smtClean="0"/>
              <a:t>contextualization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endParaRPr lang="fr-FR" dirty="0" smtClean="0"/>
          </a:p>
          <a:p>
            <a:pPr lvl="1"/>
            <a:r>
              <a:rPr lang="fr-FR" dirty="0" err="1" smtClean="0"/>
              <a:t>Still</a:t>
            </a:r>
            <a:r>
              <a:rPr lang="fr-FR" dirty="0" smtClean="0"/>
              <a:t> use VMDIRAC </a:t>
            </a:r>
            <a:r>
              <a:rPr lang="fr-FR" dirty="0" err="1" smtClean="0"/>
              <a:t>specific</a:t>
            </a:r>
            <a:r>
              <a:rPr lang="fr-FR" dirty="0" smtClean="0"/>
              <a:t> pilot </a:t>
            </a:r>
            <a:r>
              <a:rPr lang="fr-FR" dirty="0" err="1" smtClean="0"/>
              <a:t>deployment</a:t>
            </a:r>
            <a:endParaRPr lang="fr-FR" dirty="0" smtClean="0"/>
          </a:p>
          <a:p>
            <a:pPr lvl="1"/>
            <a:r>
              <a:rPr lang="fr-FR" dirty="0" smtClean="0"/>
              <a:t>Pilot 3 </a:t>
            </a:r>
            <a:r>
              <a:rPr lang="fr-FR" dirty="0" err="1" smtClean="0"/>
              <a:t>integration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Single pilot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on one VM</a:t>
            </a:r>
          </a:p>
          <a:p>
            <a:pPr lvl="1"/>
            <a:r>
              <a:rPr lang="fr-FR" dirty="0" err="1" smtClean="0"/>
              <a:t>Exploiting</a:t>
            </a:r>
            <a:r>
              <a:rPr lang="fr-FR" dirty="0" smtClean="0"/>
              <a:t> all the VM CPU </a:t>
            </a:r>
            <a:r>
              <a:rPr lang="fr-FR" dirty="0" err="1" smtClean="0"/>
              <a:t>cores</a:t>
            </a:r>
            <a:endParaRPr lang="fr-FR" dirty="0" smtClean="0"/>
          </a:p>
          <a:p>
            <a:pPr lvl="1"/>
            <a:r>
              <a:rPr lang="fr-FR" dirty="0" smtClean="0"/>
              <a:t>No one pilot per CPU </a:t>
            </a:r>
            <a:r>
              <a:rPr lang="fr-FR" dirty="0" err="1" smtClean="0"/>
              <a:t>core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8689959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VM Pilots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74320" lvl="1" indent="0">
              <a:buNone/>
            </a:pPr>
            <a:endParaRPr lang="fr-FR" dirty="0" smtClean="0"/>
          </a:p>
          <a:p>
            <a:r>
              <a:rPr lang="fr-FR" dirty="0" smtClean="0"/>
              <a:t>VM pilots use </a:t>
            </a:r>
            <a:r>
              <a:rPr lang="fr-FR" dirty="0" err="1" smtClean="0"/>
              <a:t>PoolComputingElement</a:t>
            </a:r>
            <a:r>
              <a:rPr lang="fr-FR" dirty="0" smtClean="0"/>
              <a:t> to manage local </a:t>
            </a:r>
            <a:r>
              <a:rPr lang="fr-FR" dirty="0" err="1" smtClean="0"/>
              <a:t>resources</a:t>
            </a:r>
            <a:endParaRPr lang="fr-FR" dirty="0" smtClean="0"/>
          </a:p>
          <a:p>
            <a:pPr lvl="1"/>
            <a:r>
              <a:rPr lang="fr-FR" dirty="0" smtClean="0"/>
              <a:t>On-WN batch system</a:t>
            </a:r>
          </a:p>
          <a:p>
            <a:pPr lvl="1"/>
            <a:r>
              <a:rPr lang="fr-FR" dirty="0" smtClean="0"/>
              <a:t>Flexible </a:t>
            </a:r>
            <a:r>
              <a:rPr lang="fr-FR" dirty="0" err="1" smtClean="0"/>
              <a:t>strategy</a:t>
            </a:r>
            <a:r>
              <a:rPr lang="fr-FR" dirty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prioritized</a:t>
            </a:r>
            <a:r>
              <a:rPr lang="fr-FR" dirty="0" smtClean="0"/>
              <a:t> job </a:t>
            </a:r>
            <a:r>
              <a:rPr lang="fr-FR" dirty="0" err="1" smtClean="0"/>
              <a:t>requests</a:t>
            </a:r>
            <a:r>
              <a:rPr lang="fr-FR" dirty="0" smtClean="0"/>
              <a:t> to the Matcher, </a:t>
            </a:r>
            <a:r>
              <a:rPr lang="fr-FR" dirty="0" err="1" smtClean="0"/>
              <a:t>e.g</a:t>
            </a:r>
            <a:r>
              <a:rPr lang="fr-FR" dirty="0" smtClean="0"/>
              <a:t>.:</a:t>
            </a:r>
          </a:p>
          <a:p>
            <a:pPr lvl="2"/>
            <a:r>
              <a:rPr lang="fr-FR" dirty="0" smtClean="0"/>
              <a:t>First, </a:t>
            </a:r>
            <a:r>
              <a:rPr lang="fr-FR" dirty="0" err="1" smtClean="0"/>
              <a:t>ask</a:t>
            </a:r>
            <a:r>
              <a:rPr lang="fr-FR" dirty="0" smtClean="0"/>
              <a:t> for jobs </a:t>
            </a:r>
            <a:r>
              <a:rPr lang="fr-FR" dirty="0" err="1" smtClean="0"/>
              <a:t>requiring</a:t>
            </a:r>
            <a:r>
              <a:rPr lang="fr-FR" dirty="0" smtClean="0"/>
              <a:t> </a:t>
            </a:r>
            <a:r>
              <a:rPr lang="fr-FR" dirty="0" err="1" smtClean="0"/>
              <a:t>WholeNode</a:t>
            </a:r>
            <a:r>
              <a:rPr lang="fr-FR" dirty="0" smtClean="0"/>
              <a:t> tag</a:t>
            </a:r>
          </a:p>
          <a:p>
            <a:pPr lvl="2"/>
            <a:r>
              <a:rPr lang="fr-FR" dirty="0" smtClean="0"/>
              <a:t>If none, </a:t>
            </a:r>
            <a:r>
              <a:rPr lang="fr-FR" dirty="0" err="1" smtClean="0"/>
              <a:t>ask</a:t>
            </a:r>
            <a:r>
              <a:rPr lang="fr-FR" dirty="0" smtClean="0"/>
              <a:t> for jobs </a:t>
            </a:r>
            <a:r>
              <a:rPr lang="fr-FR" dirty="0" err="1" smtClean="0"/>
              <a:t>requesting</a:t>
            </a:r>
            <a:r>
              <a:rPr lang="fr-FR" dirty="0" smtClean="0"/>
              <a:t> as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cores</a:t>
            </a:r>
            <a:r>
              <a:rPr lang="fr-FR" dirty="0" smtClean="0"/>
              <a:t> as </a:t>
            </a:r>
            <a:r>
              <a:rPr lang="fr-FR" dirty="0" err="1" smtClean="0"/>
              <a:t>available</a:t>
            </a:r>
            <a:endParaRPr lang="fr-FR" dirty="0" smtClean="0"/>
          </a:p>
          <a:p>
            <a:pPr lvl="2"/>
            <a:r>
              <a:rPr lang="fr-FR" dirty="0" smtClean="0"/>
              <a:t>If none, </a:t>
            </a:r>
            <a:r>
              <a:rPr lang="fr-FR" dirty="0" err="1" smtClean="0"/>
              <a:t>ask</a:t>
            </a:r>
            <a:r>
              <a:rPr lang="fr-FR" dirty="0" smtClean="0"/>
              <a:t> for jobs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MultiProcessor</a:t>
            </a:r>
            <a:r>
              <a:rPr lang="fr-FR" dirty="0" smtClean="0"/>
              <a:t> </a:t>
            </a:r>
            <a:r>
              <a:rPr lang="fr-FR" dirty="0" err="1" smtClean="0"/>
              <a:t>requirement</a:t>
            </a:r>
            <a:endParaRPr lang="fr-FR" dirty="0" smtClean="0"/>
          </a:p>
          <a:p>
            <a:pPr lvl="2"/>
            <a:r>
              <a:rPr lang="fr-FR" dirty="0" smtClean="0"/>
              <a:t>If none, </a:t>
            </a:r>
            <a:r>
              <a:rPr lang="fr-FR" dirty="0" err="1" smtClean="0"/>
              <a:t>ask</a:t>
            </a:r>
            <a:r>
              <a:rPr lang="fr-FR" dirty="0" smtClean="0"/>
              <a:t> for single-</a:t>
            </a:r>
            <a:r>
              <a:rPr lang="fr-FR" dirty="0" err="1" smtClean="0"/>
              <a:t>core</a:t>
            </a:r>
            <a:r>
              <a:rPr lang="fr-FR" dirty="0" smtClean="0"/>
              <a:t> jobs</a:t>
            </a:r>
          </a:p>
          <a:p>
            <a:pPr lvl="1"/>
            <a:r>
              <a:rPr lang="fr-FR" dirty="0" smtClean="0"/>
              <a:t>The goal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fill</a:t>
            </a:r>
            <a:r>
              <a:rPr lang="fr-FR" dirty="0" smtClean="0"/>
              <a:t> the </a:t>
            </a:r>
            <a:r>
              <a:rPr lang="fr-FR" dirty="0" err="1" smtClean="0"/>
              <a:t>VMs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payloads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exploiting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multi-</a:t>
            </a:r>
            <a:r>
              <a:rPr lang="fr-FR" dirty="0" err="1" smtClean="0"/>
              <a:t>core</a:t>
            </a:r>
            <a:r>
              <a:rPr lang="fr-FR" dirty="0" smtClean="0"/>
              <a:t> </a:t>
            </a:r>
            <a:r>
              <a:rPr lang="fr-FR" dirty="0" err="1" smtClean="0"/>
              <a:t>capacity</a:t>
            </a:r>
            <a:r>
              <a:rPr lang="fr-FR" dirty="0" smtClean="0"/>
              <a:t> </a:t>
            </a:r>
          </a:p>
          <a:p>
            <a:pPr lvl="2"/>
            <a:r>
              <a:rPr lang="fr-FR" dirty="0" err="1" smtClean="0"/>
              <a:t>Other</a:t>
            </a:r>
            <a:r>
              <a:rPr lang="fr-FR" dirty="0" smtClean="0"/>
              <a:t> job </a:t>
            </a:r>
            <a:r>
              <a:rPr lang="fr-FR" dirty="0" err="1" smtClean="0"/>
              <a:t>request</a:t>
            </a:r>
            <a:r>
              <a:rPr lang="fr-FR" dirty="0" smtClean="0"/>
              <a:t> </a:t>
            </a:r>
            <a:r>
              <a:rPr lang="fr-FR" dirty="0" err="1" smtClean="0"/>
              <a:t>strategies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endParaRPr lang="fr-FR" dirty="0" smtClean="0"/>
          </a:p>
          <a:p>
            <a:pPr lvl="2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3580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10-03 at 13.01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750" y="2615760"/>
            <a:ext cx="4711392" cy="3316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grids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50291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LHCb solution </a:t>
            </a:r>
          </a:p>
          <a:p>
            <a:r>
              <a:rPr lang="en-US" dirty="0" smtClean="0"/>
              <a:t>Trust </a:t>
            </a:r>
            <a:r>
              <a:rPr lang="en-US" dirty="0" smtClean="0"/>
              <a:t>problem: separate trusted and untrusted worlds</a:t>
            </a:r>
          </a:p>
          <a:p>
            <a:pPr lvl="1"/>
            <a:r>
              <a:rPr lang="en-US" dirty="0" smtClean="0"/>
              <a:t>Put a gateway in between to ensure communication</a:t>
            </a:r>
          </a:p>
          <a:p>
            <a:pPr lvl="2"/>
            <a:r>
              <a:rPr lang="en-US" dirty="0" smtClean="0"/>
              <a:t>Use temporary certificates in the untrusted machines, communicate with a real host certificate to DIRAC service</a:t>
            </a:r>
          </a:p>
          <a:p>
            <a:pPr lvl="2"/>
            <a:r>
              <a:rPr lang="en-US" dirty="0" smtClean="0"/>
              <a:t>Validate any output of the jobs before uploading to the final </a:t>
            </a:r>
            <a:r>
              <a:rPr lang="en-US" dirty="0" smtClean="0"/>
              <a:t>destination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fr-FR" dirty="0" err="1"/>
              <a:t>BoincDIRAC</a:t>
            </a:r>
            <a:r>
              <a:rPr lang="fr-FR" dirty="0"/>
              <a:t> extension </a:t>
            </a:r>
            <a:r>
              <a:rPr lang="fr-FR" dirty="0" err="1"/>
              <a:t>created</a:t>
            </a:r>
            <a:endParaRPr lang="fr-FR" dirty="0"/>
          </a:p>
          <a:p>
            <a:pPr lvl="1"/>
            <a:r>
              <a:rPr lang="fr-FR" dirty="0" err="1"/>
              <a:t>Waiting</a:t>
            </a:r>
            <a:r>
              <a:rPr lang="fr-FR" dirty="0"/>
              <a:t> for an </a:t>
            </a:r>
            <a:r>
              <a:rPr lang="fr-FR" dirty="0" err="1"/>
              <a:t>interested</a:t>
            </a:r>
            <a:r>
              <a:rPr lang="fr-FR" dirty="0"/>
              <a:t> </a:t>
            </a:r>
            <a:r>
              <a:rPr lang="fr-FR" dirty="0" err="1"/>
              <a:t>developer</a:t>
            </a:r>
            <a:r>
              <a:rPr lang="fr-FR" dirty="0"/>
              <a:t> to </a:t>
            </a:r>
            <a:r>
              <a:rPr lang="fr-FR" dirty="0" err="1"/>
              <a:t>make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a </a:t>
            </a:r>
            <a:r>
              <a:rPr lang="fr-FR" dirty="0" err="1"/>
              <a:t>generic</a:t>
            </a:r>
            <a:r>
              <a:rPr lang="fr-FR" dirty="0"/>
              <a:t> solution</a:t>
            </a:r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719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199"/>
            <a:ext cx="8229600" cy="5424939"/>
          </a:xfrm>
        </p:spPr>
        <p:txBody>
          <a:bodyPr>
            <a:normAutofit/>
          </a:bodyPr>
          <a:lstStyle/>
          <a:p>
            <a:r>
              <a:rPr lang="en-US" dirty="0" smtClean="0"/>
              <a:t>For the users all the internal WMS/pilots machinery is completely hidden. They see all the DIRAC operated computing resources as single large batch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Presented in the Basic DIRAC Tutorial tomorrow</a:t>
            </a:r>
            <a:endParaRPr lang="en-US" dirty="0" smtClean="0"/>
          </a:p>
          <a:p>
            <a:pPr lvl="1"/>
            <a:r>
              <a:rPr lang="en-US" dirty="0" smtClean="0"/>
              <a:t>Command </a:t>
            </a:r>
            <a:r>
              <a:rPr lang="en-US" dirty="0" smtClean="0"/>
              <a:t>line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DIRAC </a:t>
            </a:r>
            <a:r>
              <a:rPr lang="en-US" dirty="0" smtClean="0"/>
              <a:t>API</a:t>
            </a:r>
            <a:endParaRPr lang="en-US" dirty="0" smtClean="0"/>
          </a:p>
          <a:p>
            <a:pPr lvl="1"/>
            <a:r>
              <a:rPr lang="en-US" dirty="0" smtClean="0"/>
              <a:t>Web Portal </a:t>
            </a:r>
            <a:endParaRPr lang="en-US" dirty="0"/>
          </a:p>
        </p:txBody>
      </p:sp>
      <p:pic>
        <p:nvPicPr>
          <p:cNvPr id="5" name="Picture 4" descr="Screen Shot 2018-05-22 at 01.57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54" y="3731067"/>
            <a:ext cx="8395316" cy="159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706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 in the Web Portal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 descr="Screen Shot 2018-05-22 at 02.11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33" y="1744573"/>
            <a:ext cx="7922111" cy="421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5911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Pilot based WMS </a:t>
            </a:r>
            <a:r>
              <a:rPr lang="en-US" dirty="0" smtClean="0"/>
              <a:t>proven </a:t>
            </a:r>
            <a:r>
              <a:rPr lang="en-US" dirty="0" smtClean="0"/>
              <a:t>to be efficient in the HEP </a:t>
            </a:r>
            <a:r>
              <a:rPr lang="en-US" dirty="0" smtClean="0"/>
              <a:t>experiments </a:t>
            </a:r>
            <a:r>
              <a:rPr lang="en-US" dirty="0" smtClean="0"/>
              <a:t>is now available for the users of dedicated and multi-VO DIRAC services</a:t>
            </a:r>
          </a:p>
          <a:p>
            <a:endParaRPr lang="en-US" dirty="0" smtClean="0"/>
          </a:p>
          <a:p>
            <a:r>
              <a:rPr lang="en-US" dirty="0" smtClean="0"/>
              <a:t>A large variety of </a:t>
            </a:r>
            <a:r>
              <a:rPr lang="en-US" dirty="0" smtClean="0"/>
              <a:t>heterogeneous computing </a:t>
            </a:r>
            <a:r>
              <a:rPr lang="en-US" dirty="0" smtClean="0"/>
              <a:t>resources can be federated due to the </a:t>
            </a:r>
            <a:r>
              <a:rPr lang="en-US" dirty="0" smtClean="0"/>
              <a:t>pilot job </a:t>
            </a:r>
            <a:r>
              <a:rPr lang="en-US" dirty="0" smtClean="0"/>
              <a:t>mechanism</a:t>
            </a:r>
          </a:p>
          <a:p>
            <a:endParaRPr lang="en-US" dirty="0" smtClean="0"/>
          </a:p>
          <a:p>
            <a:r>
              <a:rPr lang="en-US" dirty="0" smtClean="0"/>
              <a:t>Ongoing effort to make new non-grid resources conveniently available (HPC, Cloud)</a:t>
            </a:r>
          </a:p>
          <a:p>
            <a:endParaRPr lang="en-US" dirty="0"/>
          </a:p>
          <a:p>
            <a:r>
              <a:rPr lang="en-US" dirty="0" smtClean="0"/>
              <a:t>Keeping uniform resource access interfaces for the users </a:t>
            </a:r>
            <a:r>
              <a:rPr lang="mr-IN" dirty="0" smtClean="0"/>
              <a:t>–</a:t>
            </a:r>
            <a:r>
              <a:rPr lang="en-US" dirty="0" smtClean="0"/>
              <a:t> single DIRAC computer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721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WMS </a:t>
            </a:r>
            <a:r>
              <a:rPr lang="fr-FR" dirty="0" err="1" smtClean="0"/>
              <a:t>with</a:t>
            </a:r>
            <a:r>
              <a:rPr lang="fr-FR" dirty="0" smtClean="0"/>
              <a:t> pilot jobs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10984" y="1543149"/>
            <a:ext cx="8229600" cy="4598924"/>
          </a:xfrm>
        </p:spPr>
        <p:txBody>
          <a:bodyPr/>
          <a:lstStyle/>
          <a:p>
            <a:r>
              <a:rPr lang="fr-FR" dirty="0" smtClean="0"/>
              <a:t>First </a:t>
            </a:r>
            <a:r>
              <a:rPr lang="fr-FR" dirty="0" err="1" smtClean="0"/>
              <a:t>demonstration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in 2004 in the LHCb </a:t>
            </a:r>
            <a:br>
              <a:rPr lang="fr-FR" dirty="0" smtClean="0"/>
            </a:br>
            <a:r>
              <a:rPr lang="fr-FR" dirty="0" smtClean="0"/>
              <a:t>Data Challenge</a:t>
            </a:r>
          </a:p>
          <a:p>
            <a:endParaRPr lang="fr-FR" dirty="0" smtClean="0"/>
          </a:p>
          <a:p>
            <a:r>
              <a:rPr lang="fr-FR" dirty="0" smtClean="0"/>
              <a:t>Natural </a:t>
            </a:r>
            <a:r>
              <a:rPr lang="fr-FR" dirty="0" err="1" smtClean="0"/>
              <a:t>evolution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of the </a:t>
            </a:r>
            <a:r>
              <a:rPr lang="fr-FR" b="1" i="1" dirty="0" smtClean="0"/>
              <a:t>PULL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scheduling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err="1" smtClean="0"/>
              <a:t>paradigm</a:t>
            </a:r>
            <a:r>
              <a:rPr lang="fr-FR" dirty="0" smtClean="0"/>
              <a:t> (as </a:t>
            </a:r>
            <a:br>
              <a:rPr lang="fr-FR" dirty="0" smtClean="0"/>
            </a:br>
            <a:r>
              <a:rPr lang="fr-FR" dirty="0" err="1" smtClean="0"/>
              <a:t>opposed</a:t>
            </a:r>
            <a:r>
              <a:rPr lang="fr-FR" dirty="0" smtClean="0"/>
              <a:t> to </a:t>
            </a:r>
            <a:r>
              <a:rPr lang="fr-FR" b="1" i="1" dirty="0" smtClean="0"/>
              <a:t>PUSH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scheduling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5" name="Picture 4" descr="Screen Shot 2019-05-12 at 22.18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045" y="1753981"/>
            <a:ext cx="5351955" cy="400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943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6"/>
          <p:cNvGrpSpPr>
            <a:grpSpLocks/>
          </p:cNvGrpSpPr>
          <p:nvPr/>
        </p:nvGrpSpPr>
        <p:grpSpPr bwMode="auto">
          <a:xfrm>
            <a:off x="1744663" y="334963"/>
            <a:ext cx="1998662" cy="1138237"/>
            <a:chOff x="1744131" y="334963"/>
            <a:chExt cx="1999549" cy="1138237"/>
          </a:xfrm>
        </p:grpSpPr>
        <p:pic>
          <p:nvPicPr>
            <p:cNvPr id="21564" name="Picture 373" descr="pers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7030" y="334963"/>
              <a:ext cx="1136650" cy="1138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65" name="TextBox 90"/>
            <p:cNvSpPr txBox="1">
              <a:spLocks noChangeArrowheads="1"/>
            </p:cNvSpPr>
            <p:nvPr/>
          </p:nvSpPr>
          <p:spPr bwMode="auto">
            <a:xfrm>
              <a:off x="1744131" y="377292"/>
              <a:ext cx="994483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000090"/>
                  </a:solidFill>
                  <a:latin typeface="Helvetica"/>
                  <a:cs typeface="Helvetica"/>
                </a:rPr>
                <a:t>Physicist</a:t>
              </a:r>
            </a:p>
            <a:p>
              <a:pPr eaLnBrk="1" hangingPunct="1"/>
              <a:r>
                <a:rPr lang="en-US" sz="1600" dirty="0">
                  <a:solidFill>
                    <a:srgbClr val="000090"/>
                  </a:solidFill>
                  <a:latin typeface="Helvetica"/>
                  <a:cs typeface="Helvetica"/>
                </a:rPr>
                <a:t>User</a:t>
              </a:r>
            </a:p>
          </p:txBody>
        </p:sp>
      </p:grpSp>
      <p:pic>
        <p:nvPicPr>
          <p:cNvPr id="85" name="Picture 84" descr="Clou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048125"/>
            <a:ext cx="113347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80" descr="Clou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575" y="4267200"/>
            <a:ext cx="1277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TaskQueu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463" y="1787525"/>
            <a:ext cx="4005262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241550" y="5664200"/>
            <a:ext cx="1079500" cy="960438"/>
            <a:chOff x="2237570" y="5565139"/>
            <a:chExt cx="1078994" cy="960122"/>
          </a:xfrm>
        </p:grpSpPr>
        <p:pic>
          <p:nvPicPr>
            <p:cNvPr id="21562" name="Picture 6" descr="Rectangle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7570" y="5565139"/>
              <a:ext cx="1078994" cy="960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63" name="TextBox 7"/>
            <p:cNvSpPr txBox="1">
              <a:spLocks noChangeArrowheads="1"/>
            </p:cNvSpPr>
            <p:nvPr/>
          </p:nvSpPr>
          <p:spPr bwMode="auto">
            <a:xfrm>
              <a:off x="2410667" y="5664199"/>
              <a:ext cx="74040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200" dirty="0" smtClean="0">
                  <a:latin typeface="Helvetica"/>
                  <a:cs typeface="Helvetica"/>
                </a:rPr>
                <a:t>EGI</a:t>
              </a:r>
              <a:endParaRPr lang="en-US" sz="1200" dirty="0">
                <a:latin typeface="Helvetica"/>
                <a:cs typeface="Helvetica"/>
              </a:endParaRPr>
            </a:p>
            <a:p>
              <a:pPr eaLnBrk="1" hangingPunct="1"/>
              <a:r>
                <a:rPr lang="en-US" sz="1200" dirty="0" smtClean="0">
                  <a:latin typeface="Helvetica"/>
                  <a:cs typeface="Helvetica"/>
                </a:rPr>
                <a:t>Pilot</a:t>
              </a:r>
              <a:endParaRPr lang="en-US" sz="1200" dirty="0">
                <a:latin typeface="Helvetica"/>
                <a:cs typeface="Helvetica"/>
              </a:endParaRPr>
            </a:p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Director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746250" y="4373563"/>
            <a:ext cx="1408113" cy="1060450"/>
            <a:chOff x="1746698" y="4373431"/>
            <a:chExt cx="1408179" cy="1060706"/>
          </a:xfrm>
        </p:grpSpPr>
        <p:pic>
          <p:nvPicPr>
            <p:cNvPr id="21560" name="Picture 9" descr="Cloud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698" y="4373431"/>
              <a:ext cx="1408179" cy="1060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61" name="TextBox 10"/>
            <p:cNvSpPr txBox="1">
              <a:spLocks noChangeArrowheads="1"/>
            </p:cNvSpPr>
            <p:nvPr/>
          </p:nvSpPr>
          <p:spPr bwMode="auto">
            <a:xfrm>
              <a:off x="1976102" y="4656667"/>
              <a:ext cx="954228" cy="461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EGI/WLCG</a:t>
              </a:r>
            </a:p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Grid</a:t>
              </a:r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3857625" y="5664200"/>
            <a:ext cx="1079500" cy="960438"/>
            <a:chOff x="2237570" y="5565139"/>
            <a:chExt cx="1078994" cy="960122"/>
          </a:xfrm>
        </p:grpSpPr>
        <p:pic>
          <p:nvPicPr>
            <p:cNvPr id="21558" name="Picture 43" descr="Rectangle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7570" y="5565139"/>
              <a:ext cx="1078994" cy="960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59" name="TextBox 44"/>
            <p:cNvSpPr txBox="1">
              <a:spLocks noChangeArrowheads="1"/>
            </p:cNvSpPr>
            <p:nvPr/>
          </p:nvSpPr>
          <p:spPr bwMode="auto">
            <a:xfrm>
              <a:off x="2410667" y="5664199"/>
              <a:ext cx="74040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NDG</a:t>
              </a:r>
            </a:p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Pilot</a:t>
              </a:r>
            </a:p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Director</a:t>
              </a:r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3362325" y="4373563"/>
            <a:ext cx="1408113" cy="1060450"/>
            <a:chOff x="1746698" y="4373431"/>
            <a:chExt cx="1408179" cy="1060706"/>
          </a:xfrm>
        </p:grpSpPr>
        <p:pic>
          <p:nvPicPr>
            <p:cNvPr id="21556" name="Picture 46" descr="Cloud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698" y="4373431"/>
              <a:ext cx="1408179" cy="1060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57" name="TextBox 47"/>
            <p:cNvSpPr txBox="1">
              <a:spLocks noChangeArrowheads="1"/>
            </p:cNvSpPr>
            <p:nvPr/>
          </p:nvSpPr>
          <p:spPr bwMode="auto">
            <a:xfrm>
              <a:off x="2181219" y="4656667"/>
              <a:ext cx="526632" cy="46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200">
                  <a:latin typeface="Helvetica"/>
                  <a:cs typeface="Helvetica"/>
                </a:rPr>
                <a:t>NDG</a:t>
              </a:r>
            </a:p>
            <a:p>
              <a:pPr eaLnBrk="1" hangingPunct="1"/>
              <a:r>
                <a:rPr lang="en-US" sz="1200">
                  <a:latin typeface="Helvetica"/>
                  <a:cs typeface="Helvetica"/>
                </a:rPr>
                <a:t>Grid</a:t>
              </a:r>
            </a:p>
          </p:txBody>
        </p:sp>
      </p:grpSp>
      <p:cxnSp>
        <p:nvCxnSpPr>
          <p:cNvPr id="49" name="Curved Connector 14"/>
          <p:cNvCxnSpPr/>
          <p:nvPr/>
        </p:nvCxnSpPr>
        <p:spPr>
          <a:xfrm rot="5400000" flipH="1" flipV="1">
            <a:off x="3978276" y="5310187"/>
            <a:ext cx="874712" cy="30163"/>
          </a:xfrm>
          <a:prstGeom prst="curvedConnector4">
            <a:avLst>
              <a:gd name="adj1" fmla="val 25220"/>
              <a:gd name="adj2" fmla="val 1564433"/>
            </a:avLst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5430838" y="5664200"/>
            <a:ext cx="1079500" cy="960438"/>
            <a:chOff x="2237570" y="5565139"/>
            <a:chExt cx="1078994" cy="960122"/>
          </a:xfrm>
        </p:grpSpPr>
        <p:pic>
          <p:nvPicPr>
            <p:cNvPr id="21554" name="Picture 51" descr="Rectangle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7570" y="5565139"/>
              <a:ext cx="1078994" cy="960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55" name="TextBox 52"/>
            <p:cNvSpPr txBox="1">
              <a:spLocks noChangeArrowheads="1"/>
            </p:cNvSpPr>
            <p:nvPr/>
          </p:nvSpPr>
          <p:spPr bwMode="auto">
            <a:xfrm>
              <a:off x="2410667" y="5664199"/>
              <a:ext cx="748848" cy="646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200" dirty="0" smtClean="0">
                  <a:latin typeface="Helvetica"/>
                  <a:cs typeface="Helvetica"/>
                </a:rPr>
                <a:t>Amazon</a:t>
              </a:r>
              <a:endParaRPr lang="en-US" sz="1200" dirty="0">
                <a:latin typeface="Helvetica"/>
                <a:cs typeface="Helvetica"/>
              </a:endParaRPr>
            </a:p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Pilot</a:t>
              </a:r>
            </a:p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Director</a:t>
              </a:r>
            </a:p>
          </p:txBody>
        </p:sp>
      </p:grp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4937125" y="4373563"/>
            <a:ext cx="1408113" cy="1060450"/>
            <a:chOff x="1746698" y="4373431"/>
            <a:chExt cx="1408179" cy="1060706"/>
          </a:xfrm>
        </p:grpSpPr>
        <p:pic>
          <p:nvPicPr>
            <p:cNvPr id="21552" name="Picture 54" descr="Cloud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698" y="4373431"/>
              <a:ext cx="1408179" cy="1060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53" name="TextBox 55"/>
            <p:cNvSpPr txBox="1">
              <a:spLocks noChangeArrowheads="1"/>
            </p:cNvSpPr>
            <p:nvPr/>
          </p:nvSpPr>
          <p:spPr bwMode="auto">
            <a:xfrm>
              <a:off x="2000266" y="4656667"/>
              <a:ext cx="928904" cy="461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 eaLnBrk="1" hangingPunct="1"/>
              <a:r>
                <a:rPr lang="en-US" sz="1200" dirty="0" smtClean="0">
                  <a:latin typeface="Helvetica"/>
                  <a:cs typeface="Helvetica"/>
                </a:rPr>
                <a:t>Amazon</a:t>
              </a:r>
              <a:br>
                <a:rPr lang="en-US" sz="1200" dirty="0" smtClean="0">
                  <a:latin typeface="Helvetica"/>
                  <a:cs typeface="Helvetica"/>
                </a:rPr>
              </a:br>
              <a:r>
                <a:rPr lang="en-US" sz="1200" dirty="0" smtClean="0">
                  <a:latin typeface="Helvetica"/>
                  <a:cs typeface="Helvetica"/>
                </a:rPr>
                <a:t>EC2 Cloud</a:t>
              </a:r>
              <a:endParaRPr lang="en-US" sz="1200" dirty="0">
                <a:latin typeface="Helvetica"/>
                <a:cs typeface="Helvetica"/>
              </a:endParaRPr>
            </a:p>
          </p:txBody>
        </p:sp>
      </p:grpSp>
      <p:cxnSp>
        <p:nvCxnSpPr>
          <p:cNvPr id="57" name="Curved Connector 14"/>
          <p:cNvCxnSpPr/>
          <p:nvPr/>
        </p:nvCxnSpPr>
        <p:spPr>
          <a:xfrm rot="5400000" flipH="1" flipV="1">
            <a:off x="5551488" y="5310188"/>
            <a:ext cx="874712" cy="30162"/>
          </a:xfrm>
          <a:prstGeom prst="curvedConnector4">
            <a:avLst>
              <a:gd name="adj1" fmla="val 25220"/>
              <a:gd name="adj2" fmla="val 1564433"/>
            </a:avLst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66"/>
          <p:cNvGrpSpPr>
            <a:grpSpLocks/>
          </p:cNvGrpSpPr>
          <p:nvPr/>
        </p:nvGrpSpPr>
        <p:grpSpPr bwMode="auto">
          <a:xfrm>
            <a:off x="7004050" y="5664200"/>
            <a:ext cx="1079500" cy="960438"/>
            <a:chOff x="2237570" y="5565139"/>
            <a:chExt cx="1078994" cy="960122"/>
          </a:xfrm>
        </p:grpSpPr>
        <p:pic>
          <p:nvPicPr>
            <p:cNvPr id="21550" name="Picture 67" descr="Rectangle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7570" y="5565139"/>
              <a:ext cx="1078994" cy="960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51" name="TextBox 68"/>
            <p:cNvSpPr txBox="1">
              <a:spLocks noChangeArrowheads="1"/>
            </p:cNvSpPr>
            <p:nvPr/>
          </p:nvSpPr>
          <p:spPr bwMode="auto">
            <a:xfrm>
              <a:off x="2410667" y="5664199"/>
              <a:ext cx="74040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200">
                  <a:latin typeface="Helvetica"/>
                  <a:cs typeface="Helvetica"/>
                </a:rPr>
                <a:t>CREAM</a:t>
              </a:r>
            </a:p>
            <a:p>
              <a:pPr eaLnBrk="1" hangingPunct="1"/>
              <a:r>
                <a:rPr lang="en-US" sz="1200">
                  <a:latin typeface="Helvetica"/>
                  <a:cs typeface="Helvetica"/>
                </a:rPr>
                <a:t>Pilot</a:t>
              </a:r>
            </a:p>
            <a:p>
              <a:pPr eaLnBrk="1" hangingPunct="1"/>
              <a:r>
                <a:rPr lang="en-US" sz="1200">
                  <a:latin typeface="Helvetica"/>
                  <a:cs typeface="Helvetica"/>
                </a:rPr>
                <a:t>Director</a:t>
              </a:r>
            </a:p>
          </p:txBody>
        </p:sp>
      </p:grpSp>
      <p:grpSp>
        <p:nvGrpSpPr>
          <p:cNvPr id="11" name="Group 69"/>
          <p:cNvGrpSpPr>
            <a:grpSpLocks/>
          </p:cNvGrpSpPr>
          <p:nvPr/>
        </p:nvGrpSpPr>
        <p:grpSpPr bwMode="auto">
          <a:xfrm>
            <a:off x="6510338" y="4373563"/>
            <a:ext cx="1408112" cy="1060450"/>
            <a:chOff x="1746698" y="4373431"/>
            <a:chExt cx="1408179" cy="1060706"/>
          </a:xfrm>
        </p:grpSpPr>
        <p:pic>
          <p:nvPicPr>
            <p:cNvPr id="21548" name="Picture 70" descr="Cloud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698" y="4373431"/>
              <a:ext cx="1408179" cy="1060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49" name="TextBox 71"/>
            <p:cNvSpPr txBox="1">
              <a:spLocks noChangeArrowheads="1"/>
            </p:cNvSpPr>
            <p:nvPr/>
          </p:nvSpPr>
          <p:spPr bwMode="auto">
            <a:xfrm>
              <a:off x="2074331" y="4656667"/>
              <a:ext cx="740407" cy="46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200">
                  <a:latin typeface="Helvetica"/>
                  <a:cs typeface="Helvetica"/>
                </a:rPr>
                <a:t>CREAM</a:t>
              </a:r>
            </a:p>
            <a:p>
              <a:pPr eaLnBrk="1" hangingPunct="1"/>
              <a:r>
                <a:rPr lang="en-US" sz="1200">
                  <a:latin typeface="Helvetica"/>
                  <a:cs typeface="Helvetica"/>
                </a:rPr>
                <a:t>CE</a:t>
              </a:r>
            </a:p>
          </p:txBody>
        </p:sp>
      </p:grpSp>
      <p:cxnSp>
        <p:nvCxnSpPr>
          <p:cNvPr id="73" name="Curved Connector 14"/>
          <p:cNvCxnSpPr/>
          <p:nvPr/>
        </p:nvCxnSpPr>
        <p:spPr>
          <a:xfrm rot="5400000" flipH="1" flipV="1">
            <a:off x="7126288" y="5310188"/>
            <a:ext cx="874712" cy="30162"/>
          </a:xfrm>
          <a:prstGeom prst="curvedConnector4">
            <a:avLst>
              <a:gd name="adj1" fmla="val 25220"/>
              <a:gd name="adj2" fmla="val 1564433"/>
            </a:avLst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urved Connector 14"/>
          <p:cNvCxnSpPr/>
          <p:nvPr/>
        </p:nvCxnSpPr>
        <p:spPr>
          <a:xfrm rot="5400000" flipH="1" flipV="1">
            <a:off x="2361407" y="5325268"/>
            <a:ext cx="876300" cy="30163"/>
          </a:xfrm>
          <a:prstGeom prst="curvedConnector4">
            <a:avLst>
              <a:gd name="adj1" fmla="val 25220"/>
              <a:gd name="adj2" fmla="val 1564433"/>
            </a:avLst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26"/>
          <p:cNvGrpSpPr>
            <a:grpSpLocks/>
          </p:cNvGrpSpPr>
          <p:nvPr/>
        </p:nvGrpSpPr>
        <p:grpSpPr bwMode="auto">
          <a:xfrm>
            <a:off x="4508500" y="3305175"/>
            <a:ext cx="1095375" cy="962025"/>
            <a:chOff x="4507721" y="3304574"/>
            <a:chExt cx="1096416" cy="961950"/>
          </a:xfrm>
        </p:grpSpPr>
        <p:pic>
          <p:nvPicPr>
            <p:cNvPr id="21546" name="Picture 86" descr="WhiteRectangle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7721" y="3304574"/>
              <a:ext cx="1096416" cy="9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47" name="TextBox 87"/>
            <p:cNvSpPr txBox="1">
              <a:spLocks noChangeArrowheads="1"/>
            </p:cNvSpPr>
            <p:nvPr/>
          </p:nvSpPr>
          <p:spPr bwMode="auto">
            <a:xfrm>
              <a:off x="4698950" y="3488268"/>
              <a:ext cx="74055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Matcher</a:t>
              </a:r>
            </a:p>
            <a:p>
              <a:pPr eaLnBrk="1" hangingPunct="1"/>
              <a:r>
                <a:rPr lang="en-US" sz="1200" dirty="0">
                  <a:latin typeface="Helvetica"/>
                  <a:cs typeface="Helvetica"/>
                </a:rPr>
                <a:t>Service</a:t>
              </a:r>
            </a:p>
          </p:txBody>
        </p:sp>
      </p:grpSp>
      <p:grpSp>
        <p:nvGrpSpPr>
          <p:cNvPr id="14" name="Group 115"/>
          <p:cNvGrpSpPr>
            <a:grpSpLocks/>
          </p:cNvGrpSpPr>
          <p:nvPr/>
        </p:nvGrpSpPr>
        <p:grpSpPr bwMode="auto">
          <a:xfrm>
            <a:off x="6299200" y="334963"/>
            <a:ext cx="2201863" cy="1138237"/>
            <a:chOff x="6299729" y="334963"/>
            <a:chExt cx="2201286" cy="1138237"/>
          </a:xfrm>
        </p:grpSpPr>
        <p:pic>
          <p:nvPicPr>
            <p:cNvPr id="21544" name="Picture 373" descr="pers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9729" y="334963"/>
              <a:ext cx="1136650" cy="1138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45" name="TextBox 89"/>
            <p:cNvSpPr txBox="1">
              <a:spLocks noChangeArrowheads="1"/>
            </p:cNvSpPr>
            <p:nvPr/>
          </p:nvSpPr>
          <p:spPr bwMode="auto">
            <a:xfrm>
              <a:off x="7335411" y="334963"/>
              <a:ext cx="1165604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000090"/>
                  </a:solidFill>
                  <a:latin typeface="Helvetica"/>
                  <a:cs typeface="Helvetica"/>
                </a:rPr>
                <a:t>Production</a:t>
              </a:r>
            </a:p>
            <a:p>
              <a:pPr eaLnBrk="1" hangingPunct="1"/>
              <a:r>
                <a:rPr lang="en-US" sz="1600" dirty="0">
                  <a:solidFill>
                    <a:srgbClr val="000090"/>
                  </a:solidFill>
                  <a:latin typeface="Helvetica"/>
                  <a:cs typeface="Helvetica"/>
                </a:rPr>
                <a:t>Manager</a:t>
              </a:r>
            </a:p>
          </p:txBody>
        </p:sp>
      </p:grpSp>
      <p:cxnSp>
        <p:nvCxnSpPr>
          <p:cNvPr id="93" name="Straight Arrow Connector 92"/>
          <p:cNvCxnSpPr>
            <a:stCxn id="4" idx="2"/>
          </p:cNvCxnSpPr>
          <p:nvPr/>
        </p:nvCxnSpPr>
        <p:spPr>
          <a:xfrm rot="5400000">
            <a:off x="5677693" y="1139032"/>
            <a:ext cx="855663" cy="152400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3321050" y="1473200"/>
            <a:ext cx="1449388" cy="855663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2814638" y="3949700"/>
            <a:ext cx="1884362" cy="833438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 flipH="1" flipV="1">
            <a:off x="4273550" y="4205288"/>
            <a:ext cx="735013" cy="420687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16200000" flipV="1">
            <a:off x="5269706" y="4048919"/>
            <a:ext cx="735013" cy="733425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10800000">
            <a:off x="5430838" y="3949700"/>
            <a:ext cx="2198687" cy="833438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5" name="Picture 114" descr="ProdJob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50" y="1193800"/>
            <a:ext cx="1217613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Picture 113" descr="ProdJob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1071563"/>
            <a:ext cx="121602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88" descr="UserJob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193800"/>
            <a:ext cx="121602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" name="Picture 111" descr="UserJob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363" y="1071563"/>
            <a:ext cx="121602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PilotJob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913" y="5484813"/>
            <a:ext cx="1179512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 descr="PilotJob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988" y="5484813"/>
            <a:ext cx="1179512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57" descr="PilotJob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88" y="5484813"/>
            <a:ext cx="1179512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73" descr="PilotJob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484813"/>
            <a:ext cx="1179513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Snip Single Corner Rectangle 127"/>
          <p:cNvSpPr/>
          <p:nvPr/>
        </p:nvSpPr>
        <p:spPr>
          <a:xfrm>
            <a:off x="2360613" y="4189413"/>
            <a:ext cx="423862" cy="593725"/>
          </a:xfrm>
          <a:prstGeom prst="snip1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9" name="Snip Single Corner Rectangle 58"/>
          <p:cNvSpPr/>
          <p:nvPr/>
        </p:nvSpPr>
        <p:spPr>
          <a:xfrm>
            <a:off x="4006850" y="4189413"/>
            <a:ext cx="423863" cy="593725"/>
          </a:xfrm>
          <a:prstGeom prst="snip1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0" name="Snip Single Corner Rectangle 59"/>
          <p:cNvSpPr/>
          <p:nvPr/>
        </p:nvSpPr>
        <p:spPr>
          <a:xfrm>
            <a:off x="5603875" y="4189413"/>
            <a:ext cx="423863" cy="593725"/>
          </a:xfrm>
          <a:prstGeom prst="snip1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1" name="Snip Single Corner Rectangle 60"/>
          <p:cNvSpPr/>
          <p:nvPr/>
        </p:nvSpPr>
        <p:spPr>
          <a:xfrm>
            <a:off x="7124700" y="4189413"/>
            <a:ext cx="423863" cy="593725"/>
          </a:xfrm>
          <a:prstGeom prst="snip1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/>
          </a:p>
        </p:txBody>
      </p:sp>
      <p:pic>
        <p:nvPicPr>
          <p:cNvPr id="62" name="Picture 61" descr="DIRAC_new_logo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5774410"/>
            <a:ext cx="1744663" cy="547345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49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0764 L -0.13507 0.14097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0" y="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L 0.12535 0.16829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-0.14965 0.15024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0.13698 0.17061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0" y="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C 0.01701 -0.0301 0.0342 -0.06019 0.02864 -0.08149 C 0.02309 -0.10278 -0.02292 -0.12061 -0.03334 -0.12848 " pathEditMode="relative" ptsTypes="aaA">
                                      <p:cBhvr>
                                        <p:cTn id="1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5.55556E-6 C 0.01927 -0.02964 0.03854 -0.05903 0.03507 -0.08033 C 0.03159 -0.10163 -0.01129 -0.12038 -0.02049 -0.12848 " pathEditMode="relative" ptsTypes="aaA">
                                      <p:cBhvr>
                                        <p:cTn id="1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85185E-6 C 0.02135 -0.02755 0.0427 -0.05486 0.03888 -0.07662 C 0.03507 -0.09838 0.0059 -0.11482 -0.02309 -0.13102 " pathEditMode="relative" ptsTypes="aaA">
                                      <p:cBhvr>
                                        <p:cTn id="1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97 2.22222E-6 C 0.01284 -0.02199 0.046 -0.04375 0.04375 -0.06505 C 0.04149 -0.08634 0.00416 -0.10741 -0.03316 -0.12847 " pathEditMode="relative" rAng="0" ptsTypes="aaA">
                                      <p:cBhvr>
                                        <p:cTn id="17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-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1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0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2" dur="indefinite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3" dur="indefinite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5" dur="indefinite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6" dur="indefinite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96 0.16829 C -0.15972 0.21875 -0.1493 0.26945 -0.18871 0.32199 C -0.22812 0.37477 -0.31736 0.4294 -0.40607 0.48426 " pathEditMode="relative" rAng="0" ptsTypes="aaA">
                                      <p:cBhvr>
                                        <p:cTn id="223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0" y="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 nodeType="clickPar">
                      <p:stCondLst>
                        <p:cond delay="indefinite"/>
                      </p:stCondLst>
                      <p:childTnLst>
                        <p:par>
                          <p:cTn id="2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025 0.14097 C 0.1698 0.20602 0.17934 0.27153 0.16389 0.3287 C 0.14844 0.38611 0.10782 0.43495 0.06737 0.48426 " pathEditMode="relative" rAng="0" ptsTypes="aaA">
                                      <p:cBhvr>
                                        <p:cTn id="236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1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966 0.12315 C -0.15591 0.19538 -0.16181 0.26806 -0.14862 0.32524 C -0.13542 0.38264 -0.10244 0.42431 -0.06945 0.46644 " pathEditMode="relative" rAng="0" ptsTypes="aaA">
                                      <p:cBhvr>
                                        <p:cTn id="24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" y="1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15 0.15047 C 0.11389 0.20556 0.0908 0.26088 0.13802 0.31366 C 0.18576 0.36621 0.30434 0.41621 0.42309 0.46644 " pathEditMode="relative" rAng="0" ptsTypes="aaA">
                                      <p:cBhvr>
                                        <p:cTn id="25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0" y="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 nodeType="clickPar">
                      <p:stCondLst>
                        <p:cond delay="indefinite"/>
                      </p:stCondLst>
                      <p:childTnLst>
                        <p:par>
                          <p:cTn id="2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2859E-6 1.49143E-6 C -0.0014 -0.07295 -0.00261 -0.14567 0.01875 -0.19268 C 0.04011 -0.2397 0.10958 -0.26749 0.12782 -0.28231 " pathEditMode="relative" ptsTypes="aaA">
                                      <p:cBhvr>
                                        <p:cTn id="2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022E-16 C 0.00034 -0.07083 0.00104 -0.14051 -0.00556 -0.18588 C -0.01164 -0.23125 -0.03195 -0.25787 -0.03698 -0.27176 " pathEditMode="relative" rAng="0" ptsTypes="aaA">
                                      <p:cBhvr>
                                        <p:cTn id="2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6" y="-1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022E-16 C 0.00208 -0.07662 0.00434 -0.15278 -0.03073 -0.20185 C -0.06528 -0.25139 -0.17847 -0.28032 -0.20799 -0.2956 " pathEditMode="relative" rAng="0" ptsTypes="aaA">
                                      <p:cBhvr>
                                        <p:cTn id="2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91" y="-1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3.33333E-6 C 0.00034 -0.06968 0.00434 -0.13889 -0.05573 -0.18357 C -0.11476 -0.22848 -0.30851 -0.25486 -0.35886 -0.26852 " pathEditMode="relative" rAng="0" ptsTypes="aaA">
                                      <p:cBhvr>
                                        <p:cTn id="2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13" y="-1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based WMS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One evident advantage is that the users’ payload is starting in an already verified environment</a:t>
            </a:r>
          </a:p>
          <a:p>
            <a:pPr lvl="1"/>
            <a:r>
              <a:rPr lang="en-US" dirty="0" smtClean="0"/>
              <a:t>In early days of the grid and even now users saw an important decreasing of their jobs failure rate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environment checks can be tailored for specific needs of a particular community by customizing the pilot operations</a:t>
            </a:r>
          </a:p>
        </p:txBody>
      </p:sp>
    </p:spTree>
    <p:extLst>
      <p:ext uri="{BB962C8B-B14F-4D97-AF65-F5344CB8AC3E}">
        <p14:creationId xmlns:p14="http://schemas.microsoft.com/office/powerpoint/2010/main" val="330238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based WMS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Site resources providers does not need to distinguish individual users</a:t>
            </a:r>
          </a:p>
          <a:p>
            <a:pPr lvl="1"/>
            <a:r>
              <a:rPr lang="en-US" dirty="0" smtClean="0"/>
              <a:t>One user identity represents the whole community to the sites</a:t>
            </a:r>
          </a:p>
          <a:p>
            <a:pPr lvl="1"/>
            <a:r>
              <a:rPr lang="en-US" dirty="0" smtClean="0"/>
              <a:t>Simplifies site management but needs special trust relation between the site and the community</a:t>
            </a:r>
          </a:p>
          <a:p>
            <a:r>
              <a:rPr lang="en-US" dirty="0" smtClean="0"/>
              <a:t>Sites does not need to organize local resources to meet the community requirements</a:t>
            </a:r>
          </a:p>
          <a:p>
            <a:pPr lvl="1"/>
            <a:r>
              <a:rPr lang="en-US" dirty="0" smtClean="0"/>
              <a:t>E.g. special queues per community groups with special fair sharing</a:t>
            </a:r>
          </a:p>
          <a:p>
            <a:r>
              <a:rPr lang="en-US" dirty="0" smtClean="0"/>
              <a:t>Adding new sites to the pool of DIRAC managed resources is considerably simpler</a:t>
            </a:r>
          </a:p>
          <a:p>
            <a:pPr lvl="1"/>
            <a:r>
              <a:rPr lang="en-US" dirty="0" smtClean="0"/>
              <a:t>DIRAC does not require special services to be deployed on sites</a:t>
            </a:r>
          </a:p>
          <a:p>
            <a:pPr lvl="2"/>
            <a:r>
              <a:rPr lang="en-US" dirty="0" smtClean="0"/>
              <a:t>There are exceptions (see the HPC case below)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553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based WMS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jobs submitted to the system are not passed immediately to a selected site but wait in the central repository – Task Queue</a:t>
            </a:r>
          </a:p>
          <a:p>
            <a:r>
              <a:rPr lang="en-US" dirty="0" smtClean="0"/>
              <a:t>Possibility </a:t>
            </a:r>
            <a:r>
              <a:rPr lang="en-US" dirty="0" smtClean="0"/>
              <a:t>to apply community policies by dynamically adjusting the job priorities</a:t>
            </a:r>
          </a:p>
          <a:p>
            <a:pPr lvl="1"/>
            <a:r>
              <a:rPr lang="en-US" dirty="0" smtClean="0"/>
              <a:t>Similar mechanism to batch systems fair sharing mechanism</a:t>
            </a:r>
          </a:p>
          <a:p>
            <a:pPr lvl="1"/>
            <a:r>
              <a:rPr lang="en-US" dirty="0" smtClean="0"/>
              <a:t>Job priorities can be adjusted using community specific plugins</a:t>
            </a:r>
          </a:p>
          <a:p>
            <a:pPr lvl="1"/>
            <a:r>
              <a:rPr lang="en-US" dirty="0" smtClean="0"/>
              <a:t>Standard plugins include static group shares</a:t>
            </a:r>
          </a:p>
          <a:p>
            <a:pPr lvl="1"/>
            <a:r>
              <a:rPr lang="en-US" dirty="0" smtClean="0"/>
              <a:t>Job priorities of users in the same group are dynamically adjusted based on the recent history of the consumed resources as provided by the Accounting service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022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Computing</a:t>
            </a:r>
            <a:r>
              <a:rPr lang="fr-FR" dirty="0" smtClean="0"/>
              <a:t> </a:t>
            </a:r>
            <a:r>
              <a:rPr lang="fr-FR" dirty="0" err="1" smtClean="0"/>
              <a:t>resources</a:t>
            </a:r>
            <a:r>
              <a:rPr lang="fr-FR" dirty="0" smtClean="0"/>
              <a:t>: </a:t>
            </a:r>
            <a:r>
              <a:rPr lang="fr-FR" dirty="0" err="1" smtClean="0"/>
              <a:t>grid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DIRAC was trying to exploit all the possibilities to reserve computing resources</a:t>
            </a:r>
          </a:p>
          <a:p>
            <a:pPr lvl="1"/>
            <a:r>
              <a:rPr lang="en-US" dirty="0" smtClean="0"/>
              <a:t>Using </a:t>
            </a:r>
            <a:r>
              <a:rPr lang="en-US" b="1" i="1" dirty="0" smtClean="0"/>
              <a:t>both</a:t>
            </a:r>
            <a:r>
              <a:rPr lang="en-US" dirty="0" smtClean="0"/>
              <a:t> grid job orchestration services (Resource Brokers, </a:t>
            </a:r>
            <a:r>
              <a:rPr lang="en-US" dirty="0" err="1" smtClean="0"/>
              <a:t>gLite</a:t>
            </a:r>
            <a:r>
              <a:rPr lang="en-US" dirty="0" smtClean="0"/>
              <a:t> WMS) and direct submission to Computing Elements</a:t>
            </a:r>
          </a:p>
          <a:p>
            <a:pPr lvl="2"/>
            <a:r>
              <a:rPr lang="en-US" dirty="0" smtClean="0"/>
              <a:t>Wise decision: all the middleware brokers/WMS are now the story of the past</a:t>
            </a:r>
          </a:p>
          <a:p>
            <a:pPr lvl="1"/>
            <a:r>
              <a:rPr lang="en-US" dirty="0" smtClean="0"/>
              <a:t>Need for dealing with different types of Computing Elements:</a:t>
            </a:r>
          </a:p>
          <a:p>
            <a:pPr lvl="2"/>
            <a:r>
              <a:rPr lang="en-US" dirty="0" smtClean="0"/>
              <a:t>Computing Element abstraction with multiple implementations for different CE types</a:t>
            </a:r>
          </a:p>
          <a:p>
            <a:pPr lvl="1"/>
            <a:r>
              <a:rPr lang="en-US" dirty="0" smtClean="0"/>
              <a:t>Currently supported Computing Elements types</a:t>
            </a:r>
          </a:p>
          <a:p>
            <a:pPr lvl="2"/>
            <a:r>
              <a:rPr lang="en-US" dirty="0" smtClean="0"/>
              <a:t>Globus GRAM (is it used ?)</a:t>
            </a:r>
          </a:p>
          <a:p>
            <a:pPr lvl="2"/>
            <a:r>
              <a:rPr lang="en-US" dirty="0" smtClean="0"/>
              <a:t>CREAM</a:t>
            </a:r>
          </a:p>
          <a:p>
            <a:pPr lvl="2"/>
            <a:r>
              <a:rPr lang="en-US" dirty="0" err="1" smtClean="0"/>
              <a:t>HTCondorCE</a:t>
            </a:r>
            <a:endParaRPr lang="en-US" dirty="0" smtClean="0"/>
          </a:p>
          <a:p>
            <a:pPr lvl="2"/>
            <a:r>
              <a:rPr lang="en-US" dirty="0" smtClean="0"/>
              <a:t>ARC</a:t>
            </a:r>
          </a:p>
          <a:p>
            <a:pPr lvl="2"/>
            <a:r>
              <a:rPr lang="en-US" dirty="0" smtClean="0"/>
              <a:t>SSH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475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CREAM CE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632702"/>
            <a:ext cx="8229600" cy="4524257"/>
          </a:xfrm>
        </p:spPr>
        <p:txBody>
          <a:bodyPr/>
          <a:lstStyle/>
          <a:p>
            <a:r>
              <a:rPr lang="en-US" dirty="0"/>
              <a:t>CREAM will be retired soon</a:t>
            </a:r>
          </a:p>
          <a:p>
            <a:r>
              <a:rPr lang="en-US" dirty="0"/>
              <a:t>Good </a:t>
            </a:r>
            <a:r>
              <a:rPr lang="en-US" dirty="0" smtClean="0"/>
              <a:t>service with a complete functionality:</a:t>
            </a:r>
            <a:endParaRPr lang="en-US" dirty="0"/>
          </a:p>
          <a:p>
            <a:pPr lvl="1"/>
            <a:r>
              <a:rPr lang="en-US" dirty="0" smtClean="0"/>
              <a:t>CE status query</a:t>
            </a:r>
          </a:p>
          <a:p>
            <a:pPr lvl="1"/>
            <a:r>
              <a:rPr lang="en-US" dirty="0" smtClean="0"/>
              <a:t>Job submission, status monitoring, logging, output retrieval</a:t>
            </a:r>
            <a:endParaRPr lang="en-US" dirty="0"/>
          </a:p>
          <a:p>
            <a:pPr lvl="1"/>
            <a:r>
              <a:rPr lang="en-US" dirty="0" smtClean="0"/>
              <a:t>User proxy renewal</a:t>
            </a:r>
          </a:p>
          <a:p>
            <a:r>
              <a:rPr lang="en-US" dirty="0" smtClean="0"/>
              <a:t>No need to keep traces of the jobs locally</a:t>
            </a:r>
          </a:p>
          <a:p>
            <a:pPr lvl="1"/>
            <a:r>
              <a:rPr lang="en-US" dirty="0" smtClean="0"/>
              <a:t>Different DIRAC services and agents can interact with the same CREAM CE service</a:t>
            </a: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2273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59591</TotalTime>
  <Words>1463</Words>
  <Application>Microsoft Macintosh PowerPoint</Application>
  <PresentationFormat>On-screen Show (4:3)</PresentationFormat>
  <Paragraphs>325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Origin</vt:lpstr>
      <vt:lpstr>WMS and Computing Resources</vt:lpstr>
      <vt:lpstr>Outline</vt:lpstr>
      <vt:lpstr>WMS with pilot jobs</vt:lpstr>
      <vt:lpstr>PowerPoint Presentation</vt:lpstr>
      <vt:lpstr>Pilot based WMS</vt:lpstr>
      <vt:lpstr>Pilot based WMS</vt:lpstr>
      <vt:lpstr>Pilot based WMS</vt:lpstr>
      <vt:lpstr>Computing resources: grid</vt:lpstr>
      <vt:lpstr>CREAM CE</vt:lpstr>
      <vt:lpstr>ARC</vt:lpstr>
      <vt:lpstr>HTCondorCE </vt:lpstr>
      <vt:lpstr>How to cope with ?</vt:lpstr>
      <vt:lpstr>No CE resources</vt:lpstr>
      <vt:lpstr>Standalone computing clusters</vt:lpstr>
      <vt:lpstr>SSH CE: simplest case</vt:lpstr>
      <vt:lpstr>SSH CE with a batch system</vt:lpstr>
      <vt:lpstr>HPC Centers</vt:lpstr>
      <vt:lpstr>HPC access possible setup</vt:lpstr>
      <vt:lpstr>LHCb Collaboration        </vt:lpstr>
      <vt:lpstr>Clouds</vt:lpstr>
      <vt:lpstr>VMDIRAC</vt:lpstr>
      <vt:lpstr>Openstack cloud</vt:lpstr>
      <vt:lpstr>VMs</vt:lpstr>
      <vt:lpstr>VM Pilots</vt:lpstr>
      <vt:lpstr>VM Pilots</vt:lpstr>
      <vt:lpstr>Volunteer grids</vt:lpstr>
      <vt:lpstr>User interfaces</vt:lpstr>
      <vt:lpstr>Jobs in the Web Portal</vt:lpstr>
      <vt:lpstr>Conclusions</vt:lpstr>
    </vt:vector>
  </TitlesOfParts>
  <Company>Universidad de Los Andes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Management</dc:title>
  <dc:creator>Vanessa Hamar</dc:creator>
  <cp:lastModifiedBy>Andrei Tsaregorodtsev</cp:lastModifiedBy>
  <cp:revision>330</cp:revision>
  <cp:lastPrinted>2010-10-26T21:56:34Z</cp:lastPrinted>
  <dcterms:created xsi:type="dcterms:W3CDTF">2012-10-26T08:46:03Z</dcterms:created>
  <dcterms:modified xsi:type="dcterms:W3CDTF">2019-05-14T05:37:41Z</dcterms:modified>
</cp:coreProperties>
</file>