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6" r:id="rId9"/>
    <p:sldId id="268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48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TE-VSC activities and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Jose A. Ferreira Somoza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No showstoppers detected (yet)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Some difficulties with the integration of different lines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Mechanical assembly drawings </a:t>
            </a:r>
            <a:r>
              <a:rPr lang="en-US" dirty="0" smtClean="0">
                <a:sym typeface="Wingdings" panose="05000000000000000000" pitchFamily="2" charset="2"/>
              </a:rPr>
              <a:t> Budget allocated might be short. TE-VSC will continue producing these drawings (while budget available). No clear responsibility for the production of 3D models of old lines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4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0453" y="1325563"/>
            <a:ext cx="6599918" cy="466725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Line Callout 1 (Accent Bar) 9"/>
          <p:cNvSpPr/>
          <p:nvPr/>
        </p:nvSpPr>
        <p:spPr>
          <a:xfrm>
            <a:off x="-11147" y="2653246"/>
            <a:ext cx="2119735" cy="430887"/>
          </a:xfrm>
          <a:prstGeom prst="accentCallout1">
            <a:avLst>
              <a:gd name="adj1" fmla="val 32309"/>
              <a:gd name="adj2" fmla="val 105930"/>
              <a:gd name="adj3" fmla="val -68085"/>
              <a:gd name="adj4" fmla="val 14062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New vacuum chamber. Job ope</a:t>
            </a:r>
            <a:r>
              <a:rPr lang="en-US" sz="1100" dirty="0" smtClean="0"/>
              <a:t>n waiting design</a:t>
            </a:r>
            <a:endParaRPr lang="en-GB" sz="11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224800" y="2354400"/>
            <a:ext cx="1285744" cy="4320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Line Callout 1 (Accent Bar) 14"/>
          <p:cNvSpPr/>
          <p:nvPr/>
        </p:nvSpPr>
        <p:spPr>
          <a:xfrm>
            <a:off x="6962400" y="818862"/>
            <a:ext cx="2119735" cy="430887"/>
          </a:xfrm>
          <a:prstGeom prst="accentCallout1">
            <a:avLst>
              <a:gd name="adj1" fmla="val 47348"/>
              <a:gd name="adj2" fmla="val 634"/>
              <a:gd name="adj3" fmla="val 344645"/>
              <a:gd name="adj4" fmla="val -1595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New vacuum chamber. Ready for C2 and start production</a:t>
            </a:r>
            <a:endParaRPr lang="en-GB" sz="1100" dirty="0"/>
          </a:p>
        </p:txBody>
      </p:sp>
      <p:cxnSp>
        <p:nvCxnSpPr>
          <p:cNvPr id="16" name="Straight Connector 15"/>
          <p:cNvCxnSpPr>
            <a:stCxn id="15" idx="2"/>
          </p:cNvCxnSpPr>
          <p:nvPr/>
        </p:nvCxnSpPr>
        <p:spPr>
          <a:xfrm>
            <a:off x="6962400" y="1034306"/>
            <a:ext cx="0" cy="1320094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Line Callout 1 (Accent Bar) 19"/>
          <p:cNvSpPr/>
          <p:nvPr/>
        </p:nvSpPr>
        <p:spPr>
          <a:xfrm>
            <a:off x="8085346" y="1820672"/>
            <a:ext cx="844892" cy="261610"/>
          </a:xfrm>
          <a:prstGeom prst="accentCallout1">
            <a:avLst>
              <a:gd name="adj1" fmla="val 47348"/>
              <a:gd name="adj2" fmla="val 634"/>
              <a:gd name="adj3" fmla="val 193275"/>
              <a:gd name="adj4" fmla="val -8754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stock</a:t>
            </a:r>
            <a:endParaRPr lang="en-GB" sz="1100" dirty="0"/>
          </a:p>
        </p:txBody>
      </p:sp>
      <p:sp>
        <p:nvSpPr>
          <p:cNvPr id="21" name="Line Callout 1 (Accent Bar) 20"/>
          <p:cNvSpPr/>
          <p:nvPr/>
        </p:nvSpPr>
        <p:spPr>
          <a:xfrm>
            <a:off x="4680489" y="4972843"/>
            <a:ext cx="844892" cy="261610"/>
          </a:xfrm>
          <a:prstGeom prst="accentCallout1">
            <a:avLst>
              <a:gd name="adj1" fmla="val 47348"/>
              <a:gd name="adj2" fmla="val 634"/>
              <a:gd name="adj3" fmla="val -241571"/>
              <a:gd name="adj4" fmla="val -5004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stock</a:t>
            </a:r>
            <a:endParaRPr lang="en-GB" sz="1100" dirty="0"/>
          </a:p>
        </p:txBody>
      </p:sp>
      <p:sp>
        <p:nvSpPr>
          <p:cNvPr id="22" name="Line Callout 1 (Accent Bar) 21"/>
          <p:cNvSpPr/>
          <p:nvPr/>
        </p:nvSpPr>
        <p:spPr>
          <a:xfrm>
            <a:off x="7340484" y="4891331"/>
            <a:ext cx="844892" cy="261610"/>
          </a:xfrm>
          <a:prstGeom prst="accentCallout1">
            <a:avLst>
              <a:gd name="adj1" fmla="val 47348"/>
              <a:gd name="adj2" fmla="val 634"/>
              <a:gd name="adj3" fmla="val -241571"/>
              <a:gd name="adj4" fmla="val -5004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stock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2276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 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0453" y="1325563"/>
            <a:ext cx="6599918" cy="4667250"/>
          </a:xfrm>
          <a:prstGeom prst="rect">
            <a:avLst/>
          </a:prstGeom>
        </p:spPr>
      </p:pic>
      <p:sp>
        <p:nvSpPr>
          <p:cNvPr id="11" name="Line Callout 1 (Accent Bar) 10"/>
          <p:cNvSpPr/>
          <p:nvPr/>
        </p:nvSpPr>
        <p:spPr>
          <a:xfrm>
            <a:off x="2073601" y="1334387"/>
            <a:ext cx="1152000" cy="261610"/>
          </a:xfrm>
          <a:prstGeom prst="accentCallout1">
            <a:avLst>
              <a:gd name="adj1" fmla="val 47348"/>
              <a:gd name="adj2" fmla="val 634"/>
              <a:gd name="adj3" fmla="val 540050"/>
              <a:gd name="adj4" fmla="val -27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production</a:t>
            </a:r>
            <a:endParaRPr lang="en-GB" sz="1100" dirty="0"/>
          </a:p>
        </p:txBody>
      </p:sp>
      <p:sp>
        <p:nvSpPr>
          <p:cNvPr id="12" name="Line Callout 1 (Accent Bar) 11"/>
          <p:cNvSpPr/>
          <p:nvPr/>
        </p:nvSpPr>
        <p:spPr>
          <a:xfrm>
            <a:off x="2393335" y="1878948"/>
            <a:ext cx="1152000" cy="430887"/>
          </a:xfrm>
          <a:prstGeom prst="accentCallout1">
            <a:avLst>
              <a:gd name="adj1" fmla="val 47348"/>
              <a:gd name="adj2" fmla="val 634"/>
              <a:gd name="adj3" fmla="val 202514"/>
              <a:gd name="adj4" fmla="val -3220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BE-BI (reminder)</a:t>
            </a:r>
            <a:endParaRPr lang="en-GB" sz="1100" dirty="0"/>
          </a:p>
        </p:txBody>
      </p:sp>
      <p:sp>
        <p:nvSpPr>
          <p:cNvPr id="14" name="Line Callout 1 (Accent Bar) 13"/>
          <p:cNvSpPr/>
          <p:nvPr/>
        </p:nvSpPr>
        <p:spPr>
          <a:xfrm>
            <a:off x="6110935" y="3872064"/>
            <a:ext cx="736265" cy="261610"/>
          </a:xfrm>
          <a:prstGeom prst="accentCallout1">
            <a:avLst>
              <a:gd name="adj1" fmla="val 47348"/>
              <a:gd name="adj2" fmla="val 634"/>
              <a:gd name="adj3" fmla="val -226827"/>
              <a:gd name="adj4" fmla="val -2557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stock</a:t>
            </a:r>
            <a:endParaRPr lang="en-GB" sz="1100" dirty="0"/>
          </a:p>
        </p:txBody>
      </p:sp>
      <p:sp>
        <p:nvSpPr>
          <p:cNvPr id="15" name="Line Callout 1 (Accent Bar) 14"/>
          <p:cNvSpPr/>
          <p:nvPr/>
        </p:nvSpPr>
        <p:spPr>
          <a:xfrm>
            <a:off x="6522535" y="5471664"/>
            <a:ext cx="1152000" cy="261610"/>
          </a:xfrm>
          <a:prstGeom prst="accentCallout1">
            <a:avLst>
              <a:gd name="adj1" fmla="val 47348"/>
              <a:gd name="adj2" fmla="val 634"/>
              <a:gd name="adj3" fmla="val -224075"/>
              <a:gd name="adj4" fmla="val -1970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production</a:t>
            </a:r>
            <a:endParaRPr lang="en-GB" sz="1100" dirty="0"/>
          </a:p>
        </p:txBody>
      </p:sp>
      <p:cxnSp>
        <p:nvCxnSpPr>
          <p:cNvPr id="16" name="Straight Connector 15"/>
          <p:cNvCxnSpPr>
            <a:endCxn id="15" idx="2"/>
          </p:cNvCxnSpPr>
          <p:nvPr/>
        </p:nvCxnSpPr>
        <p:spPr>
          <a:xfrm flipH="1">
            <a:off x="6522535" y="4708800"/>
            <a:ext cx="173466" cy="89366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Line Callout 1 (Accent Bar) 18"/>
          <p:cNvSpPr/>
          <p:nvPr/>
        </p:nvSpPr>
        <p:spPr>
          <a:xfrm>
            <a:off x="7685720" y="5226528"/>
            <a:ext cx="716680" cy="261610"/>
          </a:xfrm>
          <a:prstGeom prst="accentCallout1">
            <a:avLst>
              <a:gd name="adj1" fmla="val 47348"/>
              <a:gd name="adj2" fmla="val 634"/>
              <a:gd name="adj3" fmla="val -224075"/>
              <a:gd name="adj4" fmla="val -1970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stock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81551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BTM 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0453" y="1325563"/>
            <a:ext cx="6599918" cy="4667250"/>
          </a:xfrm>
          <a:prstGeom prst="rect">
            <a:avLst/>
          </a:prstGeom>
        </p:spPr>
      </p:pic>
      <p:sp>
        <p:nvSpPr>
          <p:cNvPr id="9" name="Line Callout 1 (Accent Bar) 8"/>
          <p:cNvSpPr/>
          <p:nvPr/>
        </p:nvSpPr>
        <p:spPr>
          <a:xfrm>
            <a:off x="1724120" y="5782166"/>
            <a:ext cx="716680" cy="261610"/>
          </a:xfrm>
          <a:prstGeom prst="accentCallout1">
            <a:avLst>
              <a:gd name="adj1" fmla="val 47348"/>
              <a:gd name="adj2" fmla="val 634"/>
              <a:gd name="adj3" fmla="val -224075"/>
              <a:gd name="adj4" fmla="val -1970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stock</a:t>
            </a:r>
            <a:endParaRPr lang="en-GB" sz="1100" dirty="0"/>
          </a:p>
        </p:txBody>
      </p:sp>
      <p:sp>
        <p:nvSpPr>
          <p:cNvPr id="10" name="Line Callout 1 (Accent Bar) 9"/>
          <p:cNvSpPr/>
          <p:nvPr/>
        </p:nvSpPr>
        <p:spPr>
          <a:xfrm>
            <a:off x="2826920" y="5756685"/>
            <a:ext cx="716680" cy="261610"/>
          </a:xfrm>
          <a:prstGeom prst="accentCallout1">
            <a:avLst>
              <a:gd name="adj1" fmla="val 47348"/>
              <a:gd name="adj2" fmla="val 634"/>
              <a:gd name="adj3" fmla="val -224075"/>
              <a:gd name="adj4" fmla="val -1970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stock</a:t>
            </a:r>
            <a:endParaRPr lang="en-GB" sz="1100" dirty="0"/>
          </a:p>
        </p:txBody>
      </p:sp>
      <p:sp>
        <p:nvSpPr>
          <p:cNvPr id="11" name="Line Callout 1 (Accent Bar) 10"/>
          <p:cNvSpPr/>
          <p:nvPr/>
        </p:nvSpPr>
        <p:spPr>
          <a:xfrm>
            <a:off x="7720016" y="5747375"/>
            <a:ext cx="716680" cy="261610"/>
          </a:xfrm>
          <a:prstGeom prst="accentCallout1">
            <a:avLst>
              <a:gd name="adj1" fmla="val 47348"/>
              <a:gd name="adj2" fmla="val 634"/>
              <a:gd name="adj3" fmla="val -224075"/>
              <a:gd name="adj4" fmla="val -1970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stock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7641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BTP 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0668" y="1325563"/>
            <a:ext cx="6599918" cy="4667250"/>
          </a:xfrm>
          <a:prstGeom prst="rect">
            <a:avLst/>
          </a:prstGeom>
        </p:spPr>
      </p:pic>
      <p:sp>
        <p:nvSpPr>
          <p:cNvPr id="9" name="Line Callout 1 (Accent Bar) 8"/>
          <p:cNvSpPr/>
          <p:nvPr/>
        </p:nvSpPr>
        <p:spPr>
          <a:xfrm>
            <a:off x="5844352" y="5399795"/>
            <a:ext cx="1152000" cy="261610"/>
          </a:xfrm>
          <a:prstGeom prst="accentCallout1">
            <a:avLst>
              <a:gd name="adj1" fmla="val 47348"/>
              <a:gd name="adj2" fmla="val 634"/>
              <a:gd name="adj3" fmla="val -251597"/>
              <a:gd name="adj4" fmla="val -22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In production</a:t>
            </a:r>
            <a:endParaRPr lang="en-GB" sz="1100" dirty="0"/>
          </a:p>
        </p:txBody>
      </p:sp>
      <p:sp>
        <p:nvSpPr>
          <p:cNvPr id="12" name="Left Brace 11"/>
          <p:cNvSpPr/>
          <p:nvPr/>
        </p:nvSpPr>
        <p:spPr>
          <a:xfrm rot="16200000">
            <a:off x="5471324" y="2535075"/>
            <a:ext cx="237600" cy="4213351"/>
          </a:xfrm>
          <a:prstGeom prst="leftBrac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ine Callout 1 (Accent Bar) 12"/>
          <p:cNvSpPr/>
          <p:nvPr/>
        </p:nvSpPr>
        <p:spPr>
          <a:xfrm>
            <a:off x="7940752" y="4628681"/>
            <a:ext cx="1152000" cy="769441"/>
          </a:xfrm>
          <a:prstGeom prst="accentCallout1">
            <a:avLst>
              <a:gd name="adj1" fmla="val 47348"/>
              <a:gd name="adj2" fmla="val 634"/>
              <a:gd name="adj3" fmla="val -58834"/>
              <a:gd name="adj4" fmla="val -2158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100" dirty="0" smtClean="0"/>
              <a:t>Possible gap between PU and next chamber</a:t>
            </a:r>
            <a:endParaRPr lang="en-GB" sz="11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448" y="120471"/>
            <a:ext cx="5388379" cy="3504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133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transfer 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Stock of bellows and flanges. 316LN sheet ordered in May but not yet received. Bellows arriving in November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u="sng" dirty="0" smtClean="0"/>
              <a:t>BI line</a:t>
            </a:r>
            <a:r>
              <a:rPr lang="en-US" dirty="0" smtClean="0"/>
              <a:t>. All chambers in stock except: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Last modification to add a new pick-up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Two modifications to decouple alignment of quads and BI.DIS (not strictly required)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u="sng" dirty="0" smtClean="0"/>
              <a:t>BT line</a:t>
            </a:r>
            <a:r>
              <a:rPr lang="en-US" dirty="0" smtClean="0"/>
              <a:t>. </a:t>
            </a:r>
            <a:r>
              <a:rPr lang="en-US" dirty="0"/>
              <a:t>All chambers in stock except</a:t>
            </a:r>
            <a:r>
              <a:rPr lang="en-US" dirty="0" smtClean="0"/>
              <a:t>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BT.BVT10 (modification of BHZ151)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Chambers for new quads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u="sng" dirty="0" smtClean="0"/>
              <a:t>BTM line</a:t>
            </a:r>
            <a:r>
              <a:rPr lang="en-US" dirty="0" smtClean="0"/>
              <a:t>. Everything in stock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u="sng" dirty="0" smtClean="0"/>
              <a:t>BTP line</a:t>
            </a:r>
            <a:r>
              <a:rPr lang="en-US" dirty="0" smtClean="0"/>
              <a:t>. Everything under production. Some issues linked to integration to be followed. ECR?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30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4725557" cy="4667421"/>
          </a:xfrm>
        </p:spPr>
        <p:txBody>
          <a:bodyPr>
            <a:normAutofit fontScale="70000" lnSpcReduction="20000"/>
          </a:bodyPr>
          <a:lstStyle/>
          <a:p>
            <a:pPr marL="4680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Injection area: Everything in stock</a:t>
            </a:r>
          </a:p>
          <a:p>
            <a:pPr marL="4680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Extraction area (BHZ151). ECR sent for approval. In production, corrugated chambers already in metrology</a:t>
            </a:r>
          </a:p>
          <a:p>
            <a:pPr marL="4680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FWS vacuum chambers for layout modification in production</a:t>
            </a:r>
          </a:p>
          <a:p>
            <a:pPr marL="4680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err="1" smtClean="0"/>
              <a:t>Finemet</a:t>
            </a:r>
            <a:r>
              <a:rPr lang="en-US" dirty="0" smtClean="0"/>
              <a:t> cavities: Some chambers under production (flange non conformity). One missing support under production</a:t>
            </a:r>
          </a:p>
          <a:p>
            <a:pPr marL="4680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Replacement chambers for period 6 and 10 under production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 rotWithShape="1">
          <a:blip r:embed="rId2"/>
          <a:srcRect t="19679" b="14124"/>
          <a:stretch/>
        </p:blipFill>
        <p:spPr>
          <a:xfrm>
            <a:off x="5530829" y="26913"/>
            <a:ext cx="3613171" cy="1353600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400" y="1587092"/>
            <a:ext cx="4507200" cy="15430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3083"/>
          <a:stretch/>
        </p:blipFill>
        <p:spPr>
          <a:xfrm>
            <a:off x="5530829" y="3308344"/>
            <a:ext cx="3407761" cy="250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99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664" y="1016657"/>
            <a:ext cx="4069498" cy="2872790"/>
          </a:xfrm>
          <a:prstGeom prst="rect">
            <a:avLst/>
          </a:prstGeom>
        </p:spPr>
      </p:pic>
      <p:pic>
        <p:nvPicPr>
          <p:cNvPr id="18" name="Picture 17" descr="Screen Clippi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56" y="3820730"/>
            <a:ext cx="1462292" cy="2091128"/>
          </a:xfrm>
          <a:prstGeom prst="rect">
            <a:avLst/>
          </a:prstGeom>
        </p:spPr>
      </p:pic>
      <p:pic>
        <p:nvPicPr>
          <p:cNvPr id="17" name="Picture 16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948" y="3771842"/>
            <a:ext cx="1544191" cy="21889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8517" y="3889446"/>
            <a:ext cx="3471394" cy="22228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08174" y="629162"/>
            <a:ext cx="4733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Schematic layouts with TE-VSC involvement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90716" y="5546274"/>
            <a:ext cx="136447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Procedures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456118" y="4295106"/>
            <a:ext cx="131318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Inventories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b="18021"/>
          <a:stretch/>
        </p:blipFill>
        <p:spPr>
          <a:xfrm>
            <a:off x="300053" y="1173935"/>
            <a:ext cx="4181223" cy="24224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3627" y="1863855"/>
            <a:ext cx="1227000" cy="1736360"/>
          </a:xfrm>
          <a:prstGeom prst="rect">
            <a:avLst/>
          </a:prstGeom>
          <a:ln>
            <a:solidFill>
              <a:schemeClr val="dk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8771" y="4183044"/>
            <a:ext cx="2634874" cy="159623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615034" y="5607564"/>
            <a:ext cx="108234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Planning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80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this Thursday</a:t>
            </a:r>
          </a:p>
          <a:p>
            <a:r>
              <a:rPr lang="en-US" dirty="0" smtClean="0"/>
              <a:t>Budget dominated by EN-MME jobs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027" y="2499204"/>
            <a:ext cx="5767200" cy="349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9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948</TotalTime>
  <Words>327</Words>
  <Application>Microsoft Office PowerPoint</Application>
  <PresentationFormat>On-screen Show (4:3)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Wingdings</vt:lpstr>
      <vt:lpstr>CERNCorporate4-3</vt:lpstr>
      <vt:lpstr>TE-VSC activities and status</vt:lpstr>
      <vt:lpstr>BI line</vt:lpstr>
      <vt:lpstr>BT line</vt:lpstr>
      <vt:lpstr>BTM line</vt:lpstr>
      <vt:lpstr>BTP line</vt:lpstr>
      <vt:lpstr>Summary of transfer lines</vt:lpstr>
      <vt:lpstr>PSB ring</vt:lpstr>
      <vt:lpstr>Preparation</vt:lpstr>
      <vt:lpstr>EVM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TE-VSC activities and status</dc:title>
  <dc:creator>Jose Antonio Ferreira Somoza</dc:creator>
  <cp:lastModifiedBy>Jose Antonio Ferreira Somoza</cp:lastModifiedBy>
  <cp:revision>13</cp:revision>
  <dcterms:created xsi:type="dcterms:W3CDTF">2018-09-24T20:43:27Z</dcterms:created>
  <dcterms:modified xsi:type="dcterms:W3CDTF">2018-09-25T12:31:27Z</dcterms:modified>
</cp:coreProperties>
</file>