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charts/chart1.xml" ContentType="application/vnd.openxmlformats-officedocument.drawingml.chart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view3D>
      <c:rotX val="80"/>
      <c:hPercent val="55"/>
      <c:rotY val="238"/>
      <c:depthPercent val="100"/>
      <c:rAngAx val="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BC2D30"/>
            </a:solidFill>
            <a:ln w="12700" cap="flat">
              <a:noFill/>
              <a:miter lim="400000"/>
            </a:ln>
            <a:effectLst>
              <a:outerShdw sx="100000" sy="100000" kx="0" ky="0" algn="tl" rotWithShape="1" blurRad="127000" dist="0" dir="7320000">
                <a:srgbClr val="000000">
                  <a:alpha val="55000"/>
                </a:srgbClr>
              </a:outerShdw>
            </a:effectLst>
            <a:sp3d prstMaterial="matte"/>
          </c:spPr>
          <c:explosion val="0"/>
          <c:dPt>
            <c:idx val="0"/>
            <c:explosion val="0"/>
            <c:spPr>
              <a:solidFill>
                <a:srgbClr val="BC2D3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Pt>
            <c:idx val="1"/>
            <c:explosion val="0"/>
            <c:spPr>
              <a:solidFill>
                <a:srgbClr val="011993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Pt>
            <c:idx val="2"/>
            <c:explosion val="0"/>
            <c:spPr>
              <a:solidFill>
                <a:srgbClr val="FFFB00"/>
              </a:solid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260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67896" dir="2388334">
                          <a:srgbClr val="000000">
                            <a:alpha val="79310"/>
                          </a:srgbClr>
                        </a:outerShdw>
                      </a:effectLst>
                      <a:latin typeface="Helvetica Ligh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260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67896" dir="2388334">
                          <a:srgbClr val="000000">
                            <a:alpha val="79310"/>
                          </a:srgbClr>
                        </a:outerShdw>
                      </a:effectLst>
                      <a:latin typeface="Helvetica Ligh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260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67896" dir="2388334">
                          <a:srgbClr val="000000">
                            <a:alpha val="79310"/>
                          </a:srgbClr>
                        </a:outerShdw>
                      </a:effectLst>
                      <a:latin typeface="Helvetica Ligh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2600" u="none">
                    <a:solidFill>
                      <a:srgbClr val="FFFFFF"/>
                    </a:solidFill>
                    <a:effectLst>
                      <a:outerShdw sx="100000" sy="100000" kx="0" ky="0" algn="tl" rotWithShape="1" blurRad="127000" dist="67896" dir="2388334">
                        <a:srgbClr val="000000">
                          <a:alpha val="79310"/>
                        </a:srgbClr>
                      </a:outerShdw>
                    </a:effectLst>
                    <a:latin typeface="Helvetica Light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April</c:v>
                </c:pt>
                <c:pt idx="1">
                  <c:v>August</c:v>
                </c:pt>
                <c:pt idx="2">
                  <c:v>September</c:v>
                </c:pt>
              </c:strCache>
            </c:strRef>
          </c:cat>
          <c:val>
            <c:numRef>
              <c:f>Sheet1!$B$2:$D$2</c:f>
              <c:numCache>
                <c:ptCount val="3"/>
                <c:pt idx="0">
                  <c:v>33.300000</c:v>
                </c:pt>
                <c:pt idx="1">
                  <c:v>33.300000</c:v>
                </c:pt>
                <c:pt idx="2">
                  <c:v>33.300000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203503"/>
          <c:y val="0.0917356"/>
          <c:w val="0.762372"/>
          <c:h val="0.7824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Speed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atOff val="-3355"/>
                    <a:lumOff val="26614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b="0" i="0" strike="noStrike" sz="1600" u="none">
                    <a:solidFill>
                      <a:srgbClr val="FFFFFF"/>
                    </a:solidFill>
                    <a:effectLst>
                      <a:outerShdw sx="100000" sy="100000" kx="0" ky="0" algn="tl" rotWithShape="1" blurRad="1587500" dist="251776" dir="0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Sheet1!$B$1:$I$1</c:f>
              <c:strCache>
                <c:ptCount val="8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</c:strCache>
            </c:strRef>
          </c:cat>
          <c:val>
            <c:numRef>
              <c:f>Sheet1!$B$2:$I$2</c:f>
              <c:numCache>
                <c:ptCount val="8"/>
                <c:pt idx="0">
                  <c:v>2.000000</c:v>
                </c:pt>
                <c:pt idx="1">
                  <c:v>3.000000</c:v>
                </c:pt>
                <c:pt idx="2">
                  <c:v>3.000000</c:v>
                </c:pt>
                <c:pt idx="3">
                  <c:v>3.000000</c:v>
                </c:pt>
                <c:pt idx="4">
                  <c:v>4.000000</c:v>
                </c:pt>
                <c:pt idx="5">
                  <c:v>5.000000</c:v>
                </c:pt>
                <c:pt idx="6">
                  <c:v>5.000000</c:v>
                </c:pt>
                <c:pt idx="7">
                  <c:v>5.000000</c:v>
                </c:pt>
              </c:numCache>
            </c:numRef>
          </c:val>
        </c:ser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-2700000"/>
          <a:lstStyle/>
          <a:p>
            <a:pPr>
              <a:defRPr b="0" i="0" strike="noStrike" sz="2000" u="none">
                <a:solidFill>
                  <a:srgbClr val="000000"/>
                </a:solidFill>
                <a:latin typeface="Helvetica Light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  <c:max val="5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title>
          <c:tx>
            <c:rich>
              <a:bodyPr rot="-5400000"/>
              <a:lstStyle/>
              <a:p>
                <a:pPr>
                  <a:defRPr b="0" i="0" strike="noStrike" sz="2000" u="none">
                    <a:solidFill>
                      <a:srgbClr val="000000"/>
                    </a:solidFill>
                    <a:latin typeface="Helvetica Light"/>
                  </a:defRPr>
                </a:pPr>
                <a:r>
                  <a:rPr b="0" i="0" strike="noStrike" sz="2000" u="none">
                    <a:solidFill>
                      <a:srgbClr val="000000"/>
                    </a:solidFill>
                    <a:latin typeface="Helvetica Light"/>
                  </a:rPr>
                  <a:t>PFlops/s</a:t>
                </a:r>
              </a:p>
            </c:rich>
          </c:tx>
          <c:layout/>
          <c:overlay val="1"/>
        </c:title>
        <c:numFmt formatCode="General_);\(General\)" sourceLinked="0"/>
        <c:majorTickMark val="in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-18900000"/>
          <a:lstStyle/>
          <a:p>
            <a:pPr>
              <a:defRPr b="0" i="0" strike="noStrike" sz="2000" u="none">
                <a:solidFill>
                  <a:srgbClr val="000000"/>
                </a:solidFill>
                <a:latin typeface="Helvetica Light"/>
              </a:defRPr>
            </a:pPr>
          </a:p>
        </c:txPr>
        <c:crossAx val="2094734552"/>
        <c:crosses val="autoZero"/>
        <c:crossBetween val="between"/>
        <c:majorUnit val="1.25"/>
        <c:minorUnit val="0.625"/>
      </c:valAx>
      <c:spPr>
        <a:noFill/>
        <a:ln w="12700" cap="flat">
          <a:solidFill>
            <a:srgbClr val="000000"/>
          </a:solidFill>
          <a:prstDash val="solid"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0272523"/>
          <c:y val="0"/>
          <c:w val="0.932024"/>
          <c:h val="0.076128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0" strike="noStrike" sz="2200" u="none">
              <a:solidFill>
                <a:srgbClr val="000000"/>
              </a:solidFill>
              <a:latin typeface="Helvetica Light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8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/>
          <p:nvPr>
            <p:ph type="sldNum" sz="quarter" idx="2"/>
          </p:nvPr>
        </p:nvSpPr>
        <p:spPr>
          <a:xfrm>
            <a:off x="12395098" y="934085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/18"/>
          <p:cNvSpPr/>
          <p:nvPr/>
        </p:nvSpPr>
        <p:spPr>
          <a:xfrm>
            <a:off x="12309865" y="9359900"/>
            <a:ext cx="439615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0054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/18</a:t>
            </a:r>
          </a:p>
        </p:txBody>
      </p:sp>
      <p:sp>
        <p:nvSpPr>
          <p:cNvPr id="127" name="Title Text"/>
          <p:cNvSpPr/>
          <p:nvPr>
            <p:ph type="title"/>
          </p:nvPr>
        </p:nvSpPr>
        <p:spPr>
          <a:xfrm>
            <a:off x="-266700" y="0"/>
            <a:ext cx="13284200" cy="990600"/>
          </a:xfrm>
          <a:prstGeom prst="rect">
            <a:avLst/>
          </a:prstGeom>
          <a:solidFill>
            <a:srgbClr val="FFFFFF"/>
          </a:solidFill>
        </p:spPr>
        <p:txBody>
          <a:bodyPr>
            <a:noAutofit/>
          </a:bodyPr>
          <a:lstStyle>
            <a:lvl1pPr>
              <a:defRPr sz="4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8" name="Slide Number"/>
          <p:cNvSpPr/>
          <p:nvPr>
            <p:ph type="sldNum" sz="quarter" idx="2"/>
          </p:nvPr>
        </p:nvSpPr>
        <p:spPr>
          <a:xfrm>
            <a:off x="12014200" y="9372600"/>
            <a:ext cx="368300" cy="39370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549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5.jpeg"/><Relationship Id="rId4" Type="http://schemas.openxmlformats.org/officeDocument/2006/relationships/image" Target="../media/image1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19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20.png"/><Relationship Id="rId7" Type="http://schemas.openxmlformats.org/officeDocument/2006/relationships/image" Target="../media/image9.jpeg"/><Relationship Id="rId8" Type="http://schemas.openxmlformats.org/officeDocument/2006/relationships/image" Target="../media/image21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3" Type="http://schemas.openxmlformats.org/officeDocument/2006/relationships/image" Target="../media/image3.tif"/><Relationship Id="rId4" Type="http://schemas.openxmlformats.org/officeDocument/2006/relationships/hyperlink" Target="https://www.top500.org/list/2018/06/?page=5" TargetMode="External"/><Relationship Id="rId5" Type="http://schemas.openxmlformats.org/officeDocument/2006/relationships/hyperlink" Target="https://www.top500.org/files/green500/green500_top_201806.xls" TargetMode="External"/><Relationship Id="rId6" Type="http://schemas.openxmlformats.org/officeDocument/2006/relationships/image" Target="../media/image27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Relationship Id="rId3" Type="http://schemas.openxmlformats.org/officeDocument/2006/relationships/image" Target="../media/image18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chart" Target="../charts/chart1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8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Relationship Id="rId3" Type="http://schemas.openxmlformats.org/officeDocument/2006/relationships/image" Target="../media/image2.t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WechatIMG458.jpeg" descr="WechatIMG458.jpeg"/>
          <p:cNvPicPr>
            <a:picLocks noChangeAspect="1"/>
          </p:cNvPicPr>
          <p:nvPr/>
        </p:nvPicPr>
        <p:blipFill>
          <a:blip r:embed="rId2">
            <a:extLst/>
          </a:blip>
          <a:srcRect l="12168" t="4115" r="11472" b="15090"/>
          <a:stretch>
            <a:fillRect/>
          </a:stretch>
        </p:blipFill>
        <p:spPr>
          <a:xfrm>
            <a:off x="455413" y="1277739"/>
            <a:ext cx="12093794" cy="7198068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High Performance Computing in High Energy Physics…"/>
          <p:cNvSpPr/>
          <p:nvPr/>
        </p:nvSpPr>
        <p:spPr>
          <a:xfrm>
            <a:off x="1515008" y="8545270"/>
            <a:ext cx="9974784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High Performance Computing in High Energy Physics</a:t>
            </a:r>
          </a:p>
          <a:p>
            <a:pPr>
              <a:defRPr sz="3200"/>
            </a:pPr>
            <a:r>
              <a:t>Sep. 19- 21, 2018 @ CCNU, Wuhan</a:t>
            </a:r>
          </a:p>
        </p:txBody>
      </p:sp>
      <p:sp>
        <p:nvSpPr>
          <p:cNvPr id="139" name="Introduction to NSC3"/>
          <p:cNvSpPr/>
          <p:nvPr>
            <p:ph type="title"/>
          </p:nvPr>
        </p:nvSpPr>
        <p:spPr>
          <a:xfrm>
            <a:off x="841005" y="-296893"/>
            <a:ext cx="11062138" cy="2159001"/>
          </a:xfrm>
          <a:prstGeom prst="rect">
            <a:avLst/>
          </a:prstGeom>
        </p:spPr>
        <p:txBody>
          <a:bodyPr/>
          <a:lstStyle/>
          <a:p>
            <a:pPr>
              <a:defRPr sz="6400"/>
            </a:pPr>
            <a:r>
              <a:t>Introduction to NSC</a:t>
            </a:r>
            <a:r>
              <a:rPr baseline="31999"/>
              <a:t>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Layout of the computing room"/>
          <p:cNvSpPr/>
          <p:nvPr/>
        </p:nvSpPr>
        <p:spPr>
          <a:xfrm>
            <a:off x="2042914" y="152309"/>
            <a:ext cx="8918973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800">
                <a:solidFill>
                  <a:srgbClr val="00905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Layout of the computing room</a:t>
            </a:r>
          </a:p>
        </p:txBody>
      </p:sp>
      <p:sp>
        <p:nvSpPr>
          <p:cNvPr id="210" name="可作为计算放置扩展区域"/>
          <p:cNvSpPr/>
          <p:nvPr/>
        </p:nvSpPr>
        <p:spPr>
          <a:xfrm>
            <a:off x="1547403" y="8170556"/>
            <a:ext cx="461975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60000"/>
              </a:lnSpc>
              <a:defRPr baseline="31999" sz="3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aseline="0"/>
            </a:pPr>
            <a:r>
              <a:rPr baseline="31999"/>
              <a:t>可作为计算放置扩展区域</a:t>
            </a:r>
          </a:p>
        </p:txBody>
      </p:sp>
      <p:pic>
        <p:nvPicPr>
          <p:cNvPr id="211" name="布局 (1).png" descr="布局 (1).png"/>
          <p:cNvPicPr>
            <a:picLocks noChangeAspect="1"/>
          </p:cNvPicPr>
          <p:nvPr/>
        </p:nvPicPr>
        <p:blipFill>
          <a:blip r:embed="rId2">
            <a:extLst/>
          </a:blip>
          <a:srcRect l="24924" t="0" r="0" b="41889"/>
          <a:stretch>
            <a:fillRect/>
          </a:stretch>
        </p:blipFill>
        <p:spPr>
          <a:xfrm>
            <a:off x="5072534" y="1464667"/>
            <a:ext cx="7942908" cy="7433790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Capacity of 36 Racks"/>
          <p:cNvSpPr/>
          <p:nvPr/>
        </p:nvSpPr>
        <p:spPr>
          <a:xfrm>
            <a:off x="100531" y="2402635"/>
            <a:ext cx="4619750" cy="114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228600" indent="-228600" algn="l">
              <a:buSzPct val="100000"/>
              <a:buChar char="•"/>
              <a:defRPr sz="2800"/>
            </a:lvl1pPr>
          </a:lstStyle>
          <a:p>
            <a:pPr/>
            <a:r>
              <a:t>Capacity of 36 Racks</a:t>
            </a:r>
          </a:p>
        </p:txBody>
      </p:sp>
      <p:sp>
        <p:nvSpPr>
          <p:cNvPr id="213" name="Fire extinguisher"/>
          <p:cNvSpPr/>
          <p:nvPr/>
        </p:nvSpPr>
        <p:spPr>
          <a:xfrm>
            <a:off x="9655" y="7545328"/>
            <a:ext cx="3184810" cy="11430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pPr/>
            <a:r>
              <a:t>Fire extinguisher</a:t>
            </a:r>
          </a:p>
        </p:txBody>
      </p:sp>
      <p:sp>
        <p:nvSpPr>
          <p:cNvPr id="214" name="2018：7 racks installed"/>
          <p:cNvSpPr/>
          <p:nvPr/>
        </p:nvSpPr>
        <p:spPr>
          <a:xfrm>
            <a:off x="129065" y="4144161"/>
            <a:ext cx="5177068" cy="1124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228600" indent="-228600" algn="l">
              <a:buSzPct val="100000"/>
              <a:buChar char="•"/>
              <a:defRPr sz="2800"/>
            </a:lvl1pPr>
          </a:lstStyle>
          <a:p>
            <a:pPr/>
            <a:r>
              <a:t>2018：7 racks installed</a:t>
            </a:r>
          </a:p>
        </p:txBody>
      </p:sp>
      <p:sp>
        <p:nvSpPr>
          <p:cNvPr id="215" name="Line"/>
          <p:cNvSpPr/>
          <p:nvPr/>
        </p:nvSpPr>
        <p:spPr>
          <a:xfrm flipH="1">
            <a:off x="2730615" y="7758886"/>
            <a:ext cx="4823194" cy="455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05" fill="norm" stroke="1" extrusionOk="0">
                <a:moveTo>
                  <a:pt x="0" y="0"/>
                </a:moveTo>
                <a:lnTo>
                  <a:pt x="60" y="9201"/>
                </a:lnTo>
                <a:cubicBezTo>
                  <a:pt x="184" y="11821"/>
                  <a:pt x="363" y="14114"/>
                  <a:pt x="584" y="15908"/>
                </a:cubicBezTo>
                <a:cubicBezTo>
                  <a:pt x="1285" y="21600"/>
                  <a:pt x="2215" y="21475"/>
                  <a:pt x="3090" y="21206"/>
                </a:cubicBezTo>
                <a:cubicBezTo>
                  <a:pt x="9258" y="19309"/>
                  <a:pt x="15430" y="18861"/>
                  <a:pt x="21600" y="19865"/>
                </a:cubicBezTo>
              </a:path>
            </a:pathLst>
          </a:custGeom>
          <a:ln w="25400">
            <a:solidFill>
              <a:srgbClr val="FF26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216" name="Liquid Cooling Package"/>
          <p:cNvSpPr/>
          <p:nvPr/>
        </p:nvSpPr>
        <p:spPr>
          <a:xfrm>
            <a:off x="30678" y="6278907"/>
            <a:ext cx="361188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>
                <a:solidFill>
                  <a:srgbClr val="0433FF"/>
                </a:solidFill>
              </a:defRPr>
            </a:lvl1pPr>
          </a:lstStyle>
          <a:p>
            <a:pPr/>
            <a:r>
              <a:t>Liquid Cooling Package</a:t>
            </a:r>
          </a:p>
        </p:txBody>
      </p:sp>
      <p:sp>
        <p:nvSpPr>
          <p:cNvPr id="217" name="Line"/>
          <p:cNvSpPr/>
          <p:nvPr/>
        </p:nvSpPr>
        <p:spPr>
          <a:xfrm>
            <a:off x="2964301" y="7528445"/>
            <a:ext cx="3037814" cy="111926"/>
          </a:xfrm>
          <a:prstGeom prst="line">
            <a:avLst/>
          </a:prstGeom>
          <a:ln w="38100">
            <a:solidFill>
              <a:srgbClr val="FF40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218" name="Electricity rack"/>
          <p:cNvSpPr/>
          <p:nvPr/>
        </p:nvSpPr>
        <p:spPr>
          <a:xfrm>
            <a:off x="431323" y="7205198"/>
            <a:ext cx="234147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>
                <a:solidFill>
                  <a:srgbClr val="FF40FF"/>
                </a:solidFill>
              </a:defRPr>
            </a:lvl1pPr>
          </a:lstStyle>
          <a:p>
            <a:pPr/>
            <a:r>
              <a:t>Electricity rack</a:t>
            </a:r>
          </a:p>
        </p:txBody>
      </p:sp>
      <p:sp>
        <p:nvSpPr>
          <p:cNvPr id="219" name="Line"/>
          <p:cNvSpPr/>
          <p:nvPr/>
        </p:nvSpPr>
        <p:spPr>
          <a:xfrm>
            <a:off x="3226767" y="6779359"/>
            <a:ext cx="3037815" cy="111926"/>
          </a:xfrm>
          <a:prstGeom prst="line">
            <a:avLst/>
          </a:prstGeom>
          <a:ln w="381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900" y="431800"/>
            <a:ext cx="9728200" cy="944880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1000kVA"/>
          <p:cNvSpPr/>
          <p:nvPr/>
        </p:nvSpPr>
        <p:spPr>
          <a:xfrm>
            <a:off x="111709" y="920750"/>
            <a:ext cx="191018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1000kVA</a:t>
            </a:r>
          </a:p>
        </p:txBody>
      </p:sp>
      <p:sp>
        <p:nvSpPr>
          <p:cNvPr id="223" name="400kVA"/>
          <p:cNvSpPr/>
          <p:nvPr/>
        </p:nvSpPr>
        <p:spPr>
          <a:xfrm>
            <a:off x="137210" y="5429250"/>
            <a:ext cx="165598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400kVA</a:t>
            </a:r>
          </a:p>
        </p:txBody>
      </p:sp>
      <p:sp>
        <p:nvSpPr>
          <p:cNvPr id="224" name="UPS"/>
          <p:cNvSpPr/>
          <p:nvPr/>
        </p:nvSpPr>
        <p:spPr>
          <a:xfrm>
            <a:off x="3232251" y="5264150"/>
            <a:ext cx="100309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UPS</a:t>
            </a:r>
          </a:p>
        </p:txBody>
      </p:sp>
      <p:sp>
        <p:nvSpPr>
          <p:cNvPr id="225" name="Computing Nodes: 7/24 on…"/>
          <p:cNvSpPr/>
          <p:nvPr/>
        </p:nvSpPr>
        <p:spPr>
          <a:xfrm>
            <a:off x="6253912" y="1955800"/>
            <a:ext cx="6367353" cy="11430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400"/>
            </a:pPr>
            <a:r>
              <a:t>Computing Nodes: 7/24 on</a:t>
            </a:r>
          </a:p>
          <a:p>
            <a:pPr algn="l">
              <a:defRPr sz="3400"/>
            </a:pPr>
            <a:r>
              <a:t>UPS: file server and login nodes</a:t>
            </a:r>
          </a:p>
        </p:txBody>
      </p:sp>
      <p:sp>
        <p:nvSpPr>
          <p:cNvPr id="226" name="file servers &amp; login nodes"/>
          <p:cNvSpPr/>
          <p:nvPr/>
        </p:nvSpPr>
        <p:spPr>
          <a:xfrm>
            <a:off x="5533263" y="7277100"/>
            <a:ext cx="297967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file servers &amp; login nodes</a:t>
            </a:r>
          </a:p>
        </p:txBody>
      </p:sp>
      <p:sp>
        <p:nvSpPr>
          <p:cNvPr id="227" name="computing…"/>
          <p:cNvSpPr/>
          <p:nvPr/>
        </p:nvSpPr>
        <p:spPr>
          <a:xfrm>
            <a:off x="6188253" y="3975099"/>
            <a:ext cx="146939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/>
            </a:pPr>
            <a:r>
              <a:t>computing </a:t>
            </a:r>
          </a:p>
          <a:p>
            <a:pPr>
              <a:defRPr sz="2000"/>
            </a:pPr>
            <a:r>
              <a:t>nodes</a:t>
            </a:r>
          </a:p>
        </p:txBody>
      </p:sp>
      <p:sp>
        <p:nvSpPr>
          <p:cNvPr id="228" name="Two circles of…"/>
          <p:cNvSpPr/>
          <p:nvPr/>
        </p:nvSpPr>
        <p:spPr>
          <a:xfrm>
            <a:off x="8138160" y="215900"/>
            <a:ext cx="3840481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/>
            </a:pPr>
            <a:r>
              <a:t>Two circles of </a:t>
            </a:r>
          </a:p>
          <a:p>
            <a:pPr>
              <a:defRPr sz="4000"/>
            </a:pPr>
            <a:r>
              <a:t>electricity power</a:t>
            </a:r>
          </a:p>
        </p:txBody>
      </p:sp>
      <p:sp>
        <p:nvSpPr>
          <p:cNvPr id="229" name="A new…"/>
          <p:cNvSpPr/>
          <p:nvPr/>
        </p:nvSpPr>
        <p:spPr>
          <a:xfrm>
            <a:off x="-524638" y="1648444"/>
            <a:ext cx="297967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433FF"/>
                </a:solidFill>
              </a:defRPr>
            </a:pPr>
            <a:r>
              <a:t>A new </a:t>
            </a:r>
          </a:p>
          <a:p>
            <a:pPr>
              <a:defRPr sz="2400">
                <a:solidFill>
                  <a:srgbClr val="0433FF"/>
                </a:solidFill>
              </a:defRPr>
            </a:pPr>
            <a:r>
              <a:t>transformer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" name="Table"/>
          <p:cNvGraphicFramePr/>
          <p:nvPr/>
        </p:nvGraphicFramePr>
        <p:xfrm>
          <a:off x="929963" y="1859248"/>
          <a:ext cx="11157574" cy="742264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{C7B018BB-80A7-4F77-B60F-C8B233D01FF8}</a:tableStyleId>
              </a:tblPr>
              <a:tblGrid>
                <a:gridCol w="2786218"/>
                <a:gridCol w="2786218"/>
                <a:gridCol w="2786218"/>
                <a:gridCol w="2786218"/>
              </a:tblGrid>
              <a:tr h="93803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2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Strategies of cooling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2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Cool each rack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2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Cool each two rows of racks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26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sym typeface="Helvetica"/>
                        </a:rPr>
                        <a:t>Cool the room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985867"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
Layout
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600"/>
                        <a:t>
</a:t>
                      </a:r>
                    </a:p>
                  </a:txBody>
                  <a:tcPr marL="50800" marR="50800" marT="50800" marB="50800" anchor="ctr" anchorCtr="0" horzOverflow="overflow">
                    <a:blipFill rotWithShape="1">
                      <a:blip r:embed="rId2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blipFill rotWithShape="1">
                      <a:blip r:embed="rId3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blipFill rotWithShape="1">
                      <a:blip r:embed="rId4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  <a:tr h="871764"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Cooling target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IT devices within a rack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IT devices with 1 or 2 rows of racks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whole computer room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</a:tcPr>
                </a:tc>
              </a:tr>
              <a:tr h="871764"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Blow distance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0.1~0.8m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1.2~3m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3~15m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</a:tcPr>
                </a:tc>
              </a:tr>
              <a:tr h="871764"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Cooling efficiency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High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Medium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Low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</a:tcPr>
                </a:tc>
              </a:tr>
              <a:tr h="871764"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Application 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High Performance, Green computing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Cloud computing, mixed 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200"/>
                        <a:t>Traditional computing room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32" name="Cooling strategies"/>
          <p:cNvSpPr/>
          <p:nvPr/>
        </p:nvSpPr>
        <p:spPr>
          <a:xfrm>
            <a:off x="3148126" y="354858"/>
            <a:ext cx="6708548" cy="107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/>
            </a:lvl1pPr>
          </a:lstStyle>
          <a:p>
            <a:pPr/>
            <a:r>
              <a:t>Cooling strategies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Screen Shot 2016-03-25 at 8.25.25 PM.png" descr="Screen Shot 2016-03-25 at 8.25.25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53846" y="2058757"/>
            <a:ext cx="9338741" cy="4740238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emperature distribution…"/>
          <p:cNvSpPr/>
          <p:nvPr/>
        </p:nvSpPr>
        <p:spPr>
          <a:xfrm>
            <a:off x="264109" y="190499"/>
            <a:ext cx="7320382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/>
            </a:pPr>
            <a:r>
              <a:t>Temperature distribution</a:t>
            </a:r>
          </a:p>
          <a:p>
            <a:pPr>
              <a:defRPr sz="4800"/>
            </a:pPr>
            <a:r>
              <a:t> in a typical year of Wuhan</a:t>
            </a:r>
          </a:p>
        </p:txBody>
      </p:sp>
      <p:sp>
        <p:nvSpPr>
          <p:cNvPr id="236" name="hours"/>
          <p:cNvSpPr/>
          <p:nvPr/>
        </p:nvSpPr>
        <p:spPr>
          <a:xfrm rot="16200000">
            <a:off x="658445" y="4193925"/>
            <a:ext cx="8766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hours</a:t>
            </a:r>
          </a:p>
        </p:txBody>
      </p:sp>
      <p:grpSp>
        <p:nvGrpSpPr>
          <p:cNvPr id="244" name="Group"/>
          <p:cNvGrpSpPr/>
          <p:nvPr/>
        </p:nvGrpSpPr>
        <p:grpSpPr>
          <a:xfrm>
            <a:off x="8746325" y="266767"/>
            <a:ext cx="4156626" cy="2934805"/>
            <a:chOff x="0" y="0"/>
            <a:chExt cx="4156624" cy="2934804"/>
          </a:xfrm>
        </p:grpSpPr>
        <p:grpSp>
          <p:nvGrpSpPr>
            <p:cNvPr id="242" name="Group"/>
            <p:cNvGrpSpPr/>
            <p:nvPr/>
          </p:nvGrpSpPr>
          <p:grpSpPr>
            <a:xfrm>
              <a:off x="0" y="0"/>
              <a:ext cx="4156625" cy="2934805"/>
              <a:chOff x="0" y="0"/>
              <a:chExt cx="4156624" cy="2934804"/>
            </a:xfrm>
          </p:grpSpPr>
          <p:pic>
            <p:nvPicPr>
              <p:cNvPr id="237" name="pasted-image.jpg" descr="pasted-image.jpg"/>
              <p:cNvPicPr>
                <a:picLocks noChangeAspect="1"/>
              </p:cNvPicPr>
              <p:nvPr/>
            </p:nvPicPr>
            <p:blipFill>
              <a:blip r:embed="rId3">
                <a:alphaModFix amt="87398"/>
                <a:extLst/>
              </a:blip>
              <a:stretch>
                <a:fillRect/>
              </a:stretch>
            </p:blipFill>
            <p:spPr>
              <a:xfrm>
                <a:off x="0" y="0"/>
                <a:ext cx="4156625" cy="293480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8" name="Circle"/>
              <p:cNvSpPr/>
              <p:nvPr/>
            </p:nvSpPr>
            <p:spPr>
              <a:xfrm>
                <a:off x="1534896" y="823738"/>
                <a:ext cx="75318" cy="74981"/>
              </a:xfrm>
              <a:prstGeom prst="ellipse">
                <a:avLst/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9" name="Circle"/>
              <p:cNvSpPr/>
              <p:nvPr/>
            </p:nvSpPr>
            <p:spPr>
              <a:xfrm>
                <a:off x="2924456" y="417037"/>
                <a:ext cx="75318" cy="74981"/>
              </a:xfrm>
              <a:prstGeom prst="ellipse">
                <a:avLst/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40" name="Circle"/>
              <p:cNvSpPr/>
              <p:nvPr/>
            </p:nvSpPr>
            <p:spPr>
              <a:xfrm>
                <a:off x="3510299" y="1472522"/>
                <a:ext cx="75318" cy="74981"/>
              </a:xfrm>
              <a:prstGeom prst="ellipse">
                <a:avLst/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41" name="Circle"/>
              <p:cNvSpPr/>
              <p:nvPr/>
            </p:nvSpPr>
            <p:spPr>
              <a:xfrm>
                <a:off x="2774365" y="1593564"/>
                <a:ext cx="75317" cy="74981"/>
              </a:xfrm>
              <a:prstGeom prst="ellipse">
                <a:avLst/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>
                <a:outerShdw sx="100000" sy="100000" kx="0" ky="0" algn="b" rotWithShape="0" blurRad="38100" dist="25400" dir="540000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228600" indent="-228600">
                  <a:buSzPct val="100000"/>
                  <a:buBlip>
                    <a:blip r:embed="rId4"/>
                  </a:buBlip>
                  <a:defRPr sz="2400">
                    <a:solidFill>
                      <a:srgbClr val="FFFFFF"/>
                    </a:solidFill>
                  </a:defRPr>
                </a:pPr>
              </a:p>
            </p:txBody>
          </p:sp>
        </p:grpSp>
        <p:sp>
          <p:nvSpPr>
            <p:cNvPr id="243" name="Circle"/>
            <p:cNvSpPr/>
            <p:nvPr/>
          </p:nvSpPr>
          <p:spPr>
            <a:xfrm>
              <a:off x="2687215" y="2498957"/>
              <a:ext cx="75317" cy="74981"/>
            </a:xfrm>
            <a:prstGeom prst="ellipse">
              <a:avLst/>
            </a:prstGeom>
            <a:solidFill>
              <a:srgbClr val="FF260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45" name="Dry bulb temperature"/>
          <p:cNvSpPr/>
          <p:nvPr/>
        </p:nvSpPr>
        <p:spPr>
          <a:xfrm>
            <a:off x="4988763" y="6735478"/>
            <a:ext cx="302727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Dry bulb temperature</a:t>
            </a:r>
          </a:p>
        </p:txBody>
      </p:sp>
      <p:sp>
        <p:nvSpPr>
          <p:cNvPr id="246" name="There are 4516 hours yearly in Wuhan that T &lt; 18℃"/>
          <p:cNvSpPr/>
          <p:nvPr/>
        </p:nvSpPr>
        <p:spPr>
          <a:xfrm>
            <a:off x="907822" y="7747858"/>
            <a:ext cx="110111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There are 4516 hours yearly in Wuhan that T &lt; 18℃</a:t>
            </a:r>
          </a:p>
        </p:txBody>
      </p:sp>
      <p:sp>
        <p:nvSpPr>
          <p:cNvPr id="247" name="51% of the year free cooling is available"/>
          <p:cNvSpPr/>
          <p:nvPr/>
        </p:nvSpPr>
        <p:spPr>
          <a:xfrm>
            <a:off x="1212622" y="8617448"/>
            <a:ext cx="110111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51% of the year free cooling is available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piping_system_20171204.jpg"/>
          <p:cNvGrpSpPr/>
          <p:nvPr/>
        </p:nvGrpSpPr>
        <p:grpSpPr>
          <a:xfrm>
            <a:off x="318587" y="865084"/>
            <a:ext cx="5811888" cy="4454167"/>
            <a:chOff x="0" y="0"/>
            <a:chExt cx="5811887" cy="4454166"/>
          </a:xfrm>
        </p:grpSpPr>
        <p:pic>
          <p:nvPicPr>
            <p:cNvPr id="250" name="piping_system_20171204.jpg" descr="piping_system_20171204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8900" y="50800"/>
              <a:ext cx="5634088" cy="422556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9" name="piping_system_20171204.jpg" descr="piping_system_20171204.jp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811888" cy="4454167"/>
            </a:xfrm>
            <a:prstGeom prst="rect">
              <a:avLst/>
            </a:prstGeom>
            <a:effectLst/>
          </p:spPr>
        </p:pic>
      </p:grpSp>
      <p:sp>
        <p:nvSpPr>
          <p:cNvPr id="252" name="Water Cooling"/>
          <p:cNvSpPr/>
          <p:nvPr/>
        </p:nvSpPr>
        <p:spPr>
          <a:xfrm>
            <a:off x="4525619" y="-2355"/>
            <a:ext cx="395356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Water Cooling</a:t>
            </a:r>
          </a:p>
        </p:txBody>
      </p:sp>
      <p:grpSp>
        <p:nvGrpSpPr>
          <p:cNvPr id="255" name="chillers_package2.jpeg"/>
          <p:cNvGrpSpPr/>
          <p:nvPr/>
        </p:nvGrpSpPr>
        <p:grpSpPr>
          <a:xfrm>
            <a:off x="318586" y="5284920"/>
            <a:ext cx="5811890" cy="4454167"/>
            <a:chOff x="0" y="0"/>
            <a:chExt cx="5811888" cy="4454166"/>
          </a:xfrm>
        </p:grpSpPr>
        <p:pic>
          <p:nvPicPr>
            <p:cNvPr id="254" name="chillers_package2.jpeg" descr="chillers_package2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8900" y="50800"/>
              <a:ext cx="5634089" cy="422556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3" name="chillers_package2.jpeg" descr="chillers_package2.jpe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811889" cy="4454167"/>
            </a:xfrm>
            <a:prstGeom prst="rect">
              <a:avLst/>
            </a:prstGeom>
            <a:effectLst/>
          </p:spPr>
        </p:pic>
      </p:grpSp>
      <p:grpSp>
        <p:nvGrpSpPr>
          <p:cNvPr id="258" name="211537251592_.pic.jpg"/>
          <p:cNvGrpSpPr/>
          <p:nvPr/>
        </p:nvGrpSpPr>
        <p:grpSpPr>
          <a:xfrm>
            <a:off x="6640950" y="5227805"/>
            <a:ext cx="5964196" cy="4568397"/>
            <a:chOff x="0" y="0"/>
            <a:chExt cx="5964194" cy="4568395"/>
          </a:xfrm>
        </p:grpSpPr>
        <p:pic>
          <p:nvPicPr>
            <p:cNvPr id="257" name="211537251592_.pic.jpg" descr="211537251592_.pic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88899" y="50799"/>
              <a:ext cx="5786396" cy="433979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6" name="211537251592_.pic.jpg" descr="211537251592_.pic.jpg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" y="-1"/>
              <a:ext cx="5964196" cy="4568397"/>
            </a:xfrm>
            <a:prstGeom prst="rect">
              <a:avLst/>
            </a:prstGeom>
            <a:effectLst/>
          </p:spPr>
        </p:pic>
      </p:grpSp>
      <p:grpSp>
        <p:nvGrpSpPr>
          <p:cNvPr id="261" name="rack.jpeg"/>
          <p:cNvGrpSpPr/>
          <p:nvPr/>
        </p:nvGrpSpPr>
        <p:grpSpPr>
          <a:xfrm>
            <a:off x="6450645" y="922199"/>
            <a:ext cx="6344806" cy="4339938"/>
            <a:chOff x="0" y="0"/>
            <a:chExt cx="6344804" cy="4339936"/>
          </a:xfrm>
        </p:grpSpPr>
        <p:pic>
          <p:nvPicPr>
            <p:cNvPr id="260" name="rack.jpeg" descr="rack.jpe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88900" y="50800"/>
              <a:ext cx="6167005" cy="411133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9" name="rack.jpeg" descr="rack.jpeg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6344805" cy="433993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onfigurations of the GPU cluster"/>
          <p:cNvSpPr/>
          <p:nvPr/>
        </p:nvSpPr>
        <p:spPr>
          <a:xfrm>
            <a:off x="1888490" y="99010"/>
            <a:ext cx="9227821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Configurations of the GPU cluster</a:t>
            </a:r>
          </a:p>
        </p:txBody>
      </p:sp>
      <p:sp>
        <p:nvSpPr>
          <p:cNvPr id="264" name="18 GPU nodes,…"/>
          <p:cNvSpPr/>
          <p:nvPr/>
        </p:nvSpPr>
        <p:spPr>
          <a:xfrm>
            <a:off x="463207" y="1442699"/>
            <a:ext cx="5127651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18 GPU nodes,</a:t>
            </a:r>
          </a:p>
          <a:p>
            <a:pPr>
              <a:defRPr sz="3200"/>
            </a:pPr>
            <a:r>
              <a:t>Maximally 8 nodes per rack</a:t>
            </a:r>
          </a:p>
        </p:txBody>
      </p:sp>
      <p:sp>
        <p:nvSpPr>
          <p:cNvPr id="265" name="In one GPU node:…"/>
          <p:cNvSpPr/>
          <p:nvPr/>
        </p:nvSpPr>
        <p:spPr>
          <a:xfrm>
            <a:off x="771665" y="2748642"/>
            <a:ext cx="4510736" cy="251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In one GPU node:</a:t>
            </a:r>
          </a:p>
          <a:p>
            <a:pPr>
              <a:defRPr sz="3200"/>
            </a:pPr>
            <a:r>
              <a:t>8 Volta 100 GPU cards</a:t>
            </a:r>
          </a:p>
          <a:p>
            <a:pPr>
              <a:defRPr sz="3200"/>
            </a:pPr>
            <a:r>
              <a:t>2 skylake-SP (12 cores)</a:t>
            </a:r>
          </a:p>
          <a:p>
            <a:pPr>
              <a:defRPr sz="3200"/>
            </a:pPr>
            <a:r>
              <a:t>256 GB DDR memory</a:t>
            </a:r>
          </a:p>
          <a:p>
            <a:pPr>
              <a:defRPr sz="3200"/>
            </a:pPr>
            <a:r>
              <a:t>2 HBA cards</a:t>
            </a:r>
          </a:p>
        </p:txBody>
      </p:sp>
      <p:sp>
        <p:nvSpPr>
          <p:cNvPr id="266" name="In total:…"/>
          <p:cNvSpPr/>
          <p:nvPr/>
        </p:nvSpPr>
        <p:spPr>
          <a:xfrm>
            <a:off x="994575" y="7074674"/>
            <a:ext cx="4064915" cy="203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In total:</a:t>
            </a:r>
          </a:p>
          <a:p>
            <a:pPr>
              <a:defRPr sz="3200"/>
            </a:pPr>
            <a:r>
              <a:t>144 GPUs</a:t>
            </a:r>
          </a:p>
          <a:p>
            <a:pPr>
              <a:defRPr sz="3200"/>
            </a:pPr>
            <a:r>
              <a:t>432(288) CPU cores</a:t>
            </a:r>
          </a:p>
          <a:p>
            <a:pPr>
              <a:defRPr sz="3200"/>
            </a:pPr>
            <a:r>
              <a:t>500 + 500 TB storage</a:t>
            </a:r>
          </a:p>
        </p:txBody>
      </p:sp>
      <p:sp>
        <p:nvSpPr>
          <p:cNvPr id="267" name="GPU node interconnected…"/>
          <p:cNvSpPr/>
          <p:nvPr/>
        </p:nvSpPr>
        <p:spPr>
          <a:xfrm>
            <a:off x="488810" y="5502384"/>
            <a:ext cx="5076445" cy="154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GPU node interconnected </a:t>
            </a:r>
          </a:p>
          <a:p>
            <a:pPr>
              <a:defRPr sz="3200"/>
            </a:pPr>
            <a:r>
              <a:t>via EDR Infiniband</a:t>
            </a:r>
          </a:p>
        </p:txBody>
      </p:sp>
      <p:grpSp>
        <p:nvGrpSpPr>
          <p:cNvPr id="270" name="_DSC5249.JPG"/>
          <p:cNvGrpSpPr/>
          <p:nvPr/>
        </p:nvGrpSpPr>
        <p:grpSpPr>
          <a:xfrm>
            <a:off x="6227624" y="1061552"/>
            <a:ext cx="5657711" cy="8448465"/>
            <a:chOff x="0" y="0"/>
            <a:chExt cx="5657709" cy="8448464"/>
          </a:xfrm>
        </p:grpSpPr>
        <p:pic>
          <p:nvPicPr>
            <p:cNvPr id="269" name="_DSC5249.JPG" descr="_DSC5249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8900" y="50800"/>
              <a:ext cx="5479910" cy="821986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8" name="_DSC5249.JPG" descr="_DSC5249.JP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57710" cy="8448465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8 Volta 100 NVLINK in one node"/>
          <p:cNvSpPr/>
          <p:nvPr/>
        </p:nvSpPr>
        <p:spPr>
          <a:xfrm>
            <a:off x="2074113" y="330701"/>
            <a:ext cx="885657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8 Volta 100 NVLINK in one node</a:t>
            </a:r>
          </a:p>
        </p:txBody>
      </p:sp>
      <p:pic>
        <p:nvPicPr>
          <p:cNvPr id="273" name="8GPUsInOneNode.jpg" descr="8GPUsInOneNod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758" y="2435970"/>
            <a:ext cx="6508878" cy="4881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1-GPU.jpg" descr="1-GPU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30674" y="1598026"/>
            <a:ext cx="5807320" cy="77430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LQCD Benchmarks"/>
          <p:cNvSpPr/>
          <p:nvPr>
            <p:ph type="title"/>
          </p:nvPr>
        </p:nvSpPr>
        <p:spPr>
          <a:xfrm>
            <a:off x="952500" y="256250"/>
            <a:ext cx="11099800" cy="1113167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/>
            <a:r>
              <a:t>LQCD Benchmarks</a:t>
            </a:r>
          </a:p>
        </p:txBody>
      </p:sp>
      <p:pic>
        <p:nvPicPr>
          <p:cNvPr id="277" name="1181537253442_.pic_hd.jpg" descr="1181537253442_.pic_h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9679" y="2093194"/>
            <a:ext cx="6104863" cy="565185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0" name="Group"/>
          <p:cNvGrpSpPr/>
          <p:nvPr/>
        </p:nvGrpSpPr>
        <p:grpSpPr>
          <a:xfrm>
            <a:off x="6252807" y="2599096"/>
            <a:ext cx="6524342" cy="5117545"/>
            <a:chOff x="0" y="0"/>
            <a:chExt cx="6524340" cy="5117543"/>
          </a:xfrm>
        </p:grpSpPr>
        <p:pic>
          <p:nvPicPr>
            <p:cNvPr id="278" name="dslash_rhs_scaling-1-.pdf" descr="dslash_rhs_scaling-1-.pd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1032" t="10325" r="5338" b="10325"/>
            <a:stretch>
              <a:fillRect/>
            </a:stretch>
          </p:blipFill>
          <p:spPr>
            <a:xfrm>
              <a:off x="0" y="334085"/>
              <a:ext cx="6524341" cy="4783459"/>
            </a:xfrm>
            <a:prstGeom prst="rect">
              <a:avLst/>
            </a:prstGeom>
            <a:ln w="25400" cap="flat">
              <a:noFill/>
              <a:miter lim="400000"/>
            </a:ln>
            <a:effectLst/>
          </p:spPr>
        </p:pic>
        <p:sp>
          <p:nvSpPr>
            <p:cNvPr id="279" name="HISQ, 483x12"/>
            <p:cNvSpPr/>
            <p:nvPr/>
          </p:nvSpPr>
          <p:spPr>
            <a:xfrm>
              <a:off x="2284518" y="-1"/>
              <a:ext cx="1955191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HISQ, 48</a:t>
              </a:r>
              <a:r>
                <a:rPr baseline="31999"/>
                <a:t>3</a:t>
              </a:r>
              <a:r>
                <a:t>x12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" name="Group"/>
          <p:cNvGrpSpPr/>
          <p:nvPr/>
        </p:nvGrpSpPr>
        <p:grpSpPr>
          <a:xfrm>
            <a:off x="1461796" y="215690"/>
            <a:ext cx="4269640" cy="2018456"/>
            <a:chOff x="0" y="0"/>
            <a:chExt cx="4269638" cy="2018454"/>
          </a:xfrm>
        </p:grpSpPr>
        <p:sp>
          <p:nvSpPr>
            <p:cNvPr id="282" name="Rounded Rectangle"/>
            <p:cNvSpPr/>
            <p:nvPr/>
          </p:nvSpPr>
          <p:spPr>
            <a:xfrm>
              <a:off x="0" y="0"/>
              <a:ext cx="4269639" cy="2018455"/>
            </a:xfrm>
            <a:prstGeom prst="roundRect">
              <a:avLst>
                <a:gd name="adj" fmla="val 15000"/>
              </a:avLst>
            </a:prstGeom>
            <a:noFill/>
            <a:ln w="9525" cap="flat">
              <a:solidFill>
                <a:srgbClr val="D6D6D6"/>
              </a:solidFill>
              <a:prstDash val="solid"/>
              <a:miter lim="400000"/>
            </a:ln>
            <a:effectLst>
              <a:outerShdw sx="100000" sy="100000" kx="0" ky="0" algn="b" rotWithShape="0" blurRad="419100" dist="201222" dir="540000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grpSp>
          <p:nvGrpSpPr>
            <p:cNvPr id="286" name="Group"/>
            <p:cNvGrpSpPr/>
            <p:nvPr/>
          </p:nvGrpSpPr>
          <p:grpSpPr>
            <a:xfrm>
              <a:off x="104123" y="119846"/>
              <a:ext cx="3961368" cy="1666383"/>
              <a:chOff x="0" y="0"/>
              <a:chExt cx="3961367" cy="1666381"/>
            </a:xfrm>
          </p:grpSpPr>
          <p:pic>
            <p:nvPicPr>
              <p:cNvPr id="283" name="pasted-image.png" descr="pasted-imag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2397629" y="0"/>
                <a:ext cx="1563739" cy="16211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4" name="pasted-image.tiff" descr="pasted-image.tif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494504"/>
                <a:ext cx="2058427" cy="117187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85" name="June, 2018"/>
              <p:cNvSpPr/>
              <p:nvPr/>
            </p:nvSpPr>
            <p:spPr>
              <a:xfrm>
                <a:off x="220470" y="4563"/>
                <a:ext cx="1622452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400">
                    <a:solidFill>
                      <a:srgbClr val="945200"/>
                    </a:solidFill>
                  </a:defRPr>
                </a:lvl1pPr>
              </a:lstStyle>
              <a:p>
                <a:pPr/>
                <a:r>
                  <a:t>June, 2018</a:t>
                </a:r>
              </a:p>
            </p:txBody>
          </p:sp>
        </p:grpSp>
      </p:grpSp>
      <p:sp>
        <p:nvSpPr>
          <p:cNvPr id="288" name="NSC3…"/>
          <p:cNvSpPr/>
          <p:nvPr/>
        </p:nvSpPr>
        <p:spPr>
          <a:xfrm>
            <a:off x="5936437" y="412118"/>
            <a:ext cx="6129674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NSC</a:t>
            </a:r>
            <a:r>
              <a:rPr baseline="31999"/>
              <a:t>3</a:t>
            </a:r>
          </a:p>
          <a:p>
            <a:pPr/>
            <a:r>
              <a:t>ranks 466 in Top500 list</a:t>
            </a:r>
          </a:p>
        </p:txBody>
      </p:sp>
      <p:sp>
        <p:nvSpPr>
          <p:cNvPr id="289" name="and 268 in Green500 list"/>
          <p:cNvSpPr/>
          <p:nvPr/>
        </p:nvSpPr>
        <p:spPr>
          <a:xfrm>
            <a:off x="6445068" y="1633231"/>
            <a:ext cx="51124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and 268 in Green500 list</a:t>
            </a:r>
          </a:p>
        </p:txBody>
      </p:sp>
      <p:sp>
        <p:nvSpPr>
          <p:cNvPr id="290" name="https://www.top500.org/list/2018/06/?page=5…"/>
          <p:cNvSpPr/>
          <p:nvPr/>
        </p:nvSpPr>
        <p:spPr>
          <a:xfrm>
            <a:off x="731381" y="7513104"/>
            <a:ext cx="1129573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/>
            </a:pPr>
            <a:r>
              <a:rPr u="sng">
                <a:hlinkClick r:id="rId4" invalidUrl="" action="" tgtFrame="" tooltip="" history="1" highlightClick="0" endSnd="0"/>
              </a:rPr>
              <a:t>https://www.top500.org/list/2018/06/?page=5</a:t>
            </a:r>
          </a:p>
          <a:p>
            <a:pPr>
              <a:defRPr sz="2400"/>
            </a:pPr>
            <a:r>
              <a:rPr u="sng">
                <a:hlinkClick r:id="rId5" invalidUrl="" action="" tgtFrame="" tooltip="" history="1" highlightClick="0" endSnd="0"/>
              </a:rPr>
              <a:t>https://www.top500.org/files/green500/green500_top_201806.xls</a:t>
            </a:r>
          </a:p>
        </p:txBody>
      </p:sp>
      <p:pic>
        <p:nvPicPr>
          <p:cNvPr id="291" name="Screen Shot 2018-07-06 at 09.18.46.png" descr="Screen Shot 2018-07-06 at 09.18.46.png"/>
          <p:cNvPicPr>
            <a:picLocks noChangeAspect="1"/>
          </p:cNvPicPr>
          <p:nvPr/>
        </p:nvPicPr>
        <p:blipFill>
          <a:blip r:embed="rId6">
            <a:extLst/>
          </a:blip>
          <a:srcRect l="0" t="0" r="11255" b="0"/>
          <a:stretch>
            <a:fillRect/>
          </a:stretch>
        </p:blipFill>
        <p:spPr>
          <a:xfrm>
            <a:off x="387555" y="3504910"/>
            <a:ext cx="12273329" cy="3875288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“Research” &amp; “Academic” Institutes in China listed in Top 500"/>
          <p:cNvSpPr/>
          <p:nvPr/>
        </p:nvSpPr>
        <p:spPr>
          <a:xfrm>
            <a:off x="824534" y="2787649"/>
            <a:ext cx="11355732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“Research” &amp; “Academic” Institutes in China listed in Top 500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4" name="2 Axis Chart"/>
          <p:cNvGraphicFramePr/>
          <p:nvPr/>
        </p:nvGraphicFramePr>
        <p:xfrm>
          <a:off x="11124" y="1717387"/>
          <a:ext cx="6190649" cy="645827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95" name="Plans for the near future"/>
          <p:cNvSpPr/>
          <p:nvPr/>
        </p:nvSpPr>
        <p:spPr>
          <a:xfrm>
            <a:off x="3197910" y="330701"/>
            <a:ext cx="6608980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Plans for the near future</a:t>
            </a:r>
          </a:p>
        </p:txBody>
      </p:sp>
      <p:sp>
        <p:nvSpPr>
          <p:cNvPr id="296" name="LQCD: QCD phase structure, Transport coefficients……"/>
          <p:cNvSpPr/>
          <p:nvPr/>
        </p:nvSpPr>
        <p:spPr>
          <a:xfrm>
            <a:off x="6211796" y="2540553"/>
            <a:ext cx="65089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>
              <a:buSzPct val="100000"/>
              <a:buBlip>
                <a:blip r:embed="rId3"/>
              </a:buBlip>
              <a:defRPr sz="2400"/>
            </a:pPr>
            <a:r>
              <a:t> LQCD: QCD phase structure, Transport coefficients…     </a:t>
            </a:r>
          </a:p>
          <a:p>
            <a:pPr algn="l">
              <a:defRPr sz="2400"/>
            </a:pPr>
            <a:r>
              <a:t>    Hydro simulations </a:t>
            </a:r>
          </a:p>
          <a:p>
            <a:pPr algn="l">
              <a:defRPr sz="2400"/>
            </a:pPr>
            <a:r>
              <a:t>    STAR/ALICE/LHCb data analyses</a:t>
            </a:r>
          </a:p>
          <a:p>
            <a:pPr algn="l">
              <a:defRPr sz="2400"/>
            </a:pPr>
            <a:r>
              <a:t>     …</a:t>
            </a:r>
          </a:p>
        </p:txBody>
      </p:sp>
      <p:sp>
        <p:nvSpPr>
          <p:cNvPr id="297" name="Programs to be determined by a committee"/>
          <p:cNvSpPr/>
          <p:nvPr/>
        </p:nvSpPr>
        <p:spPr>
          <a:xfrm>
            <a:off x="6264606" y="4855398"/>
            <a:ext cx="660602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algn="l">
              <a:buSzPct val="100000"/>
              <a:buBlip>
                <a:blip r:embed="rId3"/>
              </a:buBlip>
              <a:defRPr sz="2400"/>
            </a:lvl1pPr>
          </a:lstStyle>
          <a:p>
            <a:pPr/>
            <a:r>
              <a:t>  Programs to be determined by a committee</a:t>
            </a:r>
          </a:p>
        </p:txBody>
      </p:sp>
      <p:sp>
        <p:nvSpPr>
          <p:cNvPr id="298" name="Domestic and international collaborations are welcome"/>
          <p:cNvSpPr/>
          <p:nvPr/>
        </p:nvSpPr>
        <p:spPr>
          <a:xfrm>
            <a:off x="6263129" y="6405757"/>
            <a:ext cx="6608980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28600" indent="-228600" algn="l">
              <a:buSzPct val="100000"/>
              <a:buBlip>
                <a:blip r:embed="rId3"/>
              </a:buBlip>
              <a:defRPr sz="2400"/>
            </a:lvl1pPr>
          </a:lstStyle>
          <a:p>
            <a:pPr/>
            <a:r>
              <a:t> Domestic and international collaborations are welcome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creen Shot 2015-02-01 at 13.58.42.png" descr="Screen Shot 2015-02-01 at 13.58.4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527" y="436745"/>
            <a:ext cx="5249409" cy="867704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华中师范大学…"/>
          <p:cNvSpPr/>
          <p:nvPr/>
        </p:nvSpPr>
        <p:spPr>
          <a:xfrm>
            <a:off x="5552634" y="343006"/>
            <a:ext cx="3815309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华中师范大学</a:t>
            </a:r>
          </a:p>
          <a:p>
            <a:pPr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核科学计算中心</a:t>
            </a:r>
          </a:p>
        </p:txBody>
      </p:sp>
      <p:pic>
        <p:nvPicPr>
          <p:cNvPr id="143" name="Screen Shot 2018-05-05 at 16.58.53.png" descr="Screen Shot 2018-05-05 at 16.58.5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75862" y="235055"/>
            <a:ext cx="2857501" cy="16637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0" name="Group"/>
          <p:cNvGrpSpPr/>
          <p:nvPr/>
        </p:nvGrpSpPr>
        <p:grpSpPr>
          <a:xfrm>
            <a:off x="6014959" y="2546113"/>
            <a:ext cx="6960262" cy="6959102"/>
            <a:chOff x="0" y="0"/>
            <a:chExt cx="6960260" cy="6959100"/>
          </a:xfrm>
        </p:grpSpPr>
        <p:graphicFrame>
          <p:nvGraphicFramePr>
            <p:cNvPr id="144" name="3D Pie Chart"/>
            <p:cNvGraphicFramePr/>
            <p:nvPr/>
          </p:nvGraphicFramePr>
          <p:xfrm>
            <a:off x="0" y="-1"/>
            <a:ext cx="6960261" cy="6959101"/>
          </p:xfrm>
          <a:graphic xmlns:a="http://schemas.openxmlformats.org/drawingml/2006/main">
            <a:graphicData uri="http://schemas.openxmlformats.org/drawingml/2006/chart">
              <c:chart xmlns:c="http://schemas.openxmlformats.org/drawingml/2006/chart" r:id="rId4"/>
            </a:graphicData>
          </a:graphic>
        </p:graphicFrame>
        <p:pic>
          <p:nvPicPr>
            <p:cNvPr id="145" name="QGP1.png" descr="QGP1.png"/>
            <p:cNvPicPr>
              <a:picLocks noChangeAspect="1"/>
            </p:cNvPicPr>
            <p:nvPr/>
          </p:nvPicPr>
          <p:blipFill>
            <a:blip r:embed="rId5">
              <a:alphaModFix amt="74915"/>
              <a:extLst/>
            </a:blip>
            <a:srcRect l="74361" t="22741" r="3325" b="30749"/>
            <a:stretch>
              <a:fillRect/>
            </a:stretch>
          </p:blipFill>
          <p:spPr>
            <a:xfrm>
              <a:off x="2538960" y="829871"/>
              <a:ext cx="1864610" cy="17589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6" name="Screen Shot 2017-08-07 at 9.29.54 PM.png" descr="Screen Shot 2017-08-07 at 9.29.54 PM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953635" y="2598441"/>
              <a:ext cx="3035333" cy="18475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7" name="Experiments"/>
            <p:cNvSpPr/>
            <p:nvPr/>
          </p:nvSpPr>
          <p:spPr>
            <a:xfrm>
              <a:off x="372543" y="1442943"/>
              <a:ext cx="3065161" cy="8472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Experiments</a:t>
              </a:r>
            </a:p>
          </p:txBody>
        </p:sp>
        <p:sp>
          <p:nvSpPr>
            <p:cNvPr id="148" name="Phenomenology"/>
            <p:cNvSpPr/>
            <p:nvPr/>
          </p:nvSpPr>
          <p:spPr>
            <a:xfrm>
              <a:off x="3558847" y="1183946"/>
              <a:ext cx="2918089" cy="1365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Phenomenology</a:t>
              </a:r>
            </a:p>
          </p:txBody>
        </p:sp>
        <p:sp>
          <p:nvSpPr>
            <p:cNvPr id="149" name="Theory…"/>
            <p:cNvSpPr/>
            <p:nvPr/>
          </p:nvSpPr>
          <p:spPr>
            <a:xfrm>
              <a:off x="670963" y="4455819"/>
              <a:ext cx="5627087" cy="2220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0096FF"/>
                  </a:solidFill>
                </a:defRPr>
              </a:pPr>
              <a:r>
                <a:t>Theory</a:t>
              </a:r>
            </a:p>
            <a:p>
              <a:pPr>
                <a:defRPr sz="3200"/>
              </a:pPr>
              <a:r>
                <a:t>Lattice QCD</a:t>
              </a:r>
            </a:p>
            <a:p>
              <a:pPr>
                <a:defRPr sz="3200"/>
              </a:pPr>
              <a:r>
                <a:t>pQCD</a:t>
              </a:r>
            </a:p>
          </p:txBody>
        </p:sp>
      </p:grpSp>
      <p:sp>
        <p:nvSpPr>
          <p:cNvPr id="151" name="计算平台至关重要"/>
          <p:cNvSpPr/>
          <p:nvPr/>
        </p:nvSpPr>
        <p:spPr>
          <a:xfrm>
            <a:off x="3573974" y="1867360"/>
            <a:ext cx="4991101" cy="95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rgbClr val="929000"/>
                </a:solidFill>
              </a:defRPr>
            </a:lvl1pPr>
          </a:lstStyle>
          <a:p>
            <a:pPr/>
            <a:r>
              <a:t>计算平台至关重要</a:t>
            </a:r>
          </a:p>
        </p:txBody>
      </p:sp>
      <p:sp>
        <p:nvSpPr>
          <p:cNvPr id="152" name="Lattice QCD(hep-lat)…"/>
          <p:cNvSpPr/>
          <p:nvPr/>
        </p:nvSpPr>
        <p:spPr>
          <a:xfrm>
            <a:off x="194490" y="4785981"/>
            <a:ext cx="5831500" cy="317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4000" indent="-228600" algn="l">
              <a:spcBef>
                <a:spcPts val="600"/>
              </a:spcBef>
              <a:buSzPct val="100000"/>
              <a:buBlip>
                <a:blip r:embed="rId7"/>
              </a:buBlip>
              <a:defRPr sz="3400"/>
            </a:pPr>
            <a:r>
              <a:t> </a:t>
            </a:r>
            <a:r>
              <a:rPr sz="2800"/>
              <a:t>Lattice QCD(hep-lat)</a:t>
            </a:r>
            <a:endParaRPr sz="2800"/>
          </a:p>
          <a:p>
            <a:pPr marL="254000" indent="-228600" algn="l">
              <a:spcBef>
                <a:spcPts val="600"/>
              </a:spcBef>
              <a:buSzPct val="100000"/>
              <a:buBlip>
                <a:blip r:embed="rId7"/>
              </a:buBlip>
              <a:defRPr sz="2800"/>
            </a:pPr>
            <a:r>
              <a:t> HIC(nucl-th,hep-ph)</a:t>
            </a:r>
          </a:p>
          <a:p>
            <a:pPr marL="254000" indent="-228600" algn="l">
              <a:spcBef>
                <a:spcPts val="600"/>
              </a:spcBef>
              <a:buSzPct val="100000"/>
              <a:buBlip>
                <a:blip r:embed="rId7"/>
              </a:buBlip>
              <a:defRPr sz="2800"/>
            </a:pPr>
            <a:r>
              <a:t> Detector simulation (nucl-exp)</a:t>
            </a:r>
          </a:p>
          <a:p>
            <a:pPr marL="254000" indent="-228600" algn="l">
              <a:spcBef>
                <a:spcPts val="600"/>
              </a:spcBef>
              <a:buSzPct val="100000"/>
              <a:buBlip>
                <a:blip r:embed="rId7"/>
              </a:buBlip>
              <a:defRPr sz="2800"/>
            </a:pPr>
            <a:r>
              <a:t> Experimental Data analyses    (nucl-exp)</a:t>
            </a:r>
          </a:p>
          <a:p>
            <a:pPr marL="254000" indent="-228600" algn="l">
              <a:spcBef>
                <a:spcPts val="600"/>
              </a:spcBef>
              <a:buSzPct val="100000"/>
              <a:buBlip>
                <a:blip r:embed="rId7"/>
              </a:buBlip>
              <a:defRPr sz="3400"/>
            </a:pPr>
            <a:r>
              <a:t>……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hanks!"/>
          <p:cNvSpPr/>
          <p:nvPr/>
        </p:nvSpPr>
        <p:spPr>
          <a:xfrm>
            <a:off x="4638294" y="4216400"/>
            <a:ext cx="3965221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8000"/>
            </a:lvl1pPr>
          </a:lstStyle>
          <a:p>
            <a:pPr/>
            <a:r>
              <a:t>Thanks!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omputing resources not sufficient…"/>
          <p:cNvSpPr/>
          <p:nvPr/>
        </p:nvSpPr>
        <p:spPr>
          <a:xfrm>
            <a:off x="10583" y="499533"/>
            <a:ext cx="3900191" cy="492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  <a:defRPr sz="5000">
                <a:solidFill>
                  <a:srgbClr val="FF2600"/>
                </a:solidFill>
              </a:defRPr>
            </a:pPr>
            <a:r>
              <a:t>Computing resources not sufficient</a:t>
            </a:r>
          </a:p>
          <a:p>
            <a:pPr>
              <a:lnSpc>
                <a:spcPct val="120000"/>
              </a:lnSpc>
              <a:spcBef>
                <a:spcPts val="1600"/>
              </a:spcBef>
              <a:defRPr sz="5000">
                <a:solidFill>
                  <a:srgbClr val="FF2600"/>
                </a:solidFill>
              </a:defRPr>
            </a:pPr>
            <a:r>
              <a:t>for </a:t>
            </a:r>
          </a:p>
          <a:p>
            <a:pPr>
              <a:lnSpc>
                <a:spcPct val="120000"/>
              </a:lnSpc>
              <a:spcBef>
                <a:spcPts val="1600"/>
              </a:spcBef>
              <a:defRPr sz="5000">
                <a:solidFill>
                  <a:srgbClr val="FF2600"/>
                </a:solidFill>
              </a:defRPr>
            </a:pPr>
            <a:r>
              <a:t>Research</a:t>
            </a:r>
          </a:p>
        </p:txBody>
      </p:sp>
      <p:pic>
        <p:nvPicPr>
          <p:cNvPr id="155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49792" y="485774"/>
            <a:ext cx="8889908" cy="5966382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计算平台性能参数如下：…"/>
          <p:cNvSpPr/>
          <p:nvPr/>
        </p:nvSpPr>
        <p:spPr>
          <a:xfrm>
            <a:off x="96043" y="6826249"/>
            <a:ext cx="12812714" cy="270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t>计算平台性能参数如下：</a:t>
            </a:r>
          </a:p>
          <a:p>
            <a:pPr algn="l" defTabSz="457200"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第一期(2008年)</a:t>
            </a:r>
            <a:r>
              <a:t>含双路服务器10台，每台含2块Intel至强E5-2620(2.0GHz，6核)CPU, 内存48GB；</a:t>
            </a:r>
          </a:p>
          <a:p>
            <a:pPr algn="l" defTabSz="457200"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第二期（2011年）</a:t>
            </a:r>
            <a:r>
              <a:t>含双路服务器32台，其中10台每台含2块Intel至强E5620(2.4GHz，4核)CPU,内存24GB；另外22台每台含2块Intel 至强X5650(2.66GHz，6核)CPU,内存16GB；</a:t>
            </a:r>
          </a:p>
          <a:p>
            <a:pPr algn="l" defTabSz="457200"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第三期（2012年）</a:t>
            </a:r>
            <a:r>
              <a:t>含双路服务器共55台，其中42台每台含2块Intel至强E5-2620(2.0GHz，6核)CPU, 内存48GB；另外13台每台含2块Intel至强E5410(2.33GHz，4核)CPU,内存16GB；</a:t>
            </a:r>
          </a:p>
          <a:p>
            <a:pPr algn="l" defTabSz="457200"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第四期（2014年）</a:t>
            </a:r>
            <a:r>
              <a:t>含双路服务器共12台，每台含2块Intel至强E5-2640(2.50GHz，6核)CPU, 内存48GB。 </a:t>
            </a:r>
          </a:p>
        </p:txBody>
      </p:sp>
      <p:grpSp>
        <p:nvGrpSpPr>
          <p:cNvPr id="159" name="Group"/>
          <p:cNvGrpSpPr/>
          <p:nvPr/>
        </p:nvGrpSpPr>
        <p:grpSpPr>
          <a:xfrm>
            <a:off x="4339645" y="487602"/>
            <a:ext cx="8415003" cy="1169749"/>
            <a:chOff x="51996" y="-32385"/>
            <a:chExt cx="8415002" cy="1169747"/>
          </a:xfrm>
        </p:grpSpPr>
        <p:sp>
          <p:nvSpPr>
            <p:cNvPr id="157" name="Old PC cluster（1216 cores, storage 480TB）"/>
            <p:cNvSpPr/>
            <p:nvPr/>
          </p:nvSpPr>
          <p:spPr>
            <a:xfrm>
              <a:off x="51996" y="-32386"/>
              <a:ext cx="8415004" cy="1092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defTabSz="457200">
                <a:defRPr b="1" sz="3000">
                  <a:solidFill>
                    <a:srgbClr val="FFFB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Old PC cluster（1216 cores, storage 480TB）</a:t>
              </a:r>
            </a:p>
          </p:txBody>
        </p:sp>
        <p:sp>
          <p:nvSpPr>
            <p:cNvPr id="158" name="Peak performance： 0.044 PFlops/s"/>
            <p:cNvSpPr/>
            <p:nvPr/>
          </p:nvSpPr>
          <p:spPr>
            <a:xfrm>
              <a:off x="513658" y="464261"/>
              <a:ext cx="6678880" cy="673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>
                  <a:solidFill>
                    <a:srgbClr val="FFFB00"/>
                  </a:solidFill>
                </a:defRPr>
              </a:lvl1pPr>
            </a:lstStyle>
            <a:p>
              <a:pPr/>
              <a:r>
                <a:t>Peak performance： 0.044 PFlops/s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ounded Rectangle"/>
          <p:cNvSpPr/>
          <p:nvPr/>
        </p:nvSpPr>
        <p:spPr>
          <a:xfrm>
            <a:off x="8257579" y="3187942"/>
            <a:ext cx="3314701" cy="705545"/>
          </a:xfrm>
          <a:prstGeom prst="roundRect">
            <a:avLst>
              <a:gd name="adj" fmla="val 24341"/>
            </a:avLst>
          </a:prstGeom>
          <a:solidFill>
            <a:srgbClr val="FFFB0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62" name="S: Science…"/>
          <p:cNvSpPr/>
          <p:nvPr>
            <p:ph type="body" sz="quarter" idx="1"/>
          </p:nvPr>
        </p:nvSpPr>
        <p:spPr>
          <a:xfrm>
            <a:off x="812800" y="3022767"/>
            <a:ext cx="5018634" cy="2601864"/>
          </a:xfrm>
          <a:prstGeom prst="rect">
            <a:avLst/>
          </a:prstGeom>
        </p:spPr>
        <p:txBody>
          <a:bodyPr/>
          <a:lstStyle/>
          <a:p>
            <a:pPr/>
            <a:r>
              <a:rPr b="1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t>: Science</a:t>
            </a:r>
          </a:p>
          <a:p>
            <a:pPr/>
            <a:r>
              <a:rPr b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b="1" baseline="31999">
                <a:latin typeface="Helvetica"/>
                <a:ea typeface="Helvetica"/>
                <a:cs typeface="Helvetica"/>
                <a:sym typeface="Helvetica"/>
              </a:rPr>
              <a:t>3</a:t>
            </a:r>
            <a:r>
              <a:t>: Color 3 -&gt; QCD</a:t>
            </a:r>
          </a:p>
        </p:txBody>
      </p:sp>
      <p:sp>
        <p:nvSpPr>
          <p:cNvPr id="163" name="High Performance, Low Power Consumption…"/>
          <p:cNvSpPr/>
          <p:nvPr/>
        </p:nvSpPr>
        <p:spPr>
          <a:xfrm>
            <a:off x="2041524" y="5563411"/>
            <a:ext cx="942975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High Performance, Low Power Consumption </a:t>
            </a:r>
          </a:p>
          <a:p>
            <a:pPr/>
            <a:r>
              <a:t>~100% utilized</a:t>
            </a:r>
          </a:p>
        </p:txBody>
      </p:sp>
      <p:pic>
        <p:nvPicPr>
          <p:cNvPr id="164" name="Screen Shot 2015-02-01 at 13.58.42.png" descr="Screen Shot 2015-02-01 at 13.58.4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7622" y="601596"/>
            <a:ext cx="8233261" cy="1360921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N:"/>
          <p:cNvSpPr/>
          <p:nvPr/>
        </p:nvSpPr>
        <p:spPr>
          <a:xfrm>
            <a:off x="837831" y="2444746"/>
            <a:ext cx="1016078" cy="647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indent="-444500" algn="l">
              <a:spcBef>
                <a:spcPts val="4200"/>
              </a:spcBef>
              <a:buSzPct val="75000"/>
              <a:buChar char="•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:</a:t>
            </a:r>
          </a:p>
        </p:txBody>
      </p:sp>
      <p:sp>
        <p:nvSpPr>
          <p:cNvPr id="166" name="Nuclear"/>
          <p:cNvSpPr/>
          <p:nvPr/>
        </p:nvSpPr>
        <p:spPr>
          <a:xfrm>
            <a:off x="1853869" y="2444750"/>
            <a:ext cx="171495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</a:lvl1pPr>
          </a:lstStyle>
          <a:p>
            <a:pPr/>
            <a:r>
              <a:t>Nuclear</a:t>
            </a:r>
          </a:p>
        </p:txBody>
      </p:sp>
      <p:pic>
        <p:nvPicPr>
          <p:cNvPr id="167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508331"/>
            <a:ext cx="13004800" cy="3290137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计算决定未来！"/>
          <p:cNvSpPr/>
          <p:nvPr/>
        </p:nvSpPr>
        <p:spPr>
          <a:xfrm>
            <a:off x="8347174" y="3172414"/>
            <a:ext cx="3314701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计算决定未来！</a:t>
            </a:r>
          </a:p>
        </p:txBody>
      </p:sp>
      <p:sp>
        <p:nvSpPr>
          <p:cNvPr id="169" name="“道生一，一生二，二生三，三生万物” —- 《道德经》老子 600 BC"/>
          <p:cNvSpPr/>
          <p:nvPr/>
        </p:nvSpPr>
        <p:spPr>
          <a:xfrm>
            <a:off x="2540761" y="5142065"/>
            <a:ext cx="79232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“道生一，一生二，二生三，三生万物” —- 《道德经》老子 600 BC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Location of NSC3"/>
          <p:cNvSpPr/>
          <p:nvPr>
            <p:ph type="title"/>
          </p:nvPr>
        </p:nvSpPr>
        <p:spPr>
          <a:xfrm>
            <a:off x="952500" y="237083"/>
            <a:ext cx="11099800" cy="1436787"/>
          </a:xfrm>
          <a:prstGeom prst="rect">
            <a:avLst/>
          </a:prstGeom>
        </p:spPr>
        <p:txBody>
          <a:bodyPr/>
          <a:lstStyle/>
          <a:p>
            <a:pPr/>
            <a:r>
              <a:t>Location of NSC</a:t>
            </a:r>
            <a:r>
              <a:rPr baseline="31999"/>
              <a:t>3</a:t>
            </a:r>
          </a:p>
        </p:txBody>
      </p:sp>
      <p:pic>
        <p:nvPicPr>
          <p:cNvPr id="172" name="Screen Shot 2016-04-05 at 11.36.10 PM.png" descr="Screen Shot 2016-04-05 at 11.36.10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054" y="1851968"/>
            <a:ext cx="12626692" cy="7294264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Line"/>
          <p:cNvSpPr/>
          <p:nvPr/>
        </p:nvSpPr>
        <p:spPr>
          <a:xfrm flipV="1">
            <a:off x="9486900" y="2908299"/>
            <a:ext cx="0" cy="132080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74" name="North"/>
          <p:cNvSpPr/>
          <p:nvPr/>
        </p:nvSpPr>
        <p:spPr>
          <a:xfrm>
            <a:off x="8866708" y="2178050"/>
            <a:ext cx="124038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North</a:t>
            </a:r>
          </a:p>
        </p:txBody>
      </p:sp>
      <p:grpSp>
        <p:nvGrpSpPr>
          <p:cNvPr id="177" name="Group"/>
          <p:cNvGrpSpPr/>
          <p:nvPr/>
        </p:nvGrpSpPr>
        <p:grpSpPr>
          <a:xfrm>
            <a:off x="4178300" y="3968750"/>
            <a:ext cx="1373858" cy="803995"/>
            <a:chOff x="0" y="0"/>
            <a:chExt cx="1373857" cy="803994"/>
          </a:xfrm>
        </p:grpSpPr>
        <p:sp>
          <p:nvSpPr>
            <p:cNvPr id="175" name="Circle"/>
            <p:cNvSpPr/>
            <p:nvPr/>
          </p:nvSpPr>
          <p:spPr>
            <a:xfrm>
              <a:off x="0" y="476250"/>
              <a:ext cx="327745" cy="327745"/>
            </a:xfrm>
            <a:prstGeom prst="ellipse">
              <a:avLst/>
            </a:prstGeom>
            <a:solidFill>
              <a:srgbClr val="FF26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6" name="NSC3"/>
            <p:cNvSpPr/>
            <p:nvPr/>
          </p:nvSpPr>
          <p:spPr>
            <a:xfrm>
              <a:off x="124742" y="0"/>
              <a:ext cx="124911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b="1">
                  <a:solidFill>
                    <a:srgbClr val="FF26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NSC</a:t>
              </a:r>
              <a:r>
                <a:rPr baseline="31999"/>
                <a:t>3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cenes back in 2014"/>
          <p:cNvSpPr/>
          <p:nvPr>
            <p:ph type="title"/>
          </p:nvPr>
        </p:nvSpPr>
        <p:spPr>
          <a:xfrm>
            <a:off x="952500" y="254000"/>
            <a:ext cx="11099800" cy="1121272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/>
            <a:r>
              <a:t>Scenes back in 2014</a:t>
            </a:r>
          </a:p>
        </p:txBody>
      </p:sp>
      <p:pic>
        <p:nvPicPr>
          <p:cNvPr id="180" name="IMG_20160706_103623.jpg" descr="IMG_20160706_10362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62907" y="1684309"/>
            <a:ext cx="5478982" cy="73053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G_20160929_151947.jpg" descr="IMG_20160929_151947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7616" y="1684309"/>
            <a:ext cx="5478982" cy="7305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upport from CCNU"/>
          <p:cNvSpPr/>
          <p:nvPr>
            <p:ph type="title"/>
          </p:nvPr>
        </p:nvSpPr>
        <p:spPr>
          <a:xfrm>
            <a:off x="952500" y="173566"/>
            <a:ext cx="11099800" cy="1153188"/>
          </a:xfrm>
          <a:prstGeom prst="rect">
            <a:avLst/>
          </a:prstGeom>
        </p:spPr>
        <p:txBody>
          <a:bodyPr/>
          <a:lstStyle>
            <a:lvl1pPr defTabSz="502412">
              <a:defRPr sz="6880"/>
            </a:lvl1pPr>
          </a:lstStyle>
          <a:p>
            <a:pPr/>
            <a:r>
              <a:t>Support from CCNU</a:t>
            </a:r>
          </a:p>
        </p:txBody>
      </p:sp>
      <p:pic>
        <p:nvPicPr>
          <p:cNvPr id="184" name="王恩科校长批示.jpg" descr="王恩科校长批示.jpg"/>
          <p:cNvPicPr>
            <a:picLocks noChangeAspect="1"/>
          </p:cNvPicPr>
          <p:nvPr/>
        </p:nvPicPr>
        <p:blipFill>
          <a:blip r:embed="rId2">
            <a:extLst/>
          </a:blip>
          <a:srcRect l="0" t="70719" r="4491" b="2364"/>
          <a:stretch>
            <a:fillRect/>
          </a:stretch>
        </p:blipFill>
        <p:spPr>
          <a:xfrm>
            <a:off x="6436141" y="1976619"/>
            <a:ext cx="6511081" cy="24465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7" name="Group"/>
          <p:cNvGrpSpPr/>
          <p:nvPr/>
        </p:nvGrpSpPr>
        <p:grpSpPr>
          <a:xfrm>
            <a:off x="81491" y="1911630"/>
            <a:ext cx="6263780" cy="6438339"/>
            <a:chOff x="0" y="0"/>
            <a:chExt cx="6263779" cy="6438338"/>
          </a:xfrm>
        </p:grpSpPr>
        <p:pic>
          <p:nvPicPr>
            <p:cNvPr id="185" name="Screen Shot 2017-09-16 at 9.54.48 PM.png" descr="Screen Shot 2017-09-16 at 9.54.48 PM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4247" t="8579" r="6811" b="0"/>
            <a:stretch>
              <a:fillRect/>
            </a:stretch>
          </p:blipFill>
          <p:spPr>
            <a:xfrm>
              <a:off x="0" y="0"/>
              <a:ext cx="6263780" cy="64383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6" name="Line"/>
            <p:cNvSpPr/>
            <p:nvPr/>
          </p:nvSpPr>
          <p:spPr>
            <a:xfrm>
              <a:off x="2246841" y="6055585"/>
              <a:ext cx="2901359" cy="1"/>
            </a:xfrm>
            <a:prstGeom prst="line">
              <a:avLst/>
            </a:prstGeom>
            <a:noFill/>
            <a:ln w="381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</p:grpSp>
      <p:pic>
        <p:nvPicPr>
          <p:cNvPr id="188" name="Screen Shot 2017-09-17 at 2.08.43 PM.png" descr="Screen Shot 2017-09-17 at 2.08.43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36141" y="4632557"/>
            <a:ext cx="6511132" cy="34289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omputing room"/>
          <p:cNvSpPr/>
          <p:nvPr>
            <p:ph type="title"/>
          </p:nvPr>
        </p:nvSpPr>
        <p:spPr>
          <a:xfrm>
            <a:off x="952500" y="444500"/>
            <a:ext cx="11099800" cy="1415753"/>
          </a:xfrm>
          <a:prstGeom prst="rect">
            <a:avLst/>
          </a:prstGeom>
        </p:spPr>
        <p:txBody>
          <a:bodyPr/>
          <a:lstStyle/>
          <a:p>
            <a:pPr/>
            <a:r>
              <a:t>computing room</a:t>
            </a:r>
          </a:p>
        </p:txBody>
      </p:sp>
      <p:pic>
        <p:nvPicPr>
          <p:cNvPr id="191" name="pasted-image.tif" descr="pasted-image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7501" y="2286884"/>
            <a:ext cx="6076213" cy="4557159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机房外部"/>
          <p:cNvSpPr/>
          <p:nvPr/>
        </p:nvSpPr>
        <p:spPr>
          <a:xfrm>
            <a:off x="8070850" y="2527300"/>
            <a:ext cx="1943101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机房外部</a:t>
            </a:r>
          </a:p>
        </p:txBody>
      </p:sp>
      <p:pic>
        <p:nvPicPr>
          <p:cNvPr id="193" name="pasted-image.tif" descr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17811" y="2286884"/>
            <a:ext cx="6076212" cy="45571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布局 (1).png" descr="布局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267" y="272161"/>
            <a:ext cx="7616421" cy="9209278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Line"/>
          <p:cNvSpPr/>
          <p:nvPr/>
        </p:nvSpPr>
        <p:spPr>
          <a:xfrm flipV="1">
            <a:off x="2044700" y="1549399"/>
            <a:ext cx="0" cy="82783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97" name="North"/>
          <p:cNvSpPr/>
          <p:nvPr/>
        </p:nvSpPr>
        <p:spPr>
          <a:xfrm>
            <a:off x="1549628" y="1276350"/>
            <a:ext cx="99014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North</a:t>
            </a:r>
          </a:p>
        </p:txBody>
      </p:sp>
      <p:sp>
        <p:nvSpPr>
          <p:cNvPr id="198" name="Computer room…"/>
          <p:cNvSpPr/>
          <p:nvPr/>
        </p:nvSpPr>
        <p:spPr>
          <a:xfrm>
            <a:off x="3025795" y="1064683"/>
            <a:ext cx="343403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t>Computer room</a:t>
            </a:r>
          </a:p>
          <a:p>
            <a:pPr>
              <a:defRPr>
                <a:solidFill>
                  <a:srgbClr val="FF2600"/>
                </a:solidFill>
              </a:defRPr>
            </a:pPr>
            <a:r>
              <a:t>~160m</a:t>
            </a:r>
            <a:r>
              <a:rPr baseline="31999"/>
              <a:t>2</a:t>
            </a:r>
          </a:p>
        </p:txBody>
      </p:sp>
      <p:sp>
        <p:nvSpPr>
          <p:cNvPr id="199" name="layout of NSC3"/>
          <p:cNvSpPr/>
          <p:nvPr/>
        </p:nvSpPr>
        <p:spPr>
          <a:xfrm>
            <a:off x="8203034" y="355509"/>
            <a:ext cx="444956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4800">
                <a:solidFill>
                  <a:srgbClr val="00905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layout of NSC</a:t>
            </a:r>
            <a:r>
              <a:rPr baseline="31999"/>
              <a:t>3 </a:t>
            </a:r>
          </a:p>
        </p:txBody>
      </p:sp>
      <p:sp>
        <p:nvSpPr>
          <p:cNvPr id="200" name="Cooling pipes…"/>
          <p:cNvSpPr/>
          <p:nvPr/>
        </p:nvSpPr>
        <p:spPr>
          <a:xfrm>
            <a:off x="300323" y="647700"/>
            <a:ext cx="1559957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Cooling pipes</a:t>
            </a:r>
          </a:p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&amp; water filters</a:t>
            </a:r>
          </a:p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~ 32m</a:t>
            </a:r>
            <a:r>
              <a:rPr baseline="31999"/>
              <a:t>2</a:t>
            </a:r>
          </a:p>
        </p:txBody>
      </p:sp>
      <p:sp>
        <p:nvSpPr>
          <p:cNvPr id="201" name="Rectangle"/>
          <p:cNvSpPr/>
          <p:nvPr/>
        </p:nvSpPr>
        <p:spPr>
          <a:xfrm>
            <a:off x="2180416" y="594783"/>
            <a:ext cx="5319334" cy="4823107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202" name="Exhibition area ~160m2"/>
          <p:cNvSpPr/>
          <p:nvPr/>
        </p:nvSpPr>
        <p:spPr>
          <a:xfrm>
            <a:off x="1607194" y="5657850"/>
            <a:ext cx="450016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Exhibition area ~160m</a:t>
            </a:r>
            <a:r>
              <a:rPr baseline="31999"/>
              <a:t>2</a:t>
            </a:r>
          </a:p>
        </p:txBody>
      </p:sp>
      <p:sp>
        <p:nvSpPr>
          <p:cNvPr id="203" name="Rectangle"/>
          <p:cNvSpPr/>
          <p:nvPr/>
        </p:nvSpPr>
        <p:spPr>
          <a:xfrm>
            <a:off x="425450" y="5670550"/>
            <a:ext cx="7270056" cy="3518347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204" name="Total area…"/>
          <p:cNvSpPr/>
          <p:nvPr/>
        </p:nvSpPr>
        <p:spPr>
          <a:xfrm>
            <a:off x="8090639" y="4314136"/>
            <a:ext cx="3802488" cy="167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5200"/>
            </a:pPr>
            <a:r>
              <a:t>Total area</a:t>
            </a:r>
          </a:p>
          <a:p>
            <a:pPr>
              <a:defRPr sz="5200"/>
            </a:pPr>
            <a:r>
              <a:t>~360 m</a:t>
            </a:r>
            <a:r>
              <a:rPr baseline="31999"/>
              <a:t>2</a:t>
            </a:r>
          </a:p>
        </p:txBody>
      </p:sp>
      <p:sp>
        <p:nvSpPr>
          <p:cNvPr id="205" name="Can be extended to install more racks"/>
          <p:cNvSpPr/>
          <p:nvPr/>
        </p:nvSpPr>
        <p:spPr>
          <a:xfrm>
            <a:off x="1547403" y="8035936"/>
            <a:ext cx="4619750" cy="1056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60000"/>
              </a:lnSpc>
              <a:defRPr baseline="31999" sz="3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aseline="0"/>
            </a:pPr>
            <a:r>
              <a:rPr baseline="31999"/>
              <a:t>Can be extended to install more racks</a:t>
            </a:r>
          </a:p>
        </p:txBody>
      </p:sp>
      <p:sp>
        <p:nvSpPr>
          <p:cNvPr id="206" name="Battery room…"/>
          <p:cNvSpPr/>
          <p:nvPr/>
        </p:nvSpPr>
        <p:spPr>
          <a:xfrm>
            <a:off x="361727" y="3130550"/>
            <a:ext cx="1559957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Battery room</a:t>
            </a:r>
          </a:p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~ 32m</a:t>
            </a:r>
            <a:r>
              <a:rPr baseline="31999"/>
              <a:t>2</a:t>
            </a:r>
          </a:p>
        </p:txBody>
      </p:sp>
      <p:sp>
        <p:nvSpPr>
          <p:cNvPr id="207" name="Low Voltage…"/>
          <p:cNvSpPr/>
          <p:nvPr/>
        </p:nvSpPr>
        <p:spPr>
          <a:xfrm>
            <a:off x="5897379" y="6094680"/>
            <a:ext cx="1843292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Low Voltage</a:t>
            </a:r>
          </a:p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Distribution </a:t>
            </a:r>
          </a:p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Room</a:t>
            </a:r>
          </a:p>
          <a:p>
            <a:pPr>
              <a:def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~ 27 m</a:t>
            </a:r>
            <a:r>
              <a:rPr baseline="31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