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0"/>
  </p:notesMasterIdLst>
  <p:handoutMasterIdLst>
    <p:handoutMasterId r:id="rId51"/>
  </p:handoutMasterIdLst>
  <p:sldIdLst>
    <p:sldId id="256" r:id="rId2"/>
    <p:sldId id="346" r:id="rId3"/>
    <p:sldId id="302" r:id="rId4"/>
    <p:sldId id="1246" r:id="rId5"/>
    <p:sldId id="561" r:id="rId6"/>
    <p:sldId id="1208" r:id="rId7"/>
    <p:sldId id="1207" r:id="rId8"/>
    <p:sldId id="352" r:id="rId9"/>
    <p:sldId id="353" r:id="rId10"/>
    <p:sldId id="1209" r:id="rId11"/>
    <p:sldId id="790" r:id="rId12"/>
    <p:sldId id="791" r:id="rId13"/>
    <p:sldId id="681" r:id="rId14"/>
    <p:sldId id="1183" r:id="rId15"/>
    <p:sldId id="1222" r:id="rId16"/>
    <p:sldId id="1221" r:id="rId17"/>
    <p:sldId id="787" r:id="rId18"/>
    <p:sldId id="295" r:id="rId19"/>
    <p:sldId id="270" r:id="rId20"/>
    <p:sldId id="271" r:id="rId21"/>
    <p:sldId id="286" r:id="rId22"/>
    <p:sldId id="276" r:id="rId23"/>
    <p:sldId id="1184" r:id="rId24"/>
    <p:sldId id="800" r:id="rId25"/>
    <p:sldId id="1247" r:id="rId26"/>
    <p:sldId id="304" r:id="rId27"/>
    <p:sldId id="1212" r:id="rId28"/>
    <p:sldId id="1213" r:id="rId29"/>
    <p:sldId id="1214" r:id="rId30"/>
    <p:sldId id="1215" r:id="rId31"/>
    <p:sldId id="560" r:id="rId32"/>
    <p:sldId id="403" r:id="rId33"/>
    <p:sldId id="369" r:id="rId34"/>
    <p:sldId id="368" r:id="rId35"/>
    <p:sldId id="372" r:id="rId36"/>
    <p:sldId id="262" r:id="rId37"/>
    <p:sldId id="269" r:id="rId38"/>
    <p:sldId id="381" r:id="rId39"/>
    <p:sldId id="406" r:id="rId40"/>
    <p:sldId id="691" r:id="rId41"/>
    <p:sldId id="1176" r:id="rId42"/>
    <p:sldId id="1216" r:id="rId43"/>
    <p:sldId id="1217" r:id="rId44"/>
    <p:sldId id="702" r:id="rId45"/>
    <p:sldId id="1218" r:id="rId46"/>
    <p:sldId id="1248" r:id="rId47"/>
    <p:sldId id="1211" r:id="rId48"/>
    <p:sldId id="821" r:id="rId4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61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00"/>
    <a:srgbClr val="4E7BD4"/>
    <a:srgbClr val="C2D1F0"/>
    <a:srgbClr val="3465CC"/>
    <a:srgbClr val="28DE45"/>
    <a:srgbClr val="00FA00"/>
    <a:srgbClr val="FF9300"/>
    <a:srgbClr val="D7D3CF"/>
    <a:srgbClr val="6E7F13"/>
    <a:srgbClr val="DF6D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35" autoAdjust="0"/>
    <p:restoredTop sz="93554"/>
  </p:normalViewPr>
  <p:slideViewPr>
    <p:cSldViewPr snapToGrid="0" snapToObjects="1">
      <p:cViewPr varScale="1">
        <p:scale>
          <a:sx n="109" d="100"/>
          <a:sy n="109" d="100"/>
        </p:scale>
        <p:origin x="1224" y="184"/>
      </p:cViewPr>
      <p:guideLst>
        <p:guide orient="horz" pos="1461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3" d="100"/>
        <a:sy n="4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CA7A3-2BB7-D244-99EF-4DEB69B24F17}" type="datetimeFigureOut">
              <a:rPr lang="en-US" smtClean="0"/>
              <a:t>10/31/18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75EC1-67ED-E348-9972-C411D6383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1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7BF72-16BD-6949-B5FF-11ACD7E70703}" type="datetimeFigureOut">
              <a:rPr lang="en-US" smtClean="0"/>
              <a:t>10/31/18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5F3D7-6F37-2643-BA91-D461A800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590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9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98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39FEA-EB82-4711-8515-35FF242D031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1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CFADC-2446-8F45-A551-283C57B66E2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277C1DD0-0F43-6340-B863-388E8C974B4D}" type="slidenum">
              <a:t>36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7ACF98-EB0E-414B-AB37-068CE35CAFE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71FA8E-5C4E-BA46-B959-5F8A3D87FD4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12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E2C16-D4EC-F746-8FD3-FB0EB53D96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DEA6555-93EE-5848-B667-C46FCAE5C040}" type="slidenum">
              <a:t>37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F3CCF7-107A-FD4C-A8BD-2B4403C672B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64227B-4E35-D441-9CA5-35486C3DF2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16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84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-32148"/>
            <a:ext cx="2127250" cy="462677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-32148"/>
            <a:ext cx="6232525" cy="4626770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16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1113" y="-32147"/>
            <a:ext cx="7688262" cy="632222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2"/>
            <a:ext cx="8229600" cy="1639491"/>
          </a:xfr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53945"/>
            <a:ext cx="8229600" cy="1640681"/>
          </a:xfr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90894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6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70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2800" b="1" cap="none">
                <a:latin typeface="+mn-lt"/>
              </a:defRPr>
            </a:lvl1pPr>
          </a:lstStyle>
          <a:p>
            <a:r>
              <a:rPr lang="it-IT" dirty="0"/>
              <a:t>C to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25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652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57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8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00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3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31/10/18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41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92929">
                <a:gamma/>
                <a:shade val="31765"/>
                <a:invGamma/>
              </a:srgbClr>
            </a:gs>
            <a:gs pos="100000">
              <a:srgbClr val="29292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8575" y="-72723"/>
            <a:ext cx="7688262" cy="6322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  <a:endParaRPr lang="it-IT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414" y="4873328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it-IT"/>
              <a:t>31/10/18</a:t>
            </a:r>
            <a:endParaRPr lang="en-GB" dirty="0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5940" y="4873328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19121" y="4873328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>
            <a:off x="42863" y="492622"/>
            <a:ext cx="9069324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Picture 7" descr="lhcblogo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4" y="29491"/>
            <a:ext cx="650819" cy="43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INFN_Logo.bmp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803" y="29491"/>
            <a:ext cx="440815" cy="431999"/>
          </a:xfrm>
          <a:prstGeom prst="rect">
            <a:avLst/>
          </a:prstGeom>
        </p:spPr>
      </p:pic>
      <p:pic>
        <p:nvPicPr>
          <p:cNvPr id="11" name="Picture 10" descr="ttp://design-guidelines.web.cern.ch/sites/design-guidelines.web.cern.ch/files/u6/CERN-logo.jp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9423" y="29491"/>
            <a:ext cx="432764" cy="4319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«"/>
        <a:defRPr sz="1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1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www.slac.stanford.edu/xorg/hflav/semi/fpcp17/RDRD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tiff"/><Relationship Id="rId5" Type="http://schemas.openxmlformats.org/officeDocument/2006/relationships/image" Target="../media/image72.tiff"/><Relationship Id="rId4" Type="http://schemas.openxmlformats.org/officeDocument/2006/relationships/image" Target="../media/image71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7891"/>
            <a:ext cx="7772400" cy="1102519"/>
          </a:xfrm>
        </p:spPr>
        <p:txBody>
          <a:bodyPr/>
          <a:lstStyle/>
          <a:p>
            <a:r>
              <a:rPr lang="en-US" sz="3600" dirty="0"/>
              <a:t>Status of </a:t>
            </a:r>
            <a:r>
              <a:rPr lang="en-US" sz="3600" dirty="0" err="1"/>
              <a:t>LHCb</a:t>
            </a:r>
            <a:r>
              <a:rPr lang="en-US" sz="3600" dirty="0"/>
              <a:t> and its upgrade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59269"/>
            <a:ext cx="5320938" cy="1326240"/>
          </a:xfrm>
        </p:spPr>
        <p:txBody>
          <a:bodyPr/>
          <a:lstStyle/>
          <a:p>
            <a:pPr algn="l"/>
            <a:r>
              <a:rPr lang="en-GB" sz="2400" dirty="0"/>
              <a:t>G. </a:t>
            </a:r>
            <a:r>
              <a:rPr lang="en-GB" sz="2400" dirty="0" err="1"/>
              <a:t>Passaleva</a:t>
            </a:r>
            <a:endParaRPr lang="en-GB" sz="2400" dirty="0"/>
          </a:p>
          <a:p>
            <a:pPr algn="l"/>
            <a:r>
              <a:rPr lang="en-GB" sz="1400" dirty="0"/>
              <a:t>INFN </a:t>
            </a:r>
            <a:r>
              <a:rPr lang="en-US" sz="1400" dirty="0"/>
              <a:t>–</a:t>
            </a:r>
            <a:r>
              <a:rPr lang="en-GB" sz="1400" dirty="0"/>
              <a:t> Florence and CERN</a:t>
            </a:r>
          </a:p>
          <a:p>
            <a:pPr algn="l"/>
            <a:r>
              <a:rPr lang="en-GB" sz="1400" i="1" dirty="0">
                <a:solidFill>
                  <a:srgbClr val="FFFFFF"/>
                </a:solidFill>
              </a:rPr>
              <a:t>On behalf of the </a:t>
            </a:r>
            <a:r>
              <a:rPr lang="en-GB" sz="1400" i="1" dirty="0" err="1">
                <a:solidFill>
                  <a:srgbClr val="FFFFFF"/>
                </a:solidFill>
              </a:rPr>
              <a:t>LHCb</a:t>
            </a:r>
            <a:r>
              <a:rPr lang="en-GB" sz="1400" i="1" dirty="0">
                <a:solidFill>
                  <a:srgbClr val="FFFFFF"/>
                </a:solidFill>
              </a:rPr>
              <a:t> collaboration</a:t>
            </a:r>
            <a:endParaRPr lang="en-GB" sz="1800" dirty="0"/>
          </a:p>
          <a:p>
            <a:pPr algn="l"/>
            <a:r>
              <a:rPr lang="en-GB" sz="1800" dirty="0"/>
              <a:t>RRB </a:t>
            </a:r>
            <a:r>
              <a:rPr lang="en-US" sz="1800" dirty="0"/>
              <a:t>– </a:t>
            </a:r>
            <a:r>
              <a:rPr lang="it-IT" sz="1800" dirty="0"/>
              <a:t>31</a:t>
            </a:r>
            <a:r>
              <a:rPr lang="en-GB" sz="1800" dirty="0"/>
              <a:t>/10/2018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2160410"/>
            <a:ext cx="3594382" cy="138499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Collaboration matters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2018 run status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Physics output and selected physics results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</a:t>
            </a: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upgrade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future upgrades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797038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581898"/>
          </a:xfrm>
        </p:spPr>
        <p:txBody>
          <a:bodyPr/>
          <a:lstStyle/>
          <a:p>
            <a:r>
              <a:rPr lang="en-GB" dirty="0"/>
              <a:t>Sharpening the CKM picture</a:t>
            </a:r>
            <a:endParaRPr lang="en-GB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899360"/>
            <a:ext cx="7772400" cy="1235760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en-GB" i="1" dirty="0">
                <a:solidFill>
                  <a:srgbClr val="A6A6A6"/>
                </a:solidFill>
              </a:rPr>
              <a:t>Measurement of CP asymmetry in B</a:t>
            </a:r>
            <a:r>
              <a:rPr lang="en-GB" i="1" baseline="30000" dirty="0">
                <a:solidFill>
                  <a:srgbClr val="A6A6A6"/>
                </a:solidFill>
              </a:rPr>
              <a:t>0</a:t>
            </a:r>
            <a:r>
              <a:rPr lang="en-GB" i="1" baseline="-25000" dirty="0">
                <a:solidFill>
                  <a:srgbClr val="A6A6A6"/>
                </a:solidFill>
              </a:rPr>
              <a:t>(s)</a:t>
            </a:r>
            <a:r>
              <a:rPr lang="en-GB" i="1" dirty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i="1" dirty="0">
                <a:solidFill>
                  <a:srgbClr val="A6A6A6"/>
                </a:solidFill>
              </a:rPr>
              <a:t> </a:t>
            </a:r>
            <a:r>
              <a:rPr lang="en-GB" i="1" dirty="0" err="1">
                <a:solidFill>
                  <a:srgbClr val="A6A6A6"/>
                </a:solidFill>
              </a:rPr>
              <a:t>h</a:t>
            </a:r>
            <a:r>
              <a:rPr lang="en-GB" i="1" baseline="30000" dirty="0" err="1">
                <a:solidFill>
                  <a:srgbClr val="A6A6A6"/>
                </a:solidFill>
                <a:latin typeface="Symbol" pitchFamily="2" charset="2"/>
              </a:rPr>
              <a:t>+</a:t>
            </a:r>
            <a:r>
              <a:rPr lang="en-GB" i="1" dirty="0" err="1">
                <a:solidFill>
                  <a:srgbClr val="A6A6A6"/>
                </a:solidFill>
              </a:rPr>
              <a:t>h</a:t>
            </a:r>
            <a:r>
              <a:rPr lang="en-GB" i="1" baseline="30000" dirty="0">
                <a:solidFill>
                  <a:srgbClr val="A6A6A6"/>
                </a:solidFill>
                <a:latin typeface="Symbol" pitchFamily="2" charset="2"/>
              </a:rPr>
              <a:t>-</a:t>
            </a:r>
            <a:r>
              <a:rPr lang="en-GB" i="1" dirty="0">
                <a:solidFill>
                  <a:srgbClr val="A6A6A6"/>
                </a:solidFill>
              </a:rPr>
              <a:t> decays</a:t>
            </a:r>
          </a:p>
          <a:p>
            <a:pPr marL="342900" indent="-342900">
              <a:buFontTx/>
              <a:buChar char="-"/>
            </a:pPr>
            <a:r>
              <a:rPr lang="en-GB" i="1" dirty="0">
                <a:solidFill>
                  <a:srgbClr val="A6A6A6"/>
                </a:solidFill>
              </a:rPr>
              <a:t>A precise measurement of CKM angle</a:t>
            </a:r>
            <a:r>
              <a:rPr lang="it-IT" i="1" dirty="0">
                <a:solidFill>
                  <a:srgbClr val="A6A6A6"/>
                </a:solidFill>
              </a:rPr>
              <a:t> </a:t>
            </a:r>
            <a:r>
              <a:rPr lang="it-IT" i="1" dirty="0">
                <a:solidFill>
                  <a:srgbClr val="A6A6A6"/>
                </a:solidFill>
                <a:latin typeface="Symbol" charset="2"/>
                <a:cs typeface="Symbol" charset="2"/>
              </a:rPr>
              <a:t>g</a:t>
            </a:r>
          </a:p>
          <a:p>
            <a:pPr marL="342900" indent="-342900">
              <a:buFontTx/>
              <a:buChar char="-"/>
            </a:pPr>
            <a:r>
              <a:rPr lang="en-GB" i="1" dirty="0">
                <a:solidFill>
                  <a:srgbClr val="A6A6A6"/>
                </a:solidFill>
              </a:rPr>
              <a:t>Combination of </a:t>
            </a:r>
            <a:r>
              <a:rPr lang="en-GB" i="1" dirty="0" err="1">
                <a:solidFill>
                  <a:srgbClr val="A6A6A6"/>
                </a:solidFill>
              </a:rPr>
              <a:t>LHCb</a:t>
            </a:r>
            <a:r>
              <a:rPr lang="en-GB" i="1" dirty="0">
                <a:solidFill>
                  <a:srgbClr val="A6A6A6"/>
                </a:solidFill>
              </a:rPr>
              <a:t> measurements of</a:t>
            </a:r>
            <a:r>
              <a:rPr lang="it-IT" i="1" dirty="0">
                <a:solidFill>
                  <a:srgbClr val="A6A6A6"/>
                </a:solidFill>
              </a:rPr>
              <a:t> </a:t>
            </a:r>
            <a:r>
              <a:rPr lang="it-IT" i="1" dirty="0">
                <a:solidFill>
                  <a:srgbClr val="A6A6A6"/>
                </a:solidFill>
                <a:latin typeface="Symbol" charset="2"/>
                <a:cs typeface="Symbol" charset="2"/>
              </a:rPr>
              <a:t>g</a:t>
            </a:r>
          </a:p>
          <a:p>
            <a:endParaRPr lang="en-GB" i="1" dirty="0">
              <a:solidFill>
                <a:srgbClr val="A6A6A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i="1" dirty="0">
              <a:solidFill>
                <a:srgbClr val="A6A6A6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418C89-60C4-A04F-BD6A-99DE46D7F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337CA0-5A59-B945-A851-48DA8FB3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D72B0-CE24-8544-890D-CCE60D0C0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086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2C3AA-19BC-5B49-849A-D45C4C1F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CP </a:t>
            </a:r>
            <a:r>
              <a:rPr lang="it-IT" dirty="0" err="1"/>
              <a:t>violation</a:t>
            </a:r>
            <a:r>
              <a:rPr lang="it-IT" dirty="0"/>
              <a:t> in B</a:t>
            </a:r>
            <a:r>
              <a:rPr lang="it-IT" baseline="30000" dirty="0"/>
              <a:t>0</a:t>
            </a:r>
            <a:r>
              <a:rPr lang="it-IT" baseline="-25000" dirty="0"/>
              <a:t>(</a:t>
            </a:r>
            <a:r>
              <a:rPr lang="it-IT" baseline="-25000" dirty="0" err="1"/>
              <a:t>s</a:t>
            </a:r>
            <a:r>
              <a:rPr lang="it-IT" baseline="-25000" dirty="0"/>
              <a:t>)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>
                <a:latin typeface="Symbol" pitchFamily="2" charset="2"/>
                <a:sym typeface="Wingdings" pitchFamily="2" charset="2"/>
              </a:rPr>
              <a:t>→</a:t>
            </a:r>
            <a:r>
              <a:rPr lang="it-IT" dirty="0" err="1">
                <a:sym typeface="Wingdings" pitchFamily="2" charset="2"/>
              </a:rPr>
              <a:t>h</a:t>
            </a:r>
            <a:r>
              <a:rPr lang="it-IT" baseline="30000" dirty="0" err="1">
                <a:sym typeface="Wingdings" pitchFamily="2" charset="2"/>
              </a:rPr>
              <a:t>+</a:t>
            </a:r>
            <a:r>
              <a:rPr lang="it-IT" dirty="0" err="1">
                <a:sym typeface="Wingdings" pitchFamily="2" charset="2"/>
              </a:rPr>
              <a:t>h</a:t>
            </a:r>
            <a:r>
              <a:rPr lang="it-IT" baseline="30000" dirty="0">
                <a:latin typeface="Symbol" pitchFamily="2" charset="2"/>
                <a:sym typeface="Wingdings" pitchFamily="2" charset="2"/>
              </a:rPr>
              <a:t>-</a:t>
            </a:r>
            <a:r>
              <a:rPr lang="it-IT" dirty="0">
                <a:latin typeface="Symbol" pitchFamily="2" charset="2"/>
                <a:sym typeface="Wingdings" pitchFamily="2" charset="2"/>
              </a:rPr>
              <a:t> - </a:t>
            </a:r>
            <a:r>
              <a:rPr lang="it-IT" dirty="0">
                <a:latin typeface="+mn-lt"/>
                <a:sym typeface="Wingdings" pitchFamily="2" charset="2"/>
              </a:rPr>
              <a:t>h = K, </a:t>
            </a:r>
            <a:r>
              <a:rPr lang="it-IT" dirty="0" err="1">
                <a:latin typeface="Symbol" pitchFamily="2" charset="2"/>
                <a:sym typeface="Wingdings" pitchFamily="2" charset="2"/>
              </a:rPr>
              <a:t>p</a:t>
            </a:r>
            <a:endParaRPr lang="it-IT" baseline="30000" dirty="0">
              <a:latin typeface="Symbol" pitchFamily="2" charset="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CDCD7-DC0E-5D46-ADC9-285FC4E5F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33" y="682041"/>
            <a:ext cx="8229600" cy="3394472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Combined analysis of the branching fractions and CP 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asymmetries in B</a:t>
            </a:r>
            <a:r>
              <a:rPr lang="en-GB" baseline="30000" dirty="0">
                <a:solidFill>
                  <a:srgbClr val="FFFF00"/>
                </a:solidFill>
              </a:rPr>
              <a:t>0</a:t>
            </a:r>
            <a:r>
              <a:rPr lang="en-GB" baseline="-25000" dirty="0">
                <a:solidFill>
                  <a:srgbClr val="FFFF00"/>
                </a:solidFill>
              </a:rPr>
              <a:t>(s)</a:t>
            </a:r>
            <a:r>
              <a:rPr lang="en-GB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GB" dirty="0">
                <a:solidFill>
                  <a:srgbClr val="FFFF00"/>
                </a:solidFill>
                <a:latin typeface="Symbol" pitchFamily="2" charset="2"/>
                <a:sym typeface="Wingdings" pitchFamily="2" charset="2"/>
              </a:rPr>
              <a:t>→</a:t>
            </a:r>
            <a:r>
              <a:rPr lang="en-GB" dirty="0" err="1">
                <a:solidFill>
                  <a:srgbClr val="FFFF00"/>
                </a:solidFill>
                <a:sym typeface="Wingdings" pitchFamily="2" charset="2"/>
              </a:rPr>
              <a:t>h</a:t>
            </a:r>
            <a:r>
              <a:rPr lang="en-GB" baseline="30000" dirty="0" err="1">
                <a:solidFill>
                  <a:srgbClr val="FFFF00"/>
                </a:solidFill>
                <a:sym typeface="Wingdings" pitchFamily="2" charset="2"/>
              </a:rPr>
              <a:t>+</a:t>
            </a:r>
            <a:r>
              <a:rPr lang="en-GB" dirty="0" err="1">
                <a:solidFill>
                  <a:srgbClr val="FFFF00"/>
                </a:solidFill>
                <a:sym typeface="Wingdings" pitchFamily="2" charset="2"/>
              </a:rPr>
              <a:t>h</a:t>
            </a:r>
            <a:r>
              <a:rPr lang="en-GB" baseline="30000" dirty="0">
                <a:solidFill>
                  <a:srgbClr val="FFFF00"/>
                </a:solidFill>
                <a:latin typeface="Symbol" pitchFamily="2" charset="2"/>
                <a:sym typeface="Wingdings" pitchFamily="2" charset="2"/>
              </a:rPr>
              <a:t>-</a:t>
            </a:r>
            <a:r>
              <a:rPr lang="en-GB" dirty="0">
                <a:solidFill>
                  <a:srgbClr val="FFFF00"/>
                </a:solidFill>
                <a:sym typeface="Wingdings" pitchFamily="2" charset="2"/>
              </a:rPr>
              <a:t> allows to constrain </a:t>
            </a:r>
            <a:r>
              <a:rPr lang="en-GB" dirty="0">
                <a:solidFill>
                  <a:srgbClr val="FFFF00"/>
                </a:solidFill>
                <a:latin typeface="Symbol" pitchFamily="2" charset="2"/>
                <a:sym typeface="Wingdings" pitchFamily="2" charset="2"/>
              </a:rPr>
              <a:t>g</a:t>
            </a:r>
          </a:p>
          <a:p>
            <a:r>
              <a:rPr lang="en-GB" dirty="0">
                <a:sym typeface="Wingdings" pitchFamily="2" charset="2"/>
              </a:rPr>
              <a:t>Sensitive to direct CPV in decay through </a:t>
            </a:r>
            <a:r>
              <a:rPr lang="en-GB" i="1" dirty="0" err="1">
                <a:sym typeface="Wingdings" pitchFamily="2" charset="2"/>
              </a:rPr>
              <a:t>C</a:t>
            </a:r>
            <a:r>
              <a:rPr lang="en-GB" i="1" baseline="-25000" dirty="0" err="1">
                <a:sym typeface="Wingdings" pitchFamily="2" charset="2"/>
              </a:rPr>
              <a:t>f</a:t>
            </a:r>
            <a:endParaRPr lang="en-GB" i="1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EFD19F6-F15B-2B48-A291-551B33752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57CA256-FA59-0A4A-8779-EB16BC784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14DDB-DF7A-7842-AF2B-DDFC13BBA687}"/>
              </a:ext>
            </a:extLst>
          </p:cNvPr>
          <p:cNvSpPr txBox="1"/>
          <p:nvPr/>
        </p:nvSpPr>
        <p:spPr>
          <a:xfrm>
            <a:off x="6370320" y="493867"/>
            <a:ext cx="28155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Phys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Rev. D 98, 032004 (2018) </a:t>
            </a:r>
            <a:r>
              <a:rPr lang="it-IT" sz="1100" dirty="0" err="1">
                <a:solidFill>
                  <a:srgbClr val="FF0000"/>
                </a:solidFill>
              </a:rPr>
              <a:t>Run</a:t>
            </a:r>
            <a:r>
              <a:rPr lang="it-IT" sz="1100" dirty="0">
                <a:solidFill>
                  <a:srgbClr val="FF0000"/>
                </a:solidFill>
              </a:rPr>
              <a:t> 1, 3 fb</a:t>
            </a:r>
            <a:r>
              <a:rPr lang="it-IT" sz="1100" baseline="30000" dirty="0">
                <a:solidFill>
                  <a:srgbClr val="FF0000"/>
                </a:solidFill>
              </a:rPr>
              <a:t>-1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45A570-4895-C641-885C-CB596D7FB0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2763423"/>
            <a:ext cx="2467325" cy="194597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1CBAF8C8-B0A3-C749-AF44-846DDA8837F3}"/>
              </a:ext>
            </a:extLst>
          </p:cNvPr>
          <p:cNvGrpSpPr>
            <a:grpSpLocks noChangeAspect="1"/>
          </p:cNvGrpSpPr>
          <p:nvPr/>
        </p:nvGrpSpPr>
        <p:grpSpPr>
          <a:xfrm>
            <a:off x="457199" y="1869382"/>
            <a:ext cx="2467325" cy="576225"/>
            <a:chOff x="487288" y="1609507"/>
            <a:chExt cx="5492361" cy="12827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40E28FA-4219-1746-9AC1-19EB81D400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5234" y="1609507"/>
              <a:ext cx="4554415" cy="12827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5719F96-7419-B048-B0DC-9255341771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288" y="1609507"/>
              <a:ext cx="946928" cy="1282700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2D46964-7AD6-7445-A22D-8C526972977F}"/>
              </a:ext>
            </a:extLst>
          </p:cNvPr>
          <p:cNvSpPr/>
          <p:nvPr/>
        </p:nvSpPr>
        <p:spPr>
          <a:xfrm>
            <a:off x="3141890" y="1869382"/>
            <a:ext cx="25326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FF00"/>
                </a:solidFill>
              </a:rPr>
              <a:t>Measure 4.0</a:t>
            </a:r>
            <a:r>
              <a:rPr lang="en-GB" sz="1400" dirty="0">
                <a:solidFill>
                  <a:srgbClr val="FFFF00"/>
                </a:solidFill>
                <a:latin typeface="Symbol" pitchFamily="2" charset="2"/>
              </a:rPr>
              <a:t>s</a:t>
            </a:r>
            <a:r>
              <a:rPr lang="en-GB" sz="1400" dirty="0">
                <a:solidFill>
                  <a:srgbClr val="FFFF00"/>
                </a:solidFill>
              </a:rPr>
              <a:t>  deviation of (C</a:t>
            </a:r>
            <a:r>
              <a:rPr lang="en-GB" sz="1400" baseline="-25000" dirty="0">
                <a:solidFill>
                  <a:srgbClr val="FFFF00"/>
                </a:solidFill>
              </a:rPr>
              <a:t>KK</a:t>
            </a:r>
            <a:r>
              <a:rPr lang="en-GB" sz="1400" dirty="0">
                <a:solidFill>
                  <a:srgbClr val="FFFF00"/>
                </a:solidFill>
              </a:rPr>
              <a:t>, S</a:t>
            </a:r>
            <a:r>
              <a:rPr lang="en-GB" sz="1400" baseline="-25000" dirty="0">
                <a:solidFill>
                  <a:srgbClr val="FFFF00"/>
                </a:solidFill>
              </a:rPr>
              <a:t>KK</a:t>
            </a:r>
            <a:r>
              <a:rPr lang="en-GB" sz="1400" dirty="0">
                <a:solidFill>
                  <a:srgbClr val="FFFF00"/>
                </a:solidFill>
              </a:rPr>
              <a:t>, A</a:t>
            </a:r>
            <a:r>
              <a:rPr lang="en-GB" sz="1400" baseline="30000" dirty="0">
                <a:solidFill>
                  <a:srgbClr val="FFFF00"/>
                </a:solidFill>
                <a:latin typeface="Symbol" pitchFamily="2" charset="2"/>
              </a:rPr>
              <a:t>DG</a:t>
            </a:r>
            <a:r>
              <a:rPr lang="en-GB" sz="1400" baseline="-25000" dirty="0">
                <a:solidFill>
                  <a:srgbClr val="FFFF00"/>
                </a:solidFill>
              </a:rPr>
              <a:t>KK</a:t>
            </a:r>
            <a:r>
              <a:rPr lang="en-GB" sz="1400" dirty="0">
                <a:solidFill>
                  <a:srgbClr val="FFFF00"/>
                </a:solidFill>
              </a:rPr>
              <a:t>) from (0, 0,−1) no-CPV expectation;</a:t>
            </a:r>
          </a:p>
          <a:p>
            <a:r>
              <a:rPr lang="en-GB" sz="1400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Strongest evidence for time-dependent CP violation in the </a:t>
            </a:r>
            <a:r>
              <a:rPr lang="en-GB" sz="1400" dirty="0" err="1">
                <a:solidFill>
                  <a:schemeClr val="bg1"/>
                </a:solidFill>
              </a:rPr>
              <a:t>Bs</a:t>
            </a:r>
            <a:r>
              <a:rPr lang="en-GB" sz="1400" dirty="0">
                <a:solidFill>
                  <a:schemeClr val="bg1"/>
                </a:solidFill>
              </a:rPr>
              <a:t> system to date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effectLst/>
              </a:rPr>
              <a:t>1</a:t>
            </a:r>
            <a:r>
              <a:rPr lang="en-GB" sz="1400" baseline="30000" dirty="0">
                <a:solidFill>
                  <a:schemeClr val="bg1"/>
                </a:solidFill>
                <a:effectLst/>
              </a:rPr>
              <a:t>st</a:t>
            </a:r>
            <a:r>
              <a:rPr lang="en-GB" sz="1400" dirty="0">
                <a:solidFill>
                  <a:schemeClr val="bg1"/>
                </a:solidFill>
                <a:effectLst/>
              </a:rPr>
              <a:t> determination of </a:t>
            </a:r>
            <a:r>
              <a:rPr lang="en-GB" sz="1400" dirty="0">
                <a:solidFill>
                  <a:schemeClr val="bg1"/>
                </a:solidFill>
              </a:rPr>
              <a:t>A</a:t>
            </a:r>
            <a:r>
              <a:rPr lang="en-GB" sz="1400" baseline="30000" dirty="0">
                <a:solidFill>
                  <a:schemeClr val="bg1"/>
                </a:solidFill>
                <a:latin typeface="Symbol" pitchFamily="2" charset="2"/>
              </a:rPr>
              <a:t>DG</a:t>
            </a:r>
            <a:r>
              <a:rPr lang="en-GB" sz="1400" baseline="-25000" dirty="0">
                <a:solidFill>
                  <a:schemeClr val="bg1"/>
                </a:solidFill>
              </a:rPr>
              <a:t>KK</a:t>
            </a:r>
            <a:endParaRPr lang="en-GB" sz="1400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576398-B26B-6548-823E-44B0B507A218}"/>
              </a:ext>
            </a:extLst>
          </p:cNvPr>
          <p:cNvSpPr/>
          <p:nvPr/>
        </p:nvSpPr>
        <p:spPr>
          <a:xfrm>
            <a:off x="324600" y="3242422"/>
            <a:ext cx="2761340" cy="80796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B7F1C9-62A3-7546-B1BD-83F29AFC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11</a:t>
            </a:fld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78DB38-3C06-884A-AE61-9459AADFFBF0}"/>
              </a:ext>
            </a:extLst>
          </p:cNvPr>
          <p:cNvGrpSpPr/>
          <p:nvPr/>
        </p:nvGrpSpPr>
        <p:grpSpPr>
          <a:xfrm>
            <a:off x="5726439" y="1245965"/>
            <a:ext cx="3283931" cy="3146102"/>
            <a:chOff x="5726439" y="1245965"/>
            <a:chExt cx="3283931" cy="31461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EE588B4-0CFD-744B-A5B7-7430E24D9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6439" y="1245965"/>
              <a:ext cx="3283931" cy="3146102"/>
            </a:xfrm>
            <a:prstGeom prst="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68DB79-6E5F-2742-8CFC-E199CD60E330}"/>
                </a:ext>
              </a:extLst>
            </p:cNvPr>
            <p:cNvSpPr/>
            <p:nvPr/>
          </p:nvSpPr>
          <p:spPr>
            <a:xfrm>
              <a:off x="8287698" y="1276927"/>
              <a:ext cx="5597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600" dirty="0" err="1">
                  <a:solidFill>
                    <a:srgbClr val="FF0000"/>
                  </a:solidFill>
                  <a:latin typeface="Symbol" pitchFamily="2" charset="2"/>
                  <a:sym typeface="Wingdings" pitchFamily="2" charset="2"/>
                </a:rPr>
                <a:t>p</a:t>
              </a:r>
              <a:r>
                <a:rPr lang="it-IT" sz="1600" baseline="30000" dirty="0" err="1">
                  <a:solidFill>
                    <a:srgbClr val="FF0000"/>
                  </a:solidFill>
                  <a:latin typeface="Symbol" pitchFamily="2" charset="2"/>
                  <a:sym typeface="Wingdings" pitchFamily="2" charset="2"/>
                </a:rPr>
                <a:t>+</a:t>
              </a:r>
              <a:r>
                <a:rPr lang="it-IT" sz="1600" dirty="0" err="1">
                  <a:solidFill>
                    <a:srgbClr val="FF0000"/>
                  </a:solidFill>
                  <a:latin typeface="Symbol" pitchFamily="2" charset="2"/>
                  <a:sym typeface="Wingdings" pitchFamily="2" charset="2"/>
                </a:rPr>
                <a:t>p</a:t>
              </a:r>
              <a:r>
                <a:rPr lang="it-IT" sz="1600" baseline="30000" dirty="0">
                  <a:solidFill>
                    <a:srgbClr val="FF0000"/>
                  </a:solidFill>
                  <a:latin typeface="Symbol" pitchFamily="2" charset="2"/>
                  <a:sym typeface="Wingdings" pitchFamily="2" charset="2"/>
                </a:rPr>
                <a:t>-</a:t>
              </a:r>
              <a:endParaRPr lang="en-GB" sz="1600" dirty="0">
                <a:solidFill>
                  <a:srgbClr val="FF0000"/>
                </a:solidFill>
                <a:latin typeface="Symbol" pitchFamily="2" charset="2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783E0FC-0F50-1B4D-B894-E3AA02FB0205}"/>
                </a:ext>
              </a:extLst>
            </p:cNvPr>
            <p:cNvSpPr/>
            <p:nvPr/>
          </p:nvSpPr>
          <p:spPr>
            <a:xfrm>
              <a:off x="8315046" y="2881038"/>
              <a:ext cx="5050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600" dirty="0">
                  <a:solidFill>
                    <a:srgbClr val="FF0000"/>
                  </a:solidFill>
                  <a:sym typeface="Wingdings" pitchFamily="2" charset="2"/>
                </a:rPr>
                <a:t>K</a:t>
              </a:r>
              <a:r>
                <a:rPr lang="it-IT" sz="1600" baseline="30000" dirty="0">
                  <a:solidFill>
                    <a:srgbClr val="FF0000"/>
                  </a:solidFill>
                  <a:sym typeface="Wingdings" pitchFamily="2" charset="2"/>
                </a:rPr>
                <a:t>+</a:t>
              </a:r>
              <a:r>
                <a:rPr lang="it-IT" sz="1600" dirty="0">
                  <a:solidFill>
                    <a:srgbClr val="FF0000"/>
                  </a:solidFill>
                  <a:sym typeface="Wingdings" pitchFamily="2" charset="2"/>
                </a:rPr>
                <a:t>K</a:t>
              </a:r>
              <a:r>
                <a:rPr lang="it-IT" sz="1600" baseline="30000" dirty="0">
                  <a:solidFill>
                    <a:srgbClr val="FF0000"/>
                  </a:solidFill>
                  <a:sym typeface="Wingdings" pitchFamily="2" charset="2"/>
                </a:rPr>
                <a:t>-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D0FD59-0E8F-BF44-A3F3-34B81733EFB6}"/>
                </a:ext>
              </a:extLst>
            </p:cNvPr>
            <p:cNvSpPr/>
            <p:nvPr/>
          </p:nvSpPr>
          <p:spPr>
            <a:xfrm>
              <a:off x="6160168" y="1530417"/>
              <a:ext cx="529390" cy="15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2DBC349-AA35-F34F-A5D4-828562F40962}"/>
                </a:ext>
              </a:extLst>
            </p:cNvPr>
            <p:cNvSpPr/>
            <p:nvPr/>
          </p:nvSpPr>
          <p:spPr>
            <a:xfrm>
              <a:off x="7760550" y="1530417"/>
              <a:ext cx="529390" cy="15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D93C3C4-D100-A14B-8A1A-FA3FC27D0D7A}"/>
                </a:ext>
              </a:extLst>
            </p:cNvPr>
            <p:cNvSpPr/>
            <p:nvPr/>
          </p:nvSpPr>
          <p:spPr>
            <a:xfrm>
              <a:off x="6154302" y="3065588"/>
              <a:ext cx="529390" cy="15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85916B7-C219-304E-986C-F14AC1BB6585}"/>
                </a:ext>
              </a:extLst>
            </p:cNvPr>
            <p:cNvSpPr/>
            <p:nvPr/>
          </p:nvSpPr>
          <p:spPr>
            <a:xfrm>
              <a:off x="7785656" y="3050315"/>
              <a:ext cx="529390" cy="154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4301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BEB09-5A79-E346-92F3-748B10B33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237" y="562614"/>
            <a:ext cx="8229600" cy="4310714"/>
          </a:xfrm>
        </p:spPr>
        <p:txBody>
          <a:bodyPr/>
          <a:lstStyle/>
          <a:p>
            <a:r>
              <a:rPr lang="en-GB" sz="1400" dirty="0"/>
              <a:t>Same B</a:t>
            </a:r>
            <a:r>
              <a:rPr lang="en-GB" sz="1400" baseline="30000" dirty="0"/>
              <a:t>±</a:t>
            </a:r>
            <a:r>
              <a:rPr lang="en-GB" sz="1400" dirty="0"/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 dirty="0"/>
              <a:t>(D</a:t>
            </a:r>
            <a:r>
              <a:rPr lang="en-GB" sz="1400" baseline="30000" dirty="0"/>
              <a:t>0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GB" sz="1400" dirty="0"/>
              <a:t>K</a:t>
            </a:r>
            <a:r>
              <a:rPr lang="en-GB" sz="1400" baseline="30000" dirty="0"/>
              <a:t>0</a:t>
            </a:r>
            <a:r>
              <a:rPr lang="en-GB" sz="1400" baseline="-25000" dirty="0"/>
              <a:t>S</a:t>
            </a:r>
            <a:r>
              <a:rPr lang="en-GB" sz="1400" dirty="0"/>
              <a:t> h</a:t>
            </a:r>
            <a:r>
              <a:rPr lang="en-GB" sz="1400" baseline="30000" dirty="0"/>
              <a:t>−</a:t>
            </a:r>
            <a:r>
              <a:rPr lang="en-GB" sz="1400" dirty="0"/>
              <a:t>h</a:t>
            </a:r>
            <a:r>
              <a:rPr lang="en-GB" sz="1400" baseline="30000" dirty="0"/>
              <a:t>+</a:t>
            </a:r>
            <a:r>
              <a:rPr lang="en-GB" sz="1400" dirty="0"/>
              <a:t>)K</a:t>
            </a:r>
            <a:r>
              <a:rPr lang="en-GB" sz="1400" baseline="30000" dirty="0"/>
              <a:t>±</a:t>
            </a:r>
            <a:r>
              <a:rPr lang="en-GB" sz="1400" dirty="0"/>
              <a:t> final state accessible with D</a:t>
            </a:r>
            <a:r>
              <a:rPr lang="en-GB" sz="1400" baseline="30000" dirty="0"/>
              <a:t>0</a:t>
            </a:r>
            <a:r>
              <a:rPr lang="en-GB" sz="1400" dirty="0"/>
              <a:t> and D</a:t>
            </a:r>
            <a:r>
              <a:rPr lang="en-GB" sz="1400" baseline="30000" dirty="0"/>
              <a:t>0</a:t>
            </a:r>
          </a:p>
          <a:p>
            <a:r>
              <a:rPr lang="en-GB" sz="1400" dirty="0"/>
              <a:t>Divide up the </a:t>
            </a:r>
            <a:r>
              <a:rPr lang="en-GB" sz="1400" dirty="0" err="1"/>
              <a:t>Dalitz</a:t>
            </a:r>
            <a:r>
              <a:rPr lang="en-GB" sz="1400" dirty="0"/>
              <a:t> space into symmetric bins chosen to optimise sensitivity to </a:t>
            </a:r>
            <a:r>
              <a:rPr lang="en-GB" sz="1400" dirty="0">
                <a:latin typeface="Symbol" pitchFamily="2" charset="2"/>
              </a:rPr>
              <a:t>g</a:t>
            </a: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pPr marL="0" indent="0">
              <a:buNone/>
            </a:pPr>
            <a:endParaRPr lang="en-GB" sz="1400" dirty="0">
              <a:solidFill>
                <a:srgbClr val="FFFFFF"/>
              </a:solidFill>
              <a:latin typeface="Symbol" pitchFamily="2" charset="2"/>
            </a:endParaRPr>
          </a:p>
          <a:p>
            <a:pPr marL="0" indent="0">
              <a:buNone/>
            </a:pPr>
            <a:endParaRPr lang="en-GB" sz="1400" dirty="0">
              <a:solidFill>
                <a:srgbClr val="FFFFFF"/>
              </a:solidFill>
            </a:endParaRPr>
          </a:p>
          <a:p>
            <a:r>
              <a:rPr lang="en-GB" sz="1400" dirty="0">
                <a:solidFill>
                  <a:srgbClr val="FFFFFF"/>
                </a:solidFill>
              </a:rPr>
              <a:t>Fit </a:t>
            </a:r>
            <a:r>
              <a:rPr lang="en-GB" sz="1400" dirty="0" err="1">
                <a:solidFill>
                  <a:srgbClr val="FFFFFF"/>
                </a:solidFill>
              </a:rPr>
              <a:t>Dalitz</a:t>
            </a:r>
            <a:r>
              <a:rPr lang="en-GB" sz="1400" dirty="0">
                <a:solidFill>
                  <a:srgbClr val="FFFFFF"/>
                </a:solidFill>
              </a:rPr>
              <a:t> plot to determine x</a:t>
            </a:r>
            <a:r>
              <a:rPr lang="en-GB" sz="1400" baseline="-25000" dirty="0">
                <a:solidFill>
                  <a:srgbClr val="FFFFFF"/>
                </a:solidFill>
              </a:rPr>
              <a:t>±</a:t>
            </a:r>
            <a:r>
              <a:rPr lang="en-GB" sz="1400" dirty="0">
                <a:solidFill>
                  <a:srgbClr val="FFFFFF"/>
                </a:solidFill>
              </a:rPr>
              <a:t> and y</a:t>
            </a:r>
            <a:r>
              <a:rPr lang="en-GB" sz="1400" baseline="-25000" dirty="0">
                <a:solidFill>
                  <a:srgbClr val="FFFFFF"/>
                </a:solidFill>
              </a:rPr>
              <a:t>±</a:t>
            </a:r>
          </a:p>
          <a:p>
            <a:r>
              <a:rPr lang="en-GB" sz="1400" dirty="0">
                <a:solidFill>
                  <a:srgbClr val="FFFFFF"/>
                </a:solidFill>
              </a:rPr>
              <a:t>Inputs from Cleo-c for the model, (looking forward to fruitfully involve BES-III !)</a:t>
            </a:r>
          </a:p>
          <a:p>
            <a:pPr lvl="0"/>
            <a:r>
              <a:rPr lang="en-GB" sz="1400" dirty="0">
                <a:solidFill>
                  <a:srgbClr val="FFFFFF"/>
                </a:solidFill>
              </a:rPr>
              <a:t>Combining with Run 1 determines </a:t>
            </a:r>
            <a:r>
              <a:rPr lang="en-GB" sz="14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GB" sz="1400" dirty="0">
                <a:solidFill>
                  <a:srgbClr val="FFFF00"/>
                </a:solidFill>
              </a:rPr>
              <a:t>  = (80</a:t>
            </a:r>
            <a:r>
              <a:rPr lang="en-GB" sz="1400" baseline="30000" dirty="0">
                <a:solidFill>
                  <a:srgbClr val="FFFF00"/>
                </a:solidFill>
              </a:rPr>
              <a:t>+10</a:t>
            </a:r>
            <a:r>
              <a:rPr lang="en-GB" sz="1400" baseline="-25000" dirty="0">
                <a:solidFill>
                  <a:srgbClr val="FFFF00"/>
                </a:solidFill>
              </a:rPr>
              <a:t>-9</a:t>
            </a:r>
            <a:r>
              <a:rPr lang="en-GB" sz="1400" dirty="0">
                <a:solidFill>
                  <a:srgbClr val="FFFF00"/>
                </a:solidFill>
              </a:rPr>
              <a:t>)°</a:t>
            </a:r>
          </a:p>
          <a:p>
            <a:pPr lvl="0"/>
            <a:r>
              <a:rPr lang="en-GB" sz="1400" dirty="0">
                <a:solidFill>
                  <a:srgbClr val="FFFF00"/>
                </a:solidFill>
              </a:rPr>
              <a:t>Most precise determination of </a:t>
            </a:r>
            <a:r>
              <a:rPr lang="en-GB" sz="14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GB" sz="1400" dirty="0">
                <a:solidFill>
                  <a:srgbClr val="FFFF00"/>
                </a:solidFill>
              </a:rPr>
              <a:t> from a single channel!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A4EFD8-AA8D-D946-814D-259D18981C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89" y="1222413"/>
            <a:ext cx="2464990" cy="2124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A74EAF5-C950-CB45-8E00-8C8DE6081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Measurement</a:t>
            </a:r>
            <a:r>
              <a:rPr lang="it-IT" dirty="0"/>
              <a:t> of </a:t>
            </a:r>
            <a:r>
              <a:rPr lang="it-IT" dirty="0">
                <a:latin typeface="Symbol" pitchFamily="2" charset="2"/>
              </a:rPr>
              <a:t>g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B</a:t>
            </a:r>
            <a:r>
              <a:rPr lang="it-IT" baseline="30000" dirty="0"/>
              <a:t>+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dirty="0"/>
              <a:t>DK</a:t>
            </a:r>
            <a:r>
              <a:rPr lang="it-IT" baseline="30000" dirty="0"/>
              <a:t>+</a:t>
            </a:r>
            <a:r>
              <a:rPr lang="it-IT" dirty="0"/>
              <a:t> with D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dirty="0"/>
              <a:t> </a:t>
            </a:r>
            <a:r>
              <a:rPr lang="it-IT" dirty="0" err="1"/>
              <a:t>K</a:t>
            </a:r>
            <a:r>
              <a:rPr lang="it-IT" baseline="-25000" dirty="0" err="1"/>
              <a:t>S</a:t>
            </a:r>
            <a:r>
              <a:rPr lang="it-IT" dirty="0" err="1"/>
              <a:t>h</a:t>
            </a:r>
            <a:r>
              <a:rPr lang="it-IT" baseline="30000" dirty="0" err="1"/>
              <a:t>+</a:t>
            </a:r>
            <a:r>
              <a:rPr lang="it-IT" dirty="0" err="1"/>
              <a:t>h</a:t>
            </a:r>
            <a:r>
              <a:rPr lang="it-IT" baseline="30000" dirty="0">
                <a:latin typeface="Symbol" pitchFamily="2" charset="2"/>
              </a:rPr>
              <a:t>-</a:t>
            </a:r>
            <a:r>
              <a:rPr lang="it-IT" dirty="0"/>
              <a:t> </a:t>
            </a:r>
            <a:r>
              <a:rPr lang="it-IT" dirty="0" err="1"/>
              <a:t>decays</a:t>
            </a:r>
            <a:endParaRPr lang="it-IT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DD83D84-5EAC-6A40-A212-2586D8EB6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0B96AC-588A-5F40-BE21-BF33EC700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A40AE27-096D-9A42-85EF-51E1C93378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613" y="1220363"/>
            <a:ext cx="2464990" cy="2124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39C85BE-EF17-914E-9079-265BBC47853B}"/>
              </a:ext>
            </a:extLst>
          </p:cNvPr>
          <p:cNvSpPr/>
          <p:nvPr/>
        </p:nvSpPr>
        <p:spPr>
          <a:xfrm>
            <a:off x="6136640" y="476483"/>
            <a:ext cx="309340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J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High 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Energ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Phys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(2018) 2018: 176 </a:t>
            </a:r>
            <a:r>
              <a:rPr lang="it-IT" sz="1100" dirty="0" err="1">
                <a:solidFill>
                  <a:srgbClr val="FF0000"/>
                </a:solidFill>
              </a:rPr>
              <a:t>Run</a:t>
            </a:r>
            <a:r>
              <a:rPr lang="it-IT" sz="1100" dirty="0">
                <a:solidFill>
                  <a:srgbClr val="FF0000"/>
                </a:solidFill>
              </a:rPr>
              <a:t> 2, 2fb</a:t>
            </a:r>
            <a:r>
              <a:rPr lang="it-IT" sz="1100" baseline="30000" dirty="0">
                <a:solidFill>
                  <a:srgbClr val="FF0000"/>
                </a:solidFill>
              </a:rPr>
              <a:t>-1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2B6F99-A77D-C642-88D7-DEC9787A933C}"/>
              </a:ext>
            </a:extLst>
          </p:cNvPr>
          <p:cNvSpPr/>
          <p:nvPr/>
        </p:nvSpPr>
        <p:spPr>
          <a:xfrm>
            <a:off x="1632743" y="1397175"/>
            <a:ext cx="766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err="1"/>
              <a:t>K</a:t>
            </a:r>
            <a:r>
              <a:rPr lang="it-IT" sz="1600" baseline="-25000" dirty="0" err="1"/>
              <a:t>S</a:t>
            </a:r>
            <a:r>
              <a:rPr lang="it-IT" sz="1600" dirty="0" err="1">
                <a:latin typeface="Symbol" pitchFamily="2" charset="2"/>
              </a:rPr>
              <a:t>p</a:t>
            </a:r>
            <a:r>
              <a:rPr lang="it-IT" sz="1600" baseline="30000" dirty="0" err="1"/>
              <a:t>+</a:t>
            </a:r>
            <a:r>
              <a:rPr lang="it-IT" sz="1600" dirty="0" err="1">
                <a:latin typeface="Symbol" pitchFamily="2" charset="2"/>
              </a:rPr>
              <a:t>p</a:t>
            </a:r>
            <a:r>
              <a:rPr lang="it-IT" sz="1600" baseline="30000" dirty="0">
                <a:latin typeface="Symbol" pitchFamily="2" charset="2"/>
              </a:rPr>
              <a:t>-</a:t>
            </a:r>
            <a:r>
              <a:rPr lang="it-IT" sz="1600" dirty="0"/>
              <a:t> </a:t>
            </a:r>
            <a:endParaRPr lang="en-GB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1E86543-7DF7-3342-AF28-7825A3429526}"/>
              </a:ext>
            </a:extLst>
          </p:cNvPr>
          <p:cNvSpPr/>
          <p:nvPr/>
        </p:nvSpPr>
        <p:spPr>
          <a:xfrm>
            <a:off x="5159808" y="1397175"/>
            <a:ext cx="756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/>
              <a:t>K</a:t>
            </a:r>
            <a:r>
              <a:rPr lang="it-IT" sz="1600" baseline="-25000" dirty="0"/>
              <a:t>S</a:t>
            </a:r>
            <a:r>
              <a:rPr lang="it-IT" sz="1600" dirty="0"/>
              <a:t>K</a:t>
            </a:r>
            <a:r>
              <a:rPr lang="it-IT" sz="1600" baseline="30000" dirty="0"/>
              <a:t>+</a:t>
            </a:r>
            <a:r>
              <a:rPr lang="it-IT" sz="1600" dirty="0"/>
              <a:t>K</a:t>
            </a:r>
            <a:r>
              <a:rPr lang="it-IT" sz="1600" baseline="30000" dirty="0">
                <a:latin typeface="Symbol" pitchFamily="2" charset="2"/>
              </a:rPr>
              <a:t>-</a:t>
            </a:r>
            <a:r>
              <a:rPr lang="it-IT" sz="1600" dirty="0"/>
              <a:t> </a:t>
            </a:r>
            <a:endParaRPr lang="en-GB" sz="16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0725CF0-B25E-C74A-8A93-1F8E36084173}"/>
              </a:ext>
            </a:extLst>
          </p:cNvPr>
          <p:cNvCxnSpPr>
            <a:cxnSpLocks/>
          </p:cNvCxnSpPr>
          <p:nvPr/>
        </p:nvCxnSpPr>
        <p:spPr>
          <a:xfrm>
            <a:off x="5359372" y="603326"/>
            <a:ext cx="1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95A8319-ED20-3B42-A91C-A84B4A6E81DB}"/>
              </a:ext>
            </a:extLst>
          </p:cNvPr>
          <p:cNvSpPr/>
          <p:nvPr/>
        </p:nvSpPr>
        <p:spPr>
          <a:xfrm>
            <a:off x="4028057" y="3400341"/>
            <a:ext cx="1570104" cy="566309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it-IT" sz="1400" kern="0" dirty="0">
                <a:solidFill>
                  <a:srgbClr val="FFFFFF"/>
                </a:solidFill>
              </a:rPr>
              <a:t>x</a:t>
            </a:r>
            <a:r>
              <a:rPr lang="it-IT" sz="1400" kern="0" baseline="30000" dirty="0">
                <a:solidFill>
                  <a:srgbClr val="FFFFFF"/>
                </a:solidFill>
              </a:rPr>
              <a:t>±</a:t>
            </a:r>
            <a:r>
              <a:rPr lang="it-IT" sz="1400" kern="0" dirty="0">
                <a:solidFill>
                  <a:srgbClr val="FFFFFF"/>
                </a:solidFill>
              </a:rPr>
              <a:t> = </a:t>
            </a:r>
            <a:r>
              <a:rPr lang="it-IT" sz="1400" kern="0" dirty="0" err="1">
                <a:solidFill>
                  <a:srgbClr val="FFFFFF"/>
                </a:solidFill>
              </a:rPr>
              <a:t>r</a:t>
            </a:r>
            <a:r>
              <a:rPr lang="it-IT" sz="1400" kern="0" baseline="-25000" dirty="0" err="1">
                <a:solidFill>
                  <a:srgbClr val="FFFFFF"/>
                </a:solidFill>
              </a:rPr>
              <a:t>B</a:t>
            </a:r>
            <a:r>
              <a:rPr lang="it-IT" sz="1400" kern="0" dirty="0">
                <a:solidFill>
                  <a:srgbClr val="FFFFFF"/>
                </a:solidFill>
              </a:rPr>
              <a:t> cos(</a:t>
            </a:r>
            <a:r>
              <a:rPr lang="it-IT" sz="1400" kern="0" dirty="0">
                <a:solidFill>
                  <a:srgbClr val="FFFFFF"/>
                </a:solidFill>
                <a:latin typeface="Symbol" pitchFamily="2" charset="2"/>
              </a:rPr>
              <a:t>d</a:t>
            </a:r>
            <a:r>
              <a:rPr lang="it-IT" sz="1400" kern="0" baseline="-25000" dirty="0">
                <a:solidFill>
                  <a:srgbClr val="FFFFFF"/>
                </a:solidFill>
              </a:rPr>
              <a:t>B</a:t>
            </a:r>
            <a:r>
              <a:rPr lang="it-IT" sz="1400" kern="0" dirty="0">
                <a:solidFill>
                  <a:srgbClr val="FFFFFF"/>
                </a:solidFill>
              </a:rPr>
              <a:t> ± </a:t>
            </a:r>
            <a:r>
              <a:rPr lang="it-IT" sz="1400" kern="0" dirty="0">
                <a:solidFill>
                  <a:srgbClr val="FFFFFF"/>
                </a:solidFill>
                <a:latin typeface="Symbol" pitchFamily="2" charset="2"/>
              </a:rPr>
              <a:t>g</a:t>
            </a:r>
            <a:r>
              <a:rPr lang="it-IT" sz="1400" kern="0" dirty="0">
                <a:solidFill>
                  <a:srgbClr val="FFFFFF"/>
                </a:solidFill>
              </a:rPr>
              <a:t>)</a:t>
            </a:r>
          </a:p>
          <a:p>
            <a:pPr lvl="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it-IT" sz="1400" kern="0" dirty="0">
                <a:solidFill>
                  <a:srgbClr val="FFFFFF"/>
                </a:solidFill>
              </a:rPr>
              <a:t>y</a:t>
            </a:r>
            <a:r>
              <a:rPr lang="it-IT" sz="1400" kern="0" baseline="30000" dirty="0">
                <a:solidFill>
                  <a:srgbClr val="FFFFFF"/>
                </a:solidFill>
              </a:rPr>
              <a:t>±</a:t>
            </a:r>
            <a:r>
              <a:rPr lang="it-IT" sz="1400" kern="0" dirty="0">
                <a:solidFill>
                  <a:srgbClr val="FFFFFF"/>
                </a:solidFill>
              </a:rPr>
              <a:t> = </a:t>
            </a:r>
            <a:r>
              <a:rPr lang="it-IT" sz="1400" kern="0" dirty="0" err="1">
                <a:solidFill>
                  <a:srgbClr val="FFFFFF"/>
                </a:solidFill>
              </a:rPr>
              <a:t>r</a:t>
            </a:r>
            <a:r>
              <a:rPr lang="it-IT" sz="1400" kern="0" baseline="-25000" dirty="0" err="1">
                <a:solidFill>
                  <a:srgbClr val="FFFFFF"/>
                </a:solidFill>
              </a:rPr>
              <a:t>B</a:t>
            </a:r>
            <a:r>
              <a:rPr lang="it-IT" sz="1400" kern="0" dirty="0">
                <a:solidFill>
                  <a:srgbClr val="FFFFFF"/>
                </a:solidFill>
              </a:rPr>
              <a:t> sin(</a:t>
            </a:r>
            <a:r>
              <a:rPr lang="it-IT" sz="1400" kern="0" dirty="0">
                <a:solidFill>
                  <a:srgbClr val="FFFFFF"/>
                </a:solidFill>
                <a:latin typeface="Symbol" pitchFamily="2" charset="2"/>
              </a:rPr>
              <a:t>d</a:t>
            </a:r>
            <a:r>
              <a:rPr lang="it-IT" sz="1400" kern="0" baseline="-25000" dirty="0">
                <a:solidFill>
                  <a:srgbClr val="FFFFFF"/>
                </a:solidFill>
              </a:rPr>
              <a:t>B</a:t>
            </a:r>
            <a:r>
              <a:rPr lang="it-IT" sz="1400" kern="0" dirty="0">
                <a:solidFill>
                  <a:srgbClr val="FFFFFF"/>
                </a:solidFill>
              </a:rPr>
              <a:t> ± </a:t>
            </a:r>
            <a:r>
              <a:rPr lang="it-IT" sz="1400" kern="0" dirty="0">
                <a:solidFill>
                  <a:srgbClr val="FFFFFF"/>
                </a:solidFill>
                <a:latin typeface="Symbol" pitchFamily="2" charset="2"/>
              </a:rPr>
              <a:t>g</a:t>
            </a:r>
            <a:r>
              <a:rPr lang="it-IT" sz="1400" kern="0" dirty="0">
                <a:solidFill>
                  <a:srgbClr val="FFFFFF"/>
                </a:solidFill>
              </a:rPr>
              <a:t>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991BA46-A9CA-D440-BED0-945FE26CB9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295" y="737394"/>
            <a:ext cx="1885751" cy="136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CF572E-FA05-9E45-823A-28111F40C620}"/>
              </a:ext>
            </a:extLst>
          </p:cNvPr>
          <p:cNvSpPr txBox="1"/>
          <p:nvPr/>
        </p:nvSpPr>
        <p:spPr>
          <a:xfrm>
            <a:off x="7935370" y="86556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Run 2, 2fb</a:t>
            </a:r>
            <a:r>
              <a:rPr lang="en-GB" sz="1200" baseline="30000" dirty="0">
                <a:solidFill>
                  <a:srgbClr val="FF0000"/>
                </a:solidFill>
              </a:rPr>
              <a:t>-1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158044F-660A-934D-B781-DDA4BC184F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295" y="2149350"/>
            <a:ext cx="1900000" cy="136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8A5604D-8E87-8A4E-9A94-077A765968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295" y="3561306"/>
            <a:ext cx="1900000" cy="136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445F2A8-1E8A-E043-84D8-A9DAE41D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439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49BCE-7701-6648-88C3-DFE03ECF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Combination of </a:t>
            </a:r>
            <a:r>
              <a:rPr lang="it-IT" dirty="0" err="1"/>
              <a:t>LHCb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of </a:t>
            </a:r>
            <a:r>
              <a:rPr lang="it-IT" dirty="0">
                <a:latin typeface="Symbol" pitchFamily="2" charset="2"/>
              </a:rPr>
              <a:t>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BBC88-4E59-9047-93D5-22A184DB8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3AF3339-7C32-7248-B98C-C153E63E0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B666F-D22A-7142-A182-7971D21A3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976" y="728145"/>
            <a:ext cx="7422533" cy="373589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63A47B-B984-7646-BFE2-F43BC2466E82}"/>
              </a:ext>
            </a:extLst>
          </p:cNvPr>
          <p:cNvSpPr txBox="1"/>
          <p:nvPr/>
        </p:nvSpPr>
        <p:spPr>
          <a:xfrm>
            <a:off x="687976" y="4568078"/>
            <a:ext cx="6598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0759"/>
            <a:r>
              <a:rPr lang="it-IT" sz="1400" dirty="0" err="1">
                <a:solidFill>
                  <a:srgbClr val="FFFF00"/>
                </a:solidFill>
                <a:latin typeface="Calibri"/>
              </a:rPr>
              <a:t>Slight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it-IT" sz="1400" dirty="0" err="1">
                <a:solidFill>
                  <a:srgbClr val="FFFF00"/>
                </a:solidFill>
                <a:latin typeface="Calibri"/>
              </a:rPr>
              <a:t>tensions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to be </a:t>
            </a:r>
            <a:r>
              <a:rPr lang="it-IT" sz="1400" dirty="0" err="1">
                <a:solidFill>
                  <a:srgbClr val="FFFF00"/>
                </a:solidFill>
                <a:latin typeface="Calibri"/>
              </a:rPr>
              <a:t>monitored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it-IT" sz="1400" dirty="0" err="1">
                <a:solidFill>
                  <a:srgbClr val="FFFF00"/>
                </a:solidFill>
                <a:latin typeface="Calibri"/>
              </a:rPr>
              <a:t>as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the </a:t>
            </a:r>
            <a:r>
              <a:rPr lang="it-IT" sz="1400" dirty="0" err="1">
                <a:solidFill>
                  <a:srgbClr val="FFFF00"/>
                </a:solidFill>
                <a:latin typeface="Calibri"/>
              </a:rPr>
              <a:t>precision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on </a:t>
            </a:r>
            <a:r>
              <a:rPr lang="it-IT" sz="14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it-IT" sz="14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it-IT" sz="1400" dirty="0" err="1">
                <a:solidFill>
                  <a:srgbClr val="FFFF00"/>
                </a:solidFill>
                <a:latin typeface="Calibri"/>
              </a:rPr>
              <a:t>improves</a:t>
            </a:r>
            <a:endParaRPr lang="it-IT" sz="14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57D70B-8417-6042-86D5-4A2F42463CAF}"/>
              </a:ext>
            </a:extLst>
          </p:cNvPr>
          <p:cNvSpPr/>
          <p:nvPr/>
        </p:nvSpPr>
        <p:spPr>
          <a:xfrm>
            <a:off x="7676189" y="466535"/>
            <a:ext cx="15263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[LHCb-CONF-2018-002]</a:t>
            </a:r>
            <a:endParaRPr lang="it-IT" sz="1100" dirty="0">
              <a:solidFill>
                <a:schemeClr val="bg1">
                  <a:lumMod val="75000"/>
                </a:schemeClr>
              </a:solidFill>
              <a:effectLst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9802C-29CC-EC4A-8396-EF1B6CE83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765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328316"/>
            <a:ext cx="7772400" cy="1021556"/>
          </a:xfrm>
        </p:spPr>
        <p:txBody>
          <a:bodyPr/>
          <a:lstStyle/>
          <a:p>
            <a:r>
              <a:rPr lang="it-IT" dirty="0" err="1"/>
              <a:t>Adding</a:t>
            </a:r>
            <a:r>
              <a:rPr lang="it-IT" dirty="0"/>
              <a:t> charm to the </a:t>
            </a:r>
            <a:r>
              <a:rPr lang="it-IT" dirty="0" err="1"/>
              <a:t>picture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839094"/>
            <a:ext cx="7772400" cy="1125140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Mixing and CP </a:t>
            </a:r>
            <a:r>
              <a:rPr lang="it-IT" i="1" dirty="0" err="1">
                <a:solidFill>
                  <a:schemeClr val="bg1">
                    <a:lumMod val="65000"/>
                  </a:schemeClr>
                </a:solidFill>
              </a:rPr>
              <a:t>violation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 in charm: </a:t>
            </a:r>
            <a:r>
              <a:rPr lang="it-IT" i="1" dirty="0" err="1">
                <a:solidFill>
                  <a:schemeClr val="bg1">
                    <a:lumMod val="65000"/>
                  </a:schemeClr>
                </a:solidFill>
              </a:rPr>
              <a:t>y</a:t>
            </a:r>
            <a:r>
              <a:rPr lang="it-IT" i="1" baseline="-25000" dirty="0" err="1">
                <a:solidFill>
                  <a:schemeClr val="bg1">
                    <a:lumMod val="65000"/>
                  </a:schemeClr>
                </a:solidFill>
              </a:rPr>
              <a:t>CP</a:t>
            </a:r>
            <a:endParaRPr lang="it-IT" i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it-IT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A8D0A-587B-F940-BF69-DFCC936FB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938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82CAA78-70E6-1144-844E-AD7B771C6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of the charm-mixing parameter </a:t>
            </a:r>
            <a:r>
              <a:rPr lang="en-GB" dirty="0" err="1"/>
              <a:t>y</a:t>
            </a:r>
            <a:r>
              <a:rPr lang="en-GB" baseline="-25000" dirty="0" err="1"/>
              <a:t>CP</a:t>
            </a:r>
            <a:endParaRPr lang="en-GB" baseline="-25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919F07-66FF-684F-ACD3-251C88479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14" y="552174"/>
            <a:ext cx="6725707" cy="1825266"/>
          </a:xfrm>
        </p:spPr>
        <p:txBody>
          <a:bodyPr/>
          <a:lstStyle/>
          <a:p>
            <a:r>
              <a:rPr lang="en-GB" sz="1400" dirty="0"/>
              <a:t>Effective D</a:t>
            </a:r>
            <a:r>
              <a:rPr lang="en-GB" sz="1400" baseline="30000" dirty="0"/>
              <a:t>0</a:t>
            </a:r>
            <a:r>
              <a:rPr lang="en-GB" sz="1400" dirty="0"/>
              <a:t> lifetime to CP-even eigenstates (e.g. </a:t>
            </a:r>
            <a:r>
              <a:rPr lang="en-GB" sz="1400" dirty="0" err="1">
                <a:latin typeface="Symbol" pitchFamily="2" charset="2"/>
              </a:rPr>
              <a:t>p</a:t>
            </a:r>
            <a:r>
              <a:rPr lang="en-GB" sz="1400" baseline="30000" dirty="0" err="1"/>
              <a:t>+</a:t>
            </a:r>
            <a:r>
              <a:rPr lang="en-GB" sz="1400" dirty="0" err="1">
                <a:latin typeface="Symbol" pitchFamily="2" charset="2"/>
              </a:rPr>
              <a:t>p</a:t>
            </a:r>
            <a:r>
              <a:rPr lang="en-GB" sz="1400" baseline="30000" dirty="0"/>
              <a:t>-</a:t>
            </a:r>
            <a:r>
              <a:rPr lang="en-GB" sz="1400" dirty="0"/>
              <a:t> or K</a:t>
            </a:r>
            <a:r>
              <a:rPr lang="en-GB" sz="1400" baseline="30000" dirty="0"/>
              <a:t>+</a:t>
            </a:r>
            <a:r>
              <a:rPr lang="en-GB" sz="1400" dirty="0"/>
              <a:t>K</a:t>
            </a:r>
            <a:r>
              <a:rPr lang="en-GB" sz="1400" baseline="30000" dirty="0"/>
              <a:t>-</a:t>
            </a:r>
            <a:r>
              <a:rPr lang="en-GB" sz="1400" dirty="0"/>
              <a:t>) is different from lifetime to flavour-specific states like K</a:t>
            </a:r>
            <a:r>
              <a:rPr lang="en-GB" sz="1400" baseline="30000" dirty="0"/>
              <a:t>-</a:t>
            </a:r>
            <a:r>
              <a:rPr lang="en-GB" sz="1400" dirty="0">
                <a:latin typeface="Symbol" pitchFamily="2" charset="2"/>
              </a:rPr>
              <a:t>p</a:t>
            </a:r>
            <a:r>
              <a:rPr lang="en-GB" sz="1400" baseline="30000" dirty="0"/>
              <a:t>+</a:t>
            </a:r>
          </a:p>
          <a:p>
            <a:r>
              <a:rPr lang="en-GB" sz="1400" dirty="0" err="1">
                <a:solidFill>
                  <a:srgbClr val="FFFC00"/>
                </a:solidFill>
              </a:rPr>
              <a:t>y</a:t>
            </a:r>
            <a:r>
              <a:rPr lang="en-GB" sz="1400" baseline="-25000" dirty="0" err="1">
                <a:solidFill>
                  <a:srgbClr val="FFFC00"/>
                </a:solidFill>
              </a:rPr>
              <a:t>CP</a:t>
            </a:r>
            <a:r>
              <a:rPr lang="en-GB" sz="1400" dirty="0">
                <a:solidFill>
                  <a:srgbClr val="FFFC00"/>
                </a:solidFill>
              </a:rPr>
              <a:t> = </a:t>
            </a:r>
            <a:r>
              <a:rPr lang="en-GB" sz="1400" dirty="0" err="1">
                <a:solidFill>
                  <a:srgbClr val="FFFC00"/>
                </a:solidFill>
                <a:latin typeface="Symbol" pitchFamily="2" charset="2"/>
              </a:rPr>
              <a:t>G</a:t>
            </a:r>
            <a:r>
              <a:rPr lang="en-GB" sz="1400" baseline="-25000" dirty="0" err="1">
                <a:solidFill>
                  <a:srgbClr val="FFFC00"/>
                </a:solidFill>
              </a:rPr>
              <a:t>hh</a:t>
            </a:r>
            <a:r>
              <a:rPr lang="en-GB" sz="1400" dirty="0">
                <a:solidFill>
                  <a:srgbClr val="FFFC00"/>
                </a:solidFill>
              </a:rPr>
              <a:t>/</a:t>
            </a:r>
            <a:r>
              <a:rPr lang="en-GB" sz="1400" dirty="0" err="1">
                <a:solidFill>
                  <a:srgbClr val="FFFC00"/>
                </a:solidFill>
                <a:latin typeface="Symbol" pitchFamily="2" charset="2"/>
              </a:rPr>
              <a:t>G</a:t>
            </a:r>
            <a:r>
              <a:rPr lang="en-GB" sz="1400" baseline="-25000" dirty="0" err="1">
                <a:solidFill>
                  <a:srgbClr val="FFFC00"/>
                </a:solidFill>
              </a:rPr>
              <a:t>k</a:t>
            </a:r>
            <a:r>
              <a:rPr lang="en-GB" sz="1400" baseline="-25000" dirty="0" err="1">
                <a:solidFill>
                  <a:srgbClr val="FFFC00"/>
                </a:solidFill>
                <a:latin typeface="Symbol" pitchFamily="2" charset="2"/>
              </a:rPr>
              <a:t>p</a:t>
            </a:r>
            <a:r>
              <a:rPr lang="en-GB" sz="1400" dirty="0">
                <a:solidFill>
                  <a:srgbClr val="FFFC00"/>
                </a:solidFill>
              </a:rPr>
              <a:t> – 1 </a:t>
            </a:r>
            <a:r>
              <a:rPr lang="en-GB" sz="1400" dirty="0"/>
              <a:t>is equal to the </a:t>
            </a:r>
            <a:r>
              <a:rPr lang="en-GB" sz="1400" dirty="0">
                <a:solidFill>
                  <a:srgbClr val="FFFC00"/>
                </a:solidFill>
              </a:rPr>
              <a:t>mixing parameter y </a:t>
            </a:r>
            <a:r>
              <a:rPr lang="en-GB" sz="1400" dirty="0"/>
              <a:t>if no CPV is present</a:t>
            </a:r>
          </a:p>
          <a:p>
            <a:r>
              <a:rPr lang="en-GB" sz="1400" dirty="0"/>
              <a:t>Measured using time-dependent ratio between D</a:t>
            </a:r>
            <a:r>
              <a:rPr lang="en-GB" sz="1400" baseline="30000" dirty="0"/>
              <a:t>0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 dirty="0"/>
              <a:t> </a:t>
            </a:r>
            <a:r>
              <a:rPr lang="en-GB" sz="1400" dirty="0" err="1">
                <a:latin typeface="Symbol" pitchFamily="2" charset="2"/>
              </a:rPr>
              <a:t>p</a:t>
            </a:r>
            <a:r>
              <a:rPr lang="en-GB" sz="1400" baseline="30000" dirty="0" err="1"/>
              <a:t>+</a:t>
            </a:r>
            <a:r>
              <a:rPr lang="en-GB" sz="1400" dirty="0" err="1">
                <a:latin typeface="Symbol" pitchFamily="2" charset="2"/>
              </a:rPr>
              <a:t>p</a:t>
            </a:r>
            <a:r>
              <a:rPr lang="en-GB" sz="1400" baseline="30000" dirty="0"/>
              <a:t>-</a:t>
            </a:r>
            <a:r>
              <a:rPr lang="en-GB" sz="1400" dirty="0"/>
              <a:t> (K</a:t>
            </a:r>
            <a:r>
              <a:rPr lang="en-GB" sz="1400" baseline="30000" dirty="0"/>
              <a:t>+</a:t>
            </a:r>
            <a:r>
              <a:rPr lang="en-GB" sz="1400" dirty="0"/>
              <a:t>K</a:t>
            </a:r>
            <a:r>
              <a:rPr lang="en-GB" sz="1400" baseline="30000" dirty="0"/>
              <a:t>-</a:t>
            </a:r>
            <a:r>
              <a:rPr lang="en-GB" sz="1400" dirty="0"/>
              <a:t>) and </a:t>
            </a:r>
            <a:br>
              <a:rPr lang="en-GB" sz="1400" dirty="0"/>
            </a:br>
            <a:r>
              <a:rPr lang="en-GB" sz="1400" dirty="0"/>
              <a:t>D</a:t>
            </a:r>
            <a:r>
              <a:rPr lang="en-GB" sz="1400" baseline="30000" dirty="0"/>
              <a:t>0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 dirty="0"/>
              <a:t> K</a:t>
            </a:r>
            <a:r>
              <a:rPr lang="en-GB" sz="1400" baseline="30000" dirty="0"/>
              <a:t>-</a:t>
            </a:r>
            <a:r>
              <a:rPr lang="en-GB" sz="1400" dirty="0">
                <a:latin typeface="Symbol" pitchFamily="2" charset="2"/>
              </a:rPr>
              <a:t>p</a:t>
            </a:r>
            <a:r>
              <a:rPr lang="en-GB" sz="1400" baseline="30000" dirty="0"/>
              <a:t>+ </a:t>
            </a:r>
            <a:r>
              <a:rPr lang="en-GB" sz="1400" dirty="0"/>
              <a:t>yields, using </a:t>
            </a:r>
            <a:r>
              <a:rPr lang="en-GB" sz="1400" dirty="0" err="1"/>
              <a:t>semileptonic</a:t>
            </a:r>
            <a:r>
              <a:rPr lang="en-GB" sz="1400" dirty="0"/>
              <a:t> tag  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GB" sz="1400" dirty="0"/>
              <a:t> D</a:t>
            </a:r>
            <a:r>
              <a:rPr lang="en-GB" sz="1400" baseline="30000" dirty="0"/>
              <a:t>0 </a:t>
            </a:r>
            <a:r>
              <a:rPr lang="en-GB" sz="1400" dirty="0">
                <a:latin typeface="Symbol" pitchFamily="2" charset="2"/>
              </a:rPr>
              <a:t>m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 err="1">
                <a:latin typeface="Symbol" pitchFamily="2" charset="2"/>
              </a:rPr>
              <a:t>n</a:t>
            </a:r>
            <a:r>
              <a:rPr lang="en-GB" sz="1400" dirty="0" err="1"/>
              <a:t>X</a:t>
            </a:r>
            <a:r>
              <a:rPr lang="en-GB" sz="1400" dirty="0"/>
              <a:t> where B ≡ B</a:t>
            </a:r>
            <a:r>
              <a:rPr lang="en-GB" sz="1400" baseline="30000" dirty="0"/>
              <a:t>0</a:t>
            </a:r>
            <a:r>
              <a:rPr lang="en-GB" sz="1400" dirty="0"/>
              <a:t> or B</a:t>
            </a:r>
            <a:r>
              <a:rPr lang="en-GB" sz="1400" baseline="30000" dirty="0"/>
              <a:t>-</a:t>
            </a:r>
            <a:endParaRPr lang="en-GB" sz="1400" dirty="0"/>
          </a:p>
          <a:p>
            <a:r>
              <a:rPr lang="en-GB" sz="1400" dirty="0">
                <a:solidFill>
                  <a:srgbClr val="FFFC00"/>
                </a:solidFill>
              </a:rPr>
              <a:t>Result: </a:t>
            </a:r>
            <a:r>
              <a:rPr lang="en-GB" sz="1400" dirty="0" err="1">
                <a:solidFill>
                  <a:srgbClr val="FFFC00"/>
                </a:solidFill>
              </a:rPr>
              <a:t>y</a:t>
            </a:r>
            <a:r>
              <a:rPr lang="en-GB" sz="1400" baseline="-25000" dirty="0" err="1">
                <a:solidFill>
                  <a:srgbClr val="FFFC00"/>
                </a:solidFill>
              </a:rPr>
              <a:t>CP</a:t>
            </a:r>
            <a:r>
              <a:rPr lang="en-GB" sz="1400" dirty="0">
                <a:solidFill>
                  <a:srgbClr val="FFFC00"/>
                </a:solidFill>
              </a:rPr>
              <a:t> = (0.57 ± 0.13 ± 0.09)% </a:t>
            </a:r>
            <a:br>
              <a:rPr lang="en-GB" sz="1400" dirty="0"/>
            </a:br>
            <a:r>
              <a:rPr lang="en-GB" sz="1400" dirty="0"/>
              <a:t>compatible with current world average (0.84  ± 0.16)% and as precise</a:t>
            </a:r>
          </a:p>
          <a:p>
            <a:endParaRPr lang="en-GB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1BF44-C45A-FE42-AE16-3CF4B8893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15B22-B8A8-D241-A130-3A0DD250A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AA89A7-607B-564C-81A3-017ACD315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15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29D697-C465-2E44-B295-113394943C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923" y="781355"/>
            <a:ext cx="2445314" cy="286768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AE7EE1-8386-3748-9C36-4E4D60F4A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72" y="2576520"/>
            <a:ext cx="3442824" cy="217132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5A6B2A-25B2-8A4B-9975-B8D157BBDFC9}"/>
              </a:ext>
            </a:extLst>
          </p:cNvPr>
          <p:cNvSpPr txBox="1"/>
          <p:nvPr/>
        </p:nvSpPr>
        <p:spPr>
          <a:xfrm>
            <a:off x="7100399" y="485575"/>
            <a:ext cx="215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arXiv:1810.06874. </a:t>
            </a:r>
            <a:r>
              <a:rPr lang="en-GB" sz="1200" b="1" dirty="0">
                <a:solidFill>
                  <a:srgbClr val="FF0000"/>
                </a:solidFill>
              </a:rPr>
              <a:t>RUN1 3fb</a:t>
            </a:r>
            <a:r>
              <a:rPr lang="en-GB" sz="1200" b="1" baseline="30000" dirty="0">
                <a:solidFill>
                  <a:srgbClr val="FF0000"/>
                </a:solidFill>
              </a:rPr>
              <a:t>-1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120CBE-159A-6944-A7F2-E80ED4093D7B}"/>
              </a:ext>
            </a:extLst>
          </p:cNvPr>
          <p:cNvSpPr txBox="1"/>
          <p:nvPr/>
        </p:nvSpPr>
        <p:spPr>
          <a:xfrm>
            <a:off x="4124960" y="2565710"/>
            <a:ext cx="20624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Compatible with the HFLAV value of charm mixing parameter 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rgbClr val="FFFC00"/>
                </a:solidFill>
              </a:rPr>
              <a:t>y = (0.62 ± 0.07)%</a:t>
            </a:r>
          </a:p>
          <a:p>
            <a:r>
              <a:rPr lang="en-GB" sz="1100" dirty="0">
                <a:solidFill>
                  <a:schemeClr val="bg1"/>
                </a:solidFill>
              </a:rPr>
              <a:t>(</a:t>
            </a:r>
            <a:r>
              <a:rPr lang="it-IT" sz="1100" dirty="0">
                <a:solidFill>
                  <a:schemeClr val="bg1">
                    <a:lumMod val="65000"/>
                  </a:schemeClr>
                </a:solidFill>
              </a:rPr>
              <a:t>arXiv:1612.07233</a:t>
            </a:r>
            <a:r>
              <a:rPr lang="en-GB" sz="11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3DFBD5-B40A-C140-886B-4B4E41A31F41}"/>
              </a:ext>
            </a:extLst>
          </p:cNvPr>
          <p:cNvSpPr txBox="1"/>
          <p:nvPr/>
        </p:nvSpPr>
        <p:spPr>
          <a:xfrm>
            <a:off x="4331168" y="3977732"/>
            <a:ext cx="443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FC00"/>
                </a:solidFill>
              </a:rPr>
              <a:t>no </a:t>
            </a:r>
            <a:r>
              <a:rPr lang="it-IT" dirty="0" err="1">
                <a:solidFill>
                  <a:srgbClr val="FFFC00"/>
                </a:solidFill>
              </a:rPr>
              <a:t>evidence</a:t>
            </a:r>
            <a:r>
              <a:rPr lang="it-IT" dirty="0">
                <a:solidFill>
                  <a:srgbClr val="FFFC00"/>
                </a:solidFill>
              </a:rPr>
              <a:t> for CP </a:t>
            </a:r>
            <a:r>
              <a:rPr lang="it-IT" dirty="0" err="1">
                <a:solidFill>
                  <a:srgbClr val="FFFC00"/>
                </a:solidFill>
              </a:rPr>
              <a:t>violation</a:t>
            </a:r>
            <a:r>
              <a:rPr lang="it-IT" dirty="0">
                <a:solidFill>
                  <a:srgbClr val="FFFC00"/>
                </a:solidFill>
              </a:rPr>
              <a:t> in D</a:t>
            </a:r>
            <a:r>
              <a:rPr lang="it-IT" baseline="30000" dirty="0">
                <a:solidFill>
                  <a:srgbClr val="FFFC00"/>
                </a:solidFill>
              </a:rPr>
              <a:t>0</a:t>
            </a:r>
            <a:r>
              <a:rPr lang="it-IT" dirty="0">
                <a:solidFill>
                  <a:srgbClr val="FFFC00"/>
                </a:solidFill>
              </a:rPr>
              <a:t> - D</a:t>
            </a:r>
            <a:r>
              <a:rPr lang="it-IT" baseline="30000" dirty="0">
                <a:solidFill>
                  <a:srgbClr val="FFFC00"/>
                </a:solidFill>
              </a:rPr>
              <a:t>0</a:t>
            </a:r>
            <a:r>
              <a:rPr lang="it-IT" dirty="0">
                <a:solidFill>
                  <a:srgbClr val="FFFC00"/>
                </a:solidFill>
              </a:rPr>
              <a:t> mixing.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5646D8-E57C-4E44-BF73-62F1667834E5}"/>
              </a:ext>
            </a:extLst>
          </p:cNvPr>
          <p:cNvCxnSpPr/>
          <p:nvPr/>
        </p:nvCxnSpPr>
        <p:spPr>
          <a:xfrm>
            <a:off x="7680006" y="4018372"/>
            <a:ext cx="165463" cy="0"/>
          </a:xfrm>
          <a:prstGeom prst="line">
            <a:avLst/>
          </a:prstGeom>
          <a:ln>
            <a:solidFill>
              <a:srgbClr val="FFF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8D8BAB-4FDC-364B-8789-8B2024D1D54C}"/>
              </a:ext>
            </a:extLst>
          </p:cNvPr>
          <p:cNvCxnSpPr/>
          <p:nvPr/>
        </p:nvCxnSpPr>
        <p:spPr>
          <a:xfrm>
            <a:off x="3414830" y="1518232"/>
            <a:ext cx="1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E5241C-5DB5-4B46-8C46-01A42D3C1CE9}"/>
              </a:ext>
            </a:extLst>
          </p:cNvPr>
          <p:cNvCxnSpPr/>
          <p:nvPr/>
        </p:nvCxnSpPr>
        <p:spPr>
          <a:xfrm>
            <a:off x="4865688" y="1563559"/>
            <a:ext cx="1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DDAEDA-BCE8-ED48-8266-37FD30109D2F}"/>
              </a:ext>
            </a:extLst>
          </p:cNvPr>
          <p:cNvCxnSpPr/>
          <p:nvPr/>
        </p:nvCxnSpPr>
        <p:spPr>
          <a:xfrm>
            <a:off x="5158768" y="1540114"/>
            <a:ext cx="1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791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328316"/>
            <a:ext cx="7772400" cy="1021556"/>
          </a:xfrm>
        </p:spPr>
        <p:txBody>
          <a:bodyPr/>
          <a:lstStyle/>
          <a:p>
            <a:r>
              <a:rPr lang="it-IT" dirty="0"/>
              <a:t>Rare </a:t>
            </a:r>
            <a:r>
              <a:rPr lang="it-IT" dirty="0" err="1"/>
              <a:t>decays</a:t>
            </a:r>
            <a:r>
              <a:rPr lang="it-IT" dirty="0"/>
              <a:t>, a </a:t>
            </a:r>
            <a:r>
              <a:rPr lang="it-IT" dirty="0" err="1"/>
              <a:t>window</a:t>
            </a:r>
            <a:r>
              <a:rPr lang="it-IT" dirty="0"/>
              <a:t> on new </a:t>
            </a:r>
            <a:r>
              <a:rPr lang="it-IT" dirty="0" err="1"/>
              <a:t>physics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839094"/>
            <a:ext cx="7772400" cy="1125140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D</a:t>
            </a:r>
            <a:r>
              <a:rPr lang="it-IT" i="1" baseline="30000" dirty="0">
                <a:solidFill>
                  <a:schemeClr val="bg1">
                    <a:lumMod val="65000"/>
                  </a:schemeClr>
                </a:solidFill>
              </a:rPr>
              <a:t>0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it-IT" i="1" baseline="30000" dirty="0">
                <a:solidFill>
                  <a:schemeClr val="bg1">
                    <a:lumMod val="65000"/>
                  </a:schemeClr>
                </a:solidFill>
              </a:rPr>
              <a:t>+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it-IT" i="1" baseline="300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-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m</a:t>
            </a:r>
            <a:r>
              <a:rPr lang="el-GR" i="1" baseline="30000" dirty="0">
                <a:solidFill>
                  <a:schemeClr val="bg1">
                    <a:lumMod val="65000"/>
                  </a:schemeClr>
                </a:solidFill>
              </a:rPr>
              <a:t>+</a:t>
            </a:r>
            <a:r>
              <a:rPr lang="it-IT" i="1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m</a:t>
            </a:r>
            <a:r>
              <a:rPr lang="it-IT" i="1" baseline="300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-</a:t>
            </a:r>
            <a:r>
              <a:rPr lang="el-GR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i="1" dirty="0" err="1">
                <a:solidFill>
                  <a:schemeClr val="bg1">
                    <a:lumMod val="65000"/>
                  </a:schemeClr>
                </a:solidFill>
              </a:rPr>
              <a:t>decays</a:t>
            </a:r>
            <a:endParaRPr lang="it-IT" i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it-IT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A8D0A-587B-F940-BF69-DFCC936FB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5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CFEB4-17F5-DF4D-AD6C-D0C573CB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D</a:t>
            </a:r>
            <a:r>
              <a:rPr lang="it-IT" baseline="30000" dirty="0"/>
              <a:t>0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dirty="0"/>
              <a:t>h</a:t>
            </a:r>
            <a:r>
              <a:rPr lang="it-IT" baseline="30000" dirty="0"/>
              <a:t>+</a:t>
            </a:r>
            <a:r>
              <a:rPr lang="it-IT" dirty="0"/>
              <a:t>h</a:t>
            </a:r>
            <a:r>
              <a:rPr lang="it-IT" baseline="30000" dirty="0">
                <a:latin typeface="Symbol" pitchFamily="2" charset="2"/>
              </a:rPr>
              <a:t>-</a:t>
            </a:r>
            <a:r>
              <a:rPr lang="it-IT" dirty="0">
                <a:latin typeface="Symbol" pitchFamily="2" charset="2"/>
              </a:rPr>
              <a:t>m</a:t>
            </a:r>
            <a:r>
              <a:rPr lang="el-GR" baseline="30000" dirty="0"/>
              <a:t>+</a:t>
            </a:r>
            <a:r>
              <a:rPr lang="it-IT" dirty="0">
                <a:latin typeface="Symbol" pitchFamily="2" charset="2"/>
              </a:rPr>
              <a:t>m</a:t>
            </a:r>
            <a:r>
              <a:rPr lang="it-IT" baseline="30000" dirty="0">
                <a:latin typeface="Symbol" pitchFamily="2" charset="2"/>
              </a:rPr>
              <a:t>-</a:t>
            </a:r>
            <a:r>
              <a:rPr lang="el-GR" dirty="0"/>
              <a:t> </a:t>
            </a:r>
            <a:r>
              <a:rPr lang="it-IT" dirty="0" err="1"/>
              <a:t>decays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133B6-20DB-8449-87ED-AA65BFABD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14" y="608749"/>
            <a:ext cx="8229600" cy="3394472"/>
          </a:xfrm>
        </p:spPr>
        <p:txBody>
          <a:bodyPr/>
          <a:lstStyle/>
          <a:p>
            <a:r>
              <a:rPr lang="it-IT" sz="1400" dirty="0"/>
              <a:t>Rare charm </a:t>
            </a:r>
            <a:r>
              <a:rPr lang="it-IT" sz="1400" dirty="0" err="1"/>
              <a:t>decays</a:t>
            </a:r>
            <a:r>
              <a:rPr lang="it-IT" sz="1400" dirty="0"/>
              <a:t> </a:t>
            </a:r>
            <a:r>
              <a:rPr lang="it-IT" sz="1400" dirty="0" err="1"/>
              <a:t>very</a:t>
            </a:r>
            <a:r>
              <a:rPr lang="it-IT" sz="1400" dirty="0"/>
              <a:t> sensitive to new </a:t>
            </a:r>
            <a:r>
              <a:rPr lang="it-IT" sz="1400" dirty="0" err="1"/>
              <a:t>physics</a:t>
            </a:r>
            <a:r>
              <a:rPr lang="it-IT" sz="1400" dirty="0"/>
              <a:t> </a:t>
            </a:r>
            <a:r>
              <a:rPr lang="it-IT" sz="1400" dirty="0" err="1"/>
              <a:t>contributions</a:t>
            </a:r>
            <a:endParaRPr lang="it-IT" sz="1400" dirty="0"/>
          </a:p>
          <a:p>
            <a:pPr lvl="1"/>
            <a:r>
              <a:rPr lang="it-IT" sz="1200" dirty="0" err="1"/>
              <a:t>Unique</a:t>
            </a:r>
            <a:r>
              <a:rPr lang="it-IT" sz="1200" dirty="0"/>
              <a:t> </a:t>
            </a:r>
            <a:r>
              <a:rPr lang="it-IT" sz="1200" dirty="0" err="1"/>
              <a:t>laboratory</a:t>
            </a:r>
            <a:r>
              <a:rPr lang="it-IT" sz="1200" dirty="0"/>
              <a:t> to probe </a:t>
            </a:r>
            <a:r>
              <a:rPr lang="it-IT" sz="1200" dirty="0" err="1"/>
              <a:t>FCNCs</a:t>
            </a:r>
            <a:r>
              <a:rPr lang="it-IT" sz="1200" dirty="0"/>
              <a:t> in the up-</a:t>
            </a:r>
            <a:r>
              <a:rPr lang="it-IT" sz="1200" dirty="0" err="1"/>
              <a:t>type</a:t>
            </a:r>
            <a:r>
              <a:rPr lang="it-IT" sz="1200" dirty="0"/>
              <a:t> quark </a:t>
            </a:r>
            <a:r>
              <a:rPr lang="it-IT" sz="1200" dirty="0" err="1"/>
              <a:t>sector</a:t>
            </a:r>
            <a:endParaRPr lang="it-IT" sz="1200" dirty="0"/>
          </a:p>
          <a:p>
            <a:endParaRPr lang="en-GB" sz="1400" dirty="0"/>
          </a:p>
          <a:p>
            <a:r>
              <a:rPr lang="en-GB" sz="1400" dirty="0"/>
              <a:t>Rarest charm decay ever observed, BR ~O(10</a:t>
            </a:r>
            <a:r>
              <a:rPr lang="en-GB" sz="1400" baseline="30000" dirty="0"/>
              <a:t>-7</a:t>
            </a:r>
            <a:r>
              <a:rPr lang="en-GB" sz="1400" dirty="0"/>
              <a:t>- 10</a:t>
            </a:r>
            <a:r>
              <a:rPr lang="en-GB" sz="1400" baseline="30000" dirty="0"/>
              <a:t>-6</a:t>
            </a:r>
            <a:r>
              <a:rPr lang="en-GB" sz="1400" dirty="0"/>
              <a:t>)</a:t>
            </a:r>
          </a:p>
          <a:p>
            <a:r>
              <a:rPr lang="it-IT" sz="1400" dirty="0" err="1">
                <a:solidFill>
                  <a:srgbClr val="FFFF00"/>
                </a:solidFill>
              </a:rPr>
              <a:t>Now</a:t>
            </a:r>
            <a:r>
              <a:rPr lang="it-IT" sz="1400" dirty="0">
                <a:solidFill>
                  <a:srgbClr val="FFFF00"/>
                </a:solidFill>
              </a:rPr>
              <a:t> </a:t>
            </a:r>
            <a:r>
              <a:rPr lang="it-IT" sz="1400" dirty="0" err="1">
                <a:solidFill>
                  <a:srgbClr val="FFFF00"/>
                </a:solidFill>
              </a:rPr>
              <a:t>looking</a:t>
            </a:r>
            <a:r>
              <a:rPr lang="it-IT" sz="1400" dirty="0">
                <a:solidFill>
                  <a:srgbClr val="FFFF00"/>
                </a:solidFill>
              </a:rPr>
              <a:t> for CP </a:t>
            </a:r>
            <a:r>
              <a:rPr lang="it-IT" sz="1400" dirty="0" err="1">
                <a:solidFill>
                  <a:srgbClr val="FFFF00"/>
                </a:solidFill>
              </a:rPr>
              <a:t>asymmetries</a:t>
            </a:r>
            <a:r>
              <a:rPr lang="it-IT" sz="1400" dirty="0">
                <a:solidFill>
                  <a:srgbClr val="FFFF00"/>
                </a:solidFill>
              </a:rPr>
              <a:t>!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F6CA0-443B-6640-8860-937B6C6890EE}"/>
              </a:ext>
            </a:extLst>
          </p:cNvPr>
          <p:cNvSpPr/>
          <p:nvPr/>
        </p:nvSpPr>
        <p:spPr>
          <a:xfrm>
            <a:off x="4270815" y="1367933"/>
            <a:ext cx="1710725" cy="2748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86" dirty="0">
                <a:solidFill>
                  <a:schemeClr val="bg1">
                    <a:lumMod val="75000"/>
                  </a:schemeClr>
                </a:solidFill>
              </a:rPr>
              <a:t>[PRL 119 (2017) 181805]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E34675-CE47-A242-8B10-9413BABA5F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265" y="903676"/>
            <a:ext cx="1308807" cy="79187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2A40F0B-92F8-1C48-B605-B904E6974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4A0D7E0-7685-E044-9F41-8CB793F5F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CCD120-8B0D-834C-BD05-915AFDF25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76" y="2013005"/>
            <a:ext cx="4980236" cy="218739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B36BFDD-1106-824E-B68E-DE164731551C}"/>
              </a:ext>
            </a:extLst>
          </p:cNvPr>
          <p:cNvSpPr/>
          <p:nvPr/>
        </p:nvSpPr>
        <p:spPr>
          <a:xfrm>
            <a:off x="6083141" y="480260"/>
            <a:ext cx="30710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Phys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Rev. </a:t>
            </a:r>
            <a:r>
              <a:rPr lang="it-IT" sz="1100" dirty="0" err="1">
                <a:solidFill>
                  <a:schemeClr val="bg1">
                    <a:lumMod val="75000"/>
                  </a:schemeClr>
                </a:solidFill>
              </a:rPr>
              <a:t>Lett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. 121, 091801 (2018)</a:t>
            </a:r>
            <a:r>
              <a:rPr lang="it-IT" sz="1100" dirty="0">
                <a:solidFill>
                  <a:srgbClr val="FF0000"/>
                </a:solidFill>
              </a:rPr>
              <a:t>Run1+2 5 fb</a:t>
            </a:r>
            <a:r>
              <a:rPr lang="it-IT" sz="1100" baseline="30000" dirty="0">
                <a:solidFill>
                  <a:srgbClr val="FF0000"/>
                </a:solidFill>
              </a:rPr>
              <a:t>-1</a:t>
            </a:r>
            <a:r>
              <a:rPr lang="it-IT" sz="1100" dirty="0">
                <a:solidFill>
                  <a:srgbClr val="FF0000"/>
                </a:solidFill>
              </a:rPr>
              <a:t> 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8011A0-B21F-F946-B936-05EFFAE307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5383" y="911873"/>
            <a:ext cx="1295261" cy="78368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D40DF6-1CBE-0E4E-9770-1452C1AD1174}"/>
              </a:ext>
            </a:extLst>
          </p:cNvPr>
          <p:cNvSpPr txBox="1"/>
          <p:nvPr/>
        </p:nvSpPr>
        <p:spPr>
          <a:xfrm>
            <a:off x="1929848" y="3169721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baseline="30000" dirty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E4147C-E8AC-4F48-9CA6-BC076B757B9B}"/>
              </a:ext>
            </a:extLst>
          </p:cNvPr>
          <p:cNvSpPr txBox="1"/>
          <p:nvPr/>
        </p:nvSpPr>
        <p:spPr>
          <a:xfrm>
            <a:off x="4733196" y="3169721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baseline="30000" dirty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BE727A3-1CBB-434D-9BC2-95F2D7D7C6B3}"/>
              </a:ext>
            </a:extLst>
          </p:cNvPr>
          <p:cNvCxnSpPr/>
          <p:nvPr/>
        </p:nvCxnSpPr>
        <p:spPr>
          <a:xfrm>
            <a:off x="4819448" y="3225707"/>
            <a:ext cx="1440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0A8B5AC-00B0-0449-B0EC-F7F1CC207D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191" y="1787944"/>
            <a:ext cx="1520372" cy="1140279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7D63F3F-6BC2-F74C-B32B-B1E33616EA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191" y="3034994"/>
            <a:ext cx="1859543" cy="1785161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A9B1422-4594-F442-8EC9-A8C0A53171CA}"/>
              </a:ext>
            </a:extLst>
          </p:cNvPr>
          <p:cNvSpPr txBox="1"/>
          <p:nvPr/>
        </p:nvSpPr>
        <p:spPr>
          <a:xfrm>
            <a:off x="7601680" y="2977244"/>
            <a:ext cx="1105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All measured asymmetries compatible with </a:t>
            </a:r>
            <a:r>
              <a:rPr lang="en-GB" sz="1200" dirty="0">
                <a:solidFill>
                  <a:srgbClr val="FFFF00"/>
                </a:solidFill>
              </a:rPr>
              <a:t>zero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C9CB7BD-0B45-7B45-93CD-6A926AA3A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952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1021556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GB" dirty="0"/>
              <a:t>s Nature blind to lepton flavour?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821576"/>
            <a:ext cx="7772400" cy="1191623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en-GB" i="1" dirty="0">
                <a:solidFill>
                  <a:srgbClr val="A6A6A6"/>
                </a:solidFill>
              </a:rPr>
              <a:t>Recap on tests of lepton flavour universality in B decays</a:t>
            </a:r>
          </a:p>
          <a:p>
            <a:pPr marL="342900" indent="-342900">
              <a:buFontTx/>
              <a:buChar char="-"/>
            </a:pP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Controlling the systematics: D</a:t>
            </a:r>
            <a:r>
              <a:rPr lang="en-GB" i="1" baseline="30000" dirty="0">
                <a:solidFill>
                  <a:schemeClr val="bg1">
                    <a:lumMod val="65000"/>
                  </a:schemeClr>
                </a:solidFill>
              </a:rPr>
              <a:t>0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/D</a:t>
            </a:r>
            <a:r>
              <a:rPr lang="en-GB" i="1" baseline="30000" dirty="0">
                <a:solidFill>
                  <a:schemeClr val="bg1">
                    <a:lumMod val="65000"/>
                  </a:schemeClr>
                </a:solidFill>
              </a:rPr>
              <a:t>0*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/D</a:t>
            </a:r>
            <a:r>
              <a:rPr lang="en-GB" i="1" baseline="30000" dirty="0">
                <a:solidFill>
                  <a:schemeClr val="bg1">
                    <a:lumMod val="65000"/>
                  </a:schemeClr>
                </a:solidFill>
              </a:rPr>
              <a:t>0**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relative fractions in B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latin typeface="Symbol" pitchFamily="2" charset="2"/>
                <a:ea typeface="Brush Script MT" panose="03060802040406070304" pitchFamily="66" charset="-122"/>
                <a:cs typeface="Brush Script MT" panose="03060802040406070304" pitchFamily="66" charset="-122"/>
              </a:rPr>
              <a:t>n</a:t>
            </a:r>
            <a:endParaRPr lang="en-GB" i="1" dirty="0">
              <a:solidFill>
                <a:schemeClr val="bg1">
                  <a:lumMod val="65000"/>
                </a:schemeClr>
              </a:solidFill>
              <a:latin typeface="Symbol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63C487-3977-EB43-86EB-C26F56A5E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881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Tests</a:t>
            </a:r>
            <a:r>
              <a:rPr lang="it-IT" dirty="0"/>
              <a:t> of </a:t>
            </a:r>
            <a:r>
              <a:rPr lang="it-IT" dirty="0" err="1"/>
              <a:t>lepton</a:t>
            </a:r>
            <a:r>
              <a:rPr lang="it-IT" dirty="0"/>
              <a:t> </a:t>
            </a:r>
            <a:r>
              <a:rPr lang="it-IT" dirty="0" err="1"/>
              <a:t>flavour</a:t>
            </a:r>
            <a:r>
              <a:rPr lang="it-IT" dirty="0"/>
              <a:t> </a:t>
            </a:r>
            <a:r>
              <a:rPr lang="it-IT" dirty="0" err="1"/>
              <a:t>universality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237" y="884013"/>
            <a:ext cx="8229600" cy="3394472"/>
          </a:xfrm>
        </p:spPr>
        <p:txBody>
          <a:bodyPr/>
          <a:lstStyle/>
          <a:p>
            <a:r>
              <a:rPr lang="en-GB" dirty="0"/>
              <a:t>Lepton flavour universality can be checked in several B meson decays involving leptons in the final state</a:t>
            </a:r>
          </a:p>
          <a:p>
            <a:endParaRPr lang="en-GB" dirty="0"/>
          </a:p>
          <a:p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GB" dirty="0" err="1">
                <a:solidFill>
                  <a:srgbClr val="FFFF00"/>
                </a:solidFill>
              </a:rPr>
              <a:t>wo</a:t>
            </a:r>
            <a:r>
              <a:rPr lang="en-GB" dirty="0">
                <a:solidFill>
                  <a:srgbClr val="FFFF00"/>
                </a:solidFill>
              </a:rPr>
              <a:t> main classes of decays have been studied: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GB" dirty="0" err="1">
                <a:solidFill>
                  <a:srgbClr val="FFFF00"/>
                </a:solidFill>
              </a:rPr>
              <a:t>emileptonic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l-GR" dirty="0">
                <a:solidFill>
                  <a:srgbClr val="FFFF00"/>
                </a:solidFill>
              </a:rPr>
              <a:t>B</a:t>
            </a:r>
            <a:r>
              <a:rPr lang="el-GR" baseline="30000" dirty="0">
                <a:solidFill>
                  <a:srgbClr val="FFFF00"/>
                </a:solidFill>
              </a:rPr>
              <a:t>0</a:t>
            </a:r>
            <a:r>
              <a:rPr lang="el-GR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el-GR" dirty="0">
                <a:solidFill>
                  <a:srgbClr val="FFFF00"/>
                </a:solidFill>
              </a:rPr>
              <a:t>D</a:t>
            </a:r>
            <a:r>
              <a:rPr lang="it-IT" baseline="30000" dirty="0">
                <a:solidFill>
                  <a:srgbClr val="FFFF00"/>
                </a:solidFill>
              </a:rPr>
              <a:t>(</a:t>
            </a:r>
            <a:r>
              <a:rPr lang="el-GR" baseline="30000" dirty="0">
                <a:solidFill>
                  <a:srgbClr val="FFFF00"/>
                </a:solidFill>
              </a:rPr>
              <a:t>∗</a:t>
            </a:r>
            <a:r>
              <a:rPr lang="it-IT" baseline="30000" dirty="0">
                <a:solidFill>
                  <a:srgbClr val="FFFF00"/>
                </a:solidFill>
              </a:rPr>
              <a:t>)</a:t>
            </a:r>
            <a:r>
              <a:rPr lang="el-GR" baseline="30000" dirty="0">
                <a:solidFill>
                  <a:srgbClr val="FFFF00"/>
                </a:solidFill>
              </a:rPr>
              <a:t>−</a:t>
            </a:r>
            <a:r>
              <a:rPr lang="el-GR" dirty="0">
                <a:solidFill>
                  <a:srgbClr val="FFFF00"/>
                </a:solidFill>
              </a:rPr>
              <a:t> l</a:t>
            </a:r>
            <a:r>
              <a:rPr lang="el-GR" baseline="30000" dirty="0">
                <a:solidFill>
                  <a:srgbClr val="FFFF00"/>
                </a:solidFill>
              </a:rPr>
              <a:t>+</a:t>
            </a:r>
            <a:r>
              <a:rPr lang="el-GR" dirty="0">
                <a:solidFill>
                  <a:srgbClr val="FFFF00"/>
                </a:solidFill>
              </a:rPr>
              <a:t>ν</a:t>
            </a:r>
            <a:r>
              <a:rPr lang="it-IT" dirty="0">
                <a:solidFill>
                  <a:srgbClr val="FFFF00"/>
                </a:solidFill>
              </a:rPr>
              <a:t> - </a:t>
            </a:r>
            <a:r>
              <a:rPr lang="it-IT" dirty="0" err="1">
                <a:solidFill>
                  <a:srgbClr val="FFFF00"/>
                </a:solidFill>
              </a:rPr>
              <a:t>tree</a:t>
            </a:r>
            <a:r>
              <a:rPr lang="it-IT" dirty="0">
                <a:solidFill>
                  <a:srgbClr val="FFFF00"/>
                </a:solidFill>
              </a:rPr>
              <a:t> </a:t>
            </a:r>
            <a:r>
              <a:rPr lang="it-IT" dirty="0" err="1">
                <a:solidFill>
                  <a:srgbClr val="FFFF00"/>
                </a:solidFill>
              </a:rPr>
              <a:t>level</a:t>
            </a:r>
            <a:r>
              <a:rPr lang="it-IT" dirty="0">
                <a:solidFill>
                  <a:srgbClr val="FFFF00"/>
                </a:solidFill>
              </a:rPr>
              <a:t> </a:t>
            </a:r>
            <a:r>
              <a:rPr lang="it-IT" dirty="0" err="1">
                <a:solidFill>
                  <a:srgbClr val="FFFF00"/>
                </a:solidFill>
              </a:rPr>
              <a:t>decay</a:t>
            </a:r>
            <a:endParaRPr lang="it-IT" dirty="0">
              <a:solidFill>
                <a:srgbClr val="FFFF00"/>
              </a:solidFill>
            </a:endParaRPr>
          </a:p>
          <a:p>
            <a:pPr lvl="1"/>
            <a:r>
              <a:rPr lang="en-GB" dirty="0">
                <a:solidFill>
                  <a:srgbClr val="FFFF00"/>
                </a:solidFill>
              </a:rPr>
              <a:t>b</a:t>
            </a:r>
            <a:r>
              <a:rPr lang="el-GR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it-IT" dirty="0" err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lang="el-GR" dirty="0">
                <a:solidFill>
                  <a:srgbClr val="FFFF00"/>
                </a:solidFill>
              </a:rPr>
              <a:t>l</a:t>
            </a:r>
            <a:r>
              <a:rPr lang="el-GR" baseline="30000" dirty="0">
                <a:solidFill>
                  <a:srgbClr val="FFFF00"/>
                </a:solidFill>
              </a:rPr>
              <a:t>+</a:t>
            </a:r>
            <a:r>
              <a:rPr lang="el-GR" dirty="0">
                <a:solidFill>
                  <a:srgbClr val="FFFF00"/>
                </a:solidFill>
              </a:rPr>
              <a:t>l</a:t>
            </a:r>
            <a:r>
              <a:rPr lang="it-IT" baseline="30000" dirty="0">
                <a:solidFill>
                  <a:srgbClr val="FFFF00"/>
                </a:solidFill>
              </a:rPr>
              <a:t>-</a:t>
            </a:r>
            <a:r>
              <a:rPr lang="it-IT" dirty="0">
                <a:solidFill>
                  <a:srgbClr val="FFFF00"/>
                </a:solidFill>
              </a:rPr>
              <a:t> </a:t>
            </a:r>
            <a:r>
              <a:rPr lang="it-IT" dirty="0" err="1">
                <a:solidFill>
                  <a:srgbClr val="FFFF00"/>
                </a:solidFill>
              </a:rPr>
              <a:t>decays</a:t>
            </a:r>
            <a:r>
              <a:rPr lang="it-IT" dirty="0">
                <a:solidFill>
                  <a:srgbClr val="FFFF00"/>
                </a:solidFill>
              </a:rPr>
              <a:t> e.g. </a:t>
            </a:r>
            <a:r>
              <a:rPr lang="en-US" dirty="0">
                <a:solidFill>
                  <a:srgbClr val="FFFF00"/>
                </a:solidFill>
              </a:rPr>
              <a:t>B</a:t>
            </a:r>
            <a:r>
              <a:rPr lang="en-US" baseline="30000" dirty="0">
                <a:solidFill>
                  <a:srgbClr val="FFFF00"/>
                </a:solidFill>
              </a:rPr>
              <a:t>0</a:t>
            </a:r>
            <a:r>
              <a:rPr lang="el-GR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en-US" dirty="0">
                <a:solidFill>
                  <a:srgbClr val="FFFF00"/>
                </a:solidFill>
              </a:rPr>
              <a:t>K</a:t>
            </a:r>
            <a:r>
              <a:rPr lang="en-US" baseline="30000" dirty="0">
                <a:solidFill>
                  <a:srgbClr val="FFFF00"/>
                </a:solidFill>
              </a:rPr>
              <a:t>(∗)0</a:t>
            </a:r>
            <a:r>
              <a:rPr lang="el-GR" dirty="0">
                <a:solidFill>
                  <a:srgbClr val="FFFF00"/>
                </a:solidFill>
              </a:rPr>
              <a:t>l</a:t>
            </a:r>
            <a:r>
              <a:rPr lang="el-GR" baseline="30000" dirty="0">
                <a:solidFill>
                  <a:srgbClr val="FFFF00"/>
                </a:solidFill>
              </a:rPr>
              <a:t>+</a:t>
            </a:r>
            <a:r>
              <a:rPr lang="el-GR" dirty="0">
                <a:solidFill>
                  <a:srgbClr val="FFFF00"/>
                </a:solidFill>
              </a:rPr>
              <a:t>l</a:t>
            </a:r>
            <a:r>
              <a:rPr lang="it-IT" baseline="30000" dirty="0">
                <a:solidFill>
                  <a:srgbClr val="FFFF00"/>
                </a:solidFill>
              </a:rPr>
              <a:t>-</a:t>
            </a:r>
            <a:r>
              <a:rPr lang="it-IT" dirty="0">
                <a:solidFill>
                  <a:srgbClr val="FFFF00"/>
                </a:solidFill>
              </a:rPr>
              <a:t>  -  FCNC </a:t>
            </a:r>
            <a:r>
              <a:rPr lang="it-IT" dirty="0" err="1">
                <a:solidFill>
                  <a:srgbClr val="FFFF00"/>
                </a:solidFill>
              </a:rPr>
              <a:t>decays</a:t>
            </a:r>
            <a:endParaRPr lang="it-IT" dirty="0">
              <a:solidFill>
                <a:srgbClr val="FFFF00"/>
              </a:solidFill>
            </a:endParaRPr>
          </a:p>
          <a:p>
            <a:endParaRPr lang="it-IT" dirty="0"/>
          </a:p>
          <a:p>
            <a:r>
              <a:rPr lang="it-IT" dirty="0" err="1"/>
              <a:t>Observables</a:t>
            </a:r>
            <a:r>
              <a:rPr lang="it-IT" dirty="0"/>
              <a:t>: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 err="1"/>
              <a:t>Theoretically</a:t>
            </a:r>
            <a:r>
              <a:rPr lang="it-IT" dirty="0"/>
              <a:t> </a:t>
            </a:r>
            <a:r>
              <a:rPr lang="it-IT" dirty="0" err="1"/>
              <a:t>clean</a:t>
            </a:r>
            <a:r>
              <a:rPr lang="it-IT" dirty="0"/>
              <a:t>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714" y="1356748"/>
            <a:ext cx="3135086" cy="153653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714" y="3075752"/>
            <a:ext cx="3135086" cy="169300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19" y="3175794"/>
            <a:ext cx="2949389" cy="4993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52319" y="3824994"/>
            <a:ext cx="380740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i="1" dirty="0"/>
              <a:t>R(K</a:t>
            </a:r>
            <a:r>
              <a:rPr lang="en-US" sz="1600" i="1" baseline="30000" dirty="0"/>
              <a:t>(*)</a:t>
            </a:r>
            <a:r>
              <a:rPr lang="en-US" sz="1600" i="1" dirty="0"/>
              <a:t>) </a:t>
            </a:r>
            <a:r>
              <a:rPr lang="en-US" sz="1600" dirty="0"/>
              <a:t>=</a:t>
            </a:r>
            <a:r>
              <a:rPr lang="en-US" sz="1600" i="1" dirty="0"/>
              <a:t> </a:t>
            </a:r>
            <a:r>
              <a:rPr lang="en-US" sz="1600" i="1" dirty="0">
                <a:cs typeface="Brush Script MT Italic"/>
              </a:rPr>
              <a:t>BF</a:t>
            </a:r>
            <a:r>
              <a:rPr lang="en-US" sz="1600" dirty="0"/>
              <a:t>(</a:t>
            </a:r>
            <a:r>
              <a:rPr lang="en-US" sz="1600" i="1" dirty="0"/>
              <a:t>B</a:t>
            </a:r>
            <a:r>
              <a:rPr lang="en-US" sz="1600" i="1" dirty="0">
                <a:latin typeface="Symbol" charset="2"/>
                <a:cs typeface="Symbol" charset="2"/>
              </a:rPr>
              <a:t>→</a:t>
            </a:r>
            <a:r>
              <a:rPr lang="en-US" sz="1600" i="1" dirty="0">
                <a:cs typeface="Symbol" charset="2"/>
              </a:rPr>
              <a:t>K</a:t>
            </a:r>
            <a:r>
              <a:rPr lang="en-US" sz="1600" i="1" baseline="30000" dirty="0">
                <a:cs typeface="Symbol" charset="2"/>
              </a:rPr>
              <a:t>(*)</a:t>
            </a:r>
            <a:r>
              <a:rPr lang="en-US" sz="1600" dirty="0" err="1">
                <a:latin typeface="Symbol" charset="2"/>
                <a:cs typeface="Symbol" charset="2"/>
              </a:rPr>
              <a:t>μ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μ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i="1" dirty="0">
                <a:latin typeface="Symbol" charset="2"/>
                <a:cs typeface="Symbol" charset="2"/>
              </a:rPr>
              <a:t>)</a:t>
            </a:r>
            <a:r>
              <a:rPr lang="en-US" sz="1600" i="1" dirty="0"/>
              <a:t>/</a:t>
            </a:r>
            <a:r>
              <a:rPr lang="en-US" sz="1600" i="1" dirty="0">
                <a:cs typeface="Brush Script MT Italic"/>
              </a:rPr>
              <a:t>BF</a:t>
            </a:r>
            <a:r>
              <a:rPr lang="en-US" sz="1600" i="1" dirty="0"/>
              <a:t>(B</a:t>
            </a:r>
            <a:r>
              <a:rPr lang="en-US" sz="1600" i="1" dirty="0">
                <a:latin typeface="Symbol" charset="2"/>
                <a:cs typeface="Symbol" charset="2"/>
              </a:rPr>
              <a:t>→</a:t>
            </a:r>
            <a:r>
              <a:rPr lang="en-US" sz="1600" i="1" dirty="0"/>
              <a:t>K</a:t>
            </a:r>
            <a:r>
              <a:rPr lang="en-US" sz="1600" i="1" baseline="30000" dirty="0"/>
              <a:t>(*)</a:t>
            </a:r>
            <a:r>
              <a:rPr lang="en-US" sz="1600" dirty="0" err="1"/>
              <a:t>e</a:t>
            </a:r>
            <a:r>
              <a:rPr lang="en-US" sz="1600" baseline="30000" dirty="0" err="1"/>
              <a:t>+</a:t>
            </a:r>
            <a:r>
              <a:rPr lang="en-US" sz="1600" dirty="0" err="1"/>
              <a:t>e</a:t>
            </a:r>
            <a:r>
              <a:rPr lang="en-US" sz="1600" baseline="30000" dirty="0"/>
              <a:t>-</a:t>
            </a:r>
            <a:r>
              <a:rPr lang="en-US" sz="1600" i="1" dirty="0"/>
              <a:t>)</a:t>
            </a:r>
            <a:r>
              <a:rPr lang="en-US" sz="1600" dirty="0"/>
              <a:t> ~ 1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31949" y="3971647"/>
            <a:ext cx="3700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SM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B2E01-1CF6-6445-83A1-BC5ED084D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46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Collaboration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4" y="1087038"/>
            <a:ext cx="8937375" cy="3285670"/>
          </a:xfrm>
        </p:spPr>
        <p:txBody>
          <a:bodyPr/>
          <a:lstStyle/>
          <a:p>
            <a:r>
              <a:rPr lang="en-GB" sz="1800" dirty="0">
                <a:solidFill>
                  <a:srgbClr val="00B0F0"/>
                </a:solidFill>
              </a:rPr>
              <a:t>New physics coordinator elected in May: Mat Charles (LPNHE, Sorbonne </a:t>
            </a:r>
            <a:r>
              <a:rPr lang="en-GB" sz="1800" dirty="0" err="1">
                <a:solidFill>
                  <a:srgbClr val="00B0F0"/>
                </a:solidFill>
              </a:rPr>
              <a:t>Université</a:t>
            </a:r>
            <a:r>
              <a:rPr lang="en-GB" sz="1800" dirty="0">
                <a:solidFill>
                  <a:srgbClr val="00B0F0"/>
                </a:solidFill>
              </a:rPr>
              <a:t>, Paris)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 err="1"/>
              <a:t>LHCb</a:t>
            </a:r>
            <a:r>
              <a:rPr lang="en-GB" sz="1800" dirty="0"/>
              <a:t> collaboration still growing</a:t>
            </a:r>
          </a:p>
          <a:p>
            <a:pPr lvl="1"/>
            <a:r>
              <a:rPr lang="en-GB" sz="1600" dirty="0"/>
              <a:t>Three new groups: </a:t>
            </a:r>
          </a:p>
          <a:p>
            <a:pPr lvl="2"/>
            <a:r>
              <a:rPr lang="en-GB" sz="1400" dirty="0"/>
              <a:t>Constantine University, Algeria, </a:t>
            </a:r>
          </a:p>
          <a:p>
            <a:pPr lvl="2"/>
            <a:r>
              <a:rPr lang="en-GB" sz="1400" dirty="0"/>
              <a:t>Institute Of High Energy Physics (IHEP), Beijing, China, </a:t>
            </a:r>
          </a:p>
          <a:p>
            <a:pPr lvl="2"/>
            <a:r>
              <a:rPr lang="en-GB" sz="1400" dirty="0"/>
              <a:t>South China Normal University (SCNU), Guangzhou, China.</a:t>
            </a:r>
          </a:p>
          <a:p>
            <a:pPr lvl="1"/>
            <a:r>
              <a:rPr lang="en-GB" sz="1600" dirty="0"/>
              <a:t>Two additional groups were upgraded from associate to full members,</a:t>
            </a:r>
          </a:p>
          <a:p>
            <a:pPr lvl="2"/>
            <a:r>
              <a:rPr lang="en-GB" sz="1400" dirty="0"/>
              <a:t>UCAS (Beijing), CCNU (Wuhan), China</a:t>
            </a:r>
          </a:p>
          <a:p>
            <a:pPr lvl="1"/>
            <a:r>
              <a:rPr lang="en-GB" sz="1600" dirty="0"/>
              <a:t>first Technical Associate group</a:t>
            </a:r>
          </a:p>
          <a:p>
            <a:pPr lvl="2"/>
            <a:r>
              <a:rPr lang="en-GB" sz="1400" dirty="0" err="1"/>
              <a:t>Jozef</a:t>
            </a:r>
            <a:r>
              <a:rPr lang="en-GB" sz="1400" dirty="0"/>
              <a:t> Stefan Institute, Ljubljana, Slovenia,  joined the collaboration to work on R&amp;D for Upgrade II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34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575" y="-72723"/>
            <a:ext cx="8233362" cy="632222"/>
          </a:xfrm>
        </p:spPr>
        <p:txBody>
          <a:bodyPr/>
          <a:lstStyle/>
          <a:p>
            <a:r>
              <a:rPr lang="it-IT" sz="2400" dirty="0" err="1"/>
              <a:t>Tests</a:t>
            </a:r>
            <a:r>
              <a:rPr lang="it-IT" sz="2400" dirty="0"/>
              <a:t> of </a:t>
            </a:r>
            <a:r>
              <a:rPr lang="it-IT" sz="2400" dirty="0" err="1"/>
              <a:t>lepton</a:t>
            </a:r>
            <a:r>
              <a:rPr lang="it-IT" sz="2400" dirty="0"/>
              <a:t> </a:t>
            </a:r>
            <a:r>
              <a:rPr lang="it-IT" sz="2400" dirty="0" err="1"/>
              <a:t>universality</a:t>
            </a:r>
            <a:r>
              <a:rPr lang="it-IT" sz="2400" dirty="0"/>
              <a:t>: </a:t>
            </a:r>
            <a:r>
              <a:rPr lang="en-GB" sz="2400" dirty="0" err="1"/>
              <a:t>semitauonic</a:t>
            </a:r>
            <a:r>
              <a:rPr lang="en-GB" sz="2400" dirty="0"/>
              <a:t> decays - R(D</a:t>
            </a:r>
            <a:r>
              <a:rPr lang="en-GB" sz="2400" baseline="30000" dirty="0"/>
              <a:t>*</a:t>
            </a:r>
            <a:r>
              <a:rPr lang="en-GB" sz="2400" dirty="0"/>
              <a:t>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-14207" y="659602"/>
            <a:ext cx="7163943" cy="4127621"/>
          </a:xfrm>
        </p:spPr>
        <p:txBody>
          <a:bodyPr/>
          <a:lstStyle/>
          <a:p>
            <a:r>
              <a:rPr lang="en-US" dirty="0"/>
              <a:t>Latest measurement from </a:t>
            </a:r>
            <a:r>
              <a:rPr lang="en-US" dirty="0" err="1"/>
              <a:t>LHCb</a:t>
            </a:r>
            <a:r>
              <a:rPr lang="en-US" dirty="0"/>
              <a:t> look at final states </a:t>
            </a:r>
            <a:r>
              <a:rPr lang="en-US" dirty="0" err="1">
                <a:latin typeface="Symbol" charset="2"/>
                <a:cs typeface="Symbol" charset="2"/>
              </a:rPr>
              <a:t>t</a:t>
            </a:r>
            <a:r>
              <a:rPr lang="en-US" dirty="0" err="1">
                <a:latin typeface="Arial"/>
                <a:cs typeface="Arial"/>
              </a:rPr>
              <a:t>→</a:t>
            </a:r>
            <a:r>
              <a:rPr lang="en-US" dirty="0" err="1">
                <a:latin typeface="Symbol" charset="2"/>
                <a:cs typeface="Symbol" charset="2"/>
              </a:rPr>
              <a:t>p</a:t>
            </a:r>
            <a:r>
              <a:rPr lang="en-US" baseline="30000" dirty="0" err="1">
                <a:latin typeface="Symbol" charset="2"/>
                <a:cs typeface="Symbol" charset="2"/>
              </a:rPr>
              <a:t>+</a:t>
            </a:r>
            <a:r>
              <a:rPr lang="en-US" dirty="0" err="1">
                <a:latin typeface="Symbol" charset="2"/>
                <a:cs typeface="Symbol" charset="2"/>
              </a:rPr>
              <a:t>p</a:t>
            </a:r>
            <a:r>
              <a:rPr lang="en-US" baseline="30000" dirty="0" err="1">
                <a:latin typeface="Symbol" charset="2"/>
                <a:cs typeface="Symbol" charset="2"/>
              </a:rPr>
              <a:t>-</a:t>
            </a:r>
            <a:r>
              <a:rPr lang="en-US" dirty="0" err="1"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latin typeface="Symbol" charset="2"/>
                <a:cs typeface="Symbol" charset="2"/>
              </a:rPr>
              <a:t>+ </a:t>
            </a:r>
            <a:r>
              <a:rPr lang="en-US" dirty="0">
                <a:latin typeface="Symbol" charset="2"/>
                <a:cs typeface="Symbol" charset="2"/>
              </a:rPr>
              <a:t>n…</a:t>
            </a:r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…and also to the </a:t>
            </a:r>
            <a:r>
              <a:rPr lang="en-US" dirty="0" err="1">
                <a:solidFill>
                  <a:srgbClr val="FFFF00"/>
                </a:solidFill>
              </a:rPr>
              <a:t>B</a:t>
            </a:r>
            <a:r>
              <a:rPr lang="en-US" baseline="-25000" dirty="0" err="1">
                <a:solidFill>
                  <a:srgbClr val="FFFF00"/>
                </a:solidFill>
              </a:rPr>
              <a:t>c</a:t>
            </a:r>
            <a:r>
              <a:rPr lang="en-US" dirty="0">
                <a:solidFill>
                  <a:srgbClr val="FFFF00"/>
                </a:solidFill>
              </a:rPr>
              <a:t> sector:  </a:t>
            </a:r>
            <a:r>
              <a:rPr lang="en-GB" dirty="0">
                <a:solidFill>
                  <a:srgbClr val="FFFF00"/>
                </a:solidFill>
              </a:rPr>
              <a:t>R(J/</a:t>
            </a:r>
            <a:r>
              <a:rPr lang="en-GB" dirty="0">
                <a:solidFill>
                  <a:srgbClr val="FFFF00"/>
                </a:solidFill>
                <a:latin typeface="Symbol" charset="2"/>
                <a:cs typeface="Symbol" charset="2"/>
              </a:rPr>
              <a:t>y</a:t>
            </a:r>
            <a:r>
              <a:rPr lang="en-GB" dirty="0">
                <a:solidFill>
                  <a:srgbClr val="FFFF00"/>
                </a:solidFill>
                <a:cs typeface="Symbol" charset="2"/>
              </a:rPr>
              <a:t>)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l-GR" dirty="0">
                <a:solidFill>
                  <a:srgbClr val="FFFF00"/>
                </a:solidFill>
              </a:rPr>
              <a:t>BF(</a:t>
            </a:r>
            <a:r>
              <a:rPr lang="el-GR" dirty="0" err="1">
                <a:solidFill>
                  <a:srgbClr val="FFFF00"/>
                </a:solidFill>
              </a:rPr>
              <a:t>B</a:t>
            </a:r>
            <a:r>
              <a:rPr lang="el-GR" baseline="-25000" dirty="0" err="1">
                <a:solidFill>
                  <a:srgbClr val="FFFF00"/>
                </a:solidFill>
              </a:rPr>
              <a:t>c</a:t>
            </a:r>
            <a:r>
              <a:rPr lang="it-IT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el-GR" dirty="0">
                <a:solidFill>
                  <a:srgbClr val="FFFF00"/>
                </a:solidFill>
              </a:rPr>
              <a:t>J/</a:t>
            </a:r>
            <a:r>
              <a:rPr lang="it-IT" dirty="0" err="1">
                <a:solidFill>
                  <a:srgbClr val="FFFF00"/>
                </a:solidFill>
                <a:latin typeface="Symbol" charset="2"/>
                <a:cs typeface="Symbol" charset="2"/>
              </a:rPr>
              <a:t>ytn</a:t>
            </a:r>
            <a:r>
              <a:rPr lang="el-GR" dirty="0">
                <a:solidFill>
                  <a:srgbClr val="FFFF00"/>
                </a:solidFill>
              </a:rPr>
              <a:t>)/BF(B</a:t>
            </a:r>
            <a:r>
              <a:rPr lang="it-IT" baseline="-25000" dirty="0">
                <a:solidFill>
                  <a:srgbClr val="FFFF00"/>
                </a:solidFill>
              </a:rPr>
              <a:t>c</a:t>
            </a:r>
            <a:r>
              <a:rPr lang="it-IT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el-GR" dirty="0">
                <a:solidFill>
                  <a:srgbClr val="FFFF00"/>
                </a:solidFill>
              </a:rPr>
              <a:t>J/</a:t>
            </a:r>
            <a:r>
              <a:rPr lang="it-IT" dirty="0" err="1">
                <a:solidFill>
                  <a:srgbClr val="FFFF00"/>
                </a:solidFill>
                <a:latin typeface="Symbol" charset="2"/>
                <a:cs typeface="Symbol" charset="2"/>
              </a:rPr>
              <a:t>ymn</a:t>
            </a:r>
            <a:r>
              <a:rPr lang="el-GR" dirty="0">
                <a:solidFill>
                  <a:srgbClr val="FFFF00"/>
                </a:solidFill>
              </a:rPr>
              <a:t>)</a:t>
            </a:r>
            <a:endParaRPr lang="it-IT" dirty="0">
              <a:solidFill>
                <a:srgbClr val="FFFF00"/>
              </a:solidFill>
            </a:endParaRPr>
          </a:p>
          <a:p>
            <a:endParaRPr lang="it-IT" dirty="0">
              <a:solidFill>
                <a:srgbClr val="FFFF00"/>
              </a:solidFill>
            </a:endParaRPr>
          </a:p>
          <a:p>
            <a:r>
              <a:rPr lang="it-IT" dirty="0">
                <a:solidFill>
                  <a:srgbClr val="FFFF00"/>
                </a:solidFill>
              </a:rPr>
              <a:t>World-</a:t>
            </a:r>
            <a:r>
              <a:rPr lang="it-IT" dirty="0" err="1">
                <a:solidFill>
                  <a:srgbClr val="FFFF00"/>
                </a:solidFill>
              </a:rPr>
              <a:t>average</a:t>
            </a:r>
            <a:r>
              <a:rPr lang="it-IT" dirty="0">
                <a:solidFill>
                  <a:srgbClr val="FFFF00"/>
                </a:solidFill>
              </a:rPr>
              <a:t> R</a:t>
            </a:r>
            <a:r>
              <a:rPr lang="it-IT" baseline="-25000" dirty="0">
                <a:solidFill>
                  <a:srgbClr val="FFFF00"/>
                </a:solidFill>
              </a:rPr>
              <a:t>D</a:t>
            </a:r>
            <a:r>
              <a:rPr lang="it-IT" dirty="0">
                <a:solidFill>
                  <a:srgbClr val="FFFF00"/>
                </a:solidFill>
              </a:rPr>
              <a:t>, R</a:t>
            </a:r>
            <a:r>
              <a:rPr lang="it-IT" baseline="-25000" dirty="0">
                <a:solidFill>
                  <a:srgbClr val="FFFF00"/>
                </a:solidFill>
              </a:rPr>
              <a:t>D*</a:t>
            </a:r>
            <a:r>
              <a:rPr lang="it-IT" dirty="0">
                <a:solidFill>
                  <a:srgbClr val="FFFF00"/>
                </a:solidFill>
              </a:rPr>
              <a:t> deviate from SM by ~4</a:t>
            </a:r>
            <a:r>
              <a:rPr lang="it-IT" dirty="0">
                <a:solidFill>
                  <a:srgbClr val="FFFF00"/>
                </a:solidFill>
                <a:latin typeface="Symbol" pitchFamily="2" charset="2"/>
              </a:rPr>
              <a:t>s</a:t>
            </a:r>
            <a:br>
              <a:rPr lang="it-IT" dirty="0">
                <a:solidFill>
                  <a:srgbClr val="FFFF00"/>
                </a:solidFill>
                <a:latin typeface="Symbol" pitchFamily="2" charset="2"/>
              </a:rPr>
            </a:br>
            <a:r>
              <a:rPr lang="it-IT" sz="1000" dirty="0"/>
              <a:t>(</a:t>
            </a:r>
            <a:r>
              <a:rPr lang="it-IT" sz="1000" dirty="0">
                <a:hlinkClick r:id="rId2"/>
              </a:rPr>
              <a:t>http://www.slac.stanford.edu/xorg/hflav/semi/fpcp17/RDRDs.html</a:t>
            </a:r>
            <a:r>
              <a:rPr lang="it-IT" sz="1000" dirty="0"/>
              <a:t>)</a:t>
            </a:r>
          </a:p>
          <a:p>
            <a:endParaRPr lang="en-GB" dirty="0"/>
          </a:p>
          <a:p>
            <a:r>
              <a:rPr lang="en-GB" dirty="0"/>
              <a:t>New combined R</a:t>
            </a:r>
            <a:r>
              <a:rPr lang="en-GB" baseline="-25000" dirty="0"/>
              <a:t>D</a:t>
            </a:r>
            <a:r>
              <a:rPr lang="en-GB" dirty="0"/>
              <a:t> and R</a:t>
            </a:r>
            <a:r>
              <a:rPr lang="en-GB" baseline="-25000" dirty="0"/>
              <a:t>D* </a:t>
            </a:r>
            <a:r>
              <a:rPr lang="en-GB" dirty="0"/>
              <a:t>measurement well under way</a:t>
            </a:r>
          </a:p>
          <a:p>
            <a:r>
              <a:rPr lang="en-GB" dirty="0"/>
              <a:t>Great potential at </a:t>
            </a:r>
            <a:r>
              <a:rPr lang="en-GB" dirty="0" err="1"/>
              <a:t>LHCb</a:t>
            </a:r>
            <a:r>
              <a:rPr lang="en-GB" dirty="0"/>
              <a:t> to study other modes with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, </a:t>
            </a:r>
            <a:r>
              <a:rPr lang="en-GB" dirty="0" err="1"/>
              <a:t>B</a:t>
            </a:r>
            <a:r>
              <a:rPr lang="en-GB" baseline="-25000" dirty="0" err="1"/>
              <a:t>c</a:t>
            </a:r>
            <a:r>
              <a:rPr lang="en-GB" dirty="0"/>
              <a:t>, </a:t>
            </a:r>
            <a:r>
              <a:rPr lang="en-GB" dirty="0">
                <a:latin typeface="Symbol" pitchFamily="2" charset="2"/>
              </a:rPr>
              <a:t>L</a:t>
            </a:r>
            <a:r>
              <a:rPr lang="en-GB" baseline="-25000" dirty="0"/>
              <a:t>b</a:t>
            </a:r>
            <a:r>
              <a:rPr lang="en-GB" dirty="0"/>
              <a:t> decays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477" y="3252326"/>
            <a:ext cx="3922386" cy="154398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76" y="756365"/>
            <a:ext cx="1803287" cy="1144944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576" y="1959638"/>
            <a:ext cx="2156615" cy="1184956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5429457" y="474936"/>
            <a:ext cx="39030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[PRD 97(2018)072013, PRL 120(2018)121801 </a:t>
            </a:r>
            <a:r>
              <a:rPr lang="en-US" sz="1200" dirty="0">
                <a:solidFill>
                  <a:srgbClr val="FF0000"/>
                </a:solidFill>
              </a:rPr>
              <a:t>Run1, 3 fb</a:t>
            </a:r>
            <a:r>
              <a:rPr lang="en-US" sz="1200" baseline="30000" dirty="0">
                <a:solidFill>
                  <a:srgbClr val="FF0000"/>
                </a:solidFill>
              </a:rPr>
              <a:t>-1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]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523666" y="3344659"/>
            <a:ext cx="870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sz="1100" b="1" dirty="0" err="1">
                <a:solidFill>
                  <a:srgbClr val="FF0000"/>
                </a:solidFill>
                <a:latin typeface="Arial"/>
                <a:cs typeface="Arial"/>
              </a:rPr>
              <a:t>→</a:t>
            </a:r>
            <a:r>
              <a:rPr lang="en-US" sz="11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sz="1100" b="1" baseline="300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  <a:r>
              <a:rPr lang="en-US" sz="11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sz="1100" b="1" baseline="300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lang="en-US" sz="11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sz="1100" b="1" baseline="30000" dirty="0">
                <a:solidFill>
                  <a:srgbClr val="FF0000"/>
                </a:solidFill>
                <a:latin typeface="Symbol" charset="2"/>
                <a:cs typeface="Symbol" charset="2"/>
              </a:rPr>
              <a:t>+ </a:t>
            </a:r>
            <a:r>
              <a:rPr lang="en-US" sz="1100" b="1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endParaRPr lang="en-GB" sz="1100" b="1" dirty="0">
              <a:solidFill>
                <a:srgbClr val="FF0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20C501F-88B6-0642-BEB7-9A853AF476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4" y="3252326"/>
            <a:ext cx="2617766" cy="155307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DB020C3-478C-E34B-B832-9DD268118348}"/>
              </a:ext>
            </a:extLst>
          </p:cNvPr>
          <p:cNvSpPr txBox="1"/>
          <p:nvPr/>
        </p:nvSpPr>
        <p:spPr>
          <a:xfrm>
            <a:off x="2003271" y="3671231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b="1" dirty="0" err="1">
                <a:solidFill>
                  <a:srgbClr val="FF0000"/>
                </a:solidFill>
              </a:rPr>
              <a:t>B</a:t>
            </a:r>
            <a:r>
              <a:rPr lang="el-GR" sz="1100" b="1" baseline="-25000" dirty="0" err="1">
                <a:solidFill>
                  <a:srgbClr val="FF0000"/>
                </a:solidFill>
              </a:rPr>
              <a:t>c</a:t>
            </a:r>
            <a:r>
              <a:rPr lang="it-IT" sz="1100" b="1" dirty="0">
                <a:solidFill>
                  <a:srgbClr val="FF0000"/>
                </a:solidFill>
                <a:latin typeface="Arial"/>
                <a:cs typeface="Arial"/>
              </a:rPr>
              <a:t>→</a:t>
            </a:r>
            <a:r>
              <a:rPr lang="el-GR" sz="1100" b="1" dirty="0">
                <a:solidFill>
                  <a:srgbClr val="FF0000"/>
                </a:solidFill>
              </a:rPr>
              <a:t>J/</a:t>
            </a:r>
            <a:r>
              <a:rPr lang="it-IT" sz="11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ytn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52739-3D41-724A-AD51-DAC01E5C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354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of lepton universality: R(K) and R(K</a:t>
            </a:r>
            <a:r>
              <a:rPr lang="en-US" baseline="30000" dirty="0"/>
              <a:t>*</a:t>
            </a:r>
            <a:r>
              <a:rPr lang="en-US" dirty="0"/>
              <a:t>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87237" y="863385"/>
            <a:ext cx="8229600" cy="12301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Test the LFU in electroweak penguin decays (e.g. the class of FCNC decays  </a:t>
            </a:r>
            <a:r>
              <a:rPr lang="en-US" dirty="0" err="1"/>
              <a:t>b</a:t>
            </a:r>
            <a:r>
              <a:rPr lang="en-US" dirty="0" err="1">
                <a:latin typeface="Arial"/>
                <a:cs typeface="Arial"/>
              </a:rPr>
              <a:t>→</a:t>
            </a:r>
            <a:r>
              <a:rPr lang="en-US" dirty="0" err="1"/>
              <a:t>sl</a:t>
            </a:r>
            <a:r>
              <a:rPr lang="en-US" baseline="30000" dirty="0" err="1"/>
              <a:t>+</a:t>
            </a:r>
            <a:r>
              <a:rPr lang="en-US" dirty="0" err="1"/>
              <a:t>l</a:t>
            </a:r>
            <a:r>
              <a:rPr lang="en-US" baseline="30000" dirty="0"/>
              <a:t>-</a:t>
            </a:r>
            <a:r>
              <a:rPr lang="en-US" dirty="0"/>
              <a:t>)</a:t>
            </a:r>
          </a:p>
          <a:p>
            <a:r>
              <a:rPr lang="en-US" dirty="0"/>
              <a:t>Results for R(K) and R(K*):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96" y="2091903"/>
            <a:ext cx="2855581" cy="2052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9739" y="2087533"/>
            <a:ext cx="2832760" cy="2052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42596" y="1816408"/>
            <a:ext cx="24702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>
                <a:solidFill>
                  <a:schemeClr val="bg1">
                    <a:lumMod val="65000"/>
                  </a:schemeClr>
                </a:solidFill>
              </a:rPr>
              <a:t> [Phys. Rev. Lett. 113 (2014) 151601]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9739" y="1799910"/>
            <a:ext cx="1513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A6A6A6"/>
                </a:solidFill>
              </a:rPr>
              <a:t> [JHEP 08 (2017) 055]</a:t>
            </a:r>
            <a:endParaRPr lang="en-GB" sz="1200" dirty="0">
              <a:solidFill>
                <a:srgbClr val="A6A6A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2597" y="4205748"/>
            <a:ext cx="2287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~2-2.5 </a:t>
            </a:r>
            <a:r>
              <a:rPr lang="en-US" sz="1600" dirty="0" err="1">
                <a:solidFill>
                  <a:schemeClr val="bg1"/>
                </a:solidFill>
              </a:rPr>
              <a:t>σ</a:t>
            </a:r>
            <a:r>
              <a:rPr lang="en-US" sz="1600" dirty="0">
                <a:solidFill>
                  <a:schemeClr val="bg1"/>
                </a:solidFill>
              </a:rPr>
              <a:t> away from SM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87527" y="471992"/>
            <a:ext cx="40895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[</a:t>
            </a:r>
            <a:r>
              <a:rPr lang="hu-HU" sz="1100" dirty="0" err="1">
                <a:solidFill>
                  <a:schemeClr val="bg1">
                    <a:lumMod val="65000"/>
                  </a:schemeClr>
                </a:solidFill>
              </a:rPr>
              <a:t>Phys</a:t>
            </a:r>
            <a:r>
              <a:rPr lang="hu-HU" sz="11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hu-HU" sz="1100" dirty="0" err="1">
                <a:solidFill>
                  <a:schemeClr val="bg1">
                    <a:lumMod val="65000"/>
                  </a:schemeClr>
                </a:solidFill>
              </a:rPr>
              <a:t>Rev</a:t>
            </a:r>
            <a:r>
              <a:rPr lang="hu-HU" sz="1100" dirty="0">
                <a:solidFill>
                  <a:schemeClr val="bg1">
                    <a:lumMod val="65000"/>
                  </a:schemeClr>
                </a:solidFill>
              </a:rPr>
              <a:t>. Lett. 113 (2014) 151601,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JHEP 08 (2017) 055 </a:t>
            </a:r>
            <a:r>
              <a:rPr lang="en-US" sz="1100" dirty="0">
                <a:solidFill>
                  <a:srgbClr val="FF0000"/>
                </a:solidFill>
              </a:rPr>
              <a:t>Run1 3 fb</a:t>
            </a:r>
            <a:r>
              <a:rPr lang="en-US" sz="1100" baseline="30000" dirty="0">
                <a:solidFill>
                  <a:srgbClr val="FF0000"/>
                </a:solidFill>
              </a:rPr>
              <a:t>-1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  <a:endParaRPr lang="en-GB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A5CFE1-C37F-0B40-8C6B-03EAC561223F}"/>
              </a:ext>
            </a:extLst>
          </p:cNvPr>
          <p:cNvSpPr txBox="1"/>
          <p:nvPr/>
        </p:nvSpPr>
        <p:spPr>
          <a:xfrm>
            <a:off x="6306388" y="1584988"/>
            <a:ext cx="27402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C00"/>
                </a:solidFill>
              </a:rPr>
              <a:t>Updates for R</a:t>
            </a:r>
            <a:r>
              <a:rPr lang="en-GB" sz="1600" baseline="-25000" dirty="0">
                <a:solidFill>
                  <a:srgbClr val="FFFC00"/>
                </a:solidFill>
              </a:rPr>
              <a:t>K</a:t>
            </a:r>
            <a:r>
              <a:rPr lang="en-GB" sz="1600" dirty="0">
                <a:solidFill>
                  <a:srgbClr val="FFFC00"/>
                </a:solidFill>
              </a:rPr>
              <a:t> and R</a:t>
            </a:r>
            <a:r>
              <a:rPr lang="en-GB" sz="1600" baseline="-25000" dirty="0">
                <a:solidFill>
                  <a:srgbClr val="FFFC00"/>
                </a:solidFill>
              </a:rPr>
              <a:t>K*</a:t>
            </a:r>
            <a:r>
              <a:rPr lang="en-GB" sz="1600" dirty="0">
                <a:solidFill>
                  <a:srgbClr val="FFFC00"/>
                </a:solidFill>
              </a:rPr>
              <a:t> being worked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FC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C00"/>
                </a:solidFill>
              </a:rPr>
              <a:t>New unexplored channels will be also measured, like </a:t>
            </a:r>
            <a:br>
              <a:rPr lang="en-GB" sz="1600" dirty="0">
                <a:solidFill>
                  <a:srgbClr val="FFFC00"/>
                </a:solidFill>
              </a:rPr>
            </a:br>
            <a:r>
              <a:rPr lang="en-GB" sz="1600" dirty="0" err="1">
                <a:solidFill>
                  <a:srgbClr val="FFFC00"/>
                </a:solidFill>
              </a:rPr>
              <a:t>B</a:t>
            </a:r>
            <a:r>
              <a:rPr lang="en-GB" sz="1600" baseline="-25000" dirty="0" err="1">
                <a:solidFill>
                  <a:srgbClr val="FFFC00"/>
                </a:solidFill>
              </a:rPr>
              <a:t>s</a:t>
            </a:r>
            <a:r>
              <a:rPr lang="en-GB" sz="1600" dirty="0" err="1">
                <a:solidFill>
                  <a:srgbClr val="FFF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600" dirty="0" err="1">
                <a:solidFill>
                  <a:srgbClr val="FFFC00"/>
                </a:solidFill>
                <a:latin typeface="Symbol" pitchFamily="2" charset="2"/>
              </a:rPr>
              <a:t>f</a:t>
            </a:r>
            <a:r>
              <a:rPr lang="en-GB" sz="1600" dirty="0" err="1">
                <a:solidFill>
                  <a:srgbClr val="FFFC00"/>
                </a:solidFill>
              </a:rPr>
              <a:t>l</a:t>
            </a:r>
            <a:r>
              <a:rPr lang="en-GB" sz="1600" baseline="30000" dirty="0" err="1">
                <a:solidFill>
                  <a:srgbClr val="FFFC00"/>
                </a:solidFill>
              </a:rPr>
              <a:t>+</a:t>
            </a:r>
            <a:r>
              <a:rPr lang="en-GB" sz="1600" dirty="0" err="1">
                <a:solidFill>
                  <a:srgbClr val="FFFC00"/>
                </a:solidFill>
              </a:rPr>
              <a:t>l</a:t>
            </a:r>
            <a:r>
              <a:rPr lang="en-GB" sz="1600" baseline="30000" dirty="0">
                <a:solidFill>
                  <a:srgbClr val="FFFC00"/>
                </a:solidFill>
              </a:rPr>
              <a:t>-</a:t>
            </a:r>
            <a:r>
              <a:rPr lang="en-GB" sz="1600" dirty="0">
                <a:solidFill>
                  <a:srgbClr val="FFFC00"/>
                </a:solidFill>
              </a:rPr>
              <a:t> (</a:t>
            </a:r>
            <a:r>
              <a:rPr lang="en-GB" sz="1600" dirty="0" err="1">
                <a:solidFill>
                  <a:srgbClr val="FFFC00"/>
                </a:solidFill>
              </a:rPr>
              <a:t>R</a:t>
            </a:r>
            <a:r>
              <a:rPr lang="en-GB" sz="1600" baseline="-25000" dirty="0" err="1">
                <a:solidFill>
                  <a:srgbClr val="FFFC00"/>
                </a:solidFill>
                <a:latin typeface="Symbol" pitchFamily="2" charset="2"/>
              </a:rPr>
              <a:t>f</a:t>
            </a:r>
            <a:r>
              <a:rPr lang="en-GB" sz="1600" dirty="0">
                <a:solidFill>
                  <a:srgbClr val="FFFC00"/>
                </a:solidFill>
              </a:rPr>
              <a:t>) and 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FC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C00"/>
                </a:solidFill>
              </a:rPr>
              <a:t>Upcoming updates based on Run 1 + ~2 fb</a:t>
            </a:r>
            <a:r>
              <a:rPr lang="en-GB" sz="1600" baseline="30000" dirty="0">
                <a:solidFill>
                  <a:srgbClr val="FFFC00"/>
                </a:solidFill>
              </a:rPr>
              <a:t>-1</a:t>
            </a:r>
            <a:r>
              <a:rPr lang="en-GB" sz="1600" dirty="0">
                <a:solidFill>
                  <a:srgbClr val="FFFC00"/>
                </a:solidFill>
              </a:rPr>
              <a:t> Run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FC00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7A7FEFC-430C-1440-A070-68251D5E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875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328316"/>
            <a:ext cx="7772400" cy="1021556"/>
          </a:xfrm>
        </p:spPr>
        <p:txBody>
          <a:bodyPr/>
          <a:lstStyle/>
          <a:p>
            <a:r>
              <a:rPr lang="en-GB"/>
              <a:t>A benchmark for QCD: spectroscopy</a:t>
            </a:r>
            <a:br>
              <a:rPr lang="en-GB"/>
            </a:b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37350" y="2841625"/>
            <a:ext cx="7772400" cy="1542805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Measurement of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W</a:t>
            </a:r>
            <a:r>
              <a:rPr lang="en-GB" i="1" baseline="-25000" dirty="0">
                <a:solidFill>
                  <a:schemeClr val="bg1">
                    <a:lumMod val="65000"/>
                  </a:schemeClr>
                </a:solidFill>
              </a:rPr>
              <a:t>c</a:t>
            </a:r>
            <a:r>
              <a:rPr lang="en-GB" i="1" baseline="30000" dirty="0">
                <a:solidFill>
                  <a:schemeClr val="bg1">
                    <a:lumMod val="65000"/>
                  </a:schemeClr>
                </a:solidFill>
              </a:rPr>
              <a:t>0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lifetime</a:t>
            </a:r>
            <a:endParaRPr lang="en-GB" i="1" baseline="300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GB" i="1" dirty="0">
                <a:solidFill>
                  <a:schemeClr val="accent3">
                    <a:lumMod val="65000"/>
                  </a:schemeClr>
                </a:solidFill>
              </a:rPr>
              <a:t>Observation of two resonances in 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L</a:t>
            </a:r>
            <a:r>
              <a:rPr lang="en-GB" i="1" baseline="-25000" dirty="0">
                <a:solidFill>
                  <a:schemeClr val="accent3">
                    <a:lumMod val="65000"/>
                  </a:schemeClr>
                </a:solidFill>
              </a:rPr>
              <a:t>b</a:t>
            </a:r>
            <a:r>
              <a:rPr lang="en-GB" i="1" baseline="30000" dirty="0">
                <a:solidFill>
                  <a:schemeClr val="accent3">
                    <a:lumMod val="65000"/>
                  </a:schemeClr>
                </a:solidFill>
              </a:rPr>
              <a:t>0</a:t>
            </a:r>
            <a:r>
              <a:rPr lang="en-GB" i="1" baseline="-25000" dirty="0">
                <a:solidFill>
                  <a:schemeClr val="accent3">
                    <a:lumMod val="6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p</a:t>
            </a:r>
            <a:r>
              <a:rPr lang="en-GB" i="1" baseline="30000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±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</a:rPr>
              <a:t> and precise measurement of 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S</a:t>
            </a:r>
            <a:r>
              <a:rPr lang="en-GB" i="1" baseline="-25000" dirty="0">
                <a:solidFill>
                  <a:schemeClr val="accent3">
                    <a:lumMod val="65000"/>
                  </a:schemeClr>
                </a:solidFill>
              </a:rPr>
              <a:t>b</a:t>
            </a:r>
            <a:r>
              <a:rPr lang="en-GB" i="1" baseline="30000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±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</a:rPr>
              <a:t> and 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S</a:t>
            </a:r>
            <a:r>
              <a:rPr lang="en-GB" i="1" baseline="30000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*</a:t>
            </a:r>
            <a:r>
              <a:rPr lang="en-GB" i="1" baseline="-25000" dirty="0">
                <a:solidFill>
                  <a:schemeClr val="accent3">
                    <a:lumMod val="65000"/>
                  </a:schemeClr>
                </a:solidFill>
              </a:rPr>
              <a:t>b</a:t>
            </a:r>
            <a:r>
              <a:rPr lang="en-GB" i="1" baseline="30000" dirty="0">
                <a:solidFill>
                  <a:schemeClr val="accent3">
                    <a:lumMod val="65000"/>
                  </a:schemeClr>
                </a:solidFill>
                <a:latin typeface="Symbol" pitchFamily="2" charset="2"/>
              </a:rPr>
              <a:t>±</a:t>
            </a:r>
            <a:r>
              <a:rPr lang="en-GB" i="1" dirty="0">
                <a:solidFill>
                  <a:schemeClr val="accent3">
                    <a:lumMod val="65000"/>
                  </a:schemeClr>
                </a:solidFill>
              </a:rPr>
              <a:t> properties</a:t>
            </a:r>
            <a:endParaRPr lang="en-GB" i="1" baseline="-25000" dirty="0">
              <a:solidFill>
                <a:schemeClr val="accent3">
                  <a:lumMod val="65000"/>
                </a:schemeClr>
              </a:solidFill>
              <a:latin typeface="Symbol" pitchFamily="2" charset="2"/>
            </a:endParaRPr>
          </a:p>
          <a:p>
            <a:pPr marL="342900" indent="-342900">
              <a:buFontTx/>
              <a:buChar char="-"/>
            </a:pPr>
            <a:r>
              <a:rPr lang="en-GB" i="1" dirty="0">
                <a:solidFill>
                  <a:schemeClr val="accent3">
                    <a:lumMod val="65000"/>
                  </a:schemeClr>
                </a:solidFill>
              </a:rPr>
              <a:t>New exotic states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94032" y="4873328"/>
            <a:ext cx="2079415" cy="261610"/>
          </a:xfrm>
        </p:spPr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0E459C-483B-8F4C-B298-697D16BF9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253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E6139-56FB-D444-92B2-E8A7988D0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Symbol" charset="2"/>
              </a:rPr>
              <a:t>New results from charmed baryons: </a:t>
            </a:r>
            <a:r>
              <a:rPr lang="en-GB"/>
              <a:t>Lifetime of </a:t>
            </a:r>
            <a:r>
              <a:rPr lang="en-GB">
                <a:latin typeface="Symbol" pitchFamily="2" charset="2"/>
              </a:rPr>
              <a:t>W</a:t>
            </a:r>
            <a:r>
              <a:rPr lang="en-GB" baseline="30000"/>
              <a:t>0</a:t>
            </a:r>
            <a:r>
              <a:rPr lang="en-GB" baseline="-25000"/>
              <a:t>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36FD5-F79A-5842-A724-FB9050574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821" y="540962"/>
            <a:ext cx="6999889" cy="3394472"/>
          </a:xfrm>
        </p:spPr>
        <p:txBody>
          <a:bodyPr>
            <a:normAutofit/>
          </a:bodyPr>
          <a:lstStyle/>
          <a:p>
            <a:r>
              <a:rPr lang="en-GB" sz="1400"/>
              <a:t>Fit the ratio</a:t>
            </a:r>
            <a:br>
              <a:rPr lang="en-GB" sz="1400"/>
            </a:br>
            <a:br>
              <a:rPr lang="en-GB" sz="1400"/>
            </a:br>
            <a:r>
              <a:rPr lang="en-GB" sz="1400"/>
              <a:t>from decay time distributions of D</a:t>
            </a:r>
            <a:r>
              <a:rPr lang="en-GB" sz="1400" baseline="30000"/>
              <a:t>+</a:t>
            </a:r>
            <a:r>
              <a:rPr lang="en-GB" sz="1400"/>
              <a:t> and </a:t>
            </a:r>
            <a:r>
              <a:rPr lang="en-GB" sz="1400">
                <a:latin typeface="Symbol" pitchFamily="2" charset="2"/>
              </a:rPr>
              <a:t>W</a:t>
            </a:r>
            <a:r>
              <a:rPr lang="en-GB" sz="1400" baseline="30000"/>
              <a:t>0</a:t>
            </a:r>
            <a:r>
              <a:rPr lang="en-GB" sz="1400" baseline="-25000"/>
              <a:t>c</a:t>
            </a:r>
            <a:r>
              <a:rPr lang="en-GB" sz="1400"/>
              <a:t> and obtain </a:t>
            </a:r>
            <a:r>
              <a:rPr lang="en-GB" sz="1400">
                <a:latin typeface="Symbol" pitchFamily="2" charset="2"/>
              </a:rPr>
              <a:t>t</a:t>
            </a:r>
            <a:r>
              <a:rPr lang="en-GB" sz="1400"/>
              <a:t>(</a:t>
            </a:r>
            <a:r>
              <a:rPr lang="en-GB" sz="1400">
                <a:latin typeface="Symbol" pitchFamily="2" charset="2"/>
              </a:rPr>
              <a:t>W</a:t>
            </a:r>
            <a:r>
              <a:rPr lang="en-GB" sz="1400" baseline="30000"/>
              <a:t>0</a:t>
            </a:r>
            <a:r>
              <a:rPr lang="en-GB" sz="1400" baseline="-25000"/>
              <a:t>c</a:t>
            </a:r>
            <a:r>
              <a:rPr lang="en-GB" sz="1400"/>
              <a:t>) from the well known </a:t>
            </a:r>
            <a:r>
              <a:rPr lang="en-GB" sz="1400">
                <a:latin typeface="Symbol" pitchFamily="2" charset="2"/>
              </a:rPr>
              <a:t>t</a:t>
            </a:r>
            <a:r>
              <a:rPr lang="en-GB" sz="1400"/>
              <a:t>(D</a:t>
            </a:r>
            <a:r>
              <a:rPr lang="en-GB" sz="1400" baseline="30000"/>
              <a:t>+</a:t>
            </a:r>
            <a:r>
              <a:rPr lang="en-GB" sz="1400"/>
              <a:t>) </a:t>
            </a:r>
            <a:endParaRPr lang="en-GB" sz="1400" baseline="-25000"/>
          </a:p>
          <a:p>
            <a:r>
              <a:rPr lang="en-GB" sz="1400"/>
              <a:t>Use a sample of </a:t>
            </a:r>
            <a:r>
              <a:rPr lang="en-GB" sz="1400">
                <a:latin typeface="Symbol" pitchFamily="2" charset="2"/>
              </a:rPr>
              <a:t>W</a:t>
            </a:r>
            <a:r>
              <a:rPr lang="en-GB" sz="1400" baseline="30000"/>
              <a:t>0</a:t>
            </a:r>
            <a:r>
              <a:rPr lang="en-GB" sz="1400" baseline="-25000"/>
              <a:t>b 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/>
              <a:t> </a:t>
            </a:r>
            <a:r>
              <a:rPr lang="en-GB" sz="1400">
                <a:latin typeface="Symbol" pitchFamily="2" charset="2"/>
              </a:rPr>
              <a:t>W</a:t>
            </a:r>
            <a:r>
              <a:rPr lang="en-GB" sz="1400" baseline="30000"/>
              <a:t>0</a:t>
            </a:r>
            <a:r>
              <a:rPr lang="en-GB" sz="1400" baseline="-25000"/>
              <a:t>c</a:t>
            </a:r>
            <a:r>
              <a:rPr lang="en-GB" sz="1400"/>
              <a:t> (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/>
              <a:t> pK</a:t>
            </a:r>
            <a:r>
              <a:rPr lang="en-GB" sz="1400" baseline="30000"/>
              <a:t>-</a:t>
            </a:r>
            <a:r>
              <a:rPr lang="en-GB" sz="1400"/>
              <a:t>K</a:t>
            </a:r>
            <a:r>
              <a:rPr lang="en-GB" sz="1400" baseline="30000"/>
              <a:t>-</a:t>
            </a:r>
            <a:r>
              <a:rPr lang="en-GB" sz="1400">
                <a:latin typeface="Symbol" pitchFamily="2" charset="2"/>
              </a:rPr>
              <a:t>p</a:t>
            </a:r>
            <a:r>
              <a:rPr lang="en-GB" sz="1400" baseline="30000"/>
              <a:t>+</a:t>
            </a:r>
            <a:r>
              <a:rPr lang="en-GB" sz="1400"/>
              <a:t>)</a:t>
            </a:r>
            <a:r>
              <a:rPr lang="en-GB" sz="1400">
                <a:latin typeface="Symbol" pitchFamily="2" charset="2"/>
              </a:rPr>
              <a:t> mn</a:t>
            </a:r>
            <a:r>
              <a:rPr lang="en-GB" sz="1400"/>
              <a:t>X;  B 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/>
              <a:t> D+ (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/>
              <a:t> K</a:t>
            </a:r>
            <a:r>
              <a:rPr lang="en-GB" sz="1400" baseline="30000"/>
              <a:t>-</a:t>
            </a:r>
            <a:r>
              <a:rPr lang="en-GB" sz="1400">
                <a:latin typeface="Symbol" pitchFamily="2" charset="2"/>
              </a:rPr>
              <a:t>p</a:t>
            </a:r>
            <a:r>
              <a:rPr lang="en-GB" sz="1400" baseline="30000"/>
              <a:t>+</a:t>
            </a:r>
            <a:r>
              <a:rPr lang="en-GB" sz="1400">
                <a:latin typeface="Symbol" pitchFamily="2" charset="2"/>
              </a:rPr>
              <a:t>p</a:t>
            </a:r>
            <a:r>
              <a:rPr lang="en-GB" sz="1400" baseline="30000"/>
              <a:t>+</a:t>
            </a:r>
            <a:r>
              <a:rPr lang="en-GB" sz="1400"/>
              <a:t>)</a:t>
            </a:r>
            <a:r>
              <a:rPr lang="en-GB" sz="1400">
                <a:latin typeface="Symbol" pitchFamily="2" charset="2"/>
              </a:rPr>
              <a:t>mn</a:t>
            </a:r>
            <a:r>
              <a:rPr lang="en-GB" sz="1400"/>
              <a:t>X</a:t>
            </a:r>
          </a:p>
          <a:p>
            <a:r>
              <a:rPr lang="en-GB" sz="1400"/>
              <a:t>Results</a:t>
            </a:r>
          </a:p>
          <a:p>
            <a:pPr marL="0" indent="0">
              <a:buNone/>
            </a:pPr>
            <a:endParaRPr lang="en-GB" sz="1400"/>
          </a:p>
          <a:p>
            <a:pPr marL="0" indent="0">
              <a:buNone/>
            </a:pPr>
            <a:endParaRPr lang="en-GB" sz="1400"/>
          </a:p>
          <a:p>
            <a:r>
              <a:rPr lang="en-GB" sz="1400">
                <a:solidFill>
                  <a:srgbClr val="FFFF00"/>
                </a:solidFill>
              </a:rPr>
              <a:t>The measured lifetime is ~4 times larger and inconsistent with the PDG average 69± 12 fs </a:t>
            </a:r>
            <a:r>
              <a:rPr lang="en-GB" sz="1400"/>
              <a:t>(Chin. Phys.294 C40 (2016) 100001)</a:t>
            </a:r>
          </a:p>
          <a:p>
            <a:r>
              <a:rPr lang="en-GB" sz="1400"/>
              <a:t>This measurement places the </a:t>
            </a:r>
            <a:r>
              <a:rPr lang="en-GB" sz="1400">
                <a:latin typeface="Symbol" pitchFamily="2" charset="2"/>
              </a:rPr>
              <a:t>W</a:t>
            </a:r>
            <a:r>
              <a:rPr lang="en-GB" sz="1400" baseline="30000"/>
              <a:t>0</a:t>
            </a:r>
            <a:r>
              <a:rPr lang="en-GB" sz="1400" baseline="-25000"/>
              <a:t>c</a:t>
            </a:r>
            <a:r>
              <a:rPr lang="en-GB" sz="1400"/>
              <a:t> baryon as having the second largest lifetime of charmed baryons</a:t>
            </a:r>
          </a:p>
          <a:p>
            <a:endParaRPr lang="en-GB" sz="1400"/>
          </a:p>
          <a:p>
            <a:endParaRPr lang="en-GB" sz="1400"/>
          </a:p>
          <a:p>
            <a:pPr marL="0" indent="0">
              <a:buNone/>
            </a:pPr>
            <a:endParaRPr lang="en-GB" sz="140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3B481-4AD9-E649-9E31-33134FB9B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D116DBC-BF5C-CC4C-81FD-72F61C0A6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B6D05E-7B91-B946-9513-3A54644D88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456" y="529983"/>
            <a:ext cx="718304" cy="4268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F4D0E0-3C09-1448-804C-737CE19D25C4}"/>
              </a:ext>
            </a:extLst>
          </p:cNvPr>
          <p:cNvSpPr txBox="1"/>
          <p:nvPr/>
        </p:nvSpPr>
        <p:spPr>
          <a:xfrm>
            <a:off x="6849909" y="3800796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/>
              <a:t>3 fb</a:t>
            </a:r>
            <a:r>
              <a:rPr lang="en-GB" sz="1350" baseline="30000"/>
              <a:t>-1</a:t>
            </a:r>
            <a:endParaRPr lang="en-GB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796D29-E0E8-7B47-84A8-8595FB0261F4}"/>
              </a:ext>
            </a:extLst>
          </p:cNvPr>
          <p:cNvSpPr/>
          <p:nvPr/>
        </p:nvSpPr>
        <p:spPr>
          <a:xfrm>
            <a:off x="6288629" y="479669"/>
            <a:ext cx="29033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bg1">
                    <a:lumMod val="85000"/>
                  </a:schemeClr>
                </a:solidFill>
              </a:rPr>
              <a:t>Phys. Rev. Lett. 121, 092003 (2018), </a:t>
            </a:r>
            <a:r>
              <a:rPr lang="en-GB" sz="1100" dirty="0">
                <a:solidFill>
                  <a:srgbClr val="FF0000"/>
                </a:solidFill>
              </a:rPr>
              <a:t>Run1 3 fb</a:t>
            </a:r>
            <a:r>
              <a:rPr lang="en-GB" sz="1100" baseline="30000" dirty="0">
                <a:solidFill>
                  <a:srgbClr val="FF0000"/>
                </a:solidFill>
              </a:rPr>
              <a:t>-1</a:t>
            </a:r>
            <a:endParaRPr lang="en-GB" sz="1100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6501FD-0A64-ED49-90EC-8585639242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730" y="1559507"/>
            <a:ext cx="1844477" cy="3459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9B9210-2A95-B945-BBB2-E6D148FBAFF0}"/>
              </a:ext>
            </a:extLst>
          </p:cNvPr>
          <p:cNvSpPr txBox="1"/>
          <p:nvPr/>
        </p:nvSpPr>
        <p:spPr>
          <a:xfrm>
            <a:off x="6849909" y="1575022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/>
              <a:t>3 fb</a:t>
            </a:r>
            <a:r>
              <a:rPr lang="en-GB" sz="1350" baseline="30000"/>
              <a:t>-1</a:t>
            </a:r>
            <a:endParaRPr lang="en-GB" sz="135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871D413-E8D7-C949-8EF7-007E7C5B88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368" y="3454162"/>
            <a:ext cx="3026762" cy="144275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87ADDF-88FB-714B-988C-2A3886699E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121" y="826922"/>
            <a:ext cx="2276298" cy="176033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7EF294C-9BFB-674D-99F1-7C09C01C9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7127" y="3088641"/>
            <a:ext cx="2338291" cy="180827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107CCD97-F7C1-DF4F-91AD-4DC92CDDE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F4FB65-665D-904B-8F63-FA8086C73313}"/>
              </a:ext>
            </a:extLst>
          </p:cNvPr>
          <p:cNvSpPr/>
          <p:nvPr/>
        </p:nvSpPr>
        <p:spPr>
          <a:xfrm>
            <a:off x="77700" y="3362214"/>
            <a:ext cx="3471316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Numerous crosschecks, incl.: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(Bkg-sub signal) vs simulation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sPlot → sideband subtraction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Measure Lc+ lifetime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Measure D0 lifetime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 Check in 13 TeV data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Vary selection cuts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Vs theory: unexpected but not shocking</a:t>
            </a:r>
          </a:p>
          <a:p>
            <a:pPr marL="266700" lvl="1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bg1"/>
                </a:solidFill>
              </a:rPr>
              <a:t>Tricky calculation; depends on cancellation of amplitudes</a:t>
            </a:r>
            <a:endParaRPr lang="en-GB" sz="1000">
              <a:solidFill>
                <a:schemeClr val="bg1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956CC1-294F-2841-9FC8-5D8E662522F2}"/>
              </a:ext>
            </a:extLst>
          </p:cNvPr>
          <p:cNvSpPr txBox="1"/>
          <p:nvPr/>
        </p:nvSpPr>
        <p:spPr>
          <a:xfrm>
            <a:off x="3735552" y="1855734"/>
            <a:ext cx="10999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(stat)  (sys) (D</a:t>
            </a:r>
            <a:r>
              <a:rPr lang="en-GB" sz="1100" baseline="30000">
                <a:solidFill>
                  <a:schemeClr val="bg1"/>
                </a:solidFill>
              </a:rPr>
              <a:t>+</a:t>
            </a:r>
            <a:r>
              <a:rPr lang="en-GB" sz="11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A83DEC8-0BB1-6942-8930-A474C89867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3143" y="1582548"/>
            <a:ext cx="1844477" cy="30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5636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3860-4C8C-7F4E-9789-8350D2E34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Observation of two resonances in </a:t>
            </a:r>
            <a:r>
              <a:rPr lang="en-GB" sz="1800" dirty="0">
                <a:latin typeface="Symbol" pitchFamily="2" charset="2"/>
              </a:rPr>
              <a:t>L</a:t>
            </a:r>
            <a:r>
              <a:rPr lang="en-GB" sz="1800" baseline="-25000" dirty="0"/>
              <a:t>b</a:t>
            </a:r>
            <a:r>
              <a:rPr lang="en-GB" sz="1800" baseline="30000" dirty="0"/>
              <a:t>0</a:t>
            </a:r>
            <a:r>
              <a:rPr lang="en-GB" sz="1800" baseline="-25000" dirty="0"/>
              <a:t> </a:t>
            </a:r>
            <a:r>
              <a:rPr lang="en-GB" sz="1800" dirty="0">
                <a:latin typeface="Symbol" pitchFamily="2" charset="2"/>
              </a:rPr>
              <a:t>p</a:t>
            </a:r>
            <a:r>
              <a:rPr lang="en-GB" sz="1800" baseline="30000" dirty="0">
                <a:latin typeface="Symbol" pitchFamily="2" charset="2"/>
              </a:rPr>
              <a:t>±</a:t>
            </a:r>
            <a:r>
              <a:rPr lang="en-GB" sz="1800" dirty="0"/>
              <a:t> and precise measurement </a:t>
            </a:r>
            <a:br>
              <a:rPr lang="en-GB" sz="1800" dirty="0"/>
            </a:br>
            <a:r>
              <a:rPr lang="en-GB" sz="1800" dirty="0"/>
              <a:t>of </a:t>
            </a:r>
            <a:r>
              <a:rPr lang="en-GB" sz="1800" dirty="0">
                <a:latin typeface="Symbol" pitchFamily="2" charset="2"/>
              </a:rPr>
              <a:t>S</a:t>
            </a:r>
            <a:r>
              <a:rPr lang="en-GB" sz="1800" baseline="-25000" dirty="0"/>
              <a:t>b</a:t>
            </a:r>
            <a:r>
              <a:rPr lang="en-GB" sz="1800" baseline="30000" dirty="0">
                <a:latin typeface="Symbol" pitchFamily="2" charset="2"/>
              </a:rPr>
              <a:t>±</a:t>
            </a:r>
            <a:r>
              <a:rPr lang="en-GB" sz="1800" dirty="0"/>
              <a:t> and </a:t>
            </a:r>
            <a:r>
              <a:rPr lang="en-GB" sz="1800" dirty="0">
                <a:latin typeface="Symbol" pitchFamily="2" charset="2"/>
              </a:rPr>
              <a:t>S</a:t>
            </a:r>
            <a:r>
              <a:rPr lang="en-GB" sz="1800" baseline="30000" dirty="0">
                <a:latin typeface="Symbol" pitchFamily="2" charset="2"/>
              </a:rPr>
              <a:t>*</a:t>
            </a:r>
            <a:r>
              <a:rPr lang="en-GB" sz="1800" baseline="-25000" dirty="0"/>
              <a:t>b</a:t>
            </a:r>
            <a:r>
              <a:rPr lang="en-GB" sz="1800" baseline="30000" dirty="0">
                <a:latin typeface="Symbol" pitchFamily="2" charset="2"/>
              </a:rPr>
              <a:t>±</a:t>
            </a:r>
            <a:r>
              <a:rPr lang="en-GB" sz="1800" dirty="0"/>
              <a:t> properties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22F3FD1-F897-D041-8BD3-0A8AA2DD8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DF53059-89C3-9941-BD7E-A3C96EDF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2292" y="4873328"/>
            <a:ext cx="2079415" cy="261610"/>
          </a:xfrm>
        </p:spPr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D0F8F8-CA71-034B-8CCA-91ACB7FFA238}"/>
              </a:ext>
            </a:extLst>
          </p:cNvPr>
          <p:cNvSpPr/>
          <p:nvPr/>
        </p:nvSpPr>
        <p:spPr>
          <a:xfrm>
            <a:off x="7103447" y="477560"/>
            <a:ext cx="20904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>
                    <a:lumMod val="75000"/>
                  </a:schemeClr>
                </a:solidFill>
              </a:rPr>
              <a:t>[arXiv:1809.07752, </a:t>
            </a:r>
            <a:r>
              <a:rPr lang="en-GB" sz="1100" dirty="0">
                <a:solidFill>
                  <a:srgbClr val="FF0000"/>
                </a:solidFill>
              </a:rPr>
              <a:t>Run1 3.0 fb</a:t>
            </a:r>
            <a:r>
              <a:rPr lang="en-GB" sz="1100" baseline="30000" dirty="0">
                <a:solidFill>
                  <a:srgbClr val="FF0000"/>
                </a:solidFill>
              </a:rPr>
              <a:t>-1</a:t>
            </a:r>
            <a:r>
              <a:rPr lang="en-GB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16FC5-B6A4-7844-975D-8E07D4200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24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D3E897-2D85-434D-A33F-B898A0F4A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14" y="570364"/>
            <a:ext cx="8229600" cy="1278187"/>
          </a:xfrm>
        </p:spPr>
        <p:txBody>
          <a:bodyPr/>
          <a:lstStyle/>
          <a:p>
            <a:r>
              <a:rPr lang="en-GB" sz="1400" dirty="0"/>
              <a:t>Study of </a:t>
            </a:r>
            <a:r>
              <a:rPr lang="en-GB" sz="1400" dirty="0">
                <a:latin typeface="Symbol" pitchFamily="2" charset="2"/>
              </a:rPr>
              <a:t>L</a:t>
            </a:r>
            <a:r>
              <a:rPr lang="en-GB" sz="1400" baseline="-25000" dirty="0"/>
              <a:t>b</a:t>
            </a:r>
            <a:r>
              <a:rPr lang="en-GB" sz="1400" baseline="30000" dirty="0"/>
              <a:t>0</a:t>
            </a:r>
            <a:r>
              <a:rPr lang="en-GB" sz="1400" baseline="-25000" dirty="0"/>
              <a:t> </a:t>
            </a:r>
            <a:r>
              <a:rPr lang="en-GB" sz="1400" dirty="0">
                <a:latin typeface="Symbol" pitchFamily="2" charset="2"/>
              </a:rPr>
              <a:t>p</a:t>
            </a:r>
            <a:r>
              <a:rPr lang="en-GB" sz="1400" baseline="30000" dirty="0">
                <a:latin typeface="Symbol" pitchFamily="2" charset="2"/>
              </a:rPr>
              <a:t>+ </a:t>
            </a:r>
            <a:r>
              <a:rPr lang="en-GB" sz="1400" dirty="0"/>
              <a:t>and</a:t>
            </a:r>
            <a:r>
              <a:rPr lang="en-GB" sz="1400" dirty="0">
                <a:latin typeface="Symbol" pitchFamily="2" charset="2"/>
              </a:rPr>
              <a:t> L</a:t>
            </a:r>
            <a:r>
              <a:rPr lang="en-GB" sz="1400" baseline="-25000" dirty="0"/>
              <a:t>b</a:t>
            </a:r>
            <a:r>
              <a:rPr lang="en-GB" sz="1400" baseline="30000" dirty="0"/>
              <a:t>0</a:t>
            </a:r>
            <a:r>
              <a:rPr lang="en-GB" sz="1400" baseline="-25000" dirty="0"/>
              <a:t> </a:t>
            </a:r>
            <a:r>
              <a:rPr lang="en-GB" sz="1400" dirty="0">
                <a:latin typeface="Symbol" pitchFamily="2" charset="2"/>
              </a:rPr>
              <a:t>p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/>
              <a:t> systems</a:t>
            </a:r>
          </a:p>
          <a:p>
            <a:pPr lvl="1">
              <a:buFont typeface="System Font Regular"/>
              <a:buChar char="•"/>
            </a:pPr>
            <a:r>
              <a:rPr lang="en-GB" sz="1200" dirty="0">
                <a:latin typeface="Symbol" pitchFamily="2" charset="2"/>
              </a:rPr>
              <a:t>L</a:t>
            </a:r>
            <a:r>
              <a:rPr lang="en-GB" sz="1200" baseline="-25000" dirty="0"/>
              <a:t>b</a:t>
            </a:r>
            <a:r>
              <a:rPr lang="en-GB" sz="1200" baseline="30000" dirty="0"/>
              <a:t>0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200" dirty="0">
                <a:latin typeface="Symbol" pitchFamily="2" charset="2"/>
              </a:rPr>
              <a:t> </a:t>
            </a:r>
            <a:r>
              <a:rPr lang="en-GB" sz="1200" dirty="0" err="1">
                <a:latin typeface="Symbol" pitchFamily="2" charset="2"/>
              </a:rPr>
              <a:t>L</a:t>
            </a:r>
            <a:r>
              <a:rPr lang="en-GB" sz="1200" baseline="-25000" dirty="0" err="1"/>
              <a:t>c</a:t>
            </a:r>
            <a:r>
              <a:rPr lang="en-GB" sz="1200" baseline="30000" dirty="0">
                <a:latin typeface="Symbol" pitchFamily="2" charset="2"/>
              </a:rPr>
              <a:t>+</a:t>
            </a:r>
            <a:r>
              <a:rPr lang="en-GB" sz="1200" baseline="-25000" dirty="0"/>
              <a:t> </a:t>
            </a:r>
            <a:r>
              <a:rPr lang="en-GB" sz="1200" dirty="0">
                <a:latin typeface="Symbol" pitchFamily="2" charset="2"/>
              </a:rPr>
              <a:t>p</a:t>
            </a:r>
            <a:r>
              <a:rPr lang="en-GB" sz="1200" baseline="30000" dirty="0">
                <a:latin typeface="Symbol" pitchFamily="2" charset="2"/>
              </a:rPr>
              <a:t>-</a:t>
            </a:r>
            <a:r>
              <a:rPr lang="en-GB" sz="1200" dirty="0"/>
              <a:t>, </a:t>
            </a:r>
            <a:r>
              <a:rPr lang="en-GB" sz="1200" dirty="0" err="1">
                <a:latin typeface="Symbol" pitchFamily="2" charset="2"/>
              </a:rPr>
              <a:t>L</a:t>
            </a:r>
            <a:r>
              <a:rPr lang="en-GB" sz="1200" baseline="-25000" dirty="0" err="1"/>
              <a:t>c</a:t>
            </a:r>
            <a:r>
              <a:rPr lang="en-GB" sz="1200" baseline="30000" dirty="0">
                <a:latin typeface="Symbol" pitchFamily="2" charset="2"/>
              </a:rPr>
              <a:t>+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200" dirty="0"/>
              <a:t> p K</a:t>
            </a:r>
            <a:r>
              <a:rPr lang="en-GB" sz="1200" baseline="30000" dirty="0"/>
              <a:t>−</a:t>
            </a:r>
            <a:r>
              <a:rPr lang="en-GB" sz="1200" dirty="0">
                <a:latin typeface="Symbol" pitchFamily="2" charset="2"/>
              </a:rPr>
              <a:t> p</a:t>
            </a:r>
            <a:r>
              <a:rPr lang="en-GB" sz="1200" baseline="30000" dirty="0">
                <a:latin typeface="Symbol" pitchFamily="2" charset="2"/>
              </a:rPr>
              <a:t>+</a:t>
            </a:r>
            <a:r>
              <a:rPr lang="en-GB" sz="1200" dirty="0"/>
              <a:t> </a:t>
            </a:r>
          </a:p>
          <a:p>
            <a:pPr>
              <a:buFont typeface="System Font Regular"/>
              <a:buChar char="•"/>
            </a:pPr>
            <a:r>
              <a:rPr lang="en-GB" sz="1400" dirty="0" err="1"/>
              <a:t>Isodoublets</a:t>
            </a:r>
            <a:r>
              <a:rPr lang="en-GB" sz="1400" dirty="0"/>
              <a:t> of </a:t>
            </a:r>
            <a:r>
              <a:rPr lang="en-GB" sz="1400" dirty="0">
                <a:latin typeface="Symbol" pitchFamily="2" charset="2"/>
              </a:rPr>
              <a:t>S</a:t>
            </a:r>
            <a:r>
              <a:rPr lang="en-GB" sz="1400" baseline="-25000" dirty="0"/>
              <a:t>b</a:t>
            </a:r>
            <a:r>
              <a:rPr lang="en-GB" sz="1400" baseline="30000" dirty="0">
                <a:latin typeface="Symbol" pitchFamily="2" charset="2"/>
              </a:rPr>
              <a:t>±</a:t>
            </a:r>
            <a:r>
              <a:rPr lang="en-GB" sz="1400" dirty="0"/>
              <a:t>(</a:t>
            </a:r>
            <a:r>
              <a:rPr lang="en-GB" sz="1400" dirty="0" err="1"/>
              <a:t>buu</a:t>
            </a:r>
            <a:r>
              <a:rPr lang="en-GB" sz="1400" dirty="0"/>
              <a:t>/</a:t>
            </a:r>
            <a:r>
              <a:rPr lang="en-GB" sz="1400" dirty="0" err="1"/>
              <a:t>bdd</a:t>
            </a:r>
            <a:r>
              <a:rPr lang="en-GB" sz="1400" dirty="0"/>
              <a:t>) resonances:</a:t>
            </a:r>
          </a:p>
          <a:p>
            <a:pPr lvl="1"/>
            <a:r>
              <a:rPr lang="en-GB" sz="1200" dirty="0"/>
              <a:t>Two previously known from CDF (1/2+, 3/2+) – seen also by </a:t>
            </a:r>
            <a:r>
              <a:rPr lang="en-GB" sz="1200" dirty="0" err="1"/>
              <a:t>LHCb</a:t>
            </a:r>
            <a:r>
              <a:rPr lang="en-GB" sz="1200" dirty="0"/>
              <a:t> </a:t>
            </a:r>
            <a:r>
              <a:rPr lang="en-GB" sz="1050" dirty="0">
                <a:solidFill>
                  <a:schemeClr val="bg1">
                    <a:lumMod val="85000"/>
                  </a:schemeClr>
                </a:solidFill>
              </a:rPr>
              <a:t>[</a:t>
            </a:r>
            <a:r>
              <a:rPr lang="en-GB" sz="1100" dirty="0">
                <a:solidFill>
                  <a:schemeClr val="bg1">
                    <a:lumMod val="85000"/>
                  </a:schemeClr>
                </a:solidFill>
              </a:rPr>
              <a:t>Phys. Rev. Lett. 115 (2015) 241801</a:t>
            </a:r>
            <a:r>
              <a:rPr lang="en-GB" sz="1050" dirty="0">
                <a:solidFill>
                  <a:schemeClr val="bg1">
                    <a:lumMod val="85000"/>
                  </a:schemeClr>
                </a:solidFill>
              </a:rPr>
              <a:t>]</a:t>
            </a:r>
          </a:p>
          <a:p>
            <a:pPr lvl="1"/>
            <a:r>
              <a:rPr lang="en-GB" sz="1200" dirty="0"/>
              <a:t>... and a third discovered at higher mass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DD102D-B381-AC43-AA01-63E612731A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4376" y="2048786"/>
            <a:ext cx="2751561" cy="180227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B37430-86D9-C24A-8256-4EAFDC45AA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1" y="2048787"/>
            <a:ext cx="2751564" cy="180227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968431-7CAE-2148-AAAF-9519348B22C4}"/>
              </a:ext>
            </a:extLst>
          </p:cNvPr>
          <p:cNvSpPr txBox="1"/>
          <p:nvPr/>
        </p:nvSpPr>
        <p:spPr>
          <a:xfrm>
            <a:off x="249561" y="3973087"/>
            <a:ext cx="2418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Low mass resonances confirmed,</a:t>
            </a:r>
          </a:p>
          <a:p>
            <a:r>
              <a:rPr lang="en-GB" sz="1200" dirty="0">
                <a:solidFill>
                  <a:schemeClr val="bg1"/>
                </a:solidFill>
              </a:rPr>
              <a:t>Mass and width precisely measured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0398B4-245B-F446-8E32-672C6BA7AF2B}"/>
              </a:ext>
            </a:extLst>
          </p:cNvPr>
          <p:cNvSpPr txBox="1"/>
          <p:nvPr/>
        </p:nvSpPr>
        <p:spPr>
          <a:xfrm>
            <a:off x="3250092" y="3973086"/>
            <a:ext cx="259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New resonances </a:t>
            </a:r>
            <a:r>
              <a:rPr lang="en-GB" sz="1200" dirty="0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en-GB" sz="1200" baseline="-25000" dirty="0">
                <a:solidFill>
                  <a:schemeClr val="bg1"/>
                </a:solidFill>
              </a:rPr>
              <a:t>b</a:t>
            </a:r>
            <a:r>
              <a:rPr lang="en-GB" sz="1200" baseline="30000" dirty="0">
                <a:solidFill>
                  <a:schemeClr val="bg1"/>
                </a:solidFill>
              </a:rPr>
              <a:t>±</a:t>
            </a:r>
            <a:r>
              <a:rPr lang="en-GB" sz="1200" dirty="0">
                <a:solidFill>
                  <a:schemeClr val="bg1"/>
                </a:solidFill>
              </a:rPr>
              <a:t>(6097)</a:t>
            </a:r>
          </a:p>
          <a:p>
            <a:r>
              <a:rPr lang="en-GB" sz="1200" dirty="0">
                <a:solidFill>
                  <a:schemeClr val="bg1"/>
                </a:solidFill>
              </a:rPr>
              <a:t>in extended mass region,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F7E287-1738-8448-889C-1C08E43F54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304" y="1859416"/>
            <a:ext cx="2499100" cy="931423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F0AAB1-02F4-1246-A05C-33C40EDC22D3}"/>
              </a:ext>
            </a:extLst>
          </p:cNvPr>
          <p:cNvSpPr txBox="1"/>
          <p:nvPr/>
        </p:nvSpPr>
        <p:spPr>
          <a:xfrm>
            <a:off x="5919049" y="2834314"/>
            <a:ext cx="3203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Structures behave like an </a:t>
            </a:r>
            <a:r>
              <a:rPr lang="en-GB" sz="1400" dirty="0" err="1">
                <a:solidFill>
                  <a:schemeClr val="bg1"/>
                </a:solidFill>
              </a:rPr>
              <a:t>iso</a:t>
            </a:r>
            <a:r>
              <a:rPr lang="en-GB" sz="1400" dirty="0">
                <a:solidFill>
                  <a:schemeClr val="bg1"/>
                </a:solidFill>
              </a:rPr>
              <a:t>-doublet of individual resonances, but more complex interpretations can't be excluded, e.g. two (or more) near-degenerate states.</a:t>
            </a:r>
          </a:p>
        </p:txBody>
      </p:sp>
    </p:spTree>
    <p:extLst>
      <p:ext uri="{BB962C8B-B14F-4D97-AF65-F5344CB8AC3E}">
        <p14:creationId xmlns:p14="http://schemas.microsoft.com/office/powerpoint/2010/main" val="366890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8CD42-C323-6844-A065-E704F2251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New exotic states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94CD-8B22-AD4C-A3BC-B3AFDDA1F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237" y="783459"/>
            <a:ext cx="8229600" cy="1500954"/>
          </a:xfrm>
        </p:spPr>
        <p:txBody>
          <a:bodyPr/>
          <a:lstStyle/>
          <a:p>
            <a:r>
              <a:rPr lang="en-GB"/>
              <a:t>Dalitz plot analysis of B</a:t>
            </a:r>
            <a:r>
              <a:rPr lang="en-GB" baseline="30000"/>
              <a:t>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>
                <a:latin typeface="Symbol" pitchFamily="2" charset="2"/>
                <a:cs typeface="Arial" panose="020B0604020202020204" pitchFamily="34" charset="0"/>
              </a:rPr>
              <a:t>h</a:t>
            </a:r>
            <a:r>
              <a:rPr lang="en-GB" baseline="-25000">
                <a:cs typeface="Arial" panose="020B0604020202020204" pitchFamily="34" charset="0"/>
              </a:rPr>
              <a:t>c</a:t>
            </a:r>
            <a:r>
              <a:rPr lang="en-GB">
                <a:cs typeface="Arial" panose="020B0604020202020204" pitchFamily="34" charset="0"/>
              </a:rPr>
              <a:t>(</a:t>
            </a:r>
            <a:r>
              <a:rPr lang="en-GB"/>
              <a:t>1S) K</a:t>
            </a:r>
            <a:r>
              <a:rPr lang="en-GB" baseline="30000"/>
              <a:t>+</a:t>
            </a:r>
            <a:r>
              <a:rPr lang="en-GB">
                <a:latin typeface="Symbol" pitchFamily="2" charset="2"/>
              </a:rPr>
              <a:t>p</a:t>
            </a:r>
            <a:r>
              <a:rPr lang="en-GB" baseline="30000"/>
              <a:t>-</a:t>
            </a:r>
            <a:r>
              <a:rPr lang="en-GB" baseline="30000">
                <a:latin typeface="Symbol" pitchFamily="2" charset="2"/>
              </a:rPr>
              <a:t> </a:t>
            </a:r>
            <a:endParaRPr lang="en-GB">
              <a:latin typeface="Symbol" pitchFamily="2" charset="2"/>
            </a:endParaRPr>
          </a:p>
          <a:p>
            <a:r>
              <a:rPr lang="en-GB"/>
              <a:t>Seen evidence for an exotic resonance in </a:t>
            </a:r>
            <a:r>
              <a:rPr lang="en-GB">
                <a:latin typeface="Symbol" pitchFamily="2" charset="2"/>
                <a:cs typeface="Arial" panose="020B0604020202020204" pitchFamily="34" charset="0"/>
              </a:rPr>
              <a:t>h</a:t>
            </a:r>
            <a:r>
              <a:rPr lang="en-GB" baseline="-25000">
                <a:cs typeface="Arial" panose="020B0604020202020204" pitchFamily="34" charset="0"/>
              </a:rPr>
              <a:t>c</a:t>
            </a:r>
            <a:r>
              <a:rPr lang="en-GB">
                <a:cs typeface="Arial" panose="020B0604020202020204" pitchFamily="34" charset="0"/>
              </a:rPr>
              <a:t>(</a:t>
            </a:r>
            <a:r>
              <a:rPr lang="en-GB"/>
              <a:t>1S)</a:t>
            </a:r>
            <a:r>
              <a:rPr lang="en-GB">
                <a:latin typeface="Symbol" pitchFamily="2" charset="2"/>
              </a:rPr>
              <a:t>p</a:t>
            </a:r>
            <a:r>
              <a:rPr lang="en-GB" baseline="30000"/>
              <a:t>-</a:t>
            </a:r>
            <a:r>
              <a:rPr lang="en-GB"/>
              <a:t> system</a:t>
            </a:r>
          </a:p>
          <a:p>
            <a:r>
              <a:rPr lang="en-GB">
                <a:solidFill>
                  <a:srgbClr val="FFFC00"/>
                </a:solidFill>
              </a:rPr>
              <a:t>Can be interpreted as a Z</a:t>
            </a:r>
            <a:r>
              <a:rPr lang="en-GB" baseline="-25000">
                <a:solidFill>
                  <a:srgbClr val="FFFC00"/>
                </a:solidFill>
              </a:rPr>
              <a:t>c</a:t>
            </a:r>
            <a:r>
              <a:rPr lang="en-GB">
                <a:solidFill>
                  <a:srgbClr val="FFFC00"/>
                </a:solidFill>
              </a:rPr>
              <a:t>(4100)</a:t>
            </a:r>
            <a:r>
              <a:rPr lang="en-GB" baseline="30000">
                <a:solidFill>
                  <a:srgbClr val="FFFC00"/>
                </a:solidFill>
              </a:rPr>
              <a:t>-</a:t>
            </a:r>
            <a:r>
              <a:rPr lang="en-GB">
                <a:solidFill>
                  <a:srgbClr val="FFFC00"/>
                </a:solidFill>
              </a:rPr>
              <a:t> exotic state</a:t>
            </a:r>
          </a:p>
          <a:p>
            <a:endParaRPr lang="en-GB"/>
          </a:p>
          <a:p>
            <a:r>
              <a:rPr lang="en-GB"/>
              <a:t>More data will be required to conclusively determine the nature of the Z</a:t>
            </a:r>
            <a:r>
              <a:rPr lang="en-GB" baseline="-25000"/>
              <a:t>c</a:t>
            </a:r>
            <a:r>
              <a:rPr lang="en-GB"/>
              <a:t>(4100)</a:t>
            </a:r>
            <a:r>
              <a:rPr lang="en-GB" baseline="30000"/>
              <a:t>-</a:t>
            </a:r>
            <a:r>
              <a:rPr lang="en-GB"/>
              <a:t> candidate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0D6D6-6387-F349-91A0-A529DD522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31/10/18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8AD3D-7D75-6748-941B-8D19507E0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93E08-4335-7843-B140-26C764AE9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25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467CD5-B779-F64C-B8A4-94216F719643}"/>
              </a:ext>
            </a:extLst>
          </p:cNvPr>
          <p:cNvSpPr/>
          <p:nvPr/>
        </p:nvSpPr>
        <p:spPr>
          <a:xfrm>
            <a:off x="6907664" y="487410"/>
            <a:ext cx="22363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>
                <a:solidFill>
                  <a:schemeClr val="bg1">
                    <a:lumMod val="75000"/>
                  </a:schemeClr>
                </a:solidFill>
              </a:rPr>
              <a:t>[arXiv:1809.07416 </a:t>
            </a:r>
            <a:r>
              <a:rPr lang="en-GB" sz="1100">
                <a:solidFill>
                  <a:srgbClr val="FF0000"/>
                </a:solidFill>
              </a:rPr>
              <a:t>Run1+2 4.7 fb</a:t>
            </a:r>
            <a:r>
              <a:rPr lang="en-GB" sz="1100" baseline="30000">
                <a:solidFill>
                  <a:srgbClr val="FF0000"/>
                </a:solidFill>
              </a:rPr>
              <a:t>-1</a:t>
            </a:r>
            <a:r>
              <a:rPr lang="en-GB" sz="1100">
                <a:solidFill>
                  <a:srgbClr val="FF0000"/>
                </a:solidFill>
              </a:rPr>
              <a:t>  </a:t>
            </a:r>
            <a:r>
              <a:rPr lang="en-GB" sz="110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DEE8DF-D940-7343-8DE4-6468C5A02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646" y="839497"/>
            <a:ext cx="1588235" cy="90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26CFA4-2806-144E-96FF-0891C6404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140" y="839497"/>
            <a:ext cx="1525424" cy="900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C3FCBB-D764-2F49-925B-5D577AE44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87" y="2508373"/>
            <a:ext cx="3300071" cy="2244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678C9-761A-EF4E-9720-DBBAE3386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5505" y="2508373"/>
            <a:ext cx="3317376" cy="225581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61CE5BE-09DB-BA4F-9FC7-A0EF003DB9B9}"/>
              </a:ext>
            </a:extLst>
          </p:cNvPr>
          <p:cNvCxnSpPr/>
          <p:nvPr/>
        </p:nvCxnSpPr>
        <p:spPr>
          <a:xfrm>
            <a:off x="5239265" y="3113903"/>
            <a:ext cx="575381" cy="2594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3043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283620"/>
            <a:ext cx="7772400" cy="1021556"/>
          </a:xfrm>
        </p:spPr>
        <p:txBody>
          <a:bodyPr/>
          <a:lstStyle/>
          <a:p>
            <a:r>
              <a:rPr lang="en-GB" dirty="0"/>
              <a:t>Not only flavour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796053"/>
            <a:ext cx="7772400" cy="1125140"/>
          </a:xfrm>
        </p:spPr>
        <p:txBody>
          <a:bodyPr anchor="t"/>
          <a:lstStyle/>
          <a:p>
            <a:pPr marL="342900" indent="-342900">
              <a:buFontTx/>
              <a:buChar char="-"/>
            </a:pP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Measurement of antiproton production in p-He collisions at </a:t>
            </a:r>
            <a:br>
              <a:rPr lang="en-GB" i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√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</a:rPr>
              <a:t>s</a:t>
            </a:r>
            <a:r>
              <a:rPr lang="en-GB" i="1" baseline="-25000" dirty="0" err="1">
                <a:solidFill>
                  <a:schemeClr val="bg1">
                    <a:lumMod val="65000"/>
                  </a:schemeClr>
                </a:solidFill>
              </a:rPr>
              <a:t>NN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= 110 GeV</a:t>
            </a:r>
          </a:p>
          <a:p>
            <a:pPr marL="342900" indent="-342900">
              <a:buFontTx/>
              <a:buChar char="-"/>
            </a:pP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EE8511-9ACB-134C-A303-BC7036E5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400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1EAF5-EA40-844F-B978-CB16138A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/>
              <a:t>Measurement of antiproton production in pHe collisions at √s</a:t>
            </a:r>
            <a:r>
              <a:rPr lang="en-GB" sz="1800" baseline="-25000"/>
              <a:t>NN</a:t>
            </a:r>
            <a:r>
              <a:rPr lang="en-GB" sz="1800"/>
              <a:t> = 110 GeV</a:t>
            </a:r>
            <a:endParaRPr lang="en-GB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087B-E9F8-5743-9A5E-02AEDE1D6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55" y="477560"/>
            <a:ext cx="6244234" cy="2062901"/>
          </a:xfrm>
        </p:spPr>
        <p:txBody>
          <a:bodyPr/>
          <a:lstStyle/>
          <a:p>
            <a:r>
              <a:rPr lang="en-GB" sz="1400"/>
              <a:t>Antiproton fraction in cosmic rays sensitive indirect probe of exotic astrophysical sources of antimatter</a:t>
            </a:r>
          </a:p>
          <a:p>
            <a:pPr lvl="1"/>
            <a:r>
              <a:rPr lang="en-GB" sz="1200"/>
              <a:t>Precision measurements of antiproton-proton flux ratio from PAMELA, AMS</a:t>
            </a:r>
          </a:p>
          <a:p>
            <a:pPr lvl="1"/>
            <a:r>
              <a:rPr lang="en-GB" sz="1200"/>
              <a:t>Uncertainties in 10-100 GeV antiproton energy range dominated by uncertainty on production cross-section – no data available until now!</a:t>
            </a:r>
          </a:p>
          <a:p>
            <a:r>
              <a:rPr lang="en-GB" sz="1400">
                <a:solidFill>
                  <a:srgbClr val="FFFF00"/>
                </a:solidFill>
              </a:rPr>
              <a:t>First measurement </a:t>
            </a:r>
            <a:r>
              <a:rPr lang="en-GB" sz="1400"/>
              <a:t>of prompt antiproton production in pHe collisions</a:t>
            </a:r>
          </a:p>
          <a:p>
            <a:pPr lvl="1"/>
            <a:r>
              <a:rPr lang="en-GB" sz="1200"/>
              <a:t>Use proton beam of 6.5 TeV on helium gas target</a:t>
            </a:r>
          </a:p>
          <a:p>
            <a:pPr lvl="1"/>
            <a:r>
              <a:rPr lang="en-GB" sz="1200"/>
              <a:t>Luminosity from pe</a:t>
            </a:r>
            <a:r>
              <a:rPr lang="en-GB" sz="1200" baseline="30000"/>
              <a:t>-</a:t>
            </a:r>
            <a:r>
              <a:rPr lang="en-GB" sz="1200"/>
              <a:t> elastic scattering – dominant systematic  &lt;~10%</a:t>
            </a:r>
          </a:p>
          <a:p>
            <a:pPr lvl="1"/>
            <a:r>
              <a:rPr lang="en-GB" sz="1200"/>
              <a:t>PID from RICH detector response</a:t>
            </a:r>
            <a:endParaRPr lang="en-GB" sz="1400"/>
          </a:p>
          <a:p>
            <a:endParaRPr lang="en-GB" sz="1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ED95A-473D-E74C-AC8D-60B80DB1D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31/10/18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B9032-91BB-784A-BDD4-A9AD511A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726DA-06EC-854F-9F5F-FBEB5178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9D4AC3-F3DE-D14A-B616-7BB77AA19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540461"/>
            <a:ext cx="2133196" cy="186817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288792-6E4F-794A-A561-E4B1F6291D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105" y="723984"/>
            <a:ext cx="2679142" cy="3117352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9AC537-C88D-354D-92B4-4F7C014113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09" y="2792789"/>
            <a:ext cx="3073868" cy="1615848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130CB8-7E80-E14B-B6EE-9DD906509F77}"/>
              </a:ext>
            </a:extLst>
          </p:cNvPr>
          <p:cNvCxnSpPr>
            <a:cxnSpLocks/>
          </p:cNvCxnSpPr>
          <p:nvPr/>
        </p:nvCxnSpPr>
        <p:spPr>
          <a:xfrm>
            <a:off x="3041583" y="2560320"/>
            <a:ext cx="1540042" cy="500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DC8FE39-DF49-8B4E-9887-46548AF70D05}"/>
              </a:ext>
            </a:extLst>
          </p:cNvPr>
          <p:cNvSpPr/>
          <p:nvPr/>
        </p:nvSpPr>
        <p:spPr>
          <a:xfrm>
            <a:off x="6335263" y="3841336"/>
            <a:ext cx="27595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Antiproton production cross section</a:t>
            </a:r>
          </a:p>
          <a:p>
            <a:r>
              <a:rPr lang="en-GB" sz="1100">
                <a:solidFill>
                  <a:schemeClr val="bg1"/>
                </a:solidFill>
              </a:rPr>
              <a:t>(integrated over different kinematic regions)</a:t>
            </a:r>
          </a:p>
          <a:p>
            <a:r>
              <a:rPr lang="en-GB" sz="1100">
                <a:solidFill>
                  <a:schemeClr val="bg1"/>
                </a:solidFill>
              </a:rPr>
              <a:t>&lt;10% uncertainty in most bins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1A3B06D-4A12-144E-8B72-F77A0631F3AC}"/>
              </a:ext>
            </a:extLst>
          </p:cNvPr>
          <p:cNvSpPr/>
          <p:nvPr/>
        </p:nvSpPr>
        <p:spPr>
          <a:xfrm>
            <a:off x="1560053" y="2695072"/>
            <a:ext cx="1024974" cy="490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DE7E1B-FA6E-6542-81C2-AD05C64E9559}"/>
              </a:ext>
            </a:extLst>
          </p:cNvPr>
          <p:cNvSpPr/>
          <p:nvPr/>
        </p:nvSpPr>
        <p:spPr>
          <a:xfrm>
            <a:off x="7032327" y="477560"/>
            <a:ext cx="22074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>
                <a:solidFill>
                  <a:schemeClr val="bg1">
                    <a:lumMod val="75000"/>
                  </a:schemeClr>
                </a:solidFill>
              </a:rPr>
              <a:t>[arXiv:1808.06127 </a:t>
            </a:r>
            <a:r>
              <a:rPr lang="en-GB" sz="1100">
                <a:solidFill>
                  <a:srgbClr val="FF0000"/>
                </a:solidFill>
              </a:rPr>
              <a:t>Run2 0.5 nb</a:t>
            </a:r>
            <a:r>
              <a:rPr lang="en-GB" sz="1100" baseline="30000">
                <a:solidFill>
                  <a:srgbClr val="FF0000"/>
                </a:solidFill>
              </a:rPr>
              <a:t>-1</a:t>
            </a:r>
            <a:r>
              <a:rPr lang="en-GB" sz="1100">
                <a:solidFill>
                  <a:schemeClr val="bg1">
                    <a:lumMod val="75000"/>
                  </a:schemeClr>
                </a:solidFill>
              </a:rPr>
              <a:t>]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B6C551-4BFB-D347-9F96-EACC23EAE806}"/>
              </a:ext>
            </a:extLst>
          </p:cNvPr>
          <p:cNvSpPr/>
          <p:nvPr/>
        </p:nvSpPr>
        <p:spPr>
          <a:xfrm>
            <a:off x="226296" y="4441766"/>
            <a:ext cx="8892819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bg1"/>
                </a:solidFill>
              </a:rPr>
              <a:t>Interpretation ongoing, expected to improve the precision of secondary antiproton cosmic ray flux predictions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bg1"/>
                </a:solidFill>
              </a:rPr>
              <a:t>Will include secondary antiproton production from hyperons in future paper</a:t>
            </a:r>
          </a:p>
        </p:txBody>
      </p:sp>
    </p:spTree>
    <p:extLst>
      <p:ext uri="{BB962C8B-B14F-4D97-AF65-F5344CB8AC3E}">
        <p14:creationId xmlns:p14="http://schemas.microsoft.com/office/powerpoint/2010/main" val="1336119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06608"/>
            <a:ext cx="7772400" cy="1021556"/>
          </a:xfrm>
        </p:spPr>
        <p:txBody>
          <a:bodyPr/>
          <a:lstStyle/>
          <a:p>
            <a:r>
              <a:rPr lang="en-GB" dirty="0"/>
              <a:t>A look to the future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925280"/>
            <a:ext cx="7772400" cy="496650"/>
          </a:xfrm>
        </p:spPr>
        <p:txBody>
          <a:bodyPr anchor="t" anchorCtr="0"/>
          <a:lstStyle/>
          <a:p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GB" i="1" dirty="0" err="1">
                <a:solidFill>
                  <a:schemeClr val="bg1">
                    <a:lumMod val="75000"/>
                  </a:schemeClr>
                </a:solidFill>
              </a:rPr>
              <a:t>LHCb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 upgrades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D49EDF-C76E-2343-9A5C-CF9D79D1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2CD77-E8F2-5340-9888-C034FB6ED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AF9FA-691F-D04B-8644-6FC37F67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1274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LHCb</a:t>
            </a:r>
            <a:r>
              <a:rPr lang="en-GB" dirty="0"/>
              <a:t> Upgrade I in a snapshot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715" y="986910"/>
            <a:ext cx="7163993" cy="3612755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07715" y="1011661"/>
            <a:ext cx="202095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Upgraded detector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3300" y="648356"/>
            <a:ext cx="54750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All sub-detectors read out at 40 MHz for a </a:t>
            </a:r>
            <a:r>
              <a:rPr lang="en-GB" sz="1600" b="1" dirty="0">
                <a:solidFill>
                  <a:srgbClr val="FFFF00"/>
                </a:solidFill>
              </a:rPr>
              <a:t>fully software trigger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69" y="3018699"/>
            <a:ext cx="1169521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PIXEL vertex detector</a:t>
            </a:r>
          </a:p>
          <a:p>
            <a:r>
              <a:rPr lang="en-GB" sz="1200" dirty="0">
                <a:solidFill>
                  <a:srgbClr val="FF0000"/>
                </a:solidFill>
              </a:rPr>
              <a:t>(VELO)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1832" y="4087118"/>
            <a:ext cx="147824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RICH optics and photodetectors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707262" y="3174839"/>
            <a:ext cx="93691" cy="9122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</p:cNvCxnSpPr>
          <p:nvPr/>
        </p:nvCxnSpPr>
        <p:spPr>
          <a:xfrm flipV="1">
            <a:off x="2540072" y="3591212"/>
            <a:ext cx="1394958" cy="72673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33763" y="1011661"/>
            <a:ext cx="1500915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scintillating fibre tracker (</a:t>
            </a:r>
            <a:r>
              <a:rPr lang="en-GB" sz="1200" dirty="0" err="1">
                <a:solidFill>
                  <a:srgbClr val="FF0000"/>
                </a:solidFill>
              </a:rPr>
              <a:t>SciFi</a:t>
            </a:r>
            <a:r>
              <a:rPr lang="en-GB" sz="1200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2991678" y="1473326"/>
            <a:ext cx="568588" cy="58771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5777" y="1400030"/>
            <a:ext cx="161973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silicon upstream tracker (UT)</a:t>
            </a:r>
          </a:p>
        </p:txBody>
      </p:sp>
      <p:cxnSp>
        <p:nvCxnSpPr>
          <p:cNvPr id="23" name="Straight Arrow Connector 22"/>
          <p:cNvCxnSpPr>
            <a:cxnSpLocks/>
            <a:stCxn id="21" idx="2"/>
          </p:cNvCxnSpPr>
          <p:nvPr/>
        </p:nvCxnSpPr>
        <p:spPr>
          <a:xfrm>
            <a:off x="1555645" y="1861695"/>
            <a:ext cx="380640" cy="80308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35030" y="4317950"/>
            <a:ext cx="2154897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electronics for muon and calorimeter systems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809481" y="3768170"/>
            <a:ext cx="208203" cy="5497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</p:cNvCxnSpPr>
          <p:nvPr/>
        </p:nvCxnSpPr>
        <p:spPr>
          <a:xfrm flipV="1">
            <a:off x="5012479" y="3768170"/>
            <a:ext cx="525711" cy="5497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7C4C8DC-4EEA-494D-80DC-A6C7A3930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7736FD2-574D-A84D-A45F-F38BB7B17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0F7C50-62E6-5943-9DC0-957B98A44C70}"/>
              </a:ext>
            </a:extLst>
          </p:cNvPr>
          <p:cNvSpPr/>
          <p:nvPr/>
        </p:nvSpPr>
        <p:spPr>
          <a:xfrm>
            <a:off x="7646763" y="473123"/>
            <a:ext cx="15167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[CERN-LHCC-2012-007]</a:t>
            </a:r>
            <a:endParaRPr lang="it-IT" sz="1100" dirty="0">
              <a:solidFill>
                <a:schemeClr val="bg1">
                  <a:lumMod val="75000"/>
                </a:schemeClr>
              </a:solidFill>
              <a:effectLst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80B0A-5098-254F-B1A2-8C899EBC4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74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283620"/>
            <a:ext cx="7772400" cy="1021556"/>
          </a:xfrm>
        </p:spPr>
        <p:txBody>
          <a:bodyPr/>
          <a:lstStyle/>
          <a:p>
            <a:r>
              <a:rPr lang="en-GB" dirty="0"/>
              <a:t>2018 </a:t>
            </a:r>
            <a:r>
              <a:rPr lang="en-GB" dirty="0" err="1"/>
              <a:t>LHCb</a:t>
            </a:r>
            <a:r>
              <a:rPr lang="en-GB" dirty="0"/>
              <a:t> run status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794398"/>
            <a:ext cx="7772400" cy="363140"/>
          </a:xfrm>
        </p:spPr>
        <p:txBody>
          <a:bodyPr anchor="t"/>
          <a:lstStyle/>
          <a:p>
            <a:r>
              <a:rPr lang="en-GB" i="1" dirty="0" err="1">
                <a:solidFill>
                  <a:srgbClr val="A6A6A6"/>
                </a:solidFill>
              </a:rPr>
              <a:t>LHCb</a:t>
            </a:r>
            <a:r>
              <a:rPr lang="en-GB" i="1" dirty="0">
                <a:solidFill>
                  <a:srgbClr val="A6A6A6"/>
                </a:solidFill>
              </a:rPr>
              <a:t> operations and performance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020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18991C7-C6E7-9E41-9DEE-C9B2D20A0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Upgrade in  snapshot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D19FFB-EDC7-D04C-8559-75A48963D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43FB9C-096E-044D-B898-98791754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7434B6-BC91-5247-B0BE-839BFDC375F7}"/>
              </a:ext>
            </a:extLst>
          </p:cNvPr>
          <p:cNvSpPr txBox="1"/>
          <p:nvPr/>
        </p:nvSpPr>
        <p:spPr>
          <a:xfrm>
            <a:off x="-6195021" y="4535871"/>
            <a:ext cx="1223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UT sensor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D5C6C5-9E47-DE4A-A308-6A90F13F7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1" y="559499"/>
            <a:ext cx="7806088" cy="4303207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A5707-68BE-3849-832D-51CD8F562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C48017-E2C9-954D-BE32-D95CC3677752}"/>
              </a:ext>
            </a:extLst>
          </p:cNvPr>
          <p:cNvSpPr/>
          <p:nvPr/>
        </p:nvSpPr>
        <p:spPr>
          <a:xfrm>
            <a:off x="1160214" y="4004109"/>
            <a:ext cx="4326186" cy="423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5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VELO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484874"/>
            <a:ext cx="5843451" cy="3044699"/>
          </a:xfrm>
        </p:spPr>
        <p:txBody>
          <a:bodyPr/>
          <a:lstStyle/>
          <a:p>
            <a:r>
              <a:rPr lang="en-US" sz="1400" dirty="0">
                <a:solidFill>
                  <a:srgbClr val="FFFF00"/>
                </a:solidFill>
              </a:rPr>
              <a:t>VELO project progressing very well</a:t>
            </a:r>
          </a:p>
          <a:p>
            <a:r>
              <a:rPr lang="en-US" sz="1400" dirty="0"/>
              <a:t>Sensors: all are at the tile manufacturer</a:t>
            </a:r>
          </a:p>
          <a:p>
            <a:r>
              <a:rPr lang="en-US" sz="1400" dirty="0" err="1"/>
              <a:t>Velopix</a:t>
            </a:r>
            <a:r>
              <a:rPr lang="en-US" sz="1400" dirty="0"/>
              <a:t>: ~500 tested, full order going out.</a:t>
            </a:r>
          </a:p>
          <a:p>
            <a:r>
              <a:rPr lang="en-US" sz="1400" dirty="0"/>
              <a:t>Tiles: ~30% produced/tested.</a:t>
            </a:r>
          </a:p>
          <a:p>
            <a:r>
              <a:rPr lang="en-US" sz="1400" dirty="0"/>
              <a:t>µchannel substrates being produced, graded and connectorized</a:t>
            </a:r>
          </a:p>
          <a:p>
            <a:r>
              <a:rPr lang="en-US" sz="1400" dirty="0"/>
              <a:t>Modules: PRR passed on July 10. </a:t>
            </a:r>
          </a:p>
          <a:p>
            <a:r>
              <a:rPr lang="en-US" sz="1400" dirty="0"/>
              <a:t>Module production complete by Jul 2019.</a:t>
            </a:r>
          </a:p>
          <a:p>
            <a:pPr lvl="1"/>
            <a:r>
              <a:rPr lang="en-US" sz="1200" dirty="0"/>
              <a:t>2 production sites</a:t>
            </a:r>
          </a:p>
          <a:p>
            <a:pPr lvl="1"/>
            <a:r>
              <a:rPr lang="en-US" sz="1200" dirty="0"/>
              <a:t>52 modules needed.  Can produce 1-2/week/site</a:t>
            </a:r>
          </a:p>
          <a:p>
            <a:r>
              <a:rPr lang="en-US" sz="1400" dirty="0"/>
              <a:t>Detector halves to be ready by Feb 2020.</a:t>
            </a:r>
          </a:p>
          <a:p>
            <a:endParaRPr lang="en-US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31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B0427A-E951-E443-8633-97704092CB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3119252"/>
            <a:ext cx="2740745" cy="175407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360AAD-70F4-234F-9E41-1C6F5615ED9D}"/>
              </a:ext>
            </a:extLst>
          </p:cNvPr>
          <p:cNvSpPr txBox="1"/>
          <p:nvPr/>
        </p:nvSpPr>
        <p:spPr>
          <a:xfrm>
            <a:off x="599588" y="3055377"/>
            <a:ext cx="2189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VELO sensor tiles testing device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BF599C9-7C16-2444-95EB-88AD10BA1F0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23102" y="656214"/>
            <a:ext cx="2529619" cy="4198396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2B4CC5-BD16-7F40-9AED-46449E82F7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1485" y="2336408"/>
            <a:ext cx="2038679" cy="253692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926F353-9296-DD44-B763-D81D7491E6AA}"/>
              </a:ext>
            </a:extLst>
          </p:cNvPr>
          <p:cNvSpPr txBox="1"/>
          <p:nvPr/>
        </p:nvSpPr>
        <p:spPr>
          <a:xfrm>
            <a:off x="4727880" y="5554440"/>
            <a:ext cx="1737359" cy="889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Substrate </a:t>
            </a:r>
            <a:r>
              <a:rPr lang="en-US" sz="1400" b="0" i="0" u="none" strike="noStrike" kern="1200" cap="none" dirty="0" err="1">
                <a:ln>
                  <a:noFill/>
                </a:ln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connectorisation</a:t>
            </a:r>
            <a:r>
              <a:rPr lang="en-US" sz="1400" b="0" i="0" u="none" strike="noStrike" kern="1200" cap="none" dirty="0">
                <a:ln>
                  <a:noFill/>
                </a:ln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ongoing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0E26D-69A2-D34E-94A9-64FBB29EF520}"/>
              </a:ext>
            </a:extLst>
          </p:cNvPr>
          <p:cNvSpPr/>
          <p:nvPr/>
        </p:nvSpPr>
        <p:spPr>
          <a:xfrm>
            <a:off x="4088584" y="4630942"/>
            <a:ext cx="20008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en-US" sz="1200" dirty="0"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Substrate </a:t>
            </a:r>
            <a:r>
              <a:rPr lang="en-US" sz="1200" dirty="0" err="1"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connectorisation</a:t>
            </a:r>
            <a:endParaRPr lang="en-US" sz="1200" dirty="0">
              <a:solidFill>
                <a:srgbClr val="FFFF66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59BE8-63AF-5146-8DF4-27783826C725}"/>
              </a:ext>
            </a:extLst>
          </p:cNvPr>
          <p:cNvSpPr/>
          <p:nvPr/>
        </p:nvSpPr>
        <p:spPr>
          <a:xfrm>
            <a:off x="6515968" y="656214"/>
            <a:ext cx="143020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lvl="0" hangingPunct="0"/>
            <a:r>
              <a:rPr lang="en-US" sz="1200" dirty="0">
                <a:solidFill>
                  <a:srgbClr val="FFFF66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Full VELO module</a:t>
            </a:r>
          </a:p>
        </p:txBody>
      </p:sp>
    </p:spTree>
    <p:extLst>
      <p:ext uri="{BB962C8B-B14F-4D97-AF65-F5344CB8AC3E}">
        <p14:creationId xmlns:p14="http://schemas.microsoft.com/office/powerpoint/2010/main" val="3262811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LHCb upgrade: VELO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44" y="559287"/>
            <a:ext cx="5366644" cy="4101383"/>
          </a:xfrm>
        </p:spPr>
        <p:txBody>
          <a:bodyPr/>
          <a:lstStyle/>
          <a:p>
            <a:r>
              <a:rPr lang="en-GB" sz="1400" dirty="0"/>
              <a:t>Mechanics:</a:t>
            </a:r>
          </a:p>
          <a:p>
            <a:r>
              <a:rPr lang="en-GB" sz="1400" dirty="0"/>
              <a:t>Module bases completed, metrology shows impressive precision</a:t>
            </a:r>
          </a:p>
          <a:p>
            <a:r>
              <a:rPr lang="en-GB" sz="1400" dirty="0"/>
              <a:t>Detector hoods: first one completed</a:t>
            </a:r>
          </a:p>
          <a:p>
            <a:r>
              <a:rPr lang="en-GB" sz="1400" dirty="0"/>
              <a:t>Isolation vacuum in production</a:t>
            </a:r>
          </a:p>
          <a:p>
            <a:r>
              <a:rPr lang="en-GB" sz="1400" dirty="0"/>
              <a:t>RF foils: 1 ready, 2</a:t>
            </a:r>
            <a:r>
              <a:rPr lang="en-GB" sz="1400" baseline="30000" dirty="0"/>
              <a:t>nd</a:t>
            </a:r>
            <a:r>
              <a:rPr lang="en-GB" sz="1400" dirty="0"/>
              <a:t>  one </a:t>
            </a:r>
            <a:r>
              <a:rPr lang="en-GB" sz="1400"/>
              <a:t>in production</a:t>
            </a:r>
            <a:endParaRPr lang="en-GB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32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C3534B0-119D-F746-ADF3-ACA6083A78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277" y="3540905"/>
            <a:ext cx="3592015" cy="1332423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9" name="Image">
            <a:extLst>
              <a:ext uri="{FF2B5EF4-FFF2-40B4-BE49-F238E27FC236}">
                <a16:creationId xmlns:a16="http://schemas.microsoft.com/office/drawing/2014/main" id="{727BC202-7541-554D-8231-8871881A99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00475" y="578669"/>
            <a:ext cx="3715369" cy="1754886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ACB645-490B-474A-B836-C80816E3679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81278" y="1962913"/>
            <a:ext cx="2116596" cy="150739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0D14B9D-AACA-8D4F-AC77-2750D0F6BDD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413743" y="3261696"/>
            <a:ext cx="2153494" cy="1611632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EB4D1EA-C9D3-D742-96B2-99CF5764F8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4917" y="2909126"/>
            <a:ext cx="2250927" cy="1964202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6128A79-CCB5-C041-B335-4AAADD14AAC5}"/>
              </a:ext>
            </a:extLst>
          </p:cNvPr>
          <p:cNvSpPr txBox="1"/>
          <p:nvPr/>
        </p:nvSpPr>
        <p:spPr>
          <a:xfrm>
            <a:off x="5470614" y="2016498"/>
            <a:ext cx="1222711" cy="278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Module base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147322-C9CF-3E44-B4A5-1D8558EC16E5}"/>
              </a:ext>
            </a:extLst>
          </p:cNvPr>
          <p:cNvSpPr txBox="1"/>
          <p:nvPr/>
        </p:nvSpPr>
        <p:spPr>
          <a:xfrm>
            <a:off x="1160214" y="2991677"/>
            <a:ext cx="1304087" cy="4666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the isolation vacuum assembly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962D5B-CBB2-8C41-B3A6-9CCE4A68873A}"/>
              </a:ext>
            </a:extLst>
          </p:cNvPr>
          <p:cNvSpPr txBox="1"/>
          <p:nvPr/>
        </p:nvSpPr>
        <p:spPr>
          <a:xfrm>
            <a:off x="6763214" y="4594577"/>
            <a:ext cx="2128320" cy="278751"/>
          </a:xfrm>
          <a:prstGeom prst="rect">
            <a:avLst/>
          </a:prstGeom>
          <a:solidFill>
            <a:schemeClr val="bg1">
              <a:lumMod val="85000"/>
              <a:alpha val="93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Vacuum feedthrough assembly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739C49-5638-3E4F-BF9C-9DFCA6021143}"/>
              </a:ext>
            </a:extLst>
          </p:cNvPr>
          <p:cNvSpPr txBox="1"/>
          <p:nvPr/>
        </p:nvSpPr>
        <p:spPr>
          <a:xfrm>
            <a:off x="4474929" y="4596329"/>
            <a:ext cx="215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Detector hood at the workshop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F3052F-DADF-6141-A549-1B01266E2DF1}"/>
              </a:ext>
            </a:extLst>
          </p:cNvPr>
          <p:cNvSpPr txBox="1"/>
          <p:nvPr/>
        </p:nvSpPr>
        <p:spPr>
          <a:xfrm>
            <a:off x="428475" y="3564629"/>
            <a:ext cx="1222711" cy="278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RF foil</a:t>
            </a:r>
          </a:p>
        </p:txBody>
      </p:sp>
    </p:spTree>
    <p:extLst>
      <p:ext uri="{BB962C8B-B14F-4D97-AF65-F5344CB8AC3E}">
        <p14:creationId xmlns:p14="http://schemas.microsoft.com/office/powerpoint/2010/main" val="360897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>
            <a:extLst>
              <a:ext uri="{FF2B5EF4-FFF2-40B4-BE49-F238E27FC236}">
                <a16:creationId xmlns:a16="http://schemas.microsoft.com/office/drawing/2014/main" id="{4C793037-4608-5E43-BDF1-F3D99F4F2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80491" y="559499"/>
            <a:ext cx="2015913" cy="15120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LHCb upgrade: UT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415" y="609787"/>
            <a:ext cx="4394609" cy="4213252"/>
          </a:xfrm>
        </p:spPr>
        <p:txBody>
          <a:bodyPr>
            <a:noAutofit/>
          </a:bodyPr>
          <a:lstStyle/>
          <a:p>
            <a:r>
              <a:rPr lang="en-GB" dirty="0"/>
              <a:t>Sensors: received 25+80 A (finish Feb 2019), B,C,D pre-series ordered.</a:t>
            </a:r>
          </a:p>
          <a:p>
            <a:r>
              <a:rPr lang="en-GB" dirty="0"/>
              <a:t>Readout electronics: PRR passed, ready for production</a:t>
            </a:r>
          </a:p>
          <a:p>
            <a:r>
              <a:rPr lang="en-GB" dirty="0"/>
              <a:t>Flex cables ordered, pre-series available, test stands ready, </a:t>
            </a:r>
            <a:r>
              <a:rPr lang="en-GB" dirty="0" err="1"/>
              <a:t>glueing</a:t>
            </a:r>
            <a:r>
              <a:rPr lang="en-GB" dirty="0"/>
              <a:t> to staves starting soon</a:t>
            </a:r>
          </a:p>
          <a:p>
            <a:r>
              <a:rPr lang="en-GB" dirty="0"/>
              <a:t>Bare staves: &gt;90% have been produced</a:t>
            </a:r>
          </a:p>
          <a:p>
            <a:endParaRPr lang="en-GB" dirty="0"/>
          </a:p>
          <a:p>
            <a:r>
              <a:rPr lang="en-GB" dirty="0"/>
              <a:t>Integration infrastructure at progressing full speed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33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68DD20-D829-8D4E-B6AF-7EF1267D35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9670" y="559499"/>
            <a:ext cx="2391070" cy="1512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E9B500-02D7-3647-9A27-5748690EE93E}"/>
              </a:ext>
            </a:extLst>
          </p:cNvPr>
          <p:cNvSpPr txBox="1"/>
          <p:nvPr/>
        </p:nvSpPr>
        <p:spPr>
          <a:xfrm>
            <a:off x="4955751" y="481688"/>
            <a:ext cx="1679694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Type-A sensor under QA 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DF9FCB-6A5A-484F-97A3-99604DD88AC3}"/>
              </a:ext>
            </a:extLst>
          </p:cNvPr>
          <p:cNvSpPr txBox="1"/>
          <p:nvPr/>
        </p:nvSpPr>
        <p:spPr>
          <a:xfrm>
            <a:off x="7144250" y="1583398"/>
            <a:ext cx="1174923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Bare stave detail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82D070-7A73-CC4D-9C91-C245F633FF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320" y="2208782"/>
            <a:ext cx="1466660" cy="1951404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C0404E-E6C6-7347-89E9-65CD39FEDE42}"/>
              </a:ext>
            </a:extLst>
          </p:cNvPr>
          <p:cNvSpPr txBox="1"/>
          <p:nvPr/>
        </p:nvSpPr>
        <p:spPr>
          <a:xfrm>
            <a:off x="7788986" y="4248019"/>
            <a:ext cx="135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Prototype stave shipped at CERN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80E8CE-8414-EA4A-ADF2-913F38531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6746" y="3184484"/>
            <a:ext cx="2540000" cy="16637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03B2941-55F2-8E44-A6AD-0A74D7E1CDF9}"/>
              </a:ext>
            </a:extLst>
          </p:cNvPr>
          <p:cNvSpPr txBox="1"/>
          <p:nvPr/>
        </p:nvSpPr>
        <p:spPr>
          <a:xfrm>
            <a:off x="1320028" y="3298171"/>
            <a:ext cx="1818888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Data concentrator board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7300D6-05C9-2143-950D-2C94FB85C3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9670" y="2149310"/>
            <a:ext cx="2055963" cy="273821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2B0290-5FCE-B240-BB53-D059A5E09252}"/>
              </a:ext>
            </a:extLst>
          </p:cNvPr>
          <p:cNvSpPr txBox="1"/>
          <p:nvPr/>
        </p:nvSpPr>
        <p:spPr>
          <a:xfrm>
            <a:off x="4616682" y="4432685"/>
            <a:ext cx="1818888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Prototype C-Frame</a:t>
            </a:r>
          </a:p>
        </p:txBody>
      </p:sp>
    </p:spTree>
    <p:extLst>
      <p:ext uri="{BB962C8B-B14F-4D97-AF65-F5344CB8AC3E}">
        <p14:creationId xmlns:p14="http://schemas.microsoft.com/office/powerpoint/2010/main" val="2634769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42" y="680477"/>
            <a:ext cx="5270668" cy="4157750"/>
          </a:xfrm>
        </p:spPr>
        <p:txBody>
          <a:bodyPr/>
          <a:lstStyle/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Hybrids: prototypes available, waiting for final SALT to conclude design.</a:t>
            </a:r>
          </a:p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Test stands developed.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SALT front-end chip is still an issue </a:t>
            </a:r>
            <a:r>
              <a:rPr lang="en-US" dirty="0">
                <a:cs typeface="Arial" panose="020B0604020202020204" pitchFamily="34" charset="0"/>
              </a:rPr>
              <a:t>and represents a major concern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Identified problems in the analog front-end in the latest version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Design review with external experts in July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Several issues identified and corrected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Continuous pre-submission review and support by external experts in the last months</a:t>
            </a:r>
          </a:p>
          <a:p>
            <a:pPr lvl="1"/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New version submitted last week</a:t>
            </a:r>
          </a:p>
          <a:p>
            <a:pPr lvl="1"/>
            <a:endParaRPr lang="en-US" dirty="0">
              <a:solidFill>
                <a:srgbClr val="FFFC00"/>
              </a:solidFill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Critical !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34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46ACB20-0C15-8245-A90A-D512011CC5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354" y="3537667"/>
            <a:ext cx="3462895" cy="1265459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2CD765-F545-E441-995E-85455427EE0F}"/>
              </a:ext>
            </a:extLst>
          </p:cNvPr>
          <p:cNvSpPr txBox="1"/>
          <p:nvPr/>
        </p:nvSpPr>
        <p:spPr>
          <a:xfrm>
            <a:off x="4026168" y="4047347"/>
            <a:ext cx="153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Test of UT module assembly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C9D072-D400-2147-849D-2DCE360B5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565" y="629701"/>
            <a:ext cx="3378200" cy="11303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CE4CA8-2833-0F48-8813-FD7EAF385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165" y="1921548"/>
            <a:ext cx="2133600" cy="14097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9355F2-2ECE-B84C-A4B9-76B80A66E00A}"/>
              </a:ext>
            </a:extLst>
          </p:cNvPr>
          <p:cNvSpPr txBox="1"/>
          <p:nvPr/>
        </p:nvSpPr>
        <p:spPr>
          <a:xfrm>
            <a:off x="7433152" y="1333437"/>
            <a:ext cx="151956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Hybrid prototype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188650-4326-1547-9136-523A2CBA5CCE}"/>
              </a:ext>
            </a:extLst>
          </p:cNvPr>
          <p:cNvSpPr txBox="1"/>
          <p:nvPr/>
        </p:nvSpPr>
        <p:spPr>
          <a:xfrm>
            <a:off x="5679120" y="2318621"/>
            <a:ext cx="1140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Bonding lab</a:t>
            </a:r>
          </a:p>
        </p:txBody>
      </p:sp>
    </p:spTree>
    <p:extLst>
      <p:ext uri="{BB962C8B-B14F-4D97-AF65-F5344CB8AC3E}">
        <p14:creationId xmlns:p14="http://schemas.microsoft.com/office/powerpoint/2010/main" val="732539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</a:t>
            </a:r>
            <a:r>
              <a:rPr lang="en-US" dirty="0" err="1"/>
              <a:t>SciFi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3414" y="637509"/>
            <a:ext cx="3680556" cy="2464955"/>
          </a:xfrm>
        </p:spPr>
        <p:txBody>
          <a:bodyPr/>
          <a:lstStyle/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mats from 10000 km </a:t>
            </a:r>
            <a:r>
              <a:rPr lang="en-US" sz="1400" dirty="0" err="1"/>
              <a:t>fibres</a:t>
            </a:r>
            <a:r>
              <a:rPr lang="en-US" sz="1400" dirty="0"/>
              <a:t>: about finished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Modules: &gt;95% produced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 large pile stacked at CERN.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Electronics: entered mass production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PACIFIC: produced and tested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 err="1"/>
              <a:t>SiPM+flex</a:t>
            </a:r>
            <a:r>
              <a:rPr lang="en-US" sz="1400" dirty="0"/>
              <a:t>: assemblies in production, first batch delivered for cold assembly production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Cold bar production started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C-frame construction underway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35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AD54936-84EF-AC46-B8CA-B09C3FA69A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5838" y="658295"/>
            <a:ext cx="2412000" cy="19097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C7E6A4-915B-1B40-97B1-147355B574DD}"/>
              </a:ext>
            </a:extLst>
          </p:cNvPr>
          <p:cNvSpPr txBox="1"/>
          <p:nvPr/>
        </p:nvSpPr>
        <p:spPr>
          <a:xfrm>
            <a:off x="6968590" y="685853"/>
            <a:ext cx="9940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128 modules needed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E96ACB9-13EE-F54A-8BCA-4B9DAEECA8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5838" y="2700728"/>
            <a:ext cx="2412000" cy="1810801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4150C60-FCD2-A442-AF15-5D4B99B6C8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214" y="3180475"/>
            <a:ext cx="1998000" cy="14985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F9E8F2E-C30F-304C-8C62-94D1239EE90A}"/>
              </a:ext>
            </a:extLst>
          </p:cNvPr>
          <p:cNvSpPr txBox="1"/>
          <p:nvPr/>
        </p:nvSpPr>
        <p:spPr>
          <a:xfrm>
            <a:off x="2227014" y="4217310"/>
            <a:ext cx="1602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Precision machine for cold bar production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6A97CE-3244-024A-B43B-5CB2261BD7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85494" y="1093148"/>
            <a:ext cx="3478820" cy="2609115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2502376-6293-9442-B639-E355D69432C1}"/>
              </a:ext>
            </a:extLst>
          </p:cNvPr>
          <p:cNvSpPr txBox="1"/>
          <p:nvPr/>
        </p:nvSpPr>
        <p:spPr>
          <a:xfrm>
            <a:off x="4402453" y="4199041"/>
            <a:ext cx="153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Prototype C-frame in construction at P8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3DF5EBB-2D61-2E45-8AA6-E16404BFFCD3}"/>
              </a:ext>
            </a:extLst>
          </p:cNvPr>
          <p:cNvSpPr txBox="1"/>
          <p:nvPr/>
        </p:nvSpPr>
        <p:spPr>
          <a:xfrm>
            <a:off x="7017861" y="4049864"/>
            <a:ext cx="1956203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Preparation of flex cables and </a:t>
            </a:r>
            <a:r>
              <a:rPr lang="en-GB" sz="1200" dirty="0" err="1">
                <a:solidFill>
                  <a:srgbClr val="FFFC00"/>
                </a:solidFill>
              </a:rPr>
              <a:t>SiPM</a:t>
            </a:r>
            <a:r>
              <a:rPr lang="en-GB" sz="1200" dirty="0">
                <a:solidFill>
                  <a:srgbClr val="FFFC00"/>
                </a:solidFill>
              </a:rPr>
              <a:t> array assemblies</a:t>
            </a:r>
          </a:p>
        </p:txBody>
      </p:sp>
    </p:spTree>
    <p:extLst>
      <p:ext uri="{BB962C8B-B14F-4D97-AF65-F5344CB8AC3E}">
        <p14:creationId xmlns:p14="http://schemas.microsoft.com/office/powerpoint/2010/main" val="59173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912238-058F-C848-A429-D811BE49ED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680" y="3169464"/>
            <a:ext cx="2198340" cy="158112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61DA76-3014-6B47-BF31-6C16F98A2C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</a:pPr>
            <a:r>
              <a:rPr lang="en-US">
                <a:latin typeface="Arial" pitchFamily="34"/>
                <a:cs typeface="Arial" pitchFamily="34"/>
              </a:rPr>
              <a:t>RICH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9C32229-F1A6-5548-8C8C-00E805014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" y="587177"/>
            <a:ext cx="6026150" cy="2426830"/>
          </a:xfrm>
        </p:spPr>
        <p:txBody>
          <a:bodyPr/>
          <a:lstStyle/>
          <a:p>
            <a:pPr hangingPunct="0"/>
            <a:r>
              <a:rPr lang="en-US" dirty="0">
                <a:ea typeface="Noto Sans CJK SC Regular" pitchFamily="2"/>
                <a:cs typeface="FreeSans" pitchFamily="2"/>
              </a:rPr>
              <a:t>To be produced for RICH1+2: 22+24 = 46 columns  (+spares)</a:t>
            </a:r>
          </a:p>
          <a:p>
            <a:pPr lvl="1" hangingPunct="0"/>
            <a:r>
              <a:rPr lang="en-US" dirty="0" err="1">
                <a:ea typeface="Noto Sans CJK SC Regular" pitchFamily="2"/>
                <a:cs typeface="FreeSans" pitchFamily="2"/>
              </a:rPr>
              <a:t>MaPMTs</a:t>
            </a:r>
            <a:r>
              <a:rPr lang="en-US" dirty="0">
                <a:ea typeface="Noto Sans CJK SC Regular" pitchFamily="2"/>
                <a:cs typeface="FreeSans" pitchFamily="2"/>
              </a:rPr>
              <a:t>: all 3500 tested</a:t>
            </a:r>
          </a:p>
          <a:p>
            <a:pPr lvl="1" hangingPunct="0"/>
            <a:r>
              <a:rPr lang="en-US" dirty="0">
                <a:ea typeface="Noto Sans CJK SC Regular" pitchFamily="2"/>
                <a:cs typeface="FreeSans" pitchFamily="2"/>
              </a:rPr>
              <a:t>CLARO: full prod received, 100k, QA   </a:t>
            </a:r>
          </a:p>
          <a:p>
            <a:pPr lvl="1" hangingPunct="0"/>
            <a:r>
              <a:rPr lang="en-US" dirty="0">
                <a:ea typeface="Noto Sans CJK SC Regular" pitchFamily="2"/>
                <a:cs typeface="FreeSans" pitchFamily="2"/>
              </a:rPr>
              <a:t>Electronics and mechanics mostly under production, now focus on detector assembly, services and integration at CERN</a:t>
            </a:r>
          </a:p>
          <a:p>
            <a:pPr lvl="1" hangingPunct="0"/>
            <a:r>
              <a:rPr lang="en-US" dirty="0">
                <a:ea typeface="Noto Sans CJK SC Regular" pitchFamily="2"/>
                <a:cs typeface="FreeSans" pitchFamily="2"/>
              </a:rPr>
              <a:t>Digital readout board (PDMDB): PRR passed, EDMS 1989419, ready for production, baseline is </a:t>
            </a:r>
            <a:r>
              <a:rPr lang="en-US" dirty="0" err="1">
                <a:ea typeface="Noto Sans CJK SC Regular" pitchFamily="2"/>
                <a:cs typeface="FreeSans" pitchFamily="2"/>
              </a:rPr>
              <a:t>Kintex</a:t>
            </a:r>
            <a:endParaRPr lang="en-US" dirty="0">
              <a:ea typeface="Noto Sans CJK SC Regular" pitchFamily="2"/>
              <a:cs typeface="FreeSans" pitchFamily="2"/>
            </a:endParaRPr>
          </a:p>
          <a:p>
            <a:pPr hangingPunct="0"/>
            <a:r>
              <a:rPr lang="en-US" dirty="0">
                <a:ea typeface="Noto Sans CJK SC Regular" pitchFamily="2"/>
                <a:cs typeface="FreeSans" pitchFamily="2"/>
              </a:rPr>
              <a:t>Mirrors and </a:t>
            </a:r>
            <a:r>
              <a:rPr lang="en-US" dirty="0" err="1">
                <a:ea typeface="Noto Sans CJK SC Regular" pitchFamily="2"/>
                <a:cs typeface="FreeSans" pitchFamily="2"/>
              </a:rPr>
              <a:t>Qz</a:t>
            </a:r>
            <a:r>
              <a:rPr lang="en-US" dirty="0">
                <a:ea typeface="Noto Sans CJK SC Regular" pitchFamily="2"/>
                <a:cs typeface="FreeSans" pitchFamily="2"/>
              </a:rPr>
              <a:t> window ordered</a:t>
            </a:r>
          </a:p>
          <a:p>
            <a:pPr hangingPunct="0"/>
            <a:r>
              <a:rPr lang="en-US" dirty="0">
                <a:ea typeface="Noto Sans CJK SC Regular" pitchFamily="2"/>
                <a:cs typeface="FreeSans" pitchFamily="2"/>
              </a:rPr>
              <a:t>No more PRRs…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32DB5B-1A31-BF48-B461-AD6EA21A3E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6160" y="576907"/>
            <a:ext cx="2802729" cy="190368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607510BF-BE75-B244-B0C6-DFF44AB49FE9}"/>
              </a:ext>
            </a:extLst>
          </p:cNvPr>
          <p:cNvSpPr/>
          <p:nvPr/>
        </p:nvSpPr>
        <p:spPr>
          <a:xfrm>
            <a:off x="8344709" y="739105"/>
            <a:ext cx="754380" cy="4148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txBody>
          <a:bodyPr vert="horz" wrap="square" lIns="81270" tIns="47520" rIns="81270" bIns="47520" anchor="ctr" anchorCtr="0" compatLnSpc="0">
            <a:spAutoFit/>
          </a:bodyPr>
          <a:lstStyle/>
          <a:p>
            <a:pPr hangingPunct="0"/>
            <a:endParaRPr lang="en-US" sz="135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35CC233F-021D-7649-BA73-DC0801519DFB}"/>
              </a:ext>
            </a:extLst>
          </p:cNvPr>
          <p:cNvSpPr/>
          <p:nvPr/>
        </p:nvSpPr>
        <p:spPr>
          <a:xfrm>
            <a:off x="8389620" y="1684326"/>
            <a:ext cx="754380" cy="4148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txBody>
          <a:bodyPr vert="horz" wrap="square" lIns="81270" tIns="47520" rIns="81270" bIns="47520" anchor="ctr" anchorCtr="0" compatLnSpc="0">
            <a:spAutoFit/>
          </a:bodyPr>
          <a:lstStyle/>
          <a:p>
            <a:pPr hangingPunct="0"/>
            <a:endParaRPr lang="en-US" sz="135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CCD16F-E5EB-A64F-B5C7-16936CADCCF9}"/>
              </a:ext>
            </a:extLst>
          </p:cNvPr>
          <p:cNvSpPr txBox="1"/>
          <p:nvPr/>
        </p:nvSpPr>
        <p:spPr>
          <a:xfrm>
            <a:off x="212340" y="4483396"/>
            <a:ext cx="668609" cy="2560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200" dirty="0"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PDMDB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333B9F-A91C-3A45-8C47-A48D6D54CEF5}"/>
              </a:ext>
            </a:extLst>
          </p:cNvPr>
          <p:cNvSpPr txBox="1"/>
          <p:nvPr/>
        </p:nvSpPr>
        <p:spPr>
          <a:xfrm>
            <a:off x="-773723" y="16412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91BB5C-8DA8-F943-A181-F5DFA88198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76" y="2495064"/>
            <a:ext cx="1705204" cy="225552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5541227-FB0E-C042-BFD8-54218494B4D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9641" y="2662584"/>
            <a:ext cx="1413558" cy="208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CD7792-883D-1246-BDB7-B9C9391DFC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9801" y="2662584"/>
            <a:ext cx="965120" cy="208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09F57ED-C5D9-1942-8021-E3C80E7D7E2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709" y="2662584"/>
            <a:ext cx="692678" cy="2088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29CBC27-0F4D-0240-ABA3-73549A4A9754}"/>
              </a:ext>
            </a:extLst>
          </p:cNvPr>
          <p:cNvSpPr txBox="1"/>
          <p:nvPr/>
        </p:nvSpPr>
        <p:spPr>
          <a:xfrm>
            <a:off x="3284759" y="4494553"/>
            <a:ext cx="1793838" cy="2560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200" dirty="0"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Photon detection module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DA7900-7BDE-E04F-B70D-0356B8EC3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8A3FE-ACD9-BB4A-814D-51713705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FE141-DEED-B544-858D-6105842C7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36</a:t>
            </a:fld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A384D1-7789-4D4A-A4FD-C580AD28B425}"/>
              </a:ext>
            </a:extLst>
          </p:cNvPr>
          <p:cNvSpPr txBox="1"/>
          <p:nvPr/>
        </p:nvSpPr>
        <p:spPr>
          <a:xfrm>
            <a:off x="5770023" y="4339908"/>
            <a:ext cx="1332793" cy="631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200" dirty="0"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Test module installed in the current RICH</a:t>
            </a:r>
          </a:p>
        </p:txBody>
      </p:sp>
    </p:spTree>
    <p:extLst>
      <p:ext uri="{BB962C8B-B14F-4D97-AF65-F5344CB8AC3E}">
        <p14:creationId xmlns:p14="http://schemas.microsoft.com/office/powerpoint/2010/main" val="29003785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C202-F050-0947-8474-B7EE5942C1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err="1">
                <a:latin typeface="+mn-lt"/>
                <a:cs typeface="Arial" pitchFamily="34"/>
              </a:rPr>
              <a:t>Muon+CALO</a:t>
            </a:r>
            <a:endParaRPr lang="en-US" dirty="0">
              <a:latin typeface="+mn-lt"/>
              <a:cs typeface="Arial" pitchFamily="34"/>
            </a:endParaRP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B026218-D131-7347-ACE4-78EDA3A09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0" y="480448"/>
            <a:ext cx="8229600" cy="3394472"/>
          </a:xfrm>
        </p:spPr>
        <p:txBody>
          <a:bodyPr/>
          <a:lstStyle/>
          <a:p>
            <a:r>
              <a:rPr lang="en-GB" dirty="0"/>
              <a:t>To be produced: electronics boards + shielding plugs</a:t>
            </a:r>
          </a:p>
          <a:p>
            <a:pPr lvl="1"/>
            <a:r>
              <a:rPr lang="en-GB" dirty="0"/>
              <a:t>All electronics in production or tendering, all PRRs passed</a:t>
            </a:r>
          </a:p>
          <a:p>
            <a:pPr lvl="1"/>
            <a:r>
              <a:rPr lang="en-GB" dirty="0"/>
              <a:t>ASICs:</a:t>
            </a:r>
          </a:p>
          <a:p>
            <a:pPr lvl="2"/>
            <a:r>
              <a:rPr lang="en-GB" dirty="0"/>
              <a:t>ICECAL chips in hand and tested</a:t>
            </a:r>
          </a:p>
          <a:p>
            <a:pPr lvl="2"/>
            <a:r>
              <a:rPr lang="en-GB" dirty="0" err="1"/>
              <a:t>nSYNC</a:t>
            </a:r>
            <a:r>
              <a:rPr lang="en-GB" dirty="0"/>
              <a:t> production starting</a:t>
            </a:r>
          </a:p>
          <a:p>
            <a:r>
              <a:rPr lang="en-GB" dirty="0"/>
              <a:t>Plan:</a:t>
            </a:r>
          </a:p>
          <a:p>
            <a:pPr lvl="1"/>
            <a:r>
              <a:rPr lang="en-GB" dirty="0"/>
              <a:t>FEB: firm being chosen, produce in batches (8+16+rest)</a:t>
            </a:r>
          </a:p>
          <a:p>
            <a:pPr lvl="1"/>
            <a:r>
              <a:rPr lang="en-GB" dirty="0"/>
              <a:t>CB: start producing in Sep</a:t>
            </a:r>
          </a:p>
          <a:p>
            <a:pPr lvl="1"/>
            <a:r>
              <a:rPr lang="en-GB" dirty="0"/>
              <a:t>HV/</a:t>
            </a:r>
            <a:r>
              <a:rPr lang="en-GB" dirty="0" err="1"/>
              <a:t>Calib</a:t>
            </a:r>
            <a:r>
              <a:rPr lang="en-GB" dirty="0"/>
              <a:t>/Moni: ready for production</a:t>
            </a:r>
          </a:p>
          <a:p>
            <a:pPr lvl="1"/>
            <a:r>
              <a:rPr lang="en-GB" dirty="0" err="1"/>
              <a:t>nODE</a:t>
            </a:r>
            <a:r>
              <a:rPr lang="en-GB" dirty="0"/>
              <a:t>: expect (pre-) full production finished by                  		                (Apr) Sep 2019</a:t>
            </a:r>
          </a:p>
          <a:p>
            <a:pPr lvl="1"/>
            <a:r>
              <a:rPr lang="en-GB" dirty="0" err="1"/>
              <a:t>nSB</a:t>
            </a:r>
            <a:r>
              <a:rPr lang="en-GB" dirty="0"/>
              <a:t> &amp; </a:t>
            </a:r>
            <a:r>
              <a:rPr lang="en-GB" dirty="0" err="1"/>
              <a:t>nPDM</a:t>
            </a:r>
            <a:r>
              <a:rPr lang="en-GB" dirty="0"/>
              <a:t>: full prod by Apr 2019</a:t>
            </a:r>
          </a:p>
          <a:p>
            <a:r>
              <a:rPr lang="en-GB" dirty="0"/>
              <a:t>New shielding plug, 3 parts, design finalized, parts being ordered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109C60-1581-C94E-9F05-D048AC527D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5343" y="599172"/>
            <a:ext cx="1782810" cy="178307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AF2D2D-B1E8-6C4E-AFD7-0B7504596407}"/>
              </a:ext>
            </a:extLst>
          </p:cNvPr>
          <p:cNvSpPr txBox="1"/>
          <p:nvPr/>
        </p:nvSpPr>
        <p:spPr>
          <a:xfrm>
            <a:off x="8007004" y="599172"/>
            <a:ext cx="895590" cy="400045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CALO FEB</a:t>
            </a:r>
          </a:p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278 needed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EEDBB7-7680-4144-815D-EAE1B9920E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5343" y="2617481"/>
            <a:ext cx="1902754" cy="2240338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C11C1B-6E1A-5E43-844B-B97F0281F0D9}"/>
              </a:ext>
            </a:extLst>
          </p:cNvPr>
          <p:cNvSpPr txBox="1"/>
          <p:nvPr/>
        </p:nvSpPr>
        <p:spPr>
          <a:xfrm>
            <a:off x="8179849" y="2518088"/>
            <a:ext cx="923129" cy="400045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Muon </a:t>
            </a:r>
            <a:r>
              <a:rPr lang="en-US" sz="1125" dirty="0" err="1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nODE</a:t>
            </a:r>
            <a:endParaRPr lang="en-US" sz="1125" dirty="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148 needed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BA1914-6A84-4D49-B455-2053BEFC341E}"/>
              </a:ext>
            </a:extLst>
          </p:cNvPr>
          <p:cNvSpPr txBox="1"/>
          <p:nvPr/>
        </p:nvSpPr>
        <p:spPr>
          <a:xfrm>
            <a:off x="8280017" y="3005777"/>
            <a:ext cx="768690" cy="400045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+120 </a:t>
            </a:r>
            <a:r>
              <a:rPr lang="en-US" sz="1125" dirty="0" err="1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nSB</a:t>
            </a:r>
            <a:endParaRPr lang="en-US" sz="1125" dirty="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+8 </a:t>
            </a:r>
            <a:r>
              <a:rPr lang="en-US" sz="1125" dirty="0" err="1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nPDM</a:t>
            </a:r>
            <a:endParaRPr lang="en-US" sz="1125" dirty="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C3F26-A42A-994A-8187-FB1C82893340}"/>
              </a:ext>
            </a:extLst>
          </p:cNvPr>
          <p:cNvSpPr txBox="1"/>
          <p:nvPr/>
        </p:nvSpPr>
        <p:spPr>
          <a:xfrm>
            <a:off x="8029442" y="976336"/>
            <a:ext cx="1114558" cy="565988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+21 CB</a:t>
            </a:r>
          </a:p>
          <a:p>
            <a:pPr hangingPunct="0"/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+144 HV/</a:t>
            </a:r>
            <a:r>
              <a:rPr lang="en-US" sz="1125" dirty="0" err="1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Calib</a:t>
            </a:r>
            <a:r>
              <a:rPr lang="en-US" sz="1125" dirty="0">
                <a:solidFill>
                  <a:schemeClr val="bg1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/Moni</a:t>
            </a: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129345F9-8A16-9646-A375-49C95B7A2568}"/>
              </a:ext>
            </a:extLst>
          </p:cNvPr>
          <p:cNvSpPr/>
          <p:nvPr/>
        </p:nvSpPr>
        <p:spPr>
          <a:xfrm flipV="1">
            <a:off x="3474720" y="1362984"/>
            <a:ext cx="3031588" cy="179340"/>
          </a:xfrm>
          <a:prstGeom prst="line">
            <a:avLst/>
          </a:prstGeom>
          <a:noFill/>
          <a:ln w="190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 vert="horz" wrap="square" lIns="81000" tIns="47250" rIns="81000" bIns="47250" anchor="ctr" anchorCtr="0" compatLnSpc="0">
            <a:spAutoFit/>
          </a:bodyPr>
          <a:lstStyle/>
          <a:p>
            <a:pPr hangingPunct="0"/>
            <a:endParaRPr lang="en-US" sz="135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88845033-DD71-7D4F-AEF6-C80B191CF1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1655" y="3874920"/>
            <a:ext cx="884317" cy="9720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2" name="Image">
            <a:extLst>
              <a:ext uri="{FF2B5EF4-FFF2-40B4-BE49-F238E27FC236}">
                <a16:creationId xmlns:a16="http://schemas.microsoft.com/office/drawing/2014/main" id="{B218E910-94D9-4343-8011-19588C7E12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814" y="3874920"/>
            <a:ext cx="1412498" cy="9720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Image">
            <a:extLst>
              <a:ext uri="{FF2B5EF4-FFF2-40B4-BE49-F238E27FC236}">
                <a16:creationId xmlns:a16="http://schemas.microsoft.com/office/drawing/2014/main" id="{DD0BA3E2-9049-EA49-96CE-83AF25222E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60992" y="3858669"/>
            <a:ext cx="1020982" cy="9720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28630B4-6F64-9E42-BD42-E04961336E51}"/>
              </a:ext>
            </a:extLst>
          </p:cNvPr>
          <p:cNvSpPr/>
          <p:nvPr/>
        </p:nvSpPr>
        <p:spPr>
          <a:xfrm rot="346977">
            <a:off x="3195505" y="2022281"/>
            <a:ext cx="4169867" cy="70485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357" h="1854">
                <a:moveTo>
                  <a:pt x="0" y="0"/>
                </a:moveTo>
                <a:cubicBezTo>
                  <a:pt x="14712" y="2"/>
                  <a:pt x="15357" y="1854"/>
                  <a:pt x="15357" y="1854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 vert="horz" wrap="square" lIns="81000" tIns="47250" rIns="81000" bIns="47250" anchor="ctr" anchorCtr="0" compatLnSpc="0">
            <a:spAutoFit/>
          </a:bodyPr>
          <a:lstStyle/>
          <a:p>
            <a:pPr hangingPunct="0"/>
            <a:endParaRPr lang="en-US" sz="1350">
              <a:solidFill>
                <a:schemeClr val="bg1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3BBAEE-C8AE-E54D-A0A6-B39A70687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99F8C33D-253F-2843-B8F8-B9AE1742C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487D926-ED88-BA43-A3B7-72C16C54A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959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519" y="522880"/>
            <a:ext cx="5213835" cy="2789045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Containers for Event Filter Farm and </a:t>
            </a:r>
            <a:r>
              <a:rPr lang="en-GB" dirty="0" err="1"/>
              <a:t>Evt</a:t>
            </a:r>
            <a:r>
              <a:rPr lang="en-GB" dirty="0"/>
              <a:t> Builder:</a:t>
            </a:r>
          </a:p>
          <a:p>
            <a:pPr lvl="1"/>
            <a:r>
              <a:rPr lang="en-GB" dirty="0"/>
              <a:t>First 2 EFF modules in Oct 2018</a:t>
            </a:r>
          </a:p>
          <a:p>
            <a:pPr lvl="1"/>
            <a:r>
              <a:rPr lang="en-GB" dirty="0"/>
              <a:t>2+2 more Mar &amp; Nov 2019</a:t>
            </a:r>
          </a:p>
          <a:p>
            <a:pPr lvl="0"/>
            <a:r>
              <a:rPr lang="en-GB" dirty="0"/>
              <a:t>Event Builder:</a:t>
            </a:r>
          </a:p>
          <a:p>
            <a:pPr lvl="1"/>
            <a:r>
              <a:rPr lang="en-GB" dirty="0"/>
              <a:t>simulation of traffic is now working for 500 nodes and gives confidence in scalability of system.</a:t>
            </a:r>
          </a:p>
          <a:p>
            <a:pPr lvl="0"/>
            <a:r>
              <a:rPr lang="en-GB" dirty="0"/>
              <a:t>Vertical Slice Test will allow checking simulation results at a scale of 20% of the final system.</a:t>
            </a:r>
          </a:p>
          <a:p>
            <a:pPr lvl="0"/>
            <a:r>
              <a:rPr lang="en-GB" dirty="0"/>
              <a:t>Decide on Event Builder technology after a review in Apr 2019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Online and </a:t>
            </a:r>
            <a:r>
              <a:rPr lang="fr-CH" dirty="0" err="1"/>
              <a:t>computing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38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8E0ECE2-5828-5146-A2F7-5E5D095F9B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1231" y="559499"/>
            <a:ext cx="2403000" cy="134999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B5B278-B89F-FF4E-9375-1EC3ADFF8944}"/>
              </a:ext>
            </a:extLst>
          </p:cNvPr>
          <p:cNvSpPr txBox="1"/>
          <p:nvPr/>
        </p:nvSpPr>
        <p:spPr>
          <a:xfrm>
            <a:off x="6819121" y="1917402"/>
            <a:ext cx="2154253" cy="265213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en-US" sz="1200" dirty="0">
                <a:solidFill>
                  <a:srgbClr val="FFFC00"/>
                </a:solidFill>
                <a:ea typeface="Noto Sans CJK SC Regular" pitchFamily="2"/>
                <a:cs typeface="FreeSans" pitchFamily="2"/>
              </a:rPr>
              <a:t>First PCIe40 ready at contractor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39B36D-C872-FC49-8B27-7939BF5A3F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780" y="2935814"/>
            <a:ext cx="1898451" cy="1937514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F67311-907F-A04B-B43B-D8F9C53244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266" y="2935814"/>
            <a:ext cx="616786" cy="1937514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E3B62C4B-AD73-8146-98A0-52E11F4DE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21560" y="1060632"/>
            <a:ext cx="2290891" cy="1288626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AC4B12-2AE9-F44B-8FA6-BC77762096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171" y="3030454"/>
            <a:ext cx="3033396" cy="199151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58FE8A-66DF-D84D-B62A-5957D5214478}"/>
              </a:ext>
            </a:extLst>
          </p:cNvPr>
          <p:cNvSpPr txBox="1"/>
          <p:nvPr/>
        </p:nvSpPr>
        <p:spPr>
          <a:xfrm>
            <a:off x="4224785" y="3096869"/>
            <a:ext cx="1484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Installation  of the HLT farm power module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2DE81F-A609-A142-B3C3-1FC59BA59208}"/>
              </a:ext>
            </a:extLst>
          </p:cNvPr>
          <p:cNvSpPr txBox="1"/>
          <p:nvPr/>
        </p:nvSpPr>
        <p:spPr>
          <a:xfrm>
            <a:off x="8017729" y="4285307"/>
            <a:ext cx="1126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Vertical slice test rack</a:t>
            </a:r>
          </a:p>
        </p:txBody>
      </p:sp>
    </p:spTree>
    <p:extLst>
      <p:ext uri="{BB962C8B-B14F-4D97-AF65-F5344CB8AC3E}">
        <p14:creationId xmlns:p14="http://schemas.microsoft.com/office/powerpoint/2010/main" val="4287990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695648"/>
            <a:ext cx="5476962" cy="262348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TDR on upgrade software and computing released</a:t>
            </a:r>
          </a:p>
          <a:p>
            <a:pPr lvl="1"/>
            <a:r>
              <a:rPr lang="en-GB" dirty="0"/>
              <a:t>Summarizes core software solutions to enable HLT implementation</a:t>
            </a:r>
          </a:p>
          <a:p>
            <a:pPr lvl="1"/>
            <a:r>
              <a:rPr lang="en-GB" dirty="0"/>
              <a:t>All aspects of data processing (Simulation, offline, distributed computing,…) are discussed</a:t>
            </a:r>
          </a:p>
          <a:p>
            <a:pPr lvl="1"/>
            <a:endParaRPr lang="en-GB" dirty="0">
              <a:solidFill>
                <a:srgbClr val="FFFC00"/>
              </a:solidFill>
            </a:endParaRPr>
          </a:p>
          <a:p>
            <a:r>
              <a:rPr lang="en-GB" dirty="0">
                <a:solidFill>
                  <a:srgbClr val="FFFC00"/>
                </a:solidFill>
              </a:rPr>
              <a:t>a Computing Model TDR where offline computing resources will be discussed is about to be released to the LHCC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software &amp; </a:t>
            </a:r>
            <a:r>
              <a:rPr lang="fr-CH" dirty="0" err="1"/>
              <a:t>computing</a:t>
            </a:r>
            <a:r>
              <a:rPr lang="fr-CH" dirty="0"/>
              <a:t> TDR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1DFF8C-6B45-B94D-A1F2-8E4B6F64E2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131" y="695648"/>
            <a:ext cx="2738590" cy="4041531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464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BDEB5-954A-094D-872E-271F7FAF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operations in 2018</a:t>
            </a:r>
            <a:endParaRPr lang="en-GB" altLang="zh-TW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D701223-0A2D-5D43-A738-A63F6A621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37" y="661896"/>
            <a:ext cx="4195278" cy="1856944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End of Run 2 </a:t>
            </a:r>
            <a:r>
              <a:rPr lang="en-GB" i="1" dirty="0">
                <a:solidFill>
                  <a:srgbClr val="FFFF00"/>
                </a:solidFill>
              </a:rPr>
              <a:t>pp</a:t>
            </a:r>
            <a:r>
              <a:rPr lang="en-GB" dirty="0">
                <a:solidFill>
                  <a:srgbClr val="FFFF00"/>
                </a:solidFill>
              </a:rPr>
              <a:t> physics !</a:t>
            </a:r>
          </a:p>
          <a:p>
            <a:r>
              <a:rPr lang="en-GB" dirty="0">
                <a:solidFill>
                  <a:srgbClr val="FFFF00"/>
                </a:solidFill>
              </a:rPr>
              <a:t>Broke record after record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&gt; 10 fb</a:t>
            </a:r>
            <a:r>
              <a:rPr lang="en-GB" baseline="30000" dirty="0">
                <a:solidFill>
                  <a:srgbClr val="FFFF00"/>
                </a:solidFill>
              </a:rPr>
              <a:t>-1</a:t>
            </a:r>
            <a:r>
              <a:rPr lang="en-GB" dirty="0">
                <a:solidFill>
                  <a:srgbClr val="FFFF00"/>
                </a:solidFill>
              </a:rPr>
              <a:t> delivered Run1+ Run2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&gt; 9 fb</a:t>
            </a:r>
            <a:r>
              <a:rPr lang="en-GB" baseline="30000" dirty="0">
                <a:solidFill>
                  <a:srgbClr val="FFFF00"/>
                </a:solidFill>
              </a:rPr>
              <a:t>-1</a:t>
            </a:r>
            <a:r>
              <a:rPr lang="en-GB" dirty="0">
                <a:solidFill>
                  <a:srgbClr val="FFFF00"/>
                </a:solidFill>
              </a:rPr>
              <a:t> recorded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Highest yearly integrated </a:t>
            </a:r>
            <a:r>
              <a:rPr lang="en-GB" dirty="0" err="1">
                <a:solidFill>
                  <a:srgbClr val="FFFF00"/>
                </a:solidFill>
              </a:rPr>
              <a:t>lumi</a:t>
            </a:r>
            <a:endParaRPr lang="en-GB" dirty="0">
              <a:solidFill>
                <a:srgbClr val="FFFF00"/>
              </a:solidFill>
            </a:endParaRPr>
          </a:p>
          <a:p>
            <a:pPr lvl="1"/>
            <a:r>
              <a:rPr lang="en-GB">
                <a:solidFill>
                  <a:srgbClr val="FFFF00"/>
                </a:solidFill>
              </a:rPr>
              <a:t>~2.5 </a:t>
            </a:r>
            <a:r>
              <a:rPr lang="en-GB" dirty="0">
                <a:solidFill>
                  <a:srgbClr val="FFFF00"/>
                </a:solidFill>
              </a:rPr>
              <a:t>fb</a:t>
            </a:r>
            <a:r>
              <a:rPr lang="en-GB" baseline="30000" dirty="0">
                <a:solidFill>
                  <a:srgbClr val="FFFF00"/>
                </a:solidFill>
              </a:rPr>
              <a:t>-1</a:t>
            </a:r>
            <a:r>
              <a:rPr lang="en-GB" dirty="0">
                <a:solidFill>
                  <a:srgbClr val="FFFF00"/>
                </a:solidFill>
              </a:rPr>
              <a:t> delivered 2018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~2.2 fb</a:t>
            </a:r>
            <a:r>
              <a:rPr lang="en-GB" baseline="30000" dirty="0">
                <a:solidFill>
                  <a:srgbClr val="FFFF00"/>
                </a:solidFill>
              </a:rPr>
              <a:t>-1</a:t>
            </a:r>
            <a:r>
              <a:rPr lang="en-GB" dirty="0">
                <a:solidFill>
                  <a:srgbClr val="FFFF00"/>
                </a:solidFill>
              </a:rPr>
              <a:t> collected 2018</a:t>
            </a:r>
          </a:p>
          <a:p>
            <a:r>
              <a:rPr lang="en-GB" dirty="0">
                <a:solidFill>
                  <a:srgbClr val="FFFF00"/>
                </a:solidFill>
              </a:rPr>
              <a:t>Now closing with heavy ions!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EED63-6E8A-4C4D-86F5-14657837B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00192-1F82-6845-A82E-0E435445C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E1AAA-6999-AF48-9FF3-77F49548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</a:t>
            </a:fld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52681D-6EEB-9B43-A45F-02D30A9044CA}"/>
              </a:ext>
            </a:extLst>
          </p:cNvPr>
          <p:cNvSpPr txBox="1"/>
          <p:nvPr/>
        </p:nvSpPr>
        <p:spPr>
          <a:xfrm>
            <a:off x="6520614" y="128474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1.9 fb</a:t>
            </a:r>
            <a:r>
              <a:rPr lang="en-GB" baseline="30000" dirty="0"/>
              <a:t>-1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663991-BB45-3C4C-933E-225C664184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67" r="18063" b="19923"/>
          <a:stretch/>
        </p:blipFill>
        <p:spPr>
          <a:xfrm>
            <a:off x="83645" y="3022407"/>
            <a:ext cx="2550732" cy="148268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477D4D7-A0B5-344E-97D5-CFA97FB5E75B}"/>
              </a:ext>
            </a:extLst>
          </p:cNvPr>
          <p:cNvSpPr txBox="1"/>
          <p:nvPr/>
        </p:nvSpPr>
        <p:spPr>
          <a:xfrm>
            <a:off x="3207639" y="1657720"/>
            <a:ext cx="190928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Superb performance of LHC</a:t>
            </a:r>
          </a:p>
          <a:p>
            <a:r>
              <a:rPr lang="en-GB" sz="1600" dirty="0">
                <a:solidFill>
                  <a:srgbClr val="FFFF00"/>
                </a:solidFill>
              </a:rPr>
              <a:t>THANK YOU!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F0FF01-B95A-AE4E-B503-D0A294DC164A}"/>
              </a:ext>
            </a:extLst>
          </p:cNvPr>
          <p:cNvSpPr txBox="1"/>
          <p:nvPr/>
        </p:nvSpPr>
        <p:spPr>
          <a:xfrm>
            <a:off x="2740849" y="2933029"/>
            <a:ext cx="190928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Excellent DAQ efficiency despite &gt;10 years of age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B98292D-F212-134B-836A-E9F6CE44F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832" y="601488"/>
            <a:ext cx="2964454" cy="1875633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5A9B4D-55C9-5442-9D06-DD9EE357E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930" y="2635514"/>
            <a:ext cx="3309961" cy="209423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3112067-F43E-AD4E-B9E1-454DF84647FE}"/>
              </a:ext>
            </a:extLst>
          </p:cNvPr>
          <p:cNvGrpSpPr/>
          <p:nvPr/>
        </p:nvGrpSpPr>
        <p:grpSpPr>
          <a:xfrm>
            <a:off x="1167452" y="862940"/>
            <a:ext cx="6783306" cy="3826268"/>
            <a:chOff x="1068564" y="898931"/>
            <a:chExt cx="6783306" cy="38262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55BDAFD-01CC-2E4D-BE7A-02FFDB3AD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8564" y="898931"/>
              <a:ext cx="6783306" cy="3681392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97E1D24-E757-D24F-91D5-98BAC442DB3B}"/>
                </a:ext>
              </a:extLst>
            </p:cNvPr>
            <p:cNvSpPr/>
            <p:nvPr/>
          </p:nvSpPr>
          <p:spPr>
            <a:xfrm>
              <a:off x="4621986" y="3819119"/>
              <a:ext cx="1876048" cy="90608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C75182-6E34-5740-B95C-1C5EEC788409}"/>
                </a:ext>
              </a:extLst>
            </p:cNvPr>
            <p:cNvSpPr txBox="1"/>
            <p:nvPr/>
          </p:nvSpPr>
          <p:spPr>
            <a:xfrm>
              <a:off x="1688272" y="2920069"/>
              <a:ext cx="577901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All this clearly exceeded our expectations…!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33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2295754"/>
            <a:ext cx="7772400" cy="1021556"/>
          </a:xfrm>
        </p:spPr>
        <p:txBody>
          <a:bodyPr/>
          <a:lstStyle/>
          <a:p>
            <a:r>
              <a:rPr lang="en-GB" dirty="0"/>
              <a:t>Upgrade II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2295754"/>
            <a:ext cx="7772400" cy="1125140"/>
          </a:xfrm>
        </p:spPr>
        <p:txBody>
          <a:bodyPr/>
          <a:lstStyle/>
          <a:p>
            <a:r>
              <a:rPr lang="en-GB" i="1" dirty="0" err="1">
                <a:solidFill>
                  <a:schemeClr val="bg1">
                    <a:lumMod val="65000"/>
                  </a:schemeClr>
                </a:solidFill>
              </a:rPr>
              <a:t>LHCb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Upgrade II: the ultimate exploitation of LHC for flavour physics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211E-2583-4C4D-91B7-D4CF1594A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656AAC-F0C6-C548-ABFC-BBA32A860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938660-F675-FC44-85C9-7939AE06D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9087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Upgrade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5402" y="2470306"/>
            <a:ext cx="6647768" cy="2373215"/>
          </a:xfrm>
        </p:spPr>
        <p:txBody>
          <a:bodyPr/>
          <a:lstStyle/>
          <a:p>
            <a:r>
              <a:rPr lang="en-US" dirty="0"/>
              <a:t>Aim to </a:t>
            </a:r>
            <a:r>
              <a:rPr lang="en-US" dirty="0">
                <a:solidFill>
                  <a:srgbClr val="FFFF00"/>
                </a:solidFill>
              </a:rPr>
              <a:t>fully exploit HL-LHC </a:t>
            </a:r>
            <a:r>
              <a:rPr lang="en-US" dirty="0"/>
              <a:t>for </a:t>
            </a:r>
            <a:r>
              <a:rPr lang="en-US" dirty="0" err="1"/>
              <a:t>flavour</a:t>
            </a:r>
            <a:r>
              <a:rPr lang="en-US" dirty="0"/>
              <a:t> physics  and other opportunities in the forward direction</a:t>
            </a:r>
          </a:p>
          <a:p>
            <a:r>
              <a:rPr lang="en-US" dirty="0"/>
              <a:t>Aim to collect </a:t>
            </a:r>
            <a:r>
              <a:rPr lang="en-US" dirty="0">
                <a:solidFill>
                  <a:srgbClr val="FFFF00"/>
                </a:solidFill>
              </a:rPr>
              <a:t>&gt; 300 fb</a:t>
            </a:r>
            <a:r>
              <a:rPr lang="en-US" baseline="30000" dirty="0">
                <a:solidFill>
                  <a:srgbClr val="FFFF00"/>
                </a:solidFill>
              </a:rPr>
              <a:t>-1</a:t>
            </a:r>
            <a:r>
              <a:rPr lang="en-US" dirty="0">
                <a:solidFill>
                  <a:srgbClr val="FFFF00"/>
                </a:solidFill>
              </a:rPr>
              <a:t> at L = 2x10</a:t>
            </a:r>
            <a:r>
              <a:rPr lang="en-US" baseline="30000" dirty="0">
                <a:solidFill>
                  <a:srgbClr val="FFFF00"/>
                </a:solidFill>
              </a:rPr>
              <a:t>34</a:t>
            </a:r>
            <a:r>
              <a:rPr lang="en-US" dirty="0">
                <a:solidFill>
                  <a:srgbClr val="FFFF00"/>
                </a:solidFill>
              </a:rPr>
              <a:t>, x10 with respect to Upgrade I</a:t>
            </a:r>
          </a:p>
          <a:p>
            <a:r>
              <a:rPr lang="en-US" dirty="0"/>
              <a:t>Consolidate in LS3, Major upgrade in LS4</a:t>
            </a:r>
          </a:p>
          <a:p>
            <a:r>
              <a:rPr lang="en-US" dirty="0"/>
              <a:t>Expression of Interest issued in 2017</a:t>
            </a:r>
          </a:p>
          <a:p>
            <a:r>
              <a:rPr lang="en-US" dirty="0"/>
              <a:t>Feasibility study performed by LHC experts</a:t>
            </a:r>
          </a:p>
          <a:p>
            <a:r>
              <a:rPr lang="en-US" dirty="0">
                <a:solidFill>
                  <a:srgbClr val="FFFF00"/>
                </a:solidFill>
              </a:rPr>
              <a:t>Physics case document released</a:t>
            </a:r>
          </a:p>
          <a:p>
            <a:r>
              <a:rPr lang="en-US" dirty="0">
                <a:solidFill>
                  <a:srgbClr val="FFFF00"/>
                </a:solidFill>
              </a:rPr>
              <a:t>Green light from LHCC to proceed to TDRs (expected ~late 2020)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A3EF7B6-7A5D-5E40-A48F-1154ECB84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 dirty="0"/>
          </a:p>
        </p:txBody>
      </p:sp>
      <p:pic>
        <p:nvPicPr>
          <p:cNvPr id="5" name="Picture 4" descr="LHCbUpgrade2Timeline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45" y="635466"/>
            <a:ext cx="7132221" cy="163902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Picture 5" descr="UPGRADE-II-EOI-v02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836"/>
          <a:stretch/>
        </p:blipFill>
        <p:spPr>
          <a:xfrm>
            <a:off x="7130713" y="2427281"/>
            <a:ext cx="1734611" cy="241624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7CA10F-FFB7-184D-93EE-F31D2A14B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0227F1-C415-1E42-8D80-AD5DFC068BEF}"/>
              </a:ext>
            </a:extLst>
          </p:cNvPr>
          <p:cNvSpPr/>
          <p:nvPr/>
        </p:nvSpPr>
        <p:spPr>
          <a:xfrm>
            <a:off x="7664108" y="617226"/>
            <a:ext cx="14798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arXiV:1808.08865</a:t>
            </a:r>
            <a:r>
              <a:rPr lang="it-IT" sz="1100" dirty="0">
                <a:solidFill>
                  <a:schemeClr val="bg1">
                    <a:lumMod val="75000"/>
                  </a:schemeClr>
                </a:solidFill>
              </a:rPr>
              <a:t>]</a:t>
            </a:r>
            <a:endParaRPr lang="en-GB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434F2A0-8F23-924F-A09D-72F3775D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41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BF1CA2-90E8-5049-9E40-C47546978A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610" y="2485008"/>
            <a:ext cx="1620692" cy="23991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C7DFE2-38FB-204D-8A92-090BB1827B40}"/>
              </a:ext>
            </a:extLst>
          </p:cNvPr>
          <p:cNvSpPr/>
          <p:nvPr/>
        </p:nvSpPr>
        <p:spPr>
          <a:xfrm>
            <a:off x="4423089" y="3946376"/>
            <a:ext cx="21707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[CERN-ACC-NOTE-2018-0038]</a:t>
            </a:r>
            <a:endParaRPr lang="it-IT" sz="1100" dirty="0">
              <a:solidFill>
                <a:schemeClr val="bg1">
                  <a:lumMod val="75000"/>
                </a:schemeClr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9369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Case – CKM </a:t>
            </a:r>
            <a:r>
              <a:rPr lang="en-US" dirty="0" err="1"/>
              <a:t>unitarity</a:t>
            </a:r>
            <a:r>
              <a:rPr lang="en-US" dirty="0"/>
              <a:t> triangle evolution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5675D71-1DCE-7441-8847-D48C21F3E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7AE5929-6B51-6A4C-9F74-6FF7D1C2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z="1050"/>
              <a:t>RRB - LHCb</a:t>
            </a:r>
            <a:endParaRPr lang="en-GB" sz="105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33F5C-F65C-6A4E-B344-2C9A2B50C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42</a:t>
            </a:fld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AF7375-C4EF-524A-A793-5DB415D540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" y="559496"/>
            <a:ext cx="4442394" cy="231004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7BCC510-AFDD-B944-9F3D-219393966B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096" y="3031596"/>
            <a:ext cx="4566625" cy="188108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24BE15D-D288-874E-8F6E-B31501512DF9}"/>
              </a:ext>
            </a:extLst>
          </p:cNvPr>
          <p:cNvSpPr txBox="1"/>
          <p:nvPr/>
        </p:nvSpPr>
        <p:spPr>
          <a:xfrm>
            <a:off x="3098588" y="1191718"/>
            <a:ext cx="557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now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ABFEEF-228A-CF42-A103-C878C5B6B2E4}"/>
              </a:ext>
            </a:extLst>
          </p:cNvPr>
          <p:cNvSpPr txBox="1"/>
          <p:nvPr/>
        </p:nvSpPr>
        <p:spPr>
          <a:xfrm>
            <a:off x="7081885" y="3484850"/>
            <a:ext cx="1812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Upgrade II, 300 fb</a:t>
            </a:r>
            <a:r>
              <a:rPr lang="en-GB" sz="1600" b="1" baseline="30000" dirty="0">
                <a:solidFill>
                  <a:srgbClr val="FF0000"/>
                </a:solidFill>
              </a:rPr>
              <a:t>-1</a:t>
            </a:r>
            <a:endParaRPr lang="en-GB" sz="1600" b="1" dirty="0">
              <a:solidFill>
                <a:srgbClr val="FF0000"/>
              </a:solidFill>
            </a:endParaRPr>
          </a:p>
          <a:p>
            <a:pPr algn="ctr"/>
            <a:r>
              <a:rPr lang="en-GB" sz="1600" b="1" dirty="0" err="1">
                <a:solidFill>
                  <a:srgbClr val="FF0000"/>
                </a:solidFill>
              </a:rPr>
              <a:t>LHCb</a:t>
            </a:r>
            <a:r>
              <a:rPr lang="en-GB" sz="1600" b="1" dirty="0">
                <a:solidFill>
                  <a:srgbClr val="FF0000"/>
                </a:solidFill>
              </a:rPr>
              <a:t> only</a:t>
            </a:r>
          </a:p>
        </p:txBody>
      </p:sp>
      <p:sp>
        <p:nvSpPr>
          <p:cNvPr id="24" name="Bent Arrow 23">
            <a:extLst>
              <a:ext uri="{FF2B5EF4-FFF2-40B4-BE49-F238E27FC236}">
                <a16:creationId xmlns:a16="http://schemas.microsoft.com/office/drawing/2014/main" id="{9AB1C8FD-71DC-CB48-AB9C-B0DFA2DAB125}"/>
              </a:ext>
            </a:extLst>
          </p:cNvPr>
          <p:cNvSpPr/>
          <p:nvPr/>
        </p:nvSpPr>
        <p:spPr>
          <a:xfrm rot="10800000" flipH="1">
            <a:off x="2393946" y="3295421"/>
            <a:ext cx="1383988" cy="1117522"/>
          </a:xfrm>
          <a:prstGeom prst="bentArrow">
            <a:avLst>
              <a:gd name="adj1" fmla="val 42928"/>
              <a:gd name="adj2" fmla="val 44452"/>
              <a:gd name="adj3" fmla="val 39147"/>
              <a:gd name="adj4" fmla="val 30782"/>
            </a:avLst>
          </a:prstGeom>
          <a:solidFill>
            <a:srgbClr val="FFFC00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9EA236-4E42-C047-B0B8-C445585C525A}"/>
              </a:ext>
            </a:extLst>
          </p:cNvPr>
          <p:cNvSpPr txBox="1"/>
          <p:nvPr/>
        </p:nvSpPr>
        <p:spPr>
          <a:xfrm>
            <a:off x="2549026" y="3715682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300 fb</a:t>
            </a:r>
            <a:r>
              <a:rPr lang="en-GB" baseline="30000" dirty="0">
                <a:solidFill>
                  <a:srgbClr val="FF0000"/>
                </a:solidFill>
              </a:rPr>
              <a:t>-1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4026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2295754"/>
            <a:ext cx="7772400" cy="1021556"/>
          </a:xfrm>
        </p:spPr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2742605"/>
            <a:ext cx="7772400" cy="112514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3F33F2-EA43-974B-8016-5A024FAB0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7F3C7B-FE98-C84F-A11D-86EC00CE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B765E-8345-4943-9A60-B6511F74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9269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3413" y="570780"/>
            <a:ext cx="5752216" cy="406739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2018 run going very well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Collected record luminosity in proton-proton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We were delivered </a:t>
            </a:r>
            <a:r>
              <a:rPr lang="en-GB" dirty="0">
                <a:solidFill>
                  <a:srgbClr val="FFFC00"/>
                </a:solidFill>
              </a:rPr>
              <a:t>10 fb</a:t>
            </a:r>
            <a:r>
              <a:rPr lang="en-GB" baseline="30000" dirty="0">
                <a:solidFill>
                  <a:srgbClr val="FFFC00"/>
                </a:solidFill>
              </a:rPr>
              <a:t>-1</a:t>
            </a:r>
            <a:r>
              <a:rPr lang="en-GB" dirty="0">
                <a:solidFill>
                  <a:srgbClr val="FFFC00"/>
                </a:solidFill>
              </a:rPr>
              <a:t> which was the goal in our Technical Proposal in 1998 !</a:t>
            </a:r>
          </a:p>
          <a:p>
            <a:pPr lvl="1">
              <a:lnSpc>
                <a:spcPct val="90000"/>
              </a:lnSpc>
            </a:pP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 err="1">
                <a:solidFill>
                  <a:srgbClr val="FFFF00"/>
                </a:solidFill>
              </a:rPr>
              <a:t>LHCb</a:t>
            </a:r>
            <a:r>
              <a:rPr lang="en-GB" dirty="0">
                <a:solidFill>
                  <a:srgbClr val="FFFF00"/>
                </a:solidFill>
              </a:rPr>
              <a:t> continues to provide a wealth of excellent physics results</a:t>
            </a:r>
            <a:endParaRPr lang="en-GB" dirty="0"/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FFFF00"/>
                </a:solidFill>
              </a:rPr>
              <a:t>The march towards the upgrade I is continuing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All subsystems progressing  - </a:t>
            </a:r>
            <a:r>
              <a:rPr lang="en-GB" dirty="0">
                <a:solidFill>
                  <a:srgbClr val="FFFC00"/>
                </a:solidFill>
              </a:rPr>
              <a:t>installation starts in a few months!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FC00"/>
                </a:solidFill>
              </a:rPr>
              <a:t>Schedule is tight, working hard to be ready for LHC Run 3!</a:t>
            </a:r>
            <a:endParaRPr lang="en-GB" dirty="0"/>
          </a:p>
          <a:p>
            <a:pPr lvl="1"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Looking into the far future: 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Expression of Interest for future upgrades submitted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Physics case document released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FC00"/>
                </a:solidFill>
              </a:rPr>
              <a:t>Green light from LHCC to proceed to TDRs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FF00"/>
                </a:solidFill>
              </a:rPr>
              <a:t>A lot of opportunities 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4E89B-E82D-B347-85C8-3E769C48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AF259F-FF2F-C34A-9DE3-A13F0D49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81A485-95D9-B54F-8203-F89E254A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44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1E2325-15E5-974A-92A8-A0CEED2A5D1A}"/>
              </a:ext>
            </a:extLst>
          </p:cNvPr>
          <p:cNvGrpSpPr/>
          <p:nvPr/>
        </p:nvGrpSpPr>
        <p:grpSpPr>
          <a:xfrm>
            <a:off x="5845629" y="606226"/>
            <a:ext cx="3215950" cy="1678187"/>
            <a:chOff x="5709651" y="711382"/>
            <a:chExt cx="3355058" cy="175046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7D9F298-F155-5249-A0FB-91A629EFF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9651" y="711382"/>
              <a:ext cx="3355058" cy="1750465"/>
            </a:xfrm>
            <a:prstGeom prst="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3E927BA-AC32-EA46-99E6-33B07944C3D4}"/>
                </a:ext>
              </a:extLst>
            </p:cNvPr>
            <p:cNvSpPr txBox="1"/>
            <p:nvPr/>
          </p:nvSpPr>
          <p:spPr>
            <a:xfrm>
              <a:off x="6105045" y="1586614"/>
              <a:ext cx="2607102" cy="551105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en-GB" sz="2000" dirty="0">
                  <a:solidFill>
                    <a:schemeClr val="bg1">
                      <a:lumMod val="85000"/>
                    </a:schemeClr>
                  </a:solidFill>
                </a:rPr>
                <a:t>See you in Run III with the upgraded LHCB!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07202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HCbDetectorligh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95" y="526363"/>
            <a:ext cx="8979990" cy="436315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838726"/>
            <a:ext cx="7772400" cy="1021556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Thank you 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28F9E1-36B1-4046-A1F3-6F96CBD8A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882137-86C7-8E40-90DB-A4893E7F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857B9-195B-F645-BF1A-AA5775336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0017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8ABBF-AD95-DC44-BC22-0AF80E496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74525-B1A9-FC42-9097-BB16358E26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C4C61-C001-1E41-94DD-7D378F688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50B46-2493-E149-A63A-DDE70609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F3AF1-339D-A046-B712-31AFBD62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8786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8B3DE-CF5A-CF4F-9E04-F6A27F776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Controlling the systematics: D</a:t>
            </a:r>
            <a:r>
              <a:rPr lang="en-GB" sz="2000" baseline="30000" dirty="0"/>
              <a:t>0</a:t>
            </a:r>
            <a:r>
              <a:rPr lang="en-GB" sz="2000" dirty="0"/>
              <a:t>/D</a:t>
            </a:r>
            <a:r>
              <a:rPr lang="en-GB" sz="2000" baseline="30000" dirty="0"/>
              <a:t>*0</a:t>
            </a:r>
            <a:r>
              <a:rPr lang="en-GB" sz="2000" dirty="0"/>
              <a:t>/D</a:t>
            </a:r>
            <a:r>
              <a:rPr lang="en-GB" sz="2000" baseline="30000" dirty="0"/>
              <a:t>**0</a:t>
            </a:r>
            <a:r>
              <a:rPr lang="en-GB" sz="2000" dirty="0"/>
              <a:t> relative fractions in B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000" dirty="0" err="1"/>
              <a:t>Dl</a:t>
            </a:r>
            <a:r>
              <a:rPr lang="en-GB" sz="2000" dirty="0" err="1">
                <a:latin typeface="Symbol" pitchFamily="2" charset="2"/>
              </a:rPr>
              <a:t>n</a:t>
            </a:r>
            <a:endParaRPr lang="en-GB" sz="2000" dirty="0">
              <a:latin typeface="Symbol" pitchFamily="2" charset="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05F20-D484-4445-AC04-D67338973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917" y="644893"/>
            <a:ext cx="5996813" cy="3406801"/>
          </a:xfrm>
        </p:spPr>
        <p:txBody>
          <a:bodyPr/>
          <a:lstStyle/>
          <a:p>
            <a:r>
              <a:rPr lang="en-GB" sz="1400" dirty="0">
                <a:solidFill>
                  <a:srgbClr val="FFFC00"/>
                </a:solidFill>
              </a:rPr>
              <a:t>B </a:t>
            </a:r>
            <a:r>
              <a:rPr lang="en-GB" sz="1400" dirty="0">
                <a:solidFill>
                  <a:srgbClr val="FFF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 dirty="0" err="1">
                <a:solidFill>
                  <a:srgbClr val="FFFC00"/>
                </a:solidFill>
              </a:rPr>
              <a:t>DXl</a:t>
            </a:r>
            <a:r>
              <a:rPr lang="en-GB" sz="1400" dirty="0" err="1">
                <a:solidFill>
                  <a:srgbClr val="FFFC00"/>
                </a:solidFill>
                <a:latin typeface="Symbol" pitchFamily="2" charset="2"/>
              </a:rPr>
              <a:t>n</a:t>
            </a:r>
            <a:r>
              <a:rPr lang="en-GB" sz="1400" dirty="0">
                <a:solidFill>
                  <a:srgbClr val="FFFC00"/>
                </a:solidFill>
                <a:latin typeface="Symbol" pitchFamily="2" charset="2"/>
              </a:rPr>
              <a:t> </a:t>
            </a:r>
            <a:r>
              <a:rPr lang="en-GB" sz="1400" dirty="0">
                <a:solidFill>
                  <a:srgbClr val="FFFC00"/>
                </a:solidFill>
              </a:rPr>
              <a:t>represent major background for R(D), R(D*) measurements</a:t>
            </a:r>
          </a:p>
          <a:p>
            <a:pPr lvl="1"/>
            <a:r>
              <a:rPr lang="en-GB" sz="1200" dirty="0">
                <a:solidFill>
                  <a:srgbClr val="FFFC00"/>
                </a:solidFill>
              </a:rPr>
              <a:t>Exclusive/inclusive BRs do not match</a:t>
            </a:r>
          </a:p>
          <a:p>
            <a:r>
              <a:rPr lang="en-GB" sz="1400" dirty="0"/>
              <a:t>Infer the D</a:t>
            </a:r>
            <a:r>
              <a:rPr lang="en-GB" sz="1400" baseline="30000" dirty="0"/>
              <a:t>0</a:t>
            </a:r>
            <a:r>
              <a:rPr lang="en-GB" sz="1400" dirty="0"/>
              <a:t>/D</a:t>
            </a:r>
            <a:r>
              <a:rPr lang="en-GB" sz="1400" baseline="30000" dirty="0"/>
              <a:t>*0</a:t>
            </a:r>
            <a:r>
              <a:rPr lang="en-GB" sz="1400" dirty="0"/>
              <a:t>/D</a:t>
            </a:r>
            <a:r>
              <a:rPr lang="en-GB" sz="1400" baseline="30000" dirty="0"/>
              <a:t>**0</a:t>
            </a:r>
            <a:r>
              <a:rPr lang="en-GB" sz="1400" dirty="0"/>
              <a:t> relative fractions measuring the missing mass in </a:t>
            </a:r>
            <a:br>
              <a:rPr lang="en-GB" sz="1400" dirty="0"/>
            </a:br>
            <a:r>
              <a:rPr lang="en-GB" sz="1400" dirty="0"/>
              <a:t>B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400" dirty="0" err="1"/>
              <a:t>DXl</a:t>
            </a:r>
            <a:r>
              <a:rPr lang="en-GB" sz="1400" dirty="0" err="1">
                <a:latin typeface="Symbol" pitchFamily="2" charset="2"/>
              </a:rPr>
              <a:t>n</a:t>
            </a:r>
            <a:endParaRPr lang="en-GB" sz="1400" dirty="0">
              <a:latin typeface="Symbol" pitchFamily="2" charset="2"/>
            </a:endParaRPr>
          </a:p>
          <a:p>
            <a:pPr lvl="1"/>
            <a:r>
              <a:rPr lang="en-GB" sz="1200" dirty="0"/>
              <a:t>Clever trick: use decay of excited state B</a:t>
            </a:r>
            <a:r>
              <a:rPr lang="en-GB" sz="1200" baseline="-25000" dirty="0"/>
              <a:t>s2</a:t>
            </a:r>
            <a:r>
              <a:rPr lang="en-GB" sz="1200" baseline="30000" dirty="0"/>
              <a:t>*0</a:t>
            </a:r>
            <a:r>
              <a:rPr lang="en-GB" sz="1200" dirty="0"/>
              <a:t>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200" dirty="0"/>
              <a:t> B</a:t>
            </a:r>
            <a:r>
              <a:rPr lang="en-GB" sz="1200" baseline="30000" dirty="0"/>
              <a:t>−</a:t>
            </a:r>
            <a:r>
              <a:rPr lang="en-GB" sz="1200" dirty="0"/>
              <a:t>K</a:t>
            </a:r>
            <a:r>
              <a:rPr lang="en-GB" sz="1200" baseline="30000" dirty="0"/>
              <a:t>+</a:t>
            </a:r>
            <a:r>
              <a:rPr lang="en-GB" sz="1200" dirty="0"/>
              <a:t> to constrain B</a:t>
            </a:r>
            <a:r>
              <a:rPr lang="en-GB" sz="1200" baseline="30000" dirty="0"/>
              <a:t>−</a:t>
            </a:r>
            <a:r>
              <a:rPr lang="en-GB" sz="1200" dirty="0"/>
              <a:t> kinematics</a:t>
            </a:r>
          </a:p>
          <a:p>
            <a:pPr lvl="1"/>
            <a:r>
              <a:rPr lang="en-GB" sz="1200" dirty="0"/>
              <a:t>Use same-sign BK combinations to constrain the background </a:t>
            </a:r>
          </a:p>
          <a:p>
            <a:pPr lvl="1"/>
            <a:r>
              <a:rPr lang="en-GB" sz="1200" dirty="0"/>
              <a:t>Use MC templates to fit data</a:t>
            </a:r>
          </a:p>
          <a:p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D2C5F-EDBA-3C44-BE9B-6F4A4FA51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5E494-08EC-1A41-A1C0-D6E0D6A4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2292" y="4873328"/>
            <a:ext cx="2079415" cy="261610"/>
          </a:xfrm>
        </p:spPr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62860-004F-544D-A2B2-A23DD04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08885-77D9-1A4C-9510-F834C991A6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223" y="776831"/>
            <a:ext cx="2731735" cy="10517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AADAD0-254E-1045-96C1-E2745FCB59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223" y="1902918"/>
            <a:ext cx="2707811" cy="1841312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ADE10FD-BB24-A34C-BC1E-06B650F93BF7}"/>
              </a:ext>
            </a:extLst>
          </p:cNvPr>
          <p:cNvSpPr/>
          <p:nvPr/>
        </p:nvSpPr>
        <p:spPr>
          <a:xfrm>
            <a:off x="7036066" y="2444819"/>
            <a:ext cx="476209" cy="192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AD74C0-319B-5C4E-A42C-8194EAFA27F6}"/>
              </a:ext>
            </a:extLst>
          </p:cNvPr>
          <p:cNvSpPr txBox="1"/>
          <p:nvPr/>
        </p:nvSpPr>
        <p:spPr>
          <a:xfrm>
            <a:off x="6819121" y="2930198"/>
            <a:ext cx="163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Same-sign 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7F928B-3E50-EF42-A470-106FC427FA3B}"/>
              </a:ext>
            </a:extLst>
          </p:cNvPr>
          <p:cNvSpPr txBox="1"/>
          <p:nvPr/>
        </p:nvSpPr>
        <p:spPr>
          <a:xfrm>
            <a:off x="7008843" y="516636"/>
            <a:ext cx="2194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>
                    <a:lumMod val="65000"/>
                  </a:schemeClr>
                </a:solidFill>
              </a:rPr>
              <a:t>[arXiv:1807.10722 </a:t>
            </a:r>
            <a:r>
              <a:rPr lang="en-GB" sz="1100">
                <a:solidFill>
                  <a:srgbClr val="FF0000"/>
                </a:solidFill>
              </a:rPr>
              <a:t>RUN1 3.0 fb</a:t>
            </a:r>
            <a:r>
              <a:rPr lang="en-GB" sz="1100" baseline="30000">
                <a:solidFill>
                  <a:srgbClr val="FF0000"/>
                </a:solidFill>
              </a:rPr>
              <a:t>-1</a:t>
            </a:r>
            <a:r>
              <a:rPr lang="en-GB" sz="1100" b="1">
                <a:solidFill>
                  <a:schemeClr val="bg1">
                    <a:lumMod val="65000"/>
                  </a:schemeClr>
                </a:solidFill>
              </a:rPr>
              <a:t>]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EDB28CC-FCE0-974A-B457-54FEFD331E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4961" y="2230270"/>
            <a:ext cx="2073805" cy="1797298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85AA2A-5F7B-DA49-A4D5-CC0AE81F08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35" y="2348293"/>
            <a:ext cx="2057510" cy="139883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1A2F023-A054-BD49-8C2B-828AA846CEA9}"/>
              </a:ext>
            </a:extLst>
          </p:cNvPr>
          <p:cNvSpPr txBox="1"/>
          <p:nvPr/>
        </p:nvSpPr>
        <p:spPr>
          <a:xfrm>
            <a:off x="3458801" y="2425570"/>
            <a:ext cx="7988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Fit projection to </a:t>
            </a:r>
            <a:r>
              <a:rPr lang="en-GB" sz="1100" dirty="0" err="1">
                <a:solidFill>
                  <a:srgbClr val="FF0000"/>
                </a:solidFill>
              </a:rPr>
              <a:t>bckg</a:t>
            </a:r>
            <a:r>
              <a:rPr lang="en-GB" sz="1100" dirty="0">
                <a:solidFill>
                  <a:srgbClr val="FF0000"/>
                </a:solidFill>
              </a:rPr>
              <a:t> sub. data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9968F7D-36CE-0845-A5BE-CF6151A4A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659" y="4222868"/>
            <a:ext cx="4585771" cy="41368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CB86C5F-BBCE-E748-A951-EA008E63FB57}"/>
              </a:ext>
            </a:extLst>
          </p:cNvPr>
          <p:cNvSpPr txBox="1"/>
          <p:nvPr/>
        </p:nvSpPr>
        <p:spPr>
          <a:xfrm>
            <a:off x="5611707" y="3942429"/>
            <a:ext cx="25010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</a:rPr>
              <a:t>Roughly: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FFF00"/>
                </a:solidFill>
              </a:rPr>
              <a:t>1/4 </a:t>
            </a:r>
            <a:r>
              <a:rPr lang="it-IT" sz="1400" dirty="0" err="1">
                <a:solidFill>
                  <a:srgbClr val="FFFF00"/>
                </a:solidFill>
              </a:rPr>
              <a:t>directly</a:t>
            </a:r>
            <a:r>
              <a:rPr lang="it-IT" sz="1400" dirty="0">
                <a:solidFill>
                  <a:srgbClr val="FFFF00"/>
                </a:solidFill>
              </a:rPr>
              <a:t> to D</a:t>
            </a:r>
            <a:r>
              <a:rPr lang="it-IT" sz="1400" baseline="30000" dirty="0">
                <a:solidFill>
                  <a:srgbClr val="FFFF00"/>
                </a:solidFill>
              </a:rPr>
              <a:t>0</a:t>
            </a:r>
            <a:r>
              <a:rPr lang="it-IT" sz="1400" dirty="0">
                <a:solidFill>
                  <a:srgbClr val="FFFF00"/>
                </a:solidFill>
              </a:rPr>
              <a:t> </a:t>
            </a:r>
            <a:r>
              <a:rPr lang="it-IT" sz="1400" dirty="0" err="1">
                <a:solidFill>
                  <a:srgbClr val="FFFF00"/>
                </a:solidFill>
                <a:latin typeface="Symbol" pitchFamily="2" charset="2"/>
              </a:rPr>
              <a:t>mn</a:t>
            </a:r>
            <a:endParaRPr lang="it-IT" sz="1400" dirty="0">
              <a:solidFill>
                <a:srgbClr val="FFFF00"/>
              </a:solidFill>
              <a:latin typeface="Symbol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FFF00"/>
                </a:solidFill>
              </a:rPr>
              <a:t>1/2 </a:t>
            </a:r>
            <a:r>
              <a:rPr lang="it-IT" sz="1400" dirty="0" err="1">
                <a:solidFill>
                  <a:srgbClr val="FFFF00"/>
                </a:solidFill>
              </a:rPr>
              <a:t>directly</a:t>
            </a:r>
            <a:r>
              <a:rPr lang="it-IT" sz="1400" dirty="0">
                <a:solidFill>
                  <a:srgbClr val="FFFF00"/>
                </a:solidFill>
              </a:rPr>
              <a:t> to D</a:t>
            </a:r>
            <a:r>
              <a:rPr lang="it-IT" sz="1400" baseline="30000" dirty="0">
                <a:solidFill>
                  <a:srgbClr val="FFFF00"/>
                </a:solidFill>
              </a:rPr>
              <a:t>*0</a:t>
            </a:r>
            <a:r>
              <a:rPr lang="it-IT" sz="1400" dirty="0">
                <a:solidFill>
                  <a:srgbClr val="FFFF00"/>
                </a:solidFill>
              </a:rPr>
              <a:t> </a:t>
            </a:r>
            <a:r>
              <a:rPr lang="it-IT" sz="1400" dirty="0" err="1">
                <a:solidFill>
                  <a:srgbClr val="FFFF00"/>
                </a:solidFill>
                <a:latin typeface="Symbol" pitchFamily="2" charset="2"/>
              </a:rPr>
              <a:t>mn</a:t>
            </a:r>
            <a:endParaRPr lang="it-IT" sz="1400" dirty="0">
              <a:solidFill>
                <a:srgbClr val="FFFF00"/>
              </a:solidFill>
              <a:latin typeface="Symbol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FFF00"/>
                </a:solidFill>
              </a:rPr>
              <a:t>1/4 via </a:t>
            </a:r>
            <a:r>
              <a:rPr lang="it-IT" sz="1400" dirty="0" err="1">
                <a:solidFill>
                  <a:srgbClr val="FFFF00"/>
                </a:solidFill>
              </a:rPr>
              <a:t>higher</a:t>
            </a:r>
            <a:r>
              <a:rPr lang="it-IT" sz="1400" dirty="0">
                <a:solidFill>
                  <a:srgbClr val="FFFF00"/>
                </a:solidFill>
              </a:rPr>
              <a:t> D </a:t>
            </a:r>
            <a:r>
              <a:rPr lang="it-IT" sz="1400" dirty="0" err="1">
                <a:solidFill>
                  <a:srgbClr val="FFFF00"/>
                </a:solidFill>
              </a:rPr>
              <a:t>resonances</a:t>
            </a:r>
            <a:endParaRPr lang="it-IT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361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100">
                <a:latin typeface="+mn-lt"/>
                <a:cs typeface="Symbol" charset="2"/>
              </a:rPr>
              <a:t>New results from charmed baryons: </a:t>
            </a:r>
            <a:r>
              <a:rPr lang="en-GB" sz="2100">
                <a:latin typeface="Symbol" charset="2"/>
                <a:cs typeface="Symbol" charset="2"/>
              </a:rPr>
              <a:t>X</a:t>
            </a:r>
            <a:r>
              <a:rPr lang="en-GB" sz="2100" baseline="-25000"/>
              <a:t>cc</a:t>
            </a:r>
            <a:r>
              <a:rPr lang="en-GB" sz="2100" baseline="30000"/>
              <a:t>++</a:t>
            </a:r>
            <a:endParaRPr lang="en-GB" sz="2100" baseline="-250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95A907-4909-2349-8D46-A5157ACB2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44" y="559499"/>
            <a:ext cx="6362511" cy="339447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400" dirty="0"/>
              <a:t>Discovered by </a:t>
            </a:r>
            <a:r>
              <a:rPr lang="en-GB" sz="1400" dirty="0" err="1"/>
              <a:t>LHCb</a:t>
            </a:r>
            <a:r>
              <a:rPr lang="en-GB" sz="1400" dirty="0"/>
              <a:t> in the channel </a:t>
            </a:r>
            <a:r>
              <a:rPr lang="en-GB" sz="1400" dirty="0" err="1">
                <a:latin typeface="Symbol" charset="2"/>
                <a:cs typeface="Symbol" charset="2"/>
              </a:rPr>
              <a:t>X</a:t>
            </a:r>
            <a:r>
              <a:rPr lang="en-GB" sz="1400" baseline="-25000" dirty="0" err="1"/>
              <a:t>cc</a:t>
            </a:r>
            <a:r>
              <a:rPr lang="en-GB" sz="1400" baseline="30000" dirty="0"/>
              <a:t>++</a:t>
            </a:r>
            <a:r>
              <a:rPr lang="en-GB" sz="800" dirty="0"/>
              <a:t> </a:t>
            </a:r>
            <a:r>
              <a:rPr lang="en-GB" sz="800" dirty="0">
                <a:latin typeface="Arial"/>
                <a:cs typeface="Arial"/>
              </a:rPr>
              <a:t>→</a:t>
            </a:r>
            <a:r>
              <a:rPr lang="en-GB" sz="1400" dirty="0" err="1">
                <a:latin typeface="Symbol" charset="2"/>
                <a:cs typeface="Symbol" charset="2"/>
              </a:rPr>
              <a:t>L</a:t>
            </a:r>
            <a:r>
              <a:rPr lang="en-GB" sz="1400" baseline="-25000" dirty="0" err="1"/>
              <a:t>c</a:t>
            </a:r>
            <a:r>
              <a:rPr lang="en-GB" sz="1400" baseline="30000" dirty="0" err="1"/>
              <a:t>+</a:t>
            </a:r>
            <a:r>
              <a:rPr lang="en-GB" sz="1400" dirty="0" err="1"/>
              <a:t>K</a:t>
            </a:r>
            <a:r>
              <a:rPr lang="en-GB" sz="1400" baseline="30000" dirty="0" err="1"/>
              <a:t>-</a:t>
            </a:r>
            <a:r>
              <a:rPr lang="en-GB" sz="1400" dirty="0" err="1">
                <a:latin typeface="Symbol" charset="2"/>
                <a:cs typeface="Symbol" charset="2"/>
              </a:rPr>
              <a:t>p</a:t>
            </a:r>
            <a:r>
              <a:rPr lang="en-GB" sz="1400" baseline="30000" dirty="0" err="1">
                <a:latin typeface="Symbol" charset="2"/>
                <a:cs typeface="Symbol" charset="2"/>
              </a:rPr>
              <a:t>+</a:t>
            </a:r>
            <a:r>
              <a:rPr lang="en-GB" sz="1400" dirty="0" err="1"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latin typeface="Symbol" charset="2"/>
                <a:cs typeface="Symbol" charset="2"/>
              </a:rPr>
              <a:t>+</a:t>
            </a:r>
            <a:r>
              <a:rPr lang="en-GB" sz="1400" dirty="0">
                <a:cs typeface="Symbol" charset="2"/>
              </a:rPr>
              <a:t> </a:t>
            </a:r>
            <a:r>
              <a:rPr lang="en-GB" sz="800" dirty="0">
                <a:solidFill>
                  <a:prstClr val="white">
                    <a:lumMod val="65000"/>
                  </a:prstClr>
                </a:solidFill>
              </a:rPr>
              <a:t>[PRL 119 (2017) 112001]</a:t>
            </a:r>
            <a:endParaRPr lang="en-GB" sz="1400" baseline="30000" dirty="0">
              <a:latin typeface="Symbol" charset="2"/>
              <a:cs typeface="Symbol" charset="2"/>
            </a:endParaRPr>
          </a:p>
          <a:p>
            <a:pPr marL="214313" indent="-214313">
              <a:buFont typeface="Arial"/>
              <a:buChar char="•"/>
            </a:pPr>
            <a:r>
              <a:rPr lang="en-GB" sz="1400" dirty="0"/>
              <a:t>Consistent with a weakly decaying object, but lifetime left for later study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>
                <a:solidFill>
                  <a:srgbClr val="FFFF00"/>
                </a:solidFill>
              </a:rPr>
              <a:t>Revisit 1.7 fb</a:t>
            </a:r>
            <a:r>
              <a:rPr lang="en-GB" sz="1400" baseline="30000" dirty="0">
                <a:solidFill>
                  <a:srgbClr val="FFFF00"/>
                </a:solidFill>
              </a:rPr>
              <a:t>−1</a:t>
            </a:r>
            <a:r>
              <a:rPr lang="en-GB" sz="1400" dirty="0">
                <a:solidFill>
                  <a:srgbClr val="FFFF00"/>
                </a:solidFill>
              </a:rPr>
              <a:t> sample of Run 2 data, using </a:t>
            </a:r>
            <a:r>
              <a:rPr lang="en-GB" sz="1400" dirty="0">
                <a:solidFill>
                  <a:srgbClr val="FFFF00"/>
                </a:solidFill>
                <a:latin typeface="Symbol" pitchFamily="2" charset="2"/>
              </a:rPr>
              <a:t>L</a:t>
            </a:r>
            <a:r>
              <a:rPr lang="en-GB" sz="1400" baseline="30000" dirty="0">
                <a:solidFill>
                  <a:srgbClr val="FFFF00"/>
                </a:solidFill>
              </a:rPr>
              <a:t>0</a:t>
            </a:r>
            <a:r>
              <a:rPr lang="en-GB" sz="1400" baseline="-25000" dirty="0">
                <a:solidFill>
                  <a:srgbClr val="FFFF00"/>
                </a:solidFill>
              </a:rPr>
              <a:t>b</a:t>
            </a:r>
            <a:r>
              <a:rPr lang="en-GB" sz="800" dirty="0">
                <a:solidFill>
                  <a:srgbClr val="FFFF00"/>
                </a:solidFill>
                <a:latin typeface="Arial"/>
                <a:cs typeface="Arial"/>
              </a:rPr>
              <a:t>→</a:t>
            </a:r>
            <a:r>
              <a:rPr lang="en-GB" sz="1400" dirty="0">
                <a:solidFill>
                  <a:srgbClr val="FFFF00"/>
                </a:solidFill>
                <a:latin typeface="Symbol" charset="2"/>
                <a:cs typeface="Symbol" charset="2"/>
              </a:rPr>
              <a:t>L</a:t>
            </a:r>
            <a:r>
              <a:rPr lang="en-GB" sz="1400" baseline="-25000" dirty="0">
                <a:solidFill>
                  <a:srgbClr val="FFFF00"/>
                </a:solidFill>
              </a:rPr>
              <a:t>c</a:t>
            </a:r>
            <a:r>
              <a:rPr lang="en-GB" sz="1400" baseline="30000" dirty="0">
                <a:solidFill>
                  <a:srgbClr val="FFFF00"/>
                </a:solidFill>
              </a:rPr>
              <a:t>+</a:t>
            </a:r>
            <a:r>
              <a:rPr lang="en-GB" sz="1400" dirty="0">
                <a:solidFill>
                  <a:srgbClr val="FFFF00"/>
                </a:solidFill>
              </a:rPr>
              <a:t>K</a:t>
            </a:r>
            <a:r>
              <a:rPr lang="en-GB" sz="1400" baseline="30000" dirty="0">
                <a:solidFill>
                  <a:srgbClr val="FFFF00"/>
                </a:solidFill>
              </a:rPr>
              <a:t>-</a:t>
            </a:r>
            <a:r>
              <a:rPr lang="en-GB" sz="1400" dirty="0">
                <a:solidFill>
                  <a:srgbClr val="FFFF00"/>
                </a:solidFill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solidFill>
                  <a:srgbClr val="FFFF00"/>
                </a:solidFill>
                <a:latin typeface="Symbol" charset="2"/>
                <a:cs typeface="Symbol" charset="2"/>
              </a:rPr>
              <a:t>+</a:t>
            </a:r>
            <a:r>
              <a:rPr lang="en-GB" sz="1400" dirty="0">
                <a:solidFill>
                  <a:srgbClr val="FFFF00"/>
                </a:solidFill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solidFill>
                  <a:srgbClr val="FFFF00"/>
                </a:solidFill>
                <a:latin typeface="Symbol" charset="2"/>
                <a:cs typeface="Symbol" charset="2"/>
              </a:rPr>
              <a:t>- </a:t>
            </a:r>
            <a:r>
              <a:rPr lang="en-GB" sz="1400" dirty="0">
                <a:solidFill>
                  <a:srgbClr val="FFFF00"/>
                </a:solidFill>
              </a:rPr>
              <a:t>control mode to measure the </a:t>
            </a:r>
            <a:r>
              <a:rPr lang="en-GB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X</a:t>
            </a:r>
            <a:r>
              <a:rPr lang="en-GB" sz="1400" baseline="-25000" dirty="0" err="1">
                <a:solidFill>
                  <a:srgbClr val="FFFF00"/>
                </a:solidFill>
              </a:rPr>
              <a:t>cc</a:t>
            </a:r>
            <a:r>
              <a:rPr lang="en-GB" sz="1400" baseline="30000" dirty="0">
                <a:solidFill>
                  <a:srgbClr val="FFFF00"/>
                </a:solidFill>
              </a:rPr>
              <a:t>++</a:t>
            </a:r>
            <a:r>
              <a:rPr lang="en-GB" sz="1400" dirty="0">
                <a:solidFill>
                  <a:srgbClr val="FFFF00"/>
                </a:solidFill>
              </a:rPr>
              <a:t> lifetime with respect to that of </a:t>
            </a:r>
            <a:r>
              <a:rPr lang="en-GB" sz="1400" dirty="0">
                <a:solidFill>
                  <a:srgbClr val="FFFF00"/>
                </a:solidFill>
                <a:latin typeface="Symbol" charset="2"/>
                <a:cs typeface="Symbol" charset="2"/>
              </a:rPr>
              <a:t>L</a:t>
            </a:r>
            <a:r>
              <a:rPr lang="en-GB" sz="1400" baseline="-25000" dirty="0">
                <a:solidFill>
                  <a:srgbClr val="FFFF00"/>
                </a:solidFill>
                <a:cs typeface="Symbol" charset="2"/>
              </a:rPr>
              <a:t>b</a:t>
            </a:r>
            <a:r>
              <a:rPr lang="en-GB" sz="1400" baseline="30000" dirty="0">
                <a:solidFill>
                  <a:srgbClr val="FFFF00"/>
                </a:solidFill>
                <a:latin typeface="Symbol" charset="2"/>
                <a:cs typeface="Symbol" charset="2"/>
              </a:rPr>
              <a:t>0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>
                <a:solidFill>
                  <a:srgbClr val="FFFF00"/>
                </a:solidFill>
              </a:rPr>
              <a:t>Lifetime result:</a:t>
            </a:r>
          </a:p>
          <a:p>
            <a:pPr marL="0" indent="0">
              <a:buNone/>
            </a:pPr>
            <a:endParaRPr lang="en-GB" sz="1400" dirty="0">
              <a:solidFill>
                <a:srgbClr val="FF0000"/>
              </a:solidFill>
            </a:endParaRPr>
          </a:p>
          <a:p>
            <a:pPr marL="214313" indent="-214313">
              <a:buFont typeface="Arial"/>
              <a:buChar char="•"/>
            </a:pPr>
            <a:r>
              <a:rPr lang="en-GB" sz="1400" dirty="0">
                <a:solidFill>
                  <a:srgbClr val="FFFF00"/>
                </a:solidFill>
              </a:rPr>
              <a:t>Confirms that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err="1">
                <a:latin typeface="Symbol" charset="2"/>
                <a:cs typeface="Symbol" charset="2"/>
              </a:rPr>
              <a:t>X</a:t>
            </a:r>
            <a:r>
              <a:rPr lang="en-GB" sz="1400" baseline="-25000" dirty="0" err="1"/>
              <a:t>cc</a:t>
            </a:r>
            <a:r>
              <a:rPr lang="en-GB" sz="1400" baseline="30000" dirty="0"/>
              <a:t>++</a:t>
            </a:r>
            <a:r>
              <a:rPr lang="en-GB" sz="1400" dirty="0"/>
              <a:t> is a weakly decaying baryon.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>
                <a:solidFill>
                  <a:srgbClr val="FFFF00"/>
                </a:solidFill>
              </a:rPr>
              <a:t>Also, </a:t>
            </a:r>
            <a:r>
              <a:rPr lang="en-GB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X</a:t>
            </a:r>
            <a:r>
              <a:rPr lang="en-GB" sz="1400" baseline="-25000" dirty="0" err="1">
                <a:solidFill>
                  <a:srgbClr val="FFFF00"/>
                </a:solidFill>
              </a:rPr>
              <a:t>cc</a:t>
            </a:r>
            <a:r>
              <a:rPr lang="en-GB" sz="1400" baseline="30000" dirty="0">
                <a:solidFill>
                  <a:srgbClr val="FFFF00"/>
                </a:solidFill>
              </a:rPr>
              <a:t>++</a:t>
            </a:r>
            <a:r>
              <a:rPr lang="en-GB" sz="1400" dirty="0">
                <a:solidFill>
                  <a:srgbClr val="FFFF00"/>
                </a:solidFill>
              </a:rPr>
              <a:t> “rediscovered” in another decay channel : </a:t>
            </a:r>
            <a:r>
              <a:rPr lang="en-GB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X</a:t>
            </a:r>
            <a:r>
              <a:rPr lang="en-GB" sz="1400" baseline="-25000" dirty="0" err="1">
                <a:solidFill>
                  <a:srgbClr val="FFFF00"/>
                </a:solidFill>
              </a:rPr>
              <a:t>cc</a:t>
            </a:r>
            <a:r>
              <a:rPr lang="en-GB" sz="1400" baseline="30000" dirty="0">
                <a:solidFill>
                  <a:srgbClr val="FFFF00"/>
                </a:solidFill>
              </a:rPr>
              <a:t>++</a:t>
            </a:r>
            <a:r>
              <a:rPr lang="en-GB" sz="800" dirty="0">
                <a:solidFill>
                  <a:srgbClr val="FFFF00"/>
                </a:solidFill>
              </a:rPr>
              <a:t> </a:t>
            </a:r>
            <a:r>
              <a:rPr lang="en-GB" sz="1400" dirty="0">
                <a:solidFill>
                  <a:srgbClr val="FFFF00"/>
                </a:solidFill>
                <a:latin typeface="Arial"/>
                <a:cs typeface="Arial"/>
              </a:rPr>
              <a:t>→ </a:t>
            </a:r>
            <a:r>
              <a:rPr lang="en-GB" sz="1400" dirty="0" err="1">
                <a:solidFill>
                  <a:srgbClr val="FFFF00"/>
                </a:solidFill>
                <a:latin typeface="Symbol" charset="2"/>
                <a:cs typeface="Arial"/>
              </a:rPr>
              <a:t>X</a:t>
            </a:r>
            <a:r>
              <a:rPr lang="en-GB" sz="1400" baseline="-25000" dirty="0" err="1">
                <a:solidFill>
                  <a:srgbClr val="FFFF00"/>
                </a:solidFill>
              </a:rPr>
              <a:t>c</a:t>
            </a:r>
            <a:r>
              <a:rPr lang="en-GB" sz="1400" baseline="30000" dirty="0" err="1">
                <a:solidFill>
                  <a:srgbClr val="FFFF00"/>
                </a:solidFill>
              </a:rPr>
              <a:t>+</a:t>
            </a:r>
            <a:r>
              <a:rPr lang="en-GB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p</a:t>
            </a:r>
            <a:r>
              <a:rPr lang="en-GB" sz="1400" baseline="30000" dirty="0">
                <a:solidFill>
                  <a:srgbClr val="FFFF00"/>
                </a:solidFill>
                <a:latin typeface="Symbol" charset="2"/>
                <a:cs typeface="Symbol" charset="2"/>
              </a:rPr>
              <a:t>+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/>
              <a:t>Measured mass is: </a:t>
            </a:r>
            <a:br>
              <a:rPr lang="en-GB" sz="1400" dirty="0"/>
            </a:br>
            <a:r>
              <a:rPr lang="en-GB" sz="1400" dirty="0"/>
              <a:t>m(</a:t>
            </a:r>
            <a:r>
              <a:rPr lang="en-GB" sz="1400" dirty="0" err="1">
                <a:latin typeface="Symbol" charset="2"/>
                <a:cs typeface="Symbol" charset="2"/>
              </a:rPr>
              <a:t>X</a:t>
            </a:r>
            <a:r>
              <a:rPr lang="en-GB" sz="1400" baseline="-25000" dirty="0" err="1"/>
              <a:t>cc</a:t>
            </a:r>
            <a:r>
              <a:rPr lang="en-GB" sz="1400" baseline="30000" dirty="0"/>
              <a:t>++ </a:t>
            </a:r>
            <a:r>
              <a:rPr lang="en-GB" sz="1400" dirty="0"/>
              <a:t>) = 3620 ±1.5 (stat) ±  0.4 (</a:t>
            </a:r>
            <a:r>
              <a:rPr lang="en-GB" sz="1400" dirty="0" err="1"/>
              <a:t>syst</a:t>
            </a:r>
            <a:r>
              <a:rPr lang="en-GB" sz="1400" dirty="0"/>
              <a:t>) ±  0.3(</a:t>
            </a:r>
            <a:r>
              <a:rPr lang="en-GB" sz="1400" dirty="0" err="1">
                <a:latin typeface="Symbol" charset="2"/>
                <a:cs typeface="Arial"/>
              </a:rPr>
              <a:t>X</a:t>
            </a:r>
            <a:r>
              <a:rPr lang="en-GB" sz="1400" baseline="-25000" dirty="0" err="1"/>
              <a:t>c</a:t>
            </a:r>
            <a:r>
              <a:rPr lang="en-GB" sz="1400" baseline="30000" dirty="0"/>
              <a:t>+</a:t>
            </a:r>
            <a:r>
              <a:rPr lang="en-GB" sz="1400" dirty="0"/>
              <a:t>) MeV/c</a:t>
            </a:r>
            <a:r>
              <a:rPr lang="en-GB" sz="1400" baseline="30000" dirty="0"/>
              <a:t>2</a:t>
            </a:r>
          </a:p>
          <a:p>
            <a:endParaRPr lang="en-GB" sz="1400" dirty="0"/>
          </a:p>
          <a:p>
            <a:endParaRPr lang="en-GB" sz="1400" dirty="0">
              <a:solidFill>
                <a:srgbClr val="FFFF00"/>
              </a:solidFill>
            </a:endParaRPr>
          </a:p>
          <a:p>
            <a:endParaRPr lang="en-GB" sz="14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47E87B-9FBD-D148-8773-6EFFAC309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323102D-0965-AA4E-A172-A8ED7DB7B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06D19D-7E8E-8840-893A-B973F0FFB4A1}"/>
              </a:ext>
            </a:extLst>
          </p:cNvPr>
          <p:cNvSpPr/>
          <p:nvPr/>
        </p:nvSpPr>
        <p:spPr>
          <a:xfrm>
            <a:off x="6018187" y="470292"/>
            <a:ext cx="3154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>
                <a:solidFill>
                  <a:schemeClr val="bg1">
                    <a:lumMod val="85000"/>
                  </a:schemeClr>
                </a:solidFill>
              </a:rPr>
              <a:t>[Phys. Rev. Lett. 121, 052002 (2018), </a:t>
            </a:r>
            <a:r>
              <a:rPr lang="en-GB" sz="1100">
                <a:solidFill>
                  <a:srgbClr val="FF0000"/>
                </a:solidFill>
              </a:rPr>
              <a:t>Run 2, 1.7 fb</a:t>
            </a:r>
            <a:r>
              <a:rPr lang="en-GB" sz="1100" baseline="30000">
                <a:solidFill>
                  <a:srgbClr val="FF0000"/>
                </a:solidFill>
              </a:rPr>
              <a:t>-1</a:t>
            </a:r>
            <a:r>
              <a:rPr lang="en-GB" sz="1100">
                <a:solidFill>
                  <a:schemeClr val="bg1">
                    <a:lumMod val="85000"/>
                  </a:schemeClr>
                </a:solidFill>
              </a:rPr>
              <a:t>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E29923-3B36-8247-9472-4230C41D9A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697" y="1644779"/>
            <a:ext cx="1893813" cy="2855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BACEC8-6127-284B-A65C-0A0C0D3B50D2}"/>
              </a:ext>
            </a:extLst>
          </p:cNvPr>
          <p:cNvSpPr txBox="1"/>
          <p:nvPr/>
        </p:nvSpPr>
        <p:spPr>
          <a:xfrm>
            <a:off x="6819121" y="2508664"/>
            <a:ext cx="20018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>
                <a:solidFill>
                  <a:schemeClr val="bg1"/>
                </a:solidFill>
              </a:rPr>
              <a:t>Invariant mass of candidates used for lifetime measurement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10495A-8416-D843-A764-0FECBA595A2D}"/>
              </a:ext>
            </a:extLst>
          </p:cNvPr>
          <p:cNvSpPr txBox="1"/>
          <p:nvPr/>
        </p:nvSpPr>
        <p:spPr>
          <a:xfrm>
            <a:off x="5772776" y="3101223"/>
            <a:ext cx="9144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>
                <a:solidFill>
                  <a:schemeClr val="bg1"/>
                </a:solidFill>
              </a:rPr>
              <a:t>Lifetime fit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AC998F-3F25-A144-A5EB-5B3AFBB65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953" y="714030"/>
            <a:ext cx="2352000" cy="1764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10A5D3-C98F-564B-A4CC-C298E8D947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056" y="3059790"/>
            <a:ext cx="2357238" cy="17640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9A181A-7DB6-BA4D-A12C-96EBC065EB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938" y="3101223"/>
            <a:ext cx="2233665" cy="1818641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4EB5FCE-08C4-674A-96AF-ADD465E18F7A}"/>
              </a:ext>
            </a:extLst>
          </p:cNvPr>
          <p:cNvSpPr/>
          <p:nvPr/>
        </p:nvSpPr>
        <p:spPr>
          <a:xfrm>
            <a:off x="2742947" y="3396572"/>
            <a:ext cx="3407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[Phys. Rev. Lett. 121, 162002 (2018), </a:t>
            </a:r>
            <a:r>
              <a:rPr lang="en-GB" sz="1200" dirty="0">
                <a:solidFill>
                  <a:srgbClr val="FF0000"/>
                </a:solidFill>
              </a:rPr>
              <a:t>Run 2, 1.7 fb</a:t>
            </a:r>
            <a:r>
              <a:rPr lang="en-GB" sz="1200" baseline="30000" dirty="0">
                <a:solidFill>
                  <a:srgbClr val="FF0000"/>
                </a:solidFill>
              </a:rPr>
              <a:t>-1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]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F501FD73-A6D0-7A44-A233-8F7A60A0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DC788-6FFB-864F-914B-A998637240B4}"/>
              </a:ext>
            </a:extLst>
          </p:cNvPr>
          <p:cNvSpPr txBox="1"/>
          <p:nvPr/>
        </p:nvSpPr>
        <p:spPr>
          <a:xfrm>
            <a:off x="1936557" y="15457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4595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Detector operations in 2018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5E0327E-0C70-2D4C-A4EC-B82F71C38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728513"/>
            <a:ext cx="8229600" cy="3394472"/>
          </a:xfrm>
        </p:spPr>
        <p:txBody>
          <a:bodyPr/>
          <a:lstStyle/>
          <a:p>
            <a:r>
              <a:rPr lang="en-GB" dirty="0">
                <a:solidFill>
                  <a:srgbClr val="FFFC00"/>
                </a:solidFill>
              </a:rPr>
              <a:t>Aim at maximum recorded luminosity</a:t>
            </a:r>
          </a:p>
          <a:p>
            <a:pPr lvl="1"/>
            <a:r>
              <a:rPr lang="en-GB" dirty="0"/>
              <a:t>☞ stability!</a:t>
            </a:r>
          </a:p>
          <a:p>
            <a:pPr lvl="1"/>
            <a:r>
              <a:rPr lang="en-GB" dirty="0"/>
              <a:t>☞ efficiency!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1D05D-671F-9645-8859-D326AEBA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7DEFF-BF8A-D94D-8954-F35168293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ED39D7-248B-BF43-B376-19BD4E7CA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5</a:t>
            </a:fld>
            <a:endParaRPr lang="en-GB" dirty="0"/>
          </a:p>
        </p:txBody>
      </p:sp>
      <p:pic>
        <p:nvPicPr>
          <p:cNvPr id="19" name="Picture 6" descr="2018-rampup-rates.png">
            <a:extLst>
              <a:ext uri="{FF2B5EF4-FFF2-40B4-BE49-F238E27FC236}">
                <a16:creationId xmlns:a16="http://schemas.microsoft.com/office/drawing/2014/main" id="{EEAD1580-32A4-294E-ACC7-716B56B933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" y="1762177"/>
            <a:ext cx="3662152" cy="2196000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2030EA0-B655-7F4D-9202-19C3B9B4023A}"/>
              </a:ext>
            </a:extLst>
          </p:cNvPr>
          <p:cNvSpPr txBox="1"/>
          <p:nvPr/>
        </p:nvSpPr>
        <p:spPr>
          <a:xfrm>
            <a:off x="457200" y="3988256"/>
            <a:ext cx="3662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Squeeze every drop of physics in every machine conditions: saturated trigger BW during LHC intensity ramps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1EE6F65-45F6-C54B-97E1-1337018C1F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684" y="1762177"/>
            <a:ext cx="3662153" cy="2196000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978DE4-AEFD-EC4A-8ABF-292A85539DEE}"/>
              </a:ext>
            </a:extLst>
          </p:cNvPr>
          <p:cNvSpPr txBox="1"/>
          <p:nvPr/>
        </p:nvSpPr>
        <p:spPr>
          <a:xfrm>
            <a:off x="4854685" y="3958177"/>
            <a:ext cx="3662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Optimal use of computing resources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E5185D-74FA-D042-BB53-1618AC3B2489}"/>
              </a:ext>
            </a:extLst>
          </p:cNvPr>
          <p:cNvSpPr txBox="1"/>
          <p:nvPr/>
        </p:nvSpPr>
        <p:spPr>
          <a:xfrm>
            <a:off x="6306723" y="2747892"/>
            <a:ext cx="1500347" cy="307777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HLT farm </a:t>
            </a:r>
            <a:r>
              <a:rPr lang="en-GB" sz="1400" b="1" dirty="0" err="1">
                <a:solidFill>
                  <a:schemeClr val="bg1"/>
                </a:solidFill>
              </a:rPr>
              <a:t>availabe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F4FA1C6-00A3-3048-AFF0-43C93FA5002E}"/>
              </a:ext>
            </a:extLst>
          </p:cNvPr>
          <p:cNvCxnSpPr>
            <a:cxnSpLocks/>
          </p:cNvCxnSpPr>
          <p:nvPr/>
        </p:nvCxnSpPr>
        <p:spPr>
          <a:xfrm flipH="1" flipV="1">
            <a:off x="6306723" y="2417641"/>
            <a:ext cx="651592" cy="31497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82F0C5-D41A-544C-9596-EF1519524B57}"/>
              </a:ext>
            </a:extLst>
          </p:cNvPr>
          <p:cNvCxnSpPr>
            <a:cxnSpLocks/>
          </p:cNvCxnSpPr>
          <p:nvPr/>
        </p:nvCxnSpPr>
        <p:spPr>
          <a:xfrm flipV="1">
            <a:off x="7150976" y="2381065"/>
            <a:ext cx="482264" cy="35154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902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8A9035E-0AF8-7B42-A877-DB3AAF1D9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resource usage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CA0B3A0-0A31-794E-9891-7F099E98A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80" y="713325"/>
            <a:ext cx="6000495" cy="3394472"/>
          </a:xfrm>
        </p:spPr>
        <p:txBody>
          <a:bodyPr>
            <a:normAutofit/>
          </a:bodyPr>
          <a:lstStyle/>
          <a:p>
            <a:r>
              <a:rPr lang="en-US" dirty="0"/>
              <a:t>CPU resource usage dominated by Monte Carlo production</a:t>
            </a:r>
          </a:p>
          <a:p>
            <a:r>
              <a:rPr lang="en-US" dirty="0"/>
              <a:t>Optimal usage of the trigger farm helps to reduce the backlog in MC production</a:t>
            </a:r>
          </a:p>
          <a:p>
            <a:r>
              <a:rPr lang="en-US" dirty="0"/>
              <a:t>Use of new fast simulation techniques is also encouraged</a:t>
            </a:r>
          </a:p>
          <a:p>
            <a:pPr lvl="1"/>
            <a:r>
              <a:rPr lang="en-US" dirty="0"/>
              <a:t>Techniques like reusing many times the same underlying event or simulating only the tracking detectors are already in use with large reduction factors in CPU time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E5566-A3DE-D74A-AD67-5DF51668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9A35F-C345-5742-AE5C-B6B027B6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8CA80-3832-9E4F-AAB1-72A2D3336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6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5796D7-3BCE-EB48-82DA-48D8F194BE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979" y="2577760"/>
            <a:ext cx="3077737" cy="2300833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3CFCA7-E114-584C-A4CC-ADBBCE9127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286" y="2732049"/>
            <a:ext cx="2520847" cy="218790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83E747-6B75-3F4D-BCBD-F8F213A01B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285" y="559499"/>
            <a:ext cx="2520847" cy="2045131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0460FD4-75BA-B24B-9D12-6629EBF4D916}"/>
              </a:ext>
            </a:extLst>
          </p:cNvPr>
          <p:cNvCxnSpPr/>
          <p:nvPr/>
        </p:nvCxnSpPr>
        <p:spPr>
          <a:xfrm>
            <a:off x="7248293" y="1886385"/>
            <a:ext cx="0" cy="1349297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C1B8CF-C374-B14A-81DA-D5C5B508CACE}"/>
              </a:ext>
            </a:extLst>
          </p:cNvPr>
          <p:cNvSpPr txBox="1"/>
          <p:nvPr/>
        </p:nvSpPr>
        <p:spPr>
          <a:xfrm>
            <a:off x="7056244" y="603378"/>
            <a:ext cx="1460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Trigger farm used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1D0D05F-08D8-9946-ABFF-5E1912291C0A}"/>
              </a:ext>
            </a:extLst>
          </p:cNvPr>
          <p:cNvCxnSpPr>
            <a:cxnSpLocks/>
          </p:cNvCxnSpPr>
          <p:nvPr/>
        </p:nvCxnSpPr>
        <p:spPr>
          <a:xfrm flipH="1">
            <a:off x="7337503" y="881407"/>
            <a:ext cx="645673" cy="736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0EF6FD8-4810-284F-A651-405476F993A1}"/>
              </a:ext>
            </a:extLst>
          </p:cNvPr>
          <p:cNvCxnSpPr>
            <a:cxnSpLocks/>
          </p:cNvCxnSpPr>
          <p:nvPr/>
        </p:nvCxnSpPr>
        <p:spPr>
          <a:xfrm flipH="1">
            <a:off x="7786540" y="881407"/>
            <a:ext cx="196636" cy="2010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8C18EB-05D0-4F49-B9E5-7049BC1A91C8}"/>
              </a:ext>
            </a:extLst>
          </p:cNvPr>
          <p:cNvCxnSpPr>
            <a:cxnSpLocks/>
          </p:cNvCxnSpPr>
          <p:nvPr/>
        </p:nvCxnSpPr>
        <p:spPr>
          <a:xfrm>
            <a:off x="7983176" y="881407"/>
            <a:ext cx="333491" cy="736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7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47540" y="611882"/>
            <a:ext cx="7772400" cy="1021556"/>
          </a:xfrm>
        </p:spPr>
        <p:txBody>
          <a:bodyPr/>
          <a:lstStyle/>
          <a:p>
            <a:r>
              <a:rPr lang="en-GB" dirty="0"/>
              <a:t>2018 the last year for </a:t>
            </a:r>
            <a:r>
              <a:rPr lang="en-GB" dirty="0" err="1"/>
              <a:t>LHCb</a:t>
            </a:r>
            <a:r>
              <a:rPr lang="en-GB" dirty="0"/>
              <a:t>… as we know it now!...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8438" y="1122660"/>
            <a:ext cx="7901785" cy="387804"/>
          </a:xfrm>
        </p:spPr>
        <p:txBody>
          <a:bodyPr/>
          <a:lstStyle/>
          <a:p>
            <a:r>
              <a:rPr lang="en-GB" i="1" dirty="0">
                <a:solidFill>
                  <a:srgbClr val="A6A6A6"/>
                </a:solidFill>
              </a:rPr>
              <a:t>…Going to install a major upgrade in a few months…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00BDF-C4E5-804A-A64F-A6B3083D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7</a:t>
            </a:fld>
            <a:endParaRPr lang="en-GB" dirty="0"/>
          </a:p>
        </p:txBody>
      </p:sp>
      <p:pic>
        <p:nvPicPr>
          <p:cNvPr id="1026" name="Picture 2" descr="Image result for lhcb">
            <a:extLst>
              <a:ext uri="{FF2B5EF4-FFF2-40B4-BE49-F238E27FC236}">
                <a16:creationId xmlns:a16="http://schemas.microsoft.com/office/drawing/2014/main" id="{51DBC804-02E7-1F42-B4BC-569B75A25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41" y="1510464"/>
            <a:ext cx="5791200" cy="309287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good bye">
            <a:extLst>
              <a:ext uri="{FF2B5EF4-FFF2-40B4-BE49-F238E27FC236}">
                <a16:creationId xmlns:a16="http://schemas.microsoft.com/office/drawing/2014/main" id="{6DCDA178-E55C-8048-991D-E9C82E3D6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0000">
            <a:off x="6508202" y="3036174"/>
            <a:ext cx="1689591" cy="1503509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FCB802-2153-2547-8049-4A8A4CAD37BE}"/>
              </a:ext>
            </a:extLst>
          </p:cNvPr>
          <p:cNvSpPr/>
          <p:nvPr/>
        </p:nvSpPr>
        <p:spPr>
          <a:xfrm rot="895850">
            <a:off x="6560738" y="2753118"/>
            <a:ext cx="2384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Grazie e… arrivederci! 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50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07115"/>
            <a:ext cx="7772400" cy="1021556"/>
          </a:xfrm>
        </p:spPr>
        <p:txBody>
          <a:bodyPr/>
          <a:lstStyle/>
          <a:p>
            <a:r>
              <a:rPr lang="en-GB" dirty="0"/>
              <a:t>Physics output and selected physics results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P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</a:rPr>
              <a:t>aper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931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 err="1"/>
              <a:t>Physics</a:t>
            </a:r>
            <a:r>
              <a:rPr lang="it-IT" sz="2400" dirty="0"/>
              <a:t>: </a:t>
            </a:r>
            <a:r>
              <a:rPr lang="it-IT" sz="2400" dirty="0" err="1"/>
              <a:t>paper</a:t>
            </a:r>
            <a:r>
              <a:rPr lang="it-IT" sz="2400" dirty="0"/>
              <a:t> production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635" y="844813"/>
            <a:ext cx="4444469" cy="197811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451 papers submitted  (29 since Apr ‘18 RRB)</a:t>
            </a:r>
          </a:p>
          <a:p>
            <a:pPr lvl="1"/>
            <a:r>
              <a:rPr lang="en-US" dirty="0"/>
              <a:t>37 in 2018 </a:t>
            </a:r>
          </a:p>
          <a:p>
            <a:pPr lvl="1"/>
            <a:r>
              <a:rPr lang="en-US" dirty="0"/>
              <a:t>9 other papers being processed within the Editorial Board </a:t>
            </a:r>
          </a:p>
          <a:p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28 further analyses under review 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31/10/18</a:t>
            </a:r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E6EEA-5292-D843-B049-B623FCFE14EA}" type="slidenum">
              <a:rPr lang="en-GB" smtClean="0"/>
              <a:t>9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31EE0B-39E6-E64F-9A18-B83B90FA1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1" y="3155603"/>
            <a:ext cx="9300730" cy="166370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B0F67-777E-1B4B-91CD-3A5BACA8C930}"/>
              </a:ext>
            </a:extLst>
          </p:cNvPr>
          <p:cNvCxnSpPr/>
          <p:nvPr/>
        </p:nvCxnSpPr>
        <p:spPr>
          <a:xfrm>
            <a:off x="1510937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1F11BEC-B4D0-0D4F-BA17-6AE31227F060}"/>
              </a:ext>
            </a:extLst>
          </p:cNvPr>
          <p:cNvCxnSpPr/>
          <p:nvPr/>
        </p:nvCxnSpPr>
        <p:spPr>
          <a:xfrm>
            <a:off x="2464526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03F590-5A11-4D4B-AF1A-6BA7D1092732}"/>
              </a:ext>
            </a:extLst>
          </p:cNvPr>
          <p:cNvCxnSpPr/>
          <p:nvPr/>
        </p:nvCxnSpPr>
        <p:spPr>
          <a:xfrm>
            <a:off x="3426824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C6A988-AB3E-154E-B611-40ECEF539AE3}"/>
              </a:ext>
            </a:extLst>
          </p:cNvPr>
          <p:cNvCxnSpPr/>
          <p:nvPr/>
        </p:nvCxnSpPr>
        <p:spPr>
          <a:xfrm>
            <a:off x="4397832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665CC92-82C3-2443-837D-B0A7BA6F6E78}"/>
              </a:ext>
            </a:extLst>
          </p:cNvPr>
          <p:cNvCxnSpPr/>
          <p:nvPr/>
        </p:nvCxnSpPr>
        <p:spPr>
          <a:xfrm>
            <a:off x="5360128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A67B38-2CB5-1E48-BA31-84D715AD2DA8}"/>
              </a:ext>
            </a:extLst>
          </p:cNvPr>
          <p:cNvCxnSpPr/>
          <p:nvPr/>
        </p:nvCxnSpPr>
        <p:spPr>
          <a:xfrm>
            <a:off x="6331133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CD411C-34ED-6741-A19D-EB45909A5432}"/>
              </a:ext>
            </a:extLst>
          </p:cNvPr>
          <p:cNvCxnSpPr/>
          <p:nvPr/>
        </p:nvCxnSpPr>
        <p:spPr>
          <a:xfrm>
            <a:off x="7302138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56EB9B4-A7B6-BF44-A7EC-2478000B84BD}"/>
              </a:ext>
            </a:extLst>
          </p:cNvPr>
          <p:cNvCxnSpPr/>
          <p:nvPr/>
        </p:nvCxnSpPr>
        <p:spPr>
          <a:xfrm>
            <a:off x="8273143" y="3481248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FEF1F2A-66F9-4849-BC73-99885158EB15}"/>
              </a:ext>
            </a:extLst>
          </p:cNvPr>
          <p:cNvSpPr txBox="1"/>
          <p:nvPr/>
        </p:nvSpPr>
        <p:spPr>
          <a:xfrm>
            <a:off x="751289" y="3387055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F30912-505C-6544-A332-CB8E9BE4C65F}"/>
              </a:ext>
            </a:extLst>
          </p:cNvPr>
          <p:cNvSpPr txBox="1"/>
          <p:nvPr/>
        </p:nvSpPr>
        <p:spPr>
          <a:xfrm>
            <a:off x="1702905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8B05C5-7A39-4E45-BBDD-92B4E0149AF0}"/>
              </a:ext>
            </a:extLst>
          </p:cNvPr>
          <p:cNvSpPr txBox="1"/>
          <p:nvPr/>
        </p:nvSpPr>
        <p:spPr>
          <a:xfrm>
            <a:off x="2728785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C79B1A-232B-D14D-8A7C-D5E5D6D5BD06}"/>
              </a:ext>
            </a:extLst>
          </p:cNvPr>
          <p:cNvSpPr txBox="1"/>
          <p:nvPr/>
        </p:nvSpPr>
        <p:spPr>
          <a:xfrm>
            <a:off x="3719828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7942E9-98C3-CB4E-ABE9-8A4435DA58D5}"/>
              </a:ext>
            </a:extLst>
          </p:cNvPr>
          <p:cNvSpPr txBox="1"/>
          <p:nvPr/>
        </p:nvSpPr>
        <p:spPr>
          <a:xfrm>
            <a:off x="4684746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0761C2-F87E-5D4D-BFA2-5D1356201039}"/>
              </a:ext>
            </a:extLst>
          </p:cNvPr>
          <p:cNvSpPr txBox="1"/>
          <p:nvPr/>
        </p:nvSpPr>
        <p:spPr>
          <a:xfrm>
            <a:off x="5614831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5A7363-9B39-3142-B74D-A8F35F932860}"/>
              </a:ext>
            </a:extLst>
          </p:cNvPr>
          <p:cNvSpPr txBox="1"/>
          <p:nvPr/>
        </p:nvSpPr>
        <p:spPr>
          <a:xfrm>
            <a:off x="6597164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4A7ECA-F3DB-1F47-9BFF-71ADC8757A82}"/>
              </a:ext>
            </a:extLst>
          </p:cNvPr>
          <p:cNvSpPr txBox="1"/>
          <p:nvPr/>
        </p:nvSpPr>
        <p:spPr>
          <a:xfrm>
            <a:off x="7579497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2017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CF759B-A3AC-DE4D-A842-BF138B6A9F26}"/>
              </a:ext>
            </a:extLst>
          </p:cNvPr>
          <p:cNvSpPr txBox="1"/>
          <p:nvPr/>
        </p:nvSpPr>
        <p:spPr>
          <a:xfrm>
            <a:off x="8274447" y="338705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542DFE-320D-734A-BD01-09EFB878A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4" y="550034"/>
            <a:ext cx="3632200" cy="2511326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61239558"/>
      </p:ext>
    </p:extLst>
  </p:cSld>
  <p:clrMapOvr>
    <a:masterClrMapping/>
  </p:clrMapOvr>
</p:sld>
</file>

<file path=ppt/theme/theme1.xml><?xml version="1.0" encoding="utf-8"?>
<a:theme xmlns:a="http://schemas.openxmlformats.org/drawingml/2006/main" name="lhcb-conf-large">
  <a:themeElements>
    <a:clrScheme name="1_giovan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giovanni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giovan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lhcb-conf-large.potx</Template>
  <TotalTime>10672</TotalTime>
  <Words>3321</Words>
  <Application>Microsoft Macintosh PowerPoint</Application>
  <PresentationFormat>On-screen Show (16:9)</PresentationFormat>
  <Paragraphs>581</Paragraphs>
  <Slides>48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1" baseType="lpstr">
      <vt:lpstr>Brush Script MT</vt:lpstr>
      <vt:lpstr>Brush Script MT Italic</vt:lpstr>
      <vt:lpstr>FreeSans</vt:lpstr>
      <vt:lpstr>Liberation Sans</vt:lpstr>
      <vt:lpstr>ＭＳ Ｐゴシック</vt:lpstr>
      <vt:lpstr>Noto Sans CJK SC Regular</vt:lpstr>
      <vt:lpstr>System Font Regular</vt:lpstr>
      <vt:lpstr>Arial</vt:lpstr>
      <vt:lpstr>Calibri</vt:lpstr>
      <vt:lpstr>Helvetica</vt:lpstr>
      <vt:lpstr>Symbol</vt:lpstr>
      <vt:lpstr>Wingdings</vt:lpstr>
      <vt:lpstr>lhcb-conf-large</vt:lpstr>
      <vt:lpstr>Status of LHCb and its upgrade</vt:lpstr>
      <vt:lpstr>Collaboration matters</vt:lpstr>
      <vt:lpstr>2018 LHCb run status</vt:lpstr>
      <vt:lpstr>Detector operations in 2018</vt:lpstr>
      <vt:lpstr>Detector operations in 2018</vt:lpstr>
      <vt:lpstr>Computing resource usage</vt:lpstr>
      <vt:lpstr>2018 the last year for LHCb… as we know it now!... </vt:lpstr>
      <vt:lpstr>Physics output and selected physics results</vt:lpstr>
      <vt:lpstr>Physics: paper production</vt:lpstr>
      <vt:lpstr>Sharpening the CKM picture</vt:lpstr>
      <vt:lpstr>CP violation in B0(s) →h+h- - h = K, p</vt:lpstr>
      <vt:lpstr>Measurement of g using B+→DK+ with D → KSh+h- decays</vt:lpstr>
      <vt:lpstr>Combination of LHCb measurements of g</vt:lpstr>
      <vt:lpstr>Adding charm to the picture </vt:lpstr>
      <vt:lpstr>Measurement of the charm-mixing parameter yCP</vt:lpstr>
      <vt:lpstr>Rare decays, a window on new physics </vt:lpstr>
      <vt:lpstr>D0→h+h-m+m- decays</vt:lpstr>
      <vt:lpstr>Is Nature blind to lepton flavour?</vt:lpstr>
      <vt:lpstr>Tests of lepton flavour universality</vt:lpstr>
      <vt:lpstr>Tests of lepton universality: semitauonic decays - R(D*)</vt:lpstr>
      <vt:lpstr>Tests of lepton universality: R(K) and R(K*)</vt:lpstr>
      <vt:lpstr>A benchmark for QCD: spectroscopy </vt:lpstr>
      <vt:lpstr>New results from charmed baryons: Lifetime of W0c</vt:lpstr>
      <vt:lpstr>Observation of two resonances in Lb0 p± and precise measurement  of Sb± and S*b± properties</vt:lpstr>
      <vt:lpstr>New exotic states</vt:lpstr>
      <vt:lpstr>Not only flavour</vt:lpstr>
      <vt:lpstr>Measurement of antiproton production in pHe collisions at √sNN = 110 GeV</vt:lpstr>
      <vt:lpstr>A look to the future</vt:lpstr>
      <vt:lpstr>The LHCb Upgrade I in a snapshot</vt:lpstr>
      <vt:lpstr>LHCb Upgrade in  snapshot</vt:lpstr>
      <vt:lpstr>LHCb upgrade: VELO</vt:lpstr>
      <vt:lpstr>LHCb upgrade: VELO</vt:lpstr>
      <vt:lpstr>LHCb upgrade: UT</vt:lpstr>
      <vt:lpstr>LHCb upgrade: UT</vt:lpstr>
      <vt:lpstr>LHCb upgrade: SciFi</vt:lpstr>
      <vt:lpstr>RICH</vt:lpstr>
      <vt:lpstr>Muon+CALO</vt:lpstr>
      <vt:lpstr>LHCb upgrade: Online and computing</vt:lpstr>
      <vt:lpstr>LHCb upgrade: software &amp; computing TDR</vt:lpstr>
      <vt:lpstr>Upgrade II</vt:lpstr>
      <vt:lpstr>LHCb Upgrade II</vt:lpstr>
      <vt:lpstr>Physics Case – CKM unitarity triangle evolution</vt:lpstr>
      <vt:lpstr>Conclusions and outlook</vt:lpstr>
      <vt:lpstr>Conclusions and outlook</vt:lpstr>
      <vt:lpstr>Thank you !</vt:lpstr>
      <vt:lpstr>BACKUP SLIDES</vt:lpstr>
      <vt:lpstr>Controlling the systematics: D0/D*0/D**0 relative fractions in B →Dln</vt:lpstr>
      <vt:lpstr>New results from charmed baryons: Xcc++</vt:lpstr>
    </vt:vector>
  </TitlesOfParts>
  <Company>INFN Sezione di Firenze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upgrade: status and milestones</dc:title>
  <dc:creator>Giovanni Passaleva</dc:creator>
  <cp:lastModifiedBy>Giovanni Passaleva</cp:lastModifiedBy>
  <cp:revision>855</cp:revision>
  <cp:lastPrinted>2018-04-25T06:30:34Z</cp:lastPrinted>
  <dcterms:created xsi:type="dcterms:W3CDTF">2014-09-17T14:13:34Z</dcterms:created>
  <dcterms:modified xsi:type="dcterms:W3CDTF">2018-10-31T07:49:15Z</dcterms:modified>
</cp:coreProperties>
</file>