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9"/>
  </p:notesMasterIdLst>
  <p:handoutMasterIdLst>
    <p:handoutMasterId r:id="rId10"/>
  </p:handoutMasterIdLst>
  <p:sldIdLst>
    <p:sldId id="257" r:id="rId4"/>
    <p:sldId id="256" r:id="rId5"/>
    <p:sldId id="281" r:id="rId6"/>
    <p:sldId id="285" r:id="rId7"/>
    <p:sldId id="283" r:id="rId8"/>
  </p:sldIdLst>
  <p:sldSz cx="12192000" cy="6858000"/>
  <p:notesSz cx="7099300" cy="10234613"/>
  <p:embeddedFontLst>
    <p:embeddedFont>
      <p:font typeface="PT Sans" panose="020B0604020202020204" charset="0"/>
      <p:regular r:id="rId11"/>
      <p:bold r:id="rId12"/>
      <p:italic r:id="rId13"/>
      <p:boldItalic r:id="rId14"/>
    </p:embeddedFont>
    <p:embeddedFont>
      <p:font typeface="Trebuchet MS" panose="020B060302020202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06" d="100"/>
          <a:sy n="106" d="100"/>
        </p:scale>
        <p:origin x="150" y="17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1.fntdata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AFAC84-B53D-4C74-88DB-C6F7F1D6CFFE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649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7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29/10/2018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29/10/2018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TOTEM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CERN-RRB-2018-089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30 October 2018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CERN-RRB-2018-089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7465" y="1170606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534696"/>
              </p:ext>
            </p:extLst>
          </p:nvPr>
        </p:nvGraphicFramePr>
        <p:xfrm>
          <a:off x="487465" y="1727744"/>
          <a:ext cx="5207000" cy="3448050"/>
        </p:xfrm>
        <a:graphic>
          <a:graphicData uri="http://schemas.openxmlformats.org/drawingml/2006/table">
            <a:tbl>
              <a:tblPr/>
              <a:tblGrid>
                <a:gridCol w="3871953">
                  <a:extLst>
                    <a:ext uri="{9D8B030D-6E8A-4147-A177-3AD203B41FA5}">
                      <a16:colId xmlns:a16="http://schemas.microsoft.com/office/drawing/2014/main" val="382975892"/>
                    </a:ext>
                  </a:extLst>
                </a:gridCol>
                <a:gridCol w="180755">
                  <a:extLst>
                    <a:ext uri="{9D8B030D-6E8A-4147-A177-3AD203B41FA5}">
                      <a16:colId xmlns:a16="http://schemas.microsoft.com/office/drawing/2014/main" val="863901660"/>
                    </a:ext>
                  </a:extLst>
                </a:gridCol>
                <a:gridCol w="1154292">
                  <a:extLst>
                    <a:ext uri="{9D8B030D-6E8A-4147-A177-3AD203B41FA5}">
                      <a16:colId xmlns:a16="http://schemas.microsoft.com/office/drawing/2014/main" val="377530983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4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440613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680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 January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880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669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504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63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296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2085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909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57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- 193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2306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156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GB" sz="1100" b="1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143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381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780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8251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970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394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75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3285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TOTEM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 </a:t>
            </a:r>
            <a:r>
              <a:rPr lang="fr-CH" sz="1200" dirty="0" smtClean="0"/>
              <a:t> </a:t>
            </a:r>
            <a:r>
              <a:rPr lang="fr-CH" sz="900" dirty="0" smtClean="0"/>
              <a:t>  	</a:t>
            </a:r>
            <a:r>
              <a:rPr lang="fr-CH" dirty="0" smtClean="0"/>
              <a:t>			</a:t>
            </a:r>
            <a:br>
              <a:rPr lang="fr-CH" dirty="0" smtClean="0"/>
            </a:br>
            <a:r>
              <a:rPr lang="fr-CH" sz="2200" dirty="0" err="1" smtClean="0"/>
              <a:t>Additional</a:t>
            </a:r>
            <a:r>
              <a:rPr lang="fr-CH" dirty="0"/>
              <a:t> </a:t>
            </a:r>
            <a:r>
              <a:rPr lang="fr-CH" sz="2200" dirty="0" smtClean="0">
                <a:solidFill>
                  <a:prstClr val="white"/>
                </a:solidFill>
              </a:rPr>
              <a:t>Contributions as of 26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2018					       </a:t>
            </a:r>
            <a:r>
              <a:rPr lang="fr-CH" sz="2200" dirty="0" smtClean="0"/>
              <a:t> CERN-RRB-2018-089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0A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CERN 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Finance and Administrative </a:t>
            </a: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Processes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fr-CH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Department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0A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50A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D55979-00CC-4874-A80E-0959E76EB9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0A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50A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83293"/>
              </p:ext>
            </p:extLst>
          </p:nvPr>
        </p:nvGraphicFramePr>
        <p:xfrm>
          <a:off x="1839887" y="1591655"/>
          <a:ext cx="5393832" cy="2382418"/>
        </p:xfrm>
        <a:graphic>
          <a:graphicData uri="http://schemas.openxmlformats.org/drawingml/2006/table">
            <a:tbl>
              <a:tblPr/>
              <a:tblGrid>
                <a:gridCol w="3296230">
                  <a:extLst>
                    <a:ext uri="{9D8B030D-6E8A-4147-A177-3AD203B41FA5}">
                      <a16:colId xmlns:a16="http://schemas.microsoft.com/office/drawing/2014/main" val="144064206"/>
                    </a:ext>
                  </a:extLst>
                </a:gridCol>
                <a:gridCol w="2097602">
                  <a:extLst>
                    <a:ext uri="{9D8B030D-6E8A-4147-A177-3AD203B41FA5}">
                      <a16:colId xmlns:a16="http://schemas.microsoft.com/office/drawing/2014/main" val="3745202860"/>
                    </a:ext>
                  </a:extLst>
                </a:gridCol>
              </a:tblGrid>
              <a:tr h="273656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Sep.</a:t>
                      </a:r>
                      <a:r>
                        <a:rPr lang="en-GB" sz="11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– Oct. 2018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183043"/>
                  </a:ext>
                </a:extLst>
              </a:tr>
              <a:tr h="3380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666786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123,250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370445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1793194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USA - CWRU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084458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54365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984280"/>
                  </a:ext>
                </a:extLst>
              </a:tr>
              <a:tr h="402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172,550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567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82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1600" dirty="0" smtClean="0"/>
              <a:t>  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Contributions as of 26 </a:t>
            </a:r>
            <a:r>
              <a:rPr lang="fr-CH" sz="2200" dirty="0" err="1" smtClean="0"/>
              <a:t>October</a:t>
            </a:r>
            <a:r>
              <a:rPr lang="fr-CH" sz="2200" dirty="0" smtClean="0"/>
              <a:t> 2018			        CERN-RRB-2018-089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834258"/>
              </p:ext>
            </p:extLst>
          </p:nvPr>
        </p:nvGraphicFramePr>
        <p:xfrm>
          <a:off x="1118507" y="1494069"/>
          <a:ext cx="9911443" cy="4024992"/>
        </p:xfrm>
        <a:graphic>
          <a:graphicData uri="http://schemas.openxmlformats.org/drawingml/2006/table">
            <a:tbl>
              <a:tblPr/>
              <a:tblGrid>
                <a:gridCol w="2465773">
                  <a:extLst>
                    <a:ext uri="{9D8B030D-6E8A-4147-A177-3AD203B41FA5}">
                      <a16:colId xmlns:a16="http://schemas.microsoft.com/office/drawing/2014/main" val="2112577847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526810667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227132531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2122327496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762560835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4187947999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3868055789"/>
                    </a:ext>
                  </a:extLst>
                </a:gridCol>
              </a:tblGrid>
              <a:tr h="248969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26 </a:t>
                      </a:r>
                      <a:r>
                        <a:rPr lang="fr-CH" sz="10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314899"/>
                  </a:ext>
                </a:extLst>
              </a:tr>
              <a:tr h="29046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39203"/>
                  </a:ext>
                </a:extLst>
              </a:tr>
              <a:tr h="318126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982306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smtClean="0">
                          <a:effectLst/>
                          <a:latin typeface="Calibri" panose="020F0502020204030204" pitchFamily="34" charset="0"/>
                        </a:rPr>
                        <a:t>135,575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135,575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151077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PRAGUE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88426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WEST BOHEMIA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15433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36,975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37186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-24,000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48,650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477792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123,250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123,250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54219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677705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45330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 - CWRU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264615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 - KANSAS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183148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03539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46665"/>
                  </a:ext>
                </a:extLst>
              </a:tr>
              <a:tr h="345790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-24,000</a:t>
                      </a: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468,350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493,000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smtClean="0">
                          <a:effectLst/>
                          <a:latin typeface="Calibri" panose="020F0502020204030204" pitchFamily="34" charset="0"/>
                        </a:rPr>
                        <a:t>-48,650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67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719</TotalTime>
  <Words>180</Words>
  <Application>Microsoft Office PowerPoint</Application>
  <PresentationFormat>Widescreen</PresentationFormat>
  <Paragraphs>157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PT Sans</vt:lpstr>
      <vt:lpstr>Arial</vt:lpstr>
      <vt:lpstr>Trebuchet MS</vt:lpstr>
      <vt:lpstr>Calibri</vt:lpstr>
      <vt:lpstr>1_CERNCorporate16-9</vt:lpstr>
      <vt:lpstr>AIS_CERNCorporate16-9</vt:lpstr>
      <vt:lpstr>End Slides</vt:lpstr>
      <vt:lpstr>PowerPoint Presentation</vt:lpstr>
      <vt:lpstr>TOTEM  Resources Review Board  CERN-RRB-2018-089  30 October 2018</vt:lpstr>
      <vt:lpstr>TOTEM Maintenance &amp; Operation Cat. A                                                                              CERN-RRB-2018-089</vt:lpstr>
      <vt:lpstr>TOTEM Maintenance &amp; Operation Cat. A         Additional Contributions as of 26 October 2018             CERN-RRB-2018-089</vt:lpstr>
      <vt:lpstr>TOTEM Maintenance &amp; Operation Cat. A         Expected and outstanding Contributions as of 26 October 2018           CERN-RRB-2018-089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87</cp:revision>
  <cp:lastPrinted>2016-03-21T17:04:46Z</cp:lastPrinted>
  <dcterms:created xsi:type="dcterms:W3CDTF">2016-08-23T15:07:51Z</dcterms:created>
  <dcterms:modified xsi:type="dcterms:W3CDTF">2018-10-29T15:59:32Z</dcterms:modified>
</cp:coreProperties>
</file>