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13"/>
  </p:notesMasterIdLst>
  <p:handoutMasterIdLst>
    <p:handoutMasterId r:id="rId14"/>
  </p:handoutMasterIdLst>
  <p:sldIdLst>
    <p:sldId id="257" r:id="rId4"/>
    <p:sldId id="256" r:id="rId5"/>
    <p:sldId id="282" r:id="rId6"/>
    <p:sldId id="276" r:id="rId7"/>
    <p:sldId id="275" r:id="rId8"/>
    <p:sldId id="284" r:id="rId9"/>
    <p:sldId id="278" r:id="rId10"/>
    <p:sldId id="283" r:id="rId11"/>
    <p:sldId id="279" r:id="rId12"/>
  </p:sldIdLst>
  <p:sldSz cx="12192000" cy="6858000"/>
  <p:notesSz cx="6797675" cy="9928225"/>
  <p:embeddedFontLst>
    <p:embeddedFont>
      <p:font typeface="PT Sans" panose="020B0604020202020204" charset="0"/>
      <p:regular r:id="rId15"/>
      <p:bold r:id="rId16"/>
      <p:italic r:id="rId17"/>
      <p:boldItalic r:id="rId18"/>
    </p:embeddedFont>
    <p:embeddedFont>
      <p:font typeface="Trebuchet MS" panose="020B0603020202020204" pitchFamily="34" charset="0"/>
      <p:regular r:id="rId19"/>
      <p:bold r:id="rId20"/>
      <p:italic r:id="rId21"/>
      <p:bold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76744" autoAdjust="0"/>
  </p:normalViewPr>
  <p:slideViewPr>
    <p:cSldViewPr snapToGrid="0">
      <p:cViewPr varScale="1">
        <p:scale>
          <a:sx n="107" d="100"/>
          <a:sy n="107" d="100"/>
        </p:scale>
        <p:origin x="216" y="126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7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9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29/10/2018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29/10/2018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smtClean="0">
                <a:solidFill>
                  <a:schemeClr val="tx2"/>
                </a:solidFill>
              </a:rPr>
              <a:t>ALICE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CERN-RRB-2018-111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31 October 2018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8700"/>
          </a:xfrm>
        </p:spPr>
        <p:txBody>
          <a:bodyPr>
            <a:normAutofit fontScale="90000"/>
          </a:bodyPr>
          <a:lstStyle/>
          <a:p>
            <a:r>
              <a:rPr lang="fr-CH" sz="4100" dirty="0" smtClean="0"/>
              <a:t>ALICE</a:t>
            </a:r>
            <a:r>
              <a:rPr lang="fr-CH" dirty="0" smtClean="0"/>
              <a:t> </a:t>
            </a:r>
            <a:r>
              <a:rPr lang="fr-CH" sz="3200" dirty="0" smtClean="0"/>
              <a:t>Upgrade CF</a:t>
            </a:r>
            <a:r>
              <a:rPr lang="fr-CH" sz="2200" dirty="0" smtClean="0"/>
              <a:t/>
            </a:r>
            <a:br>
              <a:rPr lang="fr-CH" sz="2200" dirty="0" smtClean="0"/>
            </a:br>
            <a:r>
              <a:rPr lang="fr-CH" dirty="0" smtClean="0"/>
              <a:t>								                 </a:t>
            </a:r>
            <a:r>
              <a:rPr lang="fr-CH" sz="2200" dirty="0" smtClean="0"/>
              <a:t>CERN-RRB-2018-111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368300" y="1028700"/>
            <a:ext cx="11642400" cy="5001955"/>
          </a:xfrm>
        </p:spPr>
        <p:txBody>
          <a:bodyPr/>
          <a:lstStyle/>
          <a:p>
            <a:pPr marL="0" indent="0">
              <a:buNone/>
            </a:pPr>
            <a:endParaRPr lang="fr-CH" sz="500" b="1" dirty="0"/>
          </a:p>
          <a:p>
            <a:pPr marL="0" indent="0">
              <a:buNone/>
            </a:pPr>
            <a:r>
              <a:rPr lang="en-GB" sz="1600" i="1" dirty="0" smtClean="0"/>
              <a:t>Statement </a:t>
            </a:r>
            <a:r>
              <a:rPr lang="en-GB" sz="1600" i="1" dirty="0"/>
              <a:t>of Accounts as of </a:t>
            </a:r>
            <a:r>
              <a:rPr lang="en-GB" sz="1600" i="1" dirty="0" smtClean="0"/>
              <a:t>31 August 2018</a:t>
            </a: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900" b="1" dirty="0"/>
          </a:p>
          <a:p>
            <a:pPr marL="0" indent="0">
              <a:buNone/>
            </a:pPr>
            <a:endParaRPr lang="fr-CH" sz="200" b="1" dirty="0" smtClean="0"/>
          </a:p>
          <a:p>
            <a:pPr marL="0" indent="0">
              <a:buNone/>
            </a:pPr>
            <a:endParaRPr lang="fr-CH" sz="300" b="1" dirty="0" smtClean="0"/>
          </a:p>
          <a:p>
            <a:pPr marL="0" indent="0">
              <a:buNone/>
            </a:pPr>
            <a:endParaRPr lang="fr-CH" sz="900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82812"/>
              </p:ext>
            </p:extLst>
          </p:nvPr>
        </p:nvGraphicFramePr>
        <p:xfrm>
          <a:off x="466723" y="1834227"/>
          <a:ext cx="6610353" cy="32711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4399">
                  <a:extLst>
                    <a:ext uri="{9D8B030D-6E8A-4147-A177-3AD203B41FA5}">
                      <a16:colId xmlns:a16="http://schemas.microsoft.com/office/drawing/2014/main" val="2190115613"/>
                    </a:ext>
                  </a:extLst>
                </a:gridCol>
                <a:gridCol w="199612">
                  <a:extLst>
                    <a:ext uri="{9D8B030D-6E8A-4147-A177-3AD203B41FA5}">
                      <a16:colId xmlns:a16="http://schemas.microsoft.com/office/drawing/2014/main" val="3117521200"/>
                    </a:ext>
                  </a:extLst>
                </a:gridCol>
                <a:gridCol w="1082114">
                  <a:extLst>
                    <a:ext uri="{9D8B030D-6E8A-4147-A177-3AD203B41FA5}">
                      <a16:colId xmlns:a16="http://schemas.microsoft.com/office/drawing/2014/main" val="3640475058"/>
                    </a:ext>
                  </a:extLst>
                </a:gridCol>
                <a:gridCol w="1082114">
                  <a:extLst>
                    <a:ext uri="{9D8B030D-6E8A-4147-A177-3AD203B41FA5}">
                      <a16:colId xmlns:a16="http://schemas.microsoft.com/office/drawing/2014/main" val="692103595"/>
                    </a:ext>
                  </a:extLst>
                </a:gridCol>
                <a:gridCol w="1082114">
                  <a:extLst>
                    <a:ext uri="{9D8B030D-6E8A-4147-A177-3AD203B41FA5}">
                      <a16:colId xmlns:a16="http://schemas.microsoft.com/office/drawing/2014/main" val="3474064779"/>
                    </a:ext>
                  </a:extLst>
                </a:gridCol>
              </a:tblGrid>
              <a:tr h="261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336678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Balance 1 January </a:t>
                      </a:r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3,606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10750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46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Entry Fees</a:t>
                      </a:r>
                      <a:endParaRPr lang="en-GB" sz="1100" u="sng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Upgrade</a:t>
                      </a:r>
                      <a:endParaRPr lang="en-GB" sz="1100" u="sng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99712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76103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Contributions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630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724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93996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7682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Expenses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-460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-460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8377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98493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Balance </a:t>
                      </a:r>
                      <a:r>
                        <a:rPr lang="en-GB" sz="1100" b="1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 </a:t>
                      </a:r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 2018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3,870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360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61527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Outstanding Commitments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-1,879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1839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647615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Outstanding Contributions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1,037</a:t>
                      </a:r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1,187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04497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766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959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8700"/>
          </a:xfrm>
        </p:spPr>
        <p:txBody>
          <a:bodyPr>
            <a:normAutofit fontScale="90000"/>
          </a:bodyPr>
          <a:lstStyle/>
          <a:p>
            <a:r>
              <a:rPr lang="fr-CH" sz="4100" dirty="0" smtClean="0"/>
              <a:t>ALICE</a:t>
            </a:r>
            <a:r>
              <a:rPr lang="fr-CH" dirty="0" smtClean="0"/>
              <a:t> </a:t>
            </a:r>
            <a:r>
              <a:rPr lang="fr-CH" sz="3200" dirty="0" smtClean="0"/>
              <a:t>Upgrade CF</a:t>
            </a:r>
            <a:r>
              <a:rPr lang="fr-CH" sz="2200" dirty="0" smtClean="0"/>
              <a:t/>
            </a:r>
            <a:br>
              <a:rPr lang="fr-CH" sz="2200" dirty="0" smtClean="0"/>
            </a:br>
            <a:r>
              <a:rPr lang="fr-CH" sz="2200" dirty="0" smtClean="0"/>
              <a:t>Entry </a:t>
            </a:r>
            <a:r>
              <a:rPr lang="fr-CH" sz="2200" dirty="0" err="1" smtClean="0"/>
              <a:t>Fees</a:t>
            </a:r>
            <a:r>
              <a:rPr lang="fr-CH" sz="2200" dirty="0" smtClean="0"/>
              <a:t> – </a:t>
            </a:r>
            <a:r>
              <a:rPr lang="fr-CH" sz="2200" dirty="0" err="1" smtClean="0"/>
              <a:t>Expected</a:t>
            </a:r>
            <a:r>
              <a:rPr lang="fr-CH" sz="2200" dirty="0" smtClean="0"/>
              <a:t> and </a:t>
            </a:r>
            <a:r>
              <a:rPr lang="fr-CH" sz="2200" dirty="0" err="1" smtClean="0"/>
              <a:t>outstanding</a:t>
            </a:r>
            <a:r>
              <a:rPr lang="fr-CH" sz="2200" dirty="0" smtClean="0"/>
              <a:t> as of 26 </a:t>
            </a:r>
            <a:r>
              <a:rPr lang="fr-CH" sz="2200" dirty="0" err="1" smtClean="0"/>
              <a:t>October</a:t>
            </a:r>
            <a:r>
              <a:rPr lang="fr-CH" sz="2200" dirty="0" smtClean="0"/>
              <a:t> 2018       </a:t>
            </a:r>
            <a:r>
              <a:rPr lang="fr-CH" dirty="0" smtClean="0"/>
              <a:t>	  	          </a:t>
            </a:r>
            <a:r>
              <a:rPr lang="fr-CH" sz="2200" dirty="0" smtClean="0"/>
              <a:t>CERN-RRB-2018-111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802140"/>
              </p:ext>
            </p:extLst>
          </p:nvPr>
        </p:nvGraphicFramePr>
        <p:xfrm>
          <a:off x="2237875" y="1323485"/>
          <a:ext cx="7753850" cy="40289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52132">
                  <a:extLst>
                    <a:ext uri="{9D8B030D-6E8A-4147-A177-3AD203B41FA5}">
                      <a16:colId xmlns:a16="http://schemas.microsoft.com/office/drawing/2014/main" val="2450728474"/>
                    </a:ext>
                  </a:extLst>
                </a:gridCol>
                <a:gridCol w="1307202">
                  <a:extLst>
                    <a:ext uri="{9D8B030D-6E8A-4147-A177-3AD203B41FA5}">
                      <a16:colId xmlns:a16="http://schemas.microsoft.com/office/drawing/2014/main" val="2553184788"/>
                    </a:ext>
                  </a:extLst>
                </a:gridCol>
                <a:gridCol w="1487978">
                  <a:extLst>
                    <a:ext uri="{9D8B030D-6E8A-4147-A177-3AD203B41FA5}">
                      <a16:colId xmlns:a16="http://schemas.microsoft.com/office/drawing/2014/main" val="3474208254"/>
                    </a:ext>
                  </a:extLst>
                </a:gridCol>
                <a:gridCol w="1606538">
                  <a:extLst>
                    <a:ext uri="{9D8B030D-6E8A-4147-A177-3AD203B41FA5}">
                      <a16:colId xmlns:a16="http://schemas.microsoft.com/office/drawing/2014/main" val="3588153924"/>
                    </a:ext>
                  </a:extLst>
                </a:gridCol>
              </a:tblGrid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Balance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smtClean="0">
                          <a:effectLst/>
                        </a:rPr>
                        <a:t>2018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Balance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Oct.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en-GB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8317461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u="none" strike="noStrike" dirty="0">
                          <a:effectLst/>
                        </a:rPr>
                        <a:t>CHF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1 Jan. </a:t>
                      </a:r>
                      <a:r>
                        <a:rPr lang="en-GB" sz="1000" b="1" u="none" strike="noStrike" dirty="0" smtClean="0">
                          <a:effectLst/>
                        </a:rPr>
                        <a:t>2018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Received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Outstanding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298190"/>
                  </a:ext>
                </a:extLst>
              </a:tr>
              <a:tr h="36772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 </a:t>
                      </a:r>
                      <a:endParaRPr lang="en-GB" sz="13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0406738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AUSTRIA (Stefan-Meyer </a:t>
                      </a:r>
                      <a:r>
                        <a:rPr lang="en-GB" sz="1000" u="none" strike="noStrike" dirty="0" err="1">
                          <a:effectLst/>
                        </a:rPr>
                        <a:t>Institut</a:t>
                      </a:r>
                      <a:r>
                        <a:rPr lang="en-GB" sz="1000" u="none" strike="noStrike" dirty="0">
                          <a:effectLst/>
                        </a:rPr>
                        <a:t>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-20,000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+mn-lt"/>
                        </a:rPr>
                        <a:t>20,000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5719779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AZERBAIJAN (Baku </a:t>
                      </a:r>
                      <a:r>
                        <a:rPr lang="en-GB" sz="1000" u="none" strike="noStrike" dirty="0" err="1">
                          <a:effectLst/>
                        </a:rPr>
                        <a:t>uni</a:t>
                      </a:r>
                      <a:r>
                        <a:rPr lang="en-GB" sz="1000" u="none" strike="noStrike" dirty="0">
                          <a:effectLst/>
                        </a:rPr>
                        <a:t>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-40,000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+mn-lt"/>
                        </a:rPr>
                        <a:t>20,000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  <a:latin typeface="+mn-lt"/>
                        </a:rPr>
                        <a:t>-20,000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862506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BRAZIL (UFRGS)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-23,333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+mn-lt"/>
                        </a:rPr>
                        <a:t>11,733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  <a:latin typeface="+mn-lt"/>
                        </a:rPr>
                        <a:t>-11,600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1228201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GERMANY</a:t>
                      </a:r>
                      <a:r>
                        <a:rPr lang="en-GB" sz="1000" b="0" i="0" u="none" strike="noStrike" dirty="0" smtClean="0">
                          <a:effectLst/>
                          <a:latin typeface="+mn-lt"/>
                        </a:rPr>
                        <a:t> (BONN UNI)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+mn-lt"/>
                        </a:rPr>
                        <a:t>-17,378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+mn-lt"/>
                        </a:rPr>
                        <a:t>17,378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567079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INDONESIA (LIPI)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38,000</a:t>
                      </a: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  <a:latin typeface="+mn-lt"/>
                        </a:rPr>
                        <a:t>-38,000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158021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JAPAN (</a:t>
                      </a:r>
                      <a:r>
                        <a:rPr lang="en-GB" sz="1000" u="none" strike="noStrike" dirty="0" err="1">
                          <a:effectLst/>
                        </a:rPr>
                        <a:t>NiAS</a:t>
                      </a:r>
                      <a:r>
                        <a:rPr lang="en-GB" sz="1000" u="none" strike="noStrike" dirty="0">
                          <a:effectLst/>
                        </a:rPr>
                        <a:t>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-30,000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+mn-lt"/>
                        </a:rPr>
                        <a:t>5,000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  <a:latin typeface="+mn-lt"/>
                        </a:rPr>
                        <a:t>-25,000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455939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JAPAN (NWU)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-40,000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+mn-lt"/>
                        </a:rPr>
                        <a:t>10,000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  <a:latin typeface="+mn-lt"/>
                        </a:rPr>
                        <a:t>-30,000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326149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KOREA Rep. Of (</a:t>
                      </a:r>
                      <a:r>
                        <a:rPr lang="en-GB" sz="1000" u="none" strike="noStrike" dirty="0" err="1">
                          <a:effectLst/>
                        </a:rPr>
                        <a:t>Inha</a:t>
                      </a:r>
                      <a:r>
                        <a:rPr lang="en-GB" sz="1000" u="none" strike="noStrike" dirty="0">
                          <a:effectLst/>
                        </a:rPr>
                        <a:t> Uni.)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-10,000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+mn-lt"/>
                        </a:rPr>
                        <a:t>10,000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056537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PAKISTAN (COMSATS)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-25,000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  <a:latin typeface="+mn-lt"/>
                        </a:rPr>
                        <a:t>-25,000</a:t>
                      </a:r>
                      <a:endParaRPr lang="en-GB" sz="10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9972353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4504455"/>
                  </a:ext>
                </a:extLst>
              </a:tr>
              <a:tr h="399695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Total</a:t>
                      </a:r>
                      <a:endParaRPr lang="en-GB" sz="13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</a:rPr>
                        <a:t>-243,711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94,111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smtClean="0">
                          <a:effectLst/>
                        </a:rPr>
                        <a:t>-</a:t>
                      </a:r>
                      <a:r>
                        <a:rPr lang="en-GB" sz="1400" u="none" strike="noStrike" smtClean="0">
                          <a:effectLst/>
                        </a:rPr>
                        <a:t>149,600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693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8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17037"/>
          </a:xfrm>
        </p:spPr>
        <p:txBody>
          <a:bodyPr>
            <a:normAutofit fontScale="90000"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Upgrade CF</a:t>
            </a:r>
            <a:br>
              <a:rPr lang="fr-CH" sz="3200" dirty="0" smtClean="0">
                <a:solidFill>
                  <a:prstClr val="white"/>
                </a:solidFill>
              </a:rPr>
            </a:br>
            <a:r>
              <a:rPr lang="fr-CH" sz="1300" dirty="0">
                <a:solidFill>
                  <a:prstClr val="white"/>
                </a:solidFill>
              </a:rPr>
              <a:t> </a:t>
            </a:r>
            <a:r>
              <a:rPr lang="fr-CH" sz="1300" dirty="0" smtClean="0">
                <a:solidFill>
                  <a:prstClr val="white"/>
                </a:solidFill>
              </a:rPr>
              <a:t> </a:t>
            </a:r>
            <a:r>
              <a:rPr lang="fr-CH" sz="1800" dirty="0">
                <a:solidFill>
                  <a:prstClr val="white"/>
                </a:solidFill>
              </a:rPr>
              <a:t/>
            </a:r>
            <a:br>
              <a:rPr lang="fr-CH" sz="1800" dirty="0">
                <a:solidFill>
                  <a:prstClr val="white"/>
                </a:solidFill>
              </a:rPr>
            </a:br>
            <a:r>
              <a:rPr lang="fr-CH" sz="2200" dirty="0" err="1" smtClean="0">
                <a:solidFill>
                  <a:prstClr val="white"/>
                </a:solidFill>
              </a:rPr>
              <a:t>Additional</a:t>
            </a:r>
            <a:r>
              <a:rPr lang="fr-CH" sz="2200" dirty="0" smtClean="0">
                <a:solidFill>
                  <a:prstClr val="white"/>
                </a:solidFill>
              </a:rPr>
              <a:t> Contributions as of 26 </a:t>
            </a:r>
            <a:r>
              <a:rPr lang="fr-CH" sz="2200" dirty="0" err="1" smtClean="0">
                <a:solidFill>
                  <a:prstClr val="white"/>
                </a:solidFill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</a:rPr>
              <a:t> 2018</a:t>
            </a:r>
            <a:r>
              <a:rPr lang="fr-CH" sz="3700" dirty="0" smtClean="0">
                <a:solidFill>
                  <a:prstClr val="white"/>
                </a:solidFill>
              </a:rPr>
              <a:t>                                          </a:t>
            </a:r>
            <a:r>
              <a:rPr lang="fr-CH" sz="2200" dirty="0" smtClean="0">
                <a:solidFill>
                  <a:prstClr val="white"/>
                </a:solidFill>
              </a:rPr>
              <a:t>CERN-RRB-2018-111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003855"/>
              </p:ext>
            </p:extLst>
          </p:nvPr>
        </p:nvGraphicFramePr>
        <p:xfrm>
          <a:off x="2675335" y="1491912"/>
          <a:ext cx="5654529" cy="1984111"/>
        </p:xfrm>
        <a:graphic>
          <a:graphicData uri="http://schemas.openxmlformats.org/drawingml/2006/table">
            <a:tbl>
              <a:tblPr/>
              <a:tblGrid>
                <a:gridCol w="3288004">
                  <a:extLst>
                    <a:ext uri="{9D8B030D-6E8A-4147-A177-3AD203B41FA5}">
                      <a16:colId xmlns:a16="http://schemas.microsoft.com/office/drawing/2014/main" val="3252711352"/>
                    </a:ext>
                  </a:extLst>
                </a:gridCol>
                <a:gridCol w="2366525">
                  <a:extLst>
                    <a:ext uri="{9D8B030D-6E8A-4147-A177-3AD203B41FA5}">
                      <a16:colId xmlns:a16="http://schemas.microsoft.com/office/drawing/2014/main" val="1206720302"/>
                    </a:ext>
                  </a:extLst>
                </a:gridCol>
              </a:tblGrid>
              <a:tr h="295876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Sep.</a:t>
                      </a:r>
                      <a:r>
                        <a:rPr lang="en-GB" sz="11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– Oct. 2018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929026"/>
                  </a:ext>
                </a:extLst>
              </a:tr>
              <a:tr h="3654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36418"/>
                  </a:ext>
                </a:extLst>
              </a:tr>
              <a:tr h="2958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357,990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611054"/>
                  </a:ext>
                </a:extLst>
              </a:tr>
              <a:tr h="295876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1289003"/>
                  </a:ext>
                </a:extLst>
              </a:tr>
              <a:tr h="29587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558810"/>
                  </a:ext>
                </a:extLst>
              </a:tr>
              <a:tr h="435112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357,990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997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33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17037"/>
          </a:xfrm>
        </p:spPr>
        <p:txBody>
          <a:bodyPr>
            <a:normAutofit fontScale="90000"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Upgrade CF</a:t>
            </a:r>
            <a:br>
              <a:rPr lang="fr-CH" sz="3200" dirty="0" smtClean="0">
                <a:solidFill>
                  <a:prstClr val="white"/>
                </a:solidFill>
              </a:rPr>
            </a:br>
            <a:r>
              <a:rPr lang="fr-CH" sz="1300" dirty="0">
                <a:solidFill>
                  <a:prstClr val="white"/>
                </a:solidFill>
              </a:rPr>
              <a:t> </a:t>
            </a:r>
            <a:r>
              <a:rPr lang="fr-CH" sz="1300" dirty="0" smtClean="0">
                <a:solidFill>
                  <a:prstClr val="white"/>
                </a:solidFill>
              </a:rPr>
              <a:t> </a:t>
            </a:r>
            <a:r>
              <a:rPr lang="fr-CH" sz="1800" dirty="0">
                <a:solidFill>
                  <a:prstClr val="white"/>
                </a:solidFill>
              </a:rPr>
              <a:t/>
            </a:r>
            <a:br>
              <a:rPr lang="fr-CH" sz="1800" dirty="0">
                <a:solidFill>
                  <a:prstClr val="white"/>
                </a:solidFill>
              </a:rPr>
            </a:br>
            <a:r>
              <a:rPr lang="fr-CH" sz="1800" dirty="0" err="1" smtClean="0">
                <a:solidFill>
                  <a:prstClr val="white"/>
                </a:solidFill>
              </a:rPr>
              <a:t>E</a:t>
            </a:r>
            <a:r>
              <a:rPr lang="fr-CH" sz="2200" dirty="0" err="1" smtClean="0">
                <a:solidFill>
                  <a:prstClr val="white"/>
                </a:solidFill>
              </a:rPr>
              <a:t>xpected</a:t>
            </a:r>
            <a:r>
              <a:rPr lang="fr-CH" sz="2200" dirty="0" smtClean="0">
                <a:solidFill>
                  <a:prstClr val="white"/>
                </a:solidFill>
              </a:rPr>
              <a:t> and </a:t>
            </a:r>
            <a:r>
              <a:rPr lang="fr-CH" sz="2200" dirty="0" err="1" smtClean="0">
                <a:solidFill>
                  <a:prstClr val="white"/>
                </a:solidFill>
              </a:rPr>
              <a:t>Outstanding</a:t>
            </a:r>
            <a:r>
              <a:rPr lang="fr-CH" sz="2200" dirty="0" smtClean="0">
                <a:solidFill>
                  <a:prstClr val="white"/>
                </a:solidFill>
              </a:rPr>
              <a:t> Contributions as of 26 </a:t>
            </a:r>
            <a:r>
              <a:rPr lang="fr-CH" sz="2200" dirty="0" err="1" smtClean="0">
                <a:solidFill>
                  <a:prstClr val="white"/>
                </a:solidFill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</a:rPr>
              <a:t> 2018</a:t>
            </a:r>
            <a:r>
              <a:rPr lang="fr-CH" sz="3700" dirty="0" smtClean="0">
                <a:solidFill>
                  <a:prstClr val="white"/>
                </a:solidFill>
              </a:rPr>
              <a:t>                          </a:t>
            </a:r>
            <a:r>
              <a:rPr lang="fr-CH" sz="2200" dirty="0" smtClean="0">
                <a:solidFill>
                  <a:prstClr val="white"/>
                </a:solidFill>
              </a:rPr>
              <a:t>CERN-RRB-2018-111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397164"/>
              </p:ext>
            </p:extLst>
          </p:nvPr>
        </p:nvGraphicFramePr>
        <p:xfrm>
          <a:off x="1625769" y="1131966"/>
          <a:ext cx="8365956" cy="4276459"/>
        </p:xfrm>
        <a:graphic>
          <a:graphicData uri="http://schemas.openxmlformats.org/drawingml/2006/table">
            <a:tbl>
              <a:tblPr/>
              <a:tblGrid>
                <a:gridCol w="2792530">
                  <a:extLst>
                    <a:ext uri="{9D8B030D-6E8A-4147-A177-3AD203B41FA5}">
                      <a16:colId xmlns:a16="http://schemas.microsoft.com/office/drawing/2014/main" val="4151803843"/>
                    </a:ext>
                  </a:extLst>
                </a:gridCol>
                <a:gridCol w="1861687">
                  <a:extLst>
                    <a:ext uri="{9D8B030D-6E8A-4147-A177-3AD203B41FA5}">
                      <a16:colId xmlns:a16="http://schemas.microsoft.com/office/drawing/2014/main" val="3734190278"/>
                    </a:ext>
                  </a:extLst>
                </a:gridCol>
                <a:gridCol w="1850052">
                  <a:extLst>
                    <a:ext uri="{9D8B030D-6E8A-4147-A177-3AD203B41FA5}">
                      <a16:colId xmlns:a16="http://schemas.microsoft.com/office/drawing/2014/main" val="2745738069"/>
                    </a:ext>
                  </a:extLst>
                </a:gridCol>
                <a:gridCol w="1861687">
                  <a:extLst>
                    <a:ext uri="{9D8B030D-6E8A-4147-A177-3AD203B41FA5}">
                      <a16:colId xmlns:a16="http://schemas.microsoft.com/office/drawing/2014/main" val="3060150297"/>
                    </a:ext>
                  </a:extLst>
                </a:gridCol>
              </a:tblGrid>
              <a:tr h="32077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26 Oct. 2018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498408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 Jan. 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385005"/>
                  </a:ext>
                </a:extLst>
              </a:tr>
              <a:tr h="20851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6219659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ARMENIA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-17,463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-17,463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122775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CROATIA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567234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FRANCE - IN2P3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-67,102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67,102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2310538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GERMANY - GSI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-200,824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200,824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201686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705455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-8,329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8,329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77948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-357,990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357,990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10677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ITALY - INFN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-523,147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75,000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-448,147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886096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KOREA REP. OF - NRF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-57,646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19,200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-38,446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379355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-61,120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61,120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692003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3672764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PERU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-8,731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-8,731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989872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-165,898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165,898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489997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ISS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-20,657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20,657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525915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NIPNE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-11,616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11,616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0275658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-43,657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-43,657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4373254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5180231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USA - NSF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-17,464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-17,464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2243945"/>
                  </a:ext>
                </a:extLst>
              </a:tr>
              <a:tr h="16754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1855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496330"/>
                  </a:ext>
                </a:extLst>
              </a:tr>
              <a:tr h="1603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343192"/>
                  </a:ext>
                </a:extLst>
              </a:tr>
              <a:tr h="23586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-1,666,420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987,736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-678,684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944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0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8232"/>
            <a:ext cx="12192000" cy="1106905"/>
          </a:xfrm>
        </p:spPr>
        <p:txBody>
          <a:bodyPr>
            <a:normAutofit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Maintenance &amp; </a:t>
            </a:r>
            <a:r>
              <a:rPr lang="fr-CH" sz="3200" dirty="0" err="1" smtClean="0">
                <a:solidFill>
                  <a:prstClr val="white"/>
                </a:solidFill>
              </a:rPr>
              <a:t>Operation</a:t>
            </a:r>
            <a:r>
              <a:rPr lang="fr-CH" sz="3200" dirty="0" smtClean="0">
                <a:solidFill>
                  <a:prstClr val="white"/>
                </a:solidFill>
              </a:rPr>
              <a:t> Cat. A</a:t>
            </a:r>
            <a:r>
              <a:rPr lang="fr-CH" sz="3200" dirty="0">
                <a:solidFill>
                  <a:prstClr val="white"/>
                </a:solidFill>
              </a:rPr>
              <a:t/>
            </a:r>
            <a:br>
              <a:rPr lang="fr-CH" sz="3200" dirty="0">
                <a:solidFill>
                  <a:prstClr val="white"/>
                </a:solidFill>
              </a:rPr>
            </a:br>
            <a:r>
              <a:rPr lang="fr-CH" sz="1300" dirty="0">
                <a:solidFill>
                  <a:prstClr val="white"/>
                </a:solidFill>
              </a:rPr>
              <a:t> </a:t>
            </a:r>
            <a:r>
              <a:rPr lang="fr-CH" sz="1300" dirty="0" smtClean="0">
                <a:solidFill>
                  <a:prstClr val="white"/>
                </a:solidFill>
              </a:rPr>
              <a:t>         </a:t>
            </a:r>
            <a:r>
              <a:rPr lang="fr-CH" sz="3100" dirty="0">
                <a:solidFill>
                  <a:prstClr val="white"/>
                </a:solidFill>
              </a:rPr>
              <a:t>							                     </a:t>
            </a:r>
            <a:r>
              <a:rPr lang="fr-CH" sz="3100" dirty="0" smtClean="0">
                <a:solidFill>
                  <a:prstClr val="white"/>
                </a:solidFill>
              </a:rPr>
              <a:t>         </a:t>
            </a:r>
            <a:r>
              <a:rPr lang="fr-CH" sz="2200" dirty="0" smtClean="0">
                <a:solidFill>
                  <a:prstClr val="white"/>
                </a:solidFill>
              </a:rPr>
              <a:t>CERN-RRB-2018-111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 dirty="0"/>
              <a:t>CERN 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1600" i="1" dirty="0" smtClean="0"/>
              <a:t>Statement </a:t>
            </a:r>
            <a:r>
              <a:rPr lang="en-GB" sz="1600" i="1" dirty="0"/>
              <a:t>of Accounts as of </a:t>
            </a:r>
            <a:r>
              <a:rPr lang="en-GB" sz="1600" i="1" dirty="0" smtClean="0"/>
              <a:t>31 August 2018</a:t>
            </a:r>
            <a:endParaRPr lang="fr-CH" sz="1600" b="1" dirty="0"/>
          </a:p>
          <a:p>
            <a:pPr marL="0" indent="0">
              <a:spcBef>
                <a:spcPts val="0"/>
              </a:spcBef>
              <a:buNone/>
            </a:pPr>
            <a:endParaRPr lang="fr-CH" sz="1600" b="1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530885"/>
              </p:ext>
            </p:extLst>
          </p:nvPr>
        </p:nvGraphicFramePr>
        <p:xfrm>
          <a:off x="339516" y="1568730"/>
          <a:ext cx="6245314" cy="438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1109">
                  <a:extLst>
                    <a:ext uri="{9D8B030D-6E8A-4147-A177-3AD203B41FA5}">
                      <a16:colId xmlns:a16="http://schemas.microsoft.com/office/drawing/2014/main" val="2623318426"/>
                    </a:ext>
                  </a:extLst>
                </a:gridCol>
                <a:gridCol w="1584205">
                  <a:extLst>
                    <a:ext uri="{9D8B030D-6E8A-4147-A177-3AD203B41FA5}">
                      <a16:colId xmlns:a16="http://schemas.microsoft.com/office/drawing/2014/main" val="394613887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r>
                        <a:rPr lang="en-GB" sz="1100" b="1" u="none" strike="noStrike" dirty="0" err="1" smtClean="0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45835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+mn-lt"/>
                        </a:rPr>
                        <a:t>333</a:t>
                      </a:r>
                      <a:endParaRPr lang="en-GB" sz="11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4317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0458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3,774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42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3246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Transfer to deferred online HW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-</a:t>
                      </a:r>
                      <a:r>
                        <a:rPr lang="en-GB" sz="1100" u="none" strike="noStrike" dirty="0" smtClean="0">
                          <a:effectLst/>
                        </a:rPr>
                        <a:t>1,385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2533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0296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-2,366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016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8582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</a:t>
                      </a:r>
                      <a:r>
                        <a:rPr lang="en-GB" sz="1100" b="1" u="none" strike="noStrike" dirty="0" smtClean="0">
                          <a:effectLst/>
                        </a:rPr>
                        <a:t>31 August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+mn-lt"/>
                        </a:rPr>
                        <a:t>356</a:t>
                      </a:r>
                      <a:endParaRPr lang="en-GB" sz="11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3474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9004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Outstanding Commitments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-322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28590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16948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Outstanding 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1,548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3379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7872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540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Deferred online hardware equipment</a:t>
                      </a:r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386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2,786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9768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Transfer from M&amp;O A funds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1,385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75070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Expenses</a:t>
                      </a:r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-18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2422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</a:t>
                      </a:r>
                      <a:r>
                        <a:rPr lang="en-GB" sz="1100" b="1" u="none" strike="noStrike" dirty="0" smtClean="0">
                          <a:effectLst/>
                        </a:rPr>
                        <a:t>31 August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4,153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7043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Outstanding commitments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63975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4673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03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6148"/>
            <a:ext cx="12192000" cy="1074821"/>
          </a:xfrm>
        </p:spPr>
        <p:txBody>
          <a:bodyPr>
            <a:normAutofit fontScale="90000"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Maintenance &amp; </a:t>
            </a:r>
            <a:r>
              <a:rPr lang="fr-CH" sz="3200" dirty="0" err="1" smtClean="0">
                <a:solidFill>
                  <a:prstClr val="white"/>
                </a:solidFill>
              </a:rPr>
              <a:t>Operation</a:t>
            </a:r>
            <a:r>
              <a:rPr lang="fr-CH" sz="3200" dirty="0" smtClean="0">
                <a:solidFill>
                  <a:prstClr val="white"/>
                </a:solidFill>
              </a:rPr>
              <a:t> Cat. A</a:t>
            </a:r>
            <a:br>
              <a:rPr lang="fr-CH" sz="3200" dirty="0" smtClean="0">
                <a:solidFill>
                  <a:prstClr val="white"/>
                </a:solidFill>
              </a:rPr>
            </a:br>
            <a:r>
              <a:rPr lang="fr-CH" sz="1200" dirty="0" smtClean="0">
                <a:solidFill>
                  <a:prstClr val="white"/>
                </a:solidFill>
              </a:rPr>
              <a:t>  </a:t>
            </a:r>
            <a:r>
              <a:rPr lang="fr-CH" sz="2200" dirty="0" err="1" smtClean="0">
                <a:solidFill>
                  <a:prstClr val="white"/>
                </a:solidFill>
                <a:ea typeface="+mn-ea"/>
              </a:rPr>
              <a:t>Additional</a:t>
            </a:r>
            <a:r>
              <a:rPr lang="fr-CH" sz="2200" dirty="0" smtClean="0">
                <a:solidFill>
                  <a:prstClr val="white"/>
                </a:solidFill>
                <a:ea typeface="+mn-ea"/>
              </a:rPr>
              <a:t> Contributions </a:t>
            </a:r>
            <a:r>
              <a:rPr lang="fr-CH" sz="2200" dirty="0">
                <a:solidFill>
                  <a:prstClr val="white"/>
                </a:solidFill>
                <a:ea typeface="+mn-ea"/>
              </a:rPr>
              <a:t>as of </a:t>
            </a:r>
            <a:r>
              <a:rPr lang="fr-CH" sz="2200" dirty="0" smtClean="0">
                <a:solidFill>
                  <a:prstClr val="white"/>
                </a:solidFill>
                <a:ea typeface="+mn-ea"/>
              </a:rPr>
              <a:t>26 </a:t>
            </a:r>
            <a:r>
              <a:rPr lang="fr-CH" sz="2200" dirty="0" err="1" smtClean="0">
                <a:solidFill>
                  <a:prstClr val="white"/>
                </a:solidFill>
                <a:ea typeface="+mn-ea"/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  <a:ea typeface="+mn-ea"/>
              </a:rPr>
              <a:t> 2018</a:t>
            </a:r>
            <a:r>
              <a:rPr lang="fr-CH" sz="2000" dirty="0" smtClean="0">
                <a:solidFill>
                  <a:prstClr val="white"/>
                </a:solidFill>
                <a:ea typeface="+mn-ea"/>
              </a:rPr>
              <a:t>   </a:t>
            </a:r>
            <a:r>
              <a:rPr lang="fr-CH" sz="3700" dirty="0">
                <a:solidFill>
                  <a:prstClr val="white"/>
                </a:solidFill>
              </a:rPr>
              <a:t>			                     </a:t>
            </a:r>
            <a:r>
              <a:rPr lang="fr-CH" sz="3700" dirty="0" smtClean="0">
                <a:solidFill>
                  <a:prstClr val="white"/>
                </a:solidFill>
              </a:rPr>
              <a:t> </a:t>
            </a:r>
            <a:r>
              <a:rPr lang="fr-CH" sz="2200" dirty="0" smtClean="0">
                <a:solidFill>
                  <a:prstClr val="white"/>
                </a:solidFill>
              </a:rPr>
              <a:t>CERN-RRB-2018-111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 dirty="0"/>
              <a:t>CERN 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84670"/>
              </p:ext>
            </p:extLst>
          </p:nvPr>
        </p:nvGraphicFramePr>
        <p:xfrm>
          <a:off x="2675335" y="1491912"/>
          <a:ext cx="5654529" cy="3720449"/>
        </p:xfrm>
        <a:graphic>
          <a:graphicData uri="http://schemas.openxmlformats.org/drawingml/2006/table">
            <a:tbl>
              <a:tblPr/>
              <a:tblGrid>
                <a:gridCol w="3288004">
                  <a:extLst>
                    <a:ext uri="{9D8B030D-6E8A-4147-A177-3AD203B41FA5}">
                      <a16:colId xmlns:a16="http://schemas.microsoft.com/office/drawing/2014/main" val="3252711352"/>
                    </a:ext>
                  </a:extLst>
                </a:gridCol>
                <a:gridCol w="2366525">
                  <a:extLst>
                    <a:ext uri="{9D8B030D-6E8A-4147-A177-3AD203B41FA5}">
                      <a16:colId xmlns:a16="http://schemas.microsoft.com/office/drawing/2014/main" val="1206720302"/>
                    </a:ext>
                  </a:extLst>
                </a:gridCol>
              </a:tblGrid>
              <a:tr h="271449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Sep.</a:t>
                      </a:r>
                      <a:r>
                        <a:rPr lang="en-GB" sz="11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– Oct. 2018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929026"/>
                  </a:ext>
                </a:extLst>
              </a:tr>
              <a:tr h="33532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36418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CZECH REPUBLIC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30,207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6528332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GERMANY – BMBF</a:t>
                      </a:r>
                      <a:endParaRPr lang="en-GB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140,133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564969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INDIA</a:t>
                      </a:r>
                      <a:endParaRPr lang="en-GB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582,314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176345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KOREA REP. OF – NRF</a:t>
                      </a:r>
                      <a:endParaRPr lang="en-GB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116,154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747664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KOREA REP. OF – KISTI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8,809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6896582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27,595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3046743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TURKEY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5,810</a:t>
                      </a: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728029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UKRAINE</a:t>
                      </a:r>
                      <a:endParaRPr lang="en-GB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13,647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438809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USA – </a:t>
                      </a:r>
                      <a:r>
                        <a:rPr lang="en-GB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NSF</a:t>
                      </a:r>
                      <a:endParaRPr lang="en-GB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3,243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038345"/>
                  </a:ext>
                </a:extLst>
              </a:tr>
              <a:tr h="27144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558810"/>
                  </a:ext>
                </a:extLst>
              </a:tr>
              <a:tr h="39919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927,912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997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2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7099"/>
            <a:ext cx="12192000" cy="1211815"/>
          </a:xfrm>
        </p:spPr>
        <p:txBody>
          <a:bodyPr>
            <a:normAutofit fontScale="90000"/>
          </a:bodyPr>
          <a:lstStyle/>
          <a:p>
            <a:r>
              <a:rPr lang="fr-CH" sz="3700" dirty="0">
                <a:solidFill>
                  <a:prstClr val="white"/>
                </a:solidFill>
              </a:rPr>
              <a:t>ALICE </a:t>
            </a:r>
            <a:r>
              <a:rPr lang="fr-CH" sz="2900" dirty="0">
                <a:solidFill>
                  <a:prstClr val="white"/>
                </a:solidFill>
              </a:rPr>
              <a:t>Maintenance &amp; </a:t>
            </a:r>
            <a:r>
              <a:rPr lang="fr-CH" sz="2900" dirty="0" err="1">
                <a:solidFill>
                  <a:prstClr val="white"/>
                </a:solidFill>
              </a:rPr>
              <a:t>Operation</a:t>
            </a:r>
            <a:r>
              <a:rPr lang="fr-CH" sz="2900" dirty="0">
                <a:solidFill>
                  <a:prstClr val="white"/>
                </a:solidFill>
              </a:rPr>
              <a:t> Cat. </a:t>
            </a:r>
            <a:r>
              <a:rPr lang="fr-CH" sz="2900" dirty="0" smtClean="0">
                <a:solidFill>
                  <a:prstClr val="white"/>
                </a:solidFill>
              </a:rPr>
              <a:t>A</a:t>
            </a:r>
            <a:br>
              <a:rPr lang="fr-CH" sz="2900" dirty="0" smtClean="0">
                <a:solidFill>
                  <a:prstClr val="white"/>
                </a:solidFill>
              </a:rPr>
            </a:br>
            <a:r>
              <a:rPr lang="fr-CH" sz="900" dirty="0">
                <a:solidFill>
                  <a:prstClr val="white"/>
                </a:solidFill>
              </a:rPr>
              <a:t> </a:t>
            </a:r>
            <a:r>
              <a:rPr lang="fr-CH" sz="900" dirty="0" smtClean="0">
                <a:solidFill>
                  <a:prstClr val="white"/>
                </a:solidFill>
              </a:rPr>
              <a:t> </a:t>
            </a:r>
            <a:r>
              <a:rPr lang="fr-CH" sz="2900" dirty="0" smtClean="0">
                <a:solidFill>
                  <a:prstClr val="white"/>
                </a:solidFill>
              </a:rPr>
              <a:t/>
            </a:r>
            <a:br>
              <a:rPr lang="fr-CH" sz="2900" dirty="0" smtClean="0">
                <a:solidFill>
                  <a:prstClr val="white"/>
                </a:solidFill>
              </a:rPr>
            </a:br>
            <a:r>
              <a:rPr lang="fr-CH" sz="2200" dirty="0" err="1" smtClean="0">
                <a:solidFill>
                  <a:prstClr val="white"/>
                </a:solidFill>
              </a:rPr>
              <a:t>Expected</a:t>
            </a:r>
            <a:r>
              <a:rPr lang="fr-CH" sz="2200" dirty="0" smtClean="0">
                <a:solidFill>
                  <a:prstClr val="white"/>
                </a:solidFill>
              </a:rPr>
              <a:t> and </a:t>
            </a:r>
            <a:r>
              <a:rPr lang="fr-CH" sz="2200" dirty="0" err="1" smtClean="0">
                <a:solidFill>
                  <a:prstClr val="white"/>
                </a:solidFill>
              </a:rPr>
              <a:t>outstanding</a:t>
            </a:r>
            <a:r>
              <a:rPr lang="fr-CH" sz="2200" dirty="0" smtClean="0">
                <a:solidFill>
                  <a:prstClr val="white"/>
                </a:solidFill>
              </a:rPr>
              <a:t> contributions as of 26 </a:t>
            </a:r>
            <a:r>
              <a:rPr lang="fr-CH" sz="2200" dirty="0" err="1" smtClean="0">
                <a:solidFill>
                  <a:prstClr val="white"/>
                </a:solidFill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</a:rPr>
              <a:t> 2018                          </a:t>
            </a:r>
            <a:r>
              <a:rPr lang="fr-CH" sz="1800" dirty="0" smtClean="0">
                <a:solidFill>
                  <a:prstClr val="white"/>
                </a:solidFill>
              </a:rPr>
              <a:t>                      </a:t>
            </a:r>
            <a:r>
              <a:rPr lang="fr-CH" sz="2200" dirty="0" smtClean="0">
                <a:solidFill>
                  <a:prstClr val="white"/>
                </a:solidFill>
              </a:rPr>
              <a:t>CERN-RRB-2018-111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 dirty="0"/>
              <a:t>CERN 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 smtClean="0"/>
              <a:t>Department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016881"/>
              </p:ext>
            </p:extLst>
          </p:nvPr>
        </p:nvGraphicFramePr>
        <p:xfrm>
          <a:off x="990598" y="1133484"/>
          <a:ext cx="10447422" cy="4778040"/>
        </p:xfrm>
        <a:graphic>
          <a:graphicData uri="http://schemas.openxmlformats.org/drawingml/2006/table">
            <a:tbl>
              <a:tblPr/>
              <a:tblGrid>
                <a:gridCol w="2072929">
                  <a:extLst>
                    <a:ext uri="{9D8B030D-6E8A-4147-A177-3AD203B41FA5}">
                      <a16:colId xmlns:a16="http://schemas.microsoft.com/office/drawing/2014/main" val="175801121"/>
                    </a:ext>
                  </a:extLst>
                </a:gridCol>
                <a:gridCol w="1392748">
                  <a:extLst>
                    <a:ext uri="{9D8B030D-6E8A-4147-A177-3AD203B41FA5}">
                      <a16:colId xmlns:a16="http://schemas.microsoft.com/office/drawing/2014/main" val="2926364328"/>
                    </a:ext>
                  </a:extLst>
                </a:gridCol>
                <a:gridCol w="1396349">
                  <a:extLst>
                    <a:ext uri="{9D8B030D-6E8A-4147-A177-3AD203B41FA5}">
                      <a16:colId xmlns:a16="http://schemas.microsoft.com/office/drawing/2014/main" val="123184923"/>
                    </a:ext>
                  </a:extLst>
                </a:gridCol>
                <a:gridCol w="1396349">
                  <a:extLst>
                    <a:ext uri="{9D8B030D-6E8A-4147-A177-3AD203B41FA5}">
                      <a16:colId xmlns:a16="http://schemas.microsoft.com/office/drawing/2014/main" val="1865036651"/>
                    </a:ext>
                  </a:extLst>
                </a:gridCol>
                <a:gridCol w="1396349">
                  <a:extLst>
                    <a:ext uri="{9D8B030D-6E8A-4147-A177-3AD203B41FA5}">
                      <a16:colId xmlns:a16="http://schemas.microsoft.com/office/drawing/2014/main" val="776041833"/>
                    </a:ext>
                  </a:extLst>
                </a:gridCol>
                <a:gridCol w="1396349">
                  <a:extLst>
                    <a:ext uri="{9D8B030D-6E8A-4147-A177-3AD203B41FA5}">
                      <a16:colId xmlns:a16="http://schemas.microsoft.com/office/drawing/2014/main" val="409164665"/>
                    </a:ext>
                  </a:extLst>
                </a:gridCol>
                <a:gridCol w="1396349">
                  <a:extLst>
                    <a:ext uri="{9D8B030D-6E8A-4147-A177-3AD203B41FA5}">
                      <a16:colId xmlns:a16="http://schemas.microsoft.com/office/drawing/2014/main" val="1424390024"/>
                    </a:ext>
                  </a:extLst>
                </a:gridCol>
              </a:tblGrid>
              <a:tr h="233413">
                <a:tc>
                  <a:txBody>
                    <a:bodyPr/>
                    <a:lstStyle/>
                    <a:p>
                      <a:pPr algn="l" fontAlgn="b"/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r>
                        <a:rPr lang="fr-CH" sz="10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Oct.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2018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190648"/>
                  </a:ext>
                </a:extLst>
              </a:tr>
              <a:tr h="27231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700936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ARMENIA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-32,470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9,680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-42,150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5050908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-118,152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225,203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106,474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557</a:t>
                      </a:r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494793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9,876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89,728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-79,852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6537659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CROATIA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58,077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-58,077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242222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-53,183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15,104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-68,287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6889087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INDONESIA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-5,132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10,550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-15,682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575806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ITALY - CENTRO FERMI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22,655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-22,655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3027231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-24,209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111,980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127,228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-39,457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033939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JINR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77,436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-77,436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446906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KOREA REP. OF - NRF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-4,403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116,154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116,154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-4,403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6607168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-22,702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50,299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27,595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673165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PERU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20,230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-20,230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2924770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ISS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-18,308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18,308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37,759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-37,759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4169117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34,557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227,016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412,152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-150,579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094763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-14,932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13,647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5,810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-7,095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987404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USA - NSF</a:t>
                      </a: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3,749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52,182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48,087</a:t>
                      </a: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7,844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459767"/>
                  </a:ext>
                </a:extLst>
              </a:tr>
              <a:tr h="23224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  <a:r>
                        <a:rPr lang="fr-CH" sz="1000" b="0" i="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FUNDING AGENCIES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51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-280,279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275,537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3,886,910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3,882,168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36301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901936"/>
                  </a:ext>
                </a:extLst>
              </a:tr>
              <a:tr h="324183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effectLst/>
                          <a:latin typeface="Calibri" panose="020F0502020204030204" pitchFamily="34" charset="0"/>
                        </a:rPr>
                        <a:t>-573,770</a:t>
                      </a:r>
                    </a:p>
                  </a:txBody>
                  <a:tcPr marL="0" marR="6815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effectLst/>
                          <a:latin typeface="Calibri" panose="020F0502020204030204" pitchFamily="34" charset="0"/>
                        </a:rPr>
                        <a:t>323,719</a:t>
                      </a:r>
                    </a:p>
                  </a:txBody>
                  <a:tcPr marL="0" marR="6815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4,701,699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6815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effectLst/>
                          <a:latin typeface="Calibri" panose="020F0502020204030204" pitchFamily="34" charset="0"/>
                        </a:rPr>
                        <a:t>5,066,887</a:t>
                      </a:r>
                    </a:p>
                  </a:txBody>
                  <a:tcPr marL="0" marR="6815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-623,662</a:t>
                      </a:r>
                      <a:endParaRPr lang="fr-CH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6815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8,423</a:t>
                      </a:r>
                      <a:r>
                        <a:rPr lang="fr-CH" sz="10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6815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205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48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7828</TotalTime>
  <Words>611</Words>
  <Application>Microsoft Office PowerPoint</Application>
  <PresentationFormat>Widescreen</PresentationFormat>
  <Paragraphs>409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PT Sans</vt:lpstr>
      <vt:lpstr>Arial</vt:lpstr>
      <vt:lpstr>Trebuchet MS</vt:lpstr>
      <vt:lpstr>Calibri</vt:lpstr>
      <vt:lpstr>1_CERNCorporate16-9</vt:lpstr>
      <vt:lpstr>AIS_CERNCorporate16-9</vt:lpstr>
      <vt:lpstr>End Slides</vt:lpstr>
      <vt:lpstr>PowerPoint Presentation</vt:lpstr>
      <vt:lpstr>ALICE  Resources Review Board  CERN-RRB-2018-111  31 October 2018</vt:lpstr>
      <vt:lpstr>ALICE Upgrade CF                          CERN-RRB-2018-111</vt:lpstr>
      <vt:lpstr>ALICE Upgrade CF Entry Fees – Expected and outstanding as of 26 October 2018                     CERN-RRB-2018-111</vt:lpstr>
      <vt:lpstr>ALICE Upgrade CF    Additional Contributions as of 26 October 2018                                          CERN-RRB-2018-111</vt:lpstr>
      <vt:lpstr>ALICE Upgrade CF    Expected and Outstanding Contributions as of 26 October 2018                          CERN-RRB-2018-111</vt:lpstr>
      <vt:lpstr>ALICE Maintenance &amp; Operation Cat. A                                                CERN-RRB-2018-111</vt:lpstr>
      <vt:lpstr>ALICE Maintenance &amp; Operation Cat. A   Additional Contributions as of 26 October 2018                            CERN-RRB-2018-111</vt:lpstr>
      <vt:lpstr>ALICE Maintenance &amp; Operation Cat. A    Expected and outstanding contributions as of 26 October 2018                                                CERN-RRB-2018-111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Eva Renee Lauri Planten</cp:lastModifiedBy>
  <cp:revision>213</cp:revision>
  <cp:lastPrinted>2017-03-02T13:56:44Z</cp:lastPrinted>
  <dcterms:created xsi:type="dcterms:W3CDTF">2016-08-23T15:07:51Z</dcterms:created>
  <dcterms:modified xsi:type="dcterms:W3CDTF">2018-10-29T10:34:35Z</dcterms:modified>
</cp:coreProperties>
</file>