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9"/>
  </p:notesMasterIdLst>
  <p:handoutMasterIdLst>
    <p:handoutMasterId r:id="rId10"/>
  </p:handoutMasterIdLst>
  <p:sldIdLst>
    <p:sldId id="257" r:id="rId4"/>
    <p:sldId id="256" r:id="rId5"/>
    <p:sldId id="291" r:id="rId6"/>
    <p:sldId id="287" r:id="rId7"/>
    <p:sldId id="288" r:id="rId8"/>
  </p:sldIdLst>
  <p:sldSz cx="12192000" cy="6858000"/>
  <p:notesSz cx="6797675" cy="9928225"/>
  <p:embeddedFontLst>
    <p:embeddedFont>
      <p:font typeface="PT Sans" panose="020B0604020202020204" charset="0"/>
      <p:regular r:id="rId11"/>
      <p:bold r:id="rId12"/>
      <p:italic r:id="rId13"/>
      <p:boldItalic r:id="rId14"/>
    </p:embeddedFont>
    <p:embeddedFont>
      <p:font typeface="Trebuchet MS" panose="020B0603020202020204" pitchFamily="3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76744" autoAdjust="0"/>
  </p:normalViewPr>
  <p:slideViewPr>
    <p:cSldViewPr snapToGrid="0">
      <p:cViewPr varScale="1">
        <p:scale>
          <a:sx n="117" d="100"/>
          <a:sy n="117" d="100"/>
        </p:scale>
        <p:origin x="144" y="372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1.fntdata"/><Relationship Id="rId7" Type="http://schemas.openxmlformats.org/officeDocument/2006/relationships/slide" Target="slides/slide4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5.fntdata"/><Relationship Id="rId23" Type="http://schemas.openxmlformats.org/officeDocument/2006/relationships/commentAuthors" Target="commentAuthor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840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50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74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26/10/2018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26/10/2018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26/10/2018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26/10/2018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26/10/2018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26/10/2018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chemeClr val="tx2"/>
                </a:solidFill>
              </a:rPr>
              <a:t>WLCG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CERN-RRB-2018-084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30 October 2018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WLCG </a:t>
            </a:r>
            <a:r>
              <a:rPr lang="fr-CH" sz="3200" dirty="0" smtClean="0"/>
              <a:t>– CERN EXPENSES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</a:t>
            </a:r>
            <a:r>
              <a:rPr lang="fr-CH" sz="2200" dirty="0" smtClean="0"/>
              <a:t>CERN- RRB-2018-084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34736" y="1145817"/>
            <a:ext cx="346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August 2018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788882"/>
              </p:ext>
            </p:extLst>
          </p:nvPr>
        </p:nvGraphicFramePr>
        <p:xfrm>
          <a:off x="334736" y="1678167"/>
          <a:ext cx="7952016" cy="4249100"/>
        </p:xfrm>
        <a:graphic>
          <a:graphicData uri="http://schemas.openxmlformats.org/drawingml/2006/table">
            <a:tbl>
              <a:tblPr/>
              <a:tblGrid>
                <a:gridCol w="1988004">
                  <a:extLst>
                    <a:ext uri="{9D8B030D-6E8A-4147-A177-3AD203B41FA5}">
                      <a16:colId xmlns:a16="http://schemas.microsoft.com/office/drawing/2014/main" val="4170729214"/>
                    </a:ext>
                  </a:extLst>
                </a:gridCol>
                <a:gridCol w="1988004">
                  <a:extLst>
                    <a:ext uri="{9D8B030D-6E8A-4147-A177-3AD203B41FA5}">
                      <a16:colId xmlns:a16="http://schemas.microsoft.com/office/drawing/2014/main" val="3522166323"/>
                    </a:ext>
                  </a:extLst>
                </a:gridCol>
                <a:gridCol w="1988004">
                  <a:extLst>
                    <a:ext uri="{9D8B030D-6E8A-4147-A177-3AD203B41FA5}">
                      <a16:colId xmlns:a16="http://schemas.microsoft.com/office/drawing/2014/main" val="1899758559"/>
                    </a:ext>
                  </a:extLst>
                </a:gridCol>
                <a:gridCol w="1988004">
                  <a:extLst>
                    <a:ext uri="{9D8B030D-6E8A-4147-A177-3AD203B41FA5}">
                      <a16:colId xmlns:a16="http://schemas.microsoft.com/office/drawing/2014/main" val="4291654491"/>
                    </a:ext>
                  </a:extLst>
                </a:gridCol>
              </a:tblGrid>
              <a:tr h="211449">
                <a:tc gridSpan="2"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Personnel &amp; Materials Expenses per 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191630"/>
                  </a:ext>
                </a:extLst>
              </a:tr>
              <a:tr h="21144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206309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5984611"/>
                  </a:ext>
                </a:extLst>
              </a:tr>
              <a:tr h="40275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Personnel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Materials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134463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5744087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1,519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1,753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3,272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851133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16,472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21,299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37,771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0161214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17,112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18,601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35,713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621842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16,986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26,177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43,163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682479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17,492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14,721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32,213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3771846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13,579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20,770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34,349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431451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14,894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18,733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33,627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6221693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16,062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23,499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39,561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952582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17,605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16,420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34,025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7482568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17,992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21,967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39,959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515854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18,428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19,593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38,021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2990001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19,029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22,759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41,788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1295270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2017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16,220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22,967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39,187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052469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2018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11,191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5,835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17,026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301706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38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61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WLCG </a:t>
            </a:r>
            <a:r>
              <a:rPr lang="fr-CH" sz="3200" dirty="0" smtClean="0"/>
              <a:t>– LCG Common </a:t>
            </a:r>
            <a:r>
              <a:rPr lang="fr-CH" sz="3200" dirty="0" err="1" smtClean="0"/>
              <a:t>Fund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</a:t>
            </a:r>
            <a:r>
              <a:rPr lang="fr-CH" sz="2200" dirty="0" smtClean="0"/>
              <a:t>CERN-RRB-2018-084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34736" y="1145817"/>
            <a:ext cx="346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August 2018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71612"/>
              </p:ext>
            </p:extLst>
          </p:nvPr>
        </p:nvGraphicFramePr>
        <p:xfrm>
          <a:off x="368299" y="1860229"/>
          <a:ext cx="5493657" cy="24586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91008">
                  <a:extLst>
                    <a:ext uri="{9D8B030D-6E8A-4147-A177-3AD203B41FA5}">
                      <a16:colId xmlns:a16="http://schemas.microsoft.com/office/drawing/2014/main" val="1321418654"/>
                    </a:ext>
                  </a:extLst>
                </a:gridCol>
                <a:gridCol w="1702649">
                  <a:extLst>
                    <a:ext uri="{9D8B030D-6E8A-4147-A177-3AD203B41FA5}">
                      <a16:colId xmlns:a16="http://schemas.microsoft.com/office/drawing/2014/main" val="241602160"/>
                    </a:ext>
                  </a:extLst>
                </a:gridCol>
              </a:tblGrid>
              <a:tr h="29293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err="1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71783"/>
                  </a:ext>
                </a:extLst>
              </a:tr>
              <a:tr h="31488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</a:rPr>
                        <a:t>2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336186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5795732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7276088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521026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r" fontAlgn="b"/>
                      <a:r>
                        <a:rPr lang="fr-CH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Transfers</a:t>
                      </a:r>
                      <a:r>
                        <a:rPr lang="fr-CH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fr-CH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LHC</a:t>
                      </a:r>
                      <a:r>
                        <a:rPr lang="fr-CH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Collaborations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190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303280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932935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Expenses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-113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42175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1869144"/>
                  </a:ext>
                </a:extLst>
              </a:tr>
              <a:tr h="31488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31 </a:t>
                      </a:r>
                      <a:r>
                        <a:rPr lang="en-GB" sz="1100" b="1" u="none" strike="noStrike" dirty="0" smtClean="0">
                          <a:effectLst/>
                        </a:rPr>
                        <a:t>August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+mn-lt"/>
                        </a:rPr>
                        <a:t>79</a:t>
                      </a:r>
                      <a:endParaRPr lang="en-GB" sz="11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811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498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WLCG </a:t>
            </a:r>
            <a:r>
              <a:rPr lang="fr-CH" sz="3200" dirty="0" smtClean="0"/>
              <a:t>– INDIA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</a:t>
            </a:r>
            <a:r>
              <a:rPr lang="fr-CH" sz="2200" dirty="0" smtClean="0"/>
              <a:t>CERN-RRB-2018-084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34736" y="1145817"/>
            <a:ext cx="346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August 2018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590530"/>
              </p:ext>
            </p:extLst>
          </p:nvPr>
        </p:nvGraphicFramePr>
        <p:xfrm>
          <a:off x="368299" y="1860229"/>
          <a:ext cx="5526315" cy="26627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3544">
                  <a:extLst>
                    <a:ext uri="{9D8B030D-6E8A-4147-A177-3AD203B41FA5}">
                      <a16:colId xmlns:a16="http://schemas.microsoft.com/office/drawing/2014/main" val="1321418654"/>
                    </a:ext>
                  </a:extLst>
                </a:gridCol>
                <a:gridCol w="1712771">
                  <a:extLst>
                    <a:ext uri="{9D8B030D-6E8A-4147-A177-3AD203B41FA5}">
                      <a16:colId xmlns:a16="http://schemas.microsoft.com/office/drawing/2014/main" val="241602160"/>
                    </a:ext>
                  </a:extLst>
                </a:gridCol>
              </a:tblGrid>
              <a:tr h="3172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err="1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71783"/>
                  </a:ext>
                </a:extLst>
              </a:tr>
              <a:tr h="34102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</a:rPr>
                        <a:t>28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336186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5795732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7276088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521026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303280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932935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Expenses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-20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42175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1869144"/>
                  </a:ext>
                </a:extLst>
              </a:tr>
              <a:tr h="34102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31 </a:t>
                      </a:r>
                      <a:r>
                        <a:rPr lang="en-GB" sz="1100" b="1" u="none" strike="noStrike" dirty="0" smtClean="0">
                          <a:effectLst/>
                        </a:rPr>
                        <a:t>August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811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596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875</TotalTime>
  <Words>167</Words>
  <Application>Microsoft Office PowerPoint</Application>
  <PresentationFormat>Widescreen</PresentationFormat>
  <Paragraphs>128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PT Sans</vt:lpstr>
      <vt:lpstr>Trebuchet MS</vt:lpstr>
      <vt:lpstr>Calibri</vt:lpstr>
      <vt:lpstr>1_CERNCorporate16-9</vt:lpstr>
      <vt:lpstr>AIS_CERNCorporate16-9</vt:lpstr>
      <vt:lpstr>End Slides</vt:lpstr>
      <vt:lpstr>PowerPoint Presentation</vt:lpstr>
      <vt:lpstr>WLCG Resources Review Board  CERN-RRB-2018-084  30 October 2018</vt:lpstr>
      <vt:lpstr>WLCG – CERN EXPENSES                                                                      CERN- RRB-2018-084</vt:lpstr>
      <vt:lpstr>WLCG – LCG Common Fund                                                                      CERN-RRB-2018-084</vt:lpstr>
      <vt:lpstr>WLCG – INDIA                                                                      CERN-RRB-2018-084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Isabel Macchioni</cp:lastModifiedBy>
  <cp:revision>89</cp:revision>
  <cp:lastPrinted>2018-04-17T08:41:48Z</cp:lastPrinted>
  <dcterms:created xsi:type="dcterms:W3CDTF">2016-08-23T15:07:51Z</dcterms:created>
  <dcterms:modified xsi:type="dcterms:W3CDTF">2018-10-26T06:56:20Z</dcterms:modified>
</cp:coreProperties>
</file>