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2" r:id="rId1"/>
    <p:sldMasterId id="2147483672" r:id="rId2"/>
    <p:sldMasterId id="2147483658" r:id="rId3"/>
  </p:sldMasterIdLst>
  <p:notesMasterIdLst>
    <p:notesMasterId r:id="rId13"/>
  </p:notesMasterIdLst>
  <p:handoutMasterIdLst>
    <p:handoutMasterId r:id="rId14"/>
  </p:handoutMasterIdLst>
  <p:sldIdLst>
    <p:sldId id="257" r:id="rId4"/>
    <p:sldId id="256" r:id="rId5"/>
    <p:sldId id="281" r:id="rId6"/>
    <p:sldId id="286" r:id="rId7"/>
    <p:sldId id="289" r:id="rId8"/>
    <p:sldId id="290" r:id="rId9"/>
    <p:sldId id="285" r:id="rId10"/>
    <p:sldId id="288" r:id="rId11"/>
    <p:sldId id="284" r:id="rId12"/>
  </p:sldIdLst>
  <p:sldSz cx="12192000" cy="6858000"/>
  <p:notesSz cx="6797675" cy="9928225"/>
  <p:embeddedFontLst>
    <p:embeddedFont>
      <p:font typeface="Trebuchet MS" panose="020B0603020202020204" pitchFamily="34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PT Sans" panose="020B060402020202020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Spencer" initials="CS" lastIdx="2" clrIdx="0">
    <p:extLst>
      <p:ext uri="{19B8F6BF-5375-455C-9EA6-DF929625EA0E}">
        <p15:presenceInfo xmlns:p15="http://schemas.microsoft.com/office/powerpoint/2012/main" userId="S-1-5-21-1526224874-1540688658-1361462980-3252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76744" autoAdjust="0"/>
  </p:normalViewPr>
  <p:slideViewPr>
    <p:cSldViewPr snapToGrid="0">
      <p:cViewPr varScale="1">
        <p:scale>
          <a:sx n="117" d="100"/>
          <a:sy n="117" d="100"/>
        </p:scale>
        <p:origin x="126" y="372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2300"/>
    </p:cViewPr>
  </p:sorterViewPr>
  <p:notesViewPr>
    <p:cSldViewPr snapToGrid="0">
      <p:cViewPr varScale="1">
        <p:scale>
          <a:sx n="98" d="100"/>
          <a:sy n="98" d="100"/>
        </p:scale>
        <p:origin x="24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7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0.fntdata"/><Relationship Id="rId5" Type="http://schemas.openxmlformats.org/officeDocument/2006/relationships/slide" Target="slides/slide2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font" Target="fonts/font5.fntdata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7AEB6EB1-2154-45F7-A04B-12ADBA09526E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A4EA3D55-8465-430F-B084-53E5EA3E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40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26/10/2018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95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165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664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48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396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561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552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26/10/2018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26/10/2018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26/10/2018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26/10/2018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2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26/10/2018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26/10/2018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26/10/2018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26/10/2018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38200" y="1171574"/>
            <a:ext cx="10515600" cy="3335111"/>
          </a:xfrm>
        </p:spPr>
        <p:txBody>
          <a:bodyPr>
            <a:normAutofit fontScale="90000"/>
          </a:bodyPr>
          <a:lstStyle/>
          <a:p>
            <a:r>
              <a:rPr lang="en-US" sz="5400" b="0" dirty="0" smtClean="0">
                <a:solidFill>
                  <a:schemeClr val="tx2"/>
                </a:solidFill>
              </a:rPr>
              <a:t>ATLAS</a:t>
            </a:r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4800" dirty="0">
                <a:solidFill>
                  <a:schemeClr val="tx2"/>
                </a:solidFill>
              </a:rPr>
              <a:t>Resources Review </a:t>
            </a:r>
            <a:r>
              <a:rPr lang="en-US" sz="4800" dirty="0" smtClean="0">
                <a:solidFill>
                  <a:schemeClr val="tx2"/>
                </a:solidFill>
              </a:rPr>
              <a:t>Board</a:t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2200" dirty="0" smtClean="0">
                <a:solidFill>
                  <a:schemeClr val="tx2"/>
                </a:solidFill>
              </a:rPr>
              <a:t>CERN-RRB-2018-077</a:t>
            </a:r>
            <a:br>
              <a:rPr lang="en-US" sz="2200" dirty="0" smtClean="0">
                <a:solidFill>
                  <a:schemeClr val="tx2"/>
                </a:solidFill>
              </a:rPr>
            </a:b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29 October 2018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310742"/>
            <a:ext cx="10515600" cy="947057"/>
          </a:xfrm>
        </p:spPr>
        <p:txBody>
          <a:bodyPr/>
          <a:lstStyle/>
          <a:p>
            <a:endParaRPr lang="fr-CH" dirty="0" smtClean="0"/>
          </a:p>
          <a:p>
            <a:r>
              <a:rPr lang="fr-CH" dirty="0" smtClean="0"/>
              <a:t>Updates to Financial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68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smtClean="0"/>
              <a:t>ATLAS</a:t>
            </a:r>
            <a:r>
              <a:rPr lang="fr-CH" sz="4700" dirty="0" smtClean="0"/>
              <a:t> </a:t>
            </a:r>
            <a:r>
              <a:rPr lang="fr-CH" sz="3200" dirty="0" smtClean="0"/>
              <a:t>CONSTRUCTION Common </a:t>
            </a:r>
            <a:r>
              <a:rPr lang="fr-CH" sz="3200" dirty="0" err="1" smtClean="0"/>
              <a:t>Fund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CERN-RRB-2018-077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34736" y="1191986"/>
            <a:ext cx="4566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</a:t>
            </a:r>
            <a:r>
              <a:rPr lang="en-GB" sz="16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31 August 2018</a:t>
            </a:r>
            <a:r>
              <a:rPr lang="en-GB" sz="1600" dirty="0" smtClean="0"/>
              <a:t> </a:t>
            </a:r>
            <a:endParaRPr lang="en-GB" sz="1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893603"/>
              </p:ext>
            </p:extLst>
          </p:nvPr>
        </p:nvGraphicFramePr>
        <p:xfrm>
          <a:off x="334736" y="1798865"/>
          <a:ext cx="5740400" cy="3257550"/>
        </p:xfrm>
        <a:graphic>
          <a:graphicData uri="http://schemas.openxmlformats.org/drawingml/2006/table">
            <a:tbl>
              <a:tblPr/>
              <a:tblGrid>
                <a:gridCol w="4062681">
                  <a:extLst>
                    <a:ext uri="{9D8B030D-6E8A-4147-A177-3AD203B41FA5}">
                      <a16:colId xmlns:a16="http://schemas.microsoft.com/office/drawing/2014/main" val="2902156944"/>
                    </a:ext>
                  </a:extLst>
                </a:gridCol>
                <a:gridCol w="180775">
                  <a:extLst>
                    <a:ext uri="{9D8B030D-6E8A-4147-A177-3AD203B41FA5}">
                      <a16:colId xmlns:a16="http://schemas.microsoft.com/office/drawing/2014/main" val="1730587772"/>
                    </a:ext>
                  </a:extLst>
                </a:gridCol>
                <a:gridCol w="1496944">
                  <a:extLst>
                    <a:ext uri="{9D8B030D-6E8A-4147-A177-3AD203B41FA5}">
                      <a16:colId xmlns:a16="http://schemas.microsoft.com/office/drawing/2014/main" val="32646809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Revenues and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786344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63364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55052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1 January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6,482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195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9822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0012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93295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15901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9855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90255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50320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31 August 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6,482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4323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89373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96924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93883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Contributions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96565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72176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468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smtClean="0"/>
              <a:t>ATLAS</a:t>
            </a:r>
            <a:r>
              <a:rPr lang="fr-CH" sz="4700" dirty="0" smtClean="0"/>
              <a:t> </a:t>
            </a:r>
            <a:r>
              <a:rPr lang="fr-CH" sz="3200" dirty="0" smtClean="0"/>
              <a:t>UPGRADE Phase II CF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CERN-RRB-2018-077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34736" y="1191986"/>
            <a:ext cx="4566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</a:t>
            </a:r>
            <a:r>
              <a:rPr lang="en-GB" sz="1600" i="1" smtClean="0">
                <a:solidFill>
                  <a:srgbClr val="4F81BD"/>
                </a:solidFill>
                <a:latin typeface="Calibri" panose="020F0502020204030204" pitchFamily="34" charset="0"/>
              </a:rPr>
              <a:t>31 August </a:t>
            </a:r>
            <a:r>
              <a:rPr lang="en-GB" sz="16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2018</a:t>
            </a:r>
            <a:r>
              <a:rPr lang="en-GB" sz="1600" dirty="0" smtClean="0"/>
              <a:t> </a:t>
            </a:r>
            <a:endParaRPr lang="en-GB" sz="1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063244"/>
              </p:ext>
            </p:extLst>
          </p:nvPr>
        </p:nvGraphicFramePr>
        <p:xfrm>
          <a:off x="334736" y="1798865"/>
          <a:ext cx="5740400" cy="3257550"/>
        </p:xfrm>
        <a:graphic>
          <a:graphicData uri="http://schemas.openxmlformats.org/drawingml/2006/table">
            <a:tbl>
              <a:tblPr/>
              <a:tblGrid>
                <a:gridCol w="4062681">
                  <a:extLst>
                    <a:ext uri="{9D8B030D-6E8A-4147-A177-3AD203B41FA5}">
                      <a16:colId xmlns:a16="http://schemas.microsoft.com/office/drawing/2014/main" val="2902156944"/>
                    </a:ext>
                  </a:extLst>
                </a:gridCol>
                <a:gridCol w="180775">
                  <a:extLst>
                    <a:ext uri="{9D8B030D-6E8A-4147-A177-3AD203B41FA5}">
                      <a16:colId xmlns:a16="http://schemas.microsoft.com/office/drawing/2014/main" val="1730587772"/>
                    </a:ext>
                  </a:extLst>
                </a:gridCol>
                <a:gridCol w="1496944">
                  <a:extLst>
                    <a:ext uri="{9D8B030D-6E8A-4147-A177-3AD203B41FA5}">
                      <a16:colId xmlns:a16="http://schemas.microsoft.com/office/drawing/2014/main" val="32646809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Revenues and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786344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63364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55052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1 January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195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9822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0012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93295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 Upgrade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1,943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15901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9855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-37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90255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50320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31 August 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1,906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4323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89373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-11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96924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93883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Contributions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1,986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96565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72176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67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en-GB" sz="4100" dirty="0"/>
              <a:t>ATLAS </a:t>
            </a:r>
            <a:r>
              <a:rPr lang="en-GB" sz="3200" dirty="0" smtClean="0"/>
              <a:t>UPGRADE</a:t>
            </a:r>
            <a:r>
              <a:rPr lang="en-GB" sz="4100" dirty="0" smtClean="0"/>
              <a:t> </a:t>
            </a:r>
            <a:r>
              <a:rPr lang="en-GB" sz="3200" dirty="0"/>
              <a:t>Phase II CF</a:t>
            </a:r>
            <a:r>
              <a:rPr lang="en-GB" sz="4100" dirty="0"/>
              <a:t>	</a:t>
            </a:r>
            <a:r>
              <a:rPr lang="fr-CH" dirty="0" smtClean="0"/>
              <a:t>			</a:t>
            </a:r>
            <a:r>
              <a:rPr lang="fr-CH" dirty="0"/>
              <a:t> </a:t>
            </a:r>
            <a:r>
              <a:rPr lang="fr-CH" dirty="0" smtClean="0"/>
              <a:t>                                     </a:t>
            </a:r>
            <a:r>
              <a:rPr lang="fr-CH" sz="2000" dirty="0" err="1" smtClean="0"/>
              <a:t>Additional</a:t>
            </a:r>
            <a:r>
              <a:rPr lang="fr-CH" sz="2000" dirty="0" smtClean="0"/>
              <a:t> Contributions as of 26 </a:t>
            </a:r>
            <a:r>
              <a:rPr lang="fr-CH" sz="2000" dirty="0" err="1" smtClean="0"/>
              <a:t>October</a:t>
            </a:r>
            <a:r>
              <a:rPr lang="fr-CH" sz="2000" dirty="0" smtClean="0"/>
              <a:t> 2018</a:t>
            </a:r>
            <a:r>
              <a:rPr lang="fr-CH" dirty="0" smtClean="0"/>
              <a:t>                                  	    </a:t>
            </a:r>
            <a:r>
              <a:rPr lang="fr-CH" sz="2200" dirty="0" smtClean="0"/>
              <a:t>CERN-RRB-2018-077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080089"/>
              </p:ext>
            </p:extLst>
          </p:nvPr>
        </p:nvGraphicFramePr>
        <p:xfrm>
          <a:off x="788411" y="1544418"/>
          <a:ext cx="4871968" cy="2850160"/>
        </p:xfrm>
        <a:graphic>
          <a:graphicData uri="http://schemas.openxmlformats.org/drawingml/2006/table">
            <a:tbl>
              <a:tblPr/>
              <a:tblGrid>
                <a:gridCol w="2796087">
                  <a:extLst>
                    <a:ext uri="{9D8B030D-6E8A-4147-A177-3AD203B41FA5}">
                      <a16:colId xmlns:a16="http://schemas.microsoft.com/office/drawing/2014/main" val="1035070126"/>
                    </a:ext>
                  </a:extLst>
                </a:gridCol>
                <a:gridCol w="2075881">
                  <a:extLst>
                    <a:ext uri="{9D8B030D-6E8A-4147-A177-3AD203B41FA5}">
                      <a16:colId xmlns:a16="http://schemas.microsoft.com/office/drawing/2014/main" val="252871857"/>
                    </a:ext>
                  </a:extLst>
                </a:gridCol>
              </a:tblGrid>
              <a:tr h="343631">
                <a:tc>
                  <a:txBody>
                    <a:bodyPr/>
                    <a:lstStyle/>
                    <a:p>
                      <a:pPr algn="l" fontAlgn="b"/>
                      <a:endParaRPr lang="en-GB" sz="95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 </a:t>
                      </a:r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Sep.</a:t>
                      </a:r>
                      <a:r>
                        <a:rPr lang="en-GB" sz="1100" b="1" i="0" u="none" strike="noStrike" baseline="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– Oct. 2018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1744178"/>
                  </a:ext>
                </a:extLst>
              </a:tr>
              <a:tr h="35990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5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Cash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554092"/>
                  </a:ext>
                </a:extLst>
              </a:tr>
              <a:tr h="34363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AZERBAIJAN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1,400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8365141"/>
                  </a:ext>
                </a:extLst>
              </a:tr>
              <a:tr h="34363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CHINA 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27,471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1791015"/>
                  </a:ext>
                </a:extLst>
              </a:tr>
              <a:tr h="34363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GERMANY - DESY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400,000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952126"/>
                  </a:ext>
                </a:extLst>
              </a:tr>
              <a:tr h="34363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41,900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5780400"/>
                  </a:ext>
                </a:extLst>
              </a:tr>
              <a:tr h="34363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70,900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928210"/>
                  </a:ext>
                </a:extLst>
              </a:tr>
              <a:tr h="42846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2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n-GB" sz="12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541,671</a:t>
                      </a:r>
                      <a:endParaRPr lang="en-GB" sz="12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92279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601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en-GB" sz="4100" dirty="0"/>
              <a:t>ATLAS </a:t>
            </a:r>
            <a:r>
              <a:rPr lang="en-GB" sz="3200" dirty="0" smtClean="0"/>
              <a:t>UPGRADE</a:t>
            </a:r>
            <a:r>
              <a:rPr lang="en-GB" sz="4100" dirty="0" smtClean="0"/>
              <a:t> </a:t>
            </a:r>
            <a:r>
              <a:rPr lang="en-GB" sz="3200" dirty="0"/>
              <a:t>Phase II CF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sz="2000" dirty="0" err="1" smtClean="0"/>
              <a:t>Expected</a:t>
            </a:r>
            <a:r>
              <a:rPr lang="fr-CH" sz="2000" dirty="0" smtClean="0"/>
              <a:t> and </a:t>
            </a:r>
            <a:r>
              <a:rPr lang="fr-CH" sz="2000" dirty="0" err="1" smtClean="0"/>
              <a:t>outstanding</a:t>
            </a:r>
            <a:r>
              <a:rPr lang="fr-CH" sz="2000" dirty="0" smtClean="0"/>
              <a:t> as of 26 </a:t>
            </a:r>
            <a:r>
              <a:rPr lang="fr-CH" sz="2000" dirty="0" err="1" smtClean="0"/>
              <a:t>October</a:t>
            </a:r>
            <a:r>
              <a:rPr lang="fr-CH" sz="2000" dirty="0" smtClean="0"/>
              <a:t> 2018</a:t>
            </a:r>
            <a:r>
              <a:rPr lang="fr-CH" dirty="0" smtClean="0"/>
              <a:t>                                     </a:t>
            </a:r>
            <a:r>
              <a:rPr lang="fr-CH" sz="2200" dirty="0" smtClean="0"/>
              <a:t>CERN-RRB-2018-077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805607"/>
              </p:ext>
            </p:extLst>
          </p:nvPr>
        </p:nvGraphicFramePr>
        <p:xfrm>
          <a:off x="1482291" y="1068403"/>
          <a:ext cx="7671334" cy="4891515"/>
        </p:xfrm>
        <a:graphic>
          <a:graphicData uri="http://schemas.openxmlformats.org/drawingml/2006/table">
            <a:tbl>
              <a:tblPr/>
              <a:tblGrid>
                <a:gridCol w="2156707">
                  <a:extLst>
                    <a:ext uri="{9D8B030D-6E8A-4147-A177-3AD203B41FA5}">
                      <a16:colId xmlns:a16="http://schemas.microsoft.com/office/drawing/2014/main" val="2734996079"/>
                    </a:ext>
                  </a:extLst>
                </a:gridCol>
                <a:gridCol w="1386910">
                  <a:extLst>
                    <a:ext uri="{9D8B030D-6E8A-4147-A177-3AD203B41FA5}">
                      <a16:colId xmlns:a16="http://schemas.microsoft.com/office/drawing/2014/main" val="4061596949"/>
                    </a:ext>
                  </a:extLst>
                </a:gridCol>
                <a:gridCol w="1386910">
                  <a:extLst>
                    <a:ext uri="{9D8B030D-6E8A-4147-A177-3AD203B41FA5}">
                      <a16:colId xmlns:a16="http://schemas.microsoft.com/office/drawing/2014/main" val="2207755919"/>
                    </a:ext>
                  </a:extLst>
                </a:gridCol>
                <a:gridCol w="1469470">
                  <a:extLst>
                    <a:ext uri="{9D8B030D-6E8A-4147-A177-3AD203B41FA5}">
                      <a16:colId xmlns:a16="http://schemas.microsoft.com/office/drawing/2014/main" val="2289900380"/>
                    </a:ext>
                  </a:extLst>
                </a:gridCol>
                <a:gridCol w="1271337">
                  <a:extLst>
                    <a:ext uri="{9D8B030D-6E8A-4147-A177-3AD203B41FA5}">
                      <a16:colId xmlns:a16="http://schemas.microsoft.com/office/drawing/2014/main" val="2134029845"/>
                    </a:ext>
                  </a:extLst>
                </a:gridCol>
              </a:tblGrid>
              <a:tr h="155792">
                <a:tc>
                  <a:txBody>
                    <a:bodyPr/>
                    <a:lstStyle/>
                    <a:p>
                      <a:pPr algn="l" fontAlgn="b"/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  <a:r>
                        <a:rPr lang="fr-CH" sz="1000" b="1" i="0" u="none" strike="noStrike" baseline="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Oct.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362608"/>
                  </a:ext>
                </a:extLst>
              </a:tr>
              <a:tr h="155792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Expected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</a:t>
                      </a:r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advance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413270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AUSTRALIA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21,700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-21,700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448823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>
                          <a:effectLst/>
                          <a:latin typeface="Calibri" panose="020F0502020204030204" pitchFamily="34" charset="0"/>
                        </a:rPr>
                        <a:t>BELARUS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2,900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-2,900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0928511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BRAZIL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20,200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-20,200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4935946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CANADA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94,000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-94,000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9409802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CHILE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14,500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-14,500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032862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65,785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69,400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-3,615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9471414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COLOMBIA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5,800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-5,800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007646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FRANCE – CEA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34,700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-34,700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926092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FRANCE - IN2P3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164,900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-164,900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3591780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GEORGIA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8,700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-8,700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3708743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GERMANY – BMBF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221,300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-221,300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1627142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GERMANY – DESY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400,000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53,500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346,500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176200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GERMANY</a:t>
                      </a:r>
                      <a:r>
                        <a:rPr lang="fr-CH" sz="900" b="0" i="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– MPI</a:t>
                      </a:r>
                      <a:endParaRPr lang="fr-CH" sz="900" b="0" i="0" u="none" strike="noStrike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30,400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-30,400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8703709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GREECE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21,700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-21,700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816683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HONG KONG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14,500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-14,500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829694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ISRAEL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41,900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-41,900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8870423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244,400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-244,400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1357629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JAPAN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109,900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-109,900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011445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NORWAY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23,100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-23,100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6852651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PORTUGAL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21,700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-21,700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416933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ROMANIA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23,100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-23,100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4704606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RUSSIA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92,600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-92,600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437078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SLOVENIA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11,600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-11,600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3929898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SWEDEN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43,400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-43,400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1378113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TURKEY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15,900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-15,900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167984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UNITED KINGDOM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1,492,000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276,300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1,215,700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9029007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US</a:t>
                      </a:r>
                      <a:r>
                        <a:rPr lang="fr-CH" sz="900" b="0" i="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DOE HEP</a:t>
                      </a:r>
                      <a:endParaRPr lang="fr-CH" sz="900" b="0" i="0" u="none" strike="noStrike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396,300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-396,300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7332428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US DOE NP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8,700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-8,700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035221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US NSF HEP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94,000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-94,000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1532641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US NSF NP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5,800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-5,800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0118099"/>
                  </a:ext>
                </a:extLst>
              </a:tr>
              <a:tr h="142663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OTHER FUNDING AGENCIES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526,400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526,400</a:t>
                      </a:r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720305"/>
                  </a:ext>
                </a:extLst>
              </a:tr>
              <a:tr h="15737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2,484,185</a:t>
                      </a:r>
                      <a:endParaRPr lang="fr-CH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2,713,300</a:t>
                      </a:r>
                      <a:endParaRPr lang="fr-CH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03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fr-CH" sz="10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1,791,315</a:t>
                      </a:r>
                      <a:endParaRPr lang="fr-CH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1,562,200</a:t>
                      </a:r>
                      <a:endParaRPr lang="fr-CH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03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070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159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smtClean="0"/>
              <a:t>ATLAS</a:t>
            </a:r>
            <a:r>
              <a:rPr lang="fr-CH" sz="4700" dirty="0" smtClean="0"/>
              <a:t>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CERN-RRB-2018-077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34736" y="1191986"/>
            <a:ext cx="4566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</a:t>
            </a:r>
            <a:r>
              <a:rPr lang="en-GB" sz="16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31 August 2018</a:t>
            </a:r>
            <a:r>
              <a:rPr lang="en-GB" sz="1600" dirty="0" smtClean="0"/>
              <a:t> </a:t>
            </a:r>
            <a:endParaRPr lang="en-GB" sz="1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004498"/>
              </p:ext>
            </p:extLst>
          </p:nvPr>
        </p:nvGraphicFramePr>
        <p:xfrm>
          <a:off x="334736" y="1530540"/>
          <a:ext cx="6142616" cy="4227816"/>
        </p:xfrm>
        <a:graphic>
          <a:graphicData uri="http://schemas.openxmlformats.org/drawingml/2006/table">
            <a:tbl>
              <a:tblPr/>
              <a:tblGrid>
                <a:gridCol w="2937102">
                  <a:extLst>
                    <a:ext uri="{9D8B030D-6E8A-4147-A177-3AD203B41FA5}">
                      <a16:colId xmlns:a16="http://schemas.microsoft.com/office/drawing/2014/main" val="3734086173"/>
                    </a:ext>
                  </a:extLst>
                </a:gridCol>
                <a:gridCol w="175856">
                  <a:extLst>
                    <a:ext uri="{9D8B030D-6E8A-4147-A177-3AD203B41FA5}">
                      <a16:colId xmlns:a16="http://schemas.microsoft.com/office/drawing/2014/main" val="4034278616"/>
                    </a:ext>
                  </a:extLst>
                </a:gridCol>
                <a:gridCol w="953324">
                  <a:extLst>
                    <a:ext uri="{9D8B030D-6E8A-4147-A177-3AD203B41FA5}">
                      <a16:colId xmlns:a16="http://schemas.microsoft.com/office/drawing/2014/main" val="2561497681"/>
                    </a:ext>
                  </a:extLst>
                </a:gridCol>
                <a:gridCol w="953324">
                  <a:extLst>
                    <a:ext uri="{9D8B030D-6E8A-4147-A177-3AD203B41FA5}">
                      <a16:colId xmlns:a16="http://schemas.microsoft.com/office/drawing/2014/main" val="3836259394"/>
                    </a:ext>
                  </a:extLst>
                </a:gridCol>
                <a:gridCol w="1123010">
                  <a:extLst>
                    <a:ext uri="{9D8B030D-6E8A-4147-A177-3AD203B41FA5}">
                      <a16:colId xmlns:a16="http://schemas.microsoft.com/office/drawing/2014/main" val="3583386870"/>
                    </a:ext>
                  </a:extLst>
                </a:gridCol>
              </a:tblGrid>
              <a:tr h="17799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Revenues and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5210579"/>
                  </a:ext>
                </a:extLst>
              </a:tr>
              <a:tr h="177997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 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3690919"/>
                  </a:ext>
                </a:extLst>
              </a:tr>
              <a:tr h="163476">
                <a:tc gridSpan="5"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7916211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1 January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-1,746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4728344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1234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0989727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sng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sng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Cash</a:t>
                      </a: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sng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In-kind</a:t>
                      </a:r>
                    </a:p>
                  </a:txBody>
                  <a:tcPr marL="0" marR="111234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921631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1234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2468003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12,798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1,173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13,971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2725905"/>
                  </a:ext>
                </a:extLst>
              </a:tr>
              <a:tr h="177054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1234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721544"/>
                  </a:ext>
                </a:extLst>
              </a:tr>
              <a:tr h="177054"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3707831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-6,915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-1,173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-8,088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1785573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1234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3121186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31 August 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4,137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428855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1234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98656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-338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5704664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1234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474200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Contributions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2,282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154315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1234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145284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76379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>
                          <a:effectLst/>
                          <a:latin typeface="Calibri" panose="020F0502020204030204" pitchFamily="34" charset="0"/>
                        </a:rPr>
                        <a:t>Deferred online hardware equipment</a:t>
                      </a:r>
                    </a:p>
                  </a:txBody>
                  <a:tcPr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5549403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1 January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3,952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2656513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 dirty="0">
                          <a:effectLst/>
                          <a:latin typeface="Calibri" panose="020F0502020204030204" pitchFamily="34" charset="0"/>
                        </a:rPr>
                        <a:t>Transfer from M&amp;O A funds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5860685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 dirty="0"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111234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9710306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31 August 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3,952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6445170"/>
                  </a:ext>
                </a:extLst>
              </a:tr>
              <a:tr h="163476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 dirty="0"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1234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1112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9730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42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smtClean="0"/>
              <a:t>ATLAS</a:t>
            </a:r>
            <a:r>
              <a:rPr lang="fr-CH" sz="4700" dirty="0" smtClean="0"/>
              <a:t>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</a:t>
            </a:r>
            <a:r>
              <a:rPr lang="fr-CH" dirty="0"/>
              <a:t> </a:t>
            </a:r>
            <a:r>
              <a:rPr lang="fr-CH" dirty="0" smtClean="0"/>
              <a:t>                     </a:t>
            </a:r>
            <a:r>
              <a:rPr lang="fr-CH" sz="2000" dirty="0" err="1" smtClean="0"/>
              <a:t>Additional</a:t>
            </a:r>
            <a:r>
              <a:rPr lang="fr-CH" sz="2000" dirty="0" smtClean="0"/>
              <a:t> Contributions as of 26 </a:t>
            </a:r>
            <a:r>
              <a:rPr lang="fr-CH" sz="2000" dirty="0" err="1" smtClean="0"/>
              <a:t>October</a:t>
            </a:r>
            <a:r>
              <a:rPr lang="fr-CH" sz="2000" dirty="0" smtClean="0"/>
              <a:t> 2018</a:t>
            </a:r>
            <a:r>
              <a:rPr lang="fr-CH" dirty="0" smtClean="0"/>
              <a:t>                                  	    </a:t>
            </a:r>
            <a:r>
              <a:rPr lang="fr-CH" sz="2200" dirty="0" smtClean="0"/>
              <a:t>CERN-RRB-2018-077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177603"/>
              </p:ext>
            </p:extLst>
          </p:nvPr>
        </p:nvGraphicFramePr>
        <p:xfrm>
          <a:off x="788411" y="1544418"/>
          <a:ext cx="4871968" cy="2850160"/>
        </p:xfrm>
        <a:graphic>
          <a:graphicData uri="http://schemas.openxmlformats.org/drawingml/2006/table">
            <a:tbl>
              <a:tblPr/>
              <a:tblGrid>
                <a:gridCol w="2796087">
                  <a:extLst>
                    <a:ext uri="{9D8B030D-6E8A-4147-A177-3AD203B41FA5}">
                      <a16:colId xmlns:a16="http://schemas.microsoft.com/office/drawing/2014/main" val="1035070126"/>
                    </a:ext>
                  </a:extLst>
                </a:gridCol>
                <a:gridCol w="2075881">
                  <a:extLst>
                    <a:ext uri="{9D8B030D-6E8A-4147-A177-3AD203B41FA5}">
                      <a16:colId xmlns:a16="http://schemas.microsoft.com/office/drawing/2014/main" val="252871857"/>
                    </a:ext>
                  </a:extLst>
                </a:gridCol>
              </a:tblGrid>
              <a:tr h="343631">
                <a:tc>
                  <a:txBody>
                    <a:bodyPr/>
                    <a:lstStyle/>
                    <a:p>
                      <a:pPr algn="l" fontAlgn="b"/>
                      <a:endParaRPr lang="en-GB" sz="95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 </a:t>
                      </a:r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Sep. – Oct. 2018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1744178"/>
                  </a:ext>
                </a:extLst>
              </a:tr>
              <a:tr h="35990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5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Cash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554092"/>
                  </a:ext>
                </a:extLst>
              </a:tr>
              <a:tr h="34363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AZERBAIJAN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9,000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9825326"/>
                  </a:ext>
                </a:extLst>
              </a:tr>
              <a:tr h="34363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CHINA 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186,541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1791015"/>
                  </a:ext>
                </a:extLst>
              </a:tr>
              <a:tr h="34363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COLOMBIA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2,221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952126"/>
                  </a:ext>
                </a:extLst>
              </a:tr>
              <a:tr h="34363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359,958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8929587"/>
                  </a:ext>
                </a:extLst>
              </a:tr>
              <a:tr h="34363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TURKEY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68,787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5780400"/>
                  </a:ext>
                </a:extLst>
              </a:tr>
              <a:tr h="42846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2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n-GB" sz="12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626,507</a:t>
                      </a:r>
                      <a:endParaRPr lang="en-GB" sz="12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92279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834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smtClean="0"/>
              <a:t>ATLAS</a:t>
            </a:r>
            <a:r>
              <a:rPr lang="fr-CH" sz="4700" dirty="0" smtClean="0"/>
              <a:t>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sz="2000" dirty="0" err="1" smtClean="0"/>
              <a:t>Expected</a:t>
            </a:r>
            <a:r>
              <a:rPr lang="fr-CH" sz="2000" dirty="0" smtClean="0"/>
              <a:t> and </a:t>
            </a:r>
            <a:r>
              <a:rPr lang="fr-CH" sz="2000" dirty="0" err="1" smtClean="0"/>
              <a:t>outstanding</a:t>
            </a:r>
            <a:r>
              <a:rPr lang="fr-CH" sz="2000" dirty="0" smtClean="0"/>
              <a:t> as of 26 </a:t>
            </a:r>
            <a:r>
              <a:rPr lang="fr-CH" sz="2000" dirty="0" err="1" smtClean="0"/>
              <a:t>October</a:t>
            </a:r>
            <a:r>
              <a:rPr lang="fr-CH" sz="2000" dirty="0" smtClean="0"/>
              <a:t> 2018</a:t>
            </a:r>
            <a:r>
              <a:rPr lang="fr-CH" dirty="0" smtClean="0"/>
              <a:t>                                     </a:t>
            </a:r>
            <a:r>
              <a:rPr lang="fr-CH" sz="2200" dirty="0" smtClean="0"/>
              <a:t>CERN-RRB-2018-077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87487"/>
              </p:ext>
            </p:extLst>
          </p:nvPr>
        </p:nvGraphicFramePr>
        <p:xfrm>
          <a:off x="1276463" y="1341352"/>
          <a:ext cx="9775256" cy="4104224"/>
        </p:xfrm>
        <a:graphic>
          <a:graphicData uri="http://schemas.openxmlformats.org/drawingml/2006/table">
            <a:tbl>
              <a:tblPr/>
              <a:tblGrid>
                <a:gridCol w="2059332">
                  <a:extLst>
                    <a:ext uri="{9D8B030D-6E8A-4147-A177-3AD203B41FA5}">
                      <a16:colId xmlns:a16="http://schemas.microsoft.com/office/drawing/2014/main" val="2734996079"/>
                    </a:ext>
                  </a:extLst>
                </a:gridCol>
                <a:gridCol w="1384140">
                  <a:extLst>
                    <a:ext uri="{9D8B030D-6E8A-4147-A177-3AD203B41FA5}">
                      <a16:colId xmlns:a16="http://schemas.microsoft.com/office/drawing/2014/main" val="1669573078"/>
                    </a:ext>
                  </a:extLst>
                </a:gridCol>
                <a:gridCol w="1320372">
                  <a:extLst>
                    <a:ext uri="{9D8B030D-6E8A-4147-A177-3AD203B41FA5}">
                      <a16:colId xmlns:a16="http://schemas.microsoft.com/office/drawing/2014/main" val="920379736"/>
                    </a:ext>
                  </a:extLst>
                </a:gridCol>
                <a:gridCol w="1260354">
                  <a:extLst>
                    <a:ext uri="{9D8B030D-6E8A-4147-A177-3AD203B41FA5}">
                      <a16:colId xmlns:a16="http://schemas.microsoft.com/office/drawing/2014/main" val="4061596949"/>
                    </a:ext>
                  </a:extLst>
                </a:gridCol>
                <a:gridCol w="1260354">
                  <a:extLst>
                    <a:ext uri="{9D8B030D-6E8A-4147-A177-3AD203B41FA5}">
                      <a16:colId xmlns:a16="http://schemas.microsoft.com/office/drawing/2014/main" val="2207755919"/>
                    </a:ext>
                  </a:extLst>
                </a:gridCol>
                <a:gridCol w="1335378">
                  <a:extLst>
                    <a:ext uri="{9D8B030D-6E8A-4147-A177-3AD203B41FA5}">
                      <a16:colId xmlns:a16="http://schemas.microsoft.com/office/drawing/2014/main" val="2289900380"/>
                    </a:ext>
                  </a:extLst>
                </a:gridCol>
                <a:gridCol w="1155326">
                  <a:extLst>
                    <a:ext uri="{9D8B030D-6E8A-4147-A177-3AD203B41FA5}">
                      <a16:colId xmlns:a16="http://schemas.microsoft.com/office/drawing/2014/main" val="2134029845"/>
                    </a:ext>
                  </a:extLst>
                </a:gridCol>
              </a:tblGrid>
              <a:tr h="319293">
                <a:tc>
                  <a:txBody>
                    <a:bodyPr/>
                    <a:lstStyle/>
                    <a:p>
                      <a:pPr algn="l" fontAlgn="b"/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1 Jan. 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  <a:r>
                        <a:rPr lang="fr-CH" sz="1000" b="1" i="0" u="none" strike="noStrike" baseline="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Oct.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362608"/>
                  </a:ext>
                </a:extLst>
              </a:tr>
              <a:tr h="361922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</a:t>
                      </a:r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advance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Expected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</a:t>
                      </a:r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advance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413270"/>
                  </a:ext>
                </a:extLst>
              </a:tr>
              <a:tr h="310690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BELARUS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-96,415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18,000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-114,415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8833668"/>
                  </a:ext>
                </a:extLst>
              </a:tr>
              <a:tr h="310690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CHILE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89,000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-89,000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0928511"/>
                  </a:ext>
                </a:extLst>
              </a:tr>
              <a:tr h="310690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-42,674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446,477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425,000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-21,197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4935946"/>
                  </a:ext>
                </a:extLst>
              </a:tr>
              <a:tr h="310690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GEORGIA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49,000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53,000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-4,000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032862"/>
                  </a:ext>
                </a:extLst>
              </a:tr>
              <a:tr h="310690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GREECE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-380,000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115,000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-495,000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9471414"/>
                  </a:ext>
                </a:extLst>
              </a:tr>
              <a:tr h="310690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MOROCCO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-709,381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84,100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97,000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-722,281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007646"/>
                  </a:ext>
                </a:extLst>
              </a:tr>
              <a:tr h="310690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PORTUGAL 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-109,000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109,000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115,000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-115,000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926092"/>
                  </a:ext>
                </a:extLst>
              </a:tr>
              <a:tr h="310690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RUSSIA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414,630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494,000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-79,370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3591780"/>
                  </a:ext>
                </a:extLst>
              </a:tr>
              <a:tr h="310690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TURKEY</a:t>
                      </a: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68,787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84,000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-15,213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1627142"/>
                  </a:ext>
                </a:extLst>
              </a:tr>
              <a:tr h="310690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  <a:r>
                        <a:rPr lang="fr-CH" sz="1000" b="0" i="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FUNDING AGENCIES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03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-287,958</a:t>
                      </a:r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500,000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13,425,958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13,638,000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580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85806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749340"/>
                  </a:ext>
                </a:extLst>
              </a:tr>
              <a:tr h="316109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fr-CH" sz="10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1,625,428</a:t>
                      </a:r>
                      <a:endParaRPr lang="fr-CH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effectLst/>
                          <a:latin typeface="Calibri" panose="020F0502020204030204" pitchFamily="34" charset="0"/>
                        </a:rPr>
                        <a:t>500,000</a:t>
                      </a:r>
                    </a:p>
                  </a:txBody>
                  <a:tcPr marL="0" marR="1828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14,597,952</a:t>
                      </a:r>
                      <a:endParaRPr lang="fr-CH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15,128,000</a:t>
                      </a:r>
                      <a:endParaRPr lang="fr-CH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-1,657,476</a:t>
                      </a:r>
                      <a:endParaRPr lang="fr-CH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03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070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595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4019528C-9201-4061-A929-54B254F1EF26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31D2D662-5F4E-4AFA-9357-439862E8D0F0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62A1A4B6-34EF-40D5-9685-0842B0E276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GBAC FRC June 2016</Template>
  <TotalTime>2682</TotalTime>
  <Words>534</Words>
  <Application>Microsoft Office PowerPoint</Application>
  <PresentationFormat>Widescreen</PresentationFormat>
  <Paragraphs>403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Trebuchet MS</vt:lpstr>
      <vt:lpstr>Calibri</vt:lpstr>
      <vt:lpstr>Arial </vt:lpstr>
      <vt:lpstr>PT Sans</vt:lpstr>
      <vt:lpstr>1_CERNCorporate16-9</vt:lpstr>
      <vt:lpstr>AIS_CERNCorporate16-9</vt:lpstr>
      <vt:lpstr>End Slides</vt:lpstr>
      <vt:lpstr>PowerPoint Presentation</vt:lpstr>
      <vt:lpstr>ATLAS  Resources Review Board  CERN-RRB-2018-077  29 October 2018</vt:lpstr>
      <vt:lpstr>ATLAS CONSTRUCTION Common Fund                                                                              CERN-RRB-2018-077</vt:lpstr>
      <vt:lpstr>ATLAS UPGRADE Phase II CF                                                                              CERN-RRB-2018-077</vt:lpstr>
      <vt:lpstr>ATLAS UPGRADE Phase II CF                                          Additional Contributions as of 26 October 2018                                       CERN-RRB-2018-077</vt:lpstr>
      <vt:lpstr>ATLAS UPGRADE Phase II CF     Expected and outstanding as of 26 October 2018                                     CERN-RRB-2018-077</vt:lpstr>
      <vt:lpstr>ATLAS Maintenance &amp; Operation Cat. A                                                                              CERN-RRB-2018-077</vt:lpstr>
      <vt:lpstr>ATLAS Maintenance &amp; Operation Cat. A                         Additional Contributions as of 26 October 2018                                       CERN-RRB-2018-077</vt:lpstr>
      <vt:lpstr>ATLAS Maintenance &amp; Operation Cat. A     Expected and outstanding as of 26 October 2018                                     CERN-RRB-2018-077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Macchioni</dc:creator>
  <cp:lastModifiedBy>Isabel Macchioni</cp:lastModifiedBy>
  <cp:revision>136</cp:revision>
  <cp:lastPrinted>2018-04-19T11:46:21Z</cp:lastPrinted>
  <dcterms:created xsi:type="dcterms:W3CDTF">2016-08-23T15:07:51Z</dcterms:created>
  <dcterms:modified xsi:type="dcterms:W3CDTF">2018-10-26T13:32:09Z</dcterms:modified>
</cp:coreProperties>
</file>