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3"/>
  </p:notesMasterIdLst>
  <p:sldIdLst>
    <p:sldId id="256" r:id="rId2"/>
    <p:sldId id="269" r:id="rId3"/>
    <p:sldId id="266" r:id="rId4"/>
    <p:sldId id="274" r:id="rId5"/>
    <p:sldId id="275" r:id="rId6"/>
    <p:sldId id="276" r:id="rId7"/>
    <p:sldId id="280" r:id="rId8"/>
    <p:sldId id="277" r:id="rId9"/>
    <p:sldId id="278" r:id="rId10"/>
    <p:sldId id="27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7" autoAdjust="0"/>
    <p:restoredTop sz="94660"/>
  </p:normalViewPr>
  <p:slideViewPr>
    <p:cSldViewPr snapToGrid="0">
      <p:cViewPr>
        <p:scale>
          <a:sx n="92" d="100"/>
          <a:sy n="92" d="100"/>
        </p:scale>
        <p:origin x="1232" y="9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10/10/18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 smtClean="0"/>
              <a:t>Yale Update: Oct </a:t>
            </a:r>
            <a:r>
              <a:rPr lang="en-US" dirty="0" smtClean="0"/>
              <a:t>11th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dirty="0" smtClean="0"/>
              <a:t>William Heidorn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Stave qc Meeting </a:t>
            </a:r>
          </a:p>
          <a:p>
            <a:r>
              <a:rPr lang="en-US" dirty="0" smtClean="0"/>
              <a:t>October </a:t>
            </a:r>
            <a:r>
              <a:rPr lang="en-US" dirty="0" smtClean="0"/>
              <a:t>11, </a:t>
            </a:r>
            <a:r>
              <a:rPr lang="en-US" dirty="0" smtClean="0"/>
              <a:t>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Rate Calibration initial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03500"/>
            <a:ext cx="4163561" cy="4046682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Novec</a:t>
            </a:r>
            <a:r>
              <a:rPr lang="en-US" dirty="0" smtClean="0"/>
              <a:t> 7100 fluid was passed through the flow meter with the metal calibration plate in line.</a:t>
            </a:r>
          </a:p>
          <a:p>
            <a:r>
              <a:rPr lang="en-US" dirty="0" smtClean="0"/>
              <a:t>The bypass was opened and the fluid was pumped into the 1l graduated cylinder while the time was measured with a stop watch</a:t>
            </a:r>
          </a:p>
          <a:p>
            <a:r>
              <a:rPr lang="en-US" dirty="0" smtClean="0"/>
              <a:t>The temperature of the chiller and booster pump were set to varying values</a:t>
            </a:r>
          </a:p>
          <a:p>
            <a:r>
              <a:rPr lang="en-US" dirty="0" smtClean="0"/>
              <a:t>Initial plot of the data is shown at the right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smtClean="0"/>
              <a:t>I will have nicer plots in the future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60" y="1496885"/>
            <a:ext cx="8068851" cy="549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66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10482864" cy="34163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Thermal-</a:t>
            </a:r>
          </a:p>
          <a:p>
            <a:pPr lvl="1"/>
            <a:r>
              <a:rPr lang="en-US" dirty="0" smtClean="0"/>
              <a:t>All hardware and computer communication are working. </a:t>
            </a:r>
          </a:p>
          <a:p>
            <a:pPr lvl="1"/>
            <a:r>
              <a:rPr lang="en-US" dirty="0" smtClean="0"/>
              <a:t>Most calibration tests have been done</a:t>
            </a:r>
          </a:p>
          <a:p>
            <a:pPr lvl="2"/>
            <a:r>
              <a:rPr lang="en-US" dirty="0" smtClean="0"/>
              <a:t>Vignetting</a:t>
            </a:r>
          </a:p>
          <a:p>
            <a:pPr lvl="2"/>
            <a:r>
              <a:rPr lang="en-US" dirty="0" smtClean="0"/>
              <a:t>Flow rate</a:t>
            </a:r>
          </a:p>
          <a:p>
            <a:pPr lvl="1"/>
            <a:r>
              <a:rPr lang="en-US" dirty="0" smtClean="0"/>
              <a:t>Remaining Issues and tests</a:t>
            </a:r>
          </a:p>
          <a:p>
            <a:pPr lvl="2"/>
            <a:r>
              <a:rPr lang="en-US" dirty="0" smtClean="0"/>
              <a:t>Box size</a:t>
            </a:r>
            <a:r>
              <a:rPr lang="mr-IN" dirty="0" smtClean="0"/>
              <a:t>…</a:t>
            </a:r>
            <a:r>
              <a:rPr lang="en-US" dirty="0" smtClean="0"/>
              <a:t> Looking at the test stave I found that the pixel size was smaller(2mm/pixel instead of 2.2mm/pixel)</a:t>
            </a:r>
            <a:r>
              <a:rPr lang="mr-IN" dirty="0" smtClean="0"/>
              <a:t>…</a:t>
            </a:r>
            <a:r>
              <a:rPr lang="en-US" dirty="0" smtClean="0"/>
              <a:t> I found that the big box is a few inches shorter than what is mentioned in the setup guide (not certain if it was a typo on the drawings)</a:t>
            </a:r>
          </a:p>
          <a:p>
            <a:pPr lvl="1"/>
            <a:r>
              <a:rPr lang="en-US" dirty="0" smtClean="0"/>
              <a:t>Stave 8 and 2R measurements</a:t>
            </a:r>
          </a:p>
          <a:p>
            <a:r>
              <a:rPr lang="en-US" dirty="0" smtClean="0"/>
              <a:t>Laser-</a:t>
            </a:r>
          </a:p>
          <a:p>
            <a:pPr lvl="1"/>
            <a:r>
              <a:rPr lang="en-US" dirty="0" smtClean="0"/>
              <a:t>Camera issue- Biggest problem is that the camera purchased was not the same</a:t>
            </a:r>
            <a:r>
              <a:rPr lang="mr-IN" dirty="0" smtClean="0"/>
              <a:t>…</a:t>
            </a:r>
            <a:r>
              <a:rPr lang="en-US" dirty="0" smtClean="0"/>
              <a:t> causing headaches due to different data format and intensity.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77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256" y="3399813"/>
            <a:ext cx="5245808" cy="3569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2" y="2286000"/>
            <a:ext cx="6123708" cy="4683667"/>
          </a:xfrm>
        </p:spPr>
        <p:txBody>
          <a:bodyPr>
            <a:normAutofit/>
          </a:bodyPr>
          <a:lstStyle/>
          <a:p>
            <a:r>
              <a:rPr lang="en-US" dirty="0" smtClean="0"/>
              <a:t>The metal block was cooled/ heated to a stable temperature.</a:t>
            </a:r>
          </a:p>
          <a:p>
            <a:r>
              <a:rPr lang="en-US" dirty="0" smtClean="0"/>
              <a:t>The camera was focused and observed the plate 15 times. Each time, the same plate portion was observed with a different section of pixels of the camera.</a:t>
            </a:r>
          </a:p>
          <a:p>
            <a:r>
              <a:rPr lang="en-US" dirty="0" smtClean="0"/>
              <a:t>Before each image measurement the camera was recalibrated between each image using the NUC (non-uniformity compensation) feature of the camera.</a:t>
            </a:r>
          </a:p>
          <a:p>
            <a:r>
              <a:rPr lang="en-US" dirty="0" smtClean="0"/>
              <a:t>Images were taken with 100 frames over 4 seconds and averaged</a:t>
            </a:r>
            <a:r>
              <a:rPr lang="en-US" dirty="0"/>
              <a:t> </a:t>
            </a:r>
            <a:r>
              <a:rPr lang="en-US" dirty="0" smtClean="0"/>
              <a:t>assuming an emissivity of 0.95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256" y="129309"/>
            <a:ext cx="5245808" cy="35698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834253" y="295729"/>
            <a:ext cx="301066" cy="30293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1014364" y="3510653"/>
            <a:ext cx="0" cy="5071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248172"/>
              </p:ext>
            </p:extLst>
          </p:nvPr>
        </p:nvGraphicFramePr>
        <p:xfrm>
          <a:off x="7190514" y="3773886"/>
          <a:ext cx="3944805" cy="2821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  <a:gridCol w="262987"/>
              </a:tblGrid>
              <a:tr h="28217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V="1">
            <a:off x="6400800" y="2299855"/>
            <a:ext cx="2493818" cy="10945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190514" y="4793673"/>
            <a:ext cx="3944805" cy="734291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09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Vignetting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218" y="2189018"/>
            <a:ext cx="5209309" cy="3830782"/>
          </a:xfrm>
        </p:spPr>
        <p:txBody>
          <a:bodyPr/>
          <a:lstStyle/>
          <a:p>
            <a:r>
              <a:rPr lang="en-US" dirty="0"/>
              <a:t>The image is </a:t>
            </a:r>
            <a:r>
              <a:rPr lang="en-US" dirty="0" smtClean="0"/>
              <a:t>smoothed </a:t>
            </a:r>
            <a:r>
              <a:rPr lang="en-US" dirty="0"/>
              <a:t>within the region in which the stave will reside in measurements</a:t>
            </a:r>
          </a:p>
          <a:p>
            <a:pPr lvl="1"/>
            <a:r>
              <a:rPr lang="en-US" dirty="0"/>
              <a:t>Find average throughout the strip area and remove any temperatures outside </a:t>
            </a:r>
            <a:r>
              <a:rPr lang="en-US" dirty="0" smtClean="0"/>
              <a:t>one </a:t>
            </a:r>
            <a:r>
              <a:rPr lang="en-US" dirty="0"/>
              <a:t>standard deviation and replace them with the </a:t>
            </a:r>
            <a:r>
              <a:rPr lang="en-US" dirty="0" smtClean="0"/>
              <a:t>average</a:t>
            </a:r>
          </a:p>
          <a:p>
            <a:r>
              <a:rPr lang="en-US" dirty="0" smtClean="0"/>
              <a:t>The temperature is next averaged along the x direction in each strip</a:t>
            </a:r>
          </a:p>
          <a:p>
            <a:r>
              <a:rPr lang="en-US" dirty="0" smtClean="0"/>
              <a:t>Finally the central strip is subtracted from the rest to give the vignetting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714" y="-1314456"/>
            <a:ext cx="6428320" cy="43745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585" y="2788843"/>
            <a:ext cx="6427415" cy="4373957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744740"/>
              </p:ext>
            </p:extLst>
          </p:nvPr>
        </p:nvGraphicFramePr>
        <p:xfrm>
          <a:off x="6414655" y="3228110"/>
          <a:ext cx="5126175" cy="3477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  <a:gridCol w="341745"/>
              </a:tblGrid>
              <a:tr h="34774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278539"/>
              </p:ext>
            </p:extLst>
          </p:nvPr>
        </p:nvGraphicFramePr>
        <p:xfrm>
          <a:off x="6553206" y="-865915"/>
          <a:ext cx="4807515" cy="3477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  <a:gridCol w="320501"/>
              </a:tblGrid>
              <a:tr h="34774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V="1">
            <a:off x="5535660" y="1213143"/>
            <a:ext cx="1017546" cy="184697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7" idx="1"/>
          </p:cNvCxnSpPr>
          <p:nvPr/>
        </p:nvCxnSpPr>
        <p:spPr>
          <a:xfrm>
            <a:off x="5376143" y="4458549"/>
            <a:ext cx="1038512" cy="50830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118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Vignetting +40C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061586" cy="3416300"/>
          </a:xfrm>
        </p:spPr>
        <p:txBody>
          <a:bodyPr/>
          <a:lstStyle/>
          <a:p>
            <a:r>
              <a:rPr lang="en-US" dirty="0" smtClean="0"/>
              <a:t>To the right you see the vignetting map</a:t>
            </a:r>
          </a:p>
          <a:p>
            <a:pPr lvl="1"/>
            <a:r>
              <a:rPr lang="en-US" dirty="0" smtClean="0"/>
              <a:t>Max Vignetting: 0.26 C</a:t>
            </a:r>
          </a:p>
          <a:p>
            <a:pPr lvl="1"/>
            <a:r>
              <a:rPr lang="en-US" dirty="0" err="1" smtClean="0"/>
              <a:t>Avg</a:t>
            </a:r>
            <a:r>
              <a:rPr lang="en-US" dirty="0" smtClean="0"/>
              <a:t> Vignetting: 0.07 C</a:t>
            </a:r>
          </a:p>
          <a:p>
            <a:r>
              <a:rPr lang="en-US" dirty="0" smtClean="0"/>
              <a:t>This is quite impressive given that the measurement is taken over a 10 min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540" y="2105891"/>
            <a:ext cx="6489396" cy="4416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0343416" y="3773214"/>
            <a:ext cx="3011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Absolute Vignetting [C]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6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Vignetting -40C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4206755" cy="3416300"/>
          </a:xfrm>
        </p:spPr>
        <p:txBody>
          <a:bodyPr/>
          <a:lstStyle/>
          <a:p>
            <a:r>
              <a:rPr lang="en-US" dirty="0"/>
              <a:t>To the right you see the vignetting map</a:t>
            </a:r>
          </a:p>
          <a:p>
            <a:pPr lvl="1"/>
            <a:r>
              <a:rPr lang="en-US" dirty="0"/>
              <a:t>Max Vignetting: </a:t>
            </a:r>
            <a:r>
              <a:rPr lang="en-US" dirty="0" smtClean="0"/>
              <a:t>0.63 </a:t>
            </a:r>
            <a:r>
              <a:rPr lang="en-US" dirty="0"/>
              <a:t>C</a:t>
            </a:r>
          </a:p>
          <a:p>
            <a:pPr lvl="1"/>
            <a:r>
              <a:rPr lang="en-US" dirty="0" err="1"/>
              <a:t>Avg</a:t>
            </a:r>
            <a:r>
              <a:rPr lang="en-US" dirty="0"/>
              <a:t> Vignetting: </a:t>
            </a:r>
            <a:r>
              <a:rPr lang="en-US" dirty="0" smtClean="0"/>
              <a:t>0.17 </a:t>
            </a:r>
            <a:r>
              <a:rPr lang="en-US" dirty="0"/>
              <a:t>C</a:t>
            </a:r>
          </a:p>
          <a:p>
            <a:r>
              <a:rPr lang="en-US" dirty="0"/>
              <a:t>This is quite impressive given </a:t>
            </a:r>
            <a:r>
              <a:rPr lang="en-US" dirty="0" smtClean="0"/>
              <a:t>that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measurement is taken over a 10 min </a:t>
            </a:r>
            <a:r>
              <a:rPr lang="en-US" dirty="0" smtClean="0"/>
              <a:t>period</a:t>
            </a:r>
          </a:p>
          <a:p>
            <a:pPr lvl="1"/>
            <a:r>
              <a:rPr lang="en-US" dirty="0" smtClean="0"/>
              <a:t>Alignment of metal was not right for one line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385" y="1913159"/>
            <a:ext cx="6385791" cy="4345631"/>
          </a:xfrm>
          <a:prstGeom prst="rect">
            <a:avLst/>
          </a:prstGeom>
        </p:spPr>
      </p:pic>
      <p:sp>
        <p:nvSpPr>
          <p:cNvPr id="10" name="U-Turn Arrow 9"/>
          <p:cNvSpPr/>
          <p:nvPr/>
        </p:nvSpPr>
        <p:spPr>
          <a:xfrm flipV="1">
            <a:off x="4544290" y="5846618"/>
            <a:ext cx="6276109" cy="412172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10468110" y="3662374"/>
            <a:ext cx="3011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Absolute Vignetting [C]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8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Yale Trip -40C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3167664" cy="3416300"/>
          </a:xfrm>
        </p:spPr>
        <p:txBody>
          <a:bodyPr/>
          <a:lstStyle/>
          <a:p>
            <a:r>
              <a:rPr lang="en-US" dirty="0" smtClean="0"/>
              <a:t>No NUC utilized during this run</a:t>
            </a:r>
          </a:p>
          <a:p>
            <a:r>
              <a:rPr lang="en-US" dirty="0" smtClean="0"/>
              <a:t>Similar to what we saw at ISU (~3 max)</a:t>
            </a:r>
          </a:p>
          <a:p>
            <a:r>
              <a:rPr lang="en-US" dirty="0"/>
              <a:t>Vignetting worsens over time(orange arrow</a:t>
            </a:r>
            <a:r>
              <a:rPr lang="en-US" dirty="0" smtClean="0"/>
              <a:t>)</a:t>
            </a:r>
          </a:p>
          <a:p>
            <a:r>
              <a:rPr lang="en-US" dirty="0" smtClean="0"/>
              <a:t>Error in the last row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99" y="1828802"/>
            <a:ext cx="6718433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0260289" y="3648519"/>
            <a:ext cx="3011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Absolute Vignetting [C]</a:t>
            </a:r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7456895" y="6137295"/>
            <a:ext cx="1863439" cy="527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47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Temperature Fluctuations during Vignetting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2133600"/>
            <a:ext cx="3990109" cy="1981200"/>
          </a:xfrm>
        </p:spPr>
        <p:txBody>
          <a:bodyPr/>
          <a:lstStyle/>
          <a:p>
            <a:r>
              <a:rPr lang="en-US" dirty="0" smtClean="0"/>
              <a:t>For the cold measurement, fluctuations of the temperature are at most 0.2 C</a:t>
            </a:r>
          </a:p>
          <a:p>
            <a:r>
              <a:rPr lang="en-US" dirty="0" smtClean="0"/>
              <a:t>Orange arrows display direction of taken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343" y="1662545"/>
            <a:ext cx="7632700" cy="482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3" y="4212857"/>
            <a:ext cx="3886968" cy="26451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2939996" y="4898502"/>
            <a:ext cx="23462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smtClean="0"/>
              <a:t>Vignetting </a:t>
            </a:r>
            <a:r>
              <a:rPr lang="en-US" sz="1400" dirty="0" smtClean="0"/>
              <a:t>[C]</a:t>
            </a:r>
            <a:endParaRPr lang="en-US" sz="1400" dirty="0"/>
          </a:p>
        </p:txBody>
      </p:sp>
      <p:sp>
        <p:nvSpPr>
          <p:cNvPr id="10" name="Right Arrow 9"/>
          <p:cNvSpPr/>
          <p:nvPr/>
        </p:nvSpPr>
        <p:spPr>
          <a:xfrm>
            <a:off x="5638800" y="3915681"/>
            <a:ext cx="1205345" cy="3335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0800000">
            <a:off x="1433943" y="3652446"/>
            <a:ext cx="1205345" cy="3335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94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Vignetting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actual vignetting of the thermal camera’s are much smaller than we had earlier measured.</a:t>
            </a:r>
          </a:p>
          <a:p>
            <a:r>
              <a:rPr lang="en-US" dirty="0" smtClean="0"/>
              <a:t>Using the NUC, the camera’s maximum vignetting is below 1 C!</a:t>
            </a:r>
          </a:p>
          <a:p>
            <a:pPr lvl="1"/>
            <a:r>
              <a:rPr lang="en-US" dirty="0" smtClean="0"/>
              <a:t>+40C Block: </a:t>
            </a:r>
            <a:r>
              <a:rPr lang="en-US" dirty="0" err="1" smtClean="0"/>
              <a:t>Avg</a:t>
            </a:r>
            <a:r>
              <a:rPr lang="en-US" dirty="0" smtClean="0"/>
              <a:t> Vignetting 0.07C, Max Vignetting 0.27C</a:t>
            </a:r>
          </a:p>
          <a:p>
            <a:pPr lvl="1"/>
            <a:r>
              <a:rPr lang="en-US" dirty="0" smtClean="0"/>
              <a:t>- 40C </a:t>
            </a:r>
            <a:r>
              <a:rPr lang="en-US" dirty="0"/>
              <a:t>Block: </a:t>
            </a:r>
            <a:r>
              <a:rPr lang="en-US" dirty="0" err="1"/>
              <a:t>Avg</a:t>
            </a:r>
            <a:r>
              <a:rPr lang="en-US" dirty="0"/>
              <a:t> Vignetting </a:t>
            </a:r>
            <a:r>
              <a:rPr lang="en-US" dirty="0" smtClean="0"/>
              <a:t>0.17C</a:t>
            </a:r>
            <a:r>
              <a:rPr lang="en-US" dirty="0"/>
              <a:t>, Max Vignetting </a:t>
            </a:r>
            <a:r>
              <a:rPr lang="en-US" dirty="0" smtClean="0"/>
              <a:t>0.63C</a:t>
            </a:r>
          </a:p>
          <a:p>
            <a:r>
              <a:rPr lang="en-US" dirty="0" smtClean="0"/>
              <a:t>These fluctuations may mainly be due to the fluctuation of the temperature of the block during the measurement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78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17466</TotalTime>
  <Words>597</Words>
  <Application>Microsoft Macintosh PowerPoint</Application>
  <PresentationFormat>Widescreen</PresentationFormat>
  <Paragraphs>75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Century Gothic</vt:lpstr>
      <vt:lpstr>Mangal</vt:lpstr>
      <vt:lpstr>Wingdings 3</vt:lpstr>
      <vt:lpstr>Arial</vt:lpstr>
      <vt:lpstr>Ion Boardroom</vt:lpstr>
      <vt:lpstr>Yale Update: Oct 11th</vt:lpstr>
      <vt:lpstr>Where we are…</vt:lpstr>
      <vt:lpstr>Vignetting</vt:lpstr>
      <vt:lpstr>Vignetting cont.</vt:lpstr>
      <vt:lpstr>Vignetting +40C Block</vt:lpstr>
      <vt:lpstr>Vignetting -40C Block</vt:lpstr>
      <vt:lpstr>First Yale Trip -40C Block</vt:lpstr>
      <vt:lpstr>Cold Temperature Fluctuations during Vignetting</vt:lpstr>
      <vt:lpstr>Vignetting Conclusions</vt:lpstr>
      <vt:lpstr>Flow Rate Calibration initial plots</vt:lpstr>
      <vt:lpstr>Backup Slides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123</cp:revision>
  <dcterms:created xsi:type="dcterms:W3CDTF">2017-05-31T16:09:43Z</dcterms:created>
  <dcterms:modified xsi:type="dcterms:W3CDTF">2018-10-11T15:02:31Z</dcterms:modified>
</cp:coreProperties>
</file>