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sldIdLst>
    <p:sldId id="257" r:id="rId2"/>
    <p:sldId id="259" r:id="rId3"/>
    <p:sldId id="268" r:id="rId4"/>
    <p:sldId id="262" r:id="rId5"/>
    <p:sldId id="261" r:id="rId6"/>
    <p:sldId id="260" r:id="rId7"/>
    <p:sldId id="263" r:id="rId8"/>
    <p:sldId id="264" r:id="rId9"/>
    <p:sldId id="267" r:id="rId10"/>
    <p:sldId id="266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724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286A9-A69D-4242-BD3E-B968C1259729}" type="datetimeFigureOut">
              <a:rPr lang="en-US" smtClean="0"/>
              <a:t>1/17/2019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70515-E3A8-4FCA-B4DB-EE4896BC54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9941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286A9-A69D-4242-BD3E-B968C1259729}" type="datetimeFigureOut">
              <a:rPr lang="en-US" smtClean="0"/>
              <a:t>1/17/2019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70515-E3A8-4FCA-B4DB-EE4896BC54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3429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286A9-A69D-4242-BD3E-B968C1259729}" type="datetimeFigureOut">
              <a:rPr lang="en-US" smtClean="0"/>
              <a:t>1/17/2019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70515-E3A8-4FCA-B4DB-EE4896BC54FB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504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286A9-A69D-4242-BD3E-B968C1259729}" type="datetimeFigureOut">
              <a:rPr lang="en-US" smtClean="0"/>
              <a:t>1/17/2019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70515-E3A8-4FCA-B4DB-EE4896BC54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3701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286A9-A69D-4242-BD3E-B968C1259729}" type="datetimeFigureOut">
              <a:rPr lang="en-US" smtClean="0"/>
              <a:t>1/17/2019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70515-E3A8-4FCA-B4DB-EE4896BC54FB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346933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286A9-A69D-4242-BD3E-B968C1259729}" type="datetimeFigureOut">
              <a:rPr lang="en-US" smtClean="0"/>
              <a:t>1/17/2019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70515-E3A8-4FCA-B4DB-EE4896BC54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06721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286A9-A69D-4242-BD3E-B968C1259729}" type="datetimeFigureOut">
              <a:rPr lang="en-US" smtClean="0"/>
              <a:t>1/17/2019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70515-E3A8-4FCA-B4DB-EE4896BC54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8161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286A9-A69D-4242-BD3E-B968C1259729}" type="datetimeFigureOut">
              <a:rPr lang="en-US" smtClean="0"/>
              <a:t>1/17/2019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70515-E3A8-4FCA-B4DB-EE4896BC54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373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286A9-A69D-4242-BD3E-B968C1259729}" type="datetimeFigureOut">
              <a:rPr lang="en-US" smtClean="0"/>
              <a:t>1/17/2019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70515-E3A8-4FCA-B4DB-EE4896BC54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28538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286A9-A69D-4242-BD3E-B968C1259729}" type="datetimeFigureOut">
              <a:rPr lang="en-US" smtClean="0"/>
              <a:t>1/17/2019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70515-E3A8-4FCA-B4DB-EE4896BC54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56220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286A9-A69D-4242-BD3E-B968C1259729}" type="datetimeFigureOut">
              <a:rPr lang="en-US" smtClean="0"/>
              <a:t>1/17/2019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70515-E3A8-4FCA-B4DB-EE4896BC54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4453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286A9-A69D-4242-BD3E-B968C1259729}" type="datetimeFigureOut">
              <a:rPr lang="en-US" smtClean="0"/>
              <a:t>1/17/2019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70515-E3A8-4FCA-B4DB-EE4896BC54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3851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286A9-A69D-4242-BD3E-B968C1259729}" type="datetimeFigureOut">
              <a:rPr lang="en-US" smtClean="0"/>
              <a:t>1/17/2019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70515-E3A8-4FCA-B4DB-EE4896BC54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2230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286A9-A69D-4242-BD3E-B968C1259729}" type="datetimeFigureOut">
              <a:rPr lang="en-US" smtClean="0"/>
              <a:t>1/17/2019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70515-E3A8-4FCA-B4DB-EE4896BC54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7881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286A9-A69D-4242-BD3E-B968C1259729}" type="datetimeFigureOut">
              <a:rPr lang="en-US" smtClean="0"/>
              <a:t>1/17/2019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70515-E3A8-4FCA-B4DB-EE4896BC54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2468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286A9-A69D-4242-BD3E-B968C1259729}" type="datetimeFigureOut">
              <a:rPr lang="en-US" smtClean="0"/>
              <a:t>1/17/2019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70515-E3A8-4FCA-B4DB-EE4896BC54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712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2286A9-A69D-4242-BD3E-B968C1259729}" type="datetimeFigureOut">
              <a:rPr lang="en-US" smtClean="0"/>
              <a:t>1/17/2019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A670515-E3A8-4FCA-B4DB-EE4896BC54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6679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  <p:sldLayoutId id="214748370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9876DD45-2BAF-42C7-B407-45D89321C4C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912680" y="4927401"/>
            <a:ext cx="2456901" cy="1755800"/>
          </a:xfrm>
          <a:prstGeom prst="rect">
            <a:avLst/>
          </a:prstGeom>
        </p:spPr>
      </p:pic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7B3C718-7DD6-4064-BBCE-D4C6E3909048}"/>
              </a:ext>
            </a:extLst>
          </p:cNvPr>
          <p:cNvSpPr txBox="1"/>
          <p:nvPr/>
        </p:nvSpPr>
        <p:spPr>
          <a:xfrm>
            <a:off x="1756997" y="2286625"/>
            <a:ext cx="10526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Mini stave Thermal Finite Element Analysis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C5EF91A-0A6D-4CC2-9580-AA2B879666D1}"/>
              </a:ext>
            </a:extLst>
          </p:cNvPr>
          <p:cNvSpPr txBox="1"/>
          <p:nvPr/>
        </p:nvSpPr>
        <p:spPr>
          <a:xfrm>
            <a:off x="3108717" y="3429000"/>
            <a:ext cx="569735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Boping Chen, Chunhui Chen, William </a:t>
            </a:r>
            <a:r>
              <a:rPr lang="en-US" sz="2000" dirty="0" err="1"/>
              <a:t>Heidorn</a:t>
            </a:r>
            <a:r>
              <a:rPr lang="en-US" sz="2000" dirty="0"/>
              <a:t>, </a:t>
            </a:r>
            <a:r>
              <a:rPr lang="en-US" sz="2000" u="sng" dirty="0"/>
              <a:t>Shuaiyan Kang</a:t>
            </a:r>
            <a:r>
              <a:rPr lang="en-US" sz="2000" dirty="0"/>
              <a:t>, </a:t>
            </a:r>
            <a:r>
              <a:rPr lang="en-US" sz="2000" dirty="0" err="1"/>
              <a:t>Soeren</a:t>
            </a:r>
            <a:r>
              <a:rPr lang="en-US" sz="2000" dirty="0"/>
              <a:t> </a:t>
            </a:r>
            <a:r>
              <a:rPr lang="en-US" sz="2000" dirty="0" err="1"/>
              <a:t>Prell</a:t>
            </a:r>
            <a:r>
              <a:rPr lang="en-US" sz="2000" dirty="0"/>
              <a:t>, Roy </a:t>
            </a:r>
            <a:r>
              <a:rPr lang="en-US" sz="2000" dirty="0" err="1"/>
              <a:t>Mckay</a:t>
            </a:r>
            <a:r>
              <a:rPr lang="en-US" sz="2000" dirty="0"/>
              <a:t>, </a:t>
            </a:r>
            <a:r>
              <a:rPr lang="en-US" sz="2000" dirty="0" err="1"/>
              <a:t>Jie</a:t>
            </a:r>
            <a:r>
              <a:rPr lang="en-US" sz="2000" dirty="0"/>
              <a:t> Yu</a:t>
            </a:r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JAN 18, 2019</a:t>
            </a:r>
          </a:p>
        </p:txBody>
      </p:sp>
    </p:spTree>
    <p:extLst>
      <p:ext uri="{BB962C8B-B14F-4D97-AF65-F5344CB8AC3E}">
        <p14:creationId xmlns:p14="http://schemas.microsoft.com/office/powerpoint/2010/main" val="42911350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285884-315B-47BE-BE46-2F348D6FED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6293" y="389680"/>
            <a:ext cx="8596668" cy="587239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Back up : Load for PCB resistors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2">
                <a:extLst>
                  <a:ext uri="{FF2B5EF4-FFF2-40B4-BE49-F238E27FC236}">
                    <a16:creationId xmlns:a16="http://schemas.microsoft.com/office/drawing/2014/main" id="{E8C690A7-405E-4339-9D22-45E3B5D0840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26293" y="1293887"/>
                <a:ext cx="11052586" cy="5438625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3" charset="2"/>
                  <a:buChar char="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3" charset="2"/>
                  <a:buChar char=""/>
                  <a:defRPr sz="16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3" charset="2"/>
                  <a:buChar char="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3" charset="2"/>
                  <a:buChar char="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3" charset="2"/>
                  <a:buChar char="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3" charset="2"/>
                  <a:buChar char="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3" charset="2"/>
                  <a:buChar char="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3" charset="2"/>
                  <a:buChar char="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3" charset="2"/>
                  <a:buChar char="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sz="2400" dirty="0"/>
                  <a:t>For LHSS &amp; LHSM side:</a:t>
                </a:r>
              </a:p>
              <a:p>
                <a:pPr marL="0" indent="0">
                  <a:buFont typeface="Wingdings 3" charset="2"/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400" dirty="0"/>
                  <a:t> 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400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/>
                  <a:t>each 0.169W(0.13V, 1.3A)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sz="2400" dirty="0"/>
                  <a:t> 0.1W(0.1V, 1A)</a:t>
                </a:r>
              </a:p>
              <a:p>
                <a:pPr marL="0" indent="0">
                  <a:buFont typeface="Wingdings 3" charset="2"/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:r>
                  <a:rPr lang="en-US" sz="2400" dirty="0"/>
                  <a:t>For LHSS Only: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sz="2400" dirty="0"/>
                  <a:t> //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5</m:t>
                        </m:r>
                      </m:sub>
                    </m:sSub>
                  </m:oMath>
                </a14:m>
                <a:r>
                  <a:rPr lang="en-US" sz="2400" dirty="0"/>
                  <a:t> 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6</m:t>
                        </m:r>
                      </m:sub>
                    </m:sSub>
                  </m:oMath>
                </a14:m>
                <a:r>
                  <a:rPr lang="en-US" sz="2400" dirty="0"/>
                  <a:t> //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7</m:t>
                        </m:r>
                      </m:sub>
                    </m:sSub>
                  </m:oMath>
                </a14:m>
                <a:r>
                  <a:rPr lang="en-US" sz="2400" dirty="0"/>
                  <a:t> each 0.144W(0.12V,1.2A) </a:t>
                </a:r>
              </a:p>
              <a:p>
                <a:pPr marL="0" indent="0">
                  <a:buFont typeface="Wingdings 3" charset="2"/>
                  <a:buNone/>
                </a:pPr>
                <a:endParaRPr lang="en-US" sz="2400" dirty="0"/>
              </a:p>
              <a:p>
                <a:pPr marL="0" indent="0">
                  <a:buFont typeface="Wingdings 3" charset="2"/>
                  <a:buNone/>
                </a:pPr>
                <a:endParaRPr lang="en-US" sz="2400" dirty="0"/>
              </a:p>
              <a:p>
                <a:pPr marL="0" indent="0">
                  <a:buFont typeface="Wingdings 3" charset="2"/>
                  <a:buNone/>
                </a:pPr>
                <a:endParaRPr lang="en-US" sz="2400" dirty="0"/>
              </a:p>
              <a:p>
                <a:endParaRPr lang="en-US" sz="2400" dirty="0"/>
              </a:p>
            </p:txBody>
          </p:sp>
        </mc:Choice>
        <mc:Fallback xmlns="">
          <p:sp>
            <p:nvSpPr>
              <p:cNvPr id="6" name="Content Placeholder 2">
                <a:extLst>
                  <a:ext uri="{FF2B5EF4-FFF2-40B4-BE49-F238E27FC236}">
                    <a16:creationId xmlns:a16="http://schemas.microsoft.com/office/drawing/2014/main" id="{E8C690A7-405E-4339-9D22-45E3B5D084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6293" y="1293887"/>
                <a:ext cx="11052586" cy="5438625"/>
              </a:xfrm>
              <a:prstGeom prst="rect">
                <a:avLst/>
              </a:prstGeom>
              <a:blipFill>
                <a:blip r:embed="rId2"/>
                <a:stretch>
                  <a:fillRect l="-883" t="-8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762233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4DADCE9-6FB0-455C-B529-0E6C84E0C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4781" y="221974"/>
            <a:ext cx="8596668" cy="734351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Mini stave with dummy PCB</a:t>
            </a: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92B347E-8EB0-4354-9DA9-059C2D36576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85" b="28822"/>
          <a:stretch/>
        </p:blipFill>
        <p:spPr>
          <a:xfrm>
            <a:off x="961867" y="2833077"/>
            <a:ext cx="8102620" cy="3850640"/>
          </a:xfrm>
        </p:spPr>
      </p:pic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F05AABB-0555-413A-B49B-91F0CBA47CD9}"/>
              </a:ext>
            </a:extLst>
          </p:cNvPr>
          <p:cNvSpPr txBox="1"/>
          <p:nvPr/>
        </p:nvSpPr>
        <p:spPr>
          <a:xfrm>
            <a:off x="842596" y="905063"/>
            <a:ext cx="10900671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Features:   A 3-module long stave ~300 mm, design is similar to the normal 14-module stave</a:t>
            </a:r>
          </a:p>
          <a:p>
            <a:r>
              <a:rPr lang="en-US" sz="2000" dirty="0"/>
              <a:t>                 Two dummy PCBs glued on EOS card region</a:t>
            </a:r>
          </a:p>
          <a:p>
            <a:r>
              <a:rPr lang="en-US" sz="2000" dirty="0"/>
              <a:t>                 Seven resistors ( ~0.1 ohm) and five thermistors on each PCB</a:t>
            </a:r>
          </a:p>
          <a:p>
            <a:r>
              <a:rPr lang="en-US" sz="2000" dirty="0"/>
              <a:t>                 Resistors are used for simulating heat dissipation from chips on PCB</a:t>
            </a:r>
          </a:p>
          <a:p>
            <a:r>
              <a:rPr lang="en-US" sz="2000" dirty="0"/>
              <a:t>Objective: Do measurements using IR imaging and compare with FEA simulation</a:t>
            </a:r>
          </a:p>
          <a:p>
            <a:r>
              <a:rPr lang="en-US" sz="2000" dirty="0"/>
              <a:t>              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6478543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9CE6287-4F41-45A1-B79B-89E4BEDBD38D}"/>
              </a:ext>
            </a:extLst>
          </p:cNvPr>
          <p:cNvSpPr txBox="1"/>
          <p:nvPr/>
        </p:nvSpPr>
        <p:spPr>
          <a:xfrm>
            <a:off x="1170046" y="332270"/>
            <a:ext cx="9851908" cy="69557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What is Finite Element Analysis (FEA)?</a:t>
            </a:r>
          </a:p>
          <a:p>
            <a:endParaRPr lang="en-US" dirty="0"/>
          </a:p>
          <a:p>
            <a:endParaRPr lang="en-US" dirty="0"/>
          </a:p>
          <a:p>
            <a:r>
              <a:rPr lang="en-US" sz="2400" dirty="0"/>
              <a:t>FEA is a simulation method first developed in 19</a:t>
            </a:r>
            <a:r>
              <a:rPr lang="en-US" sz="2400" baseline="30000" dirty="0"/>
              <a:t>th</a:t>
            </a:r>
            <a:r>
              <a:rPr lang="en-US" sz="2400" dirty="0"/>
              <a:t> century which is now widely used in civil engineering and aerospace. FEA gives the prediction of how a part behaves under given conditions. For example, it offers numerical approach to heat diffusion problems governed by complicated partial differential equations. </a:t>
            </a:r>
          </a:p>
          <a:p>
            <a:endParaRPr lang="en-US" sz="2400" dirty="0"/>
          </a:p>
          <a:p>
            <a:r>
              <a:rPr lang="en-US" sz="2400" dirty="0"/>
              <a:t>Mesh, consisting of minions of fine elements, is the fundamental of FEA simulation. Each element is calculated separately and then combined together to give final result of a model.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067815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37F0BFEA-8068-4D37-B7B3-C2EEF8552B3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2145"/>
          <a:stretch/>
        </p:blipFill>
        <p:spPr>
          <a:xfrm>
            <a:off x="7250682" y="1575615"/>
            <a:ext cx="4694123" cy="3840107"/>
          </a:xfrm>
          <a:prstGeom prst="rect">
            <a:avLst/>
          </a:prstGeom>
        </p:spPr>
      </p:pic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9DEC914-DE02-4FE4-A64C-FCA56ECCF3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1745" y="228748"/>
            <a:ext cx="8596313" cy="734351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chemeClr val="tx1"/>
                </a:solidFill>
              </a:rPr>
              <a:t>Mini stave Model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85FE4D0-1847-4608-9385-2210DD40E04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529" t="5875" r="529" b="-5876"/>
          <a:stretch/>
        </p:blipFill>
        <p:spPr>
          <a:xfrm>
            <a:off x="612626" y="1614647"/>
            <a:ext cx="6390861" cy="405150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362F61A-E976-4968-9E65-D10669F04F2D}"/>
              </a:ext>
            </a:extLst>
          </p:cNvPr>
          <p:cNvSpPr txBox="1"/>
          <p:nvPr/>
        </p:nvSpPr>
        <p:spPr>
          <a:xfrm>
            <a:off x="7831245" y="5617306"/>
            <a:ext cx="397926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One “meshed” EOS foam</a:t>
            </a:r>
          </a:p>
          <a:p>
            <a:r>
              <a:rPr lang="en-US" sz="2000" dirty="0"/>
              <a:t>Element size ~1mm</a:t>
            </a:r>
            <a:r>
              <a:rPr lang="en-US" sz="2000" baseline="30000" dirty="0"/>
              <a:t>3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05D8D42-01B5-4AC0-975B-0ADB52929AA3}"/>
              </a:ext>
            </a:extLst>
          </p:cNvPr>
          <p:cNvSpPr txBox="1"/>
          <p:nvPr/>
        </p:nvSpPr>
        <p:spPr>
          <a:xfrm>
            <a:off x="746803" y="5554191"/>
            <a:ext cx="612250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U-bend foam and bus tape currently are not included</a:t>
            </a:r>
          </a:p>
        </p:txBody>
      </p:sp>
    </p:spTree>
    <p:extLst>
      <p:ext uri="{BB962C8B-B14F-4D97-AF65-F5344CB8AC3E}">
        <p14:creationId xmlns:p14="http://schemas.microsoft.com/office/powerpoint/2010/main" val="38669225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4DADCE9-6FB0-455C-B529-0E6C84E0C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1290" y="178302"/>
            <a:ext cx="9017999" cy="662609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chemeClr val="tx1"/>
                </a:solidFill>
              </a:rPr>
              <a:t>Mini stave Model</a:t>
            </a: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3DD2DBC1-C7AE-422E-BE83-74FBFD11BA1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64443" y="2398834"/>
            <a:ext cx="8537330" cy="3696223"/>
          </a:xfrm>
          <a:prstGeom prst="rect">
            <a:avLst/>
          </a:prstGeom>
        </p:spPr>
      </p:pic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A0D3035-5EF3-4226-B987-5979D7D652E6}"/>
              </a:ext>
            </a:extLst>
          </p:cNvPr>
          <p:cNvSpPr txBox="1"/>
          <p:nvPr/>
        </p:nvSpPr>
        <p:spPr>
          <a:xfrm>
            <a:off x="2186222" y="1753463"/>
            <a:ext cx="18387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EOS foam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1A8F658-1994-4ACD-92B8-872C500268CD}"/>
              </a:ext>
            </a:extLst>
          </p:cNvPr>
          <p:cNvSpPr txBox="1"/>
          <p:nvPr/>
        </p:nvSpPr>
        <p:spPr>
          <a:xfrm>
            <a:off x="9948687" y="3043720"/>
            <a:ext cx="18685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L facing shell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F4DB5A3-C550-4F24-8452-1F72986FCC5F}"/>
              </a:ext>
            </a:extLst>
          </p:cNvPr>
          <p:cNvSpPr txBox="1"/>
          <p:nvPr/>
        </p:nvSpPr>
        <p:spPr>
          <a:xfrm>
            <a:off x="6179556" y="1744484"/>
            <a:ext cx="9541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PCB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70B6349-6C40-4A20-B5CC-B5373E509275}"/>
              </a:ext>
            </a:extLst>
          </p:cNvPr>
          <p:cNvSpPr txBox="1"/>
          <p:nvPr/>
        </p:nvSpPr>
        <p:spPr>
          <a:xfrm>
            <a:off x="764443" y="6185470"/>
            <a:ext cx="98505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X-Y view of the mini stave model (upper parts not shown)</a:t>
            </a:r>
          </a:p>
          <a:p>
            <a:endParaRPr lang="en-US" dirty="0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85C8DD7A-BA74-4E58-8679-F75A97BD5858}"/>
              </a:ext>
            </a:extLst>
          </p:cNvPr>
          <p:cNvCxnSpPr>
            <a:cxnSpLocks/>
          </p:cNvCxnSpPr>
          <p:nvPr/>
        </p:nvCxnSpPr>
        <p:spPr>
          <a:xfrm flipV="1">
            <a:off x="1639900" y="2216108"/>
            <a:ext cx="447317" cy="61697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0D0782BE-10BB-4D59-89D8-8BC56D3749D4}"/>
              </a:ext>
            </a:extLst>
          </p:cNvPr>
          <p:cNvCxnSpPr>
            <a:cxnSpLocks/>
          </p:cNvCxnSpPr>
          <p:nvPr/>
        </p:nvCxnSpPr>
        <p:spPr>
          <a:xfrm flipV="1">
            <a:off x="2928132" y="2169316"/>
            <a:ext cx="177460" cy="663763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004C90D1-2F22-4AE2-990D-D56F735E2D10}"/>
              </a:ext>
            </a:extLst>
          </p:cNvPr>
          <p:cNvCxnSpPr>
            <a:cxnSpLocks/>
          </p:cNvCxnSpPr>
          <p:nvPr/>
        </p:nvCxnSpPr>
        <p:spPr>
          <a:xfrm flipH="1" flipV="1">
            <a:off x="3870035" y="2216108"/>
            <a:ext cx="567649" cy="61697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AB75F1E9-3ADB-439C-951F-CD5CE9CAA675}"/>
              </a:ext>
            </a:extLst>
          </p:cNvPr>
          <p:cNvCxnSpPr>
            <a:cxnSpLocks/>
          </p:cNvCxnSpPr>
          <p:nvPr/>
        </p:nvCxnSpPr>
        <p:spPr>
          <a:xfrm flipV="1">
            <a:off x="5900289" y="2216108"/>
            <a:ext cx="558534" cy="68309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5936B561-E0F2-4DB6-A77B-BDAE6A2FEE5D}"/>
              </a:ext>
            </a:extLst>
          </p:cNvPr>
          <p:cNvCxnSpPr>
            <a:cxnSpLocks/>
          </p:cNvCxnSpPr>
          <p:nvPr/>
        </p:nvCxnSpPr>
        <p:spPr>
          <a:xfrm flipV="1">
            <a:off x="8885335" y="3269975"/>
            <a:ext cx="1063352" cy="57949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8578F032-CD60-4653-924E-7EA3D76F08A0}"/>
              </a:ext>
            </a:extLst>
          </p:cNvPr>
          <p:cNvCxnSpPr>
            <a:cxnSpLocks/>
          </p:cNvCxnSpPr>
          <p:nvPr/>
        </p:nvCxnSpPr>
        <p:spPr>
          <a:xfrm flipV="1">
            <a:off x="5292079" y="2144594"/>
            <a:ext cx="168211" cy="40997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95CA58F3-5935-4F7A-9911-676C6BE579EE}"/>
              </a:ext>
            </a:extLst>
          </p:cNvPr>
          <p:cNvSpPr txBox="1"/>
          <p:nvPr/>
        </p:nvSpPr>
        <p:spPr>
          <a:xfrm>
            <a:off x="4437684" y="1625448"/>
            <a:ext cx="177916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Polyimide surface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132EF078-D814-4D84-91BA-2BD63622069B}"/>
              </a:ext>
            </a:extLst>
          </p:cNvPr>
          <p:cNvCxnSpPr>
            <a:cxnSpLocks/>
          </p:cNvCxnSpPr>
          <p:nvPr/>
        </p:nvCxnSpPr>
        <p:spPr>
          <a:xfrm flipV="1">
            <a:off x="8885335" y="4048208"/>
            <a:ext cx="904708" cy="60996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2D4D7BFB-F426-4BE0-8D12-7B195EE11E9A}"/>
              </a:ext>
            </a:extLst>
          </p:cNvPr>
          <p:cNvCxnSpPr>
            <a:cxnSpLocks/>
          </p:cNvCxnSpPr>
          <p:nvPr/>
        </p:nvCxnSpPr>
        <p:spPr>
          <a:xfrm>
            <a:off x="8299174" y="5357191"/>
            <a:ext cx="1490869" cy="308963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C2B51295-16E9-439C-BB29-5AE50F3337B7}"/>
              </a:ext>
            </a:extLst>
          </p:cNvPr>
          <p:cNvSpPr txBox="1"/>
          <p:nvPr/>
        </p:nvSpPr>
        <p:spPr>
          <a:xfrm>
            <a:off x="9722310" y="5466044"/>
            <a:ext cx="18685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Pipe foam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C83D2B5E-2DD6-4C01-8F3A-917225CDDA6F}"/>
              </a:ext>
            </a:extLst>
          </p:cNvPr>
          <p:cNvSpPr txBox="1"/>
          <p:nvPr/>
        </p:nvSpPr>
        <p:spPr>
          <a:xfrm>
            <a:off x="9942443" y="4001865"/>
            <a:ext cx="18685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Cooling pipe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D26D062-51DB-4B4D-B630-A5BDF3FB60DF}"/>
              </a:ext>
            </a:extLst>
          </p:cNvPr>
          <p:cNvSpPr txBox="1"/>
          <p:nvPr/>
        </p:nvSpPr>
        <p:spPr>
          <a:xfrm>
            <a:off x="1127953" y="1093724"/>
            <a:ext cx="66194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 Parts are modeled individually then assembled together </a:t>
            </a:r>
          </a:p>
        </p:txBody>
      </p:sp>
    </p:spTree>
    <p:extLst>
      <p:ext uri="{BB962C8B-B14F-4D97-AF65-F5344CB8AC3E}">
        <p14:creationId xmlns:p14="http://schemas.microsoft.com/office/powerpoint/2010/main" val="18147986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7AE3B4F-3A38-4548-A4B0-8373537348E6}"/>
              </a:ext>
            </a:extLst>
          </p:cNvPr>
          <p:cNvSpPr txBox="1">
            <a:spLocks/>
          </p:cNvSpPr>
          <p:nvPr/>
        </p:nvSpPr>
        <p:spPr>
          <a:xfrm>
            <a:off x="1035132" y="163189"/>
            <a:ext cx="10515600" cy="103629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dirty="0">
                <a:solidFill>
                  <a:schemeClr val="tx1"/>
                </a:solidFill>
              </a:rPr>
              <a:t>Mini stave surface temperature (master) </a:t>
            </a:r>
          </a:p>
        </p:txBody>
      </p:sp>
      <p:pic>
        <p:nvPicPr>
          <p:cNvPr id="9" name="Content Placeholder 3">
            <a:extLst>
              <a:ext uri="{FF2B5EF4-FFF2-40B4-BE49-F238E27FC236}">
                <a16:creationId xmlns:a16="http://schemas.microsoft.com/office/drawing/2014/main" id="{BFB9B765-AAEC-4A8B-A976-C7D3BEEE11B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42597" y="1752467"/>
            <a:ext cx="10286837" cy="4942344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3FA4B76C-1C53-404D-959D-EFA06ADA2CF4}"/>
                  </a:ext>
                </a:extLst>
              </p:cNvPr>
              <p:cNvSpPr txBox="1"/>
              <p:nvPr/>
            </p:nvSpPr>
            <p:spPr>
              <a:xfrm>
                <a:off x="1035132" y="962560"/>
                <a:ext cx="10286837" cy="7342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/>
                  <a:t>Ambient T at + 20C; surface to surface conductivity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−5</m:t>
                        </m:r>
                      </m:sup>
                    </m:sSup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𝑊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/(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𝐾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𝑚𝑚</m:t>
                    </m:r>
                    <m:r>
                      <a:rPr lang="en-US" sz="2000" b="0" i="1" baseline="30000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/>
                  <a:t>; </a:t>
                </a:r>
              </a:p>
              <a:p>
                <a:r>
                  <a:rPr lang="en-US" sz="2000" dirty="0"/>
                  <a:t>pipe inner surface T at -35C; load on PCB resistors (in backup); </a:t>
                </a:r>
              </a:p>
            </p:txBody>
          </p:sp>
        </mc:Choice>
        <mc:Fallback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3FA4B76C-1C53-404D-959D-EFA06ADA2C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5132" y="962560"/>
                <a:ext cx="10286837" cy="734240"/>
              </a:xfrm>
              <a:prstGeom prst="rect">
                <a:avLst/>
              </a:prstGeom>
              <a:blipFill>
                <a:blip r:embed="rId3"/>
                <a:stretch>
                  <a:fillRect l="-652" t="-5000" b="-108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864669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7AE3B4F-3A38-4548-A4B0-8373537348E6}"/>
              </a:ext>
            </a:extLst>
          </p:cNvPr>
          <p:cNvSpPr txBox="1">
            <a:spLocks/>
          </p:cNvSpPr>
          <p:nvPr/>
        </p:nvSpPr>
        <p:spPr>
          <a:xfrm>
            <a:off x="1035132" y="163189"/>
            <a:ext cx="10515600" cy="103629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dirty="0">
                <a:solidFill>
                  <a:schemeClr val="tx1"/>
                </a:solidFill>
              </a:rPr>
              <a:t>Mini stave </a:t>
            </a:r>
            <a:r>
              <a:rPr lang="en-US" sz="3200">
                <a:solidFill>
                  <a:schemeClr val="tx1"/>
                </a:solidFill>
              </a:rPr>
              <a:t>surface temperature (</a:t>
            </a:r>
            <a:r>
              <a:rPr lang="en-US" sz="3200" dirty="0">
                <a:solidFill>
                  <a:schemeClr val="tx1"/>
                </a:solidFill>
              </a:rPr>
              <a:t>slave) 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EEF3C98B-DD82-4535-BF63-C2EBF92DD76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42597" y="1362670"/>
            <a:ext cx="10137913" cy="4466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76888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20652AF4-248F-494D-8629-4C8FBBFB5EE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22141" y="1112908"/>
            <a:ext cx="4621696" cy="231609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4F57451-AF6E-49A7-B760-C75F611E72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0794" y="1141123"/>
            <a:ext cx="4554808" cy="218391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6E947E7-83B9-4D6E-823C-E985461EFE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63237" y="3975320"/>
            <a:ext cx="4739503" cy="256475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BD6DE95-7AC4-4612-B15A-4821AFB8CFB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183"/>
          <a:stretch/>
        </p:blipFill>
        <p:spPr>
          <a:xfrm>
            <a:off x="762657" y="4013200"/>
            <a:ext cx="4582945" cy="2286181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27D0AB67-21F2-4201-8AEE-EDF000CFD4C4}"/>
              </a:ext>
            </a:extLst>
          </p:cNvPr>
          <p:cNvSpPr txBox="1">
            <a:spLocks/>
          </p:cNvSpPr>
          <p:nvPr/>
        </p:nvSpPr>
        <p:spPr>
          <a:xfrm>
            <a:off x="925802" y="194778"/>
            <a:ext cx="10515600" cy="71038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dirty="0">
                <a:solidFill>
                  <a:schemeClr val="tx1"/>
                </a:solidFill>
              </a:rPr>
              <a:t>Surface temperature across stave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3329455-011B-4ECD-9A72-D6BF485E9ED1}"/>
              </a:ext>
            </a:extLst>
          </p:cNvPr>
          <p:cNvSpPr txBox="1"/>
          <p:nvPr/>
        </p:nvSpPr>
        <p:spPr>
          <a:xfrm>
            <a:off x="1170626" y="3407912"/>
            <a:ext cx="3564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Top PCB surface T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9A95DE4-B633-4F95-8C28-5D5A406A617E}"/>
              </a:ext>
            </a:extLst>
          </p:cNvPr>
          <p:cNvSpPr txBox="1"/>
          <p:nvPr/>
        </p:nvSpPr>
        <p:spPr>
          <a:xfrm>
            <a:off x="1089260" y="6372778"/>
            <a:ext cx="3564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Top L shell surface T </a:t>
            </a:r>
          </a:p>
        </p:txBody>
      </p:sp>
    </p:spTree>
    <p:extLst>
      <p:ext uri="{BB962C8B-B14F-4D97-AF65-F5344CB8AC3E}">
        <p14:creationId xmlns:p14="http://schemas.microsoft.com/office/powerpoint/2010/main" val="19138206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9CE6287-4F41-45A1-B79B-89E4BEDBD38D}"/>
              </a:ext>
            </a:extLst>
          </p:cNvPr>
          <p:cNvSpPr txBox="1"/>
          <p:nvPr/>
        </p:nvSpPr>
        <p:spPr>
          <a:xfrm>
            <a:off x="1105628" y="511175"/>
            <a:ext cx="9231068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Next:</a:t>
            </a:r>
          </a:p>
          <a:p>
            <a:endParaRPr lang="en-US" dirty="0"/>
          </a:p>
          <a:p>
            <a:r>
              <a:rPr lang="en-US" sz="2400" dirty="0"/>
              <a:t>Compare the FEA simulation results with mini stave temperature measurement.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57458478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1397</TotalTime>
  <Words>376</Words>
  <Application>Microsoft Office PowerPoint</Application>
  <PresentationFormat>Widescreen</PresentationFormat>
  <Paragraphs>71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Cambria Math</vt:lpstr>
      <vt:lpstr>Trebuchet MS</vt:lpstr>
      <vt:lpstr>Wingdings 3</vt:lpstr>
      <vt:lpstr>Facet</vt:lpstr>
      <vt:lpstr>PowerPoint Presentation</vt:lpstr>
      <vt:lpstr>Mini stave with dummy PCB</vt:lpstr>
      <vt:lpstr>PowerPoint Presentation</vt:lpstr>
      <vt:lpstr>Mini stave Model</vt:lpstr>
      <vt:lpstr>Mini stave Model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pc</dc:creator>
  <cp:lastModifiedBy>pc</cp:lastModifiedBy>
  <cp:revision>73</cp:revision>
  <dcterms:created xsi:type="dcterms:W3CDTF">2019-01-11T17:33:48Z</dcterms:created>
  <dcterms:modified xsi:type="dcterms:W3CDTF">2019-01-17T17:42:39Z</dcterms:modified>
</cp:coreProperties>
</file>