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5"/>
  </p:notesMasterIdLst>
  <p:handoutMasterIdLst>
    <p:handoutMasterId r:id="rId16"/>
  </p:handoutMasterIdLst>
  <p:sldIdLst>
    <p:sldId id="264" r:id="rId2"/>
    <p:sldId id="388" r:id="rId3"/>
    <p:sldId id="386" r:id="rId4"/>
    <p:sldId id="393" r:id="rId5"/>
    <p:sldId id="395" r:id="rId6"/>
    <p:sldId id="397" r:id="rId7"/>
    <p:sldId id="398" r:id="rId8"/>
    <p:sldId id="399" r:id="rId9"/>
    <p:sldId id="401" r:id="rId10"/>
    <p:sldId id="396" r:id="rId11"/>
    <p:sldId id="392" r:id="rId12"/>
    <p:sldId id="389" r:id="rId13"/>
    <p:sldId id="391" r:id="rId14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83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5097F"/>
    <a:srgbClr val="00FF00"/>
    <a:srgbClr val="C00A26"/>
    <a:srgbClr val="00B0F0"/>
    <a:srgbClr val="BCDFEC"/>
    <a:srgbClr val="203D99"/>
    <a:srgbClr val="EC7A7D"/>
    <a:srgbClr val="5B9BD5"/>
    <a:srgbClr val="B8DB7C"/>
    <a:srgbClr val="BFD78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116" autoAdjust="0"/>
    <p:restoredTop sz="94652" autoAdjust="0"/>
  </p:normalViewPr>
  <p:slideViewPr>
    <p:cSldViewPr snapToGrid="0" showGuides="1">
      <p:cViewPr varScale="1">
        <p:scale>
          <a:sx n="69" d="100"/>
          <a:sy n="69" d="100"/>
        </p:scale>
        <p:origin x="1314" y="66"/>
      </p:cViewPr>
      <p:guideLst>
        <p:guide orient="horz" pos="2183"/>
        <p:guide pos="2880"/>
      </p:guideLst>
    </p:cSldViewPr>
  </p:slideViewPr>
  <p:outlineViewPr>
    <p:cViewPr>
      <p:scale>
        <a:sx n="33" d="100"/>
        <a:sy n="33" d="100"/>
      </p:scale>
      <p:origin x="0" y="-70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99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49688" y="1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AA2963A-DB88-4065-AB3A-E6CC6BDAC54A}" type="datetimeFigureOut">
              <a:rPr lang="en-US" smtClean="0"/>
              <a:t>10/2/2018</a:t>
            </a:fld>
            <a:endParaRPr lang="en-US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429751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49688" y="9429751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8AB03B9-B5A4-4B23-88F3-72B8FD4FF0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536793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5659" cy="49813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50445" y="0"/>
            <a:ext cx="2945659" cy="49813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3BD10B9-90C9-4D55-9B1A-7A1059A6BF9B}" type="datetimeFigureOut">
              <a:rPr lang="en-US" smtClean="0"/>
              <a:t>10/2/2018</a:t>
            </a:fld>
            <a:endParaRPr lang="en-US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65225" y="1239838"/>
            <a:ext cx="4467225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9768" y="4777959"/>
            <a:ext cx="5438140" cy="390923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1" y="9430091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50445" y="9430091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73BBB99-53AC-4F2D-8A3E-D1512FB2AD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98683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D20428-A8E2-442B-A126-0BF398CE63B1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617430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3BBB99-53AC-4F2D-8A3E-D1512FB2AD67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824154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D20428-A8E2-442B-A126-0BF398CE63B1}" type="slidenum">
              <a:rPr lang="ru-RU" smtClean="0"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5560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6DB95C-01A3-4164-A66F-2BA5DD76D97F}" type="datetimeFigureOut">
              <a:rPr lang="en-US" smtClean="0"/>
              <a:t>10/2/2018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AADFDF-16CE-4F1B-BE29-8497515D2D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17839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6DB95C-01A3-4164-A66F-2BA5DD76D97F}" type="datetimeFigureOut">
              <a:rPr lang="en-US" smtClean="0"/>
              <a:t>10/2/2018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AADFDF-16CE-4F1B-BE29-8497515D2D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51582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6DB95C-01A3-4164-A66F-2BA5DD76D97F}" type="datetimeFigureOut">
              <a:rPr lang="en-US" smtClean="0"/>
              <a:t>10/2/2018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AADFDF-16CE-4F1B-BE29-8497515D2D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21398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6DB95C-01A3-4164-A66F-2BA5DD76D97F}" type="datetimeFigureOut">
              <a:rPr lang="en-US" smtClean="0"/>
              <a:t>10/2/2018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AADFDF-16CE-4F1B-BE29-8497515D2D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57981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6DB95C-01A3-4164-A66F-2BA5DD76D97F}" type="datetimeFigureOut">
              <a:rPr lang="en-US" smtClean="0"/>
              <a:t>10/2/2018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AADFDF-16CE-4F1B-BE29-8497515D2D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24064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6DB95C-01A3-4164-A66F-2BA5DD76D97F}" type="datetimeFigureOut">
              <a:rPr lang="en-US" smtClean="0"/>
              <a:t>10/2/2018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AADFDF-16CE-4F1B-BE29-8497515D2D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86471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6DB95C-01A3-4164-A66F-2BA5DD76D97F}" type="datetimeFigureOut">
              <a:rPr lang="en-US" smtClean="0"/>
              <a:t>10/2/2018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AADFDF-16CE-4F1B-BE29-8497515D2D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49666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6DB95C-01A3-4164-A66F-2BA5DD76D97F}" type="datetimeFigureOut">
              <a:rPr lang="en-US" smtClean="0"/>
              <a:t>10/2/2018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AADFDF-16CE-4F1B-BE29-8497515D2D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04141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6DB95C-01A3-4164-A66F-2BA5DD76D97F}" type="datetimeFigureOut">
              <a:rPr lang="en-US" smtClean="0"/>
              <a:t>10/2/2018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AADFDF-16CE-4F1B-BE29-8497515D2D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39286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6DB95C-01A3-4164-A66F-2BA5DD76D97F}" type="datetimeFigureOut">
              <a:rPr lang="en-US" smtClean="0"/>
              <a:t>10/2/2018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AADFDF-16CE-4F1B-BE29-8497515D2D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63753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 smtClean="0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6DB95C-01A3-4164-A66F-2BA5DD76D97F}" type="datetimeFigureOut">
              <a:rPr lang="en-US" smtClean="0"/>
              <a:t>10/2/2018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AADFDF-16CE-4F1B-BE29-8497515D2D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43952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6DB95C-01A3-4164-A66F-2BA5DD76D97F}" type="datetimeFigureOut">
              <a:rPr lang="en-US" smtClean="0"/>
              <a:t>10/2/2018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AADFDF-16CE-4F1B-BE29-8497515D2D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42131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3" Type="http://schemas.openxmlformats.org/officeDocument/2006/relationships/image" Target="../media/image7.png"/><Relationship Id="rId7" Type="http://schemas.openxmlformats.org/officeDocument/2006/relationships/image" Target="../media/image24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3.emf"/><Relationship Id="rId5" Type="http://schemas.openxmlformats.org/officeDocument/2006/relationships/image" Target="../media/image22.PNG"/><Relationship Id="rId10" Type="http://schemas.openxmlformats.org/officeDocument/2006/relationships/image" Target="../media/image25.PNG"/><Relationship Id="rId4" Type="http://schemas.openxmlformats.org/officeDocument/2006/relationships/image" Target="../media/image8.tiff"/><Relationship Id="rId9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6.png"/><Relationship Id="rId5" Type="http://schemas.openxmlformats.org/officeDocument/2006/relationships/image" Target="../media/image8.tiff"/><Relationship Id="rId4" Type="http://schemas.openxmlformats.org/officeDocument/2006/relationships/image" Target="../media/image7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3" Type="http://schemas.openxmlformats.org/officeDocument/2006/relationships/image" Target="../media/image7.png"/><Relationship Id="rId7" Type="http://schemas.microsoft.com/office/2007/relationships/hdphoto" Target="../media/hdphoto2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image" Target="../media/image8.tif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8.tiff"/><Relationship Id="rId4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jpeg"/><Relationship Id="rId5" Type="http://schemas.openxmlformats.org/officeDocument/2006/relationships/image" Target="../media/image8.tiff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2.png"/><Relationship Id="rId4" Type="http://schemas.openxmlformats.org/officeDocument/2006/relationships/image" Target="../media/image8.tif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15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8.tif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.jpg"/><Relationship Id="rId5" Type="http://schemas.openxmlformats.org/officeDocument/2006/relationships/image" Target="../media/image16.jpeg"/><Relationship Id="rId4" Type="http://schemas.openxmlformats.org/officeDocument/2006/relationships/image" Target="../media/image8.tif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8.tif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0.png"/><Relationship Id="rId4" Type="http://schemas.openxmlformats.org/officeDocument/2006/relationships/image" Target="../media/image8.tif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1.png"/><Relationship Id="rId4" Type="http://schemas.openxmlformats.org/officeDocument/2006/relationships/image" Target="../media/image8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3068F7-B0B5-41DD-B8FF-B78B45808767}" type="slidenum">
              <a:rPr lang="en-GB" smtClean="0"/>
              <a:t>1</a:t>
            </a:fld>
            <a:endParaRPr lang="en-GB" dirty="0"/>
          </a:p>
        </p:txBody>
      </p:sp>
      <p:sp>
        <p:nvSpPr>
          <p:cNvPr id="16" name="Rechteck 6"/>
          <p:cNvSpPr/>
          <p:nvPr/>
        </p:nvSpPr>
        <p:spPr>
          <a:xfrm>
            <a:off x="0" y="1502875"/>
            <a:ext cx="9143999" cy="5355126"/>
          </a:xfrm>
          <a:prstGeom prst="rect">
            <a:avLst/>
          </a:prstGeom>
          <a:solidFill>
            <a:srgbClr val="203D99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>
              <a:solidFill>
                <a:srgbClr val="C00A26"/>
              </a:solidFill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169344" y="3429000"/>
            <a:ext cx="8805311" cy="783400"/>
          </a:xfrm>
        </p:spPr>
        <p:txBody>
          <a:bodyPr anchor="t"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-US" sz="2000" b="1" dirty="0" smtClean="0">
                <a:solidFill>
                  <a:srgbClr val="FFFF00"/>
                </a:solidFill>
                <a:latin typeface="+mn-lt"/>
              </a:rPr>
              <a:t/>
            </a:r>
            <a:br>
              <a:rPr lang="en-US" sz="2000" b="1" dirty="0" smtClean="0">
                <a:solidFill>
                  <a:srgbClr val="FFFF00"/>
                </a:solidFill>
                <a:latin typeface="+mn-lt"/>
              </a:rPr>
            </a:br>
            <a:r>
              <a:rPr lang="en-US" sz="2000" b="1" dirty="0" smtClean="0">
                <a:solidFill>
                  <a:srgbClr val="FFFF00"/>
                </a:solidFill>
                <a:latin typeface="+mn-lt"/>
              </a:rPr>
              <a:t>V</a:t>
            </a:r>
            <a:r>
              <a:rPr lang="en-US" sz="2000" b="1" dirty="0" smtClean="0">
                <a:solidFill>
                  <a:srgbClr val="FFFF00"/>
                </a:solidFill>
                <a:latin typeface="+mn-lt"/>
              </a:rPr>
              <a:t>. </a:t>
            </a:r>
            <a:r>
              <a:rPr lang="en-US" sz="2000" b="1" dirty="0" smtClean="0">
                <a:solidFill>
                  <a:srgbClr val="FFFF00"/>
                </a:solidFill>
                <a:latin typeface="+mn-lt"/>
              </a:rPr>
              <a:t>Gadelshin</a:t>
            </a:r>
            <a:r>
              <a:rPr lang="en-US" sz="2000" b="1" baseline="30000" dirty="0" smtClean="0">
                <a:solidFill>
                  <a:srgbClr val="FFFF00"/>
                </a:solidFill>
                <a:latin typeface="+mn-lt"/>
              </a:rPr>
              <a:t>1</a:t>
            </a:r>
            <a:r>
              <a:rPr lang="en-US" sz="2000" b="1" dirty="0" smtClean="0">
                <a:solidFill>
                  <a:srgbClr val="FFFF00"/>
                </a:solidFill>
                <a:latin typeface="+mn-lt"/>
              </a:rPr>
              <a:t>, </a:t>
            </a:r>
            <a:r>
              <a:rPr lang="en-US" sz="2000" b="1" dirty="0" smtClean="0">
                <a:solidFill>
                  <a:srgbClr val="FFFF00"/>
                </a:solidFill>
                <a:latin typeface="+mn-lt"/>
              </a:rPr>
              <a:t>V. </a:t>
            </a:r>
            <a:r>
              <a:rPr lang="en-US" sz="2000" b="1" dirty="0" smtClean="0">
                <a:solidFill>
                  <a:srgbClr val="FFFF00"/>
                </a:solidFill>
                <a:latin typeface="+mn-lt"/>
              </a:rPr>
              <a:t>Barozier</a:t>
            </a:r>
            <a:r>
              <a:rPr lang="en-US" sz="2000" b="1" baseline="30000" dirty="0" smtClean="0">
                <a:solidFill>
                  <a:srgbClr val="FFFF00"/>
                </a:solidFill>
                <a:latin typeface="+mn-lt"/>
              </a:rPr>
              <a:t>2</a:t>
            </a:r>
            <a:r>
              <a:rPr lang="en-US" sz="2000" b="1" dirty="0" smtClean="0">
                <a:solidFill>
                  <a:srgbClr val="FFFF00"/>
                </a:solidFill>
                <a:latin typeface="+mn-lt"/>
              </a:rPr>
              <a:t>, B. Marsh</a:t>
            </a:r>
            <a:r>
              <a:rPr lang="en-US" sz="2000" b="1" baseline="30000" dirty="0" smtClean="0">
                <a:solidFill>
                  <a:srgbClr val="FFFF00"/>
                </a:solidFill>
                <a:latin typeface="+mn-lt"/>
              </a:rPr>
              <a:t>2</a:t>
            </a:r>
            <a:r>
              <a:rPr lang="en-US" sz="2000" b="1" dirty="0" smtClean="0">
                <a:solidFill>
                  <a:srgbClr val="FFFF00"/>
                </a:solidFill>
                <a:latin typeface="+mn-lt"/>
              </a:rPr>
              <a:t>, V. Fedosseev</a:t>
            </a:r>
            <a:r>
              <a:rPr lang="en-US" sz="2000" b="1" baseline="30000" dirty="0" smtClean="0">
                <a:solidFill>
                  <a:srgbClr val="FFFF00"/>
                </a:solidFill>
                <a:latin typeface="+mn-lt"/>
              </a:rPr>
              <a:t>2</a:t>
            </a:r>
            <a:endParaRPr lang="en-GB" sz="2000" b="1" baseline="30000" dirty="0">
              <a:solidFill>
                <a:srgbClr val="FFFF00"/>
              </a:solidFill>
              <a:latin typeface="+mn-lt"/>
            </a:endParaRPr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169344" y="2375383"/>
            <a:ext cx="8805311" cy="1035187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de-DE" sz="2800" b="1" dirty="0" smtClean="0">
                <a:solidFill>
                  <a:schemeClr val="bg1"/>
                </a:solidFill>
                <a:latin typeface="+mn-lt"/>
              </a:rPr>
              <a:t>MELISSA:</a:t>
            </a:r>
          </a:p>
          <a:p>
            <a:pPr algn="ctr"/>
            <a:r>
              <a:rPr lang="de-DE" sz="2800" b="1" dirty="0" smtClean="0">
                <a:solidFill>
                  <a:schemeClr val="bg1"/>
                </a:solidFill>
                <a:latin typeface="+mn-lt"/>
              </a:rPr>
              <a:t>MEDICIS Laser Ion Source Setup</a:t>
            </a:r>
          </a:p>
        </p:txBody>
      </p:sp>
      <p:sp>
        <p:nvSpPr>
          <p:cNvPr id="19" name="Прямоугольник 18"/>
          <p:cNvSpPr/>
          <p:nvPr/>
        </p:nvSpPr>
        <p:spPr>
          <a:xfrm>
            <a:off x="0" y="6607176"/>
            <a:ext cx="9143999" cy="1143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" name="Grafik 1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805130" y="2563439"/>
            <a:ext cx="2181256" cy="835676"/>
          </a:xfrm>
          <a:prstGeom prst="rect">
            <a:avLst/>
          </a:prstGeom>
        </p:spPr>
      </p:pic>
      <p:pic>
        <p:nvPicPr>
          <p:cNvPr id="9" name="Grafik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7999" y="184788"/>
            <a:ext cx="2075619" cy="1131605"/>
          </a:xfrm>
          <a:prstGeom prst="rect">
            <a:avLst/>
          </a:prstGeom>
        </p:spPr>
      </p:pic>
      <p:grpSp>
        <p:nvGrpSpPr>
          <p:cNvPr id="13" name="Группа 3"/>
          <p:cNvGrpSpPr/>
          <p:nvPr/>
        </p:nvGrpSpPr>
        <p:grpSpPr>
          <a:xfrm>
            <a:off x="0" y="6075137"/>
            <a:ext cx="9143998" cy="402491"/>
            <a:chOff x="1669144" y="6306180"/>
            <a:chExt cx="9143998" cy="402491"/>
          </a:xfrm>
        </p:grpSpPr>
        <p:sp>
          <p:nvSpPr>
            <p:cNvPr id="14" name="Прямоугольник 1"/>
            <p:cNvSpPr/>
            <p:nvPr/>
          </p:nvSpPr>
          <p:spPr>
            <a:xfrm>
              <a:off x="1669144" y="6306180"/>
              <a:ext cx="9143998" cy="40249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15" name="Picture 2" descr="C:\Users\Worky\Documents\Майнц\MEDICIS\larissalogo_favorit_shift1.png"/>
            <p:cNvPicPr>
              <a:picLocks noChangeAspect="1" noChangeArrowheads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0130" r="5968"/>
            <a:stretch/>
          </p:blipFill>
          <p:spPr bwMode="auto">
            <a:xfrm>
              <a:off x="5450115" y="6306180"/>
              <a:ext cx="1582054" cy="39551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8" name="Title 1"/>
          <p:cNvSpPr txBox="1">
            <a:spLocks/>
          </p:cNvSpPr>
          <p:nvPr/>
        </p:nvSpPr>
        <p:spPr>
          <a:xfrm>
            <a:off x="169344" y="4525424"/>
            <a:ext cx="8805311" cy="78340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00000"/>
              </a:lnSpc>
            </a:pPr>
            <a:r>
              <a:rPr lang="en-US" sz="1400" baseline="30000" dirty="0" smtClean="0">
                <a:solidFill>
                  <a:schemeClr val="bg1">
                    <a:lumMod val="95000"/>
                  </a:schemeClr>
                </a:solidFill>
                <a:latin typeface="+mn-lt"/>
              </a:rPr>
              <a:t>1</a:t>
            </a:r>
            <a:r>
              <a:rPr lang="en-US" sz="1400" dirty="0" smtClean="0">
                <a:solidFill>
                  <a:schemeClr val="bg1">
                    <a:lumMod val="95000"/>
                  </a:schemeClr>
                </a:solidFill>
                <a:latin typeface="+mn-lt"/>
              </a:rPr>
              <a:t>Institute of Physics, University </a:t>
            </a:r>
            <a:r>
              <a:rPr lang="en-US" sz="1400" dirty="0">
                <a:solidFill>
                  <a:schemeClr val="bg1">
                    <a:lumMod val="95000"/>
                  </a:schemeClr>
                </a:solidFill>
                <a:latin typeface="+mn-lt"/>
              </a:rPr>
              <a:t>of </a:t>
            </a:r>
            <a:r>
              <a:rPr lang="en-US" sz="1400" dirty="0" smtClean="0">
                <a:solidFill>
                  <a:schemeClr val="bg1">
                    <a:lumMod val="95000"/>
                  </a:schemeClr>
                </a:solidFill>
                <a:latin typeface="+mn-lt"/>
              </a:rPr>
              <a:t>Mainz, </a:t>
            </a:r>
            <a:r>
              <a:rPr lang="en-US" sz="1400" dirty="0" smtClean="0">
                <a:solidFill>
                  <a:schemeClr val="bg1">
                    <a:lumMod val="95000"/>
                  </a:schemeClr>
                </a:solidFill>
                <a:latin typeface="+mn-lt"/>
              </a:rPr>
              <a:t>Germany</a:t>
            </a:r>
          </a:p>
          <a:p>
            <a:pPr algn="ctr">
              <a:lnSpc>
                <a:spcPct val="100000"/>
              </a:lnSpc>
            </a:pPr>
            <a:r>
              <a:rPr lang="en-US" sz="1400" baseline="30000" dirty="0" smtClean="0">
                <a:solidFill>
                  <a:schemeClr val="bg1">
                    <a:lumMod val="95000"/>
                  </a:schemeClr>
                </a:solidFill>
                <a:latin typeface="+mn-lt"/>
              </a:rPr>
              <a:t>2</a:t>
            </a:r>
            <a:r>
              <a:rPr lang="en-US" sz="1400" dirty="0" smtClean="0">
                <a:solidFill>
                  <a:schemeClr val="bg1">
                    <a:lumMod val="95000"/>
                  </a:schemeClr>
                </a:solidFill>
                <a:latin typeface="+mn-lt"/>
              </a:rPr>
              <a:t>EN department, CERN, Geneva, Switzerland</a:t>
            </a:r>
            <a:endParaRPr lang="en-US" sz="1400" dirty="0" smtClean="0">
              <a:solidFill>
                <a:schemeClr val="bg1">
                  <a:lumMod val="95000"/>
                </a:schemeClr>
              </a:solidFill>
              <a:latin typeface="+mn-lt"/>
            </a:endParaRPr>
          </a:p>
        </p:txBody>
      </p:sp>
      <p:sp>
        <p:nvSpPr>
          <p:cNvPr id="5" name="Ellipse 4"/>
          <p:cNvSpPr/>
          <p:nvPr/>
        </p:nvSpPr>
        <p:spPr>
          <a:xfrm>
            <a:off x="3619498" y="38233"/>
            <a:ext cx="1905000" cy="19050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7" name="Grafik 1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2123" y="130134"/>
            <a:ext cx="1739753" cy="17397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66223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extBox 69"/>
          <p:cNvSpPr txBox="1"/>
          <p:nvPr/>
        </p:nvSpPr>
        <p:spPr>
          <a:xfrm>
            <a:off x="2663585" y="6432437"/>
            <a:ext cx="380576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 smtClean="0">
                <a:solidFill>
                  <a:schemeClr val="bg1">
                    <a:lumMod val="7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V.M. </a:t>
            </a:r>
            <a:r>
              <a:rPr lang="en-US" sz="800" dirty="0" err="1" smtClean="0">
                <a:solidFill>
                  <a:schemeClr val="bg1">
                    <a:lumMod val="7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Gadelshin</a:t>
            </a:r>
            <a:r>
              <a:rPr lang="ru-RU" sz="800" dirty="0">
                <a:solidFill>
                  <a:schemeClr val="bg1">
                    <a:lumMod val="7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US" sz="800" dirty="0" smtClean="0">
                <a:solidFill>
                  <a:schemeClr val="bg1">
                    <a:lumMod val="7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| 2nd MEDICIS Collaboration Meeting, CERN (03.10.2018)</a:t>
            </a:r>
            <a:endParaRPr lang="ru-RU" sz="800" dirty="0">
              <a:solidFill>
                <a:schemeClr val="bg1">
                  <a:lumMod val="75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7" name="Rechteck 20"/>
          <p:cNvSpPr/>
          <p:nvPr/>
        </p:nvSpPr>
        <p:spPr>
          <a:xfrm>
            <a:off x="55419" y="64655"/>
            <a:ext cx="9026237" cy="596790"/>
          </a:xfrm>
          <a:prstGeom prst="rect">
            <a:avLst/>
          </a:prstGeom>
          <a:solidFill>
            <a:srgbClr val="203D99"/>
          </a:solidFill>
          <a:ln w="28575">
            <a:solidFill>
              <a:srgbClr val="203D99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504511" y="180487"/>
            <a:ext cx="577145" cy="365125"/>
          </a:xfrm>
        </p:spPr>
        <p:txBody>
          <a:bodyPr/>
          <a:lstStyle/>
          <a:p>
            <a:pPr algn="ctr"/>
            <a:fld id="{6B3068F7-B0B5-41DD-B8FF-B78B45808767}" type="slidenum">
              <a:rPr lang="en-GB" sz="2400" b="1" smtClean="0">
                <a:solidFill>
                  <a:schemeClr val="bg1"/>
                </a:solidFill>
              </a:rPr>
              <a:pPr algn="ctr"/>
              <a:t>10</a:t>
            </a:fld>
            <a:endParaRPr lang="en-GB" sz="2400" b="1" dirty="0">
              <a:solidFill>
                <a:schemeClr val="bg1"/>
              </a:solidFill>
            </a:endParaRPr>
          </a:p>
        </p:txBody>
      </p:sp>
      <p:sp>
        <p:nvSpPr>
          <p:cNvPr id="9" name="Rechteck 8"/>
          <p:cNvSpPr/>
          <p:nvPr/>
        </p:nvSpPr>
        <p:spPr>
          <a:xfrm>
            <a:off x="55419" y="64655"/>
            <a:ext cx="9026237" cy="6726670"/>
          </a:xfrm>
          <a:prstGeom prst="rect">
            <a:avLst/>
          </a:prstGeom>
          <a:noFill/>
          <a:ln w="28575">
            <a:solidFill>
              <a:srgbClr val="203D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4" name="Title 1"/>
          <p:cNvSpPr txBox="1">
            <a:spLocks/>
          </p:cNvSpPr>
          <p:nvPr/>
        </p:nvSpPr>
        <p:spPr>
          <a:xfrm>
            <a:off x="127379" y="64655"/>
            <a:ext cx="8307448" cy="59679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defTabSz="361950">
              <a:lnSpc>
                <a:spcPct val="100000"/>
              </a:lnSpc>
            </a:pPr>
            <a:r>
              <a:rPr lang="de-DE" sz="2500" b="1" dirty="0" smtClean="0">
                <a:solidFill>
                  <a:schemeClr val="bg1"/>
                </a:solidFill>
                <a:latin typeface="+mn-lt"/>
              </a:rPr>
              <a:t>MELISSA: Laser System Status</a:t>
            </a:r>
            <a:endParaRPr lang="en-GB" sz="2500" b="1" dirty="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30" name="Grafik 2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882" y="6326782"/>
            <a:ext cx="408751" cy="408751"/>
          </a:xfrm>
          <a:prstGeom prst="rect">
            <a:avLst/>
          </a:prstGeom>
        </p:spPr>
      </p:pic>
      <p:pic>
        <p:nvPicPr>
          <p:cNvPr id="16" name="Grafik 1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096" y="6326781"/>
            <a:ext cx="418288" cy="408751"/>
          </a:xfrm>
          <a:prstGeom prst="rect">
            <a:avLst/>
          </a:prstGeom>
        </p:spPr>
      </p:pic>
      <p:pic>
        <p:nvPicPr>
          <p:cNvPr id="23" name="Grafik 2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67219" y="6334371"/>
            <a:ext cx="403973" cy="403609"/>
          </a:xfrm>
          <a:prstGeom prst="rect">
            <a:avLst/>
          </a:prstGeom>
        </p:spPr>
      </p:pic>
      <p:cxnSp>
        <p:nvCxnSpPr>
          <p:cNvPr id="41" name="Gerader Verbinder 14"/>
          <p:cNvCxnSpPr/>
          <p:nvPr/>
        </p:nvCxnSpPr>
        <p:spPr>
          <a:xfrm flipH="1">
            <a:off x="165882" y="6274841"/>
            <a:ext cx="8805311" cy="0"/>
          </a:xfrm>
          <a:prstGeom prst="line">
            <a:avLst/>
          </a:prstGeom>
          <a:ln>
            <a:solidFill>
              <a:srgbClr val="203D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echteck 16"/>
          <p:cNvSpPr/>
          <p:nvPr/>
        </p:nvSpPr>
        <p:spPr>
          <a:xfrm>
            <a:off x="163812" y="777277"/>
            <a:ext cx="8805310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Courier New" panose="02070309020205020404" pitchFamily="49" charset="0"/>
              <a:buChar char="o"/>
            </a:pPr>
            <a:endParaRPr lang="en-US" sz="2000" dirty="0" smtClean="0"/>
          </a:p>
          <a:p>
            <a:pPr marL="285750" indent="-285750">
              <a:buFont typeface="Courier New" panose="02070309020205020404" pitchFamily="49" charset="0"/>
              <a:buChar char="o"/>
            </a:pPr>
            <a:endParaRPr lang="en-US" sz="2000" dirty="0"/>
          </a:p>
          <a:p>
            <a:pPr marL="285750" indent="-285750">
              <a:buFont typeface="Courier New" panose="02070309020205020404" pitchFamily="49" charset="0"/>
              <a:buChar char="o"/>
            </a:pPr>
            <a:endParaRPr lang="de-DE" sz="2000" dirty="0"/>
          </a:p>
          <a:p>
            <a:pPr marL="285750" indent="-285750">
              <a:buFont typeface="Courier New" panose="02070309020205020404" pitchFamily="49" charset="0"/>
              <a:buChar char="o"/>
            </a:pPr>
            <a:endParaRPr lang="de-DE" sz="2000" dirty="0"/>
          </a:p>
          <a:p>
            <a:pPr marL="285750" indent="-285750">
              <a:buFont typeface="Courier New" panose="02070309020205020404" pitchFamily="49" charset="0"/>
              <a:buChar char="o"/>
            </a:pPr>
            <a:endParaRPr lang="en-US" sz="2000" dirty="0"/>
          </a:p>
        </p:txBody>
      </p:sp>
      <p:sp>
        <p:nvSpPr>
          <p:cNvPr id="22" name="Textfeld 21"/>
          <p:cNvSpPr txBox="1"/>
          <p:nvPr/>
        </p:nvSpPr>
        <p:spPr>
          <a:xfrm>
            <a:off x="6211260" y="802489"/>
            <a:ext cx="2762748" cy="369332"/>
          </a:xfrm>
          <a:prstGeom prst="rect">
            <a:avLst/>
          </a:prstGeom>
          <a:solidFill>
            <a:srgbClr val="E5097F"/>
          </a:solidFill>
        </p:spPr>
        <p:txBody>
          <a:bodyPr wrap="square" rtlCol="0">
            <a:spAutoFit/>
          </a:bodyPr>
          <a:lstStyle/>
          <a:p>
            <a:pPr algn="ctr"/>
            <a:r>
              <a:rPr lang="de-DE" b="1" dirty="0" smtClean="0">
                <a:solidFill>
                  <a:schemeClr val="bg1"/>
                </a:solidFill>
              </a:rPr>
              <a:t>Interlock </a:t>
            </a:r>
            <a:r>
              <a:rPr lang="de-DE" b="1" dirty="0" err="1" smtClean="0">
                <a:solidFill>
                  <a:schemeClr val="bg1"/>
                </a:solidFill>
              </a:rPr>
              <a:t>system</a:t>
            </a:r>
            <a:r>
              <a:rPr lang="de-DE" b="1" dirty="0" smtClean="0">
                <a:solidFill>
                  <a:schemeClr val="bg1"/>
                </a:solidFill>
              </a:rPr>
              <a:t>: in design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15" name="Textfeld 14"/>
          <p:cNvSpPr txBox="1"/>
          <p:nvPr/>
        </p:nvSpPr>
        <p:spPr>
          <a:xfrm>
            <a:off x="3190626" y="802489"/>
            <a:ext cx="2762748" cy="369332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de-DE" b="1" dirty="0" err="1" smtClean="0">
                <a:solidFill>
                  <a:schemeClr val="bg1"/>
                </a:solidFill>
              </a:rPr>
              <a:t>Ti:Sa</a:t>
            </a:r>
            <a:r>
              <a:rPr lang="de-DE" b="1" dirty="0" smtClean="0">
                <a:solidFill>
                  <a:schemeClr val="bg1"/>
                </a:solidFill>
              </a:rPr>
              <a:t> Lasers: </a:t>
            </a:r>
            <a:r>
              <a:rPr lang="de-DE" b="1" dirty="0" err="1" smtClean="0">
                <a:solidFill>
                  <a:schemeClr val="bg1"/>
                </a:solidFill>
              </a:rPr>
              <a:t>done</a:t>
            </a:r>
            <a:r>
              <a:rPr lang="de-DE" b="1" dirty="0" smtClean="0">
                <a:solidFill>
                  <a:schemeClr val="bg1"/>
                </a:solidFill>
              </a:rPr>
              <a:t>, </a:t>
            </a:r>
            <a:r>
              <a:rPr lang="de-DE" b="1" dirty="0" err="1">
                <a:solidFill>
                  <a:schemeClr val="bg1"/>
                </a:solidFill>
              </a:rPr>
              <a:t>p</a:t>
            </a:r>
            <a:r>
              <a:rPr lang="de-DE" b="1" dirty="0" err="1" smtClean="0">
                <a:solidFill>
                  <a:schemeClr val="bg1"/>
                </a:solidFill>
              </a:rPr>
              <a:t>ainting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20" name="Textfeld 19"/>
          <p:cNvSpPr txBox="1"/>
          <p:nvPr/>
        </p:nvSpPr>
        <p:spPr>
          <a:xfrm>
            <a:off x="163812" y="802489"/>
            <a:ext cx="2762748" cy="369332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de-DE" b="1" dirty="0" smtClean="0">
                <a:solidFill>
                  <a:schemeClr val="bg1"/>
                </a:solidFill>
              </a:rPr>
              <a:t>Pump Lasers: </a:t>
            </a:r>
            <a:r>
              <a:rPr lang="de-DE" b="1" dirty="0" err="1" smtClean="0">
                <a:solidFill>
                  <a:schemeClr val="bg1"/>
                </a:solidFill>
              </a:rPr>
              <a:t>ready</a:t>
            </a:r>
            <a:r>
              <a:rPr lang="de-DE" b="1" dirty="0" smtClean="0">
                <a:solidFill>
                  <a:schemeClr val="bg1"/>
                </a:solidFill>
              </a:rPr>
              <a:t> </a:t>
            </a:r>
            <a:r>
              <a:rPr lang="de-DE" b="1" dirty="0" err="1" smtClean="0">
                <a:solidFill>
                  <a:schemeClr val="bg1"/>
                </a:solidFill>
              </a:rPr>
              <a:t>to</a:t>
            </a:r>
            <a:r>
              <a:rPr lang="de-DE" b="1" dirty="0" smtClean="0">
                <a:solidFill>
                  <a:schemeClr val="bg1"/>
                </a:solidFill>
              </a:rPr>
              <a:t> </a:t>
            </a:r>
            <a:r>
              <a:rPr lang="de-DE" b="1" dirty="0" err="1" smtClean="0">
                <a:solidFill>
                  <a:schemeClr val="bg1"/>
                </a:solidFill>
              </a:rPr>
              <a:t>ship</a:t>
            </a:r>
            <a:endParaRPr lang="en-US" b="1" dirty="0">
              <a:solidFill>
                <a:schemeClr val="bg1"/>
              </a:solidFill>
            </a:endParaRPr>
          </a:p>
        </p:txBody>
      </p:sp>
      <p:pic>
        <p:nvPicPr>
          <p:cNvPr id="25" name="Grafik 24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38" b="9093"/>
          <a:stretch/>
        </p:blipFill>
        <p:spPr>
          <a:xfrm>
            <a:off x="315981" y="1233604"/>
            <a:ext cx="2767635" cy="4911944"/>
          </a:xfrm>
          <a:prstGeom prst="rect">
            <a:avLst/>
          </a:prstGeom>
        </p:spPr>
      </p:pic>
      <p:pic>
        <p:nvPicPr>
          <p:cNvPr id="11" name="Grafik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196150" y="2915881"/>
            <a:ext cx="2768928" cy="2631928"/>
          </a:xfrm>
          <a:prstGeom prst="rect">
            <a:avLst/>
          </a:prstGeom>
          <a:ln>
            <a:noFill/>
          </a:ln>
        </p:spPr>
      </p:pic>
      <p:pic>
        <p:nvPicPr>
          <p:cNvPr id="27" name="Grafik 26"/>
          <p:cNvPicPr>
            <a:picLocks noChangeAspect="1"/>
          </p:cNvPicPr>
          <p:nvPr/>
        </p:nvPicPr>
        <p:blipFill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304" b="99291" l="9987" r="87652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9240" y="1224029"/>
            <a:ext cx="2762748" cy="1839968"/>
          </a:xfrm>
          <a:prstGeom prst="rect">
            <a:avLst/>
          </a:prstGeom>
          <a:ln>
            <a:noFill/>
          </a:ln>
        </p:spPr>
      </p:pic>
      <p:pic>
        <p:nvPicPr>
          <p:cNvPr id="28" name="Picture 2" descr="C:\Users\Worky\Documents\Майнц\MEDICIS\larissalogo_favorit_shift1.png"/>
          <p:cNvPicPr>
            <a:picLocks noChangeAspect="1" noChangeArrowheads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130" r="5968"/>
          <a:stretch/>
        </p:blipFill>
        <p:spPr bwMode="auto">
          <a:xfrm>
            <a:off x="3541949" y="5608637"/>
            <a:ext cx="2049035" cy="5122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Grafik 11"/>
          <p:cNvPicPr>
            <a:picLocks noChangeAspect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059" r="26891"/>
          <a:stretch/>
        </p:blipFill>
        <p:spPr>
          <a:xfrm>
            <a:off x="6206373" y="1233604"/>
            <a:ext cx="2752974" cy="48977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27571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extBox 69"/>
          <p:cNvSpPr txBox="1"/>
          <p:nvPr/>
        </p:nvSpPr>
        <p:spPr>
          <a:xfrm>
            <a:off x="2663585" y="6432437"/>
            <a:ext cx="380576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 smtClean="0">
                <a:solidFill>
                  <a:schemeClr val="bg1">
                    <a:lumMod val="7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V.M. </a:t>
            </a:r>
            <a:r>
              <a:rPr lang="en-US" sz="800" dirty="0" err="1" smtClean="0">
                <a:solidFill>
                  <a:schemeClr val="bg1">
                    <a:lumMod val="7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Gadelshin</a:t>
            </a:r>
            <a:r>
              <a:rPr lang="ru-RU" sz="800" dirty="0">
                <a:solidFill>
                  <a:schemeClr val="bg1">
                    <a:lumMod val="7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US" sz="800" dirty="0" smtClean="0">
                <a:solidFill>
                  <a:schemeClr val="bg1">
                    <a:lumMod val="7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| 2nd MEDICIS Collaboration Meeting, CERN (03.10.2018)</a:t>
            </a:r>
            <a:endParaRPr lang="ru-RU" sz="800" dirty="0">
              <a:solidFill>
                <a:schemeClr val="bg1">
                  <a:lumMod val="75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19" y="661444"/>
            <a:ext cx="9026237" cy="5322289"/>
          </a:xfrm>
          <a:prstGeom prst="rect">
            <a:avLst/>
          </a:prstGeom>
        </p:spPr>
      </p:pic>
      <p:sp>
        <p:nvSpPr>
          <p:cNvPr id="7" name="Rechteck 20"/>
          <p:cNvSpPr/>
          <p:nvPr/>
        </p:nvSpPr>
        <p:spPr>
          <a:xfrm>
            <a:off x="55419" y="64655"/>
            <a:ext cx="9026237" cy="596790"/>
          </a:xfrm>
          <a:prstGeom prst="rect">
            <a:avLst/>
          </a:prstGeom>
          <a:solidFill>
            <a:srgbClr val="203D99"/>
          </a:solidFill>
          <a:ln w="28575">
            <a:solidFill>
              <a:srgbClr val="203D99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504511" y="180487"/>
            <a:ext cx="577145" cy="365125"/>
          </a:xfrm>
        </p:spPr>
        <p:txBody>
          <a:bodyPr/>
          <a:lstStyle/>
          <a:p>
            <a:pPr algn="ctr"/>
            <a:fld id="{6B3068F7-B0B5-41DD-B8FF-B78B45808767}" type="slidenum">
              <a:rPr lang="en-GB" sz="2400" b="1" smtClean="0">
                <a:solidFill>
                  <a:schemeClr val="bg1"/>
                </a:solidFill>
              </a:rPr>
              <a:pPr algn="ctr"/>
              <a:t>11</a:t>
            </a:fld>
            <a:endParaRPr lang="en-GB" sz="2400" b="1" dirty="0">
              <a:solidFill>
                <a:schemeClr val="bg1"/>
              </a:solidFill>
            </a:endParaRPr>
          </a:p>
        </p:txBody>
      </p:sp>
      <p:sp>
        <p:nvSpPr>
          <p:cNvPr id="9" name="Rechteck 8"/>
          <p:cNvSpPr/>
          <p:nvPr/>
        </p:nvSpPr>
        <p:spPr>
          <a:xfrm>
            <a:off x="55419" y="64655"/>
            <a:ext cx="9026237" cy="6726670"/>
          </a:xfrm>
          <a:prstGeom prst="rect">
            <a:avLst/>
          </a:prstGeom>
          <a:noFill/>
          <a:ln w="28575">
            <a:solidFill>
              <a:srgbClr val="203D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4" name="Title 1"/>
          <p:cNvSpPr txBox="1">
            <a:spLocks/>
          </p:cNvSpPr>
          <p:nvPr/>
        </p:nvSpPr>
        <p:spPr>
          <a:xfrm>
            <a:off x="127379" y="64655"/>
            <a:ext cx="8307448" cy="59679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defTabSz="361950">
              <a:lnSpc>
                <a:spcPct val="100000"/>
              </a:lnSpc>
            </a:pPr>
            <a:r>
              <a:rPr lang="de-DE" sz="2500" b="1" dirty="0" smtClean="0">
                <a:solidFill>
                  <a:schemeClr val="bg1"/>
                </a:solidFill>
                <a:latin typeface="+mn-lt"/>
              </a:rPr>
              <a:t>Laser Beam Transport System</a:t>
            </a:r>
            <a:endParaRPr lang="en-GB" sz="2500" b="1" dirty="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30" name="Grafik 2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882" y="6326782"/>
            <a:ext cx="408751" cy="408751"/>
          </a:xfrm>
          <a:prstGeom prst="rect">
            <a:avLst/>
          </a:prstGeom>
        </p:spPr>
      </p:pic>
      <p:pic>
        <p:nvPicPr>
          <p:cNvPr id="16" name="Grafik 1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096" y="6326781"/>
            <a:ext cx="418288" cy="408751"/>
          </a:xfrm>
          <a:prstGeom prst="rect">
            <a:avLst/>
          </a:prstGeom>
        </p:spPr>
      </p:pic>
      <p:pic>
        <p:nvPicPr>
          <p:cNvPr id="23" name="Grafik 2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67219" y="6334371"/>
            <a:ext cx="403973" cy="403609"/>
          </a:xfrm>
          <a:prstGeom prst="rect">
            <a:avLst/>
          </a:prstGeom>
        </p:spPr>
      </p:pic>
      <p:cxnSp>
        <p:nvCxnSpPr>
          <p:cNvPr id="41" name="Gerader Verbinder 14"/>
          <p:cNvCxnSpPr/>
          <p:nvPr/>
        </p:nvCxnSpPr>
        <p:spPr>
          <a:xfrm flipH="1">
            <a:off x="165882" y="6274841"/>
            <a:ext cx="8805311" cy="0"/>
          </a:xfrm>
          <a:prstGeom prst="line">
            <a:avLst/>
          </a:prstGeom>
          <a:ln>
            <a:solidFill>
              <a:srgbClr val="203D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Grafik 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19" y="3494516"/>
            <a:ext cx="4096289" cy="3308980"/>
          </a:xfrm>
          <a:prstGeom prst="rect">
            <a:avLst/>
          </a:prstGeom>
          <a:ln w="38100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17" name="Rechteck 16"/>
          <p:cNvSpPr/>
          <p:nvPr/>
        </p:nvSpPr>
        <p:spPr>
          <a:xfrm>
            <a:off x="163812" y="777277"/>
            <a:ext cx="8805310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Courier New" panose="02070309020205020404" pitchFamily="49" charset="0"/>
              <a:buChar char="o"/>
            </a:pPr>
            <a:endParaRPr lang="en-US" sz="2000" dirty="0" smtClean="0"/>
          </a:p>
          <a:p>
            <a:pPr marL="285750" indent="-285750">
              <a:buFont typeface="Courier New" panose="02070309020205020404" pitchFamily="49" charset="0"/>
              <a:buChar char="o"/>
            </a:pPr>
            <a:endParaRPr lang="en-US" sz="2000" dirty="0"/>
          </a:p>
          <a:p>
            <a:pPr marL="285750" indent="-285750">
              <a:buFont typeface="Courier New" panose="02070309020205020404" pitchFamily="49" charset="0"/>
              <a:buChar char="o"/>
            </a:pPr>
            <a:endParaRPr lang="de-DE" sz="2000" dirty="0"/>
          </a:p>
          <a:p>
            <a:pPr marL="285750" indent="-285750">
              <a:buFont typeface="Courier New" panose="02070309020205020404" pitchFamily="49" charset="0"/>
              <a:buChar char="o"/>
            </a:pPr>
            <a:endParaRPr lang="de-DE" sz="2000" dirty="0"/>
          </a:p>
          <a:p>
            <a:pPr marL="285750" indent="-285750">
              <a:buFont typeface="Courier New" panose="02070309020205020404" pitchFamily="49" charset="0"/>
              <a:buChar char="o"/>
            </a:pPr>
            <a:endParaRPr lang="en-US" sz="2000" dirty="0"/>
          </a:p>
        </p:txBody>
      </p:sp>
      <p:sp>
        <p:nvSpPr>
          <p:cNvPr id="4" name="TextBox 3"/>
          <p:cNvSpPr txBox="1"/>
          <p:nvPr/>
        </p:nvSpPr>
        <p:spPr>
          <a:xfrm rot="1105943">
            <a:off x="3409791" y="1078682"/>
            <a:ext cx="256012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chemeClr val="bg1"/>
                </a:solidFill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Radiochemical Lab</a:t>
            </a:r>
            <a:endParaRPr lang="ru-RU" sz="2400" b="1" dirty="0">
              <a:solidFill>
                <a:schemeClr val="bg1"/>
              </a:solidFill>
              <a:effectLst>
                <a:glow rad="101600">
                  <a:schemeClr val="accent5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759397" y="5358080"/>
            <a:ext cx="32097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glow rad="1397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Off-line Mass Separator</a:t>
            </a:r>
            <a:endParaRPr lang="ru-RU" sz="2400" b="1" dirty="0">
              <a:ln>
                <a:solidFill>
                  <a:schemeClr val="bg1"/>
                </a:solidFill>
              </a:ln>
              <a:solidFill>
                <a:schemeClr val="bg1"/>
              </a:solidFill>
              <a:effectLst>
                <a:glow rad="139700">
                  <a:schemeClr val="accent5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85096" y="1712266"/>
            <a:ext cx="137088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chemeClr val="bg1"/>
                </a:solidFill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Laser Lab</a:t>
            </a:r>
            <a:endParaRPr lang="ru-RU" sz="2400" b="1" dirty="0">
              <a:solidFill>
                <a:schemeClr val="bg1"/>
              </a:solidFill>
              <a:effectLst>
                <a:glow rad="101600">
                  <a:schemeClr val="accent5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85096" y="3740905"/>
            <a:ext cx="123553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chemeClr val="bg1"/>
                </a:solidFill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Front-end</a:t>
            </a:r>
            <a:endParaRPr lang="ru-RU" sz="2000" b="1" dirty="0">
              <a:solidFill>
                <a:schemeClr val="bg1"/>
              </a:solidFill>
              <a:effectLst>
                <a:glow rad="101600">
                  <a:schemeClr val="accent5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2417002" y="4736350"/>
            <a:ext cx="17347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chemeClr val="bg1"/>
                </a:solidFill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Electromagnet</a:t>
            </a:r>
            <a:endParaRPr lang="ru-RU" sz="2000" b="1" dirty="0">
              <a:solidFill>
                <a:schemeClr val="bg1"/>
              </a:solidFill>
              <a:effectLst>
                <a:glow rad="101600">
                  <a:schemeClr val="accent5">
                    <a:satMod val="175000"/>
                    <a:alpha val="40000"/>
                  </a:schemeClr>
                </a:glow>
              </a:effectLst>
            </a:endParaRPr>
          </a:p>
        </p:txBody>
      </p:sp>
      <p:grpSp>
        <p:nvGrpSpPr>
          <p:cNvPr id="5" name="Gruppieren 4"/>
          <p:cNvGrpSpPr/>
          <p:nvPr/>
        </p:nvGrpSpPr>
        <p:grpSpPr>
          <a:xfrm>
            <a:off x="1734011" y="5313406"/>
            <a:ext cx="1365981" cy="916716"/>
            <a:chOff x="2069880" y="4560725"/>
            <a:chExt cx="1365981" cy="916716"/>
          </a:xfrm>
        </p:grpSpPr>
        <p:sp>
          <p:nvSpPr>
            <p:cNvPr id="20" name="Oval 12"/>
            <p:cNvSpPr/>
            <p:nvPr/>
          </p:nvSpPr>
          <p:spPr>
            <a:xfrm>
              <a:off x="2069880" y="4560725"/>
              <a:ext cx="619125" cy="619125"/>
            </a:xfrm>
            <a:prstGeom prst="ellipse">
              <a:avLst/>
            </a:prstGeom>
            <a:noFill/>
            <a:ln w="57150">
              <a:solidFill>
                <a:srgbClr val="00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8" name="TextBox 17"/>
            <p:cNvSpPr txBox="1"/>
            <p:nvPr/>
          </p:nvSpPr>
          <p:spPr>
            <a:xfrm>
              <a:off x="2568379" y="5077331"/>
              <a:ext cx="867482" cy="40011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92D050"/>
              </a:solidFill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 wrap="none" rtlCol="0">
              <a:spAutoFit/>
            </a:bodyPr>
            <a:lstStyle/>
            <a:p>
              <a:r>
                <a:rPr lang="en-GB" sz="2000" b="1" dirty="0" smtClean="0">
                  <a:solidFill>
                    <a:srgbClr val="00B050"/>
                  </a:solidFill>
                </a:rPr>
                <a:t>Point I</a:t>
              </a:r>
              <a:endParaRPr lang="en-GB" sz="2000" b="1" dirty="0">
                <a:solidFill>
                  <a:srgbClr val="00B050"/>
                </a:solidFill>
              </a:endParaRPr>
            </a:p>
          </p:txBody>
        </p:sp>
      </p:grpSp>
      <p:grpSp>
        <p:nvGrpSpPr>
          <p:cNvPr id="10" name="Gruppieren 9"/>
          <p:cNvGrpSpPr/>
          <p:nvPr/>
        </p:nvGrpSpPr>
        <p:grpSpPr>
          <a:xfrm>
            <a:off x="3690759" y="3419068"/>
            <a:ext cx="1358348" cy="1019235"/>
            <a:chOff x="4269800" y="2320635"/>
            <a:chExt cx="1358348" cy="1019235"/>
          </a:xfrm>
        </p:grpSpPr>
        <p:sp>
          <p:nvSpPr>
            <p:cNvPr id="25" name="Oval 14"/>
            <p:cNvSpPr/>
            <p:nvPr/>
          </p:nvSpPr>
          <p:spPr>
            <a:xfrm>
              <a:off x="4269800" y="2320635"/>
              <a:ext cx="619125" cy="619125"/>
            </a:xfrm>
            <a:prstGeom prst="ellipse">
              <a:avLst/>
            </a:prstGeom>
            <a:noFill/>
            <a:ln w="57150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9" name="TextBox 19"/>
            <p:cNvSpPr txBox="1"/>
            <p:nvPr/>
          </p:nvSpPr>
          <p:spPr>
            <a:xfrm>
              <a:off x="4622808" y="2939760"/>
              <a:ext cx="1005340" cy="40011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92D050"/>
              </a:solidFill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 wrap="none" rtlCol="0">
              <a:spAutoFit/>
            </a:bodyPr>
            <a:lstStyle/>
            <a:p>
              <a:r>
                <a:rPr lang="en-GB" sz="2000" b="1" dirty="0" smtClean="0">
                  <a:solidFill>
                    <a:srgbClr val="00B050"/>
                  </a:solidFill>
                </a:rPr>
                <a:t>Point III</a:t>
              </a:r>
              <a:endParaRPr lang="en-GB" sz="2000" b="1" dirty="0">
                <a:solidFill>
                  <a:srgbClr val="00B050"/>
                </a:solidFill>
              </a:endParaRPr>
            </a:p>
          </p:txBody>
        </p:sp>
      </p:grpSp>
      <p:grpSp>
        <p:nvGrpSpPr>
          <p:cNvPr id="11" name="Gruppieren 10"/>
          <p:cNvGrpSpPr/>
          <p:nvPr/>
        </p:nvGrpSpPr>
        <p:grpSpPr>
          <a:xfrm>
            <a:off x="4663256" y="2305245"/>
            <a:ext cx="1638891" cy="756432"/>
            <a:chOff x="5729754" y="2002038"/>
            <a:chExt cx="1638891" cy="756432"/>
          </a:xfrm>
        </p:grpSpPr>
        <p:sp>
          <p:nvSpPr>
            <p:cNvPr id="26" name="Oval 15"/>
            <p:cNvSpPr/>
            <p:nvPr/>
          </p:nvSpPr>
          <p:spPr>
            <a:xfrm>
              <a:off x="5729754" y="2139345"/>
              <a:ext cx="619125" cy="619125"/>
            </a:xfrm>
            <a:prstGeom prst="ellipse">
              <a:avLst/>
            </a:prstGeom>
            <a:noFill/>
            <a:ln w="57150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1" name="TextBox 20"/>
            <p:cNvSpPr txBox="1"/>
            <p:nvPr/>
          </p:nvSpPr>
          <p:spPr>
            <a:xfrm>
              <a:off x="6348879" y="2002038"/>
              <a:ext cx="1019766" cy="40011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92D050"/>
              </a:solidFill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 wrap="none" rtlCol="0">
              <a:spAutoFit/>
            </a:bodyPr>
            <a:lstStyle/>
            <a:p>
              <a:r>
                <a:rPr lang="en-GB" sz="2000" b="1" dirty="0" smtClean="0">
                  <a:solidFill>
                    <a:srgbClr val="00B050"/>
                  </a:solidFill>
                </a:rPr>
                <a:t>Point IV</a:t>
              </a:r>
              <a:endParaRPr lang="en-GB" sz="2000" b="1" dirty="0">
                <a:solidFill>
                  <a:srgbClr val="00B050"/>
                </a:solidFill>
              </a:endParaRPr>
            </a:p>
          </p:txBody>
        </p:sp>
      </p:grpSp>
      <p:grpSp>
        <p:nvGrpSpPr>
          <p:cNvPr id="6" name="Gruppieren 5"/>
          <p:cNvGrpSpPr/>
          <p:nvPr/>
        </p:nvGrpSpPr>
        <p:grpSpPr>
          <a:xfrm>
            <a:off x="1861386" y="3413432"/>
            <a:ext cx="1422969" cy="951290"/>
            <a:chOff x="2156546" y="2426494"/>
            <a:chExt cx="1422969" cy="951290"/>
          </a:xfrm>
        </p:grpSpPr>
        <p:sp>
          <p:nvSpPr>
            <p:cNvPr id="33" name="Oval 25"/>
            <p:cNvSpPr/>
            <p:nvPr/>
          </p:nvSpPr>
          <p:spPr>
            <a:xfrm>
              <a:off x="2156546" y="2758659"/>
              <a:ext cx="619125" cy="619125"/>
            </a:xfrm>
            <a:prstGeom prst="ellipse">
              <a:avLst/>
            </a:prstGeom>
            <a:noFill/>
            <a:ln w="57150">
              <a:solidFill>
                <a:srgbClr val="00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4" name="TextBox 26"/>
            <p:cNvSpPr txBox="1"/>
            <p:nvPr/>
          </p:nvSpPr>
          <p:spPr>
            <a:xfrm>
              <a:off x="2643105" y="2426494"/>
              <a:ext cx="936410" cy="40011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92D050"/>
              </a:solidFill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 wrap="none" rtlCol="0">
              <a:spAutoFit/>
            </a:bodyPr>
            <a:lstStyle/>
            <a:p>
              <a:r>
                <a:rPr lang="en-GB" sz="2000" b="1" dirty="0" smtClean="0">
                  <a:solidFill>
                    <a:srgbClr val="00B050"/>
                  </a:solidFill>
                </a:rPr>
                <a:t>Point II</a:t>
              </a:r>
              <a:endParaRPr lang="en-GB" sz="2000" b="1" dirty="0">
                <a:solidFill>
                  <a:srgbClr val="00B050"/>
                </a:solidFill>
              </a:endParaRPr>
            </a:p>
          </p:txBody>
        </p:sp>
      </p:grpSp>
      <p:sp>
        <p:nvSpPr>
          <p:cNvPr id="27" name="Oval 16"/>
          <p:cNvSpPr/>
          <p:nvPr/>
        </p:nvSpPr>
        <p:spPr>
          <a:xfrm>
            <a:off x="4145742" y="1909070"/>
            <a:ext cx="619125" cy="619125"/>
          </a:xfrm>
          <a:prstGeom prst="ellipse">
            <a:avLst/>
          </a:prstGeom>
          <a:noFill/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TextBox 21"/>
          <p:cNvSpPr txBox="1"/>
          <p:nvPr/>
        </p:nvSpPr>
        <p:spPr>
          <a:xfrm>
            <a:off x="3262806" y="1630218"/>
            <a:ext cx="950838" cy="400110"/>
          </a:xfrm>
          <a:prstGeom prst="rect">
            <a:avLst/>
          </a:prstGeom>
          <a:solidFill>
            <a:schemeClr val="bg1"/>
          </a:solidFill>
          <a:ln>
            <a:solidFill>
              <a:srgbClr val="92D050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n-GB" sz="2000" b="1" dirty="0" smtClean="0">
                <a:solidFill>
                  <a:srgbClr val="00B050"/>
                </a:solidFill>
              </a:rPr>
              <a:t>Point V</a:t>
            </a:r>
            <a:endParaRPr lang="en-GB" sz="20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30784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extBox 69"/>
          <p:cNvSpPr txBox="1"/>
          <p:nvPr/>
        </p:nvSpPr>
        <p:spPr>
          <a:xfrm>
            <a:off x="2663585" y="6432437"/>
            <a:ext cx="380576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 smtClean="0">
                <a:solidFill>
                  <a:schemeClr val="bg1">
                    <a:lumMod val="7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V.M. </a:t>
            </a:r>
            <a:r>
              <a:rPr lang="en-US" sz="800" dirty="0" err="1" smtClean="0">
                <a:solidFill>
                  <a:schemeClr val="bg1">
                    <a:lumMod val="7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Gadelshin</a:t>
            </a:r>
            <a:r>
              <a:rPr lang="ru-RU" sz="800" dirty="0">
                <a:solidFill>
                  <a:schemeClr val="bg1">
                    <a:lumMod val="7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US" sz="800" dirty="0" smtClean="0">
                <a:solidFill>
                  <a:schemeClr val="bg1">
                    <a:lumMod val="7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| 2nd MEDICIS Collaboration Meeting, CERN (03.10.2018)</a:t>
            </a:r>
            <a:endParaRPr lang="ru-RU" sz="800" dirty="0">
              <a:solidFill>
                <a:schemeClr val="bg1">
                  <a:lumMod val="75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7" name="Rechteck 20"/>
          <p:cNvSpPr/>
          <p:nvPr/>
        </p:nvSpPr>
        <p:spPr>
          <a:xfrm>
            <a:off x="55419" y="64655"/>
            <a:ext cx="9026237" cy="596790"/>
          </a:xfrm>
          <a:prstGeom prst="rect">
            <a:avLst/>
          </a:prstGeom>
          <a:solidFill>
            <a:srgbClr val="203D99"/>
          </a:solidFill>
          <a:ln w="28575">
            <a:solidFill>
              <a:srgbClr val="203D99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504511" y="180487"/>
            <a:ext cx="577145" cy="365125"/>
          </a:xfrm>
        </p:spPr>
        <p:txBody>
          <a:bodyPr/>
          <a:lstStyle/>
          <a:p>
            <a:pPr algn="ctr"/>
            <a:fld id="{6B3068F7-B0B5-41DD-B8FF-B78B45808767}" type="slidenum">
              <a:rPr lang="en-GB" sz="2400" b="1" smtClean="0">
                <a:solidFill>
                  <a:schemeClr val="bg1"/>
                </a:solidFill>
              </a:rPr>
              <a:pPr algn="ctr"/>
              <a:t>12</a:t>
            </a:fld>
            <a:endParaRPr lang="en-GB" sz="2400" b="1" dirty="0">
              <a:solidFill>
                <a:schemeClr val="bg1"/>
              </a:solidFill>
            </a:endParaRPr>
          </a:p>
        </p:txBody>
      </p:sp>
      <p:sp>
        <p:nvSpPr>
          <p:cNvPr id="9" name="Rechteck 8"/>
          <p:cNvSpPr/>
          <p:nvPr/>
        </p:nvSpPr>
        <p:spPr>
          <a:xfrm>
            <a:off x="55419" y="64655"/>
            <a:ext cx="9026237" cy="6726670"/>
          </a:xfrm>
          <a:prstGeom prst="rect">
            <a:avLst/>
          </a:prstGeom>
          <a:noFill/>
          <a:ln w="28575">
            <a:solidFill>
              <a:srgbClr val="203D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4" name="Title 1"/>
          <p:cNvSpPr txBox="1">
            <a:spLocks/>
          </p:cNvSpPr>
          <p:nvPr/>
        </p:nvSpPr>
        <p:spPr>
          <a:xfrm>
            <a:off x="127379" y="64655"/>
            <a:ext cx="8307448" cy="59679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defTabSz="361950">
              <a:lnSpc>
                <a:spcPct val="100000"/>
              </a:lnSpc>
            </a:pPr>
            <a:r>
              <a:rPr lang="de-DE" sz="2500" b="1" dirty="0" smtClean="0">
                <a:solidFill>
                  <a:schemeClr val="bg1"/>
                </a:solidFill>
                <a:latin typeface="+mn-lt"/>
              </a:rPr>
              <a:t>Laser Beam Transport Syste</a:t>
            </a:r>
            <a:r>
              <a:rPr lang="de-DE" sz="2500" b="1" dirty="0">
                <a:solidFill>
                  <a:schemeClr val="bg1"/>
                </a:solidFill>
                <a:latin typeface="+mn-lt"/>
              </a:rPr>
              <a:t>m</a:t>
            </a:r>
            <a:endParaRPr lang="en-GB" sz="2500" b="1" dirty="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30" name="Grafik 2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882" y="6326782"/>
            <a:ext cx="408751" cy="408751"/>
          </a:xfrm>
          <a:prstGeom prst="rect">
            <a:avLst/>
          </a:prstGeom>
        </p:spPr>
      </p:pic>
      <p:pic>
        <p:nvPicPr>
          <p:cNvPr id="16" name="Grafik 1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096" y="6326781"/>
            <a:ext cx="418288" cy="408751"/>
          </a:xfrm>
          <a:prstGeom prst="rect">
            <a:avLst/>
          </a:prstGeom>
        </p:spPr>
      </p:pic>
      <p:pic>
        <p:nvPicPr>
          <p:cNvPr id="23" name="Grafik 2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67219" y="6334371"/>
            <a:ext cx="403973" cy="403609"/>
          </a:xfrm>
          <a:prstGeom prst="rect">
            <a:avLst/>
          </a:prstGeom>
        </p:spPr>
      </p:pic>
      <p:cxnSp>
        <p:nvCxnSpPr>
          <p:cNvPr id="41" name="Gerader Verbinder 14"/>
          <p:cNvCxnSpPr/>
          <p:nvPr/>
        </p:nvCxnSpPr>
        <p:spPr>
          <a:xfrm flipH="1">
            <a:off x="165882" y="6274841"/>
            <a:ext cx="8805311" cy="0"/>
          </a:xfrm>
          <a:prstGeom prst="line">
            <a:avLst/>
          </a:prstGeom>
          <a:ln>
            <a:solidFill>
              <a:srgbClr val="203D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echteck 16"/>
          <p:cNvSpPr/>
          <p:nvPr/>
        </p:nvSpPr>
        <p:spPr>
          <a:xfrm>
            <a:off x="163812" y="777277"/>
            <a:ext cx="8805310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Courier New" panose="02070309020205020404" pitchFamily="49" charset="0"/>
              <a:buChar char="o"/>
            </a:pPr>
            <a:endParaRPr lang="en-US" sz="2000" dirty="0" smtClean="0"/>
          </a:p>
          <a:p>
            <a:pPr marL="285750" indent="-285750">
              <a:buFont typeface="Courier New" panose="02070309020205020404" pitchFamily="49" charset="0"/>
              <a:buChar char="o"/>
            </a:pPr>
            <a:endParaRPr lang="en-US" sz="2000" dirty="0"/>
          </a:p>
          <a:p>
            <a:pPr marL="285750" indent="-285750">
              <a:buFont typeface="Courier New" panose="02070309020205020404" pitchFamily="49" charset="0"/>
              <a:buChar char="o"/>
            </a:pPr>
            <a:endParaRPr lang="de-DE" sz="2000" dirty="0"/>
          </a:p>
          <a:p>
            <a:pPr marL="285750" indent="-285750">
              <a:buFont typeface="Courier New" panose="02070309020205020404" pitchFamily="49" charset="0"/>
              <a:buChar char="o"/>
            </a:pPr>
            <a:endParaRPr lang="de-DE" sz="2000" dirty="0"/>
          </a:p>
          <a:p>
            <a:pPr marL="285750" indent="-285750">
              <a:buFont typeface="Courier New" panose="02070309020205020404" pitchFamily="49" charset="0"/>
              <a:buChar char="o"/>
            </a:pPr>
            <a:endParaRPr lang="en-US" sz="2000" dirty="0"/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812" y="1248973"/>
            <a:ext cx="2762748" cy="4911553"/>
          </a:xfrm>
          <a:prstGeom prst="rect">
            <a:avLst/>
          </a:prstGeom>
        </p:spPr>
      </p:pic>
      <p:sp>
        <p:nvSpPr>
          <p:cNvPr id="6" name="Textfeld 5"/>
          <p:cNvSpPr txBox="1"/>
          <p:nvPr/>
        </p:nvSpPr>
        <p:spPr>
          <a:xfrm>
            <a:off x="163812" y="827701"/>
            <a:ext cx="2762748" cy="369332"/>
          </a:xfrm>
          <a:prstGeom prst="rect">
            <a:avLst/>
          </a:prstGeom>
          <a:solidFill>
            <a:srgbClr val="00B050"/>
          </a:solidFill>
        </p:spPr>
        <p:txBody>
          <a:bodyPr wrap="square" rtlCol="0">
            <a:spAutoFit/>
          </a:bodyPr>
          <a:lstStyle/>
          <a:p>
            <a:pPr algn="ctr"/>
            <a:r>
              <a:rPr lang="de-DE" b="1" dirty="0" smtClean="0">
                <a:solidFill>
                  <a:schemeClr val="bg1"/>
                </a:solidFill>
              </a:rPr>
              <a:t>Point 1-2: </a:t>
            </a:r>
            <a:r>
              <a:rPr lang="de-DE" b="1" dirty="0" err="1" smtClean="0">
                <a:solidFill>
                  <a:schemeClr val="bg1"/>
                </a:solidFill>
              </a:rPr>
              <a:t>Completed</a:t>
            </a:r>
            <a:endParaRPr lang="en-US" b="1" dirty="0">
              <a:solidFill>
                <a:schemeClr val="bg1"/>
              </a:solidFill>
            </a:endParaRPr>
          </a:p>
        </p:txBody>
      </p:sp>
      <p:pic>
        <p:nvPicPr>
          <p:cNvPr id="11" name="Grafik 10"/>
          <p:cNvPicPr>
            <a:picLocks noChangeAspect="1"/>
          </p:cNvPicPr>
          <p:nvPr/>
        </p:nvPicPr>
        <p:blipFill rotWithShape="1"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6109" r="33552" b="28101"/>
          <a:stretch/>
        </p:blipFill>
        <p:spPr>
          <a:xfrm>
            <a:off x="3182395" y="1248973"/>
            <a:ext cx="2762748" cy="4910527"/>
          </a:xfrm>
          <a:prstGeom prst="rect">
            <a:avLst/>
          </a:prstGeom>
        </p:spPr>
      </p:pic>
      <p:sp>
        <p:nvSpPr>
          <p:cNvPr id="25" name="Textfeld 24"/>
          <p:cNvSpPr txBox="1"/>
          <p:nvPr/>
        </p:nvSpPr>
        <p:spPr>
          <a:xfrm>
            <a:off x="3182395" y="827701"/>
            <a:ext cx="2762748" cy="369332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de-DE" b="1" dirty="0" smtClean="0">
                <a:solidFill>
                  <a:schemeClr val="bg1"/>
                </a:solidFill>
              </a:rPr>
              <a:t>Point 3-4: </a:t>
            </a:r>
            <a:r>
              <a:rPr lang="de-DE" b="1" dirty="0" err="1" smtClean="0">
                <a:solidFill>
                  <a:schemeClr val="bg1"/>
                </a:solidFill>
              </a:rPr>
              <a:t>Finalization</a:t>
            </a:r>
            <a:endParaRPr lang="en-US" b="1" dirty="0">
              <a:solidFill>
                <a:schemeClr val="bg1"/>
              </a:solidFill>
            </a:endParaRPr>
          </a:p>
        </p:txBody>
      </p:sp>
      <p:pic>
        <p:nvPicPr>
          <p:cNvPr id="12" name="Grafik 11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200" r="30741"/>
          <a:stretch/>
        </p:blipFill>
        <p:spPr>
          <a:xfrm>
            <a:off x="6200978" y="1244665"/>
            <a:ext cx="2755900" cy="4914343"/>
          </a:xfrm>
          <a:prstGeom prst="rect">
            <a:avLst/>
          </a:prstGeom>
        </p:spPr>
      </p:pic>
      <p:sp>
        <p:nvSpPr>
          <p:cNvPr id="26" name="Textfeld 25"/>
          <p:cNvSpPr txBox="1"/>
          <p:nvPr/>
        </p:nvSpPr>
        <p:spPr>
          <a:xfrm>
            <a:off x="6206374" y="827701"/>
            <a:ext cx="2762748" cy="369332"/>
          </a:xfrm>
          <a:prstGeom prst="rect">
            <a:avLst/>
          </a:prstGeom>
          <a:solidFill>
            <a:srgbClr val="E5097F"/>
          </a:solidFill>
        </p:spPr>
        <p:txBody>
          <a:bodyPr wrap="square" rtlCol="0">
            <a:spAutoFit/>
          </a:bodyPr>
          <a:lstStyle/>
          <a:p>
            <a:pPr algn="ctr"/>
            <a:r>
              <a:rPr lang="de-DE" b="1" dirty="0" smtClean="0">
                <a:solidFill>
                  <a:schemeClr val="bg1"/>
                </a:solidFill>
              </a:rPr>
              <a:t>Point 5: In </a:t>
            </a:r>
            <a:r>
              <a:rPr lang="de-DE" b="1" dirty="0" err="1" smtClean="0">
                <a:solidFill>
                  <a:schemeClr val="bg1"/>
                </a:solidFill>
              </a:rPr>
              <a:t>workshop</a:t>
            </a:r>
            <a:endParaRPr lang="en-US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40086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Rechteck 20"/>
          <p:cNvSpPr/>
          <p:nvPr/>
        </p:nvSpPr>
        <p:spPr>
          <a:xfrm>
            <a:off x="55419" y="64655"/>
            <a:ext cx="9026237" cy="596790"/>
          </a:xfrm>
          <a:prstGeom prst="rect">
            <a:avLst/>
          </a:prstGeom>
          <a:solidFill>
            <a:srgbClr val="203D99"/>
          </a:solidFill>
          <a:ln w="28575">
            <a:solidFill>
              <a:srgbClr val="203D99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9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504511" y="180487"/>
            <a:ext cx="577145" cy="365125"/>
          </a:xfrm>
        </p:spPr>
        <p:txBody>
          <a:bodyPr/>
          <a:lstStyle/>
          <a:p>
            <a:pPr algn="ctr"/>
            <a:fld id="{6B3068F7-B0B5-41DD-B8FF-B78B45808767}" type="slidenum">
              <a:rPr lang="en-GB" sz="2400" b="1" smtClean="0">
                <a:solidFill>
                  <a:schemeClr val="bg1"/>
                </a:solidFill>
              </a:rPr>
              <a:pPr algn="ctr"/>
              <a:t>13</a:t>
            </a:fld>
            <a:endParaRPr lang="en-GB" sz="2400" b="1" dirty="0">
              <a:solidFill>
                <a:schemeClr val="bg1"/>
              </a:solidFill>
            </a:endParaRPr>
          </a:p>
        </p:txBody>
      </p:sp>
      <p:sp>
        <p:nvSpPr>
          <p:cNvPr id="7" name="Rechteck 6"/>
          <p:cNvSpPr/>
          <p:nvPr/>
        </p:nvSpPr>
        <p:spPr>
          <a:xfrm>
            <a:off x="55419" y="64655"/>
            <a:ext cx="9026237" cy="6726670"/>
          </a:xfrm>
          <a:prstGeom prst="rect">
            <a:avLst/>
          </a:prstGeom>
          <a:noFill/>
          <a:ln w="28575">
            <a:solidFill>
              <a:srgbClr val="203D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1" name="Title 1"/>
          <p:cNvSpPr>
            <a:spLocks noGrp="1"/>
          </p:cNvSpPr>
          <p:nvPr>
            <p:ph type="title"/>
          </p:nvPr>
        </p:nvSpPr>
        <p:spPr>
          <a:xfrm>
            <a:off x="127379" y="64655"/>
            <a:ext cx="8307448" cy="596790"/>
          </a:xfrm>
        </p:spPr>
        <p:txBody>
          <a:bodyPr anchor="ctr" anchorCtr="0">
            <a:noAutofit/>
          </a:bodyPr>
          <a:lstStyle/>
          <a:p>
            <a:pPr defTabSz="361950">
              <a:lnSpc>
                <a:spcPct val="100000"/>
              </a:lnSpc>
            </a:pPr>
            <a:r>
              <a:rPr lang="en-GB" sz="2500" b="1" dirty="0" smtClean="0">
                <a:solidFill>
                  <a:schemeClr val="bg1"/>
                </a:solidFill>
                <a:latin typeface="+mn-lt"/>
              </a:rPr>
              <a:t>Summary and roadmap</a:t>
            </a:r>
            <a:endParaRPr lang="en-GB" sz="2500" b="1" dirty="0">
              <a:solidFill>
                <a:schemeClr val="bg1"/>
              </a:solidFill>
              <a:latin typeface="+mn-lt"/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7580428"/>
              </p:ext>
            </p:extLst>
          </p:nvPr>
        </p:nvGraphicFramePr>
        <p:xfrm>
          <a:off x="259135" y="756311"/>
          <a:ext cx="8308084" cy="557155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801463">
                  <a:extLst>
                    <a:ext uri="{9D8B030D-6E8A-4147-A177-3AD203B41FA5}">
                      <a16:colId xmlns:a16="http://schemas.microsoft.com/office/drawing/2014/main" val="1224950815"/>
                    </a:ext>
                  </a:extLst>
                </a:gridCol>
                <a:gridCol w="4849091">
                  <a:extLst>
                    <a:ext uri="{9D8B030D-6E8A-4147-A177-3AD203B41FA5}">
                      <a16:colId xmlns:a16="http://schemas.microsoft.com/office/drawing/2014/main" val="2522568436"/>
                    </a:ext>
                  </a:extLst>
                </a:gridCol>
                <a:gridCol w="1657530">
                  <a:extLst>
                    <a:ext uri="{9D8B030D-6E8A-4147-A177-3AD203B41FA5}">
                      <a16:colId xmlns:a16="http://schemas.microsoft.com/office/drawing/2014/main" val="3624387411"/>
                    </a:ext>
                  </a:extLst>
                </a:gridCol>
              </a:tblGrid>
              <a:tr h="357882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  <a:latin typeface="+mn-lt"/>
                        </a:rPr>
                        <a:t>Task</a:t>
                      </a:r>
                      <a:endParaRPr lang="en-GB" sz="14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513" marR="4351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  <a:latin typeface="+mn-lt"/>
                        </a:rPr>
                        <a:t>Activities</a:t>
                      </a:r>
                      <a:endParaRPr lang="en-GB" sz="14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513" marR="4351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effectLst/>
                          <a:latin typeface="+mn-lt"/>
                        </a:rPr>
                        <a:t>Status</a:t>
                      </a:r>
                      <a:endParaRPr lang="en-GB" sz="14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513" marR="43513" marT="0" marB="0" anchor="ctr"/>
                </a:tc>
                <a:extLst>
                  <a:ext uri="{0D108BD9-81ED-4DB2-BD59-A6C34878D82A}">
                    <a16:rowId xmlns:a16="http://schemas.microsoft.com/office/drawing/2014/main" val="198389103"/>
                  </a:ext>
                </a:extLst>
              </a:tr>
              <a:tr h="1308246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  <a:latin typeface="+mn-lt"/>
                        </a:rPr>
                        <a:t>1. </a:t>
                      </a:r>
                      <a:r>
                        <a:rPr lang="en-GB" sz="1400" dirty="0" smtClean="0">
                          <a:effectLst/>
                          <a:latin typeface="+mn-lt"/>
                        </a:rPr>
                        <a:t>AC and Ventilation </a:t>
                      </a:r>
                      <a:r>
                        <a:rPr lang="en-GB" sz="1400" dirty="0">
                          <a:effectLst/>
                          <a:latin typeface="+mn-lt"/>
                        </a:rPr>
                        <a:t>system</a:t>
                      </a:r>
                      <a:endParaRPr lang="en-GB" sz="14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513" marR="43513" marT="0" marB="0"/>
                </a:tc>
                <a:tc>
                  <a:txBody>
                    <a:bodyPr/>
                    <a:lstStyle/>
                    <a:p>
                      <a:pPr marL="171450" indent="-171450" algn="just">
                        <a:lnSpc>
                          <a:spcPct val="150000"/>
                        </a:lnSpc>
                        <a:spcAft>
                          <a:spcPts val="0"/>
                        </a:spcAft>
                        <a:buFontTx/>
                        <a:buChar char="-"/>
                      </a:pPr>
                      <a:r>
                        <a:rPr lang="en-GB" sz="1400" dirty="0" smtClean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Split of cold laser room and  </a:t>
                      </a:r>
                      <a:r>
                        <a:rPr lang="en-GB" sz="1400" baseline="0" dirty="0" smtClean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for hot chiller room</a:t>
                      </a:r>
                    </a:p>
                    <a:p>
                      <a:pPr marL="171450" indent="-171450" algn="just">
                        <a:lnSpc>
                          <a:spcPct val="150000"/>
                        </a:lnSpc>
                        <a:spcAft>
                          <a:spcPts val="0"/>
                        </a:spcAft>
                        <a:buFontTx/>
                        <a:buChar char="-"/>
                      </a:pPr>
                      <a:r>
                        <a:rPr lang="en-GB" sz="1400" baseline="0" dirty="0" smtClean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Search for economic solution</a:t>
                      </a:r>
                    </a:p>
                    <a:p>
                      <a:pPr marL="171450" indent="-171450" algn="just">
                        <a:lnSpc>
                          <a:spcPct val="150000"/>
                        </a:lnSpc>
                        <a:spcAft>
                          <a:spcPts val="0"/>
                        </a:spcAft>
                        <a:buFontTx/>
                        <a:buChar char="-"/>
                      </a:pPr>
                      <a:r>
                        <a:rPr lang="en-GB" sz="1400" baseline="0" dirty="0" smtClean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Cutting the concrete wall for air channels</a:t>
                      </a:r>
                    </a:p>
                    <a:p>
                      <a:pPr marL="171450" indent="-171450" algn="just">
                        <a:lnSpc>
                          <a:spcPct val="150000"/>
                        </a:lnSpc>
                        <a:spcAft>
                          <a:spcPts val="0"/>
                        </a:spcAft>
                        <a:buFontTx/>
                        <a:buChar char="-"/>
                      </a:pPr>
                      <a:r>
                        <a:rPr lang="en-GB" sz="1400" baseline="0" dirty="0" smtClean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Installation by ARCECLIMA and commissioning  </a:t>
                      </a:r>
                      <a:endParaRPr lang="en-GB" sz="14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513" marR="4351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GB" sz="1400" dirty="0" smtClean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GB" sz="1400" dirty="0" smtClean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Done </a:t>
                      </a:r>
                      <a:endParaRPr lang="en-GB" sz="14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513" marR="43513" marT="0" marB="0"/>
                </a:tc>
                <a:extLst>
                  <a:ext uri="{0D108BD9-81ED-4DB2-BD59-A6C34878D82A}">
                    <a16:rowId xmlns:a16="http://schemas.microsoft.com/office/drawing/2014/main" val="3989497955"/>
                  </a:ext>
                </a:extLst>
              </a:tr>
              <a:tr h="623455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  <a:latin typeface="+mn-lt"/>
                        </a:rPr>
                        <a:t>2</a:t>
                      </a:r>
                      <a:r>
                        <a:rPr lang="en-GB" sz="1400" dirty="0" smtClean="0">
                          <a:effectLst/>
                          <a:latin typeface="+mn-lt"/>
                        </a:rPr>
                        <a:t>. </a:t>
                      </a:r>
                      <a:r>
                        <a:rPr lang="en-GB" sz="1400" dirty="0">
                          <a:effectLst/>
                          <a:latin typeface="+mn-lt"/>
                        </a:rPr>
                        <a:t>Cosmetic repair</a:t>
                      </a:r>
                      <a:endParaRPr lang="en-GB" sz="14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513" marR="43513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  <a:latin typeface="+mn-lt"/>
                        </a:rPr>
                        <a:t>- </a:t>
                      </a:r>
                      <a:r>
                        <a:rPr lang="en-GB" sz="1400" dirty="0" smtClean="0">
                          <a:effectLst/>
                          <a:latin typeface="+mn-lt"/>
                        </a:rPr>
                        <a:t> Walls painting</a:t>
                      </a:r>
                      <a:endParaRPr lang="en-GB" sz="1400" dirty="0">
                        <a:effectLst/>
                        <a:latin typeface="+mn-lt"/>
                      </a:endParaRP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  <a:latin typeface="+mn-lt"/>
                        </a:rPr>
                        <a:t>- </a:t>
                      </a:r>
                      <a:r>
                        <a:rPr lang="en-GB" sz="1400" dirty="0" smtClean="0">
                          <a:effectLst/>
                          <a:latin typeface="+mn-lt"/>
                        </a:rPr>
                        <a:t> Resin floor cover</a:t>
                      </a:r>
                      <a:endParaRPr lang="en-GB" sz="14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513" marR="43513" marT="0" marB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>
                          <a:effectLst/>
                          <a:latin typeface="+mn-lt"/>
                        </a:rPr>
                        <a:t> </a:t>
                      </a:r>
                      <a:endParaRPr lang="en-GB" sz="1400" dirty="0" smtClean="0">
                        <a:effectLst/>
                        <a:latin typeface="+mn-lt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Done </a:t>
                      </a:r>
                    </a:p>
                  </a:txBody>
                  <a:tcPr marL="43513" marR="43513" marT="0" marB="0"/>
                </a:tc>
                <a:extLst>
                  <a:ext uri="{0D108BD9-81ED-4DB2-BD59-A6C34878D82A}">
                    <a16:rowId xmlns:a16="http://schemas.microsoft.com/office/drawing/2014/main" val="1750828651"/>
                  </a:ext>
                </a:extLst>
              </a:tr>
              <a:tr h="671736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  <a:latin typeface="+mn-lt"/>
                        </a:rPr>
                        <a:t>3</a:t>
                      </a:r>
                      <a:r>
                        <a:rPr lang="en-GB" sz="1400" dirty="0" smtClean="0">
                          <a:effectLst/>
                          <a:latin typeface="+mn-lt"/>
                        </a:rPr>
                        <a:t>.  </a:t>
                      </a:r>
                      <a:r>
                        <a:rPr lang="en-GB" sz="1400" dirty="0">
                          <a:effectLst/>
                          <a:latin typeface="+mn-lt"/>
                        </a:rPr>
                        <a:t>Optical </a:t>
                      </a:r>
                      <a:r>
                        <a:rPr lang="en-GB" sz="1400" dirty="0" smtClean="0">
                          <a:effectLst/>
                          <a:latin typeface="+mn-lt"/>
                        </a:rPr>
                        <a:t>Tables</a:t>
                      </a:r>
                      <a:endParaRPr lang="en-GB" sz="14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513" marR="43513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  <a:latin typeface="+mn-lt"/>
                        </a:rPr>
                        <a:t> </a:t>
                      </a:r>
                      <a:r>
                        <a:rPr lang="en-GB" sz="1400" dirty="0" smtClean="0">
                          <a:effectLst/>
                          <a:latin typeface="+mn-lt"/>
                        </a:rPr>
                        <a:t>- Definition of optimal layout</a:t>
                      </a: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aseline="0" dirty="0" smtClean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   Procurement and </a:t>
                      </a:r>
                      <a:r>
                        <a:rPr lang="en-GB" sz="1400" baseline="0" dirty="0" err="1" smtClean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installtion</a:t>
                      </a:r>
                      <a:r>
                        <a:rPr lang="en-GB" sz="1400" baseline="0" dirty="0" smtClean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endParaRPr lang="en-GB" sz="14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513" marR="43513" marT="0" marB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 smtClean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Done </a:t>
                      </a:r>
                      <a:endParaRPr lang="en-GB" sz="1400" dirty="0" smtClean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513" marR="43513" marT="0" marB="0"/>
                </a:tc>
                <a:extLst>
                  <a:ext uri="{0D108BD9-81ED-4DB2-BD59-A6C34878D82A}">
                    <a16:rowId xmlns:a16="http://schemas.microsoft.com/office/drawing/2014/main" val="854654162"/>
                  </a:ext>
                </a:extLst>
              </a:tr>
              <a:tr h="561318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  <a:latin typeface="+mn-lt"/>
                        </a:rPr>
                        <a:t>4</a:t>
                      </a:r>
                      <a:r>
                        <a:rPr lang="en-GB" sz="1400" dirty="0" smtClean="0">
                          <a:effectLst/>
                          <a:latin typeface="+mn-lt"/>
                        </a:rPr>
                        <a:t>. Additional  </a:t>
                      </a:r>
                      <a:r>
                        <a:rPr lang="en-GB" sz="1400" dirty="0">
                          <a:effectLst/>
                          <a:latin typeface="+mn-lt"/>
                        </a:rPr>
                        <a:t>building works</a:t>
                      </a:r>
                      <a:endParaRPr lang="en-GB" sz="14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513" marR="43513" marT="0" marB="0"/>
                </a:tc>
                <a:tc>
                  <a:txBody>
                    <a:bodyPr/>
                    <a:lstStyle/>
                    <a:p>
                      <a:pPr marL="0" indent="0" algn="just">
                        <a:lnSpc>
                          <a:spcPct val="150000"/>
                        </a:lnSpc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en-GB" sz="1400" dirty="0" smtClean="0">
                          <a:effectLst/>
                          <a:latin typeface="+mn-lt"/>
                        </a:rPr>
                        <a:t>-   Installation </a:t>
                      </a:r>
                      <a:r>
                        <a:rPr lang="en-GB" sz="1400" dirty="0">
                          <a:effectLst/>
                          <a:latin typeface="+mn-lt"/>
                        </a:rPr>
                        <a:t>of additional walls </a:t>
                      </a:r>
                      <a:r>
                        <a:rPr lang="en-GB" sz="1400" dirty="0" smtClean="0">
                          <a:effectLst/>
                          <a:latin typeface="+mn-lt"/>
                        </a:rPr>
                        <a:t>for the chiller room and SAS</a:t>
                      </a:r>
                    </a:p>
                  </a:txBody>
                  <a:tcPr marL="43513" marR="43513" marT="0" marB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>
                          <a:effectLst/>
                          <a:latin typeface="+mn-lt"/>
                        </a:rPr>
                        <a:t> </a:t>
                      </a:r>
                      <a:r>
                        <a:rPr lang="en-GB" sz="1400" dirty="0" smtClean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Done 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GB" sz="14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513" marR="43513" marT="0" marB="0"/>
                </a:tc>
                <a:extLst>
                  <a:ext uri="{0D108BD9-81ED-4DB2-BD59-A6C34878D82A}">
                    <a16:rowId xmlns:a16="http://schemas.microsoft.com/office/drawing/2014/main" val="2921203127"/>
                  </a:ext>
                </a:extLst>
              </a:tr>
              <a:tr h="673372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  <a:latin typeface="+mn-lt"/>
                        </a:rPr>
                        <a:t>5</a:t>
                      </a:r>
                      <a:r>
                        <a:rPr lang="en-GB" sz="1400" dirty="0" smtClean="0">
                          <a:effectLst/>
                          <a:latin typeface="+mn-lt"/>
                        </a:rPr>
                        <a:t>. </a:t>
                      </a:r>
                      <a:r>
                        <a:rPr lang="en-GB" sz="1400" dirty="0">
                          <a:effectLst/>
                          <a:latin typeface="+mn-lt"/>
                        </a:rPr>
                        <a:t>Electricity</a:t>
                      </a:r>
                      <a:endParaRPr lang="en-GB" sz="14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513" marR="43513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  <a:latin typeface="+mn-lt"/>
                        </a:rPr>
                        <a:t>- </a:t>
                      </a:r>
                      <a:r>
                        <a:rPr lang="en-GB" sz="1400" dirty="0" smtClean="0">
                          <a:effectLst/>
                          <a:latin typeface="+mn-lt"/>
                        </a:rPr>
                        <a:t>  Definition of power requirements and network layout</a:t>
                      </a:r>
                      <a:endParaRPr lang="en-GB" sz="1400" dirty="0">
                        <a:effectLst/>
                        <a:latin typeface="+mn-lt"/>
                      </a:endParaRP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  <a:latin typeface="+mn-lt"/>
                        </a:rPr>
                        <a:t>- </a:t>
                      </a:r>
                      <a:r>
                        <a:rPr lang="en-GB" sz="1400" dirty="0" smtClean="0">
                          <a:effectLst/>
                          <a:latin typeface="+mn-lt"/>
                        </a:rPr>
                        <a:t>  Installation work</a:t>
                      </a:r>
                      <a:endParaRPr lang="en-GB" sz="14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513" marR="4351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effectLst/>
                          <a:latin typeface="+mn-lt"/>
                        </a:rPr>
                        <a:t>In process</a:t>
                      </a:r>
                      <a:r>
                        <a:rPr lang="en-GB" sz="1400" dirty="0">
                          <a:effectLst/>
                          <a:latin typeface="+mn-lt"/>
                        </a:rPr>
                        <a:t> </a:t>
                      </a:r>
                      <a:endParaRPr lang="en-GB" sz="1400" dirty="0" smtClean="0">
                        <a:effectLst/>
                        <a:latin typeface="+mn-lt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-&gt; October</a:t>
                      </a:r>
                      <a:endParaRPr lang="en-GB" sz="14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513" marR="43513" marT="0" marB="0"/>
                </a:tc>
                <a:extLst>
                  <a:ext uri="{0D108BD9-81ED-4DB2-BD59-A6C34878D82A}">
                    <a16:rowId xmlns:a16="http://schemas.microsoft.com/office/drawing/2014/main" val="2825251948"/>
                  </a:ext>
                </a:extLst>
              </a:tr>
              <a:tr h="348107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  <a:latin typeface="+mn-lt"/>
                        </a:rPr>
                        <a:t>6. Laser Safety Measures</a:t>
                      </a:r>
                      <a:endParaRPr lang="en-GB" sz="14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513" marR="43513" marT="0" marB="0"/>
                </a:tc>
                <a:tc>
                  <a:txBody>
                    <a:bodyPr/>
                    <a:lstStyle/>
                    <a:p>
                      <a:pPr marL="285750" indent="-285750" algn="just">
                        <a:lnSpc>
                          <a:spcPct val="150000"/>
                        </a:lnSpc>
                        <a:spcAft>
                          <a:spcPts val="0"/>
                        </a:spcAft>
                        <a:buFontTx/>
                        <a:buChar char="-"/>
                      </a:pPr>
                      <a:r>
                        <a:rPr lang="en-GB" sz="1400" dirty="0" smtClean="0">
                          <a:effectLst/>
                          <a:latin typeface="+mn-lt"/>
                        </a:rPr>
                        <a:t>Definition of requirements for the </a:t>
                      </a:r>
                      <a:r>
                        <a:rPr lang="en-GB" sz="1400" dirty="0">
                          <a:effectLst/>
                          <a:latin typeface="+mn-lt"/>
                        </a:rPr>
                        <a:t>interlock </a:t>
                      </a:r>
                      <a:r>
                        <a:rPr lang="en-GB" sz="1400" dirty="0" smtClean="0">
                          <a:effectLst/>
                          <a:latin typeface="+mn-lt"/>
                        </a:rPr>
                        <a:t>system</a:t>
                      </a:r>
                    </a:p>
                    <a:p>
                      <a:pPr marL="285750" indent="-285750" algn="just">
                        <a:lnSpc>
                          <a:spcPct val="150000"/>
                        </a:lnSpc>
                        <a:spcAft>
                          <a:spcPts val="0"/>
                        </a:spcAft>
                        <a:buFontTx/>
                        <a:buChar char="-"/>
                      </a:pPr>
                      <a:r>
                        <a:rPr lang="en-GB" sz="1400" dirty="0" smtClean="0">
                          <a:effectLst/>
                          <a:latin typeface="+mn-lt"/>
                        </a:rPr>
                        <a:t>Installation</a:t>
                      </a:r>
                      <a:r>
                        <a:rPr lang="en-GB" sz="1400" baseline="0" dirty="0" smtClean="0">
                          <a:effectLst/>
                          <a:latin typeface="+mn-lt"/>
                        </a:rPr>
                        <a:t> by BE/ICS</a:t>
                      </a:r>
                      <a:endParaRPr lang="en-GB" sz="14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513" marR="4351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  <a:latin typeface="+mn-lt"/>
                        </a:rPr>
                        <a:t> </a:t>
                      </a:r>
                      <a:r>
                        <a:rPr lang="en-GB" sz="1400" dirty="0" smtClean="0">
                          <a:effectLst/>
                          <a:latin typeface="+mn-lt"/>
                        </a:rPr>
                        <a:t>In progress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-&gt; November</a:t>
                      </a:r>
                      <a:endParaRPr lang="en-GB" sz="14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513" marR="43513" marT="0" marB="0"/>
                </a:tc>
                <a:extLst>
                  <a:ext uri="{0D108BD9-81ED-4DB2-BD59-A6C34878D82A}">
                    <a16:rowId xmlns:a16="http://schemas.microsoft.com/office/drawing/2014/main" val="1236352916"/>
                  </a:ext>
                </a:extLst>
              </a:tr>
              <a:tr h="348107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  <a:latin typeface="+mn-lt"/>
                        </a:rPr>
                        <a:t>7. </a:t>
                      </a:r>
                      <a:r>
                        <a:rPr lang="en-GB" sz="1400" dirty="0" smtClean="0">
                          <a:effectLst/>
                          <a:latin typeface="+mn-lt"/>
                        </a:rPr>
                        <a:t>Lasers and optics</a:t>
                      </a:r>
                      <a:endParaRPr lang="en-GB" sz="14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513" marR="43513" marT="0" marB="0"/>
                </a:tc>
                <a:tc>
                  <a:txBody>
                    <a:bodyPr/>
                    <a:lstStyle/>
                    <a:p>
                      <a:pPr marL="285750" indent="-285750" algn="just">
                        <a:lnSpc>
                          <a:spcPct val="150000"/>
                        </a:lnSpc>
                        <a:spcAft>
                          <a:spcPts val="0"/>
                        </a:spcAft>
                        <a:buFontTx/>
                        <a:buChar char="-"/>
                      </a:pPr>
                      <a:r>
                        <a:rPr lang="en-GB" sz="1400" dirty="0" smtClean="0">
                          <a:effectLst/>
                          <a:latin typeface="+mn-lt"/>
                        </a:rPr>
                        <a:t>Procurement</a:t>
                      </a:r>
                    </a:p>
                    <a:p>
                      <a:pPr marL="285750" indent="-285750" algn="just">
                        <a:lnSpc>
                          <a:spcPct val="150000"/>
                        </a:lnSpc>
                        <a:spcAft>
                          <a:spcPts val="0"/>
                        </a:spcAft>
                        <a:buFontTx/>
                        <a:buChar char="-"/>
                      </a:pPr>
                      <a:r>
                        <a:rPr lang="en-GB" sz="1400" dirty="0" smtClean="0">
                          <a:effectLst/>
                          <a:latin typeface="+mn-lt"/>
                        </a:rPr>
                        <a:t>Installation</a:t>
                      </a:r>
                      <a:endParaRPr lang="en-GB" sz="14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513" marR="43513" marT="0" marB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>
                          <a:effectLst/>
                          <a:latin typeface="+mn-lt"/>
                        </a:rPr>
                        <a:t> In progress 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-&gt;</a:t>
                      </a:r>
                      <a:r>
                        <a:rPr lang="en-GB" sz="1400" baseline="0" dirty="0" smtClean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December</a:t>
                      </a:r>
                      <a:r>
                        <a:rPr lang="en-GB" sz="1400" baseline="0" dirty="0" smtClean="0">
                          <a:effectLst/>
                          <a:latin typeface="+mn-lt"/>
                        </a:rPr>
                        <a:t>.</a:t>
                      </a:r>
                      <a:endParaRPr lang="en-GB" sz="14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513" marR="43513" marT="0" marB="0"/>
                </a:tc>
                <a:extLst>
                  <a:ext uri="{0D108BD9-81ED-4DB2-BD59-A6C34878D82A}">
                    <a16:rowId xmlns:a16="http://schemas.microsoft.com/office/drawing/2014/main" val="2249959001"/>
                  </a:ext>
                </a:extLst>
              </a:tr>
            </a:tbl>
          </a:graphicData>
        </a:graphic>
      </p:graphicFrame>
      <p:sp>
        <p:nvSpPr>
          <p:cNvPr id="12" name="TextBox 69"/>
          <p:cNvSpPr txBox="1"/>
          <p:nvPr/>
        </p:nvSpPr>
        <p:spPr>
          <a:xfrm>
            <a:off x="2663585" y="6432437"/>
            <a:ext cx="380576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 smtClean="0">
                <a:solidFill>
                  <a:schemeClr val="bg1">
                    <a:lumMod val="7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V.M. </a:t>
            </a:r>
            <a:r>
              <a:rPr lang="en-US" sz="800" dirty="0" err="1" smtClean="0">
                <a:solidFill>
                  <a:schemeClr val="bg1">
                    <a:lumMod val="7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Gadelshin</a:t>
            </a:r>
            <a:r>
              <a:rPr lang="ru-RU" sz="800" dirty="0">
                <a:solidFill>
                  <a:schemeClr val="bg1">
                    <a:lumMod val="7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US" sz="800" dirty="0" smtClean="0">
                <a:solidFill>
                  <a:schemeClr val="bg1">
                    <a:lumMod val="7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| 2nd MEDICIS Collaboration Meeting, CERN (03.10.2018)</a:t>
            </a:r>
            <a:endParaRPr lang="ru-RU" sz="800" dirty="0">
              <a:solidFill>
                <a:schemeClr val="bg1">
                  <a:lumMod val="75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13" name="Grafik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882" y="6326782"/>
            <a:ext cx="408751" cy="408751"/>
          </a:xfrm>
          <a:prstGeom prst="rect">
            <a:avLst/>
          </a:prstGeom>
        </p:spPr>
      </p:pic>
      <p:pic>
        <p:nvPicPr>
          <p:cNvPr id="14" name="Grafik 1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096" y="6326781"/>
            <a:ext cx="418288" cy="408751"/>
          </a:xfrm>
          <a:prstGeom prst="rect">
            <a:avLst/>
          </a:prstGeom>
        </p:spPr>
      </p:pic>
      <p:pic>
        <p:nvPicPr>
          <p:cNvPr id="16" name="Grafik 1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67219" y="6334371"/>
            <a:ext cx="403973" cy="403609"/>
          </a:xfrm>
          <a:prstGeom prst="rect">
            <a:avLst/>
          </a:prstGeom>
        </p:spPr>
      </p:pic>
      <p:cxnSp>
        <p:nvCxnSpPr>
          <p:cNvPr id="17" name="Gerader Verbinder 14"/>
          <p:cNvCxnSpPr/>
          <p:nvPr/>
        </p:nvCxnSpPr>
        <p:spPr>
          <a:xfrm flipH="1">
            <a:off x="165882" y="6274841"/>
            <a:ext cx="8805311" cy="0"/>
          </a:xfrm>
          <a:prstGeom prst="line">
            <a:avLst/>
          </a:prstGeom>
          <a:ln>
            <a:solidFill>
              <a:srgbClr val="203D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18664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extBox 69"/>
          <p:cNvSpPr txBox="1"/>
          <p:nvPr/>
        </p:nvSpPr>
        <p:spPr>
          <a:xfrm>
            <a:off x="2663585" y="6432437"/>
            <a:ext cx="380576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 smtClean="0">
                <a:solidFill>
                  <a:schemeClr val="bg1">
                    <a:lumMod val="7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V.M. </a:t>
            </a:r>
            <a:r>
              <a:rPr lang="en-US" sz="800" dirty="0" err="1" smtClean="0">
                <a:solidFill>
                  <a:schemeClr val="bg1">
                    <a:lumMod val="7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Gadelshin</a:t>
            </a:r>
            <a:r>
              <a:rPr lang="ru-RU" sz="800" dirty="0">
                <a:solidFill>
                  <a:schemeClr val="bg1">
                    <a:lumMod val="7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US" sz="800" dirty="0" smtClean="0">
                <a:solidFill>
                  <a:schemeClr val="bg1">
                    <a:lumMod val="7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| 2nd MEDICIS Collaboration Meeting, CERN (03.10.2018)</a:t>
            </a:r>
            <a:endParaRPr lang="ru-RU" sz="800" dirty="0">
              <a:solidFill>
                <a:schemeClr val="bg1">
                  <a:lumMod val="75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19" y="661444"/>
            <a:ext cx="9026237" cy="5322289"/>
          </a:xfrm>
          <a:prstGeom prst="rect">
            <a:avLst/>
          </a:prstGeom>
        </p:spPr>
      </p:pic>
      <p:sp>
        <p:nvSpPr>
          <p:cNvPr id="7" name="Rechteck 20"/>
          <p:cNvSpPr/>
          <p:nvPr/>
        </p:nvSpPr>
        <p:spPr>
          <a:xfrm>
            <a:off x="55419" y="64655"/>
            <a:ext cx="9026237" cy="596790"/>
          </a:xfrm>
          <a:prstGeom prst="rect">
            <a:avLst/>
          </a:prstGeom>
          <a:solidFill>
            <a:srgbClr val="203D99"/>
          </a:solidFill>
          <a:ln w="28575">
            <a:solidFill>
              <a:srgbClr val="203D99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504511" y="180487"/>
            <a:ext cx="577145" cy="365125"/>
          </a:xfrm>
        </p:spPr>
        <p:txBody>
          <a:bodyPr/>
          <a:lstStyle/>
          <a:p>
            <a:pPr algn="ctr"/>
            <a:fld id="{6B3068F7-B0B5-41DD-B8FF-B78B45808767}" type="slidenum">
              <a:rPr lang="en-GB" sz="2400" b="1" smtClean="0">
                <a:solidFill>
                  <a:schemeClr val="bg1"/>
                </a:solidFill>
              </a:rPr>
              <a:pPr algn="ctr"/>
              <a:t>2</a:t>
            </a:fld>
            <a:endParaRPr lang="en-GB" sz="2400" b="1" dirty="0">
              <a:solidFill>
                <a:schemeClr val="bg1"/>
              </a:solidFill>
            </a:endParaRPr>
          </a:p>
        </p:txBody>
      </p:sp>
      <p:sp>
        <p:nvSpPr>
          <p:cNvPr id="9" name="Rechteck 8"/>
          <p:cNvSpPr/>
          <p:nvPr/>
        </p:nvSpPr>
        <p:spPr>
          <a:xfrm>
            <a:off x="55419" y="64655"/>
            <a:ext cx="9026237" cy="6726670"/>
          </a:xfrm>
          <a:prstGeom prst="rect">
            <a:avLst/>
          </a:prstGeom>
          <a:noFill/>
          <a:ln w="28575">
            <a:solidFill>
              <a:srgbClr val="203D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4" name="Title 1"/>
          <p:cNvSpPr txBox="1">
            <a:spLocks/>
          </p:cNvSpPr>
          <p:nvPr/>
        </p:nvSpPr>
        <p:spPr>
          <a:xfrm>
            <a:off x="127379" y="64655"/>
            <a:ext cx="8307448" cy="59679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defTabSz="361950">
              <a:lnSpc>
                <a:spcPct val="100000"/>
              </a:lnSpc>
            </a:pPr>
            <a:r>
              <a:rPr lang="de-DE" sz="2500" b="1" dirty="0" smtClean="0">
                <a:solidFill>
                  <a:schemeClr val="bg1"/>
                </a:solidFill>
                <a:latin typeface="+mn-lt"/>
              </a:rPr>
              <a:t>MEDICIS Laser Ion Source: </a:t>
            </a:r>
            <a:r>
              <a:rPr lang="de-DE" sz="2500" b="1" dirty="0" err="1" smtClean="0">
                <a:solidFill>
                  <a:schemeClr val="bg1"/>
                </a:solidFill>
                <a:latin typeface="+mn-lt"/>
              </a:rPr>
              <a:t>What</a:t>
            </a:r>
            <a:r>
              <a:rPr lang="de-DE" sz="2500" b="1" dirty="0" smtClean="0">
                <a:solidFill>
                  <a:schemeClr val="bg1"/>
                </a:solidFill>
                <a:latin typeface="+mn-lt"/>
              </a:rPr>
              <a:t>? </a:t>
            </a:r>
            <a:r>
              <a:rPr lang="de-DE" sz="2500" b="1" dirty="0" err="1" smtClean="0">
                <a:solidFill>
                  <a:schemeClr val="bg1"/>
                </a:solidFill>
                <a:latin typeface="+mn-lt"/>
              </a:rPr>
              <a:t>Where</a:t>
            </a:r>
            <a:r>
              <a:rPr lang="de-DE" sz="2500" b="1" dirty="0" smtClean="0">
                <a:solidFill>
                  <a:schemeClr val="bg1"/>
                </a:solidFill>
                <a:latin typeface="+mn-lt"/>
              </a:rPr>
              <a:t>? </a:t>
            </a:r>
            <a:r>
              <a:rPr lang="de-DE" sz="2500" b="1" dirty="0" err="1" smtClean="0">
                <a:solidFill>
                  <a:schemeClr val="bg1"/>
                </a:solidFill>
                <a:latin typeface="+mn-lt"/>
              </a:rPr>
              <a:t>How</a:t>
            </a:r>
            <a:r>
              <a:rPr lang="de-DE" sz="2500" b="1" dirty="0" smtClean="0">
                <a:solidFill>
                  <a:schemeClr val="bg1"/>
                </a:solidFill>
                <a:latin typeface="+mn-lt"/>
              </a:rPr>
              <a:t>?</a:t>
            </a:r>
            <a:endParaRPr lang="en-GB" sz="2500" b="1" dirty="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30" name="Grafik 2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882" y="6326782"/>
            <a:ext cx="408751" cy="408751"/>
          </a:xfrm>
          <a:prstGeom prst="rect">
            <a:avLst/>
          </a:prstGeom>
        </p:spPr>
      </p:pic>
      <p:pic>
        <p:nvPicPr>
          <p:cNvPr id="16" name="Grafik 1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096" y="6326781"/>
            <a:ext cx="418288" cy="408751"/>
          </a:xfrm>
          <a:prstGeom prst="rect">
            <a:avLst/>
          </a:prstGeom>
        </p:spPr>
      </p:pic>
      <p:pic>
        <p:nvPicPr>
          <p:cNvPr id="23" name="Grafik 2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67219" y="6334371"/>
            <a:ext cx="403973" cy="403609"/>
          </a:xfrm>
          <a:prstGeom prst="rect">
            <a:avLst/>
          </a:prstGeom>
        </p:spPr>
      </p:pic>
      <p:cxnSp>
        <p:nvCxnSpPr>
          <p:cNvPr id="41" name="Gerader Verbinder 14"/>
          <p:cNvCxnSpPr/>
          <p:nvPr/>
        </p:nvCxnSpPr>
        <p:spPr>
          <a:xfrm flipH="1">
            <a:off x="165882" y="6274841"/>
            <a:ext cx="8805311" cy="0"/>
          </a:xfrm>
          <a:prstGeom prst="line">
            <a:avLst/>
          </a:prstGeom>
          <a:ln>
            <a:solidFill>
              <a:srgbClr val="203D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Grafik 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19" y="3494516"/>
            <a:ext cx="4096289" cy="3308980"/>
          </a:xfrm>
          <a:prstGeom prst="rect">
            <a:avLst/>
          </a:prstGeom>
          <a:ln w="38100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17" name="Rechteck 16"/>
          <p:cNvSpPr/>
          <p:nvPr/>
        </p:nvSpPr>
        <p:spPr>
          <a:xfrm>
            <a:off x="163812" y="777277"/>
            <a:ext cx="8805310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Courier New" panose="02070309020205020404" pitchFamily="49" charset="0"/>
              <a:buChar char="o"/>
            </a:pPr>
            <a:endParaRPr lang="en-US" sz="2000" dirty="0" smtClean="0"/>
          </a:p>
          <a:p>
            <a:pPr marL="285750" indent="-285750">
              <a:buFont typeface="Courier New" panose="02070309020205020404" pitchFamily="49" charset="0"/>
              <a:buChar char="o"/>
            </a:pPr>
            <a:endParaRPr lang="en-US" sz="2000" dirty="0"/>
          </a:p>
          <a:p>
            <a:pPr marL="285750" indent="-285750">
              <a:buFont typeface="Courier New" panose="02070309020205020404" pitchFamily="49" charset="0"/>
              <a:buChar char="o"/>
            </a:pPr>
            <a:endParaRPr lang="de-DE" sz="2000" dirty="0"/>
          </a:p>
          <a:p>
            <a:pPr marL="285750" indent="-285750">
              <a:buFont typeface="Courier New" panose="02070309020205020404" pitchFamily="49" charset="0"/>
              <a:buChar char="o"/>
            </a:pPr>
            <a:endParaRPr lang="de-DE" sz="2000" dirty="0"/>
          </a:p>
          <a:p>
            <a:pPr marL="285750" indent="-285750">
              <a:buFont typeface="Courier New" panose="02070309020205020404" pitchFamily="49" charset="0"/>
              <a:buChar char="o"/>
            </a:pPr>
            <a:endParaRPr lang="en-US" sz="2000" dirty="0"/>
          </a:p>
        </p:txBody>
      </p:sp>
      <p:sp>
        <p:nvSpPr>
          <p:cNvPr id="4" name="TextBox 3"/>
          <p:cNvSpPr txBox="1"/>
          <p:nvPr/>
        </p:nvSpPr>
        <p:spPr>
          <a:xfrm rot="1261588">
            <a:off x="5307864" y="2182775"/>
            <a:ext cx="256012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chemeClr val="bg1"/>
                </a:solidFill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Radiochemical </a:t>
            </a:r>
            <a:r>
              <a:rPr lang="en-US" sz="2400" b="1" dirty="0" smtClean="0">
                <a:solidFill>
                  <a:schemeClr val="bg1"/>
                </a:solidFill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Lab</a:t>
            </a:r>
          </a:p>
          <a:p>
            <a:r>
              <a:rPr lang="en-US" sz="2400" b="1" dirty="0" smtClean="0">
                <a:solidFill>
                  <a:schemeClr val="bg1"/>
                </a:solidFill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Ground floor</a:t>
            </a:r>
            <a:endParaRPr lang="ru-RU" sz="2400" b="1" dirty="0">
              <a:solidFill>
                <a:schemeClr val="bg1"/>
              </a:solidFill>
              <a:effectLst>
                <a:glow rad="101600">
                  <a:schemeClr val="accent5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759397" y="5358080"/>
            <a:ext cx="32097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glow rad="1397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Off-line Mass Separator</a:t>
            </a:r>
            <a:endParaRPr lang="ru-RU" sz="2400" b="1" dirty="0">
              <a:ln>
                <a:solidFill>
                  <a:schemeClr val="bg1"/>
                </a:solidFill>
              </a:ln>
              <a:solidFill>
                <a:schemeClr val="bg1"/>
              </a:solidFill>
              <a:effectLst>
                <a:glow rad="139700">
                  <a:schemeClr val="accent5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866037" y="1067190"/>
            <a:ext cx="141224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chemeClr val="bg1"/>
                </a:solidFill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Laser </a:t>
            </a:r>
            <a:r>
              <a:rPr lang="en-US" sz="2400" b="1" dirty="0" smtClean="0">
                <a:solidFill>
                  <a:schemeClr val="bg1"/>
                </a:solidFill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Lab</a:t>
            </a:r>
          </a:p>
          <a:p>
            <a:r>
              <a:rPr lang="en-US" sz="2400" b="1" dirty="0" smtClean="0">
                <a:solidFill>
                  <a:schemeClr val="bg1"/>
                </a:solidFill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1</a:t>
            </a:r>
            <a:r>
              <a:rPr lang="en-US" sz="2400" b="1" baseline="30000" dirty="0" smtClean="0">
                <a:solidFill>
                  <a:schemeClr val="bg1"/>
                </a:solidFill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st</a:t>
            </a:r>
            <a:r>
              <a:rPr lang="en-US" sz="2400" b="1" dirty="0" smtClean="0">
                <a:solidFill>
                  <a:schemeClr val="bg1"/>
                </a:solidFill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 floor</a:t>
            </a:r>
            <a:endParaRPr lang="ru-RU" sz="2400" b="1" dirty="0">
              <a:solidFill>
                <a:schemeClr val="bg1"/>
              </a:solidFill>
              <a:effectLst>
                <a:glow rad="101600">
                  <a:schemeClr val="accent5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85096" y="3740905"/>
            <a:ext cx="123553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chemeClr val="bg1"/>
                </a:solidFill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Front-end</a:t>
            </a:r>
            <a:endParaRPr lang="ru-RU" sz="2000" b="1" dirty="0">
              <a:solidFill>
                <a:schemeClr val="bg1"/>
              </a:solidFill>
              <a:effectLst>
                <a:glow rad="101600">
                  <a:schemeClr val="accent5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2417002" y="4736350"/>
            <a:ext cx="17347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chemeClr val="bg1"/>
                </a:solidFill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Electromagnet</a:t>
            </a:r>
            <a:endParaRPr lang="ru-RU" sz="2000" b="1" dirty="0">
              <a:solidFill>
                <a:schemeClr val="bg1"/>
              </a:solidFill>
              <a:effectLst>
                <a:glow rad="101600">
                  <a:schemeClr val="accent5">
                    <a:satMod val="175000"/>
                    <a:alpha val="4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7461017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808" y="761986"/>
            <a:ext cx="8805310" cy="5856126"/>
          </a:xfrm>
          <a:prstGeom prst="rect">
            <a:avLst/>
          </a:prstGeom>
        </p:spPr>
      </p:pic>
      <p:sp>
        <p:nvSpPr>
          <p:cNvPr id="7" name="Rechteck 20"/>
          <p:cNvSpPr/>
          <p:nvPr/>
        </p:nvSpPr>
        <p:spPr>
          <a:xfrm>
            <a:off x="55419" y="64655"/>
            <a:ext cx="9026237" cy="596790"/>
          </a:xfrm>
          <a:prstGeom prst="rect">
            <a:avLst/>
          </a:prstGeom>
          <a:solidFill>
            <a:srgbClr val="203D99"/>
          </a:solidFill>
          <a:ln w="28575">
            <a:solidFill>
              <a:srgbClr val="203D99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504511" y="180487"/>
            <a:ext cx="577145" cy="365125"/>
          </a:xfrm>
        </p:spPr>
        <p:txBody>
          <a:bodyPr/>
          <a:lstStyle/>
          <a:p>
            <a:pPr algn="ctr"/>
            <a:fld id="{6B3068F7-B0B5-41DD-B8FF-B78B45808767}" type="slidenum">
              <a:rPr lang="en-GB" sz="2400" b="1" smtClean="0">
                <a:solidFill>
                  <a:schemeClr val="bg1"/>
                </a:solidFill>
              </a:rPr>
              <a:pPr algn="ctr"/>
              <a:t>3</a:t>
            </a:fld>
            <a:endParaRPr lang="en-GB" sz="2400" b="1" dirty="0">
              <a:solidFill>
                <a:schemeClr val="bg1"/>
              </a:solidFill>
            </a:endParaRPr>
          </a:p>
        </p:txBody>
      </p:sp>
      <p:sp>
        <p:nvSpPr>
          <p:cNvPr id="9" name="Rechteck 8"/>
          <p:cNvSpPr/>
          <p:nvPr/>
        </p:nvSpPr>
        <p:spPr>
          <a:xfrm>
            <a:off x="55419" y="64655"/>
            <a:ext cx="9026237" cy="6726670"/>
          </a:xfrm>
          <a:prstGeom prst="rect">
            <a:avLst/>
          </a:prstGeom>
          <a:noFill/>
          <a:ln w="28575">
            <a:solidFill>
              <a:srgbClr val="203D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4" name="Title 1"/>
          <p:cNvSpPr txBox="1">
            <a:spLocks/>
          </p:cNvSpPr>
          <p:nvPr/>
        </p:nvSpPr>
        <p:spPr>
          <a:xfrm>
            <a:off x="127379" y="64655"/>
            <a:ext cx="8307448" cy="59679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defTabSz="361950">
              <a:lnSpc>
                <a:spcPct val="100000"/>
              </a:lnSpc>
            </a:pPr>
            <a:r>
              <a:rPr lang="de-DE" sz="2500" b="1" dirty="0" err="1" smtClean="0">
                <a:solidFill>
                  <a:schemeClr val="bg1"/>
                </a:solidFill>
                <a:latin typeface="+mn-lt"/>
              </a:rPr>
              <a:t>Mass</a:t>
            </a:r>
            <a:r>
              <a:rPr lang="de-DE" sz="2500" b="1" dirty="0" smtClean="0">
                <a:solidFill>
                  <a:schemeClr val="bg1"/>
                </a:solidFill>
                <a:latin typeface="+mn-lt"/>
              </a:rPr>
              <a:t> Separation &amp; Laser </a:t>
            </a:r>
            <a:r>
              <a:rPr lang="de-DE" sz="2500" b="1" dirty="0" err="1" smtClean="0">
                <a:solidFill>
                  <a:schemeClr val="bg1"/>
                </a:solidFill>
                <a:latin typeface="+mn-lt"/>
              </a:rPr>
              <a:t>Ionization</a:t>
            </a:r>
            <a:endParaRPr lang="en-GB" sz="2500" b="1" dirty="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6463" y="4443447"/>
            <a:ext cx="3068364" cy="2174665"/>
          </a:xfrm>
          <a:prstGeom prst="rect">
            <a:avLst/>
          </a:prstGeom>
        </p:spPr>
      </p:pic>
      <p:grpSp>
        <p:nvGrpSpPr>
          <p:cNvPr id="18" name="Группа 54"/>
          <p:cNvGrpSpPr/>
          <p:nvPr/>
        </p:nvGrpSpPr>
        <p:grpSpPr>
          <a:xfrm>
            <a:off x="537704" y="1054415"/>
            <a:ext cx="3000156" cy="2385193"/>
            <a:chOff x="571399" y="765964"/>
            <a:chExt cx="3840647" cy="3053403"/>
          </a:xfrm>
        </p:grpSpPr>
        <p:cxnSp>
          <p:nvCxnSpPr>
            <p:cNvPr id="19" name="Прямая соединительная линия 29"/>
            <p:cNvCxnSpPr/>
            <p:nvPr/>
          </p:nvCxnSpPr>
          <p:spPr>
            <a:xfrm>
              <a:off x="571399" y="1226203"/>
              <a:ext cx="1209088" cy="0"/>
            </a:xfrm>
            <a:prstGeom prst="line">
              <a:avLst/>
            </a:prstGeom>
            <a:ln w="28575">
              <a:solidFill>
                <a:srgbClr val="00B05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Прямоугольник 16"/>
            <p:cNvSpPr/>
            <p:nvPr/>
          </p:nvSpPr>
          <p:spPr>
            <a:xfrm>
              <a:off x="571399" y="3466798"/>
              <a:ext cx="1209088" cy="213149"/>
            </a:xfrm>
            <a:prstGeom prst="rect">
              <a:avLst/>
            </a:prstGeom>
            <a:gradFill flip="none" rotWithShape="1">
              <a:gsLst>
                <a:gs pos="0">
                  <a:schemeClr val="tx1">
                    <a:tint val="66000"/>
                    <a:satMod val="160000"/>
                  </a:schemeClr>
                </a:gs>
                <a:gs pos="50000">
                  <a:schemeClr val="tx1">
                    <a:tint val="44500"/>
                    <a:satMod val="160000"/>
                  </a:schemeClr>
                </a:gs>
                <a:gs pos="100000">
                  <a:schemeClr val="tx1">
                    <a:tint val="23500"/>
                    <a:satMod val="160000"/>
                  </a:schemeClr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2" name="Стрелка вниз 23"/>
            <p:cNvSpPr/>
            <p:nvPr/>
          </p:nvSpPr>
          <p:spPr>
            <a:xfrm rot="10800000">
              <a:off x="1085716" y="2704693"/>
              <a:ext cx="180454" cy="785107"/>
            </a:xfrm>
            <a:prstGeom prst="downArrow">
              <a:avLst/>
            </a:prstGeom>
            <a:solidFill>
              <a:srgbClr val="203D99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" name="Стрелка вниз 51"/>
            <p:cNvSpPr/>
            <p:nvPr/>
          </p:nvSpPr>
          <p:spPr>
            <a:xfrm rot="10800000">
              <a:off x="1085716" y="1863449"/>
              <a:ext cx="180454" cy="785107"/>
            </a:xfrm>
            <a:prstGeom prst="downArrow">
              <a:avLst/>
            </a:prstGeom>
            <a:solidFill>
              <a:srgbClr val="FF0000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" name="Стрелка вниз 53"/>
            <p:cNvSpPr/>
            <p:nvPr/>
          </p:nvSpPr>
          <p:spPr>
            <a:xfrm rot="10800000">
              <a:off x="1085715" y="950629"/>
              <a:ext cx="180455" cy="884899"/>
            </a:xfrm>
            <a:prstGeom prst="downArrow">
              <a:avLst/>
            </a:prstGeom>
            <a:solidFill>
              <a:srgbClr val="FF0000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27" name="Прямая соединительная линия 56"/>
            <p:cNvCxnSpPr/>
            <p:nvPr/>
          </p:nvCxnSpPr>
          <p:spPr>
            <a:xfrm>
              <a:off x="571399" y="1863449"/>
              <a:ext cx="1209088" cy="0"/>
            </a:xfrm>
            <a:prstGeom prst="line">
              <a:avLst/>
            </a:prstGeom>
            <a:ln w="19050">
              <a:solidFill>
                <a:schemeClr val="tx1"/>
              </a:solidFill>
              <a:prstDash val="solid"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Прямая соединительная линия 57"/>
            <p:cNvCxnSpPr/>
            <p:nvPr/>
          </p:nvCxnSpPr>
          <p:spPr>
            <a:xfrm>
              <a:off x="571399" y="2672757"/>
              <a:ext cx="1209088" cy="0"/>
            </a:xfrm>
            <a:prstGeom prst="line">
              <a:avLst/>
            </a:prstGeom>
            <a:ln w="19050">
              <a:solidFill>
                <a:schemeClr val="tx1"/>
              </a:solidFill>
              <a:prstDash val="solid"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Прямоугольник 38"/>
            <p:cNvSpPr/>
            <p:nvPr/>
          </p:nvSpPr>
          <p:spPr>
            <a:xfrm>
              <a:off x="1907026" y="3346567"/>
              <a:ext cx="1779895" cy="47280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de-DE" b="1" dirty="0" err="1">
                  <a:ln w="0"/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g</a:t>
              </a:r>
              <a:r>
                <a:rPr lang="de-DE" b="1" dirty="0" err="1" smtClean="0">
                  <a:ln w="0"/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round</a:t>
              </a:r>
              <a:r>
                <a:rPr lang="de-DE" b="1" dirty="0" smtClean="0">
                  <a:ln w="0"/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de-DE" b="1" dirty="0" err="1" smtClean="0">
                  <a:ln w="0"/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state</a:t>
              </a:r>
              <a:endParaRPr lang="en-US" b="1" dirty="0">
                <a:ln w="0"/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33" name="Прямоугольник 59"/>
            <p:cNvSpPr/>
            <p:nvPr/>
          </p:nvSpPr>
          <p:spPr>
            <a:xfrm>
              <a:off x="1907027" y="2488091"/>
              <a:ext cx="2212556" cy="47280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de-DE" b="1" dirty="0" smtClean="0">
                  <a:ln w="0"/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1st </a:t>
              </a:r>
              <a:r>
                <a:rPr lang="de-DE" b="1" dirty="0" err="1" smtClean="0">
                  <a:ln w="0"/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excited</a:t>
              </a:r>
              <a:r>
                <a:rPr lang="de-DE" b="1" dirty="0" smtClean="0">
                  <a:ln w="0"/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de-DE" b="1" dirty="0" err="1" smtClean="0">
                  <a:ln w="0"/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state</a:t>
              </a:r>
              <a:endParaRPr lang="en-US" b="1" dirty="0">
                <a:ln w="0"/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34" name="Прямоугольник 60"/>
            <p:cNvSpPr/>
            <p:nvPr/>
          </p:nvSpPr>
          <p:spPr>
            <a:xfrm>
              <a:off x="1907026" y="1678783"/>
              <a:ext cx="2312287" cy="47280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de-DE" b="1" dirty="0" smtClean="0">
                  <a:ln w="0"/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2nd </a:t>
              </a:r>
              <a:r>
                <a:rPr lang="de-DE" b="1" dirty="0" err="1" smtClean="0">
                  <a:ln w="0"/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excited</a:t>
              </a:r>
              <a:r>
                <a:rPr lang="de-DE" b="1" dirty="0" smtClean="0">
                  <a:ln w="0"/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de-DE" b="1" dirty="0" err="1" smtClean="0">
                  <a:ln w="0"/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state</a:t>
              </a:r>
              <a:endParaRPr lang="en-US" b="1" dirty="0">
                <a:ln w="0"/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35" name="Прямоугольник 61"/>
            <p:cNvSpPr/>
            <p:nvPr/>
          </p:nvSpPr>
          <p:spPr>
            <a:xfrm>
              <a:off x="1230895" y="1226203"/>
              <a:ext cx="2620428" cy="47280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de-DE" b="1" dirty="0" err="1">
                  <a:ln w="0"/>
                  <a:solidFill>
                    <a:srgbClr val="00B050"/>
                  </a:solidFill>
                </a:rPr>
                <a:t>i</a:t>
              </a:r>
              <a:r>
                <a:rPr lang="de-DE" b="1" dirty="0" err="1" smtClean="0">
                  <a:ln w="0"/>
                  <a:solidFill>
                    <a:srgbClr val="00B050"/>
                  </a:solidFill>
                </a:rPr>
                <a:t>onization</a:t>
              </a:r>
              <a:r>
                <a:rPr lang="de-DE" b="1" dirty="0" smtClean="0">
                  <a:ln w="0"/>
                  <a:solidFill>
                    <a:srgbClr val="00B050"/>
                  </a:solidFill>
                </a:rPr>
                <a:t> potential</a:t>
              </a:r>
              <a:endParaRPr lang="en-US" b="1" dirty="0">
                <a:ln w="0"/>
                <a:solidFill>
                  <a:srgbClr val="00B050"/>
                </a:solidFill>
                <a:effectLst/>
              </a:endParaRPr>
            </a:p>
          </p:txBody>
        </p:sp>
        <p:sp>
          <p:nvSpPr>
            <p:cNvPr id="36" name="Прямоугольник 64"/>
            <p:cNvSpPr/>
            <p:nvPr/>
          </p:nvSpPr>
          <p:spPr>
            <a:xfrm>
              <a:off x="571399" y="844055"/>
              <a:ext cx="1209088" cy="106575"/>
            </a:xfrm>
            <a:prstGeom prst="rect">
              <a:avLst/>
            </a:prstGeom>
            <a:pattFill prst="ltUpDiag">
              <a:fgClr>
                <a:schemeClr val="tx1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7" name="Прямоугольник 65"/>
            <p:cNvSpPr/>
            <p:nvPr/>
          </p:nvSpPr>
          <p:spPr>
            <a:xfrm>
              <a:off x="1907027" y="765964"/>
              <a:ext cx="2505019" cy="47280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de-DE" b="1" dirty="0">
                  <a:ln w="0"/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a</a:t>
              </a:r>
              <a:r>
                <a:rPr lang="de-DE" b="1" dirty="0" smtClean="0">
                  <a:ln w="0"/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uto-</a:t>
              </a:r>
              <a:r>
                <a:rPr lang="de-DE" b="1" dirty="0" err="1" smtClean="0">
                  <a:ln w="0"/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ionizing</a:t>
              </a:r>
              <a:r>
                <a:rPr lang="de-DE" b="1" dirty="0" smtClean="0">
                  <a:ln w="0"/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de-DE" b="1" dirty="0" err="1" smtClean="0">
                  <a:ln w="0"/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state</a:t>
              </a:r>
              <a:endParaRPr lang="en-US" b="1" dirty="0">
                <a:ln w="0"/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sp>
        <p:nvSpPr>
          <p:cNvPr id="17" name="Textplatzhalter 2"/>
          <p:cNvSpPr txBox="1">
            <a:spLocks/>
          </p:cNvSpPr>
          <p:nvPr/>
        </p:nvSpPr>
        <p:spPr>
          <a:xfrm>
            <a:off x="172808" y="570763"/>
            <a:ext cx="4281429" cy="3619930"/>
          </a:xfrm>
          <a:prstGeom prst="rect">
            <a:avLst/>
          </a:prstGeom>
          <a:solidFill>
            <a:srgbClr val="B8DB7C"/>
          </a:solidFill>
          <a:ln w="12700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marL="0" lvl="1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sz="1600" dirty="0" smtClean="0"/>
              <a:t>Merits</a:t>
            </a:r>
            <a:r>
              <a:rPr lang="de-DE" sz="1600" dirty="0" smtClean="0"/>
              <a:t> </a:t>
            </a:r>
            <a:r>
              <a:rPr lang="de-DE" sz="1600" dirty="0" err="1"/>
              <a:t>of</a:t>
            </a:r>
            <a:r>
              <a:rPr lang="de-DE" sz="1600" dirty="0"/>
              <a:t> </a:t>
            </a:r>
            <a:r>
              <a:rPr lang="de-DE" sz="1600" dirty="0" err="1" smtClean="0"/>
              <a:t>the</a:t>
            </a:r>
            <a:r>
              <a:rPr lang="de-DE" sz="1600" dirty="0" smtClean="0"/>
              <a:t> </a:t>
            </a:r>
            <a:r>
              <a:rPr lang="de-DE" sz="1600" dirty="0" err="1" smtClean="0"/>
              <a:t>use</a:t>
            </a:r>
            <a:r>
              <a:rPr lang="de-DE" sz="1600" dirty="0" smtClean="0"/>
              <a:t> </a:t>
            </a:r>
            <a:r>
              <a:rPr lang="de-DE" sz="1600" dirty="0" err="1" smtClean="0"/>
              <a:t>of</a:t>
            </a:r>
            <a:r>
              <a:rPr lang="de-DE" sz="1600" dirty="0" smtClean="0"/>
              <a:t> </a:t>
            </a:r>
            <a:r>
              <a:rPr lang="de-DE" sz="1600" dirty="0" err="1" smtClean="0"/>
              <a:t>the</a:t>
            </a:r>
            <a:r>
              <a:rPr lang="de-DE" sz="1600" dirty="0" smtClean="0"/>
              <a:t> Laser Ion Source:</a:t>
            </a:r>
            <a:endParaRPr lang="de-DE" sz="1600" dirty="0"/>
          </a:p>
          <a:p>
            <a:pPr marL="214313" lvl="1" indent="-214313">
              <a:lnSpc>
                <a:spcPct val="120000"/>
              </a:lnSpc>
              <a:spcBef>
                <a:spcPct val="20000"/>
              </a:spcBef>
              <a:buFont typeface="Courier New" panose="02070309020205020404" pitchFamily="49" charset="0"/>
              <a:buChar char="o"/>
              <a:defRPr/>
            </a:pPr>
            <a:r>
              <a:rPr lang="en-US" sz="1600" b="1" dirty="0">
                <a:sym typeface="Wingdings" pitchFamily="2" charset="2"/>
              </a:rPr>
              <a:t>Element selective </a:t>
            </a:r>
            <a:r>
              <a:rPr lang="en-US" sz="1600" dirty="0" smtClean="0">
                <a:sym typeface="Wingdings" pitchFamily="2" charset="2"/>
              </a:rPr>
              <a:t>ionization – excellent </a:t>
            </a:r>
            <a:r>
              <a:rPr lang="en-US" sz="1600" dirty="0">
                <a:sym typeface="Wingdings" pitchFamily="2" charset="2"/>
              </a:rPr>
              <a:t>ion beam purity</a:t>
            </a:r>
            <a:r>
              <a:rPr lang="en-US" sz="1600" dirty="0" smtClean="0">
                <a:sym typeface="Wingdings" pitchFamily="2" charset="2"/>
              </a:rPr>
              <a:t>;</a:t>
            </a:r>
            <a:endParaRPr lang="en-US" sz="1600" dirty="0">
              <a:sym typeface="Wingdings" pitchFamily="2" charset="2"/>
            </a:endParaRPr>
          </a:p>
          <a:p>
            <a:pPr marL="214313" lvl="1" indent="-214313">
              <a:lnSpc>
                <a:spcPct val="120000"/>
              </a:lnSpc>
              <a:spcBef>
                <a:spcPct val="20000"/>
              </a:spcBef>
              <a:buFont typeface="Courier New" panose="02070309020205020404" pitchFamily="49" charset="0"/>
              <a:buChar char="o"/>
              <a:defRPr/>
            </a:pPr>
            <a:r>
              <a:rPr lang="en-US" sz="1600" b="1" dirty="0">
                <a:sym typeface="Wingdings" pitchFamily="2" charset="2"/>
              </a:rPr>
              <a:t>Highly efficient </a:t>
            </a:r>
            <a:r>
              <a:rPr lang="en-US" sz="1600" dirty="0">
                <a:sym typeface="Wingdings" pitchFamily="2" charset="2"/>
              </a:rPr>
              <a:t>ionization </a:t>
            </a:r>
            <a:r>
              <a:rPr lang="en-US" sz="1600" dirty="0" smtClean="0">
                <a:sym typeface="Wingdings" pitchFamily="2" charset="2"/>
              </a:rPr>
              <a:t>process – faster extraction of the desired radioisotopes;</a:t>
            </a:r>
            <a:endParaRPr lang="en-US" sz="1600" dirty="0">
              <a:sym typeface="Wingdings" pitchFamily="2" charset="2"/>
            </a:endParaRPr>
          </a:p>
          <a:p>
            <a:pPr marL="214313" lvl="1" indent="-214313">
              <a:lnSpc>
                <a:spcPct val="120000"/>
              </a:lnSpc>
              <a:spcBef>
                <a:spcPct val="20000"/>
              </a:spcBef>
              <a:buFont typeface="Courier New" panose="02070309020205020404" pitchFamily="49" charset="0"/>
              <a:buChar char="o"/>
              <a:defRPr/>
            </a:pPr>
            <a:r>
              <a:rPr lang="en-US" sz="1600" b="1" dirty="0" smtClean="0"/>
              <a:t>Decrease of the production time </a:t>
            </a:r>
            <a:r>
              <a:rPr lang="en-US" sz="1600" dirty="0" smtClean="0"/>
              <a:t>– no need to wait till the decay of contaminants;</a:t>
            </a:r>
          </a:p>
          <a:p>
            <a:pPr marL="214313" lvl="1" indent="-214313">
              <a:lnSpc>
                <a:spcPct val="120000"/>
              </a:lnSpc>
              <a:spcBef>
                <a:spcPct val="20000"/>
              </a:spcBef>
              <a:buFont typeface="Courier New" panose="02070309020205020404" pitchFamily="49" charset="0"/>
              <a:buChar char="o"/>
              <a:defRPr/>
            </a:pPr>
            <a:r>
              <a:rPr lang="de-DE" sz="1600" b="1" dirty="0" err="1" smtClean="0"/>
              <a:t>Lower</a:t>
            </a:r>
            <a:r>
              <a:rPr lang="de-DE" sz="1600" b="1" dirty="0" smtClean="0"/>
              <a:t> </a:t>
            </a:r>
            <a:r>
              <a:rPr lang="de-DE" sz="1600" b="1" dirty="0" err="1" smtClean="0"/>
              <a:t>work</a:t>
            </a:r>
            <a:r>
              <a:rPr lang="de-DE" sz="1600" b="1" dirty="0" smtClean="0"/>
              <a:t> </a:t>
            </a:r>
            <a:r>
              <a:rPr lang="de-DE" sz="1600" b="1" dirty="0" err="1" smtClean="0"/>
              <a:t>temperature</a:t>
            </a:r>
            <a:r>
              <a:rPr lang="de-DE" sz="1600" b="1" dirty="0" smtClean="0"/>
              <a:t> </a:t>
            </a:r>
            <a:r>
              <a:rPr lang="de-DE" sz="1600" dirty="0" err="1" smtClean="0"/>
              <a:t>of</a:t>
            </a:r>
            <a:r>
              <a:rPr lang="de-DE" sz="1600" dirty="0" smtClean="0"/>
              <a:t> </a:t>
            </a:r>
            <a:r>
              <a:rPr lang="de-DE" sz="1600" dirty="0" err="1" smtClean="0"/>
              <a:t>the</a:t>
            </a:r>
            <a:r>
              <a:rPr lang="de-DE" sz="1600" dirty="0" smtClean="0"/>
              <a:t> </a:t>
            </a:r>
            <a:r>
              <a:rPr lang="de-DE" sz="1600" dirty="0" err="1" smtClean="0"/>
              <a:t>ion</a:t>
            </a:r>
            <a:r>
              <a:rPr lang="de-DE" sz="1600" dirty="0" smtClean="0"/>
              <a:t> </a:t>
            </a:r>
            <a:r>
              <a:rPr lang="de-DE" sz="1600" dirty="0" err="1" smtClean="0"/>
              <a:t>source</a:t>
            </a:r>
            <a:r>
              <a:rPr lang="de-DE" sz="1600" dirty="0" smtClean="0"/>
              <a:t> – </a:t>
            </a:r>
            <a:r>
              <a:rPr lang="de-DE" sz="1600" dirty="0" err="1" smtClean="0"/>
              <a:t>less</a:t>
            </a:r>
            <a:r>
              <a:rPr lang="de-DE" sz="1600" dirty="0" smtClean="0"/>
              <a:t> </a:t>
            </a:r>
            <a:r>
              <a:rPr lang="de-DE" sz="1600" dirty="0" err="1" smtClean="0"/>
              <a:t>contaminations</a:t>
            </a:r>
            <a:r>
              <a:rPr lang="de-DE" sz="1600" dirty="0" smtClean="0"/>
              <a:t> in a final </a:t>
            </a:r>
            <a:r>
              <a:rPr lang="de-DE" sz="1600" dirty="0" err="1" smtClean="0"/>
              <a:t>product</a:t>
            </a:r>
            <a:r>
              <a:rPr lang="de-DE" sz="1600" dirty="0" smtClean="0"/>
              <a:t>;</a:t>
            </a:r>
          </a:p>
          <a:p>
            <a:pPr marL="214313" lvl="1" indent="-214313">
              <a:lnSpc>
                <a:spcPct val="120000"/>
              </a:lnSpc>
              <a:spcBef>
                <a:spcPct val="20000"/>
              </a:spcBef>
              <a:buFont typeface="Courier New" panose="02070309020205020404" pitchFamily="49" charset="0"/>
              <a:buChar char="o"/>
              <a:defRPr/>
            </a:pPr>
            <a:r>
              <a:rPr lang="en-US" sz="1600" b="1" dirty="0" smtClean="0"/>
              <a:t>High </a:t>
            </a:r>
            <a:r>
              <a:rPr lang="en-US" sz="1600" b="1" dirty="0"/>
              <a:t>specific activity </a:t>
            </a:r>
            <a:r>
              <a:rPr lang="en-US" sz="1600" dirty="0" smtClean="0"/>
              <a:t>products;</a:t>
            </a:r>
            <a:endParaRPr lang="en-US" sz="1600" dirty="0"/>
          </a:p>
          <a:p>
            <a:pPr marL="214313" lvl="1" indent="-214313">
              <a:lnSpc>
                <a:spcPct val="120000"/>
              </a:lnSpc>
              <a:spcBef>
                <a:spcPct val="20000"/>
              </a:spcBef>
              <a:buFont typeface="Courier New" panose="02070309020205020404" pitchFamily="49" charset="0"/>
              <a:buChar char="o"/>
              <a:defRPr/>
            </a:pPr>
            <a:r>
              <a:rPr lang="en-US" sz="1600" b="1" dirty="0"/>
              <a:t>Unique</a:t>
            </a:r>
            <a:r>
              <a:rPr lang="en-US" sz="1600" dirty="0"/>
              <a:t> set of </a:t>
            </a:r>
            <a:r>
              <a:rPr lang="en-US" sz="1600" b="1" dirty="0"/>
              <a:t>radionuclides</a:t>
            </a:r>
            <a:r>
              <a:rPr lang="en-US" sz="1600" dirty="0"/>
              <a:t>: </a:t>
            </a:r>
            <a:r>
              <a:rPr lang="en-US" sz="1600" dirty="0" smtClean="0"/>
              <a:t>Tb, </a:t>
            </a:r>
            <a:r>
              <a:rPr lang="en-US" sz="1600" dirty="0" err="1" smtClean="0"/>
              <a:t>Er</a:t>
            </a:r>
            <a:r>
              <a:rPr lang="en-US" sz="1600" dirty="0" smtClean="0"/>
              <a:t>, Ac, </a:t>
            </a:r>
            <a:r>
              <a:rPr lang="en-US" sz="1600" dirty="0" err="1"/>
              <a:t>Sc</a:t>
            </a:r>
            <a:r>
              <a:rPr lang="en-US" sz="1600" dirty="0"/>
              <a:t>, </a:t>
            </a:r>
            <a:r>
              <a:rPr lang="en-US" sz="1600" dirty="0" smtClean="0"/>
              <a:t>Lu…</a:t>
            </a:r>
            <a:endParaRPr lang="de-DE" sz="1600" dirty="0"/>
          </a:p>
        </p:txBody>
      </p:sp>
    </p:spTree>
    <p:extLst>
      <p:ext uri="{BB962C8B-B14F-4D97-AF65-F5344CB8AC3E}">
        <p14:creationId xmlns:p14="http://schemas.microsoft.com/office/powerpoint/2010/main" val="6135132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extBox 69"/>
          <p:cNvSpPr txBox="1"/>
          <p:nvPr/>
        </p:nvSpPr>
        <p:spPr>
          <a:xfrm>
            <a:off x="2663585" y="6432437"/>
            <a:ext cx="380576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 smtClean="0">
                <a:solidFill>
                  <a:schemeClr val="bg1">
                    <a:lumMod val="7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V.M. </a:t>
            </a:r>
            <a:r>
              <a:rPr lang="en-US" sz="800" dirty="0" err="1" smtClean="0">
                <a:solidFill>
                  <a:schemeClr val="bg1">
                    <a:lumMod val="7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Gadelshin</a:t>
            </a:r>
            <a:r>
              <a:rPr lang="ru-RU" sz="800" dirty="0">
                <a:solidFill>
                  <a:schemeClr val="bg1">
                    <a:lumMod val="7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US" sz="800" dirty="0" smtClean="0">
                <a:solidFill>
                  <a:schemeClr val="bg1">
                    <a:lumMod val="7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| 2nd MEDICIS Collaboration Meeting, CERN (03.10.2018)</a:t>
            </a:r>
            <a:endParaRPr lang="ru-RU" sz="800" dirty="0">
              <a:solidFill>
                <a:schemeClr val="bg1">
                  <a:lumMod val="75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7" name="Rechteck 20"/>
          <p:cNvSpPr/>
          <p:nvPr/>
        </p:nvSpPr>
        <p:spPr>
          <a:xfrm>
            <a:off x="55419" y="64655"/>
            <a:ext cx="9026237" cy="596790"/>
          </a:xfrm>
          <a:prstGeom prst="rect">
            <a:avLst/>
          </a:prstGeom>
          <a:solidFill>
            <a:srgbClr val="203D99"/>
          </a:solidFill>
          <a:ln w="28575">
            <a:solidFill>
              <a:srgbClr val="203D99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504511" y="180487"/>
            <a:ext cx="577145" cy="365125"/>
          </a:xfrm>
        </p:spPr>
        <p:txBody>
          <a:bodyPr/>
          <a:lstStyle/>
          <a:p>
            <a:pPr algn="ctr"/>
            <a:fld id="{6B3068F7-B0B5-41DD-B8FF-B78B45808767}" type="slidenum">
              <a:rPr lang="en-GB" sz="2400" b="1" smtClean="0">
                <a:solidFill>
                  <a:schemeClr val="bg1"/>
                </a:solidFill>
              </a:rPr>
              <a:pPr algn="ctr"/>
              <a:t>4</a:t>
            </a:fld>
            <a:endParaRPr lang="en-GB" sz="2400" b="1" dirty="0">
              <a:solidFill>
                <a:schemeClr val="bg1"/>
              </a:solidFill>
            </a:endParaRPr>
          </a:p>
        </p:txBody>
      </p:sp>
      <p:sp>
        <p:nvSpPr>
          <p:cNvPr id="9" name="Rechteck 8"/>
          <p:cNvSpPr/>
          <p:nvPr/>
        </p:nvSpPr>
        <p:spPr>
          <a:xfrm>
            <a:off x="55419" y="64655"/>
            <a:ext cx="9026237" cy="6726670"/>
          </a:xfrm>
          <a:prstGeom prst="rect">
            <a:avLst/>
          </a:prstGeom>
          <a:noFill/>
          <a:ln w="28575">
            <a:solidFill>
              <a:srgbClr val="203D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4" name="Title 1"/>
          <p:cNvSpPr txBox="1">
            <a:spLocks/>
          </p:cNvSpPr>
          <p:nvPr/>
        </p:nvSpPr>
        <p:spPr>
          <a:xfrm>
            <a:off x="127379" y="64655"/>
            <a:ext cx="8307448" cy="59679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defTabSz="361950">
              <a:lnSpc>
                <a:spcPct val="100000"/>
              </a:lnSpc>
            </a:pPr>
            <a:r>
              <a:rPr lang="de-DE" sz="2500" b="1" dirty="0" smtClean="0">
                <a:solidFill>
                  <a:schemeClr val="bg1"/>
                </a:solidFill>
                <a:latin typeface="+mn-lt"/>
              </a:rPr>
              <a:t>Laser Lab – Design Sketch</a:t>
            </a:r>
            <a:endParaRPr lang="en-GB" sz="2500" b="1" dirty="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30" name="Grafik 2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882" y="6326782"/>
            <a:ext cx="408751" cy="408751"/>
          </a:xfrm>
          <a:prstGeom prst="rect">
            <a:avLst/>
          </a:prstGeom>
        </p:spPr>
      </p:pic>
      <p:pic>
        <p:nvPicPr>
          <p:cNvPr id="16" name="Grafik 1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096" y="6326781"/>
            <a:ext cx="418288" cy="408751"/>
          </a:xfrm>
          <a:prstGeom prst="rect">
            <a:avLst/>
          </a:prstGeom>
        </p:spPr>
      </p:pic>
      <p:pic>
        <p:nvPicPr>
          <p:cNvPr id="23" name="Grafik 2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67219" y="6334371"/>
            <a:ext cx="403973" cy="403609"/>
          </a:xfrm>
          <a:prstGeom prst="rect">
            <a:avLst/>
          </a:prstGeom>
        </p:spPr>
      </p:pic>
      <p:cxnSp>
        <p:nvCxnSpPr>
          <p:cNvPr id="41" name="Gerader Verbinder 14"/>
          <p:cNvCxnSpPr/>
          <p:nvPr/>
        </p:nvCxnSpPr>
        <p:spPr>
          <a:xfrm flipH="1">
            <a:off x="165882" y="6274841"/>
            <a:ext cx="8805311" cy="0"/>
          </a:xfrm>
          <a:prstGeom prst="line">
            <a:avLst/>
          </a:prstGeom>
          <a:ln>
            <a:solidFill>
              <a:srgbClr val="203D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echteck 16"/>
          <p:cNvSpPr/>
          <p:nvPr/>
        </p:nvSpPr>
        <p:spPr>
          <a:xfrm>
            <a:off x="163812" y="777277"/>
            <a:ext cx="8805310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Courier New" panose="02070309020205020404" pitchFamily="49" charset="0"/>
              <a:buChar char="o"/>
            </a:pPr>
            <a:endParaRPr lang="en-US" sz="2000" dirty="0" smtClean="0"/>
          </a:p>
          <a:p>
            <a:pPr marL="285750" indent="-285750">
              <a:buFont typeface="Courier New" panose="02070309020205020404" pitchFamily="49" charset="0"/>
              <a:buChar char="o"/>
            </a:pPr>
            <a:endParaRPr lang="en-US" sz="2000" dirty="0"/>
          </a:p>
          <a:p>
            <a:pPr marL="285750" indent="-285750">
              <a:buFont typeface="Courier New" panose="02070309020205020404" pitchFamily="49" charset="0"/>
              <a:buChar char="o"/>
            </a:pPr>
            <a:endParaRPr lang="de-DE" sz="2000" dirty="0"/>
          </a:p>
          <a:p>
            <a:pPr marL="285750" indent="-285750">
              <a:buFont typeface="Courier New" panose="02070309020205020404" pitchFamily="49" charset="0"/>
              <a:buChar char="o"/>
            </a:pPr>
            <a:endParaRPr lang="de-DE" sz="2000" dirty="0"/>
          </a:p>
          <a:p>
            <a:pPr marL="285750" indent="-285750">
              <a:buFont typeface="Courier New" panose="02070309020205020404" pitchFamily="49" charset="0"/>
              <a:buChar char="o"/>
            </a:pPr>
            <a:endParaRPr lang="en-US" sz="2000" dirty="0"/>
          </a:p>
        </p:txBody>
      </p:sp>
      <p:pic>
        <p:nvPicPr>
          <p:cNvPr id="18" name="Picture 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640" y="1028485"/>
            <a:ext cx="8220363" cy="49771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74073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extBox 69"/>
          <p:cNvSpPr txBox="1"/>
          <p:nvPr/>
        </p:nvSpPr>
        <p:spPr>
          <a:xfrm>
            <a:off x="2663585" y="6432437"/>
            <a:ext cx="380576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 smtClean="0">
                <a:solidFill>
                  <a:schemeClr val="bg1">
                    <a:lumMod val="7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V.M. </a:t>
            </a:r>
            <a:r>
              <a:rPr lang="en-US" sz="800" dirty="0" err="1" smtClean="0">
                <a:solidFill>
                  <a:schemeClr val="bg1">
                    <a:lumMod val="7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Gadelshin</a:t>
            </a:r>
            <a:r>
              <a:rPr lang="ru-RU" sz="800" dirty="0">
                <a:solidFill>
                  <a:schemeClr val="bg1">
                    <a:lumMod val="7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US" sz="800" dirty="0" smtClean="0">
                <a:solidFill>
                  <a:schemeClr val="bg1">
                    <a:lumMod val="7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| 2nd MEDICIS Collaboration Meeting, CERN (03.10.2018)</a:t>
            </a:r>
            <a:endParaRPr lang="ru-RU" sz="800" dirty="0">
              <a:solidFill>
                <a:schemeClr val="bg1">
                  <a:lumMod val="75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7" name="Rechteck 20"/>
          <p:cNvSpPr/>
          <p:nvPr/>
        </p:nvSpPr>
        <p:spPr>
          <a:xfrm>
            <a:off x="55419" y="64655"/>
            <a:ext cx="9026237" cy="596790"/>
          </a:xfrm>
          <a:prstGeom prst="rect">
            <a:avLst/>
          </a:prstGeom>
          <a:solidFill>
            <a:srgbClr val="203D99"/>
          </a:solidFill>
          <a:ln w="28575">
            <a:solidFill>
              <a:srgbClr val="203D99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504511" y="180487"/>
            <a:ext cx="577145" cy="365125"/>
          </a:xfrm>
        </p:spPr>
        <p:txBody>
          <a:bodyPr/>
          <a:lstStyle/>
          <a:p>
            <a:pPr algn="ctr"/>
            <a:fld id="{6B3068F7-B0B5-41DD-B8FF-B78B45808767}" type="slidenum">
              <a:rPr lang="en-GB" sz="2400" b="1" smtClean="0">
                <a:solidFill>
                  <a:schemeClr val="bg1"/>
                </a:solidFill>
              </a:rPr>
              <a:pPr algn="ctr"/>
              <a:t>5</a:t>
            </a:fld>
            <a:endParaRPr lang="en-GB" sz="2400" b="1" dirty="0">
              <a:solidFill>
                <a:schemeClr val="bg1"/>
              </a:solidFill>
            </a:endParaRPr>
          </a:p>
        </p:txBody>
      </p:sp>
      <p:sp>
        <p:nvSpPr>
          <p:cNvPr id="9" name="Rechteck 8"/>
          <p:cNvSpPr/>
          <p:nvPr/>
        </p:nvSpPr>
        <p:spPr>
          <a:xfrm>
            <a:off x="55419" y="64655"/>
            <a:ext cx="9026237" cy="6726670"/>
          </a:xfrm>
          <a:prstGeom prst="rect">
            <a:avLst/>
          </a:prstGeom>
          <a:noFill/>
          <a:ln w="28575">
            <a:solidFill>
              <a:srgbClr val="203D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4" name="Title 1"/>
          <p:cNvSpPr txBox="1">
            <a:spLocks/>
          </p:cNvSpPr>
          <p:nvPr/>
        </p:nvSpPr>
        <p:spPr>
          <a:xfrm>
            <a:off x="127379" y="64655"/>
            <a:ext cx="8307448" cy="59679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defTabSz="361950">
              <a:lnSpc>
                <a:spcPct val="100000"/>
              </a:lnSpc>
            </a:pPr>
            <a:r>
              <a:rPr lang="de-DE" sz="2500" b="1" dirty="0" smtClean="0">
                <a:solidFill>
                  <a:schemeClr val="bg1"/>
                </a:solidFill>
                <a:latin typeface="+mn-lt"/>
              </a:rPr>
              <a:t>MELISSA: Laser Lab </a:t>
            </a:r>
            <a:r>
              <a:rPr lang="de-DE" sz="2500" b="1" dirty="0" smtClean="0">
                <a:solidFill>
                  <a:schemeClr val="bg1"/>
                </a:solidFill>
                <a:latin typeface="+mn-lt"/>
              </a:rPr>
              <a:t>Status</a:t>
            </a:r>
            <a:endParaRPr lang="en-GB" sz="2500" b="1" dirty="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30" name="Grafik 2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882" y="6326782"/>
            <a:ext cx="408751" cy="408751"/>
          </a:xfrm>
          <a:prstGeom prst="rect">
            <a:avLst/>
          </a:prstGeom>
        </p:spPr>
      </p:pic>
      <p:pic>
        <p:nvPicPr>
          <p:cNvPr id="16" name="Grafik 1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096" y="6326781"/>
            <a:ext cx="418288" cy="408751"/>
          </a:xfrm>
          <a:prstGeom prst="rect">
            <a:avLst/>
          </a:prstGeom>
        </p:spPr>
      </p:pic>
      <p:pic>
        <p:nvPicPr>
          <p:cNvPr id="23" name="Grafik 2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67219" y="6334371"/>
            <a:ext cx="403973" cy="403609"/>
          </a:xfrm>
          <a:prstGeom prst="rect">
            <a:avLst/>
          </a:prstGeom>
        </p:spPr>
      </p:pic>
      <p:cxnSp>
        <p:nvCxnSpPr>
          <p:cNvPr id="41" name="Gerader Verbinder 14"/>
          <p:cNvCxnSpPr/>
          <p:nvPr/>
        </p:nvCxnSpPr>
        <p:spPr>
          <a:xfrm flipH="1">
            <a:off x="165882" y="6274841"/>
            <a:ext cx="8805311" cy="0"/>
          </a:xfrm>
          <a:prstGeom prst="line">
            <a:avLst/>
          </a:prstGeom>
          <a:ln>
            <a:solidFill>
              <a:srgbClr val="203D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echteck 16"/>
          <p:cNvSpPr/>
          <p:nvPr/>
        </p:nvSpPr>
        <p:spPr>
          <a:xfrm>
            <a:off x="163812" y="777277"/>
            <a:ext cx="8805310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Courier New" panose="02070309020205020404" pitchFamily="49" charset="0"/>
              <a:buChar char="o"/>
            </a:pPr>
            <a:endParaRPr lang="en-US" sz="2000" dirty="0" smtClean="0"/>
          </a:p>
          <a:p>
            <a:pPr marL="285750" indent="-285750">
              <a:buFont typeface="Courier New" panose="02070309020205020404" pitchFamily="49" charset="0"/>
              <a:buChar char="o"/>
            </a:pPr>
            <a:endParaRPr lang="en-US" sz="2000" dirty="0"/>
          </a:p>
          <a:p>
            <a:pPr marL="285750" indent="-285750">
              <a:buFont typeface="Courier New" panose="02070309020205020404" pitchFamily="49" charset="0"/>
              <a:buChar char="o"/>
            </a:pPr>
            <a:endParaRPr lang="de-DE" sz="2000" dirty="0"/>
          </a:p>
          <a:p>
            <a:pPr marL="285750" indent="-285750">
              <a:buFont typeface="Courier New" panose="02070309020205020404" pitchFamily="49" charset="0"/>
              <a:buChar char="o"/>
            </a:pPr>
            <a:endParaRPr lang="de-DE" sz="2000" dirty="0"/>
          </a:p>
          <a:p>
            <a:pPr marL="285750" indent="-285750">
              <a:buFont typeface="Courier New" panose="02070309020205020404" pitchFamily="49" charset="0"/>
              <a:buChar char="o"/>
            </a:pPr>
            <a:endParaRPr lang="en-US" sz="2000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442" y="1361373"/>
            <a:ext cx="3121269" cy="4161692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09" t="2" r="6075" b="5905"/>
          <a:stretch/>
        </p:blipFill>
        <p:spPr>
          <a:xfrm>
            <a:off x="4704418" y="1348793"/>
            <a:ext cx="3957155" cy="3212986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0323" b="11066"/>
          <a:stretch/>
        </p:blipFill>
        <p:spPr>
          <a:xfrm>
            <a:off x="3620734" y="3410552"/>
            <a:ext cx="3690289" cy="2744789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370257" y="5666509"/>
            <a:ext cx="26895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Installed in June-July 2018 </a:t>
            </a:r>
            <a:endParaRPr lang="en-GB" dirty="0"/>
          </a:p>
        </p:txBody>
      </p:sp>
      <p:sp>
        <p:nvSpPr>
          <p:cNvPr id="26" name="Textfeld 14"/>
          <p:cNvSpPr txBox="1"/>
          <p:nvPr/>
        </p:nvSpPr>
        <p:spPr>
          <a:xfrm>
            <a:off x="397005" y="892152"/>
            <a:ext cx="8264568" cy="369332"/>
          </a:xfrm>
          <a:prstGeom prst="rect">
            <a:avLst/>
          </a:prstGeom>
          <a:solidFill>
            <a:srgbClr val="00B050"/>
          </a:solidFill>
        </p:spPr>
        <p:txBody>
          <a:bodyPr wrap="square" rtlCol="0">
            <a:spAutoFit/>
          </a:bodyPr>
          <a:lstStyle/>
          <a:p>
            <a:pPr algn="ctr"/>
            <a:r>
              <a:rPr lang="de-DE" b="1" dirty="0" smtClean="0">
                <a:solidFill>
                  <a:schemeClr val="bg1"/>
                </a:solidFill>
              </a:rPr>
              <a:t>Air conditioning and ventilation</a:t>
            </a:r>
            <a:endParaRPr lang="en-US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62528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extBox 69"/>
          <p:cNvSpPr txBox="1"/>
          <p:nvPr/>
        </p:nvSpPr>
        <p:spPr>
          <a:xfrm>
            <a:off x="2663585" y="6432437"/>
            <a:ext cx="380576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 smtClean="0">
                <a:solidFill>
                  <a:schemeClr val="bg1">
                    <a:lumMod val="7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V.M. </a:t>
            </a:r>
            <a:r>
              <a:rPr lang="en-US" sz="800" dirty="0" err="1" smtClean="0">
                <a:solidFill>
                  <a:schemeClr val="bg1">
                    <a:lumMod val="7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Gadelshin</a:t>
            </a:r>
            <a:r>
              <a:rPr lang="ru-RU" sz="800" dirty="0">
                <a:solidFill>
                  <a:schemeClr val="bg1">
                    <a:lumMod val="7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US" sz="800" dirty="0" smtClean="0">
                <a:solidFill>
                  <a:schemeClr val="bg1">
                    <a:lumMod val="7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| 2nd MEDICIS Collaboration Meeting, CERN (03.10.2018)</a:t>
            </a:r>
            <a:endParaRPr lang="ru-RU" sz="800" dirty="0">
              <a:solidFill>
                <a:schemeClr val="bg1">
                  <a:lumMod val="75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7" name="Rechteck 20"/>
          <p:cNvSpPr/>
          <p:nvPr/>
        </p:nvSpPr>
        <p:spPr>
          <a:xfrm>
            <a:off x="55419" y="64655"/>
            <a:ext cx="9026237" cy="596790"/>
          </a:xfrm>
          <a:prstGeom prst="rect">
            <a:avLst/>
          </a:prstGeom>
          <a:solidFill>
            <a:srgbClr val="203D99"/>
          </a:solidFill>
          <a:ln w="28575">
            <a:solidFill>
              <a:srgbClr val="203D99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504511" y="180487"/>
            <a:ext cx="577145" cy="365125"/>
          </a:xfrm>
        </p:spPr>
        <p:txBody>
          <a:bodyPr/>
          <a:lstStyle/>
          <a:p>
            <a:pPr algn="ctr"/>
            <a:fld id="{6B3068F7-B0B5-41DD-B8FF-B78B45808767}" type="slidenum">
              <a:rPr lang="en-GB" sz="2400" b="1" smtClean="0">
                <a:solidFill>
                  <a:schemeClr val="bg1"/>
                </a:solidFill>
              </a:rPr>
              <a:pPr algn="ctr"/>
              <a:t>6</a:t>
            </a:fld>
            <a:endParaRPr lang="en-GB" sz="2400" b="1" dirty="0">
              <a:solidFill>
                <a:schemeClr val="bg1"/>
              </a:solidFill>
            </a:endParaRPr>
          </a:p>
        </p:txBody>
      </p:sp>
      <p:sp>
        <p:nvSpPr>
          <p:cNvPr id="9" name="Rechteck 8"/>
          <p:cNvSpPr/>
          <p:nvPr/>
        </p:nvSpPr>
        <p:spPr>
          <a:xfrm>
            <a:off x="55419" y="64655"/>
            <a:ext cx="9026237" cy="6726670"/>
          </a:xfrm>
          <a:prstGeom prst="rect">
            <a:avLst/>
          </a:prstGeom>
          <a:noFill/>
          <a:ln w="28575">
            <a:solidFill>
              <a:srgbClr val="203D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4" name="Title 1"/>
          <p:cNvSpPr txBox="1">
            <a:spLocks/>
          </p:cNvSpPr>
          <p:nvPr/>
        </p:nvSpPr>
        <p:spPr>
          <a:xfrm>
            <a:off x="127379" y="64655"/>
            <a:ext cx="8307448" cy="59679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defTabSz="361950">
              <a:lnSpc>
                <a:spcPct val="100000"/>
              </a:lnSpc>
            </a:pPr>
            <a:r>
              <a:rPr lang="de-DE" sz="2500" b="1" dirty="0" smtClean="0">
                <a:solidFill>
                  <a:schemeClr val="bg1"/>
                </a:solidFill>
                <a:latin typeface="+mn-lt"/>
              </a:rPr>
              <a:t>MELISSA: Laser Lab </a:t>
            </a:r>
            <a:r>
              <a:rPr lang="de-DE" sz="2500" b="1" dirty="0" smtClean="0">
                <a:solidFill>
                  <a:schemeClr val="bg1"/>
                </a:solidFill>
                <a:latin typeface="+mn-lt"/>
              </a:rPr>
              <a:t>Status </a:t>
            </a:r>
            <a:endParaRPr lang="en-GB" sz="2500" b="1" dirty="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30" name="Grafik 2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882" y="6326782"/>
            <a:ext cx="408751" cy="408751"/>
          </a:xfrm>
          <a:prstGeom prst="rect">
            <a:avLst/>
          </a:prstGeom>
        </p:spPr>
      </p:pic>
      <p:pic>
        <p:nvPicPr>
          <p:cNvPr id="16" name="Grafik 1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096" y="6326781"/>
            <a:ext cx="418288" cy="408751"/>
          </a:xfrm>
          <a:prstGeom prst="rect">
            <a:avLst/>
          </a:prstGeom>
        </p:spPr>
      </p:pic>
      <p:pic>
        <p:nvPicPr>
          <p:cNvPr id="23" name="Grafik 2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67219" y="6334371"/>
            <a:ext cx="403973" cy="403609"/>
          </a:xfrm>
          <a:prstGeom prst="rect">
            <a:avLst/>
          </a:prstGeom>
        </p:spPr>
      </p:pic>
      <p:cxnSp>
        <p:nvCxnSpPr>
          <p:cNvPr id="41" name="Gerader Verbinder 14"/>
          <p:cNvCxnSpPr/>
          <p:nvPr/>
        </p:nvCxnSpPr>
        <p:spPr>
          <a:xfrm flipH="1">
            <a:off x="165882" y="6274841"/>
            <a:ext cx="8805311" cy="0"/>
          </a:xfrm>
          <a:prstGeom prst="line">
            <a:avLst/>
          </a:prstGeom>
          <a:ln>
            <a:solidFill>
              <a:srgbClr val="203D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echteck 16"/>
          <p:cNvSpPr/>
          <p:nvPr/>
        </p:nvSpPr>
        <p:spPr>
          <a:xfrm>
            <a:off x="163812" y="777277"/>
            <a:ext cx="8805310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Courier New" panose="02070309020205020404" pitchFamily="49" charset="0"/>
              <a:buChar char="o"/>
            </a:pPr>
            <a:endParaRPr lang="en-US" sz="2000" dirty="0" smtClean="0"/>
          </a:p>
          <a:p>
            <a:pPr marL="285750" indent="-285750">
              <a:buFont typeface="Courier New" panose="02070309020205020404" pitchFamily="49" charset="0"/>
              <a:buChar char="o"/>
            </a:pPr>
            <a:endParaRPr lang="en-US" sz="2000" dirty="0"/>
          </a:p>
          <a:p>
            <a:pPr marL="285750" indent="-285750">
              <a:buFont typeface="Courier New" panose="02070309020205020404" pitchFamily="49" charset="0"/>
              <a:buChar char="o"/>
            </a:pPr>
            <a:endParaRPr lang="de-DE" sz="2000" dirty="0"/>
          </a:p>
          <a:p>
            <a:pPr marL="285750" indent="-285750">
              <a:buFont typeface="Courier New" panose="02070309020205020404" pitchFamily="49" charset="0"/>
              <a:buChar char="o"/>
            </a:pPr>
            <a:endParaRPr lang="de-DE" sz="2000" dirty="0"/>
          </a:p>
          <a:p>
            <a:pPr marL="285750" indent="-285750">
              <a:buFont typeface="Courier New" panose="02070309020205020404" pitchFamily="49" charset="0"/>
              <a:buChar char="o"/>
            </a:pPr>
            <a:endParaRPr lang="en-US" sz="2000" dirty="0"/>
          </a:p>
        </p:txBody>
      </p:sp>
      <p:grpSp>
        <p:nvGrpSpPr>
          <p:cNvPr id="4" name="Gruppieren 3"/>
          <p:cNvGrpSpPr/>
          <p:nvPr/>
        </p:nvGrpSpPr>
        <p:grpSpPr>
          <a:xfrm>
            <a:off x="574632" y="864736"/>
            <a:ext cx="8264568" cy="5318820"/>
            <a:chOff x="913033" y="2408493"/>
            <a:chExt cx="7788395" cy="5318820"/>
          </a:xfrm>
        </p:grpSpPr>
        <p:sp>
          <p:nvSpPr>
            <p:cNvPr id="15" name="Textfeld 14"/>
            <p:cNvSpPr txBox="1"/>
            <p:nvPr/>
          </p:nvSpPr>
          <p:spPr>
            <a:xfrm>
              <a:off x="913033" y="2408493"/>
              <a:ext cx="7788395" cy="369332"/>
            </a:xfrm>
            <a:prstGeom prst="rect">
              <a:avLst/>
            </a:prstGeom>
            <a:solidFill>
              <a:srgbClr val="00B05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de-DE" b="1" dirty="0" smtClean="0">
                  <a:solidFill>
                    <a:schemeClr val="bg1"/>
                  </a:solidFill>
                </a:rPr>
                <a:t>Optical Tables</a:t>
              </a:r>
              <a:endParaRPr lang="en-US" b="1" dirty="0">
                <a:solidFill>
                  <a:schemeClr val="bg1"/>
                </a:solidFill>
              </a:endParaRPr>
            </a:p>
          </p:txBody>
        </p:sp>
        <p:pic>
          <p:nvPicPr>
            <p:cNvPr id="2" name="Grafik 1"/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9246" r="5941"/>
            <a:stretch/>
          </p:blipFill>
          <p:spPr>
            <a:xfrm>
              <a:off x="5943985" y="2812970"/>
              <a:ext cx="2757443" cy="4914343"/>
            </a:xfrm>
            <a:prstGeom prst="rect">
              <a:avLst/>
            </a:prstGeom>
          </p:spPr>
        </p:pic>
      </p:grpSp>
      <p:pic>
        <p:nvPicPr>
          <p:cNvPr id="10" name="Picture 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3927" y="1828410"/>
            <a:ext cx="4929129" cy="3696847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685096" y="5584786"/>
            <a:ext cx="282276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Delivered to CERN in August</a:t>
            </a:r>
          </a:p>
          <a:p>
            <a:r>
              <a:rPr lang="en-GB" dirty="0" smtClean="0"/>
              <a:t>Installed in September</a:t>
            </a:r>
            <a:endParaRPr lang="en-GB" dirty="0"/>
          </a:p>
        </p:txBody>
      </p:sp>
      <p:sp>
        <p:nvSpPr>
          <p:cNvPr id="12" name="TextBox 11"/>
          <p:cNvSpPr txBox="1"/>
          <p:nvPr/>
        </p:nvSpPr>
        <p:spPr>
          <a:xfrm>
            <a:off x="449780" y="1317289"/>
            <a:ext cx="39661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Refurbishing of walls and floor in </a:t>
            </a:r>
            <a:r>
              <a:rPr lang="en-GB" dirty="0" smtClean="0"/>
              <a:t>August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745766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extBox 69"/>
          <p:cNvSpPr txBox="1"/>
          <p:nvPr/>
        </p:nvSpPr>
        <p:spPr>
          <a:xfrm>
            <a:off x="2663585" y="6432437"/>
            <a:ext cx="380576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 smtClean="0">
                <a:solidFill>
                  <a:schemeClr val="bg1">
                    <a:lumMod val="7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V.M. </a:t>
            </a:r>
            <a:r>
              <a:rPr lang="en-US" sz="800" dirty="0" err="1" smtClean="0">
                <a:solidFill>
                  <a:schemeClr val="bg1">
                    <a:lumMod val="7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Gadelshin</a:t>
            </a:r>
            <a:r>
              <a:rPr lang="ru-RU" sz="800" dirty="0">
                <a:solidFill>
                  <a:schemeClr val="bg1">
                    <a:lumMod val="7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US" sz="800" dirty="0" smtClean="0">
                <a:solidFill>
                  <a:schemeClr val="bg1">
                    <a:lumMod val="7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| 2nd MEDICIS Collaboration Meeting, CERN (03.10.2018)</a:t>
            </a:r>
            <a:endParaRPr lang="ru-RU" sz="800" dirty="0">
              <a:solidFill>
                <a:schemeClr val="bg1">
                  <a:lumMod val="75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7" name="Rechteck 20"/>
          <p:cNvSpPr/>
          <p:nvPr/>
        </p:nvSpPr>
        <p:spPr>
          <a:xfrm>
            <a:off x="55419" y="64655"/>
            <a:ext cx="9026237" cy="596790"/>
          </a:xfrm>
          <a:prstGeom prst="rect">
            <a:avLst/>
          </a:prstGeom>
          <a:solidFill>
            <a:srgbClr val="203D99"/>
          </a:solidFill>
          <a:ln w="28575">
            <a:solidFill>
              <a:srgbClr val="203D99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504511" y="180487"/>
            <a:ext cx="577145" cy="365125"/>
          </a:xfrm>
        </p:spPr>
        <p:txBody>
          <a:bodyPr/>
          <a:lstStyle/>
          <a:p>
            <a:pPr algn="ctr"/>
            <a:fld id="{6B3068F7-B0B5-41DD-B8FF-B78B45808767}" type="slidenum">
              <a:rPr lang="en-GB" sz="2400" b="1" smtClean="0">
                <a:solidFill>
                  <a:schemeClr val="bg1"/>
                </a:solidFill>
              </a:rPr>
              <a:pPr algn="ctr"/>
              <a:t>7</a:t>
            </a:fld>
            <a:endParaRPr lang="en-GB" sz="2400" b="1" dirty="0">
              <a:solidFill>
                <a:schemeClr val="bg1"/>
              </a:solidFill>
            </a:endParaRPr>
          </a:p>
        </p:txBody>
      </p:sp>
      <p:sp>
        <p:nvSpPr>
          <p:cNvPr id="9" name="Rechteck 8"/>
          <p:cNvSpPr/>
          <p:nvPr/>
        </p:nvSpPr>
        <p:spPr>
          <a:xfrm>
            <a:off x="55419" y="64655"/>
            <a:ext cx="9026237" cy="6726670"/>
          </a:xfrm>
          <a:prstGeom prst="rect">
            <a:avLst/>
          </a:prstGeom>
          <a:noFill/>
          <a:ln w="28575">
            <a:solidFill>
              <a:srgbClr val="203D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4" name="Title 1"/>
          <p:cNvSpPr txBox="1">
            <a:spLocks/>
          </p:cNvSpPr>
          <p:nvPr/>
        </p:nvSpPr>
        <p:spPr>
          <a:xfrm>
            <a:off x="127379" y="64655"/>
            <a:ext cx="8307448" cy="59679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defTabSz="361950">
              <a:lnSpc>
                <a:spcPct val="100000"/>
              </a:lnSpc>
            </a:pPr>
            <a:r>
              <a:rPr lang="de-DE" sz="2500" b="1" dirty="0" smtClean="0">
                <a:solidFill>
                  <a:schemeClr val="bg1"/>
                </a:solidFill>
                <a:latin typeface="+mn-lt"/>
              </a:rPr>
              <a:t>MELISSA: Laser Lab Status</a:t>
            </a:r>
            <a:endParaRPr lang="en-GB" sz="2500" b="1" dirty="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30" name="Grafik 2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882" y="6326782"/>
            <a:ext cx="408751" cy="408751"/>
          </a:xfrm>
          <a:prstGeom prst="rect">
            <a:avLst/>
          </a:prstGeom>
        </p:spPr>
      </p:pic>
      <p:pic>
        <p:nvPicPr>
          <p:cNvPr id="16" name="Grafik 1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096" y="6326781"/>
            <a:ext cx="418288" cy="408751"/>
          </a:xfrm>
          <a:prstGeom prst="rect">
            <a:avLst/>
          </a:prstGeom>
        </p:spPr>
      </p:pic>
      <p:pic>
        <p:nvPicPr>
          <p:cNvPr id="23" name="Grafik 2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67219" y="6334371"/>
            <a:ext cx="403973" cy="403609"/>
          </a:xfrm>
          <a:prstGeom prst="rect">
            <a:avLst/>
          </a:prstGeom>
        </p:spPr>
      </p:pic>
      <p:cxnSp>
        <p:nvCxnSpPr>
          <p:cNvPr id="41" name="Gerader Verbinder 14"/>
          <p:cNvCxnSpPr/>
          <p:nvPr/>
        </p:nvCxnSpPr>
        <p:spPr>
          <a:xfrm flipH="1">
            <a:off x="165882" y="6274841"/>
            <a:ext cx="8805311" cy="0"/>
          </a:xfrm>
          <a:prstGeom prst="line">
            <a:avLst/>
          </a:prstGeom>
          <a:ln>
            <a:solidFill>
              <a:srgbClr val="203D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echteck 16"/>
          <p:cNvSpPr/>
          <p:nvPr/>
        </p:nvSpPr>
        <p:spPr>
          <a:xfrm>
            <a:off x="163812" y="777277"/>
            <a:ext cx="8805310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Courier New" panose="02070309020205020404" pitchFamily="49" charset="0"/>
              <a:buChar char="o"/>
            </a:pPr>
            <a:endParaRPr lang="en-US" sz="2000" dirty="0" smtClean="0"/>
          </a:p>
          <a:p>
            <a:pPr marL="285750" indent="-285750">
              <a:buFont typeface="Courier New" panose="02070309020205020404" pitchFamily="49" charset="0"/>
              <a:buChar char="o"/>
            </a:pPr>
            <a:endParaRPr lang="en-US" sz="2000" dirty="0"/>
          </a:p>
          <a:p>
            <a:pPr marL="285750" indent="-285750">
              <a:buFont typeface="Courier New" panose="02070309020205020404" pitchFamily="49" charset="0"/>
              <a:buChar char="o"/>
            </a:pPr>
            <a:endParaRPr lang="de-DE" sz="2000" dirty="0"/>
          </a:p>
          <a:p>
            <a:pPr marL="285750" indent="-285750">
              <a:buFont typeface="Courier New" panose="02070309020205020404" pitchFamily="49" charset="0"/>
              <a:buChar char="o"/>
            </a:pPr>
            <a:endParaRPr lang="de-DE" sz="2000" dirty="0"/>
          </a:p>
          <a:p>
            <a:pPr marL="285750" indent="-285750">
              <a:buFont typeface="Courier New" panose="02070309020205020404" pitchFamily="49" charset="0"/>
              <a:buChar char="o"/>
            </a:pPr>
            <a:endParaRPr lang="en-US" sz="2000" dirty="0"/>
          </a:p>
        </p:txBody>
      </p:sp>
      <p:sp>
        <p:nvSpPr>
          <p:cNvPr id="20" name="Textfeld 19"/>
          <p:cNvSpPr txBox="1"/>
          <p:nvPr/>
        </p:nvSpPr>
        <p:spPr>
          <a:xfrm>
            <a:off x="471054" y="819040"/>
            <a:ext cx="8271163" cy="369332"/>
          </a:xfrm>
          <a:prstGeom prst="rect">
            <a:avLst/>
          </a:prstGeom>
          <a:solidFill>
            <a:srgbClr val="00B050"/>
          </a:solidFill>
        </p:spPr>
        <p:txBody>
          <a:bodyPr wrap="square" rtlCol="0">
            <a:spAutoFit/>
          </a:bodyPr>
          <a:lstStyle/>
          <a:p>
            <a:pPr algn="ctr"/>
            <a:r>
              <a:rPr lang="de-DE" b="1" dirty="0" smtClean="0">
                <a:solidFill>
                  <a:schemeClr val="bg1"/>
                </a:solidFill>
              </a:rPr>
              <a:t>Chiller room and  </a:t>
            </a:r>
            <a:r>
              <a:rPr lang="de-DE" b="1" dirty="0" smtClean="0">
                <a:solidFill>
                  <a:schemeClr val="bg1"/>
                </a:solidFill>
              </a:rPr>
              <a:t>SAS</a:t>
            </a:r>
            <a:endParaRPr lang="en-US" b="1" dirty="0">
              <a:solidFill>
                <a:schemeClr val="bg1"/>
              </a:solidFill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5875" y="1435892"/>
            <a:ext cx="3250592" cy="4334123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70" t="10231" r="8446" b="627"/>
          <a:stretch/>
        </p:blipFill>
        <p:spPr>
          <a:xfrm>
            <a:off x="5196804" y="1485383"/>
            <a:ext cx="2699291" cy="3569337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5254603" y="5374880"/>
            <a:ext cx="26414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Constructed in September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25301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extBox 69"/>
          <p:cNvSpPr txBox="1"/>
          <p:nvPr/>
        </p:nvSpPr>
        <p:spPr>
          <a:xfrm>
            <a:off x="2663585" y="6432437"/>
            <a:ext cx="380576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 smtClean="0">
                <a:solidFill>
                  <a:schemeClr val="bg1">
                    <a:lumMod val="7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V.M. </a:t>
            </a:r>
            <a:r>
              <a:rPr lang="en-US" sz="800" dirty="0" err="1" smtClean="0">
                <a:solidFill>
                  <a:schemeClr val="bg1">
                    <a:lumMod val="7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Gadelshin</a:t>
            </a:r>
            <a:r>
              <a:rPr lang="ru-RU" sz="800" dirty="0">
                <a:solidFill>
                  <a:schemeClr val="bg1">
                    <a:lumMod val="7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US" sz="800" dirty="0" smtClean="0">
                <a:solidFill>
                  <a:schemeClr val="bg1">
                    <a:lumMod val="7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| 2nd MEDICIS Collaboration Meeting, CERN (03.10.2018)</a:t>
            </a:r>
            <a:endParaRPr lang="ru-RU" sz="800" dirty="0">
              <a:solidFill>
                <a:schemeClr val="bg1">
                  <a:lumMod val="75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7" name="Rechteck 20"/>
          <p:cNvSpPr/>
          <p:nvPr/>
        </p:nvSpPr>
        <p:spPr>
          <a:xfrm>
            <a:off x="55419" y="64655"/>
            <a:ext cx="9026237" cy="596790"/>
          </a:xfrm>
          <a:prstGeom prst="rect">
            <a:avLst/>
          </a:prstGeom>
          <a:solidFill>
            <a:srgbClr val="203D99"/>
          </a:solidFill>
          <a:ln w="28575">
            <a:solidFill>
              <a:srgbClr val="203D99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504511" y="180487"/>
            <a:ext cx="577145" cy="365125"/>
          </a:xfrm>
        </p:spPr>
        <p:txBody>
          <a:bodyPr/>
          <a:lstStyle/>
          <a:p>
            <a:pPr algn="ctr"/>
            <a:fld id="{6B3068F7-B0B5-41DD-B8FF-B78B45808767}" type="slidenum">
              <a:rPr lang="en-GB" sz="2400" b="1" smtClean="0">
                <a:solidFill>
                  <a:schemeClr val="bg1"/>
                </a:solidFill>
              </a:rPr>
              <a:pPr algn="ctr"/>
              <a:t>8</a:t>
            </a:fld>
            <a:endParaRPr lang="en-GB" sz="2400" b="1" dirty="0">
              <a:solidFill>
                <a:schemeClr val="bg1"/>
              </a:solidFill>
            </a:endParaRPr>
          </a:p>
        </p:txBody>
      </p:sp>
      <p:sp>
        <p:nvSpPr>
          <p:cNvPr id="9" name="Rechteck 8"/>
          <p:cNvSpPr/>
          <p:nvPr/>
        </p:nvSpPr>
        <p:spPr>
          <a:xfrm>
            <a:off x="55419" y="64655"/>
            <a:ext cx="9026237" cy="6726670"/>
          </a:xfrm>
          <a:prstGeom prst="rect">
            <a:avLst/>
          </a:prstGeom>
          <a:noFill/>
          <a:ln w="28575">
            <a:solidFill>
              <a:srgbClr val="203D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4" name="Title 1"/>
          <p:cNvSpPr txBox="1">
            <a:spLocks/>
          </p:cNvSpPr>
          <p:nvPr/>
        </p:nvSpPr>
        <p:spPr>
          <a:xfrm>
            <a:off x="127379" y="64655"/>
            <a:ext cx="8307448" cy="59679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defTabSz="361950">
              <a:lnSpc>
                <a:spcPct val="100000"/>
              </a:lnSpc>
            </a:pPr>
            <a:r>
              <a:rPr lang="de-DE" sz="2500" b="1" dirty="0" smtClean="0">
                <a:solidFill>
                  <a:schemeClr val="bg1"/>
                </a:solidFill>
                <a:latin typeface="+mn-lt"/>
              </a:rPr>
              <a:t>MELISSA: Laser Lab Status</a:t>
            </a:r>
            <a:endParaRPr lang="en-GB" sz="2500" b="1" dirty="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30" name="Grafik 2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882" y="6326782"/>
            <a:ext cx="408751" cy="408751"/>
          </a:xfrm>
          <a:prstGeom prst="rect">
            <a:avLst/>
          </a:prstGeom>
        </p:spPr>
      </p:pic>
      <p:pic>
        <p:nvPicPr>
          <p:cNvPr id="16" name="Grafik 1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096" y="6326781"/>
            <a:ext cx="418288" cy="408751"/>
          </a:xfrm>
          <a:prstGeom prst="rect">
            <a:avLst/>
          </a:prstGeom>
        </p:spPr>
      </p:pic>
      <p:pic>
        <p:nvPicPr>
          <p:cNvPr id="23" name="Grafik 2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67219" y="6334371"/>
            <a:ext cx="403973" cy="403609"/>
          </a:xfrm>
          <a:prstGeom prst="rect">
            <a:avLst/>
          </a:prstGeom>
        </p:spPr>
      </p:pic>
      <p:cxnSp>
        <p:nvCxnSpPr>
          <p:cNvPr id="41" name="Gerader Verbinder 14"/>
          <p:cNvCxnSpPr/>
          <p:nvPr/>
        </p:nvCxnSpPr>
        <p:spPr>
          <a:xfrm flipH="1">
            <a:off x="165882" y="6274841"/>
            <a:ext cx="8805311" cy="0"/>
          </a:xfrm>
          <a:prstGeom prst="line">
            <a:avLst/>
          </a:prstGeom>
          <a:ln>
            <a:solidFill>
              <a:srgbClr val="203D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echteck 16"/>
          <p:cNvSpPr/>
          <p:nvPr/>
        </p:nvSpPr>
        <p:spPr>
          <a:xfrm>
            <a:off x="163812" y="777277"/>
            <a:ext cx="8805310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Courier New" panose="02070309020205020404" pitchFamily="49" charset="0"/>
              <a:buChar char="o"/>
            </a:pPr>
            <a:endParaRPr lang="en-US" sz="2000" dirty="0" smtClean="0"/>
          </a:p>
          <a:p>
            <a:pPr marL="285750" indent="-285750">
              <a:buFont typeface="Courier New" panose="02070309020205020404" pitchFamily="49" charset="0"/>
              <a:buChar char="o"/>
            </a:pPr>
            <a:endParaRPr lang="en-US" sz="2000" dirty="0"/>
          </a:p>
          <a:p>
            <a:pPr marL="285750" indent="-285750">
              <a:buFont typeface="Courier New" panose="02070309020205020404" pitchFamily="49" charset="0"/>
              <a:buChar char="o"/>
            </a:pPr>
            <a:endParaRPr lang="de-DE" sz="2000" dirty="0"/>
          </a:p>
          <a:p>
            <a:pPr marL="285750" indent="-285750">
              <a:buFont typeface="Courier New" panose="02070309020205020404" pitchFamily="49" charset="0"/>
              <a:buChar char="o"/>
            </a:pPr>
            <a:endParaRPr lang="de-DE" sz="2000" dirty="0"/>
          </a:p>
          <a:p>
            <a:pPr marL="285750" indent="-285750">
              <a:buFont typeface="Courier New" panose="02070309020205020404" pitchFamily="49" charset="0"/>
              <a:buChar char="o"/>
            </a:pPr>
            <a:endParaRPr lang="en-US" sz="2000" dirty="0"/>
          </a:p>
        </p:txBody>
      </p:sp>
      <p:sp>
        <p:nvSpPr>
          <p:cNvPr id="22" name="Textfeld 21"/>
          <p:cNvSpPr txBox="1"/>
          <p:nvPr/>
        </p:nvSpPr>
        <p:spPr>
          <a:xfrm>
            <a:off x="277091" y="735020"/>
            <a:ext cx="8800424" cy="369332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de-DE" b="1" dirty="0" smtClean="0">
                <a:solidFill>
                  <a:schemeClr val="bg1"/>
                </a:solidFill>
              </a:rPr>
              <a:t>Electrical network, grounding</a:t>
            </a:r>
            <a:endParaRPr lang="en-US" b="1" dirty="0">
              <a:solidFill>
                <a:schemeClr val="bg1"/>
              </a:solidFill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188" y="1181559"/>
            <a:ext cx="8280229" cy="50994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7327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extBox 69"/>
          <p:cNvSpPr txBox="1"/>
          <p:nvPr/>
        </p:nvSpPr>
        <p:spPr>
          <a:xfrm>
            <a:off x="2663585" y="6432437"/>
            <a:ext cx="380576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 smtClean="0">
                <a:solidFill>
                  <a:schemeClr val="bg1">
                    <a:lumMod val="7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V.M. </a:t>
            </a:r>
            <a:r>
              <a:rPr lang="en-US" sz="800" dirty="0" err="1" smtClean="0">
                <a:solidFill>
                  <a:schemeClr val="bg1">
                    <a:lumMod val="7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Gadelshin</a:t>
            </a:r>
            <a:r>
              <a:rPr lang="ru-RU" sz="800" dirty="0">
                <a:solidFill>
                  <a:schemeClr val="bg1">
                    <a:lumMod val="7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US" sz="800" dirty="0" smtClean="0">
                <a:solidFill>
                  <a:schemeClr val="bg1">
                    <a:lumMod val="7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| 2nd MEDICIS Collaboration Meeting, CERN (03.10.2018)</a:t>
            </a:r>
            <a:endParaRPr lang="ru-RU" sz="800" dirty="0">
              <a:solidFill>
                <a:schemeClr val="bg1">
                  <a:lumMod val="75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7" name="Rechteck 20"/>
          <p:cNvSpPr/>
          <p:nvPr/>
        </p:nvSpPr>
        <p:spPr>
          <a:xfrm>
            <a:off x="55419" y="64655"/>
            <a:ext cx="9026237" cy="596790"/>
          </a:xfrm>
          <a:prstGeom prst="rect">
            <a:avLst/>
          </a:prstGeom>
          <a:solidFill>
            <a:srgbClr val="203D99"/>
          </a:solidFill>
          <a:ln w="28575">
            <a:solidFill>
              <a:srgbClr val="203D99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504511" y="180487"/>
            <a:ext cx="577145" cy="365125"/>
          </a:xfrm>
        </p:spPr>
        <p:txBody>
          <a:bodyPr/>
          <a:lstStyle/>
          <a:p>
            <a:pPr algn="ctr"/>
            <a:fld id="{6B3068F7-B0B5-41DD-B8FF-B78B45808767}" type="slidenum">
              <a:rPr lang="en-GB" sz="2400" b="1" smtClean="0">
                <a:solidFill>
                  <a:schemeClr val="bg1"/>
                </a:solidFill>
              </a:rPr>
              <a:pPr algn="ctr"/>
              <a:t>9</a:t>
            </a:fld>
            <a:endParaRPr lang="en-GB" sz="2400" b="1" dirty="0">
              <a:solidFill>
                <a:schemeClr val="bg1"/>
              </a:solidFill>
            </a:endParaRPr>
          </a:p>
        </p:txBody>
      </p:sp>
      <p:sp>
        <p:nvSpPr>
          <p:cNvPr id="9" name="Rechteck 8"/>
          <p:cNvSpPr/>
          <p:nvPr/>
        </p:nvSpPr>
        <p:spPr>
          <a:xfrm>
            <a:off x="55419" y="64655"/>
            <a:ext cx="9026237" cy="6726670"/>
          </a:xfrm>
          <a:prstGeom prst="rect">
            <a:avLst/>
          </a:prstGeom>
          <a:noFill/>
          <a:ln w="28575">
            <a:solidFill>
              <a:srgbClr val="203D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4" name="Title 1"/>
          <p:cNvSpPr txBox="1">
            <a:spLocks/>
          </p:cNvSpPr>
          <p:nvPr/>
        </p:nvSpPr>
        <p:spPr>
          <a:xfrm>
            <a:off x="127379" y="64655"/>
            <a:ext cx="8307448" cy="59679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defTabSz="361950">
              <a:lnSpc>
                <a:spcPct val="100000"/>
              </a:lnSpc>
            </a:pPr>
            <a:r>
              <a:rPr lang="de-DE" sz="2500" b="1" dirty="0" smtClean="0">
                <a:solidFill>
                  <a:schemeClr val="bg1"/>
                </a:solidFill>
                <a:latin typeface="+mn-lt"/>
              </a:rPr>
              <a:t>MELISSA: Laser Lab Status</a:t>
            </a:r>
            <a:endParaRPr lang="en-GB" sz="2500" b="1" dirty="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30" name="Grafik 2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882" y="6326782"/>
            <a:ext cx="408751" cy="408751"/>
          </a:xfrm>
          <a:prstGeom prst="rect">
            <a:avLst/>
          </a:prstGeom>
        </p:spPr>
      </p:pic>
      <p:pic>
        <p:nvPicPr>
          <p:cNvPr id="16" name="Grafik 1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096" y="6326781"/>
            <a:ext cx="418288" cy="408751"/>
          </a:xfrm>
          <a:prstGeom prst="rect">
            <a:avLst/>
          </a:prstGeom>
        </p:spPr>
      </p:pic>
      <p:pic>
        <p:nvPicPr>
          <p:cNvPr id="23" name="Grafik 2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67219" y="6334371"/>
            <a:ext cx="403973" cy="403609"/>
          </a:xfrm>
          <a:prstGeom prst="rect">
            <a:avLst/>
          </a:prstGeom>
        </p:spPr>
      </p:pic>
      <p:cxnSp>
        <p:nvCxnSpPr>
          <p:cNvPr id="41" name="Gerader Verbinder 14"/>
          <p:cNvCxnSpPr/>
          <p:nvPr/>
        </p:nvCxnSpPr>
        <p:spPr>
          <a:xfrm flipH="1">
            <a:off x="165882" y="6274841"/>
            <a:ext cx="8805311" cy="0"/>
          </a:xfrm>
          <a:prstGeom prst="line">
            <a:avLst/>
          </a:prstGeom>
          <a:ln>
            <a:solidFill>
              <a:srgbClr val="203D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echteck 16"/>
          <p:cNvSpPr/>
          <p:nvPr/>
        </p:nvSpPr>
        <p:spPr>
          <a:xfrm>
            <a:off x="163812" y="777277"/>
            <a:ext cx="8805310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Courier New" panose="02070309020205020404" pitchFamily="49" charset="0"/>
              <a:buChar char="o"/>
            </a:pPr>
            <a:endParaRPr lang="en-US" sz="2000" dirty="0" smtClean="0"/>
          </a:p>
          <a:p>
            <a:pPr marL="285750" indent="-285750">
              <a:buFont typeface="Courier New" panose="02070309020205020404" pitchFamily="49" charset="0"/>
              <a:buChar char="o"/>
            </a:pPr>
            <a:endParaRPr lang="en-US" sz="2000" dirty="0"/>
          </a:p>
          <a:p>
            <a:pPr marL="285750" indent="-285750">
              <a:buFont typeface="Courier New" panose="02070309020205020404" pitchFamily="49" charset="0"/>
              <a:buChar char="o"/>
            </a:pPr>
            <a:endParaRPr lang="de-DE" sz="2000" dirty="0"/>
          </a:p>
          <a:p>
            <a:pPr marL="285750" indent="-285750">
              <a:buFont typeface="Courier New" panose="02070309020205020404" pitchFamily="49" charset="0"/>
              <a:buChar char="o"/>
            </a:pPr>
            <a:endParaRPr lang="de-DE" sz="2000" dirty="0"/>
          </a:p>
          <a:p>
            <a:pPr marL="285750" indent="-285750">
              <a:buFont typeface="Courier New" panose="02070309020205020404" pitchFamily="49" charset="0"/>
              <a:buChar char="o"/>
            </a:pPr>
            <a:endParaRPr lang="en-US" sz="2000" dirty="0"/>
          </a:p>
        </p:txBody>
      </p:sp>
      <p:sp>
        <p:nvSpPr>
          <p:cNvPr id="22" name="Textfeld 21"/>
          <p:cNvSpPr txBox="1"/>
          <p:nvPr/>
        </p:nvSpPr>
        <p:spPr>
          <a:xfrm>
            <a:off x="277091" y="735020"/>
            <a:ext cx="8800424" cy="369332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de-DE" b="1" dirty="0" smtClean="0">
                <a:solidFill>
                  <a:schemeClr val="bg1"/>
                </a:solidFill>
              </a:rPr>
              <a:t>Electrical network, grounding</a:t>
            </a:r>
            <a:endParaRPr lang="en-US" b="1" dirty="0">
              <a:solidFill>
                <a:schemeClr val="bg1"/>
              </a:solidFill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77091" y="1354351"/>
            <a:ext cx="8595048" cy="4820411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4566467" y="5185603"/>
            <a:ext cx="2532745" cy="646331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Work started today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To be finished in October</a:t>
            </a:r>
            <a:endParaRPr lang="en-GB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12891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112</TotalTime>
  <Words>555</Words>
  <Application>Microsoft Office PowerPoint</Application>
  <PresentationFormat>On-screen Show (4:3)</PresentationFormat>
  <Paragraphs>160</Paragraphs>
  <Slides>13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21" baseType="lpstr">
      <vt:lpstr>Arial</vt:lpstr>
      <vt:lpstr>Calibri</vt:lpstr>
      <vt:lpstr>Calibri Light</vt:lpstr>
      <vt:lpstr>Courier New</vt:lpstr>
      <vt:lpstr>Tahoma</vt:lpstr>
      <vt:lpstr>Times New Roman</vt:lpstr>
      <vt:lpstr>Wingdings</vt:lpstr>
      <vt:lpstr>Office Theme</vt:lpstr>
      <vt:lpstr> V. Gadelshin1, V. Barozier2, B. Marsh2, V. Fedosseev2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Summary and roadmap</vt:lpstr>
    </vt:vector>
  </TitlesOfParts>
  <Company>Johannes Gutenberg-Universität Mainz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Gadelshin, Vadim</dc:creator>
  <cp:lastModifiedBy>Valentine Fedosseev</cp:lastModifiedBy>
  <cp:revision>418</cp:revision>
  <cp:lastPrinted>2017-03-04T15:30:57Z</cp:lastPrinted>
  <dcterms:created xsi:type="dcterms:W3CDTF">2016-08-28T18:03:22Z</dcterms:created>
  <dcterms:modified xsi:type="dcterms:W3CDTF">2018-10-02T22:00:08Z</dcterms:modified>
</cp:coreProperties>
</file>