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9"/>
  </p:notesMasterIdLst>
  <p:sldIdLst>
    <p:sldId id="257" r:id="rId2"/>
    <p:sldId id="258" r:id="rId3"/>
    <p:sldId id="259" r:id="rId4"/>
    <p:sldId id="260" r:id="rId5"/>
    <p:sldId id="261" r:id="rId6"/>
    <p:sldId id="262" r:id="rId7"/>
    <p:sldId id="263" r:id="rId8"/>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288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howGuides="1">
      <p:cViewPr varScale="1">
        <p:scale>
          <a:sx n="61" d="100"/>
          <a:sy n="61" d="100"/>
        </p:scale>
        <p:origin x="648" y="6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8D185D5-BE95-46D2-BE5A-B88CC22A1600}" type="datetimeFigureOut">
              <a:rPr lang="en-GB" smtClean="0"/>
              <a:t>19/09/2018</a:t>
            </a:fld>
            <a:endParaRPr lang="en-GB"/>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CC945FE-8055-49BC-B064-D92C27E3BC48}" type="slidenum">
              <a:rPr lang="en-GB" smtClean="0"/>
              <a:t>‹#›</a:t>
            </a:fld>
            <a:endParaRPr lang="en-GB"/>
          </a:p>
        </p:txBody>
      </p:sp>
    </p:spTree>
    <p:extLst>
      <p:ext uri="{BB962C8B-B14F-4D97-AF65-F5344CB8AC3E}">
        <p14:creationId xmlns:p14="http://schemas.microsoft.com/office/powerpoint/2010/main" val="362353782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CC945FE-8055-49BC-B064-D92C27E3BC48}" type="slidenum">
              <a:rPr lang="en-GB" smtClean="0"/>
              <a:t>7</a:t>
            </a:fld>
            <a:endParaRPr lang="en-GB"/>
          </a:p>
        </p:txBody>
      </p:sp>
    </p:spTree>
    <p:extLst>
      <p:ext uri="{BB962C8B-B14F-4D97-AF65-F5344CB8AC3E}">
        <p14:creationId xmlns:p14="http://schemas.microsoft.com/office/powerpoint/2010/main" val="77926017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smtClean="0"/>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DB5FF904-CFAC-4E56-8F7D-33E87E89EC08}" type="datetimeFigureOut">
              <a:rPr lang="en-GB" smtClean="0"/>
              <a:t>19/09/2018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CE8584A-32BE-4738-80F4-87C04C9B20C3}" type="slidenum">
              <a:rPr lang="en-GB" smtClean="0"/>
              <a:t>‹#›</a:t>
            </a:fld>
            <a:endParaRPr lang="en-GB"/>
          </a:p>
        </p:txBody>
      </p:sp>
    </p:spTree>
    <p:extLst>
      <p:ext uri="{BB962C8B-B14F-4D97-AF65-F5344CB8AC3E}">
        <p14:creationId xmlns:p14="http://schemas.microsoft.com/office/powerpoint/2010/main" val="178490748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DB5FF904-CFAC-4E56-8F7D-33E87E89EC08}" type="datetimeFigureOut">
              <a:rPr lang="en-GB" smtClean="0"/>
              <a:t>19/09/2018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CE8584A-32BE-4738-80F4-87C04C9B20C3}" type="slidenum">
              <a:rPr lang="en-GB" smtClean="0"/>
              <a:t>‹#›</a:t>
            </a:fld>
            <a:endParaRPr lang="en-GB"/>
          </a:p>
        </p:txBody>
      </p:sp>
    </p:spTree>
    <p:extLst>
      <p:ext uri="{BB962C8B-B14F-4D97-AF65-F5344CB8AC3E}">
        <p14:creationId xmlns:p14="http://schemas.microsoft.com/office/powerpoint/2010/main" val="308945144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DB5FF904-CFAC-4E56-8F7D-33E87E89EC08}" type="datetimeFigureOut">
              <a:rPr lang="en-GB" smtClean="0"/>
              <a:t>19/09/2018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CE8584A-32BE-4738-80F4-87C04C9B20C3}" type="slidenum">
              <a:rPr lang="en-GB" smtClean="0"/>
              <a:t>‹#›</a:t>
            </a:fld>
            <a:endParaRPr lang="en-GB"/>
          </a:p>
        </p:txBody>
      </p:sp>
    </p:spTree>
    <p:extLst>
      <p:ext uri="{BB962C8B-B14F-4D97-AF65-F5344CB8AC3E}">
        <p14:creationId xmlns:p14="http://schemas.microsoft.com/office/powerpoint/2010/main" val="287047082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DB5FF904-CFAC-4E56-8F7D-33E87E89EC08}" type="datetimeFigureOut">
              <a:rPr lang="en-GB" smtClean="0"/>
              <a:t>19/09/2018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CE8584A-32BE-4738-80F4-87C04C9B20C3}" type="slidenum">
              <a:rPr lang="en-GB" smtClean="0"/>
              <a:t>‹#›</a:t>
            </a:fld>
            <a:endParaRPr lang="en-GB"/>
          </a:p>
        </p:txBody>
      </p:sp>
    </p:spTree>
    <p:extLst>
      <p:ext uri="{BB962C8B-B14F-4D97-AF65-F5344CB8AC3E}">
        <p14:creationId xmlns:p14="http://schemas.microsoft.com/office/powerpoint/2010/main" val="133519712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smtClean="0"/>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DB5FF904-CFAC-4E56-8F7D-33E87E89EC08}" type="datetimeFigureOut">
              <a:rPr lang="en-GB" smtClean="0"/>
              <a:t>19/09/2018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CE8584A-32BE-4738-80F4-87C04C9B20C3}" type="slidenum">
              <a:rPr lang="en-GB" smtClean="0"/>
              <a:t>‹#›</a:t>
            </a:fld>
            <a:endParaRPr lang="en-GB"/>
          </a:p>
        </p:txBody>
      </p:sp>
    </p:spTree>
    <p:extLst>
      <p:ext uri="{BB962C8B-B14F-4D97-AF65-F5344CB8AC3E}">
        <p14:creationId xmlns:p14="http://schemas.microsoft.com/office/powerpoint/2010/main" val="50809772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DB5FF904-CFAC-4E56-8F7D-33E87E89EC08}" type="datetimeFigureOut">
              <a:rPr lang="en-GB" smtClean="0"/>
              <a:t>19/09/2018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ECE8584A-32BE-4738-80F4-87C04C9B20C3}" type="slidenum">
              <a:rPr lang="en-GB" smtClean="0"/>
              <a:t>‹#›</a:t>
            </a:fld>
            <a:endParaRPr lang="en-GB"/>
          </a:p>
        </p:txBody>
      </p:sp>
    </p:spTree>
    <p:extLst>
      <p:ext uri="{BB962C8B-B14F-4D97-AF65-F5344CB8AC3E}">
        <p14:creationId xmlns:p14="http://schemas.microsoft.com/office/powerpoint/2010/main" val="162844967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DB5FF904-CFAC-4E56-8F7D-33E87E89EC08}" type="datetimeFigureOut">
              <a:rPr lang="en-GB" smtClean="0"/>
              <a:t>19/09/2018</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ECE8584A-32BE-4738-80F4-87C04C9B20C3}" type="slidenum">
              <a:rPr lang="en-GB" smtClean="0"/>
              <a:t>‹#›</a:t>
            </a:fld>
            <a:endParaRPr lang="en-GB"/>
          </a:p>
        </p:txBody>
      </p:sp>
    </p:spTree>
    <p:extLst>
      <p:ext uri="{BB962C8B-B14F-4D97-AF65-F5344CB8AC3E}">
        <p14:creationId xmlns:p14="http://schemas.microsoft.com/office/powerpoint/2010/main" val="331293298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DB5FF904-CFAC-4E56-8F7D-33E87E89EC08}" type="datetimeFigureOut">
              <a:rPr lang="en-GB" smtClean="0"/>
              <a:t>19/09/2018</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ECE8584A-32BE-4738-80F4-87C04C9B20C3}" type="slidenum">
              <a:rPr lang="en-GB" smtClean="0"/>
              <a:t>‹#›</a:t>
            </a:fld>
            <a:endParaRPr lang="en-GB"/>
          </a:p>
        </p:txBody>
      </p:sp>
    </p:spTree>
    <p:extLst>
      <p:ext uri="{BB962C8B-B14F-4D97-AF65-F5344CB8AC3E}">
        <p14:creationId xmlns:p14="http://schemas.microsoft.com/office/powerpoint/2010/main" val="417378698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B5FF904-CFAC-4E56-8F7D-33E87E89EC08}" type="datetimeFigureOut">
              <a:rPr lang="en-GB" smtClean="0"/>
              <a:t>19/09/2018</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ECE8584A-32BE-4738-80F4-87C04C9B20C3}" type="slidenum">
              <a:rPr lang="en-GB" smtClean="0"/>
              <a:t>‹#›</a:t>
            </a:fld>
            <a:endParaRPr lang="en-GB"/>
          </a:p>
        </p:txBody>
      </p:sp>
    </p:spTree>
    <p:extLst>
      <p:ext uri="{BB962C8B-B14F-4D97-AF65-F5344CB8AC3E}">
        <p14:creationId xmlns:p14="http://schemas.microsoft.com/office/powerpoint/2010/main" val="223812483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smtClean="0"/>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DB5FF904-CFAC-4E56-8F7D-33E87E89EC08}" type="datetimeFigureOut">
              <a:rPr lang="en-GB" smtClean="0"/>
              <a:t>19/09/2018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ECE8584A-32BE-4738-80F4-87C04C9B20C3}" type="slidenum">
              <a:rPr lang="en-GB" smtClean="0"/>
              <a:t>‹#›</a:t>
            </a:fld>
            <a:endParaRPr lang="en-GB"/>
          </a:p>
        </p:txBody>
      </p:sp>
    </p:spTree>
    <p:extLst>
      <p:ext uri="{BB962C8B-B14F-4D97-AF65-F5344CB8AC3E}">
        <p14:creationId xmlns:p14="http://schemas.microsoft.com/office/powerpoint/2010/main" val="251634894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DB5FF904-CFAC-4E56-8F7D-33E87E89EC08}" type="datetimeFigureOut">
              <a:rPr lang="en-GB" smtClean="0"/>
              <a:t>19/09/2018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ECE8584A-32BE-4738-80F4-87C04C9B20C3}" type="slidenum">
              <a:rPr lang="en-GB" smtClean="0"/>
              <a:t>‹#›</a:t>
            </a:fld>
            <a:endParaRPr lang="en-GB"/>
          </a:p>
        </p:txBody>
      </p:sp>
    </p:spTree>
    <p:extLst>
      <p:ext uri="{BB962C8B-B14F-4D97-AF65-F5344CB8AC3E}">
        <p14:creationId xmlns:p14="http://schemas.microsoft.com/office/powerpoint/2010/main" val="310675226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B5FF904-CFAC-4E56-8F7D-33E87E89EC08}" type="datetimeFigureOut">
              <a:rPr lang="en-GB" smtClean="0"/>
              <a:t>19/09/2018</a:t>
            </a:fld>
            <a:endParaRPr lang="en-GB"/>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CE8584A-32BE-4738-80F4-87C04C9B20C3}" type="slidenum">
              <a:rPr lang="en-GB" smtClean="0"/>
              <a:t>‹#›</a:t>
            </a:fld>
            <a:endParaRPr lang="en-GB"/>
          </a:p>
        </p:txBody>
      </p:sp>
    </p:spTree>
    <p:extLst>
      <p:ext uri="{BB962C8B-B14F-4D97-AF65-F5344CB8AC3E}">
        <p14:creationId xmlns:p14="http://schemas.microsoft.com/office/powerpoint/2010/main" val="297358583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extBox 1"/>
          <p:cNvSpPr txBox="1"/>
          <p:nvPr/>
        </p:nvSpPr>
        <p:spPr>
          <a:xfrm>
            <a:off x="425668" y="3044279"/>
            <a:ext cx="8292663" cy="769441"/>
          </a:xfrm>
          <a:prstGeom prst="rect">
            <a:avLst/>
          </a:prstGeom>
          <a:noFill/>
        </p:spPr>
        <p:txBody>
          <a:bodyPr wrap="square" rtlCol="0">
            <a:spAutoFit/>
          </a:bodyPr>
          <a:lstStyle/>
          <a:p>
            <a:r>
              <a:rPr lang="en-US" sz="4400" b="1" dirty="0">
                <a:solidFill>
                  <a:srgbClr val="FFFF00"/>
                </a:solidFill>
              </a:rPr>
              <a:t>A</a:t>
            </a:r>
            <a:r>
              <a:rPr lang="en-US" sz="4400" b="1" dirty="0" smtClean="0">
                <a:solidFill>
                  <a:srgbClr val="FFFF00"/>
                </a:solidFill>
              </a:rPr>
              <a:t> Beam Quality Monitor for the PS</a:t>
            </a:r>
            <a:endParaRPr lang="en-GB" sz="4400" b="1" dirty="0">
              <a:solidFill>
                <a:srgbClr val="FFFF00"/>
              </a:solidFill>
            </a:endParaRPr>
          </a:p>
        </p:txBody>
      </p:sp>
      <p:sp>
        <p:nvSpPr>
          <p:cNvPr id="3" name="TextBox 2"/>
          <p:cNvSpPr txBox="1"/>
          <p:nvPr/>
        </p:nvSpPr>
        <p:spPr>
          <a:xfrm>
            <a:off x="425668" y="6096001"/>
            <a:ext cx="3486404" cy="461665"/>
          </a:xfrm>
          <a:prstGeom prst="rect">
            <a:avLst/>
          </a:prstGeom>
          <a:noFill/>
        </p:spPr>
        <p:txBody>
          <a:bodyPr wrap="none" rtlCol="0">
            <a:spAutoFit/>
          </a:bodyPr>
          <a:lstStyle/>
          <a:p>
            <a:r>
              <a:rPr lang="en-US" sz="2400" dirty="0" smtClean="0">
                <a:solidFill>
                  <a:srgbClr val="FFFF00"/>
                </a:solidFill>
              </a:rPr>
              <a:t>K Hanke  - BCWG 21-09-18</a:t>
            </a:r>
            <a:endParaRPr lang="en-GB" sz="2400" dirty="0">
              <a:solidFill>
                <a:srgbClr val="FFFF00"/>
              </a:solidFill>
            </a:endParaRPr>
          </a:p>
        </p:txBody>
      </p:sp>
    </p:spTree>
    <p:extLst>
      <p:ext uri="{BB962C8B-B14F-4D97-AF65-F5344CB8AC3E}">
        <p14:creationId xmlns:p14="http://schemas.microsoft.com/office/powerpoint/2010/main" val="160869243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100557" y="304801"/>
            <a:ext cx="2963913" cy="461665"/>
          </a:xfrm>
          <a:prstGeom prst="rect">
            <a:avLst/>
          </a:prstGeom>
          <a:noFill/>
        </p:spPr>
        <p:txBody>
          <a:bodyPr wrap="square" rtlCol="0">
            <a:spAutoFit/>
          </a:bodyPr>
          <a:lstStyle/>
          <a:p>
            <a:r>
              <a:rPr lang="en-US" sz="2400" b="1" dirty="0" smtClean="0"/>
              <a:t>Conceptual Overview</a:t>
            </a:r>
            <a:endParaRPr lang="en-GB" sz="2400" b="1" dirty="0"/>
          </a:p>
        </p:txBody>
      </p:sp>
      <p:sp>
        <p:nvSpPr>
          <p:cNvPr id="3" name="TextBox 2"/>
          <p:cNvSpPr txBox="1"/>
          <p:nvPr/>
        </p:nvSpPr>
        <p:spPr>
          <a:xfrm>
            <a:off x="756745" y="1177159"/>
            <a:ext cx="7630510" cy="4985980"/>
          </a:xfrm>
          <a:prstGeom prst="rect">
            <a:avLst/>
          </a:prstGeom>
          <a:noFill/>
        </p:spPr>
        <p:txBody>
          <a:bodyPr wrap="square" rtlCol="0">
            <a:spAutoFit/>
          </a:bodyPr>
          <a:lstStyle/>
          <a:p>
            <a:pPr marL="342900" indent="-342900">
              <a:buFont typeface="Arial" panose="020B0604020202020204" pitchFamily="34" charset="0"/>
              <a:buChar char="•"/>
            </a:pPr>
            <a:r>
              <a:rPr lang="en-US" sz="2400" dirty="0" smtClean="0"/>
              <a:t>System similar to SPS BQM</a:t>
            </a:r>
          </a:p>
          <a:p>
            <a:pPr marL="342900" indent="-342900">
              <a:buFont typeface="Arial" panose="020B0604020202020204" pitchFamily="34" charset="0"/>
              <a:buChar char="•"/>
            </a:pPr>
            <a:r>
              <a:rPr lang="en-US" sz="2400" dirty="0" smtClean="0"/>
              <a:t>In a first phase longitudinal beam parameters only</a:t>
            </a:r>
          </a:p>
          <a:p>
            <a:pPr marL="342900" indent="-342900">
              <a:buFont typeface="Arial" panose="020B0604020202020204" pitchFamily="34" charset="0"/>
              <a:buChar char="•"/>
            </a:pPr>
            <a:r>
              <a:rPr lang="en-US" sz="2400" dirty="0" smtClean="0"/>
              <a:t>Measurement done by a Wall Current Monitor WCM</a:t>
            </a:r>
          </a:p>
          <a:p>
            <a:pPr marL="342900" indent="-342900">
              <a:buFont typeface="Arial" panose="020B0604020202020204" pitchFamily="34" charset="0"/>
              <a:buChar char="•"/>
            </a:pPr>
            <a:r>
              <a:rPr lang="en-US" sz="2400" dirty="0" smtClean="0"/>
              <a:t>Comparison with pre-defined </a:t>
            </a:r>
            <a:r>
              <a:rPr lang="en-US" sz="2400" dirty="0" err="1" smtClean="0"/>
              <a:t>criterea</a:t>
            </a:r>
            <a:r>
              <a:rPr lang="en-US" sz="2400" dirty="0" smtClean="0"/>
              <a:t> for LHC type beams (presumably 25 ns and BCMS)</a:t>
            </a:r>
          </a:p>
          <a:p>
            <a:pPr marL="342900" indent="-342900">
              <a:buFont typeface="Arial" panose="020B0604020202020204" pitchFamily="34" charset="0"/>
              <a:buChar char="•"/>
            </a:pPr>
            <a:r>
              <a:rPr lang="en-US" sz="2400" dirty="0" smtClean="0"/>
              <a:t>HW identical to SPS – discussions with G. Papotti</a:t>
            </a:r>
          </a:p>
          <a:p>
            <a:endParaRPr lang="en-US" sz="2400" dirty="0" smtClean="0"/>
          </a:p>
          <a:p>
            <a:pPr marL="342900" indent="-342900">
              <a:buFont typeface="Arial" panose="020B0604020202020204" pitchFamily="34" charset="0"/>
              <a:buChar char="•"/>
            </a:pPr>
            <a:r>
              <a:rPr lang="en-US" sz="2400" dirty="0" smtClean="0"/>
              <a:t>Problem: Longitudinal beam parameters of the beams in the PS are only defined during the very last turns! Too late to dump in the PS. We would only “flag” the beam and dump it  in the SPS</a:t>
            </a:r>
          </a:p>
          <a:p>
            <a:endParaRPr lang="en-US" dirty="0" smtClean="0"/>
          </a:p>
          <a:p>
            <a:endParaRPr lang="en-US" dirty="0" smtClean="0"/>
          </a:p>
          <a:p>
            <a:endParaRPr lang="en-GB" dirty="0"/>
          </a:p>
        </p:txBody>
      </p:sp>
      <p:sp>
        <p:nvSpPr>
          <p:cNvPr id="4" name="TextBox 3"/>
          <p:cNvSpPr txBox="1"/>
          <p:nvPr/>
        </p:nvSpPr>
        <p:spPr>
          <a:xfrm>
            <a:off x="8694838" y="6488668"/>
            <a:ext cx="457176" cy="369332"/>
          </a:xfrm>
          <a:prstGeom prst="rect">
            <a:avLst/>
          </a:prstGeom>
          <a:solidFill>
            <a:schemeClr val="bg1"/>
          </a:solidFill>
        </p:spPr>
        <p:txBody>
          <a:bodyPr wrap="none" rtlCol="0">
            <a:spAutoFit/>
          </a:bodyPr>
          <a:lstStyle/>
          <a:p>
            <a:r>
              <a:rPr lang="en-US" b="1" dirty="0" smtClean="0">
                <a:solidFill>
                  <a:schemeClr val="bg1">
                    <a:lumMod val="50000"/>
                  </a:schemeClr>
                </a:solidFill>
              </a:rPr>
              <a:t>KH</a:t>
            </a:r>
            <a:endParaRPr lang="fr-FR" b="1" dirty="0">
              <a:solidFill>
                <a:schemeClr val="bg1">
                  <a:lumMod val="50000"/>
                </a:schemeClr>
              </a:solidFill>
            </a:endParaRPr>
          </a:p>
        </p:txBody>
      </p:sp>
    </p:spTree>
    <p:extLst>
      <p:ext uri="{BB962C8B-B14F-4D97-AF65-F5344CB8AC3E}">
        <p14:creationId xmlns:p14="http://schemas.microsoft.com/office/powerpoint/2010/main" val="237775928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879841" y="304801"/>
            <a:ext cx="3415857" cy="461665"/>
          </a:xfrm>
          <a:prstGeom prst="rect">
            <a:avLst/>
          </a:prstGeom>
          <a:noFill/>
        </p:spPr>
        <p:txBody>
          <a:bodyPr wrap="square" rtlCol="0">
            <a:spAutoFit/>
          </a:bodyPr>
          <a:lstStyle/>
          <a:p>
            <a:r>
              <a:rPr lang="en-US" sz="2400" b="1" dirty="0" smtClean="0"/>
              <a:t>Crucial Ingredient: WCM</a:t>
            </a:r>
            <a:endParaRPr lang="en-GB" sz="2400" b="1" dirty="0"/>
          </a:p>
        </p:txBody>
      </p:sp>
      <p:sp>
        <p:nvSpPr>
          <p:cNvPr id="3" name="TextBox 2"/>
          <p:cNvSpPr txBox="1"/>
          <p:nvPr/>
        </p:nvSpPr>
        <p:spPr>
          <a:xfrm>
            <a:off x="641132" y="935422"/>
            <a:ext cx="7861738" cy="2123658"/>
          </a:xfrm>
          <a:prstGeom prst="rect">
            <a:avLst/>
          </a:prstGeom>
          <a:noFill/>
        </p:spPr>
        <p:txBody>
          <a:bodyPr wrap="square" rtlCol="0">
            <a:spAutoFit/>
          </a:bodyPr>
          <a:lstStyle/>
          <a:p>
            <a:r>
              <a:rPr lang="en-GB" sz="2400" dirty="0"/>
              <a:t>Presently two WCMs are installed in section 3. They are used for the </a:t>
            </a:r>
            <a:r>
              <a:rPr lang="en-GB" sz="2400" dirty="0" err="1"/>
              <a:t>tomoscope</a:t>
            </a:r>
            <a:r>
              <a:rPr lang="en-GB" sz="2400" dirty="0"/>
              <a:t> and BSM, and also for the </a:t>
            </a:r>
            <a:r>
              <a:rPr lang="en-GB" sz="2400" dirty="0" err="1"/>
              <a:t>dp</a:t>
            </a:r>
            <a:r>
              <a:rPr lang="en-GB" sz="2400" dirty="0"/>
              <a:t>/p measurement which is then fed into the transverse emittance measurement</a:t>
            </a:r>
            <a:r>
              <a:rPr lang="en-GB" sz="2400" dirty="0" smtClean="0"/>
              <a:t>. There is a 3</a:t>
            </a:r>
            <a:r>
              <a:rPr lang="en-GB" sz="2400" baseline="30000" dirty="0" smtClean="0"/>
              <a:t>rd</a:t>
            </a:r>
            <a:r>
              <a:rPr lang="en-GB" sz="2400" dirty="0" smtClean="0"/>
              <a:t> WCM used exclusively by RF</a:t>
            </a:r>
            <a:endParaRPr lang="en-US" dirty="0" smtClean="0"/>
          </a:p>
          <a:p>
            <a:endParaRPr lang="en-US" dirty="0" smtClean="0"/>
          </a:p>
          <a:p>
            <a:endParaRPr lang="en-GB" dirty="0"/>
          </a:p>
        </p:txBody>
      </p:sp>
      <p:pic>
        <p:nvPicPr>
          <p:cNvPr id="4" name="Picture 3"/>
          <p:cNvPicPr>
            <a:picLocks noChangeAspect="1"/>
          </p:cNvPicPr>
          <p:nvPr/>
        </p:nvPicPr>
        <p:blipFill rotWithShape="1">
          <a:blip r:embed="rId2"/>
          <a:srcRect l="1219" t="11621" r="28651" b="6244"/>
          <a:stretch/>
        </p:blipFill>
        <p:spPr bwMode="auto">
          <a:xfrm>
            <a:off x="1449000" y="2585545"/>
            <a:ext cx="6246002" cy="4114800"/>
          </a:xfrm>
          <a:prstGeom prst="rect">
            <a:avLst/>
          </a:prstGeom>
          <a:ln>
            <a:noFill/>
          </a:ln>
          <a:extLst>
            <a:ext uri="{53640926-AAD7-44D8-BBD7-CCE9431645EC}">
              <a14:shadowObscured xmlns:a14="http://schemas.microsoft.com/office/drawing/2010/main"/>
            </a:ext>
          </a:extLst>
        </p:spPr>
      </p:pic>
      <p:sp>
        <p:nvSpPr>
          <p:cNvPr id="5" name="TextBox 4"/>
          <p:cNvSpPr txBox="1"/>
          <p:nvPr/>
        </p:nvSpPr>
        <p:spPr>
          <a:xfrm>
            <a:off x="8694838" y="6488668"/>
            <a:ext cx="457176" cy="369332"/>
          </a:xfrm>
          <a:prstGeom prst="rect">
            <a:avLst/>
          </a:prstGeom>
          <a:solidFill>
            <a:schemeClr val="bg1"/>
          </a:solidFill>
        </p:spPr>
        <p:txBody>
          <a:bodyPr wrap="none" rtlCol="0">
            <a:spAutoFit/>
          </a:bodyPr>
          <a:lstStyle/>
          <a:p>
            <a:r>
              <a:rPr lang="en-US" b="1" dirty="0" smtClean="0">
                <a:solidFill>
                  <a:schemeClr val="bg1">
                    <a:lumMod val="50000"/>
                  </a:schemeClr>
                </a:solidFill>
              </a:rPr>
              <a:t>KH</a:t>
            </a:r>
            <a:endParaRPr lang="fr-FR" b="1" dirty="0">
              <a:solidFill>
                <a:schemeClr val="bg1">
                  <a:lumMod val="50000"/>
                </a:schemeClr>
              </a:solidFill>
            </a:endParaRPr>
          </a:p>
        </p:txBody>
      </p:sp>
    </p:spTree>
    <p:extLst>
      <p:ext uri="{BB962C8B-B14F-4D97-AF65-F5344CB8AC3E}">
        <p14:creationId xmlns:p14="http://schemas.microsoft.com/office/powerpoint/2010/main" val="415823243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98479" y="1072056"/>
            <a:ext cx="7168055" cy="5376042"/>
          </a:xfrm>
          <a:prstGeom prst="rect">
            <a:avLst/>
          </a:prstGeom>
        </p:spPr>
      </p:pic>
      <p:sp>
        <p:nvSpPr>
          <p:cNvPr id="3" name="TextBox 2"/>
          <p:cNvSpPr txBox="1"/>
          <p:nvPr/>
        </p:nvSpPr>
        <p:spPr>
          <a:xfrm>
            <a:off x="3552501" y="304801"/>
            <a:ext cx="2039000" cy="461665"/>
          </a:xfrm>
          <a:prstGeom prst="rect">
            <a:avLst/>
          </a:prstGeom>
          <a:noFill/>
        </p:spPr>
        <p:txBody>
          <a:bodyPr wrap="square" rtlCol="0">
            <a:spAutoFit/>
          </a:bodyPr>
          <a:lstStyle/>
          <a:p>
            <a:r>
              <a:rPr lang="en-US" sz="2400" b="1" dirty="0" smtClean="0"/>
              <a:t>Present WCMs</a:t>
            </a:r>
            <a:endParaRPr lang="en-GB" sz="2400" b="1" dirty="0"/>
          </a:p>
        </p:txBody>
      </p:sp>
      <p:sp>
        <p:nvSpPr>
          <p:cNvPr id="4" name="TextBox 3"/>
          <p:cNvSpPr txBox="1"/>
          <p:nvPr/>
        </p:nvSpPr>
        <p:spPr>
          <a:xfrm>
            <a:off x="8694838" y="6488668"/>
            <a:ext cx="457176" cy="369332"/>
          </a:xfrm>
          <a:prstGeom prst="rect">
            <a:avLst/>
          </a:prstGeom>
          <a:solidFill>
            <a:schemeClr val="bg1"/>
          </a:solidFill>
        </p:spPr>
        <p:txBody>
          <a:bodyPr wrap="none" rtlCol="0">
            <a:spAutoFit/>
          </a:bodyPr>
          <a:lstStyle/>
          <a:p>
            <a:r>
              <a:rPr lang="en-US" b="1" dirty="0" smtClean="0">
                <a:solidFill>
                  <a:schemeClr val="bg1">
                    <a:lumMod val="50000"/>
                  </a:schemeClr>
                </a:solidFill>
              </a:rPr>
              <a:t>KH</a:t>
            </a:r>
            <a:endParaRPr lang="fr-FR" b="1" dirty="0">
              <a:solidFill>
                <a:schemeClr val="bg1">
                  <a:lumMod val="50000"/>
                </a:schemeClr>
              </a:solidFill>
            </a:endParaRPr>
          </a:p>
        </p:txBody>
      </p:sp>
    </p:spTree>
    <p:extLst>
      <p:ext uri="{BB962C8B-B14F-4D97-AF65-F5344CB8AC3E}">
        <p14:creationId xmlns:p14="http://schemas.microsoft.com/office/powerpoint/2010/main" val="245892092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680146" y="304801"/>
            <a:ext cx="3794227" cy="461665"/>
          </a:xfrm>
          <a:prstGeom prst="rect">
            <a:avLst/>
          </a:prstGeom>
          <a:noFill/>
        </p:spPr>
        <p:txBody>
          <a:bodyPr wrap="square" rtlCol="0">
            <a:spAutoFit/>
          </a:bodyPr>
          <a:lstStyle/>
          <a:p>
            <a:r>
              <a:rPr lang="en-US" sz="2400" b="1" dirty="0" smtClean="0"/>
              <a:t>Towards an additional WCM</a:t>
            </a:r>
            <a:endParaRPr lang="en-GB" sz="2400" b="1" dirty="0"/>
          </a:p>
        </p:txBody>
      </p:sp>
      <p:sp>
        <p:nvSpPr>
          <p:cNvPr id="3" name="TextBox 2"/>
          <p:cNvSpPr txBox="1"/>
          <p:nvPr/>
        </p:nvSpPr>
        <p:spPr>
          <a:xfrm>
            <a:off x="756745" y="924912"/>
            <a:ext cx="8050924" cy="6832640"/>
          </a:xfrm>
          <a:prstGeom prst="rect">
            <a:avLst/>
          </a:prstGeom>
          <a:noFill/>
        </p:spPr>
        <p:txBody>
          <a:bodyPr wrap="square" rtlCol="0">
            <a:spAutoFit/>
          </a:bodyPr>
          <a:lstStyle/>
          <a:p>
            <a:pPr marL="342900" indent="-342900">
              <a:buFont typeface="Arial" panose="020B0604020202020204" pitchFamily="34" charset="0"/>
              <a:buChar char="•"/>
            </a:pPr>
            <a:r>
              <a:rPr lang="en-US" sz="2400" dirty="0" smtClean="0"/>
              <a:t>There is already now an issue (reflections) with measuring at the same time high-intensity and low-intensity beams, so there is anyway the request to build and install an additional WCM</a:t>
            </a:r>
          </a:p>
          <a:p>
            <a:pPr marL="342900" indent="-342900">
              <a:buFont typeface="Arial" panose="020B0604020202020204" pitchFamily="34" charset="0"/>
              <a:buChar char="•"/>
            </a:pPr>
            <a:r>
              <a:rPr lang="en-US" sz="2400" dirty="0" smtClean="0"/>
              <a:t>The BQM would definitely call for an additional WCM</a:t>
            </a:r>
          </a:p>
          <a:p>
            <a:pPr marL="342900" indent="-342900">
              <a:buFont typeface="Arial" panose="020B0604020202020204" pitchFamily="34" charset="0"/>
              <a:buChar char="•"/>
            </a:pPr>
            <a:r>
              <a:rPr lang="en-US" sz="2400" dirty="0" smtClean="0"/>
              <a:t>Triggered again a series of discussions with BI; we are converging to build a Chinese copy of the existing WCM (J. Belleman, M. Wendt).</a:t>
            </a:r>
          </a:p>
          <a:p>
            <a:pPr marL="342900" indent="-342900">
              <a:buFont typeface="Arial" panose="020B0604020202020204" pitchFamily="34" charset="0"/>
              <a:buChar char="•"/>
            </a:pPr>
            <a:r>
              <a:rPr lang="en-US" sz="2400" dirty="0" smtClean="0"/>
              <a:t>Budget: This is not in LIU or CONS… a special budget in BE has been identified (cost of the order of 100 k); we got verbal approval for this</a:t>
            </a:r>
          </a:p>
          <a:p>
            <a:pPr marL="342900" indent="-342900">
              <a:buFont typeface="Arial" panose="020B0604020202020204" pitchFamily="34" charset="0"/>
              <a:buChar char="•"/>
            </a:pPr>
            <a:r>
              <a:rPr lang="en-US" sz="2400" dirty="0" smtClean="0"/>
              <a:t>Time lines: BI and in particular the workshops are overloaded during LS2; towards the end of LS2 capacities would become available; target installation date could be a YETS after LS2</a:t>
            </a:r>
          </a:p>
          <a:p>
            <a:pPr marL="342900" indent="-342900">
              <a:buFont typeface="Arial" panose="020B0604020202020204" pitchFamily="34" charset="0"/>
              <a:buChar char="•"/>
            </a:pPr>
            <a:endParaRPr lang="en-US" sz="2400" dirty="0" smtClean="0"/>
          </a:p>
          <a:p>
            <a:endParaRPr lang="en-US" dirty="0" smtClean="0"/>
          </a:p>
          <a:p>
            <a:endParaRPr lang="en-US" dirty="0" smtClean="0"/>
          </a:p>
          <a:p>
            <a:endParaRPr lang="en-GB" dirty="0"/>
          </a:p>
        </p:txBody>
      </p:sp>
      <p:sp>
        <p:nvSpPr>
          <p:cNvPr id="4" name="TextBox 3"/>
          <p:cNvSpPr txBox="1"/>
          <p:nvPr/>
        </p:nvSpPr>
        <p:spPr>
          <a:xfrm>
            <a:off x="8694838" y="6488668"/>
            <a:ext cx="457176" cy="369332"/>
          </a:xfrm>
          <a:prstGeom prst="rect">
            <a:avLst/>
          </a:prstGeom>
          <a:solidFill>
            <a:schemeClr val="bg1"/>
          </a:solidFill>
        </p:spPr>
        <p:txBody>
          <a:bodyPr wrap="none" rtlCol="0">
            <a:spAutoFit/>
          </a:bodyPr>
          <a:lstStyle/>
          <a:p>
            <a:r>
              <a:rPr lang="en-US" b="1" dirty="0" smtClean="0">
                <a:solidFill>
                  <a:schemeClr val="bg1">
                    <a:lumMod val="50000"/>
                  </a:schemeClr>
                </a:solidFill>
              </a:rPr>
              <a:t>KH</a:t>
            </a:r>
            <a:endParaRPr lang="fr-FR" b="1" dirty="0">
              <a:solidFill>
                <a:schemeClr val="bg1">
                  <a:lumMod val="50000"/>
                </a:schemeClr>
              </a:solidFill>
            </a:endParaRPr>
          </a:p>
        </p:txBody>
      </p:sp>
    </p:spTree>
    <p:extLst>
      <p:ext uri="{BB962C8B-B14F-4D97-AF65-F5344CB8AC3E}">
        <p14:creationId xmlns:p14="http://schemas.microsoft.com/office/powerpoint/2010/main" val="76531337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2554021" y="304801"/>
            <a:ext cx="4014947" cy="461665"/>
          </a:xfrm>
          <a:prstGeom prst="rect">
            <a:avLst/>
          </a:prstGeom>
          <a:noFill/>
        </p:spPr>
        <p:txBody>
          <a:bodyPr wrap="square" rtlCol="0">
            <a:spAutoFit/>
          </a:bodyPr>
          <a:lstStyle/>
          <a:p>
            <a:r>
              <a:rPr lang="en-US" sz="2400" b="1" dirty="0" smtClean="0"/>
              <a:t>Toward s an additional WCM</a:t>
            </a:r>
            <a:endParaRPr lang="en-GB" sz="2400" b="1" dirty="0"/>
          </a:p>
        </p:txBody>
      </p:sp>
      <p:sp>
        <p:nvSpPr>
          <p:cNvPr id="4" name="TextBox 3"/>
          <p:cNvSpPr txBox="1"/>
          <p:nvPr/>
        </p:nvSpPr>
        <p:spPr>
          <a:xfrm>
            <a:off x="756745" y="924912"/>
            <a:ext cx="8050924" cy="3139321"/>
          </a:xfrm>
          <a:prstGeom prst="rect">
            <a:avLst/>
          </a:prstGeom>
          <a:noFill/>
        </p:spPr>
        <p:txBody>
          <a:bodyPr wrap="square" rtlCol="0">
            <a:spAutoFit/>
          </a:bodyPr>
          <a:lstStyle/>
          <a:p>
            <a:pPr marL="342900" indent="-342900">
              <a:buFont typeface="Arial" panose="020B0604020202020204" pitchFamily="34" charset="0"/>
              <a:buChar char="•"/>
            </a:pPr>
            <a:r>
              <a:rPr lang="en-US" sz="2400" dirty="0" smtClean="0"/>
              <a:t>Location, cabling, vacuum compatibility, …</a:t>
            </a:r>
          </a:p>
          <a:p>
            <a:pPr marL="342900" indent="-342900">
              <a:buFont typeface="Arial" panose="020B0604020202020204" pitchFamily="34" charset="0"/>
              <a:buChar char="•"/>
            </a:pPr>
            <a:r>
              <a:rPr lang="en-US" sz="2400" dirty="0" smtClean="0"/>
              <a:t>Access 18 Sep to look for a possible place in the PS</a:t>
            </a:r>
          </a:p>
          <a:p>
            <a:pPr marL="342900" indent="-342900">
              <a:buFont typeface="Arial" panose="020B0604020202020204" pitchFamily="34" charset="0"/>
              <a:buChar char="•"/>
            </a:pPr>
            <a:r>
              <a:rPr lang="en-US" sz="2400" dirty="0" smtClean="0"/>
              <a:t>98 is preferred location (in terms of cable length, and cables are possibly available; there are other possible locations;  an old e-cloud device could probably be removed; there is a pending SRR for the Landau cavity for this place</a:t>
            </a:r>
          </a:p>
          <a:p>
            <a:endParaRPr lang="en-US" dirty="0" smtClean="0"/>
          </a:p>
          <a:p>
            <a:endParaRPr lang="en-US" dirty="0" smtClean="0"/>
          </a:p>
          <a:p>
            <a:endParaRPr lang="en-GB" dirty="0"/>
          </a:p>
        </p:txBody>
      </p:sp>
      <p:pic>
        <p:nvPicPr>
          <p:cNvPr id="5" name="Pictur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301765" y="3293360"/>
            <a:ext cx="4572000" cy="3429000"/>
          </a:xfrm>
          <a:prstGeom prst="rect">
            <a:avLst/>
          </a:prstGeom>
        </p:spPr>
      </p:pic>
      <p:sp>
        <p:nvSpPr>
          <p:cNvPr id="6" name="TextBox 5"/>
          <p:cNvSpPr txBox="1"/>
          <p:nvPr/>
        </p:nvSpPr>
        <p:spPr>
          <a:xfrm>
            <a:off x="8694838" y="6488668"/>
            <a:ext cx="457176" cy="369332"/>
          </a:xfrm>
          <a:prstGeom prst="rect">
            <a:avLst/>
          </a:prstGeom>
          <a:solidFill>
            <a:schemeClr val="bg1"/>
          </a:solidFill>
        </p:spPr>
        <p:txBody>
          <a:bodyPr wrap="none" rtlCol="0">
            <a:spAutoFit/>
          </a:bodyPr>
          <a:lstStyle/>
          <a:p>
            <a:r>
              <a:rPr lang="en-US" b="1" dirty="0" smtClean="0">
                <a:solidFill>
                  <a:schemeClr val="bg1">
                    <a:lumMod val="50000"/>
                  </a:schemeClr>
                </a:solidFill>
              </a:rPr>
              <a:t>KH</a:t>
            </a:r>
            <a:endParaRPr lang="fr-FR" b="1" dirty="0">
              <a:solidFill>
                <a:schemeClr val="bg1">
                  <a:lumMod val="50000"/>
                </a:schemeClr>
              </a:solidFill>
            </a:endParaRPr>
          </a:p>
        </p:txBody>
      </p:sp>
    </p:spTree>
    <p:extLst>
      <p:ext uri="{BB962C8B-B14F-4D97-AF65-F5344CB8AC3E}">
        <p14:creationId xmlns:p14="http://schemas.microsoft.com/office/powerpoint/2010/main" val="396869427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8694838" y="6488668"/>
            <a:ext cx="457176" cy="369332"/>
          </a:xfrm>
          <a:prstGeom prst="rect">
            <a:avLst/>
          </a:prstGeom>
          <a:solidFill>
            <a:schemeClr val="bg1"/>
          </a:solidFill>
        </p:spPr>
        <p:txBody>
          <a:bodyPr wrap="none" rtlCol="0">
            <a:spAutoFit/>
          </a:bodyPr>
          <a:lstStyle/>
          <a:p>
            <a:r>
              <a:rPr lang="en-US" b="1" dirty="0" smtClean="0">
                <a:solidFill>
                  <a:schemeClr val="bg1">
                    <a:lumMod val="50000"/>
                  </a:schemeClr>
                </a:solidFill>
              </a:rPr>
              <a:t>KH</a:t>
            </a:r>
            <a:endParaRPr lang="fr-FR" b="1" dirty="0">
              <a:solidFill>
                <a:schemeClr val="bg1">
                  <a:lumMod val="50000"/>
                </a:schemeClr>
              </a:solidFill>
            </a:endParaRPr>
          </a:p>
        </p:txBody>
      </p:sp>
      <p:sp>
        <p:nvSpPr>
          <p:cNvPr id="3" name="TextBox 2"/>
          <p:cNvSpPr txBox="1"/>
          <p:nvPr/>
        </p:nvSpPr>
        <p:spPr>
          <a:xfrm>
            <a:off x="3794241" y="304801"/>
            <a:ext cx="1555524" cy="461665"/>
          </a:xfrm>
          <a:prstGeom prst="rect">
            <a:avLst/>
          </a:prstGeom>
          <a:noFill/>
        </p:spPr>
        <p:txBody>
          <a:bodyPr wrap="square" rtlCol="0">
            <a:spAutoFit/>
          </a:bodyPr>
          <a:lstStyle/>
          <a:p>
            <a:r>
              <a:rPr lang="en-US" sz="2400" b="1" dirty="0" smtClean="0"/>
              <a:t>Next Steps</a:t>
            </a:r>
            <a:endParaRPr lang="en-GB" sz="2400" b="1" dirty="0"/>
          </a:p>
        </p:txBody>
      </p:sp>
      <p:sp>
        <p:nvSpPr>
          <p:cNvPr id="5" name="TextBox 4"/>
          <p:cNvSpPr txBox="1"/>
          <p:nvPr/>
        </p:nvSpPr>
        <p:spPr>
          <a:xfrm>
            <a:off x="756745" y="924912"/>
            <a:ext cx="8050924" cy="3508653"/>
          </a:xfrm>
          <a:prstGeom prst="rect">
            <a:avLst/>
          </a:prstGeom>
          <a:noFill/>
        </p:spPr>
        <p:txBody>
          <a:bodyPr wrap="square" rtlCol="0">
            <a:spAutoFit/>
          </a:bodyPr>
          <a:lstStyle/>
          <a:p>
            <a:pPr marL="342900" indent="-342900">
              <a:buFont typeface="Arial" panose="020B0604020202020204" pitchFamily="34" charset="0"/>
              <a:buChar char="•"/>
            </a:pPr>
            <a:r>
              <a:rPr lang="en-US" sz="2400" dirty="0" smtClean="0"/>
              <a:t>I am presently drafting a proposal</a:t>
            </a:r>
          </a:p>
          <a:p>
            <a:pPr marL="342900" indent="-342900">
              <a:buFont typeface="Arial" panose="020B0604020202020204" pitchFamily="34" charset="0"/>
              <a:buChar char="•"/>
            </a:pPr>
            <a:r>
              <a:rPr lang="en-US" sz="2400" dirty="0" smtClean="0"/>
              <a:t>Continue to work with BI towards construction of the WCM</a:t>
            </a:r>
          </a:p>
          <a:p>
            <a:pPr marL="342900" indent="-342900">
              <a:buFont typeface="Arial" panose="020B0604020202020204" pitchFamily="34" charset="0"/>
              <a:buChar char="•"/>
            </a:pPr>
            <a:r>
              <a:rPr lang="en-US" sz="2400" dirty="0" smtClean="0"/>
              <a:t>Iterate with G. Papotti on the rest of the installation</a:t>
            </a:r>
          </a:p>
          <a:p>
            <a:pPr marL="342900" indent="-342900">
              <a:buFont typeface="Arial" panose="020B0604020202020204" pitchFamily="34" charset="0"/>
              <a:buChar char="•"/>
            </a:pPr>
            <a:r>
              <a:rPr lang="en-US" sz="2400" dirty="0" smtClean="0"/>
              <a:t>GUI</a:t>
            </a:r>
          </a:p>
          <a:p>
            <a:pPr marL="342900" indent="-342900">
              <a:buFont typeface="Arial" panose="020B0604020202020204" pitchFamily="34" charset="0"/>
              <a:buChar char="•"/>
            </a:pPr>
            <a:r>
              <a:rPr lang="en-US" sz="2400" dirty="0" smtClean="0"/>
              <a:t>…</a:t>
            </a:r>
          </a:p>
          <a:p>
            <a:pPr marL="342900" indent="-342900">
              <a:buFont typeface="Arial" panose="020B0604020202020204" pitchFamily="34" charset="0"/>
              <a:buChar char="•"/>
            </a:pPr>
            <a:endParaRPr lang="en-US" sz="2400" dirty="0" smtClean="0"/>
          </a:p>
          <a:p>
            <a:pPr marL="342900" indent="-342900">
              <a:buFont typeface="Arial" panose="020B0604020202020204" pitchFamily="34" charset="0"/>
              <a:buChar char="•"/>
            </a:pPr>
            <a:endParaRPr lang="en-US" sz="2400" dirty="0" smtClean="0"/>
          </a:p>
          <a:p>
            <a:endParaRPr lang="en-US" dirty="0" smtClean="0"/>
          </a:p>
          <a:p>
            <a:endParaRPr lang="en-US" dirty="0" smtClean="0"/>
          </a:p>
          <a:p>
            <a:endParaRPr lang="en-GB" dirty="0"/>
          </a:p>
        </p:txBody>
      </p:sp>
    </p:spTree>
    <p:extLst>
      <p:ext uri="{BB962C8B-B14F-4D97-AF65-F5344CB8AC3E}">
        <p14:creationId xmlns:p14="http://schemas.microsoft.com/office/powerpoint/2010/main" val="3016092862"/>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104</TotalTime>
  <Words>400</Words>
  <Application>Microsoft Office PowerPoint</Application>
  <PresentationFormat>On-screen Show (4:3)</PresentationFormat>
  <Paragraphs>43</Paragraphs>
  <Slides>7</Slides>
  <Notes>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7</vt:i4>
      </vt:variant>
    </vt:vector>
  </HeadingPairs>
  <TitlesOfParts>
    <vt:vector size="11" baseType="lpstr">
      <vt:lpstr>Arial</vt:lpstr>
      <vt:lpstr>Calibri</vt:lpstr>
      <vt:lpstr>Calibri Light</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CERN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Klaus Hanke</dc:creator>
  <cp:lastModifiedBy>Klaus Hanke</cp:lastModifiedBy>
  <cp:revision>21</cp:revision>
  <dcterms:created xsi:type="dcterms:W3CDTF">2018-09-19T06:41:59Z</dcterms:created>
  <dcterms:modified xsi:type="dcterms:W3CDTF">2018-09-19T08:26:24Z</dcterms:modified>
</cp:coreProperties>
</file>