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71" r:id="rId2"/>
    <p:sldId id="306" r:id="rId3"/>
    <p:sldId id="307" r:id="rId4"/>
    <p:sldId id="308" r:id="rId5"/>
    <p:sldId id="310" r:id="rId6"/>
    <p:sldId id="311" r:id="rId7"/>
    <p:sldId id="329" r:id="rId8"/>
    <p:sldId id="312" r:id="rId9"/>
    <p:sldId id="313" r:id="rId10"/>
    <p:sldId id="314" r:id="rId11"/>
    <p:sldId id="318" r:id="rId12"/>
    <p:sldId id="316" r:id="rId13"/>
    <p:sldId id="317" r:id="rId14"/>
    <p:sldId id="319" r:id="rId15"/>
    <p:sldId id="320" r:id="rId16"/>
    <p:sldId id="322" r:id="rId17"/>
    <p:sldId id="323" r:id="rId18"/>
    <p:sldId id="324" r:id="rId19"/>
    <p:sldId id="325" r:id="rId20"/>
    <p:sldId id="334" r:id="rId21"/>
    <p:sldId id="335" r:id="rId22"/>
    <p:sldId id="333" r:id="rId23"/>
    <p:sldId id="327" r:id="rId24"/>
    <p:sldId id="330" r:id="rId25"/>
    <p:sldId id="331" r:id="rId26"/>
    <p:sldId id="328" r:id="rId27"/>
    <p:sldId id="332" r:id="rId28"/>
  </p:sldIdLst>
  <p:sldSz cx="9144000" cy="6858000" type="screen4x3"/>
  <p:notesSz cx="6735763" cy="98663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0528"/>
    <a:srgbClr val="000000"/>
    <a:srgbClr val="666666"/>
    <a:srgbClr val="80808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596" autoAdjust="0"/>
  </p:normalViewPr>
  <p:slideViewPr>
    <p:cSldViewPr>
      <p:cViewPr varScale="1">
        <p:scale>
          <a:sx n="107" d="100"/>
          <a:sy n="107" d="100"/>
        </p:scale>
        <p:origin x="138" y="13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-3744" y="-96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15374" y="0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/>
          <a:lstStyle>
            <a:lvl1pPr algn="r">
              <a:defRPr sz="1200"/>
            </a:lvl1pPr>
          </a:lstStyle>
          <a:p>
            <a:fld id="{D14C3DA1-9BFE-4D5D-B25D-7CC592D9C3C5}" type="datetimeFigureOut">
              <a:rPr lang="fr-FR" smtClean="0"/>
              <a:t>05/09/2018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5374" y="9371285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 anchor="b"/>
          <a:lstStyle>
            <a:lvl1pPr algn="r">
              <a:defRPr sz="1200"/>
            </a:lvl1pPr>
          </a:lstStyle>
          <a:p>
            <a:fld id="{6B21956D-7473-4ACD-A8EB-84381C2C4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5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05/09/2018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08" tIns="45304" rIns="90608" bIns="4530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608" tIns="45304" rIns="90608" bIns="4530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1" cy="493316"/>
          </a:xfrm>
          <a:prstGeom prst="rect">
            <a:avLst/>
          </a:prstGeom>
        </p:spPr>
        <p:txBody>
          <a:bodyPr vert="horz" lIns="90608" tIns="45304" rIns="90608" bIns="45304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9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1464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Steering Committee CERN-CEA January 9th 2017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8085891" y="6305192"/>
            <a:ext cx="774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95B75-6861-4DEC-B5EC-6F8DB2925D2F}" type="slidenum">
              <a:rPr lang="fr-FR" smtClean="0"/>
              <a:t>‹N°›</a:t>
            </a:fld>
            <a:endParaRPr lang="fr-FR"/>
          </a:p>
        </p:txBody>
      </p:sp>
      <p:pic>
        <p:nvPicPr>
          <p:cNvPr id="5" name="Image 4" descr="HLU-logoN-titl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6250220"/>
            <a:ext cx="1036388" cy="4200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Steering Committee CERN-CEA January 9th 2017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8085891" y="6305192"/>
            <a:ext cx="774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95B75-6861-4DEC-B5EC-6F8DB2925D2F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Image 5" descr="HLU-logoN-titl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6250220"/>
            <a:ext cx="1036388" cy="4200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dirty="0" smtClean="0"/>
              <a:t>WP2 - Q4 magnets for HL-LHC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en-US" smtClean="0"/>
              <a:t>Steering Committee CERN-CEA January 9th 2017</a:t>
            </a:r>
            <a:endParaRPr lang="en-US" dirty="0"/>
          </a:p>
        </p:txBody>
      </p:sp>
      <p:pic>
        <p:nvPicPr>
          <p:cNvPr id="2050" name="Picture 2" descr="C:\Users\eb137366\Downloads\irfu_signatur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55313"/>
            <a:ext cx="646061" cy="64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8085891" y="6305192"/>
            <a:ext cx="774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95B75-6861-4DEC-B5EC-6F8DB2925D2F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50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6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7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MQYYM magnetic MEASUREMENT</a:t>
            </a:r>
            <a:endParaRPr lang="fr-FR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15553"/>
            <a:ext cx="892818" cy="87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446727" y="1988840"/>
            <a:ext cx="5817041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b="1" dirty="0" smtClean="0"/>
              <a:t>MQYYM</a:t>
            </a:r>
          </a:p>
          <a:p>
            <a:pPr algn="ctr"/>
            <a:r>
              <a:rPr lang="en-US" sz="4400" b="1" dirty="0" smtClean="0"/>
              <a:t>INSTRUMENTATION</a:t>
            </a:r>
          </a:p>
          <a:p>
            <a:pPr algn="ctr"/>
            <a:r>
              <a:rPr lang="en-US" sz="4400" b="1" dirty="0" smtClean="0"/>
              <a:t>TECHNICAL REVIEW</a:t>
            </a:r>
            <a:endParaRPr lang="en-US" sz="44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703" y="971191"/>
            <a:ext cx="1152128" cy="1162009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Magnetic measurements technical review 14</a:t>
            </a:r>
            <a:r>
              <a:rPr lang="en-US" baseline="30000" dirty="0" smtClean="0"/>
              <a:t>th</a:t>
            </a:r>
            <a:r>
              <a:rPr lang="en-US" dirty="0" smtClean="0"/>
              <a:t> of June 2017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952714" y="4437112"/>
            <a:ext cx="606755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/>
              <a:t>Damien Simon for the MQYYM team</a:t>
            </a:r>
          </a:p>
          <a:p>
            <a:endParaRPr lang="en-GB" sz="1400" b="1" dirty="0"/>
          </a:p>
          <a:p>
            <a:r>
              <a:rPr lang="en-GB" sz="1400" b="1" dirty="0" smtClean="0"/>
              <a:t>CEA</a:t>
            </a:r>
            <a:r>
              <a:rPr lang="en-GB" sz="1400" dirty="0"/>
              <a:t>: </a:t>
            </a:r>
            <a:r>
              <a:rPr lang="en-GB" sz="1400" dirty="0" smtClean="0"/>
              <a:t>H. Felice, D. Simon, M</a:t>
            </a:r>
            <a:r>
              <a:rPr lang="en-GB" sz="1400" dirty="0"/>
              <a:t>. </a:t>
            </a:r>
            <a:r>
              <a:rPr lang="en-GB" sz="1400" dirty="0" err="1"/>
              <a:t>Segreti</a:t>
            </a:r>
            <a:r>
              <a:rPr lang="en-GB" sz="1400" dirty="0"/>
              <a:t>, J.M. </a:t>
            </a:r>
            <a:r>
              <a:rPr lang="en-GB" sz="1400" dirty="0" smtClean="0"/>
              <a:t>Rifflet, </a:t>
            </a:r>
            <a:r>
              <a:rPr lang="en-GB" sz="1400" dirty="0"/>
              <a:t>S. </a:t>
            </a:r>
            <a:r>
              <a:rPr lang="en-GB" sz="1400" dirty="0" err="1"/>
              <a:t>Somsom</a:t>
            </a:r>
            <a:r>
              <a:rPr lang="en-GB" sz="1400" dirty="0"/>
              <a:t>, R. </a:t>
            </a:r>
            <a:r>
              <a:rPr lang="en-GB" sz="1400" dirty="0" smtClean="0"/>
              <a:t>Machado-</a:t>
            </a:r>
            <a:r>
              <a:rPr lang="en-GB" sz="1400" dirty="0" err="1" smtClean="0"/>
              <a:t>Correia</a:t>
            </a:r>
            <a:r>
              <a:rPr lang="en-GB" sz="1400" dirty="0" smtClean="0"/>
              <a:t>, R. </a:t>
            </a:r>
            <a:r>
              <a:rPr lang="en-GB" sz="1400" dirty="0" err="1" smtClean="0"/>
              <a:t>Godon</a:t>
            </a:r>
            <a:endParaRPr lang="en-GB" sz="1400" dirty="0"/>
          </a:p>
          <a:p>
            <a:r>
              <a:rPr lang="en-GB" sz="1400" dirty="0" smtClean="0"/>
              <a:t> </a:t>
            </a:r>
          </a:p>
          <a:p>
            <a:r>
              <a:rPr lang="en-GB" sz="1400" b="1" dirty="0" smtClean="0"/>
              <a:t>CERN</a:t>
            </a:r>
            <a:r>
              <a:rPr lang="en-GB" sz="1400" dirty="0"/>
              <a:t>: </a:t>
            </a:r>
            <a:r>
              <a:rPr lang="en-GB" sz="1400" dirty="0" smtClean="0"/>
              <a:t>M</a:t>
            </a:r>
            <a:r>
              <a:rPr lang="en-GB" sz="1400" dirty="0"/>
              <a:t>. </a:t>
            </a:r>
            <a:r>
              <a:rPr lang="en-GB" sz="1400" dirty="0" err="1" smtClean="0"/>
              <a:t>Guinchard</a:t>
            </a:r>
            <a:r>
              <a:rPr lang="en-GB" sz="1400" dirty="0" smtClean="0"/>
              <a:t>, P. </a:t>
            </a:r>
            <a:r>
              <a:rPr lang="en-GB" sz="1400" dirty="0" err="1" smtClean="0"/>
              <a:t>Grosclaude</a:t>
            </a:r>
            <a:r>
              <a:rPr lang="en-GB" sz="1400" dirty="0" smtClean="0"/>
              <a:t>, J.C</a:t>
            </a:r>
            <a:r>
              <a:rPr lang="en-GB" sz="1400" dirty="0"/>
              <a:t>. Perez, </a:t>
            </a:r>
            <a:r>
              <a:rPr lang="en-GB" sz="1400" dirty="0" smtClean="0"/>
              <a:t>N. </a:t>
            </a:r>
            <a:r>
              <a:rPr lang="en-GB" sz="1400" dirty="0" err="1" smtClean="0"/>
              <a:t>Bourcey</a:t>
            </a:r>
            <a:r>
              <a:rPr lang="en-GB" sz="1400" dirty="0" smtClean="0"/>
              <a:t>, A </a:t>
            </a:r>
            <a:r>
              <a:rPr lang="en-GB" sz="1400" dirty="0" err="1" smtClean="0"/>
              <a:t>Foussat</a:t>
            </a:r>
            <a:r>
              <a:rPr lang="en-GB" sz="1400" dirty="0" smtClean="0"/>
              <a:t>, E. </a:t>
            </a:r>
            <a:r>
              <a:rPr lang="en-GB" sz="1400" dirty="0" err="1" smtClean="0"/>
              <a:t>Todesco</a:t>
            </a:r>
            <a:endParaRPr lang="en-GB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RESULTS 0 Cut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/>
          <a:srcRect l="10178" t="10749" r="30931" b="9958"/>
          <a:stretch/>
        </p:blipFill>
        <p:spPr>
          <a:xfrm rot="1861677">
            <a:off x="852679" y="3684610"/>
            <a:ext cx="2506111" cy="2715695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10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2" y="3991051"/>
            <a:ext cx="5000963" cy="23628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1015080"/>
            <a:ext cx="4752528" cy="292236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004048" y="1582355"/>
            <a:ext cx="3945058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smtClean="0"/>
              <a:t>The radial </a:t>
            </a:r>
            <a:r>
              <a:rPr lang="fr-FR" b="1" dirty="0" err="1" smtClean="0"/>
              <a:t>strain</a:t>
            </a:r>
            <a:r>
              <a:rPr lang="fr-FR" b="1" dirty="0" smtClean="0"/>
              <a:t> </a:t>
            </a:r>
            <a:r>
              <a:rPr lang="fr-FR" b="1" dirty="0" err="1" smtClean="0"/>
              <a:t>along</a:t>
            </a:r>
            <a:r>
              <a:rPr lang="fr-FR" b="1" dirty="0" smtClean="0"/>
              <a:t> the « </a:t>
            </a:r>
            <a:r>
              <a:rPr lang="fr-FR" b="1" dirty="0" err="1" smtClean="0"/>
              <a:t>nose</a:t>
            </a:r>
            <a:r>
              <a:rPr lang="fr-FR" b="1" dirty="0" smtClean="0"/>
              <a:t> 2 » </a:t>
            </a:r>
            <a:r>
              <a:rPr lang="fr-FR" b="1" dirty="0" err="1" smtClean="0"/>
              <a:t>path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huge</a:t>
            </a:r>
            <a:r>
              <a:rPr lang="fr-FR" b="1" dirty="0" smtClean="0"/>
              <a:t> and not constant </a:t>
            </a:r>
            <a:r>
              <a:rPr lang="fr-FR" b="1" dirty="0" err="1" smtClean="0"/>
              <a:t>especialy</a:t>
            </a:r>
            <a:r>
              <a:rPr lang="fr-FR" b="1" dirty="0" smtClean="0"/>
              <a:t> at the end of the </a:t>
            </a:r>
            <a:r>
              <a:rPr lang="fr-FR" b="1" dirty="0" err="1" smtClean="0"/>
              <a:t>nose</a:t>
            </a:r>
            <a:r>
              <a:rPr lang="fr-FR" b="1" dirty="0" smtClean="0"/>
              <a:t> (x = 18 mm)</a:t>
            </a:r>
          </a:p>
          <a:p>
            <a:pPr algn="ctr">
              <a:spcBef>
                <a:spcPts val="400"/>
              </a:spcBef>
            </a:pPr>
            <a:r>
              <a:rPr lang="fr-FR" b="1" dirty="0" smtClean="0"/>
              <a:t>The radial stress </a:t>
            </a:r>
            <a:r>
              <a:rPr lang="fr-FR" b="1" dirty="0" err="1" smtClean="0"/>
              <a:t>is</a:t>
            </a:r>
            <a:r>
              <a:rPr lang="fr-FR" b="1" dirty="0" smtClean="0"/>
              <a:t> not </a:t>
            </a:r>
            <a:r>
              <a:rPr lang="fr-FR" b="1" dirty="0" err="1" smtClean="0"/>
              <a:t>canceled</a:t>
            </a:r>
            <a:r>
              <a:rPr lang="fr-FR" b="1" dirty="0" smtClean="0"/>
              <a:t>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683568" y="4669458"/>
            <a:ext cx="1045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sz="1200" b="1" dirty="0" smtClean="0"/>
              <a:t>0 mm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480637" y="4669458"/>
            <a:ext cx="11506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sz="1200" b="1" dirty="0" smtClean="0"/>
              <a:t>18 mm</a:t>
            </a:r>
          </a:p>
        </p:txBody>
      </p:sp>
    </p:spTree>
    <p:extLst>
      <p:ext uri="{BB962C8B-B14F-4D97-AF65-F5344CB8AC3E}">
        <p14:creationId xmlns:p14="http://schemas.microsoft.com/office/powerpoint/2010/main" val="191250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RESULTS 1 Cut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11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3" y="1052736"/>
            <a:ext cx="4282713" cy="324036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3375241"/>
            <a:ext cx="4582095" cy="3420846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005803" y="1628800"/>
            <a:ext cx="3244729" cy="974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smtClean="0"/>
              <a:t>Radial and </a:t>
            </a:r>
            <a:r>
              <a:rPr lang="fr-FR" b="1" dirty="0" err="1" smtClean="0"/>
              <a:t>azimuthal</a:t>
            </a:r>
            <a:r>
              <a:rPr lang="fr-FR" b="1" dirty="0" smtClean="0"/>
              <a:t> </a:t>
            </a:r>
            <a:r>
              <a:rPr lang="fr-FR" b="1" dirty="0" err="1" smtClean="0"/>
              <a:t>strain</a:t>
            </a:r>
            <a:r>
              <a:rPr lang="fr-FR" b="1" dirty="0" smtClean="0"/>
              <a:t> in the </a:t>
            </a:r>
            <a:r>
              <a:rPr lang="fr-FR" b="1" dirty="0" err="1" smtClean="0"/>
              <a:t>collar</a:t>
            </a:r>
            <a:r>
              <a:rPr lang="fr-FR" b="1" dirty="0" smtClean="0"/>
              <a:t> </a:t>
            </a:r>
            <a:r>
              <a:rPr lang="fr-FR" b="1" dirty="0" err="1" smtClean="0"/>
              <a:t>nose</a:t>
            </a:r>
            <a:r>
              <a:rPr lang="fr-FR" b="1" dirty="0" smtClean="0"/>
              <a:t> for 1 </a:t>
            </a:r>
            <a:r>
              <a:rPr lang="fr-FR" b="1" dirty="0" err="1" smtClean="0"/>
              <a:t>cut</a:t>
            </a:r>
            <a:endParaRPr lang="fr-FR" b="1" dirty="0" smtClean="0"/>
          </a:p>
          <a:p>
            <a:pPr algn="ctr">
              <a:spcBef>
                <a:spcPts val="400"/>
              </a:spcBef>
            </a:pPr>
            <a:r>
              <a:rPr lang="fr-FR" b="1" dirty="0"/>
              <a:t>(</a:t>
            </a:r>
            <a:r>
              <a:rPr lang="fr-FR" b="1" dirty="0" err="1"/>
              <a:t>Step</a:t>
            </a:r>
            <a:r>
              <a:rPr lang="fr-FR" b="1" dirty="0"/>
              <a:t> 3</a:t>
            </a:r>
            <a:r>
              <a:rPr lang="fr-FR" b="1" dirty="0" smtClean="0"/>
              <a:t>) </a:t>
            </a:r>
          </a:p>
        </p:txBody>
      </p:sp>
      <p:sp>
        <p:nvSpPr>
          <p:cNvPr id="8" name="Rectangle 7"/>
          <p:cNvSpPr/>
          <p:nvPr/>
        </p:nvSpPr>
        <p:spPr>
          <a:xfrm>
            <a:off x="6012160" y="3358400"/>
            <a:ext cx="18069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b="1" dirty="0" err="1"/>
              <a:t>azimuthal</a:t>
            </a:r>
            <a:r>
              <a:rPr lang="fr-FR" sz="1600" b="1" dirty="0"/>
              <a:t> </a:t>
            </a:r>
            <a:r>
              <a:rPr lang="fr-FR" sz="1600" b="1" dirty="0" err="1"/>
              <a:t>strain</a:t>
            </a:r>
            <a:r>
              <a:rPr lang="fr-FR" sz="1600" b="1" dirty="0"/>
              <a:t> 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1488875" y="1087661"/>
            <a:ext cx="14173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b="1" dirty="0" smtClean="0"/>
              <a:t>Radial </a:t>
            </a:r>
            <a:r>
              <a:rPr lang="fr-FR" sz="1600" b="1" dirty="0" err="1" smtClean="0"/>
              <a:t>strain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44265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RESULTS 1 Cut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12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4121755"/>
            <a:ext cx="4621470" cy="2565203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977598"/>
            <a:ext cx="5040560" cy="309947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220072" y="1556792"/>
            <a:ext cx="3945058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smtClean="0"/>
              <a:t>The radial and </a:t>
            </a:r>
            <a:r>
              <a:rPr lang="fr-FR" b="1" dirty="0" err="1" smtClean="0"/>
              <a:t>azimuthal</a:t>
            </a:r>
            <a:r>
              <a:rPr lang="fr-FR" b="1" dirty="0" smtClean="0"/>
              <a:t> </a:t>
            </a:r>
            <a:r>
              <a:rPr lang="fr-FR" b="1" dirty="0" err="1" smtClean="0"/>
              <a:t>strain</a:t>
            </a:r>
            <a:r>
              <a:rPr lang="fr-FR" b="1" dirty="0" smtClean="0"/>
              <a:t> </a:t>
            </a:r>
            <a:r>
              <a:rPr lang="fr-FR" b="1" dirty="0" err="1" smtClean="0"/>
              <a:t>along</a:t>
            </a:r>
            <a:r>
              <a:rPr lang="fr-FR" b="1" dirty="0" smtClean="0"/>
              <a:t> the « </a:t>
            </a:r>
            <a:r>
              <a:rPr lang="fr-FR" b="1" dirty="0" err="1" smtClean="0"/>
              <a:t>nose</a:t>
            </a:r>
            <a:r>
              <a:rPr lang="fr-FR" b="1" dirty="0" smtClean="0"/>
              <a:t> 2 » </a:t>
            </a:r>
            <a:r>
              <a:rPr lang="fr-FR" b="1" dirty="0" err="1" smtClean="0"/>
              <a:t>path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almost</a:t>
            </a:r>
            <a:r>
              <a:rPr lang="fr-FR" b="1" dirty="0" smtClean="0"/>
              <a:t> contant.</a:t>
            </a:r>
          </a:p>
          <a:p>
            <a:pPr algn="ctr">
              <a:spcBef>
                <a:spcPts val="400"/>
              </a:spcBef>
            </a:pPr>
            <a:r>
              <a:rPr lang="fr-FR" b="1" dirty="0" smtClean="0"/>
              <a:t>The radial stress </a:t>
            </a:r>
            <a:r>
              <a:rPr lang="fr-FR" b="1" dirty="0" err="1" smtClean="0"/>
              <a:t>is</a:t>
            </a:r>
            <a:r>
              <a:rPr lang="fr-FR" b="1" dirty="0" smtClean="0"/>
              <a:t> not </a:t>
            </a:r>
            <a:r>
              <a:rPr lang="fr-FR" b="1" dirty="0" err="1" smtClean="0"/>
              <a:t>canceled</a:t>
            </a:r>
            <a:r>
              <a:rPr lang="fr-FR" b="1" dirty="0" smtClean="0"/>
              <a:t> at the middle of the </a:t>
            </a:r>
            <a:r>
              <a:rPr lang="fr-FR" b="1" dirty="0" err="1" smtClean="0"/>
              <a:t>path</a:t>
            </a:r>
            <a:r>
              <a:rPr lang="fr-FR" b="1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8934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RESULTS 2 </a:t>
            </a:r>
            <a:r>
              <a:rPr lang="fr-FR" dirty="0" err="1" smtClean="0"/>
              <a:t>Cuts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13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3" y="987078"/>
            <a:ext cx="4248472" cy="325065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846" y="3470098"/>
            <a:ext cx="4466654" cy="341209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5005803" y="1628800"/>
            <a:ext cx="3244729" cy="974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smtClean="0"/>
              <a:t>Radial and </a:t>
            </a:r>
            <a:r>
              <a:rPr lang="fr-FR" b="1" dirty="0" err="1" smtClean="0"/>
              <a:t>azimuthal</a:t>
            </a:r>
            <a:r>
              <a:rPr lang="fr-FR" b="1" dirty="0" smtClean="0"/>
              <a:t> </a:t>
            </a:r>
            <a:r>
              <a:rPr lang="fr-FR" b="1" dirty="0" err="1" smtClean="0"/>
              <a:t>strain</a:t>
            </a:r>
            <a:r>
              <a:rPr lang="fr-FR" b="1" dirty="0" smtClean="0"/>
              <a:t> in the </a:t>
            </a:r>
            <a:r>
              <a:rPr lang="fr-FR" b="1" dirty="0" err="1" smtClean="0"/>
              <a:t>collar</a:t>
            </a:r>
            <a:r>
              <a:rPr lang="fr-FR" b="1" dirty="0" smtClean="0"/>
              <a:t> </a:t>
            </a:r>
            <a:r>
              <a:rPr lang="fr-FR" b="1" dirty="0" err="1" smtClean="0"/>
              <a:t>nose</a:t>
            </a:r>
            <a:r>
              <a:rPr lang="fr-FR" b="1" dirty="0" smtClean="0"/>
              <a:t> for 2 </a:t>
            </a:r>
            <a:r>
              <a:rPr lang="fr-FR" b="1" dirty="0" err="1" smtClean="0"/>
              <a:t>cut</a:t>
            </a:r>
            <a:endParaRPr lang="fr-FR" b="1" dirty="0" smtClean="0"/>
          </a:p>
          <a:p>
            <a:pPr algn="ctr">
              <a:spcBef>
                <a:spcPts val="400"/>
              </a:spcBef>
            </a:pPr>
            <a:r>
              <a:rPr lang="fr-FR" b="1" dirty="0"/>
              <a:t>(</a:t>
            </a:r>
            <a:r>
              <a:rPr lang="fr-FR" b="1" dirty="0" err="1"/>
              <a:t>Step</a:t>
            </a:r>
            <a:r>
              <a:rPr lang="fr-FR" b="1" dirty="0"/>
              <a:t> 3</a:t>
            </a:r>
            <a:r>
              <a:rPr lang="fr-FR" b="1" dirty="0" smtClean="0"/>
              <a:t>) </a:t>
            </a:r>
          </a:p>
        </p:txBody>
      </p:sp>
      <p:sp>
        <p:nvSpPr>
          <p:cNvPr id="2" name="Rectangle 1"/>
          <p:cNvSpPr/>
          <p:nvPr/>
        </p:nvSpPr>
        <p:spPr>
          <a:xfrm>
            <a:off x="4643846" y="3470098"/>
            <a:ext cx="18069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b="1" dirty="0" err="1"/>
              <a:t>azimuthal</a:t>
            </a:r>
            <a:r>
              <a:rPr lang="fr-FR" sz="1600" b="1" dirty="0"/>
              <a:t> </a:t>
            </a:r>
            <a:r>
              <a:rPr lang="fr-FR" sz="1600" b="1" dirty="0" err="1"/>
              <a:t>strain</a:t>
            </a:r>
            <a:r>
              <a:rPr lang="fr-FR" sz="1600" b="1" dirty="0"/>
              <a:t> 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395536" y="987078"/>
            <a:ext cx="14173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b="1" dirty="0" smtClean="0"/>
              <a:t>Radial </a:t>
            </a:r>
            <a:r>
              <a:rPr lang="fr-FR" sz="1600" b="1" dirty="0" err="1" smtClean="0"/>
              <a:t>strain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38669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RESULTS 2 </a:t>
            </a:r>
            <a:r>
              <a:rPr lang="fr-FR" dirty="0" err="1" smtClean="0"/>
              <a:t>Cuts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14</a:t>
            </a:fld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4038440"/>
            <a:ext cx="4426056" cy="245673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104" y="1015137"/>
            <a:ext cx="4731538" cy="2909455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220072" y="1556792"/>
            <a:ext cx="3945058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smtClean="0"/>
              <a:t>The radial and </a:t>
            </a:r>
            <a:r>
              <a:rPr lang="fr-FR" b="1" dirty="0" err="1" smtClean="0"/>
              <a:t>azimuthal</a:t>
            </a:r>
            <a:r>
              <a:rPr lang="fr-FR" b="1" dirty="0" smtClean="0"/>
              <a:t> </a:t>
            </a:r>
            <a:r>
              <a:rPr lang="fr-FR" b="1" dirty="0" err="1" smtClean="0"/>
              <a:t>strain</a:t>
            </a:r>
            <a:r>
              <a:rPr lang="fr-FR" b="1" dirty="0" smtClean="0"/>
              <a:t> </a:t>
            </a:r>
            <a:r>
              <a:rPr lang="fr-FR" b="1" dirty="0" err="1" smtClean="0"/>
              <a:t>along</a:t>
            </a:r>
            <a:r>
              <a:rPr lang="fr-FR" b="1" dirty="0" smtClean="0"/>
              <a:t> the « </a:t>
            </a:r>
            <a:r>
              <a:rPr lang="fr-FR" b="1" dirty="0" err="1" smtClean="0"/>
              <a:t>nose</a:t>
            </a:r>
            <a:r>
              <a:rPr lang="fr-FR" b="1" dirty="0" smtClean="0"/>
              <a:t> 2 » </a:t>
            </a:r>
            <a:r>
              <a:rPr lang="fr-FR" b="1" dirty="0" err="1" smtClean="0"/>
              <a:t>path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almost</a:t>
            </a:r>
            <a:r>
              <a:rPr lang="fr-FR" b="1" dirty="0" smtClean="0"/>
              <a:t> contant.</a:t>
            </a:r>
          </a:p>
          <a:p>
            <a:pPr algn="ctr">
              <a:spcBef>
                <a:spcPts val="400"/>
              </a:spcBef>
            </a:pPr>
            <a:r>
              <a:rPr lang="fr-FR" b="1" dirty="0" smtClean="0"/>
              <a:t>The radial stress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almost</a:t>
            </a:r>
            <a:r>
              <a:rPr lang="fr-FR" b="1" dirty="0" smtClean="0"/>
              <a:t> </a:t>
            </a:r>
            <a:r>
              <a:rPr lang="fr-FR" b="1" dirty="0" err="1" smtClean="0"/>
              <a:t>canceled</a:t>
            </a:r>
            <a:r>
              <a:rPr lang="fr-FR" b="1" dirty="0" smtClean="0"/>
              <a:t> all </a:t>
            </a:r>
            <a:r>
              <a:rPr lang="fr-FR" b="1" dirty="0" err="1" smtClean="0"/>
              <a:t>along</a:t>
            </a:r>
            <a:r>
              <a:rPr lang="fr-FR" b="1" dirty="0" smtClean="0"/>
              <a:t> the </a:t>
            </a:r>
            <a:r>
              <a:rPr lang="fr-FR" b="1" dirty="0" err="1" smtClean="0"/>
              <a:t>path</a:t>
            </a:r>
            <a:endParaRPr lang="fr-FR" b="1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107504" y="5082142"/>
            <a:ext cx="3945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smtClean="0">
                <a:solidFill>
                  <a:srgbClr val="FF0000"/>
                </a:solidFill>
              </a:rPr>
              <a:t>2 CUTS: BEST OPTION</a:t>
            </a:r>
          </a:p>
        </p:txBody>
      </p:sp>
    </p:spTree>
    <p:extLst>
      <p:ext uri="{BB962C8B-B14F-4D97-AF65-F5344CB8AC3E}">
        <p14:creationId xmlns:p14="http://schemas.microsoft.com/office/powerpoint/2010/main" val="120686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RESULTS 2 </a:t>
            </a:r>
            <a:r>
              <a:rPr lang="fr-FR" dirty="0" err="1" smtClean="0"/>
              <a:t>Cuts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15</a:t>
            </a:fld>
            <a:endParaRPr lang="fr-FR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024050"/>
              </p:ext>
            </p:extLst>
          </p:nvPr>
        </p:nvGraphicFramePr>
        <p:xfrm>
          <a:off x="4499992" y="1412776"/>
          <a:ext cx="4546140" cy="3875160"/>
        </p:xfrm>
        <a:graphic>
          <a:graphicData uri="http://schemas.openxmlformats.org/drawingml/2006/table">
            <a:tbl>
              <a:tblPr/>
              <a:tblGrid>
                <a:gridCol w="6570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38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38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38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15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44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238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5567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0798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2388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614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 (m)</a:t>
                      </a:r>
                    </a:p>
                  </a:txBody>
                  <a:tcPr marL="9065" marR="9065" marT="90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Step 1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Step 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Step 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46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ey (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me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 (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me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ex/ey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ey (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me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 (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me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ex/ey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ey (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me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 (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me</a:t>
                      </a:r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ex/ey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146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-204,6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55,7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-27%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-137,0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37,2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-27%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-54,4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14,8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-27%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146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9,21E-04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-266,9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67,2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-190,8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48,7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-76,5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146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1,84E-03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-294,5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66,6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-216,3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49,6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-86,4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21,4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146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2,76E-03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-303,1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66,6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-22%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-224,6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50,0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-22%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-88,4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146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3,68E-03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-306,2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71,6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-228,1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54,2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-88,6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24,6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-28%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146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4,60E-03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-308,6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79,7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-231,3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60,8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-89,1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28,0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-31%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146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5,52E-03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-312,0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88,8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-28%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-235,6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68,2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-90,8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-34%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146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6,45E-03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-316,1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97,0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-31%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-241,2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74,9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-31%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-93,7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33,4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146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7,37E-03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-313,2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101,1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-32%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-242,5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78,9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-33%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-98,1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33,9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-35%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146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8,29E-03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-271,3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86,4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-32%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-214,1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68,2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-32%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-101,5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30,9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-30%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146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9,21E-03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146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1,01E-02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-374,3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94,1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-291,9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73,4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-145,4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36,9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146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1,10E-02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-341,1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86,4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-264,1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67,1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-135,5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33,1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146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1,20E-02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-330,8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90,2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-27%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-255,8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-27%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-132,9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34,0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146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1,29E-02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-326,3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96,3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-30%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-252,7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-30%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-132,7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36,4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-27%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146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1,38E-02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-321,0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101,3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-32%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-248,5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78,7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-32%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-132,1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39,1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-30%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146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1,47E-02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-313,0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103,8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-33%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-241,8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80,1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-33%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-130,3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41,3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-32%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146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1,57E-02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-302,4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103,3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-34%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-232,4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78,8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-34%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-126,7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42,5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-34%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146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1,66E-02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-286,8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97,9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-34%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-219,0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74,0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-34%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-120,7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41,2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-34%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6146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1,75E-02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-265,3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87,1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-33%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-200,9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65,8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-33%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-113,7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36,9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-32%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6146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1,84E-02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-235,4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68,8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-170,7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50,6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-30%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-111,5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31,9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-29%</a:t>
                      </a:r>
                    </a:p>
                  </a:txBody>
                  <a:tcPr marL="9065" marR="9065" marT="90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61465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-299,6</a:t>
                      </a:r>
                    </a:p>
                  </a:txBody>
                  <a:tcPr marL="9065" marR="9065" marT="906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85,5</a:t>
                      </a:r>
                    </a:p>
                  </a:txBody>
                  <a:tcPr marL="9065" marR="9065" marT="906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-29%</a:t>
                      </a:r>
                    </a:p>
                  </a:txBody>
                  <a:tcPr marL="9065" marR="9065" marT="906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-227,0</a:t>
                      </a:r>
                    </a:p>
                  </a:txBody>
                  <a:tcPr marL="9065" marR="9065" marT="906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65,2</a:t>
                      </a:r>
                    </a:p>
                  </a:txBody>
                  <a:tcPr marL="9065" marR="9065" marT="906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-29%</a:t>
                      </a:r>
                    </a:p>
                  </a:txBody>
                  <a:tcPr marL="9065" marR="9065" marT="906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-107,4</a:t>
                      </a:r>
                    </a:p>
                  </a:txBody>
                  <a:tcPr marL="9065" marR="9065" marT="906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31,7</a:t>
                      </a:r>
                    </a:p>
                  </a:txBody>
                  <a:tcPr marL="9065" marR="9065" marT="906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-30%</a:t>
                      </a:r>
                    </a:p>
                  </a:txBody>
                  <a:tcPr marL="9065" marR="9065" marT="906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273935"/>
              </p:ext>
            </p:extLst>
          </p:nvPr>
        </p:nvGraphicFramePr>
        <p:xfrm>
          <a:off x="107504" y="1916833"/>
          <a:ext cx="4320481" cy="4062952"/>
        </p:xfrm>
        <a:graphic>
          <a:graphicData uri="http://schemas.openxmlformats.org/drawingml/2006/table">
            <a:tbl>
              <a:tblPr/>
              <a:tblGrid>
                <a:gridCol w="606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40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4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09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49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07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09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203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7633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099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0076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 (m)</a:t>
                      </a:r>
                    </a:p>
                  </a:txBody>
                  <a:tcPr marL="8895" marR="8895" marT="88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Step 1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Step 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Step 3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18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 (MPa)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sx (MPa)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sx/sy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 (MPa)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sx (MPa)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sx/sy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 (MPa)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sx (MPa)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sx/sy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61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-41,9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-1,3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-28,1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-0,9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-11,1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-0,3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061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9,21E-04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-55,0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-2,9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-39,3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-1,9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-15,7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-0,6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061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1,84E-03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-61,2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-4,9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-44,9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-3,4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-17,8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-1,0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061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2,76E-03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-63,2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-5,4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-46,8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-3,9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-18,2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-1,0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061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3,68E-03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-63,5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-4,5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-47,3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-3,2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-18,1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-0,4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061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4,60E-03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-63,5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-2,9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-47,5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-1,9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-18,0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061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5,52E-03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-63,7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-1,1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-48,0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-0,6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-18,2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0,9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061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6,45E-03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-64,0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-48,8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-18,7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061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7,37E-03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-63,1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-48,8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-19,6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061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8,29E-03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-54,7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-43,2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0,9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-20,6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061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9,21E-03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061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1,01E-02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-77,2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-4,1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-60,2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-3,2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-30,0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-1,5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061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1,10E-02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-70,3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-3,6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-54,4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-2,7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-28,0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-1,7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061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1,20E-02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-67,8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-2,0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-52,4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-1,4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-27,4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-1,3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061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1,29E-02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-66,3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-0,4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-51,3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-0,1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-27,2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-0,7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061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1,38E-02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-64,8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-50,2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0,9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-26,8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-0,1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061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1,47E-02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-62,9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-48,6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-26,3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061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1,57E-02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-60,5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2,8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-46,6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-25,4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061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1,66E-02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-57,4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-43,9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-24,2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6061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1,75E-02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-53,4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-40,4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-22,9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6061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1,84E-02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-47,9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-0,4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-34,7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-0,1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-22,7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-0,4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8895" marR="8895" marT="88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60613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95" marR="8895" marT="88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-61,1</a:t>
                      </a:r>
                    </a:p>
                  </a:txBody>
                  <a:tcPr marL="8895" marR="8895" marT="88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-1,0</a:t>
                      </a:r>
                    </a:p>
                  </a:txBody>
                  <a:tcPr marL="8895" marR="8895" marT="88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</a:p>
                  </a:txBody>
                  <a:tcPr marL="8895" marR="8895" marT="88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-46,3</a:t>
                      </a:r>
                    </a:p>
                  </a:txBody>
                  <a:tcPr marL="8895" marR="8895" marT="88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-0,6</a:t>
                      </a:r>
                    </a:p>
                  </a:txBody>
                  <a:tcPr marL="8895" marR="8895" marT="88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</a:p>
                  </a:txBody>
                  <a:tcPr marL="8895" marR="8895" marT="88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-21,8</a:t>
                      </a:r>
                    </a:p>
                  </a:txBody>
                  <a:tcPr marL="8895" marR="8895" marT="88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-0,1</a:t>
                      </a:r>
                    </a:p>
                  </a:txBody>
                  <a:tcPr marL="8895" marR="8895" marT="88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8895" marR="8895" marT="88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6800991" y="946427"/>
            <a:ext cx="1260480" cy="368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fr-FR" b="1" dirty="0" err="1" smtClean="0"/>
              <a:t>Strain</a:t>
            </a:r>
            <a:endParaRPr lang="fr-FR" b="1" dirty="0" smtClean="0"/>
          </a:p>
        </p:txBody>
      </p:sp>
      <p:sp>
        <p:nvSpPr>
          <p:cNvPr id="11" name="ZoneTexte 10"/>
          <p:cNvSpPr txBox="1"/>
          <p:nvPr/>
        </p:nvSpPr>
        <p:spPr>
          <a:xfrm>
            <a:off x="1763688" y="1412776"/>
            <a:ext cx="1260480" cy="368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fr-FR" b="1" dirty="0" smtClean="0"/>
              <a:t>Stress</a:t>
            </a:r>
          </a:p>
        </p:txBody>
      </p:sp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566955"/>
              </p:ext>
            </p:extLst>
          </p:nvPr>
        </p:nvGraphicFramePr>
        <p:xfrm>
          <a:off x="6444208" y="5495567"/>
          <a:ext cx="1524000" cy="809625"/>
        </p:xfrm>
        <a:graphic>
          <a:graphicData uri="http://schemas.openxmlformats.org/drawingml/2006/table">
            <a:tbl>
              <a:tblPr/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81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x=(E/(1-</a:t>
                      </a: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n</a:t>
                      </a:r>
                      <a:r>
                        <a:rPr lang="fr-FR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))*(</a:t>
                      </a: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fr-FR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ne</a:t>
                      </a:r>
                      <a:r>
                        <a:rPr lang="fr-FR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2,03E+11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053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Strain</a:t>
            </a:r>
            <a:r>
              <a:rPr lang="fr-FR" dirty="0" smtClean="0"/>
              <a:t> Gages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16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6852954" y="509681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555555"/>
                </a:solidFill>
                <a:latin typeface="Roboto"/>
              </a:rPr>
              <a:t>1-XC11-1.5/350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200" y="1052736"/>
            <a:ext cx="2689672" cy="2712274"/>
          </a:xfrm>
          <a:prstGeom prst="rect">
            <a:avLst/>
          </a:prstGeom>
        </p:spPr>
      </p:pic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6587829" y="3857370"/>
          <a:ext cx="2255913" cy="1116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19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19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19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59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59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1,5 mm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1,5</a:t>
                      </a:r>
                    </a:p>
                    <a:p>
                      <a:pPr algn="ctr"/>
                      <a:r>
                        <a:rPr lang="fr-FR" dirty="0" smtClean="0"/>
                        <a:t>mm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</a:t>
                      </a:r>
                    </a:p>
                    <a:p>
                      <a:pPr algn="ctr"/>
                      <a:r>
                        <a:rPr lang="fr-FR" dirty="0" smtClean="0"/>
                        <a:t>mm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566085"/>
            <a:ext cx="6434416" cy="4311188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/>
          <a:srcRect l="11628" t="27845" r="16003" b="11128"/>
          <a:stretch/>
        </p:blipFill>
        <p:spPr>
          <a:xfrm rot="6131534">
            <a:off x="3392772" y="3368717"/>
            <a:ext cx="218539" cy="185835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/>
          <a:srcRect l="11628" t="27845" r="16003" b="11128"/>
          <a:stretch/>
        </p:blipFill>
        <p:spPr>
          <a:xfrm rot="583111">
            <a:off x="3274674" y="3628762"/>
            <a:ext cx="218539" cy="185835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-429551" y="1144353"/>
            <a:ext cx="3945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smtClean="0"/>
              <a:t>Orientation of the gages: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2967237" y="2391871"/>
            <a:ext cx="3945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smtClean="0"/>
              <a:t>Orientation 1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2123728" y="4426178"/>
            <a:ext cx="3945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smtClean="0"/>
              <a:t>Orientation 2</a:t>
            </a:r>
          </a:p>
        </p:txBody>
      </p:sp>
      <p:cxnSp>
        <p:nvCxnSpPr>
          <p:cNvPr id="9" name="Connecteur droit avec flèche 8"/>
          <p:cNvCxnSpPr>
            <a:endCxn id="11" idx="3"/>
          </p:cNvCxnSpPr>
          <p:nvPr/>
        </p:nvCxnSpPr>
        <p:spPr>
          <a:xfrm flipH="1" flipV="1">
            <a:off x="3491645" y="3740126"/>
            <a:ext cx="576299" cy="675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>
            <a:stCxn id="13" idx="2"/>
            <a:endCxn id="10" idx="0"/>
          </p:cNvCxnSpPr>
          <p:nvPr/>
        </p:nvCxnSpPr>
        <p:spPr>
          <a:xfrm flipH="1">
            <a:off x="3592863" y="2761203"/>
            <a:ext cx="1346903" cy="7200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897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Strain</a:t>
            </a:r>
            <a:r>
              <a:rPr lang="fr-FR" dirty="0" smtClean="0"/>
              <a:t> Gages Orientation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17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467544" y="119675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555555"/>
                </a:solidFill>
                <a:latin typeface="Roboto"/>
              </a:rPr>
              <a:t>1-XC11-1.5/350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200" y="1052736"/>
            <a:ext cx="2689672" cy="2712274"/>
          </a:xfrm>
          <a:prstGeom prst="rect">
            <a:avLst/>
          </a:prstGeom>
        </p:spPr>
      </p:pic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6587829" y="3857370"/>
          <a:ext cx="2255913" cy="1116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19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19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19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59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59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1,5 mm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1,5</a:t>
                      </a:r>
                    </a:p>
                    <a:p>
                      <a:pPr algn="ctr"/>
                      <a:r>
                        <a:rPr lang="fr-FR" dirty="0" smtClean="0"/>
                        <a:t>mm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</a:t>
                      </a:r>
                    </a:p>
                    <a:p>
                      <a:pPr algn="ctr"/>
                      <a:r>
                        <a:rPr lang="fr-FR" dirty="0" smtClean="0"/>
                        <a:t>mm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583606"/>
            <a:ext cx="5658576" cy="443768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/>
          <a:srcRect l="11628" t="27845" r="16003" b="11128"/>
          <a:stretch/>
        </p:blipFill>
        <p:spPr>
          <a:xfrm rot="1004591">
            <a:off x="3353846" y="4580653"/>
            <a:ext cx="625584" cy="53196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/>
          <a:srcRect l="11628" t="27845" r="16003" b="11128"/>
          <a:stretch/>
        </p:blipFill>
        <p:spPr>
          <a:xfrm rot="6285799">
            <a:off x="3712827" y="3747957"/>
            <a:ext cx="584749" cy="497242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2987824" y="2684813"/>
            <a:ext cx="3945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smtClean="0"/>
              <a:t>Orientation 1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2347591" y="5669478"/>
            <a:ext cx="3945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smtClean="0"/>
              <a:t>Orientation 2</a:t>
            </a:r>
          </a:p>
        </p:txBody>
      </p:sp>
      <p:cxnSp>
        <p:nvCxnSpPr>
          <p:cNvPr id="14" name="Connecteur droit avec flèche 13"/>
          <p:cNvCxnSpPr>
            <a:stCxn id="13" idx="0"/>
            <a:endCxn id="10" idx="3"/>
          </p:cNvCxnSpPr>
          <p:nvPr/>
        </p:nvCxnSpPr>
        <p:spPr>
          <a:xfrm flipH="1" flipV="1">
            <a:off x="3966169" y="4936746"/>
            <a:ext cx="353951" cy="732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stCxn id="12" idx="2"/>
            <a:endCxn id="11" idx="1"/>
          </p:cNvCxnSpPr>
          <p:nvPr/>
        </p:nvCxnSpPr>
        <p:spPr>
          <a:xfrm flipH="1">
            <a:off x="4079706" y="3054145"/>
            <a:ext cx="880647" cy="659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566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Strain</a:t>
            </a:r>
            <a:r>
              <a:rPr lang="fr-FR" dirty="0"/>
              <a:t> Gages </a:t>
            </a:r>
            <a:r>
              <a:rPr lang="fr-FR" dirty="0" smtClean="0"/>
              <a:t>orientation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18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3" y="987078"/>
            <a:ext cx="4248472" cy="325065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846" y="3470098"/>
            <a:ext cx="4466654" cy="341209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/>
          <a:srcRect l="11628" t="27845" r="16003" b="11128"/>
          <a:stretch/>
        </p:blipFill>
        <p:spPr>
          <a:xfrm rot="9073566">
            <a:off x="1963985" y="2305803"/>
            <a:ext cx="852072" cy="72456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/>
          <a:srcRect l="11628" t="27845" r="16003" b="11128"/>
          <a:stretch/>
        </p:blipFill>
        <p:spPr>
          <a:xfrm rot="8965477">
            <a:off x="858578" y="2947269"/>
            <a:ext cx="852072" cy="72456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4"/>
          <a:srcRect l="11628" t="27845" r="16003" b="11128"/>
          <a:stretch/>
        </p:blipFill>
        <p:spPr>
          <a:xfrm rot="8973281">
            <a:off x="5384509" y="5552268"/>
            <a:ext cx="852072" cy="72456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4"/>
          <a:srcRect l="11628" t="27845" r="16003" b="11128"/>
          <a:stretch/>
        </p:blipFill>
        <p:spPr>
          <a:xfrm rot="9027285">
            <a:off x="6551207" y="4891070"/>
            <a:ext cx="852072" cy="72456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4647076" y="2112827"/>
            <a:ext cx="3945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Strain</a:t>
            </a:r>
            <a:r>
              <a:rPr lang="fr-FR" b="1" dirty="0" smtClean="0"/>
              <a:t> Gages </a:t>
            </a:r>
            <a:r>
              <a:rPr lang="fr-FR" b="1" dirty="0" err="1" smtClean="0"/>
              <a:t>parallel</a:t>
            </a:r>
            <a:r>
              <a:rPr lang="fr-FR" b="1" dirty="0" smtClean="0"/>
              <a:t> to the pole</a:t>
            </a:r>
            <a:endParaRPr lang="fr-FR" b="1" dirty="0" smtClean="0"/>
          </a:p>
        </p:txBody>
      </p:sp>
    </p:spTree>
    <p:extLst>
      <p:ext uri="{BB962C8B-B14F-4D97-AF65-F5344CB8AC3E}">
        <p14:creationId xmlns:p14="http://schemas.microsoft.com/office/powerpoint/2010/main" val="89692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Strain</a:t>
            </a:r>
            <a:r>
              <a:rPr lang="fr-FR" dirty="0"/>
              <a:t> Gages </a:t>
            </a:r>
            <a:r>
              <a:rPr lang="fr-FR" dirty="0" smtClean="0"/>
              <a:t>orientation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19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3" y="987078"/>
            <a:ext cx="4248472" cy="325065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846" y="3470098"/>
            <a:ext cx="4466654" cy="341209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/>
          <a:srcRect l="11628" t="27845" r="16003" b="11128"/>
          <a:stretch/>
        </p:blipFill>
        <p:spPr>
          <a:xfrm rot="3718016">
            <a:off x="1950258" y="2250126"/>
            <a:ext cx="852072" cy="72456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/>
          <a:srcRect l="11628" t="27845" r="16003" b="11128"/>
          <a:stretch/>
        </p:blipFill>
        <p:spPr>
          <a:xfrm rot="3628222">
            <a:off x="905050" y="2854031"/>
            <a:ext cx="852072" cy="72456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4"/>
          <a:srcRect l="11628" t="27845" r="16003" b="11128"/>
          <a:stretch/>
        </p:blipFill>
        <p:spPr>
          <a:xfrm rot="3622732">
            <a:off x="5394766" y="5490766"/>
            <a:ext cx="852072" cy="72456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4"/>
          <a:srcRect l="11628" t="27845" r="16003" b="11128"/>
          <a:stretch/>
        </p:blipFill>
        <p:spPr>
          <a:xfrm rot="3684608">
            <a:off x="6571722" y="4813864"/>
            <a:ext cx="852072" cy="72456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4647076" y="2112827"/>
            <a:ext cx="3945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Strain</a:t>
            </a:r>
            <a:r>
              <a:rPr lang="fr-FR" b="1" dirty="0" smtClean="0"/>
              <a:t> Gages </a:t>
            </a:r>
            <a:r>
              <a:rPr lang="fr-FR" b="1" dirty="0" err="1" smtClean="0"/>
              <a:t>perpendicular</a:t>
            </a:r>
            <a:r>
              <a:rPr lang="fr-FR" b="1" dirty="0" smtClean="0"/>
              <a:t> to the pole</a:t>
            </a:r>
            <a:endParaRPr lang="fr-FR" b="1" dirty="0" smtClean="0"/>
          </a:p>
        </p:txBody>
      </p:sp>
    </p:spTree>
    <p:extLst>
      <p:ext uri="{BB962C8B-B14F-4D97-AF65-F5344CB8AC3E}">
        <p14:creationId xmlns:p14="http://schemas.microsoft.com/office/powerpoint/2010/main" val="233632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INtroduction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2</a:t>
            </a:fld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251520" y="972440"/>
            <a:ext cx="871296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fr-FR" b="1" dirty="0" smtClean="0"/>
              <a:t>The MQYY </a:t>
            </a:r>
            <a:r>
              <a:rPr lang="fr-FR" b="1" dirty="0" err="1" smtClean="0"/>
              <a:t>project</a:t>
            </a:r>
            <a:r>
              <a:rPr lang="fr-FR" b="1" dirty="0" smtClean="0"/>
              <a:t>: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Collaboration CERN-CEA for the HL-LHC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Design of the MQYY a double </a:t>
            </a:r>
            <a:r>
              <a:rPr lang="fr-FR" dirty="0"/>
              <a:t>aperture </a:t>
            </a:r>
            <a:r>
              <a:rPr lang="fr-FR" dirty="0" smtClean="0"/>
              <a:t>cos(2</a:t>
            </a:r>
            <a:r>
              <a:rPr lang="el-GR" dirty="0" smtClean="0"/>
              <a:t>θ</a:t>
            </a:r>
            <a:r>
              <a:rPr lang="fr-FR" dirty="0" smtClean="0"/>
              <a:t>) Nb-Ti </a:t>
            </a:r>
            <a:r>
              <a:rPr lang="fr-FR" dirty="0" err="1"/>
              <a:t>matching</a:t>
            </a:r>
            <a:r>
              <a:rPr lang="fr-FR" dirty="0"/>
              <a:t> section </a:t>
            </a:r>
            <a:r>
              <a:rPr lang="fr-FR" dirty="0" err="1" smtClean="0"/>
              <a:t>magnet</a:t>
            </a:r>
            <a:endParaRPr lang="fr-FR" dirty="0" smtClean="0"/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Fabrication and test of the MQYYM single aperture </a:t>
            </a:r>
            <a:r>
              <a:rPr lang="fr-FR" dirty="0" err="1" smtClean="0"/>
              <a:t>magnet</a:t>
            </a:r>
            <a:r>
              <a:rPr lang="fr-FR" dirty="0" smtClean="0"/>
              <a:t> short model of the MQYY </a:t>
            </a:r>
            <a:r>
              <a:rPr lang="fr-FR" dirty="0" err="1" smtClean="0"/>
              <a:t>magnet</a:t>
            </a:r>
            <a:endParaRPr lang="fr-FR" dirty="0" smtClean="0"/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Fabrication of the MQYYM </a:t>
            </a:r>
            <a:r>
              <a:rPr lang="fr-FR" dirty="0" err="1" smtClean="0"/>
              <a:t>coils</a:t>
            </a:r>
            <a:r>
              <a:rPr lang="fr-FR" dirty="0" smtClean="0"/>
              <a:t> at CEA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dirty="0" err="1" smtClean="0"/>
              <a:t>Assembly</a:t>
            </a:r>
            <a:r>
              <a:rPr lang="fr-FR" dirty="0" smtClean="0"/>
              <a:t>, instrumentation and warm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at CERN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Cold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at CEA</a:t>
            </a:r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 rotWithShape="1">
          <a:blip r:embed="rId2"/>
          <a:srcRect l="20531" t="23965" r="51017" b="30504"/>
          <a:stretch/>
        </p:blipFill>
        <p:spPr>
          <a:xfrm>
            <a:off x="2521087" y="4113435"/>
            <a:ext cx="2088232" cy="1879794"/>
          </a:xfrm>
          <a:prstGeom prst="rect">
            <a:avLst/>
          </a:prstGeom>
          <a:ln>
            <a:noFill/>
          </a:ln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3964176"/>
            <a:ext cx="1799974" cy="2178312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2699792" y="5993229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2060"/>
                </a:solidFill>
              </a:rPr>
              <a:t>The MQYY</a:t>
            </a:r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5472043" y="5993229"/>
            <a:ext cx="1584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2060"/>
                </a:solidFill>
              </a:rPr>
              <a:t>The MQYYM</a:t>
            </a:r>
            <a:endParaRPr lang="fr-FR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Strain</a:t>
            </a:r>
            <a:r>
              <a:rPr lang="fr-FR" dirty="0"/>
              <a:t> Gages </a:t>
            </a:r>
            <a:r>
              <a:rPr lang="fr-FR" dirty="0" smtClean="0"/>
              <a:t>orientation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20</a:t>
            </a:fld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5986" y="4078050"/>
            <a:ext cx="3342717" cy="251930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4062869"/>
            <a:ext cx="3456384" cy="260744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783" y="1048526"/>
            <a:ext cx="4536505" cy="2912108"/>
          </a:xfrm>
          <a:prstGeom prst="rect">
            <a:avLst/>
          </a:prstGeom>
        </p:spPr>
      </p:pic>
      <p:sp>
        <p:nvSpPr>
          <p:cNvPr id="13" name="Ellipse 12"/>
          <p:cNvSpPr/>
          <p:nvPr/>
        </p:nvSpPr>
        <p:spPr>
          <a:xfrm rot="20101913">
            <a:off x="2491156" y="5300661"/>
            <a:ext cx="2176043" cy="681922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4355977" y="2780928"/>
            <a:ext cx="1152128" cy="108012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0" y="1888956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Strain</a:t>
            </a:r>
            <a:r>
              <a:rPr lang="fr-FR" b="1" dirty="0" smtClean="0"/>
              <a:t> max: - 297 </a:t>
            </a:r>
            <a:r>
              <a:rPr lang="fr-FR" b="1" dirty="0" smtClean="0">
                <a:latin typeface="Symbol" panose="05050102010706020507" pitchFamily="18" charset="2"/>
              </a:rPr>
              <a:t>me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2258288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Strain</a:t>
            </a:r>
            <a:r>
              <a:rPr lang="fr-FR" b="1" dirty="0" smtClean="0"/>
              <a:t> min: - 307 </a:t>
            </a:r>
            <a:r>
              <a:rPr lang="fr-FR" b="1" dirty="0" smtClean="0">
                <a:latin typeface="Symbol" panose="05050102010706020507" pitchFamily="18" charset="2"/>
              </a:rPr>
              <a:t>me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-1" y="2627620"/>
            <a:ext cx="2448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Strain</a:t>
            </a:r>
            <a:r>
              <a:rPr lang="fr-FR" b="1" dirty="0" smtClean="0"/>
              <a:t> </a:t>
            </a:r>
            <a:r>
              <a:rPr lang="fr-FR" b="1" dirty="0" err="1" smtClean="0"/>
              <a:t>mean</a:t>
            </a:r>
            <a:r>
              <a:rPr lang="fr-FR" b="1" dirty="0" smtClean="0"/>
              <a:t>: - 302 </a:t>
            </a:r>
            <a:r>
              <a:rPr lang="fr-FR" b="1" dirty="0" smtClean="0">
                <a:latin typeface="Symbol" panose="05050102010706020507" pitchFamily="18" charset="2"/>
              </a:rPr>
              <a:t>me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092280" y="1205083"/>
            <a:ext cx="904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Nodes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37154" y="986666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smtClean="0"/>
              <a:t>Time 1 (layer 1)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11001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3115" y="1069128"/>
            <a:ext cx="4176464" cy="287090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Strain</a:t>
            </a:r>
            <a:r>
              <a:rPr lang="fr-FR" dirty="0"/>
              <a:t> Gages </a:t>
            </a:r>
            <a:r>
              <a:rPr lang="fr-FR" dirty="0" smtClean="0"/>
              <a:t>orientation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21</a:t>
            </a:fld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4139952" y="1340768"/>
            <a:ext cx="1152128" cy="1368152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1736" y="4033719"/>
            <a:ext cx="3547680" cy="266259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2000" y="4059721"/>
            <a:ext cx="3489736" cy="2628253"/>
          </a:xfrm>
          <a:prstGeom prst="rect">
            <a:avLst/>
          </a:prstGeom>
        </p:spPr>
      </p:pic>
      <p:sp>
        <p:nvSpPr>
          <p:cNvPr id="15" name="Ellipse 14"/>
          <p:cNvSpPr/>
          <p:nvPr/>
        </p:nvSpPr>
        <p:spPr>
          <a:xfrm rot="20101913">
            <a:off x="2441541" y="5375370"/>
            <a:ext cx="2212787" cy="548135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0" y="1888956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Strain</a:t>
            </a:r>
            <a:r>
              <a:rPr lang="fr-FR" b="1" dirty="0" smtClean="0"/>
              <a:t> max: 92 </a:t>
            </a:r>
            <a:r>
              <a:rPr lang="fr-FR" b="1" dirty="0" smtClean="0">
                <a:latin typeface="Symbol" panose="05050102010706020507" pitchFamily="18" charset="2"/>
              </a:rPr>
              <a:t>me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2258288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Strain</a:t>
            </a:r>
            <a:r>
              <a:rPr lang="fr-FR" b="1" dirty="0" smtClean="0"/>
              <a:t> min: 48 </a:t>
            </a:r>
            <a:r>
              <a:rPr lang="fr-FR" b="1" dirty="0" smtClean="0">
                <a:latin typeface="Symbol" panose="05050102010706020507" pitchFamily="18" charset="2"/>
              </a:rPr>
              <a:t>me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-1" y="2627620"/>
            <a:ext cx="2448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Strain</a:t>
            </a:r>
            <a:r>
              <a:rPr lang="fr-FR" b="1" dirty="0" smtClean="0"/>
              <a:t> </a:t>
            </a:r>
            <a:r>
              <a:rPr lang="fr-FR" b="1" dirty="0" err="1" smtClean="0"/>
              <a:t>mean</a:t>
            </a:r>
            <a:r>
              <a:rPr lang="fr-FR" b="1" dirty="0" smtClean="0"/>
              <a:t>: 70 </a:t>
            </a:r>
            <a:r>
              <a:rPr lang="fr-FR" b="1" dirty="0" smtClean="0">
                <a:latin typeface="Symbol" panose="05050102010706020507" pitchFamily="18" charset="2"/>
              </a:rPr>
              <a:t>me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654754" y="3570701"/>
            <a:ext cx="904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Nodes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7154" y="986666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smtClean="0"/>
              <a:t>Time 1 (layer 1)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50677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4091894"/>
            <a:ext cx="3600400" cy="273055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7" y="1006103"/>
            <a:ext cx="4393260" cy="292827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Strain</a:t>
            </a:r>
            <a:r>
              <a:rPr lang="fr-FR" dirty="0"/>
              <a:t> Gages </a:t>
            </a:r>
            <a:r>
              <a:rPr lang="fr-FR" dirty="0" smtClean="0"/>
              <a:t>orientation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22</a:t>
            </a:fld>
            <a:endParaRPr lang="fr-FR"/>
          </a:p>
        </p:txBody>
      </p:sp>
      <p:sp>
        <p:nvSpPr>
          <p:cNvPr id="13" name="Ellipse 12"/>
          <p:cNvSpPr/>
          <p:nvPr/>
        </p:nvSpPr>
        <p:spPr>
          <a:xfrm rot="19615094">
            <a:off x="2147684" y="5638607"/>
            <a:ext cx="1997203" cy="523696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4355976" y="1574415"/>
            <a:ext cx="1152128" cy="2020775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0" y="1888956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Strain</a:t>
            </a:r>
            <a:r>
              <a:rPr lang="fr-FR" b="1" dirty="0" smtClean="0"/>
              <a:t> max: - 300 </a:t>
            </a:r>
            <a:r>
              <a:rPr lang="fr-FR" b="1" dirty="0" smtClean="0">
                <a:latin typeface="Symbol" panose="05050102010706020507" pitchFamily="18" charset="2"/>
              </a:rPr>
              <a:t>me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2258288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Strain</a:t>
            </a:r>
            <a:r>
              <a:rPr lang="fr-FR" b="1" dirty="0" smtClean="0"/>
              <a:t> min: - 320 </a:t>
            </a:r>
            <a:r>
              <a:rPr lang="fr-FR" b="1" dirty="0" smtClean="0">
                <a:latin typeface="Symbol" panose="05050102010706020507" pitchFamily="18" charset="2"/>
              </a:rPr>
              <a:t>me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-1" y="2627620"/>
            <a:ext cx="2448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Strain</a:t>
            </a:r>
            <a:r>
              <a:rPr lang="fr-FR" b="1" dirty="0" smtClean="0"/>
              <a:t> </a:t>
            </a:r>
            <a:r>
              <a:rPr lang="fr-FR" b="1" dirty="0" err="1" smtClean="0"/>
              <a:t>mean</a:t>
            </a:r>
            <a:r>
              <a:rPr lang="fr-FR" b="1" dirty="0" smtClean="0"/>
              <a:t>: - 310 </a:t>
            </a:r>
            <a:r>
              <a:rPr lang="fr-FR" b="1" dirty="0" smtClean="0">
                <a:latin typeface="Symbol" panose="05050102010706020507" pitchFamily="18" charset="2"/>
              </a:rPr>
              <a:t>me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092280" y="1205083"/>
            <a:ext cx="904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Nodes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37154" y="986666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smtClean="0"/>
              <a:t>Time 1 (layer 2)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475" y="3990513"/>
            <a:ext cx="3751337" cy="285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42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961472"/>
            <a:ext cx="4634183" cy="3171438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Strain</a:t>
            </a:r>
            <a:r>
              <a:rPr lang="fr-FR" dirty="0"/>
              <a:t> Gages </a:t>
            </a:r>
            <a:r>
              <a:rPr lang="fr-FR" dirty="0" smtClean="0"/>
              <a:t>orientation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23</a:t>
            </a:fld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4355976" y="1355998"/>
            <a:ext cx="1080120" cy="111846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0" y="1758931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Strain</a:t>
            </a:r>
            <a:r>
              <a:rPr lang="fr-FR" b="1" dirty="0" smtClean="0"/>
              <a:t> max: 105 </a:t>
            </a:r>
            <a:r>
              <a:rPr lang="fr-FR" b="1" dirty="0" smtClean="0">
                <a:latin typeface="Symbol" panose="05050102010706020507" pitchFamily="18" charset="2"/>
              </a:rPr>
              <a:t>me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2128263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Strain</a:t>
            </a:r>
            <a:r>
              <a:rPr lang="fr-FR" b="1" dirty="0" smtClean="0"/>
              <a:t> min: 80 </a:t>
            </a:r>
            <a:r>
              <a:rPr lang="fr-FR" b="1" dirty="0" smtClean="0">
                <a:latin typeface="Symbol" panose="05050102010706020507" pitchFamily="18" charset="2"/>
              </a:rPr>
              <a:t>me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-18578" y="2474458"/>
            <a:ext cx="2448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Strain</a:t>
            </a:r>
            <a:r>
              <a:rPr lang="fr-FR" b="1" dirty="0" smtClean="0"/>
              <a:t> </a:t>
            </a:r>
            <a:r>
              <a:rPr lang="fr-FR" b="1" dirty="0" err="1" smtClean="0"/>
              <a:t>mean</a:t>
            </a:r>
            <a:r>
              <a:rPr lang="fr-FR" b="1" dirty="0" smtClean="0"/>
              <a:t>: 92 </a:t>
            </a:r>
            <a:r>
              <a:rPr lang="fr-FR" b="1" dirty="0" smtClean="0">
                <a:latin typeface="Symbol" panose="05050102010706020507" pitchFamily="18" charset="2"/>
              </a:rPr>
              <a:t>me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992690" y="3742618"/>
            <a:ext cx="904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Nodes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7154" y="986666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smtClean="0"/>
              <a:t>Time 1 (layer 2)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5485" y="4158104"/>
            <a:ext cx="3530551" cy="2667363"/>
          </a:xfrm>
          <a:prstGeom prst="rect">
            <a:avLst/>
          </a:prstGeom>
        </p:spPr>
      </p:pic>
      <p:sp>
        <p:nvSpPr>
          <p:cNvPr id="15" name="Ellipse 14"/>
          <p:cNvSpPr/>
          <p:nvPr/>
        </p:nvSpPr>
        <p:spPr>
          <a:xfrm rot="19718947">
            <a:off x="1919991" y="5680772"/>
            <a:ext cx="2212787" cy="548135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6036" y="4144193"/>
            <a:ext cx="3578175" cy="2678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464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Strain</a:t>
            </a:r>
            <a:r>
              <a:rPr lang="fr-FR" dirty="0"/>
              <a:t> Gages </a:t>
            </a:r>
            <a:r>
              <a:rPr lang="fr-FR" dirty="0" smtClean="0"/>
              <a:t>orientation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24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054844"/>
            <a:ext cx="4968552" cy="3043592"/>
          </a:xfrm>
          <a:prstGeom prst="rect">
            <a:avLst/>
          </a:prstGeom>
        </p:spPr>
      </p:pic>
      <p:sp>
        <p:nvSpPr>
          <p:cNvPr id="14" name="Ellipse 13"/>
          <p:cNvSpPr/>
          <p:nvPr/>
        </p:nvSpPr>
        <p:spPr>
          <a:xfrm>
            <a:off x="4788024" y="1988840"/>
            <a:ext cx="1224136" cy="1944216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2000" y="4171858"/>
            <a:ext cx="3471351" cy="2614498"/>
          </a:xfrm>
          <a:prstGeom prst="rect">
            <a:avLst/>
          </a:prstGeom>
        </p:spPr>
      </p:pic>
      <p:sp>
        <p:nvSpPr>
          <p:cNvPr id="13" name="Ellipse 12"/>
          <p:cNvSpPr/>
          <p:nvPr/>
        </p:nvSpPr>
        <p:spPr>
          <a:xfrm rot="19770717">
            <a:off x="2002044" y="5675778"/>
            <a:ext cx="2176043" cy="562338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0232" y="4133826"/>
            <a:ext cx="3539037" cy="2690561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0" y="1916832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Strain</a:t>
            </a:r>
            <a:r>
              <a:rPr lang="fr-FR" b="1" dirty="0" smtClean="0"/>
              <a:t> max: - 125 </a:t>
            </a:r>
            <a:r>
              <a:rPr lang="fr-FR" b="1" dirty="0" smtClean="0">
                <a:latin typeface="Symbol" panose="05050102010706020507" pitchFamily="18" charset="2"/>
              </a:rPr>
              <a:t>me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0" y="2286164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Strain</a:t>
            </a:r>
            <a:r>
              <a:rPr lang="fr-FR" b="1" dirty="0" smtClean="0"/>
              <a:t> min: - 133 </a:t>
            </a:r>
            <a:r>
              <a:rPr lang="fr-FR" b="1" dirty="0" smtClean="0">
                <a:latin typeface="Symbol" panose="05050102010706020507" pitchFamily="18" charset="2"/>
              </a:rPr>
              <a:t>me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-1" y="2655496"/>
            <a:ext cx="2448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Strain</a:t>
            </a:r>
            <a:r>
              <a:rPr lang="fr-FR" b="1" dirty="0" smtClean="0"/>
              <a:t> </a:t>
            </a:r>
            <a:r>
              <a:rPr lang="fr-FR" b="1" dirty="0" err="1" smtClean="0"/>
              <a:t>mean</a:t>
            </a:r>
            <a:r>
              <a:rPr lang="fr-FR" b="1" dirty="0" smtClean="0"/>
              <a:t>: - 129 </a:t>
            </a:r>
            <a:r>
              <a:rPr lang="fr-FR" b="1" dirty="0" smtClean="0">
                <a:latin typeface="Symbol" panose="05050102010706020507" pitchFamily="18" charset="2"/>
              </a:rPr>
              <a:t>me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308304" y="1196752"/>
            <a:ext cx="904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Nodes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37154" y="986666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smtClean="0"/>
              <a:t>Time 3 (layer 2)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98530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3769" y="4104354"/>
            <a:ext cx="3616846" cy="271263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282" y="4149080"/>
            <a:ext cx="3571213" cy="2684926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760" y="964502"/>
            <a:ext cx="5559324" cy="3112569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Strain</a:t>
            </a:r>
            <a:r>
              <a:rPr lang="fr-FR" dirty="0"/>
              <a:t> Gages </a:t>
            </a:r>
            <a:r>
              <a:rPr lang="fr-FR" dirty="0" smtClean="0"/>
              <a:t>orientation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25</a:t>
            </a:fld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5076056" y="1268760"/>
            <a:ext cx="1296144" cy="144016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0" y="1844824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Strain</a:t>
            </a:r>
            <a:r>
              <a:rPr lang="fr-FR" b="1" dirty="0" smtClean="0"/>
              <a:t> max: 45 </a:t>
            </a:r>
            <a:r>
              <a:rPr lang="fr-FR" b="1" dirty="0" smtClean="0">
                <a:latin typeface="Symbol" panose="05050102010706020507" pitchFamily="18" charset="2"/>
              </a:rPr>
              <a:t>me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0" y="2214156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Strain</a:t>
            </a:r>
            <a:r>
              <a:rPr lang="fr-FR" b="1" dirty="0" smtClean="0"/>
              <a:t> min: 35 </a:t>
            </a:r>
            <a:r>
              <a:rPr lang="fr-FR" b="1" dirty="0" smtClean="0">
                <a:latin typeface="Symbol" panose="05050102010706020507" pitchFamily="18" charset="2"/>
              </a:rPr>
              <a:t>me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-1" y="2583488"/>
            <a:ext cx="2448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Strain</a:t>
            </a:r>
            <a:r>
              <a:rPr lang="fr-FR" b="1" dirty="0" smtClean="0"/>
              <a:t> </a:t>
            </a:r>
            <a:r>
              <a:rPr lang="fr-FR" b="1" dirty="0" err="1" smtClean="0"/>
              <a:t>mean</a:t>
            </a:r>
            <a:r>
              <a:rPr lang="fr-FR" b="1" dirty="0" smtClean="0"/>
              <a:t>: 40 </a:t>
            </a:r>
            <a:r>
              <a:rPr lang="fr-FR" b="1" dirty="0" smtClean="0">
                <a:latin typeface="Symbol" panose="05050102010706020507" pitchFamily="18" charset="2"/>
              </a:rPr>
              <a:t>me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895142" y="3596409"/>
            <a:ext cx="904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err="1" smtClean="0"/>
              <a:t>Nodes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7154" y="986666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smtClean="0"/>
              <a:t>Time 3 (layer 2)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9712" y="5432722"/>
            <a:ext cx="1926503" cy="1237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22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Strain</a:t>
            </a:r>
            <a:r>
              <a:rPr lang="fr-FR" dirty="0" smtClean="0"/>
              <a:t> Gages orientation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26</a:t>
            </a:fld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827120"/>
            <a:ext cx="5658576" cy="443768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/>
          <a:srcRect l="11628" t="27845" r="16003" b="11128"/>
          <a:stretch/>
        </p:blipFill>
        <p:spPr>
          <a:xfrm rot="6306567">
            <a:off x="4741546" y="4857962"/>
            <a:ext cx="625584" cy="53196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3"/>
          <a:srcRect l="11628" t="27845" r="16003" b="11128"/>
          <a:stretch/>
        </p:blipFill>
        <p:spPr>
          <a:xfrm rot="6285799">
            <a:off x="5008971" y="3991471"/>
            <a:ext cx="584749" cy="497242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3494780" y="1215714"/>
            <a:ext cx="2196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smtClean="0"/>
              <a:t>BEST SOLUTION: Solution 1</a:t>
            </a:r>
            <a:endParaRPr lang="fr-FR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81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Strain</a:t>
            </a:r>
            <a:r>
              <a:rPr lang="fr-FR" dirty="0" smtClean="0"/>
              <a:t> Gages orientation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27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l="83544"/>
          <a:stretch/>
        </p:blipFill>
        <p:spPr>
          <a:xfrm>
            <a:off x="7380312" y="1124744"/>
            <a:ext cx="864097" cy="544294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380312" y="3722220"/>
            <a:ext cx="864096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1063512"/>
            <a:ext cx="5559324" cy="2662188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680" y="3825744"/>
            <a:ext cx="5559324" cy="275252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288167" y="4437112"/>
            <a:ext cx="427849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4355976" y="2116882"/>
            <a:ext cx="427849" cy="10960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8423278" y="3796822"/>
            <a:ext cx="650371" cy="35485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30%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-349087" y="3373406"/>
            <a:ext cx="2411760" cy="697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smtClean="0"/>
              <a:t>Time 3</a:t>
            </a:r>
          </a:p>
          <a:p>
            <a:pPr algn="ctr">
              <a:spcBef>
                <a:spcPts val="400"/>
              </a:spcBef>
            </a:pPr>
            <a:r>
              <a:rPr lang="fr-FR" b="1" dirty="0" smtClean="0"/>
              <a:t>(layer 2)</a:t>
            </a:r>
            <a:endParaRPr lang="fr-FR" b="1" dirty="0" smtClean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1860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Strain</a:t>
            </a:r>
            <a:r>
              <a:rPr lang="fr-FR" dirty="0" smtClean="0"/>
              <a:t> gauges position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3</a:t>
            </a:fld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251520" y="972440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fr-FR" b="1" dirty="0" err="1" smtClean="0"/>
              <a:t>Collars</a:t>
            </a:r>
            <a:r>
              <a:rPr lang="fr-FR" b="1" dirty="0" smtClean="0"/>
              <a:t> instrumentation</a:t>
            </a:r>
            <a:r>
              <a:rPr lang="fr-FR" b="1" dirty="0"/>
              <a:t>:</a:t>
            </a:r>
            <a:endParaRPr lang="fr-FR" b="1" dirty="0" smtClean="0"/>
          </a:p>
        </p:txBody>
      </p:sp>
      <p:grpSp>
        <p:nvGrpSpPr>
          <p:cNvPr id="12" name="Groupe 11"/>
          <p:cNvGrpSpPr/>
          <p:nvPr/>
        </p:nvGrpSpPr>
        <p:grpSpPr>
          <a:xfrm>
            <a:off x="323528" y="1412776"/>
            <a:ext cx="5472608" cy="4196266"/>
            <a:chOff x="323528" y="1412776"/>
            <a:chExt cx="5472608" cy="4196266"/>
          </a:xfrm>
        </p:grpSpPr>
        <p:grpSp>
          <p:nvGrpSpPr>
            <p:cNvPr id="6" name="Groupe 5"/>
            <p:cNvGrpSpPr/>
            <p:nvPr/>
          </p:nvGrpSpPr>
          <p:grpSpPr>
            <a:xfrm>
              <a:off x="323528" y="1412776"/>
              <a:ext cx="5472608" cy="4196266"/>
              <a:chOff x="323528" y="1412776"/>
              <a:chExt cx="5472608" cy="4196266"/>
            </a:xfrm>
          </p:grpSpPr>
          <p:pic>
            <p:nvPicPr>
              <p:cNvPr id="2" name="Image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23528" y="1412776"/>
                <a:ext cx="5400600" cy="4196266"/>
              </a:xfrm>
              <a:prstGeom prst="rect">
                <a:avLst/>
              </a:prstGeom>
            </p:spPr>
          </p:pic>
          <p:sp>
            <p:nvSpPr>
              <p:cNvPr id="5" name="Rectangle 4"/>
              <p:cNvSpPr/>
              <p:nvPr/>
            </p:nvSpPr>
            <p:spPr>
              <a:xfrm>
                <a:off x="5580112" y="2780928"/>
                <a:ext cx="216024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3131840" y="3068961"/>
              <a:ext cx="144016" cy="14401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4" name="Groupe 13"/>
          <p:cNvGrpSpPr/>
          <p:nvPr/>
        </p:nvGrpSpPr>
        <p:grpSpPr>
          <a:xfrm>
            <a:off x="6124418" y="1772816"/>
            <a:ext cx="2808312" cy="2958507"/>
            <a:chOff x="6124418" y="1772816"/>
            <a:chExt cx="2808312" cy="2958507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24418" y="1772816"/>
              <a:ext cx="2808312" cy="2958507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6660232" y="2996953"/>
              <a:ext cx="216024" cy="20531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" name="Rectangle 9"/>
          <p:cNvSpPr/>
          <p:nvPr/>
        </p:nvSpPr>
        <p:spPr>
          <a:xfrm>
            <a:off x="1907704" y="5949280"/>
            <a:ext cx="216024" cy="216024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2267744" y="587262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Strain</a:t>
            </a:r>
            <a:r>
              <a:rPr lang="fr-FR" dirty="0" smtClean="0"/>
              <a:t> gages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295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ScenariI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4</a:t>
            </a:fld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251520" y="972440"/>
            <a:ext cx="8712968" cy="266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fr-FR" b="1" dirty="0" err="1" smtClean="0"/>
              <a:t>Collars</a:t>
            </a:r>
            <a:r>
              <a:rPr lang="fr-FR" b="1" dirty="0" smtClean="0"/>
              <a:t> instrumentation:</a:t>
            </a:r>
            <a:endParaRPr lang="fr-FR" b="1" dirty="0"/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b="1" dirty="0" smtClean="0"/>
              <a:t>The goal </a:t>
            </a:r>
            <a:r>
              <a:rPr lang="fr-FR" b="1" dirty="0" err="1" smtClean="0"/>
              <a:t>is</a:t>
            </a:r>
            <a:r>
              <a:rPr lang="fr-FR" b="1" dirty="0" smtClean="0"/>
              <a:t> to </a:t>
            </a:r>
            <a:r>
              <a:rPr lang="fr-FR" b="1" dirty="0" err="1" smtClean="0"/>
              <a:t>measure</a:t>
            </a:r>
            <a:r>
              <a:rPr lang="fr-FR" b="1" dirty="0" smtClean="0"/>
              <a:t> the </a:t>
            </a:r>
            <a:r>
              <a:rPr lang="fr-FR" b="1" dirty="0" err="1" smtClean="0"/>
              <a:t>azimtal</a:t>
            </a:r>
            <a:r>
              <a:rPr lang="fr-FR" b="1" dirty="0" smtClean="0"/>
              <a:t> stress on the pole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b="1" dirty="0" smtClean="0"/>
              <a:t>The radial stress </a:t>
            </a:r>
            <a:r>
              <a:rPr lang="fr-FR" b="1" dirty="0" err="1" smtClean="0"/>
              <a:t>should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low</a:t>
            </a:r>
            <a:r>
              <a:rPr lang="fr-FR" b="1" dirty="0" smtClean="0"/>
              <a:t> to </a:t>
            </a:r>
            <a:r>
              <a:rPr lang="fr-FR" b="1" dirty="0" err="1" smtClean="0"/>
              <a:t>measure</a:t>
            </a:r>
            <a:r>
              <a:rPr lang="fr-FR" b="1" dirty="0" smtClean="0"/>
              <a:t> </a:t>
            </a:r>
            <a:r>
              <a:rPr lang="fr-FR" b="1" dirty="0" err="1" smtClean="0"/>
              <a:t>only</a:t>
            </a:r>
            <a:r>
              <a:rPr lang="fr-FR" b="1" dirty="0" smtClean="0"/>
              <a:t> the azimutal stress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b="1" dirty="0" smtClean="0"/>
              <a:t>3 </a:t>
            </a:r>
            <a:r>
              <a:rPr lang="fr-FR" b="1" dirty="0" err="1" smtClean="0"/>
              <a:t>possibilities</a:t>
            </a:r>
            <a:r>
              <a:rPr lang="fr-FR" b="1" dirty="0" smtClean="0"/>
              <a:t>:</a:t>
            </a:r>
          </a:p>
          <a:p>
            <a:pPr marL="1200150" lvl="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b="1" dirty="0" smtClean="0"/>
              <a:t>0 </a:t>
            </a:r>
            <a:r>
              <a:rPr lang="fr-FR" b="1" dirty="0" err="1" smtClean="0"/>
              <a:t>cut</a:t>
            </a:r>
            <a:endParaRPr lang="fr-FR" b="1" dirty="0" smtClean="0"/>
          </a:p>
          <a:p>
            <a:pPr marL="1200150" lvl="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b="1" dirty="0" smtClean="0"/>
              <a:t>1 </a:t>
            </a:r>
            <a:r>
              <a:rPr lang="fr-FR" b="1" dirty="0" err="1" smtClean="0"/>
              <a:t>cut</a:t>
            </a:r>
            <a:r>
              <a:rPr lang="fr-FR" b="1" dirty="0" smtClean="0"/>
              <a:t> </a:t>
            </a:r>
          </a:p>
          <a:p>
            <a:pPr marL="1200150" lvl="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b="1" dirty="0" smtClean="0"/>
              <a:t>2 </a:t>
            </a:r>
            <a:r>
              <a:rPr lang="fr-FR" b="1" dirty="0" err="1" smtClean="0"/>
              <a:t>cuts</a:t>
            </a:r>
            <a:endParaRPr lang="fr-FR" b="1" dirty="0" smtClean="0"/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fr-FR" dirty="0" smtClean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8601" y="3141696"/>
            <a:ext cx="2592288" cy="273093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804248" y="4149080"/>
            <a:ext cx="216024" cy="20531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763688" y="6377639"/>
            <a:ext cx="216024" cy="216024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2123728" y="6300985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Strain</a:t>
            </a:r>
            <a:r>
              <a:rPr lang="fr-FR" dirty="0" smtClean="0"/>
              <a:t> gages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0298" y="3141696"/>
            <a:ext cx="2725858" cy="273093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9912" y="4241612"/>
            <a:ext cx="243861" cy="22557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814" y="3261016"/>
            <a:ext cx="2659883" cy="261161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4480777"/>
            <a:ext cx="198525" cy="183636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1156" y="4283548"/>
            <a:ext cx="198525" cy="18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934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l="3723" r="1616"/>
          <a:stretch/>
        </p:blipFill>
        <p:spPr>
          <a:xfrm>
            <a:off x="18800" y="3119957"/>
            <a:ext cx="9092645" cy="277832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Drawings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5</a:t>
            </a:fld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69589" y="961472"/>
            <a:ext cx="4474419" cy="974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fr-FR" b="1" dirty="0" err="1" smtClean="0"/>
              <a:t>Collars</a:t>
            </a:r>
            <a:r>
              <a:rPr lang="fr-FR" b="1" dirty="0" smtClean="0"/>
              <a:t> instrumentation:</a:t>
            </a:r>
            <a:endParaRPr lang="fr-FR" b="1" dirty="0"/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b="1" dirty="0" smtClean="0"/>
              <a:t>The goal </a:t>
            </a:r>
            <a:r>
              <a:rPr lang="fr-FR" b="1" dirty="0" err="1" smtClean="0"/>
              <a:t>is</a:t>
            </a:r>
            <a:r>
              <a:rPr lang="fr-FR" b="1" dirty="0" smtClean="0"/>
              <a:t> to </a:t>
            </a:r>
            <a:r>
              <a:rPr lang="fr-FR" b="1" dirty="0" err="1" smtClean="0"/>
              <a:t>measure</a:t>
            </a:r>
            <a:r>
              <a:rPr lang="fr-FR" b="1" dirty="0" smtClean="0"/>
              <a:t> the </a:t>
            </a:r>
            <a:r>
              <a:rPr lang="fr-FR" b="1" dirty="0" err="1" smtClean="0"/>
              <a:t>azimtal</a:t>
            </a:r>
            <a:r>
              <a:rPr lang="fr-FR" b="1" dirty="0" smtClean="0"/>
              <a:t> stress on the pole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7271" y="961472"/>
            <a:ext cx="2992745" cy="240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6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6694" y="3217724"/>
            <a:ext cx="3001449" cy="2914232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Introduction to the simulation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6</a:t>
            </a:fld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251520" y="972440"/>
            <a:ext cx="871296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fr-FR" b="1" dirty="0" err="1" smtClean="0"/>
              <a:t>Collars</a:t>
            </a:r>
            <a:r>
              <a:rPr lang="fr-FR" b="1" dirty="0" smtClean="0"/>
              <a:t> instrumentation: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b="1" dirty="0"/>
              <a:t>PATH: 1 </a:t>
            </a:r>
            <a:r>
              <a:rPr lang="fr-FR" b="1" dirty="0" err="1"/>
              <a:t>path</a:t>
            </a:r>
            <a:r>
              <a:rPr lang="fr-FR" b="1" dirty="0"/>
              <a:t> </a:t>
            </a:r>
          </a:p>
          <a:p>
            <a:pPr marL="1200150" lvl="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b="1" dirty="0" smtClean="0"/>
              <a:t>NOSE2</a:t>
            </a:r>
            <a:endParaRPr lang="fr-FR" b="1" dirty="0"/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b="1" dirty="0" smtClean="0"/>
              <a:t>Notation: </a:t>
            </a:r>
            <a:r>
              <a:rPr lang="fr-FR" b="1" dirty="0" smtClean="0">
                <a:solidFill>
                  <a:srgbClr val="FF0000"/>
                </a:solidFill>
              </a:rPr>
              <a:t>e(x/y)</a:t>
            </a:r>
            <a:r>
              <a:rPr lang="fr-FR" b="1" dirty="0" err="1" smtClean="0">
                <a:solidFill>
                  <a:srgbClr val="00B050"/>
                </a:solidFill>
              </a:rPr>
              <a:t>StepY</a:t>
            </a:r>
            <a:r>
              <a:rPr lang="fr-FR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ZCuts</a:t>
            </a:r>
            <a:r>
              <a:rPr lang="fr-FR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endParaRPr lang="fr-FR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1200150" lvl="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FF0000"/>
                </a:solidFill>
              </a:rPr>
              <a:t>X Radial </a:t>
            </a:r>
            <a:r>
              <a:rPr lang="fr-FR" b="1" dirty="0" err="1">
                <a:solidFill>
                  <a:srgbClr val="FF0000"/>
                </a:solidFill>
              </a:rPr>
              <a:t>strain</a:t>
            </a:r>
            <a:r>
              <a:rPr lang="fr-FR" b="1" dirty="0">
                <a:solidFill>
                  <a:srgbClr val="FF0000"/>
                </a:solidFill>
              </a:rPr>
              <a:t> &amp; Y </a:t>
            </a:r>
            <a:r>
              <a:rPr lang="fr-FR" b="1" dirty="0" err="1">
                <a:solidFill>
                  <a:srgbClr val="FF0000"/>
                </a:solidFill>
              </a:rPr>
              <a:t>azimuthal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strain</a:t>
            </a:r>
            <a:endParaRPr lang="fr-FR" b="1" dirty="0">
              <a:solidFill>
                <a:srgbClr val="FF0000"/>
              </a:solidFill>
            </a:endParaRPr>
          </a:p>
          <a:p>
            <a:pPr marL="1200150" lvl="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rgbClr val="00B050"/>
                </a:solidFill>
              </a:rPr>
              <a:t>Y </a:t>
            </a:r>
            <a:r>
              <a:rPr lang="fr-FR" b="1" dirty="0" err="1" smtClean="0">
                <a:solidFill>
                  <a:srgbClr val="00B050"/>
                </a:solidFill>
              </a:rPr>
              <a:t>number</a:t>
            </a:r>
            <a:r>
              <a:rPr lang="fr-FR" b="1" dirty="0" smtClean="0">
                <a:solidFill>
                  <a:srgbClr val="00B050"/>
                </a:solidFill>
              </a:rPr>
              <a:t> of the </a:t>
            </a:r>
            <a:r>
              <a:rPr lang="fr-FR" b="1" dirty="0" err="1" smtClean="0">
                <a:solidFill>
                  <a:srgbClr val="00B050"/>
                </a:solidFill>
              </a:rPr>
              <a:t>load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step</a:t>
            </a:r>
            <a:r>
              <a:rPr lang="fr-FR" b="1" dirty="0" smtClean="0">
                <a:solidFill>
                  <a:srgbClr val="00B050"/>
                </a:solidFill>
              </a:rPr>
              <a:t> (1 </a:t>
            </a:r>
            <a:r>
              <a:rPr lang="fr-FR" b="1" dirty="0" err="1" smtClean="0">
                <a:solidFill>
                  <a:srgbClr val="00B050"/>
                </a:solidFill>
              </a:rPr>
              <a:t>collaring</a:t>
            </a:r>
            <a:r>
              <a:rPr lang="fr-FR" b="1" dirty="0" smtClean="0">
                <a:solidFill>
                  <a:srgbClr val="00B050"/>
                </a:solidFill>
              </a:rPr>
              <a:t>, 2 </a:t>
            </a:r>
            <a:r>
              <a:rPr lang="fr-FR" b="1" dirty="0" err="1" smtClean="0">
                <a:solidFill>
                  <a:srgbClr val="00B050"/>
                </a:solidFill>
              </a:rPr>
              <a:t>cooling</a:t>
            </a:r>
            <a:r>
              <a:rPr lang="fr-FR" b="1" dirty="0" smtClean="0">
                <a:solidFill>
                  <a:srgbClr val="00B050"/>
                </a:solidFill>
              </a:rPr>
              <a:t>, 3 </a:t>
            </a:r>
            <a:r>
              <a:rPr lang="fr-FR" b="1" dirty="0" err="1" smtClean="0">
                <a:solidFill>
                  <a:srgbClr val="00B050"/>
                </a:solidFill>
              </a:rPr>
              <a:t>enregization</a:t>
            </a:r>
            <a:r>
              <a:rPr lang="fr-FR" b="1" dirty="0" smtClean="0">
                <a:solidFill>
                  <a:srgbClr val="00B050"/>
                </a:solidFill>
              </a:rPr>
              <a:t>)</a:t>
            </a:r>
          </a:p>
          <a:p>
            <a:pPr marL="1200150" lvl="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Z </a:t>
            </a:r>
            <a:r>
              <a:rPr lang="fr-FR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number</a:t>
            </a:r>
            <a:r>
              <a:rPr lang="fr-FR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of </a:t>
            </a:r>
            <a:r>
              <a:rPr lang="fr-FR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cuts</a:t>
            </a:r>
            <a:r>
              <a:rPr lang="fr-FR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(0 </a:t>
            </a:r>
            <a:r>
              <a:rPr lang="fr-FR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cut</a:t>
            </a:r>
            <a:r>
              <a:rPr lang="fr-FR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 1 </a:t>
            </a:r>
            <a:r>
              <a:rPr lang="fr-FR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cut</a:t>
            </a:r>
            <a:r>
              <a:rPr lang="fr-FR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 2 </a:t>
            </a:r>
            <a:r>
              <a:rPr lang="fr-FR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cuts</a:t>
            </a:r>
            <a:r>
              <a:rPr lang="fr-FR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grpSp>
        <p:nvGrpSpPr>
          <p:cNvPr id="6" name="Groupe 5"/>
          <p:cNvGrpSpPr/>
          <p:nvPr/>
        </p:nvGrpSpPr>
        <p:grpSpPr>
          <a:xfrm>
            <a:off x="6156176" y="3311542"/>
            <a:ext cx="2592288" cy="2709746"/>
            <a:chOff x="5724127" y="3593994"/>
            <a:chExt cx="2808313" cy="3032116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 rotWithShape="1">
            <a:blip r:embed="rId3"/>
            <a:srcRect l="5625" r="6759"/>
            <a:stretch/>
          </p:blipFill>
          <p:spPr>
            <a:xfrm>
              <a:off x="5724127" y="3593994"/>
              <a:ext cx="2808313" cy="3032116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5724127" y="6550432"/>
              <a:ext cx="648074" cy="756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380" y="3333670"/>
            <a:ext cx="2813170" cy="279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92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6694" y="3217724"/>
            <a:ext cx="3001449" cy="2914232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Introduction to the simulation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7</a:t>
            </a:fld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251520" y="972440"/>
            <a:ext cx="87129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fr-FR" b="1" dirty="0" err="1" smtClean="0"/>
              <a:t>Collars</a:t>
            </a:r>
            <a:r>
              <a:rPr lang="fr-FR" b="1" dirty="0" smtClean="0"/>
              <a:t> instrumentation: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b="1" dirty="0" smtClean="0"/>
              <a:t>The </a:t>
            </a:r>
            <a:r>
              <a:rPr lang="fr-FR" b="1" dirty="0" err="1" smtClean="0"/>
              <a:t>idea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to </a:t>
            </a:r>
            <a:r>
              <a:rPr lang="fr-FR" b="1" dirty="0" err="1" smtClean="0"/>
              <a:t>canceled</a:t>
            </a:r>
            <a:r>
              <a:rPr lang="fr-FR" b="1" dirty="0" smtClean="0"/>
              <a:t> the </a:t>
            </a:r>
            <a:r>
              <a:rPr lang="fr-FR" b="1" dirty="0" err="1" smtClean="0"/>
              <a:t>azimuthal</a:t>
            </a:r>
            <a:r>
              <a:rPr lang="fr-FR" b="1" dirty="0" smtClean="0"/>
              <a:t> stress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b="1" dirty="0" smtClean="0"/>
              <a:t>The poisson ratio of the </a:t>
            </a:r>
            <a:r>
              <a:rPr lang="fr-FR" b="1" dirty="0" err="1" smtClean="0"/>
              <a:t>stainless</a:t>
            </a:r>
            <a:r>
              <a:rPr lang="fr-FR" b="1" dirty="0" smtClean="0"/>
              <a:t> </a:t>
            </a:r>
            <a:r>
              <a:rPr lang="fr-FR" b="1" dirty="0" err="1" smtClean="0"/>
              <a:t>steel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0,3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b="1" dirty="0" smtClean="0"/>
              <a:t>To </a:t>
            </a:r>
            <a:r>
              <a:rPr lang="fr-FR" b="1" dirty="0" err="1" smtClean="0"/>
              <a:t>canceled</a:t>
            </a:r>
            <a:r>
              <a:rPr lang="fr-FR" b="1" dirty="0" smtClean="0"/>
              <a:t> </a:t>
            </a:r>
            <a:r>
              <a:rPr lang="fr-FR" b="1" dirty="0"/>
              <a:t>the </a:t>
            </a:r>
            <a:r>
              <a:rPr lang="fr-FR" b="1" dirty="0" err="1"/>
              <a:t>azimuthal</a:t>
            </a:r>
            <a:r>
              <a:rPr lang="fr-FR" b="1" dirty="0"/>
              <a:t> </a:t>
            </a:r>
            <a:r>
              <a:rPr lang="fr-FR" b="1" dirty="0" smtClean="0"/>
              <a:t>stress </a:t>
            </a:r>
            <a:r>
              <a:rPr lang="fr-FR" b="1" dirty="0" err="1" smtClean="0"/>
              <a:t>we</a:t>
            </a:r>
            <a:r>
              <a:rPr lang="fr-FR" b="1" dirty="0" smtClean="0"/>
              <a:t> </a:t>
            </a:r>
            <a:r>
              <a:rPr lang="fr-FR" b="1" dirty="0" err="1" smtClean="0"/>
              <a:t>need</a:t>
            </a:r>
            <a:r>
              <a:rPr lang="fr-FR" b="1" dirty="0" smtClean="0"/>
              <a:t> a ratio </a:t>
            </a:r>
            <a:r>
              <a:rPr lang="fr-FR" b="1" dirty="0" err="1" smtClean="0"/>
              <a:t>between</a:t>
            </a:r>
            <a:r>
              <a:rPr lang="fr-FR" b="1" dirty="0" smtClean="0"/>
              <a:t> the radial </a:t>
            </a:r>
            <a:r>
              <a:rPr lang="fr-FR" b="1" dirty="0" err="1" smtClean="0"/>
              <a:t>strain</a:t>
            </a:r>
            <a:r>
              <a:rPr lang="fr-FR" b="1" dirty="0" smtClean="0"/>
              <a:t> and the </a:t>
            </a:r>
            <a:r>
              <a:rPr lang="fr-FR" b="1" dirty="0" err="1"/>
              <a:t>azimuthal</a:t>
            </a:r>
            <a:r>
              <a:rPr lang="fr-FR" b="1" dirty="0"/>
              <a:t> </a:t>
            </a:r>
            <a:r>
              <a:rPr lang="fr-FR" b="1" dirty="0" err="1" smtClean="0"/>
              <a:t>strain</a:t>
            </a:r>
            <a:r>
              <a:rPr lang="fr-FR" b="1" dirty="0" smtClean="0"/>
              <a:t> of -0,3. </a:t>
            </a:r>
          </a:p>
        </p:txBody>
      </p:sp>
      <p:grpSp>
        <p:nvGrpSpPr>
          <p:cNvPr id="6" name="Groupe 5"/>
          <p:cNvGrpSpPr/>
          <p:nvPr/>
        </p:nvGrpSpPr>
        <p:grpSpPr>
          <a:xfrm>
            <a:off x="6156176" y="3311542"/>
            <a:ext cx="2592288" cy="2709746"/>
            <a:chOff x="5724127" y="3593994"/>
            <a:chExt cx="2808313" cy="3032116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 rotWithShape="1">
            <a:blip r:embed="rId3"/>
            <a:srcRect l="5625" r="6759"/>
            <a:stretch/>
          </p:blipFill>
          <p:spPr>
            <a:xfrm>
              <a:off x="5724127" y="3593994"/>
              <a:ext cx="2808313" cy="3032116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5724127" y="6550432"/>
              <a:ext cx="648074" cy="756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380" y="3333670"/>
            <a:ext cx="2813170" cy="279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47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RESULTS 0 Cut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8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52736"/>
            <a:ext cx="4316165" cy="347369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7" y="3153378"/>
            <a:ext cx="4836731" cy="3704622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005803" y="1628800"/>
            <a:ext cx="3244729" cy="974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smtClean="0"/>
              <a:t>Radial and </a:t>
            </a:r>
            <a:r>
              <a:rPr lang="fr-FR" b="1" dirty="0" err="1" smtClean="0"/>
              <a:t>azimuthal</a:t>
            </a:r>
            <a:r>
              <a:rPr lang="fr-FR" b="1" dirty="0" smtClean="0"/>
              <a:t> </a:t>
            </a:r>
            <a:r>
              <a:rPr lang="fr-FR" b="1" dirty="0" err="1" smtClean="0"/>
              <a:t>strain</a:t>
            </a:r>
            <a:r>
              <a:rPr lang="fr-FR" b="1" dirty="0" smtClean="0"/>
              <a:t> in the </a:t>
            </a:r>
            <a:r>
              <a:rPr lang="fr-FR" b="1" dirty="0" err="1" smtClean="0"/>
              <a:t>collar</a:t>
            </a:r>
            <a:r>
              <a:rPr lang="fr-FR" b="1" dirty="0" smtClean="0"/>
              <a:t> </a:t>
            </a:r>
            <a:r>
              <a:rPr lang="fr-FR" b="1" dirty="0" err="1" smtClean="0"/>
              <a:t>nose</a:t>
            </a:r>
            <a:r>
              <a:rPr lang="fr-FR" b="1" dirty="0" smtClean="0"/>
              <a:t> for 0 </a:t>
            </a:r>
            <a:r>
              <a:rPr lang="fr-FR" b="1" dirty="0" err="1" smtClean="0"/>
              <a:t>cut</a:t>
            </a:r>
            <a:endParaRPr lang="fr-FR" b="1" dirty="0" smtClean="0"/>
          </a:p>
          <a:p>
            <a:pPr algn="ctr">
              <a:spcBef>
                <a:spcPts val="400"/>
              </a:spcBef>
            </a:pPr>
            <a:r>
              <a:rPr lang="fr-FR" b="1" dirty="0"/>
              <a:t>(</a:t>
            </a:r>
            <a:r>
              <a:rPr lang="fr-FR" b="1" dirty="0" err="1"/>
              <a:t>Step</a:t>
            </a:r>
            <a:r>
              <a:rPr lang="fr-FR" b="1" dirty="0"/>
              <a:t> 3</a:t>
            </a:r>
            <a:r>
              <a:rPr lang="fr-FR" b="1" dirty="0" smtClean="0"/>
              <a:t>) </a:t>
            </a:r>
          </a:p>
        </p:txBody>
      </p:sp>
      <p:sp>
        <p:nvSpPr>
          <p:cNvPr id="9" name="Rectangle 8"/>
          <p:cNvSpPr/>
          <p:nvPr/>
        </p:nvSpPr>
        <p:spPr>
          <a:xfrm>
            <a:off x="3995936" y="3153378"/>
            <a:ext cx="18069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b="1" dirty="0" err="1"/>
              <a:t>azimuthal</a:t>
            </a:r>
            <a:r>
              <a:rPr lang="fr-FR" sz="1600" b="1" dirty="0"/>
              <a:t> </a:t>
            </a:r>
            <a:r>
              <a:rPr lang="fr-FR" sz="1600" b="1" dirty="0" err="1"/>
              <a:t>strain</a:t>
            </a:r>
            <a:r>
              <a:rPr lang="fr-FR" sz="1600" b="1" dirty="0"/>
              <a:t> </a:t>
            </a:r>
            <a:endParaRPr lang="fr-FR" sz="1600" dirty="0"/>
          </a:p>
        </p:txBody>
      </p:sp>
      <p:sp>
        <p:nvSpPr>
          <p:cNvPr id="10" name="Rectangle 9"/>
          <p:cNvSpPr/>
          <p:nvPr/>
        </p:nvSpPr>
        <p:spPr>
          <a:xfrm>
            <a:off x="206066" y="1052736"/>
            <a:ext cx="14750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b="1" dirty="0" smtClean="0"/>
              <a:t>Radial </a:t>
            </a:r>
            <a:r>
              <a:rPr lang="fr-FR" sz="1600" b="1" dirty="0" err="1"/>
              <a:t>strain</a:t>
            </a:r>
            <a:r>
              <a:rPr lang="fr-FR" sz="1600" b="1" dirty="0"/>
              <a:t> 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57995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RESULTS 0 Cut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9</a:t>
            </a:fld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5365" y="3140968"/>
            <a:ext cx="4291493" cy="326799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0" y="980592"/>
            <a:ext cx="4461892" cy="3369853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005803" y="1628800"/>
            <a:ext cx="3244729" cy="974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fr-FR" b="1" dirty="0" smtClean="0"/>
              <a:t>Radial and </a:t>
            </a:r>
            <a:r>
              <a:rPr lang="fr-FR" b="1" dirty="0" err="1" smtClean="0"/>
              <a:t>azimuthal</a:t>
            </a:r>
            <a:r>
              <a:rPr lang="fr-FR" b="1" dirty="0" smtClean="0"/>
              <a:t> stress in the </a:t>
            </a:r>
            <a:r>
              <a:rPr lang="fr-FR" b="1" dirty="0" err="1" smtClean="0"/>
              <a:t>collar</a:t>
            </a:r>
            <a:r>
              <a:rPr lang="fr-FR" b="1" dirty="0" smtClean="0"/>
              <a:t> </a:t>
            </a:r>
            <a:r>
              <a:rPr lang="fr-FR" b="1" dirty="0" err="1" smtClean="0"/>
              <a:t>nose</a:t>
            </a:r>
            <a:r>
              <a:rPr lang="fr-FR" b="1" dirty="0" smtClean="0"/>
              <a:t> for 0 </a:t>
            </a:r>
            <a:r>
              <a:rPr lang="fr-FR" b="1" dirty="0" err="1" smtClean="0"/>
              <a:t>cut</a:t>
            </a:r>
            <a:endParaRPr lang="fr-FR" b="1" dirty="0" smtClean="0"/>
          </a:p>
          <a:p>
            <a:pPr algn="ctr">
              <a:spcBef>
                <a:spcPts val="400"/>
              </a:spcBef>
            </a:pPr>
            <a:r>
              <a:rPr lang="fr-FR" b="1" dirty="0" smtClean="0"/>
              <a:t>(</a:t>
            </a:r>
            <a:r>
              <a:rPr lang="fr-FR" b="1" dirty="0" err="1" smtClean="0"/>
              <a:t>Step</a:t>
            </a:r>
            <a:r>
              <a:rPr lang="fr-FR" b="1" dirty="0" smtClean="0"/>
              <a:t> 3)</a:t>
            </a:r>
          </a:p>
        </p:txBody>
      </p:sp>
      <p:sp>
        <p:nvSpPr>
          <p:cNvPr id="7" name="Rectangle 6"/>
          <p:cNvSpPr/>
          <p:nvPr/>
        </p:nvSpPr>
        <p:spPr>
          <a:xfrm>
            <a:off x="4716016" y="3101477"/>
            <a:ext cx="18517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b="1" dirty="0" err="1"/>
              <a:t>azimuthal</a:t>
            </a:r>
            <a:r>
              <a:rPr lang="fr-FR" sz="1600" b="1" dirty="0"/>
              <a:t> </a:t>
            </a:r>
            <a:r>
              <a:rPr lang="fr-FR" sz="1600" b="1" dirty="0" smtClean="0"/>
              <a:t>stress </a:t>
            </a:r>
            <a:endParaRPr lang="fr-FR" sz="1600" dirty="0"/>
          </a:p>
        </p:txBody>
      </p:sp>
      <p:sp>
        <p:nvSpPr>
          <p:cNvPr id="8" name="Rectangle 7"/>
          <p:cNvSpPr/>
          <p:nvPr/>
        </p:nvSpPr>
        <p:spPr>
          <a:xfrm>
            <a:off x="107504" y="956582"/>
            <a:ext cx="15199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b="1" dirty="0" smtClean="0"/>
              <a:t>Radial stress 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96414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_powerpoint_CEA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Mod_powerpoint_CEA_Irfu</Template>
  <TotalTime>20822</TotalTime>
  <Words>1574</Words>
  <Application>Microsoft Office PowerPoint</Application>
  <PresentationFormat>Affichage à l'écran (4:3)</PresentationFormat>
  <Paragraphs>650</Paragraphs>
  <Slides>27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32" baseType="lpstr">
      <vt:lpstr>Arial</vt:lpstr>
      <vt:lpstr>Calibri</vt:lpstr>
      <vt:lpstr>Roboto</vt:lpstr>
      <vt:lpstr>Symbol</vt:lpstr>
      <vt:lpstr>Mod_powerpoint_CEA_Irfu</vt:lpstr>
      <vt:lpstr>MQYYM magnetic MEASUREMENT</vt:lpstr>
      <vt:lpstr>INtroduction</vt:lpstr>
      <vt:lpstr>Strain gauges position</vt:lpstr>
      <vt:lpstr>ScenariI</vt:lpstr>
      <vt:lpstr>Drawings</vt:lpstr>
      <vt:lpstr>Introduction to the simulation</vt:lpstr>
      <vt:lpstr>Introduction to the simulation</vt:lpstr>
      <vt:lpstr>RESULTS 0 Cut</vt:lpstr>
      <vt:lpstr>RESULTS 0 Cut</vt:lpstr>
      <vt:lpstr>RESULTS 0 Cut</vt:lpstr>
      <vt:lpstr>RESULTS 1 Cut</vt:lpstr>
      <vt:lpstr>RESULTS 1 Cut</vt:lpstr>
      <vt:lpstr>RESULTS 2 Cuts</vt:lpstr>
      <vt:lpstr>RESULTS 2 Cuts</vt:lpstr>
      <vt:lpstr>RESULTS 2 Cuts</vt:lpstr>
      <vt:lpstr>Strain Gages</vt:lpstr>
      <vt:lpstr>Strain Gages Orientation</vt:lpstr>
      <vt:lpstr>Strain Gages orientation</vt:lpstr>
      <vt:lpstr>Strain Gages orientation</vt:lpstr>
      <vt:lpstr>Strain Gages orientation</vt:lpstr>
      <vt:lpstr>Strain Gages orientation</vt:lpstr>
      <vt:lpstr>Strain Gages orientation</vt:lpstr>
      <vt:lpstr>Strain Gages orientation</vt:lpstr>
      <vt:lpstr>Strain Gages orientation</vt:lpstr>
      <vt:lpstr>Strain Gages orientation</vt:lpstr>
      <vt:lpstr>Strain Gages orientation</vt:lpstr>
      <vt:lpstr>Strain Gages orientation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</dc:title>
  <dc:creator>SEGRETI Michel</dc:creator>
  <cp:lastModifiedBy>SIMON Damien</cp:lastModifiedBy>
  <cp:revision>374</cp:revision>
  <cp:lastPrinted>2017-01-06T16:03:15Z</cp:lastPrinted>
  <dcterms:created xsi:type="dcterms:W3CDTF">2014-07-03T13:28:27Z</dcterms:created>
  <dcterms:modified xsi:type="dcterms:W3CDTF">2018-09-06T13:16:30Z</dcterms:modified>
</cp:coreProperties>
</file>