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7" y="115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AF8DE-56D9-46A1-86E0-128D9ADC4646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009C7-7E75-4F8A-A567-BF345EE37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9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http://cds.cern.ch/record/1995621/files/WYLC.pdf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0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https://account.cern.ch/account/Management/MyAccounts.aspx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5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05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48" y="733680"/>
            <a:ext cx="8226854" cy="705332"/>
          </a:xfrm>
        </p:spPr>
        <p:txBody>
          <a:bodyPr>
            <a:normAutofit/>
          </a:bodyPr>
          <a:lstStyle/>
          <a:p>
            <a:pPr algn="ctr"/>
            <a:r>
              <a:rPr lang="fr-CH" sz="4000" dirty="0" smtClean="0"/>
              <a:t>Retirement </a:t>
            </a:r>
            <a:r>
              <a:rPr lang="fr-CH" sz="4000" dirty="0" err="1" smtClean="0"/>
              <a:t>Seminar</a:t>
            </a:r>
            <a:r>
              <a:rPr lang="fr-CH" sz="4000" dirty="0" smtClean="0"/>
              <a:t>  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96348" y="1820024"/>
            <a:ext cx="8044069" cy="743197"/>
          </a:xfrm>
        </p:spPr>
        <p:txBody>
          <a:bodyPr>
            <a:noAutofit/>
          </a:bodyPr>
          <a:lstStyle/>
          <a:p>
            <a:pPr algn="ctr"/>
            <a:r>
              <a:rPr lang="fr-CH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</a:t>
            </a:r>
            <a:endParaRPr lang="en-US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3887" y="3405809"/>
            <a:ext cx="24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Laetitia Luberda et Maria Quintas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7879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CH" sz="3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-CH" sz="3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3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</a:t>
            </a:r>
            <a:r>
              <a:rPr lang="fr-CH" sz="3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FORMALITIES </a:t>
            </a:r>
            <a:r>
              <a:rPr lang="en-US" sz="3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3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6274904" cy="3203145"/>
          </a:xfrm>
        </p:spPr>
        <p:txBody>
          <a:bodyPr>
            <a:normAutofit/>
          </a:bodyPr>
          <a:lstStyle/>
          <a:p>
            <a:pPr marL="625475" lvl="0" indent="-625475" fontAlgn="base">
              <a:lnSpc>
                <a:spcPct val="80000"/>
              </a:lnSpc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lang="en-GB" sz="2000" b="1" kern="0" dirty="0"/>
              <a:t>Information communicated to Staff Members</a:t>
            </a:r>
          </a:p>
          <a:p>
            <a:pPr marL="625475" lvl="0" indent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1600" kern="0" dirty="0"/>
              <a:t>Brochure from Social Services: “When you leave CERN</a:t>
            </a:r>
            <a:r>
              <a:rPr lang="en-GB" sz="1600" kern="0" dirty="0" smtClean="0"/>
              <a:t>”</a:t>
            </a:r>
          </a:p>
          <a:p>
            <a:pPr marL="625475" lvl="0" indent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1600" kern="0" dirty="0"/>
          </a:p>
          <a:p>
            <a:pPr marL="625475" lvl="0" indent="-625475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2000" b="1" kern="0" dirty="0" smtClean="0"/>
              <a:t>2</a:t>
            </a:r>
            <a:r>
              <a:rPr lang="en-GB" sz="2000" b="1" kern="0" dirty="0"/>
              <a:t>. 	Departure formalities</a:t>
            </a:r>
          </a:p>
          <a:p>
            <a:pPr marL="0" lvl="0" indent="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1600" kern="0" dirty="0"/>
              <a:t>	Departure letter circulated in EDH</a:t>
            </a:r>
          </a:p>
          <a:p>
            <a:pPr marL="457200" lvl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2000" kern="0" dirty="0"/>
          </a:p>
          <a:p>
            <a:pPr marL="625475" lvl="0" indent="-625475" fontAlgn="base">
              <a:lnSpc>
                <a:spcPct val="80000"/>
              </a:lnSpc>
              <a:spcAft>
                <a:spcPct val="0"/>
              </a:spcAft>
              <a:buClrTx/>
              <a:buSzTx/>
              <a:buAutoNum type="arabicPeriod" startAt="3"/>
              <a:defRPr/>
            </a:pPr>
            <a:r>
              <a:rPr lang="en-GB" sz="2000" b="1" kern="0" dirty="0" smtClean="0"/>
              <a:t>Access </a:t>
            </a:r>
            <a:r>
              <a:rPr lang="en-GB" sz="2000" b="1" kern="0" dirty="0"/>
              <a:t>to </a:t>
            </a:r>
            <a:r>
              <a:rPr lang="en-GB" sz="2000" b="1" kern="0" dirty="0" smtClean="0"/>
              <a:t>your computing account</a:t>
            </a:r>
          </a:p>
          <a:p>
            <a:pPr marL="0" lvl="0" indent="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1600" kern="0" dirty="0" smtClean="0">
                <a:solidFill>
                  <a:srgbClr val="0055A0"/>
                </a:solidFill>
              </a:rPr>
              <a:t>	After leaving CERN </a:t>
            </a:r>
            <a:endParaRPr lang="en-GB" sz="2000" b="1" kern="0" dirty="0" smtClean="0"/>
          </a:p>
          <a:p>
            <a:pPr marL="457200" lvl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2000" b="1" kern="0" dirty="0"/>
          </a:p>
          <a:p>
            <a:pPr marL="625475" lvl="0" indent="-625475" fontAlgn="base">
              <a:lnSpc>
                <a:spcPct val="80000"/>
              </a:lnSpc>
              <a:spcAft>
                <a:spcPct val="0"/>
              </a:spcAft>
              <a:buClrTx/>
              <a:buSzTx/>
              <a:buAutoNum type="arabicPeriod" startAt="4"/>
              <a:defRPr/>
            </a:pPr>
            <a:r>
              <a:rPr lang="en-GB" sz="2000" b="1" kern="0" dirty="0" smtClean="0"/>
              <a:t>Further advice and assistance </a:t>
            </a:r>
          </a:p>
          <a:p>
            <a:pPr marL="0" lvl="0" indent="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1600" kern="0" dirty="0" smtClean="0">
                <a:solidFill>
                  <a:srgbClr val="0055A0"/>
                </a:solidFill>
              </a:rPr>
              <a:t>	</a:t>
            </a:r>
            <a:endParaRPr lang="en-GB" sz="2000" b="1" kern="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4899" y="4744328"/>
            <a:ext cx="2133600" cy="273844"/>
          </a:xfrm>
        </p:spPr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98393" y="1338470"/>
            <a:ext cx="2188407" cy="201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10"/>
            <a:ext cx="8226854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WHEN YOU LEAVE CERN BROCHURE</a:t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76261" y="880452"/>
            <a:ext cx="526773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 defTabSz="354013">
              <a:buFont typeface="Arial" panose="020B0604020202020204" pitchFamily="34" charset="0"/>
              <a:buChar char="•"/>
            </a:pPr>
            <a:r>
              <a:rPr lang="en-GB" sz="1300" dirty="0" smtClean="0"/>
              <a:t>Administrative matters – Termination Sheet, Final </a:t>
            </a:r>
            <a:r>
              <a:rPr lang="en-GB" sz="1300" dirty="0"/>
              <a:t>P</a:t>
            </a:r>
            <a:r>
              <a:rPr lang="en-GB" sz="1300" dirty="0" smtClean="0"/>
              <a:t>ayments, Pension Fund, </a:t>
            </a:r>
            <a:r>
              <a:rPr lang="en-GB" sz="1300" dirty="0"/>
              <a:t>H</a:t>
            </a:r>
            <a:r>
              <a:rPr lang="en-GB" sz="1300" dirty="0" smtClean="0"/>
              <a:t>ealth Insurance etc. </a:t>
            </a:r>
          </a:p>
          <a:p>
            <a:pPr marL="36576" defTabSz="354013"/>
            <a:endParaRPr lang="en-GB" sz="1300" dirty="0" smtClean="0"/>
          </a:p>
          <a:p>
            <a:pPr marL="322326" indent="-285750" defTabSz="354013">
              <a:buFont typeface="Arial" panose="020B0604020202020204" pitchFamily="34" charset="0"/>
              <a:buChar char="•"/>
            </a:pPr>
            <a:r>
              <a:rPr lang="en-GB" sz="1300" dirty="0" smtClean="0"/>
              <a:t>Personal matters – Links with CERN , Pensioners, Vehicles, Termination of Leases, Public Utilities, Insurance Policies, Bank Accounts, Taxes, Social Security. </a:t>
            </a:r>
          </a:p>
          <a:p>
            <a:pPr marL="322326" indent="-285750" defTabSz="354013">
              <a:buFont typeface="Arial" panose="020B0604020202020204" pitchFamily="34" charset="0"/>
              <a:buChar char="•"/>
            </a:pPr>
            <a:endParaRPr lang="en-GB" sz="1300" dirty="0"/>
          </a:p>
        </p:txBody>
      </p:sp>
      <p:pic>
        <p:nvPicPr>
          <p:cNvPr id="1028" name="Picture 4" descr="Future of airports - Self-service airports - Government 2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30" y="2272749"/>
            <a:ext cx="2481608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udynet Group | Services for Student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22" y="2272748"/>
            <a:ext cx="2567746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47797" y="496562"/>
            <a:ext cx="2820505" cy="391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sz="32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(1)</a:t>
            </a:r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PERSONALIZED DEPARTURE FORMALITIES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GB" sz="2000" dirty="0" smtClean="0"/>
              <a:t>Departure Email: </a:t>
            </a:r>
            <a:r>
              <a:rPr lang="en-GB" sz="1600" dirty="0" smtClean="0"/>
              <a:t>received 3 months before the end of the contract or earlier if the staff member has lot of leave to take.  </a:t>
            </a:r>
          </a:p>
          <a:p>
            <a:pPr marL="379476" indent="-342900">
              <a:buFont typeface="+mj-lt"/>
              <a:buAutoNum type="arabicPeriod"/>
            </a:pPr>
            <a:endParaRPr lang="en-GB" sz="1600" dirty="0" smtClean="0"/>
          </a:p>
          <a:p>
            <a:pPr marL="379476" indent="-342900">
              <a:buFont typeface="+mj-lt"/>
              <a:buAutoNum type="arabicPeriod"/>
            </a:pPr>
            <a:endParaRPr lang="en-GB" sz="1600" dirty="0" smtClean="0"/>
          </a:p>
          <a:p>
            <a:pPr marL="550926" indent="-514350">
              <a:buFont typeface="+mj-lt"/>
              <a:buAutoNum type="arabicPeriod"/>
            </a:pPr>
            <a:r>
              <a:rPr lang="en-GB" sz="2000" dirty="0" smtClean="0"/>
              <a:t>Departure Formalities Letter: </a:t>
            </a:r>
            <a:r>
              <a:rPr lang="en-GB" sz="1600" dirty="0" smtClean="0"/>
              <a:t>you can find this via the link received in your inbox, tailored according to your personal situation in order to facilitate your departure. </a:t>
            </a:r>
          </a:p>
          <a:p>
            <a:pPr>
              <a:buFont typeface="+mj-lt"/>
              <a:buAutoNum type="arabicPeriod"/>
            </a:pPr>
            <a:endParaRPr lang="en-GB" sz="2000" dirty="0" smtClean="0"/>
          </a:p>
          <a:p>
            <a:pPr marL="550926" indent="-514350">
              <a:buFont typeface="+mj-lt"/>
              <a:buAutoNum type="arabicPeriod"/>
            </a:pPr>
            <a:r>
              <a:rPr lang="en-GB" sz="2000" dirty="0" smtClean="0"/>
              <a:t>Termination Sheet: </a:t>
            </a:r>
            <a:r>
              <a:rPr lang="en-GB" sz="1600" dirty="0" smtClean="0"/>
              <a:t>personalized EDH document indicating the procedures you need to follow before leaving CERN (returning official cards, books, keys etc.).  </a:t>
            </a:r>
          </a:p>
          <a:p>
            <a:pPr marL="36576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41913" y="1722782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041913" y="2935355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</a:t>
            </a:r>
            <a:r>
              <a:rPr lang="fr-CH" sz="32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(2)</a:t>
            </a:r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PERSONALIZED DEPARTURE FORMALITIES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3547"/>
            <a:ext cx="5121966" cy="3143803"/>
          </a:xfrm>
        </p:spPr>
        <p:txBody>
          <a:bodyPr>
            <a:normAutofit fontScale="70000" lnSpcReduction="20000"/>
          </a:bodyPr>
          <a:lstStyle/>
          <a:p>
            <a:pPr marL="36576" lvl="0" indent="0">
              <a:buClr>
                <a:srgbClr val="0055A0"/>
              </a:buClr>
              <a:buNone/>
            </a:pPr>
            <a:endParaRPr lang="en-GB" sz="2300" dirty="0" smtClean="0">
              <a:solidFill>
                <a:srgbClr val="0055A0"/>
              </a:solidFill>
            </a:endParaRPr>
          </a:p>
          <a:p>
            <a:pPr marL="36576" lvl="0" indent="0">
              <a:buClr>
                <a:srgbClr val="0055A0"/>
              </a:buClr>
              <a:buNone/>
            </a:pPr>
            <a:r>
              <a:rPr lang="en-GB" sz="2300" u="sng" dirty="0" smtClean="0">
                <a:solidFill>
                  <a:srgbClr val="0055A0"/>
                </a:solidFill>
              </a:rPr>
              <a:t>Important</a:t>
            </a:r>
            <a:r>
              <a:rPr lang="en-GB" sz="2300" dirty="0" smtClean="0">
                <a:solidFill>
                  <a:srgbClr val="0055A0"/>
                </a:solidFill>
              </a:rPr>
              <a:t>: </a:t>
            </a:r>
            <a:r>
              <a:rPr lang="en-GB" sz="1700" dirty="0" smtClean="0">
                <a:solidFill>
                  <a:srgbClr val="0055A0"/>
                </a:solidFill>
              </a:rPr>
              <a:t>CLICK on the link provided in your departure email to generate the EDH Termination Sheet</a:t>
            </a:r>
          </a:p>
          <a:p>
            <a:pPr marL="36576" lvl="0" indent="0">
              <a:buClr>
                <a:srgbClr val="0055A0"/>
              </a:buClr>
              <a:buNone/>
            </a:pPr>
            <a:endParaRPr lang="en-GB" sz="1700" dirty="0" smtClean="0"/>
          </a:p>
          <a:p>
            <a:pPr marL="36576" indent="0">
              <a:buNone/>
            </a:pPr>
            <a:r>
              <a:rPr lang="en-GB" sz="2300" dirty="0" smtClean="0"/>
              <a:t>….also important: </a:t>
            </a:r>
          </a:p>
          <a:p>
            <a:pPr marL="36576" indent="0">
              <a:buNone/>
            </a:pPr>
            <a:endParaRPr lang="en-GB" sz="2800" dirty="0" smtClean="0"/>
          </a:p>
          <a:p>
            <a:pPr>
              <a:buFont typeface="+mj-lt"/>
              <a:buAutoNum type="arabicPeriod"/>
            </a:pPr>
            <a:r>
              <a:rPr lang="en-GB" sz="1900" dirty="0" smtClean="0"/>
              <a:t>announce your private address in your EDH Termination Sheet </a:t>
            </a:r>
          </a:p>
          <a:p>
            <a:pPr>
              <a:buFont typeface="+mj-lt"/>
              <a:buAutoNum type="arabicPeriod"/>
            </a:pPr>
            <a:endParaRPr lang="en-GB" sz="1900" dirty="0" smtClean="0"/>
          </a:p>
          <a:p>
            <a:pPr>
              <a:buFont typeface="+mj-lt"/>
              <a:buAutoNum type="arabicPeriod"/>
            </a:pPr>
            <a:r>
              <a:rPr lang="en-GB" sz="1900" dirty="0" smtClean="0"/>
              <a:t>follow the indicated steps within the foreseen delay </a:t>
            </a:r>
          </a:p>
          <a:p>
            <a:pPr>
              <a:buFont typeface="+mj-lt"/>
              <a:buAutoNum type="arabicPeriod"/>
            </a:pPr>
            <a:endParaRPr lang="en-GB" sz="1900" dirty="0" smtClean="0"/>
          </a:p>
          <a:p>
            <a:pPr>
              <a:buFont typeface="+mj-lt"/>
              <a:buAutoNum type="arabicPeriod"/>
            </a:pPr>
            <a:r>
              <a:rPr lang="en-GB" sz="1900" dirty="0" smtClean="0"/>
              <a:t>your last stop - Salary Office</a:t>
            </a:r>
          </a:p>
          <a:p>
            <a:pPr marL="36576" indent="0">
              <a:buNone/>
            </a:pPr>
            <a:endParaRPr lang="en-GB" sz="1900" dirty="0" smtClean="0"/>
          </a:p>
          <a:p>
            <a:pPr marL="36576" indent="0"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EDHTOT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9165" y="940086"/>
            <a:ext cx="3107635" cy="346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591" y="137948"/>
            <a:ext cx="8226854" cy="705332"/>
          </a:xfrm>
        </p:spPr>
        <p:txBody>
          <a:bodyPr>
            <a:normAutofit/>
          </a:bodyPr>
          <a:lstStyle/>
          <a:p>
            <a:pPr marL="625475" lvl="0" indent="-625475" algn="ctr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Access to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</a:t>
            </a: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Computing</a:t>
            </a: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Account</a:t>
            </a:r>
            <a:endParaRPr lang="en-GB" sz="4800" b="1" kern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3217" y="834803"/>
            <a:ext cx="800228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GB" sz="1600" dirty="0" smtClean="0"/>
              <a:t>You computing account is accessible until 2 months after the end of the contract. </a:t>
            </a:r>
          </a:p>
          <a:p>
            <a:pPr marL="285750" indent="-285750" algn="just">
              <a:buFontTx/>
              <a:buChar char="-"/>
            </a:pPr>
            <a:r>
              <a:rPr lang="en-GB" sz="1600" dirty="0" smtClean="0"/>
              <a:t>After this date, the account is automatically </a:t>
            </a:r>
            <a:r>
              <a:rPr lang="en-GB" sz="1600" u="sng" dirty="0" smtClean="0"/>
              <a:t>deactivated</a:t>
            </a:r>
            <a:r>
              <a:rPr lang="en-GB" sz="1600" dirty="0" smtClean="0"/>
              <a:t> </a:t>
            </a:r>
          </a:p>
          <a:p>
            <a:pPr marL="285750" indent="-285750" algn="just">
              <a:buFontTx/>
              <a:buChar char="-"/>
            </a:pPr>
            <a:r>
              <a:rPr lang="en-GB" sz="1600" dirty="0" smtClean="0"/>
              <a:t>6 months after the end of the contract, your account is automatically </a:t>
            </a:r>
            <a:r>
              <a:rPr lang="en-GB" sz="1600" u="sng" dirty="0" smtClean="0"/>
              <a:t>deleted.</a:t>
            </a:r>
            <a:r>
              <a:rPr lang="en-GB" sz="1600" dirty="0" smtClean="0"/>
              <a:t> </a:t>
            </a:r>
          </a:p>
          <a:p>
            <a:endParaRPr lang="en-GB" sz="1000" dirty="0" smtClean="0"/>
          </a:p>
          <a:p>
            <a:r>
              <a:rPr lang="en-GB" sz="1600" u="sng" dirty="0" smtClean="0"/>
              <a:t>After the end of your contract: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enter your private email address in the account management </a:t>
            </a:r>
            <a:r>
              <a:rPr lang="en-GB" sz="1600" smtClean="0"/>
              <a:t>portal via</a:t>
            </a:r>
            <a:r>
              <a:rPr lang="en-GB" sz="1600" b="1" smtClean="0"/>
              <a:t> </a:t>
            </a:r>
            <a:r>
              <a:rPr lang="en-GB" sz="1600" b="1" dirty="0" smtClean="0"/>
              <a:t>Manage my Accounts </a:t>
            </a:r>
            <a:r>
              <a:rPr lang="en-GB" sz="1600" dirty="0" smtClean="0"/>
              <a:t>page (</a:t>
            </a:r>
            <a:r>
              <a:rPr lang="en-US" sz="1600" dirty="0"/>
              <a:t>https://account.cern.ch/account/Management/MyAccounts.aspx )</a:t>
            </a:r>
          </a:p>
          <a:p>
            <a:endParaRPr lang="en-GB" sz="10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2 months after the end of the contract an external account is automatically created (follow the instructions received in your </a:t>
            </a:r>
            <a:r>
              <a:rPr lang="en-GB" sz="1600" u="sng" dirty="0" smtClean="0"/>
              <a:t>external email address </a:t>
            </a:r>
            <a:r>
              <a:rPr lang="en-GB" sz="1600" dirty="0" smtClean="0"/>
              <a:t>to create the external account</a:t>
            </a:r>
            <a:r>
              <a:rPr lang="en-GB" sz="1600" dirty="0"/>
              <a:t>)</a:t>
            </a:r>
            <a:r>
              <a:rPr lang="en-GB" sz="1600" dirty="0" smtClean="0"/>
              <a:t>.  </a:t>
            </a:r>
          </a:p>
          <a:p>
            <a:endParaRPr lang="en-GB" sz="1000" dirty="0" smtClean="0"/>
          </a:p>
          <a:p>
            <a:r>
              <a:rPr lang="en-GB" sz="1600" dirty="0" smtClean="0"/>
              <a:t>Note</a:t>
            </a:r>
            <a:r>
              <a:rPr lang="en-GB" sz="1600" dirty="0"/>
              <a:t>: </a:t>
            </a:r>
            <a:r>
              <a:rPr lang="en-GB" sz="1500" dirty="0"/>
              <a:t>When the annual internal taxation attestation is generated </a:t>
            </a:r>
            <a:r>
              <a:rPr lang="en-GB" sz="1500" dirty="0" smtClean="0"/>
              <a:t>(every March) an email will be sent to your </a:t>
            </a:r>
            <a:r>
              <a:rPr lang="en-GB" sz="1500" u="sng" dirty="0"/>
              <a:t>private email address </a:t>
            </a:r>
            <a:r>
              <a:rPr lang="en-GB" sz="1500" dirty="0"/>
              <a:t>to allow you to access </a:t>
            </a:r>
            <a:r>
              <a:rPr lang="en-GB" sz="1500" dirty="0" smtClean="0"/>
              <a:t>it.  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8381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Services to contact: advice and assistance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26027"/>
              </p:ext>
            </p:extLst>
          </p:nvPr>
        </p:nvGraphicFramePr>
        <p:xfrm>
          <a:off x="1166191" y="880452"/>
          <a:ext cx="6672470" cy="25699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3322">
                  <a:extLst>
                    <a:ext uri="{9D8B030D-6E8A-4147-A177-3AD203B41FA5}">
                      <a16:colId xmlns:a16="http://schemas.microsoft.com/office/drawing/2014/main" val="1057504447"/>
                    </a:ext>
                  </a:extLst>
                </a:gridCol>
                <a:gridCol w="3949148">
                  <a:extLst>
                    <a:ext uri="{9D8B030D-6E8A-4147-A177-3AD203B41FA5}">
                      <a16:colId xmlns:a16="http://schemas.microsoft.com/office/drawing/2014/main" val="1141621338"/>
                    </a:ext>
                  </a:extLst>
                </a:gridCol>
              </a:tblGrid>
              <a:tr h="483502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Departmental Secretariat (DAO) </a:t>
                      </a:r>
                    </a:p>
                    <a:p>
                      <a:pPr algn="l"/>
                      <a:r>
                        <a:rPr lang="en-GB" sz="1400" noProof="0" dirty="0" smtClean="0"/>
                        <a:t>Admin e-guide 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General Questions</a:t>
                      </a:r>
                    </a:p>
                    <a:p>
                      <a:pPr algn="l"/>
                      <a:r>
                        <a:rPr lang="en-GB" sz="1000" noProof="0" dirty="0" smtClean="0"/>
                        <a:t>http://admin-eguide.web.cern.ch/procedure/formalites-de-depart 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353678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Social Services</a:t>
                      </a:r>
                    </a:p>
                    <a:p>
                      <a:pPr algn="l"/>
                      <a:r>
                        <a:rPr lang="en-GB" sz="1400" noProof="0" dirty="0" smtClean="0"/>
                        <a:t>Email: social.affairs@cern.ch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Brochure ‘When you leave CERN’ 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066072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Records Office</a:t>
                      </a:r>
                    </a:p>
                    <a:p>
                      <a:pPr algn="l"/>
                      <a:r>
                        <a:rPr lang="en-GB" sz="1400" noProof="0" dirty="0" smtClean="0"/>
                        <a:t>Email: records.office@cern.ch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Communication</a:t>
                      </a:r>
                      <a:r>
                        <a:rPr lang="en-GB" sz="1400" baseline="0" noProof="0" dirty="0" smtClean="0"/>
                        <a:t> of departure formalities 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5838402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IT support</a:t>
                      </a:r>
                    </a:p>
                    <a:p>
                      <a:pPr algn="l"/>
                      <a:r>
                        <a:rPr lang="en-GB" sz="1400" noProof="0" dirty="0" smtClean="0"/>
                        <a:t>Email: service-desk@cern.ch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Computing</a:t>
                      </a:r>
                      <a:r>
                        <a:rPr lang="en-GB" sz="1400" baseline="0" noProof="0" dirty="0" smtClean="0"/>
                        <a:t> accounts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198230"/>
                  </a:ext>
                </a:extLst>
              </a:tr>
              <a:tr h="497297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Staff Association</a:t>
                      </a:r>
                      <a:r>
                        <a:rPr lang="en-GB" sz="1400" baseline="0" noProof="0" dirty="0" smtClean="0"/>
                        <a:t> 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aseline="0" noProof="0" dirty="0" smtClean="0"/>
                        <a:t>https://home.cern/cern-people/staff-association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145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5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08.11.2018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4" name="Picture 2" descr="Provide your clients with answers before they ask their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65" y="417443"/>
            <a:ext cx="5327374" cy="36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0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473</TotalTime>
  <Words>435</Words>
  <Application>Microsoft Office PowerPoint</Application>
  <PresentationFormat>On-screen Show (16:9)</PresentationFormat>
  <Paragraphs>94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Optima</vt:lpstr>
      <vt:lpstr>CERNCorporate16-9</vt:lpstr>
      <vt:lpstr>PowerPoint Presentation</vt:lpstr>
      <vt:lpstr>Retirement Seminar  </vt:lpstr>
      <vt:lpstr> DEPARTURE FORMALITIES  </vt:lpstr>
      <vt:lpstr>WHEN YOU LEAVE CERN BROCHURE CONTENT </vt:lpstr>
      <vt:lpstr>DEPARTURE FORMALITIES (1) PERSONALIZED DEPARTURE FORMALITIES  </vt:lpstr>
      <vt:lpstr>DEPARTURE FORMALITIES (2) PERSONALIZED DEPARTURE FORMALITIES </vt:lpstr>
      <vt:lpstr>Access to your Computing Account</vt:lpstr>
      <vt:lpstr>Services to contact: advice and assistance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Erwin Mosselmans</cp:lastModifiedBy>
  <cp:revision>49</cp:revision>
  <dcterms:created xsi:type="dcterms:W3CDTF">2012-11-30T11:04:26Z</dcterms:created>
  <dcterms:modified xsi:type="dcterms:W3CDTF">2018-10-24T14:36:36Z</dcterms:modified>
</cp:coreProperties>
</file>